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11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クリックしてタイトルテキストを編集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クリックしてアウトラインのテキストを編集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</a:t>
            </a:r>
            <a:r>
              <a:rPr b="0" lang="ja-JP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レベル目のアウトライン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</a:t>
            </a:r>
            <a:r>
              <a:rPr b="0" lang="ja-JP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レベル目のアウトライン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</a:t>
            </a:r>
            <a:r>
              <a:rPr b="0" lang="ja-JP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レベル目のアウトライン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</a:t>
            </a:r>
            <a:r>
              <a:rPr b="0" lang="ja-JP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レベル目のアウトライン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</a:t>
            </a:r>
            <a:r>
              <a:rPr b="0" lang="ja-JP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レベル目のアウトライン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</a:t>
            </a:r>
            <a:r>
              <a:rPr b="0" lang="ja-JP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レベル目のアウトライン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47720" y="2747160"/>
            <a:ext cx="461664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3480" strike="noStrike" u="none">
                <a:solidFill>
                  <a:srgbClr val="224466"/>
                </a:solidFill>
                <a:effectLst/>
                <a:uFillTx/>
                <a:latin typeface="HiraKakuProN-W6"/>
                <a:ea typeface="HiraKakuProN-W6"/>
              </a:rPr>
              <a:t>なぜ今、</a:t>
            </a:r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MCP</a:t>
            </a:r>
            <a:r>
              <a:rPr b="1" lang="ja-JP" sz="3480" strike="noStrike" u="none">
                <a:solidFill>
                  <a:srgbClr val="224466"/>
                </a:solidFill>
                <a:effectLst/>
                <a:uFillTx/>
                <a:latin typeface="HiraKakuProN-W6"/>
                <a:ea typeface="HiraKakuProN-W6"/>
              </a:rPr>
              <a:t>なのか？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747720" y="3666240"/>
            <a:ext cx="6419520" cy="42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〜</a:t>
            </a:r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66_GRAD_wght2580000"/>
                <a:ea typeface=".SFNS-Regular_wdth_opsz1FE666_GRAD_wght2580000"/>
              </a:rPr>
              <a:t>AI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に</a:t>
            </a:r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66_GRAD_wght2580000"/>
                <a:ea typeface=".SFNS-Regular_wdth_opsz1FE666_GRAD_wght2580000"/>
              </a:rPr>
              <a:t>"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指⽰できる時代</a:t>
            </a:r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66_GRAD_wght2580000"/>
                <a:ea typeface=".SFNS-Regular_wdth_opsz1FE666_GRAD_wght2580000"/>
              </a:rPr>
              <a:t>"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を⽀えるプロトコル〜</a:t>
            </a:r>
            <a:endParaRPr b="0" lang="en-US" sz="23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1803680" y="6327720"/>
            <a:ext cx="22824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1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1" name=""/>
          <p:cNvSpPr/>
          <p:nvPr/>
        </p:nvSpPr>
        <p:spPr>
          <a:xfrm>
            <a:off x="757080" y="2633400"/>
            <a:ext cx="10687320" cy="3829320"/>
          </a:xfrm>
          <a:custGeom>
            <a:avLst/>
            <a:gdLst/>
            <a:ahLst/>
            <a:rect l="0" t="0" r="r" b="b"/>
            <a:pathLst>
              <a:path w="29687" h="10637">
                <a:moveTo>
                  <a:pt x="0" y="10492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5"/>
                  <a:pt x="29589" y="8"/>
                  <a:pt x="29597" y="11"/>
                </a:cubicBezTo>
                <a:cubicBezTo>
                  <a:pt x="29606" y="15"/>
                  <a:pt x="29615" y="19"/>
                  <a:pt x="29623" y="25"/>
                </a:cubicBezTo>
                <a:cubicBezTo>
                  <a:pt x="29630" y="30"/>
                  <a:pt x="29638" y="36"/>
                  <a:pt x="29645" y="43"/>
                </a:cubicBezTo>
                <a:cubicBezTo>
                  <a:pt x="29651" y="50"/>
                  <a:pt x="29657" y="57"/>
                  <a:pt x="29663" y="65"/>
                </a:cubicBezTo>
                <a:cubicBezTo>
                  <a:pt x="29668" y="73"/>
                  <a:pt x="29672" y="81"/>
                  <a:pt x="29676" y="90"/>
                </a:cubicBezTo>
                <a:cubicBezTo>
                  <a:pt x="29680" y="99"/>
                  <a:pt x="29683" y="108"/>
                  <a:pt x="29684" y="117"/>
                </a:cubicBezTo>
                <a:cubicBezTo>
                  <a:pt x="29686" y="127"/>
                  <a:pt x="29687" y="136"/>
                  <a:pt x="29687" y="146"/>
                </a:cubicBezTo>
                <a:lnTo>
                  <a:pt x="29687" y="10492"/>
                </a:lnTo>
                <a:cubicBezTo>
                  <a:pt x="29687" y="10502"/>
                  <a:pt x="29686" y="10511"/>
                  <a:pt x="29684" y="10520"/>
                </a:cubicBezTo>
                <a:cubicBezTo>
                  <a:pt x="29683" y="10530"/>
                  <a:pt x="29680" y="10539"/>
                  <a:pt x="29676" y="10548"/>
                </a:cubicBezTo>
                <a:cubicBezTo>
                  <a:pt x="29672" y="10556"/>
                  <a:pt x="29668" y="10565"/>
                  <a:pt x="29663" y="10573"/>
                </a:cubicBezTo>
                <a:cubicBezTo>
                  <a:pt x="29657" y="10581"/>
                  <a:pt x="29651" y="10588"/>
                  <a:pt x="29645" y="10595"/>
                </a:cubicBezTo>
                <a:cubicBezTo>
                  <a:pt x="29638" y="10602"/>
                  <a:pt x="29630" y="10608"/>
                  <a:pt x="29623" y="10613"/>
                </a:cubicBezTo>
                <a:cubicBezTo>
                  <a:pt x="29615" y="10618"/>
                  <a:pt x="29606" y="10623"/>
                  <a:pt x="29597" y="10626"/>
                </a:cubicBezTo>
                <a:cubicBezTo>
                  <a:pt x="29589" y="10630"/>
                  <a:pt x="29579" y="10633"/>
                  <a:pt x="29570" y="10635"/>
                </a:cubicBezTo>
                <a:cubicBezTo>
                  <a:pt x="29561" y="10637"/>
                  <a:pt x="29551" y="10637"/>
                  <a:pt x="29542" y="10637"/>
                </a:cubicBezTo>
                <a:lnTo>
                  <a:pt x="145" y="10637"/>
                </a:lnTo>
                <a:cubicBezTo>
                  <a:pt x="136" y="10637"/>
                  <a:pt x="126" y="10637"/>
                  <a:pt x="117" y="10635"/>
                </a:cubicBezTo>
                <a:cubicBezTo>
                  <a:pt x="108" y="10633"/>
                  <a:pt x="99" y="10630"/>
                  <a:pt x="90" y="10626"/>
                </a:cubicBezTo>
                <a:cubicBezTo>
                  <a:pt x="81" y="10623"/>
                  <a:pt x="73" y="10618"/>
                  <a:pt x="65" y="10613"/>
                </a:cubicBezTo>
                <a:cubicBezTo>
                  <a:pt x="57" y="10608"/>
                  <a:pt x="49" y="10602"/>
                  <a:pt x="43" y="10595"/>
                </a:cubicBezTo>
                <a:cubicBezTo>
                  <a:pt x="36" y="10588"/>
                  <a:pt x="30" y="10581"/>
                  <a:pt x="24" y="10573"/>
                </a:cubicBezTo>
                <a:cubicBezTo>
                  <a:pt x="19" y="10565"/>
                  <a:pt x="15" y="10556"/>
                  <a:pt x="11" y="10548"/>
                </a:cubicBezTo>
                <a:cubicBezTo>
                  <a:pt x="7" y="10539"/>
                  <a:pt x="5" y="10530"/>
                  <a:pt x="3" y="10520"/>
                </a:cubicBezTo>
                <a:cubicBezTo>
                  <a:pt x="1" y="10511"/>
                  <a:pt x="0" y="10502"/>
                  <a:pt x="0" y="10492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2" name=""/>
          <p:cNvSpPr/>
          <p:nvPr/>
        </p:nvSpPr>
        <p:spPr>
          <a:xfrm>
            <a:off x="757080" y="2633400"/>
            <a:ext cx="10687320" cy="3829320"/>
          </a:xfrm>
          <a:custGeom>
            <a:avLst/>
            <a:gdLst/>
            <a:ahLst/>
            <a:rect l="0" t="0" r="r" b="b"/>
            <a:pathLst>
              <a:path fill="none" w="29687" h="10637">
                <a:moveTo>
                  <a:pt x="0" y="10492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5"/>
                  <a:pt x="29589" y="8"/>
                  <a:pt x="29597" y="11"/>
                </a:cubicBezTo>
                <a:cubicBezTo>
                  <a:pt x="29606" y="15"/>
                  <a:pt x="29615" y="19"/>
                  <a:pt x="29623" y="25"/>
                </a:cubicBezTo>
                <a:cubicBezTo>
                  <a:pt x="29630" y="30"/>
                  <a:pt x="29638" y="36"/>
                  <a:pt x="29645" y="43"/>
                </a:cubicBezTo>
                <a:cubicBezTo>
                  <a:pt x="29651" y="50"/>
                  <a:pt x="29657" y="57"/>
                  <a:pt x="29663" y="65"/>
                </a:cubicBezTo>
                <a:cubicBezTo>
                  <a:pt x="29668" y="73"/>
                  <a:pt x="29672" y="81"/>
                  <a:pt x="29676" y="90"/>
                </a:cubicBezTo>
                <a:cubicBezTo>
                  <a:pt x="29680" y="99"/>
                  <a:pt x="29683" y="108"/>
                  <a:pt x="29684" y="117"/>
                </a:cubicBezTo>
                <a:cubicBezTo>
                  <a:pt x="29686" y="127"/>
                  <a:pt x="29687" y="136"/>
                  <a:pt x="29687" y="146"/>
                </a:cubicBezTo>
                <a:lnTo>
                  <a:pt x="29687" y="10492"/>
                </a:lnTo>
                <a:cubicBezTo>
                  <a:pt x="29687" y="10502"/>
                  <a:pt x="29686" y="10511"/>
                  <a:pt x="29684" y="10520"/>
                </a:cubicBezTo>
                <a:cubicBezTo>
                  <a:pt x="29683" y="10530"/>
                  <a:pt x="29680" y="10539"/>
                  <a:pt x="29676" y="10548"/>
                </a:cubicBezTo>
                <a:cubicBezTo>
                  <a:pt x="29672" y="10556"/>
                  <a:pt x="29668" y="10565"/>
                  <a:pt x="29663" y="10573"/>
                </a:cubicBezTo>
                <a:cubicBezTo>
                  <a:pt x="29657" y="10581"/>
                  <a:pt x="29651" y="10588"/>
                  <a:pt x="29645" y="10595"/>
                </a:cubicBezTo>
                <a:cubicBezTo>
                  <a:pt x="29638" y="10602"/>
                  <a:pt x="29630" y="10608"/>
                  <a:pt x="29623" y="10613"/>
                </a:cubicBezTo>
                <a:cubicBezTo>
                  <a:pt x="29615" y="10618"/>
                  <a:pt x="29606" y="10623"/>
                  <a:pt x="29597" y="10626"/>
                </a:cubicBezTo>
                <a:cubicBezTo>
                  <a:pt x="29589" y="10630"/>
                  <a:pt x="29579" y="10633"/>
                  <a:pt x="29570" y="10635"/>
                </a:cubicBezTo>
                <a:cubicBezTo>
                  <a:pt x="29561" y="10637"/>
                  <a:pt x="29551" y="10637"/>
                  <a:pt x="29542" y="10637"/>
                </a:cubicBezTo>
                <a:lnTo>
                  <a:pt x="145" y="10637"/>
                </a:lnTo>
                <a:cubicBezTo>
                  <a:pt x="136" y="10637"/>
                  <a:pt x="126" y="10637"/>
                  <a:pt x="117" y="10635"/>
                </a:cubicBezTo>
                <a:cubicBezTo>
                  <a:pt x="108" y="10633"/>
                  <a:pt x="99" y="10630"/>
                  <a:pt x="90" y="10626"/>
                </a:cubicBezTo>
                <a:cubicBezTo>
                  <a:pt x="81" y="10623"/>
                  <a:pt x="73" y="10618"/>
                  <a:pt x="65" y="10613"/>
                </a:cubicBezTo>
                <a:cubicBezTo>
                  <a:pt x="57" y="10608"/>
                  <a:pt x="49" y="10602"/>
                  <a:pt x="43" y="10595"/>
                </a:cubicBezTo>
                <a:cubicBezTo>
                  <a:pt x="36" y="10588"/>
                  <a:pt x="30" y="10581"/>
                  <a:pt x="24" y="10573"/>
                </a:cubicBezTo>
                <a:cubicBezTo>
                  <a:pt x="19" y="10565"/>
                  <a:pt x="15" y="10556"/>
                  <a:pt x="11" y="10548"/>
                </a:cubicBezTo>
                <a:cubicBezTo>
                  <a:pt x="7" y="10539"/>
                  <a:pt x="5" y="10530"/>
                  <a:pt x="3" y="10520"/>
                </a:cubicBezTo>
                <a:cubicBezTo>
                  <a:pt x="1" y="10511"/>
                  <a:pt x="0" y="10502"/>
                  <a:pt x="0" y="10492"/>
                </a:cubicBezTo>
              </a:path>
            </a:pathLst>
          </a:custGeom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3" name=""/>
          <p:cNvSpPr/>
          <p:nvPr/>
        </p:nvSpPr>
        <p:spPr>
          <a:xfrm>
            <a:off x="780840" y="78084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783" y="544"/>
                </a:moveTo>
                <a:cubicBezTo>
                  <a:pt x="765" y="544"/>
                  <a:pt x="749" y="546"/>
                  <a:pt x="732" y="550"/>
                </a:cubicBezTo>
                <a:lnTo>
                  <a:pt x="443" y="267"/>
                </a:lnTo>
                <a:cubicBezTo>
                  <a:pt x="446" y="251"/>
                  <a:pt x="449" y="235"/>
                  <a:pt x="449" y="218"/>
                </a:cubicBezTo>
                <a:cubicBezTo>
                  <a:pt x="449" y="98"/>
                  <a:pt x="348" y="0"/>
                  <a:pt x="224" y="0"/>
                </a:cubicBezTo>
                <a:cubicBezTo>
                  <a:pt x="199" y="0"/>
                  <a:pt x="165" y="25"/>
                  <a:pt x="193" y="52"/>
                </a:cubicBezTo>
                <a:lnTo>
                  <a:pt x="277" y="134"/>
                </a:lnTo>
                <a:cubicBezTo>
                  <a:pt x="277" y="134"/>
                  <a:pt x="305" y="188"/>
                  <a:pt x="249" y="242"/>
                </a:cubicBezTo>
                <a:cubicBezTo>
                  <a:pt x="193" y="298"/>
                  <a:pt x="137" y="269"/>
                  <a:pt x="137" y="269"/>
                </a:cubicBezTo>
                <a:lnTo>
                  <a:pt x="54" y="188"/>
                </a:lnTo>
                <a:cubicBezTo>
                  <a:pt x="26" y="161"/>
                  <a:pt x="0" y="193"/>
                  <a:pt x="0" y="218"/>
                </a:cubicBezTo>
                <a:cubicBezTo>
                  <a:pt x="0" y="339"/>
                  <a:pt x="100" y="437"/>
                  <a:pt x="224" y="437"/>
                </a:cubicBezTo>
                <a:cubicBezTo>
                  <a:pt x="241" y="437"/>
                  <a:pt x="258" y="435"/>
                  <a:pt x="274" y="431"/>
                </a:cubicBezTo>
                <a:lnTo>
                  <a:pt x="565" y="713"/>
                </a:lnTo>
                <a:cubicBezTo>
                  <a:pt x="561" y="729"/>
                  <a:pt x="559" y="745"/>
                  <a:pt x="559" y="762"/>
                </a:cubicBezTo>
                <a:cubicBezTo>
                  <a:pt x="559" y="883"/>
                  <a:pt x="659" y="980"/>
                  <a:pt x="783" y="980"/>
                </a:cubicBezTo>
                <a:cubicBezTo>
                  <a:pt x="808" y="980"/>
                  <a:pt x="841" y="955"/>
                  <a:pt x="814" y="928"/>
                </a:cubicBezTo>
                <a:lnTo>
                  <a:pt x="730" y="846"/>
                </a:lnTo>
                <a:cubicBezTo>
                  <a:pt x="730" y="846"/>
                  <a:pt x="702" y="792"/>
                  <a:pt x="758" y="738"/>
                </a:cubicBezTo>
                <a:cubicBezTo>
                  <a:pt x="814" y="684"/>
                  <a:pt x="869" y="711"/>
                  <a:pt x="869" y="711"/>
                </a:cubicBezTo>
                <a:lnTo>
                  <a:pt x="953" y="792"/>
                </a:lnTo>
                <a:cubicBezTo>
                  <a:pt x="981" y="819"/>
                  <a:pt x="1006" y="787"/>
                  <a:pt x="1006" y="762"/>
                </a:cubicBezTo>
                <a:cubicBezTo>
                  <a:pt x="1006" y="642"/>
                  <a:pt x="906" y="544"/>
                  <a:pt x="783" y="544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1162080" y="721080"/>
            <a:ext cx="423684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 MCP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サーバーの動かし⽅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749520" y="1504080"/>
            <a:ext cx="6723360" cy="42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66_GRAD_wght2580000"/>
                <a:ea typeface=".SFNS-Regular_wdth_opsz1FE666_GRAD_wght2580000"/>
              </a:rPr>
              <a:t>2/4. MCP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ホストの</a:t>
            </a:r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66_GRAD_wght2580000"/>
                <a:ea typeface=".SFNS-Regular_wdth_opsz1FE666_GRAD_wght2580000"/>
              </a:rPr>
              <a:t>MCP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設定ファイルを編集する</a:t>
            </a:r>
            <a:endParaRPr b="0" lang="en-US" sz="23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749520" y="2076480"/>
            <a:ext cx="83991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MCP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ホストには必ず「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mcp.json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」のような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MCP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設定ファイルがある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914400" y="2782440"/>
            <a:ext cx="23436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{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914400" y="3049200"/>
            <a:ext cx="240264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 </a:t>
            </a:r>
            <a:r>
              <a:rPr b="0" lang="en-US" sz="1850" strike="noStrike" u="none">
                <a:solidFill>
                  <a:srgbClr val="0550ae"/>
                </a:solidFill>
                <a:effectLst/>
                <a:uFillTx/>
                <a:latin typeface="Menlo"/>
                <a:ea typeface="Menlo"/>
              </a:rPr>
              <a:t>"mcpServers"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: {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9" name=""/>
          <p:cNvSpPr txBox="1"/>
          <p:nvPr/>
        </p:nvSpPr>
        <p:spPr>
          <a:xfrm>
            <a:off x="914400" y="3325320"/>
            <a:ext cx="254376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   </a:t>
            </a:r>
            <a:r>
              <a:rPr b="0" lang="en-US" sz="1850" strike="noStrike" u="none">
                <a:solidFill>
                  <a:srgbClr val="0550ae"/>
                </a:solidFill>
                <a:effectLst/>
                <a:uFillTx/>
                <a:latin typeface="Menlo"/>
                <a:ea typeface="Menlo"/>
              </a:rPr>
              <a:t>"greet-mcp"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: {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0" name=""/>
          <p:cNvSpPr txBox="1"/>
          <p:nvPr/>
        </p:nvSpPr>
        <p:spPr>
          <a:xfrm>
            <a:off x="914400" y="3592080"/>
            <a:ext cx="310896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     </a:t>
            </a:r>
            <a:r>
              <a:rPr b="0" lang="en-US" sz="1850" strike="noStrike" u="none">
                <a:solidFill>
                  <a:srgbClr val="0550ae"/>
                </a:solidFill>
                <a:effectLst/>
                <a:uFillTx/>
                <a:latin typeface="Menlo"/>
                <a:ea typeface="Menlo"/>
              </a:rPr>
              <a:t>"command"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: </a:t>
            </a:r>
            <a:r>
              <a:rPr b="0" lang="en-US" sz="1850" strike="noStrike" u="none">
                <a:solidFill>
                  <a:srgbClr val="0a3069"/>
                </a:solidFill>
                <a:effectLst/>
                <a:uFillTx/>
                <a:latin typeface="Menlo"/>
                <a:ea typeface="Menlo"/>
              </a:rPr>
              <a:t>"uv"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,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1" name=""/>
          <p:cNvSpPr txBox="1"/>
          <p:nvPr/>
        </p:nvSpPr>
        <p:spPr>
          <a:xfrm>
            <a:off x="914400" y="3858840"/>
            <a:ext cx="212004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     </a:t>
            </a:r>
            <a:r>
              <a:rPr b="0" lang="en-US" sz="1850" strike="noStrike" u="none">
                <a:solidFill>
                  <a:srgbClr val="0550ae"/>
                </a:solidFill>
                <a:effectLst/>
                <a:uFillTx/>
                <a:latin typeface="Menlo"/>
                <a:ea typeface="Menlo"/>
              </a:rPr>
              <a:t>"args"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: [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914400" y="4134960"/>
            <a:ext cx="310896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       </a:t>
            </a:r>
            <a:r>
              <a:rPr b="0" lang="en-US" sz="1850" strike="noStrike" u="none">
                <a:solidFill>
                  <a:srgbClr val="0a3069"/>
                </a:solidFill>
                <a:effectLst/>
                <a:uFillTx/>
                <a:latin typeface="Menlo"/>
                <a:ea typeface="Menlo"/>
              </a:rPr>
              <a:t>"--directory"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,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3" name=""/>
          <p:cNvSpPr txBox="1"/>
          <p:nvPr/>
        </p:nvSpPr>
        <p:spPr>
          <a:xfrm>
            <a:off x="914400" y="4401720"/>
            <a:ext cx="452232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       </a:t>
            </a:r>
            <a:r>
              <a:rPr b="0" lang="en-US" sz="1850" strike="noStrike" u="none">
                <a:solidFill>
                  <a:srgbClr val="0a3069"/>
                </a:solidFill>
                <a:effectLst/>
                <a:uFillTx/>
                <a:latin typeface="Menlo"/>
                <a:ea typeface="Menlo"/>
              </a:rPr>
              <a:t>"C:/Users/shun/OneDrive/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4" name=""/>
          <p:cNvSpPr txBox="1"/>
          <p:nvPr/>
        </p:nvSpPr>
        <p:spPr>
          <a:xfrm>
            <a:off x="5437800" y="4419000"/>
            <a:ext cx="14090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50" strike="noStrike" u="none">
                <a:solidFill>
                  <a:srgbClr val="0a3069"/>
                </a:solidFill>
                <a:effectLst/>
                <a:uFillTx/>
                <a:latin typeface="Osaka-Mono"/>
                <a:ea typeface="Osaka-Mono"/>
              </a:rPr>
              <a:t>デスクトップ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5" name=""/>
          <p:cNvSpPr txBox="1"/>
          <p:nvPr/>
        </p:nvSpPr>
        <p:spPr>
          <a:xfrm>
            <a:off x="6846480" y="4401720"/>
            <a:ext cx="23436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0a3069"/>
                </a:solidFill>
                <a:effectLst/>
                <a:uFillTx/>
                <a:latin typeface="Menlo"/>
                <a:ea typeface="Menlo"/>
              </a:rPr>
              <a:t>/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6" name=""/>
          <p:cNvSpPr txBox="1"/>
          <p:nvPr/>
        </p:nvSpPr>
        <p:spPr>
          <a:xfrm>
            <a:off x="6987960" y="4419000"/>
            <a:ext cx="16437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50" strike="noStrike" u="none">
                <a:solidFill>
                  <a:srgbClr val="0a3069"/>
                </a:solidFill>
                <a:effectLst/>
                <a:uFillTx/>
                <a:latin typeface="Osaka-Mono"/>
                <a:ea typeface="Osaka-Mono"/>
              </a:rPr>
              <a:t>ローカル作業用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7" name=""/>
          <p:cNvSpPr txBox="1"/>
          <p:nvPr/>
        </p:nvSpPr>
        <p:spPr>
          <a:xfrm>
            <a:off x="8631360" y="4401720"/>
            <a:ext cx="23436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0a3069"/>
                </a:solidFill>
                <a:effectLst/>
                <a:uFillTx/>
                <a:latin typeface="Menlo"/>
                <a:ea typeface="Menlo"/>
              </a:rPr>
              <a:t>/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8" name=""/>
          <p:cNvSpPr txBox="1"/>
          <p:nvPr/>
        </p:nvSpPr>
        <p:spPr>
          <a:xfrm>
            <a:off x="8772840" y="4419000"/>
            <a:ext cx="7048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50" strike="noStrike" u="none">
                <a:solidFill>
                  <a:srgbClr val="0a3069"/>
                </a:solidFill>
                <a:effectLst/>
                <a:uFillTx/>
                <a:latin typeface="Osaka-Mono"/>
                <a:ea typeface="Osaka-Mono"/>
              </a:rPr>
              <a:t>勉強会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9" name=""/>
          <p:cNvSpPr txBox="1"/>
          <p:nvPr/>
        </p:nvSpPr>
        <p:spPr>
          <a:xfrm>
            <a:off x="9477360" y="4401720"/>
            <a:ext cx="169596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0a3069"/>
                </a:solidFill>
                <a:effectLst/>
                <a:uFillTx/>
                <a:latin typeface="Menlo"/>
                <a:ea typeface="Menlo"/>
              </a:rPr>
              <a:t>/MCPServer"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,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0" name=""/>
          <p:cNvSpPr txBox="1"/>
          <p:nvPr/>
        </p:nvSpPr>
        <p:spPr>
          <a:xfrm>
            <a:off x="914400" y="4668480"/>
            <a:ext cx="197856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       </a:t>
            </a:r>
            <a:r>
              <a:rPr b="0" lang="en-US" sz="1850" strike="noStrike" u="none">
                <a:solidFill>
                  <a:srgbClr val="0a3069"/>
                </a:solidFill>
                <a:effectLst/>
                <a:uFillTx/>
                <a:latin typeface="Menlo"/>
                <a:ea typeface="Menlo"/>
              </a:rPr>
              <a:t>"run"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,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1" name=""/>
          <p:cNvSpPr txBox="1"/>
          <p:nvPr/>
        </p:nvSpPr>
        <p:spPr>
          <a:xfrm>
            <a:off x="914400" y="4944600"/>
            <a:ext cx="310932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       </a:t>
            </a:r>
            <a:r>
              <a:rPr b="0" lang="en-US" sz="1850" strike="noStrike" u="none">
                <a:solidFill>
                  <a:srgbClr val="0a3069"/>
                </a:solidFill>
                <a:effectLst/>
                <a:uFillTx/>
                <a:latin typeface="Menlo"/>
                <a:ea typeface="Menlo"/>
              </a:rPr>
              <a:t>"greet_mcp.py"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914400" y="5211360"/>
            <a:ext cx="98964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     ]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3" name=""/>
          <p:cNvSpPr txBox="1"/>
          <p:nvPr/>
        </p:nvSpPr>
        <p:spPr>
          <a:xfrm>
            <a:off x="914400" y="5478120"/>
            <a:ext cx="70704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   }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4" name=""/>
          <p:cNvSpPr txBox="1"/>
          <p:nvPr/>
        </p:nvSpPr>
        <p:spPr>
          <a:xfrm>
            <a:off x="914400" y="5754240"/>
            <a:ext cx="42444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 }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914400" y="6021000"/>
            <a:ext cx="23436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}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6" name=""/>
          <p:cNvSpPr txBox="1"/>
          <p:nvPr/>
        </p:nvSpPr>
        <p:spPr>
          <a:xfrm>
            <a:off x="1166328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10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0" name=""/>
          <p:cNvSpPr/>
          <p:nvPr/>
        </p:nvSpPr>
        <p:spPr>
          <a:xfrm>
            <a:off x="780840" y="86652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783" y="559"/>
                </a:moveTo>
                <a:cubicBezTo>
                  <a:pt x="765" y="559"/>
                  <a:pt x="749" y="561"/>
                  <a:pt x="732" y="565"/>
                </a:cubicBezTo>
                <a:lnTo>
                  <a:pt x="443" y="275"/>
                </a:lnTo>
                <a:cubicBezTo>
                  <a:pt x="446" y="259"/>
                  <a:pt x="449" y="242"/>
                  <a:pt x="449" y="225"/>
                </a:cubicBezTo>
                <a:cubicBezTo>
                  <a:pt x="449" y="100"/>
                  <a:pt x="348" y="0"/>
                  <a:pt x="224" y="0"/>
                </a:cubicBezTo>
                <a:cubicBezTo>
                  <a:pt x="199" y="0"/>
                  <a:pt x="165" y="26"/>
                  <a:pt x="193" y="54"/>
                </a:cubicBezTo>
                <a:lnTo>
                  <a:pt x="277" y="138"/>
                </a:lnTo>
                <a:cubicBezTo>
                  <a:pt x="277" y="138"/>
                  <a:pt x="305" y="194"/>
                  <a:pt x="249" y="250"/>
                </a:cubicBezTo>
                <a:cubicBezTo>
                  <a:pt x="193" y="306"/>
                  <a:pt x="137" y="278"/>
                  <a:pt x="137" y="278"/>
                </a:cubicBezTo>
                <a:lnTo>
                  <a:pt x="54" y="194"/>
                </a:lnTo>
                <a:cubicBezTo>
                  <a:pt x="26" y="166"/>
                  <a:pt x="0" y="200"/>
                  <a:pt x="0" y="225"/>
                </a:cubicBezTo>
                <a:cubicBezTo>
                  <a:pt x="0" y="349"/>
                  <a:pt x="100" y="449"/>
                  <a:pt x="224" y="449"/>
                </a:cubicBezTo>
                <a:cubicBezTo>
                  <a:pt x="241" y="449"/>
                  <a:pt x="258" y="447"/>
                  <a:pt x="274" y="443"/>
                </a:cubicBezTo>
                <a:lnTo>
                  <a:pt x="565" y="732"/>
                </a:lnTo>
                <a:cubicBezTo>
                  <a:pt x="561" y="749"/>
                  <a:pt x="559" y="766"/>
                  <a:pt x="559" y="783"/>
                </a:cubicBezTo>
                <a:cubicBezTo>
                  <a:pt x="559" y="906"/>
                  <a:pt x="659" y="1007"/>
                  <a:pt x="783" y="1007"/>
                </a:cubicBezTo>
                <a:cubicBezTo>
                  <a:pt x="808" y="1007"/>
                  <a:pt x="841" y="981"/>
                  <a:pt x="814" y="953"/>
                </a:cubicBezTo>
                <a:lnTo>
                  <a:pt x="730" y="869"/>
                </a:lnTo>
                <a:cubicBezTo>
                  <a:pt x="730" y="869"/>
                  <a:pt x="702" y="814"/>
                  <a:pt x="758" y="758"/>
                </a:cubicBezTo>
                <a:cubicBezTo>
                  <a:pt x="814" y="702"/>
                  <a:pt x="869" y="730"/>
                  <a:pt x="869" y="730"/>
                </a:cubicBezTo>
                <a:lnTo>
                  <a:pt x="953" y="814"/>
                </a:lnTo>
                <a:cubicBezTo>
                  <a:pt x="981" y="842"/>
                  <a:pt x="1006" y="808"/>
                  <a:pt x="1006" y="783"/>
                </a:cubicBezTo>
                <a:cubicBezTo>
                  <a:pt x="1006" y="659"/>
                  <a:pt x="906" y="559"/>
                  <a:pt x="783" y="559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11" name=""/>
          <p:cNvSpPr txBox="1"/>
          <p:nvPr/>
        </p:nvSpPr>
        <p:spPr>
          <a:xfrm>
            <a:off x="1162080" y="806760"/>
            <a:ext cx="423684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 MCP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サーバーの動かし⽅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2" name=""/>
          <p:cNvSpPr txBox="1"/>
          <p:nvPr/>
        </p:nvSpPr>
        <p:spPr>
          <a:xfrm>
            <a:off x="749520" y="1599120"/>
            <a:ext cx="6419880" cy="42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66_GRAD_wght2580000"/>
                <a:ea typeface=".SFNS-Regular_wdth_opsz1FE666_GRAD_wght2580000"/>
              </a:rPr>
              <a:t>3/4. MCP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ホストが</a:t>
            </a:r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66_GRAD_wght2580000"/>
                <a:ea typeface=".SFNS-Regular_wdth_opsz1FE666_GRAD_wght2580000"/>
              </a:rPr>
              <a:t>MCP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サーバーを⽴ち上げる</a:t>
            </a:r>
            <a:endParaRPr b="0" lang="en-US" sz="23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pic>
        <p:nvPicPr>
          <p:cNvPr id="313" name="" descr=""/>
          <p:cNvPicPr/>
          <p:nvPr/>
        </p:nvPicPr>
        <p:blipFill>
          <a:blip r:embed="rId1"/>
          <a:stretch/>
        </p:blipFill>
        <p:spPr>
          <a:xfrm>
            <a:off x="752400" y="2571840"/>
            <a:ext cx="3781080" cy="333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4" name=""/>
          <p:cNvSpPr txBox="1"/>
          <p:nvPr/>
        </p:nvSpPr>
        <p:spPr>
          <a:xfrm>
            <a:off x="749520" y="2171520"/>
            <a:ext cx="86745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MCP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ホストが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MCP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サーバーを⽴ち上げてメタデータを読み込んだ状態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5" name=""/>
          <p:cNvSpPr txBox="1"/>
          <p:nvPr/>
        </p:nvSpPr>
        <p:spPr>
          <a:xfrm>
            <a:off x="1170072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11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9" name=""/>
          <p:cNvSpPr txBox="1"/>
          <p:nvPr/>
        </p:nvSpPr>
        <p:spPr>
          <a:xfrm>
            <a:off x="749520" y="762120"/>
            <a:ext cx="97016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MCP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ホストの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LLM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のシステムプロンプトにメタデータが組み込まれている様⼦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pic>
        <p:nvPicPr>
          <p:cNvPr id="320" name="" descr=""/>
          <p:cNvPicPr/>
          <p:nvPr/>
        </p:nvPicPr>
        <p:blipFill>
          <a:blip r:embed="rId1"/>
          <a:stretch/>
        </p:blipFill>
        <p:spPr>
          <a:xfrm>
            <a:off x="752400" y="1581120"/>
            <a:ext cx="9315000" cy="5000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1" name=""/>
          <p:cNvSpPr txBox="1"/>
          <p:nvPr/>
        </p:nvSpPr>
        <p:spPr>
          <a:xfrm>
            <a:off x="747720" y="1171440"/>
            <a:ext cx="1026828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メタデータを⾃動で反映するため、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MCP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ホストはツールの変更を即座に反映できる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2" name=""/>
          <p:cNvSpPr txBox="1"/>
          <p:nvPr/>
        </p:nvSpPr>
        <p:spPr>
          <a:xfrm>
            <a:off x="1167192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12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6" name=""/>
          <p:cNvSpPr/>
          <p:nvPr/>
        </p:nvSpPr>
        <p:spPr>
          <a:xfrm>
            <a:off x="780840" y="78084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783" y="544"/>
                </a:moveTo>
                <a:cubicBezTo>
                  <a:pt x="765" y="544"/>
                  <a:pt x="749" y="546"/>
                  <a:pt x="732" y="550"/>
                </a:cubicBezTo>
                <a:lnTo>
                  <a:pt x="443" y="267"/>
                </a:lnTo>
                <a:cubicBezTo>
                  <a:pt x="446" y="251"/>
                  <a:pt x="449" y="235"/>
                  <a:pt x="449" y="218"/>
                </a:cubicBezTo>
                <a:cubicBezTo>
                  <a:pt x="449" y="98"/>
                  <a:pt x="348" y="0"/>
                  <a:pt x="224" y="0"/>
                </a:cubicBezTo>
                <a:cubicBezTo>
                  <a:pt x="199" y="0"/>
                  <a:pt x="165" y="25"/>
                  <a:pt x="193" y="52"/>
                </a:cubicBezTo>
                <a:lnTo>
                  <a:pt x="277" y="134"/>
                </a:lnTo>
                <a:cubicBezTo>
                  <a:pt x="277" y="134"/>
                  <a:pt x="305" y="188"/>
                  <a:pt x="249" y="242"/>
                </a:cubicBezTo>
                <a:cubicBezTo>
                  <a:pt x="193" y="298"/>
                  <a:pt x="137" y="269"/>
                  <a:pt x="137" y="269"/>
                </a:cubicBezTo>
                <a:lnTo>
                  <a:pt x="54" y="188"/>
                </a:lnTo>
                <a:cubicBezTo>
                  <a:pt x="26" y="161"/>
                  <a:pt x="0" y="193"/>
                  <a:pt x="0" y="218"/>
                </a:cubicBezTo>
                <a:cubicBezTo>
                  <a:pt x="0" y="339"/>
                  <a:pt x="100" y="437"/>
                  <a:pt x="224" y="437"/>
                </a:cubicBezTo>
                <a:cubicBezTo>
                  <a:pt x="241" y="437"/>
                  <a:pt x="258" y="435"/>
                  <a:pt x="274" y="431"/>
                </a:cubicBezTo>
                <a:lnTo>
                  <a:pt x="565" y="713"/>
                </a:lnTo>
                <a:cubicBezTo>
                  <a:pt x="561" y="729"/>
                  <a:pt x="559" y="745"/>
                  <a:pt x="559" y="762"/>
                </a:cubicBezTo>
                <a:cubicBezTo>
                  <a:pt x="559" y="883"/>
                  <a:pt x="659" y="980"/>
                  <a:pt x="783" y="980"/>
                </a:cubicBezTo>
                <a:cubicBezTo>
                  <a:pt x="808" y="980"/>
                  <a:pt x="841" y="955"/>
                  <a:pt x="814" y="928"/>
                </a:cubicBezTo>
                <a:lnTo>
                  <a:pt x="730" y="846"/>
                </a:lnTo>
                <a:cubicBezTo>
                  <a:pt x="730" y="846"/>
                  <a:pt x="702" y="792"/>
                  <a:pt x="758" y="738"/>
                </a:cubicBezTo>
                <a:cubicBezTo>
                  <a:pt x="814" y="684"/>
                  <a:pt x="869" y="711"/>
                  <a:pt x="869" y="711"/>
                </a:cubicBezTo>
                <a:lnTo>
                  <a:pt x="953" y="792"/>
                </a:lnTo>
                <a:cubicBezTo>
                  <a:pt x="981" y="819"/>
                  <a:pt x="1006" y="787"/>
                  <a:pt x="1006" y="762"/>
                </a:cubicBezTo>
                <a:cubicBezTo>
                  <a:pt x="1006" y="642"/>
                  <a:pt x="906" y="544"/>
                  <a:pt x="783" y="544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27" name=""/>
          <p:cNvSpPr txBox="1"/>
          <p:nvPr/>
        </p:nvSpPr>
        <p:spPr>
          <a:xfrm>
            <a:off x="1162080" y="721080"/>
            <a:ext cx="423684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 MCP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サーバーの動かし⽅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pic>
        <p:nvPicPr>
          <p:cNvPr id="328" name="" descr=""/>
          <p:cNvPicPr/>
          <p:nvPr/>
        </p:nvPicPr>
        <p:blipFill>
          <a:blip r:embed="rId1"/>
          <a:stretch/>
        </p:blipFill>
        <p:spPr>
          <a:xfrm>
            <a:off x="752400" y="2066760"/>
            <a:ext cx="6676560" cy="5248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9" name=""/>
          <p:cNvSpPr txBox="1"/>
          <p:nvPr/>
        </p:nvSpPr>
        <p:spPr>
          <a:xfrm>
            <a:off x="749520" y="1504080"/>
            <a:ext cx="6116760" cy="42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66_GRAD_wght2580000"/>
                <a:ea typeface=".SFNS-Regular_wdth_opsz1FE666_GRAD_wght2580000"/>
              </a:rPr>
              <a:t>4/4. MCP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ホストで</a:t>
            </a:r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66_GRAD_wght2580000"/>
                <a:ea typeface=".SFNS-Regular_wdth_opsz1FE666_GRAD_wght2580000"/>
              </a:rPr>
              <a:t>MCP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サーバーを実⾏する</a:t>
            </a:r>
            <a:endParaRPr b="0" lang="en-US" sz="23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0" name=""/>
          <p:cNvSpPr txBox="1"/>
          <p:nvPr/>
        </p:nvSpPr>
        <p:spPr>
          <a:xfrm>
            <a:off x="1166616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13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1"/>
          <a:stretch/>
        </p:blipFill>
        <p:spPr>
          <a:xfrm>
            <a:off x="752400" y="1314360"/>
            <a:ext cx="10696320" cy="561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5" name=""/>
          <p:cNvSpPr txBox="1"/>
          <p:nvPr/>
        </p:nvSpPr>
        <p:spPr>
          <a:xfrm>
            <a:off x="747720" y="762120"/>
            <a:ext cx="77857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⾃分で作らなくても公式の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MCP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サーバーを使うことができる。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6" name=""/>
          <p:cNvSpPr txBox="1"/>
          <p:nvPr/>
        </p:nvSpPr>
        <p:spPr>
          <a:xfrm>
            <a:off x="1166328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14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0" name=""/>
          <p:cNvSpPr/>
          <p:nvPr/>
        </p:nvSpPr>
        <p:spPr>
          <a:xfrm>
            <a:off x="786960" y="1601280"/>
            <a:ext cx="349920" cy="321480"/>
          </a:xfrm>
          <a:custGeom>
            <a:avLst/>
            <a:gdLst/>
            <a:ahLst/>
            <a:rect l="0" t="0" r="r" b="b"/>
            <a:pathLst>
              <a:path w="972" h="893">
                <a:moveTo>
                  <a:pt x="971" y="650"/>
                </a:moveTo>
                <a:cubicBezTo>
                  <a:pt x="978" y="583"/>
                  <a:pt x="957" y="523"/>
                  <a:pt x="914" y="479"/>
                </a:cubicBezTo>
                <a:lnTo>
                  <a:pt x="460" y="24"/>
                </a:lnTo>
                <a:cubicBezTo>
                  <a:pt x="449" y="13"/>
                  <a:pt x="431" y="13"/>
                  <a:pt x="420" y="24"/>
                </a:cubicBezTo>
                <a:cubicBezTo>
                  <a:pt x="409" y="35"/>
                  <a:pt x="409" y="53"/>
                  <a:pt x="420" y="64"/>
                </a:cubicBezTo>
                <a:lnTo>
                  <a:pt x="875" y="519"/>
                </a:lnTo>
                <a:cubicBezTo>
                  <a:pt x="906" y="550"/>
                  <a:pt x="920" y="595"/>
                  <a:pt x="916" y="645"/>
                </a:cubicBezTo>
                <a:cubicBezTo>
                  <a:pt x="911" y="694"/>
                  <a:pt x="889" y="741"/>
                  <a:pt x="855" y="776"/>
                </a:cubicBezTo>
                <a:cubicBezTo>
                  <a:pt x="820" y="810"/>
                  <a:pt x="773" y="832"/>
                  <a:pt x="724" y="837"/>
                </a:cubicBezTo>
                <a:cubicBezTo>
                  <a:pt x="674" y="841"/>
                  <a:pt x="629" y="827"/>
                  <a:pt x="598" y="795"/>
                </a:cubicBezTo>
                <a:lnTo>
                  <a:pt x="84" y="281"/>
                </a:lnTo>
                <a:cubicBezTo>
                  <a:pt x="56" y="254"/>
                  <a:pt x="54" y="219"/>
                  <a:pt x="57" y="196"/>
                </a:cubicBezTo>
                <a:cubicBezTo>
                  <a:pt x="61" y="162"/>
                  <a:pt x="78" y="129"/>
                  <a:pt x="103" y="103"/>
                </a:cubicBezTo>
                <a:cubicBezTo>
                  <a:pt x="151" y="56"/>
                  <a:pt x="232" y="35"/>
                  <a:pt x="282" y="84"/>
                </a:cubicBezTo>
                <a:lnTo>
                  <a:pt x="697" y="499"/>
                </a:lnTo>
                <a:cubicBezTo>
                  <a:pt x="728" y="530"/>
                  <a:pt x="698" y="577"/>
                  <a:pt x="677" y="598"/>
                </a:cubicBezTo>
                <a:cubicBezTo>
                  <a:pt x="657" y="618"/>
                  <a:pt x="610" y="649"/>
                  <a:pt x="578" y="618"/>
                </a:cubicBezTo>
                <a:lnTo>
                  <a:pt x="262" y="301"/>
                </a:lnTo>
                <a:cubicBezTo>
                  <a:pt x="251" y="290"/>
                  <a:pt x="233" y="290"/>
                  <a:pt x="222" y="301"/>
                </a:cubicBezTo>
                <a:cubicBezTo>
                  <a:pt x="211" y="312"/>
                  <a:pt x="211" y="329"/>
                  <a:pt x="222" y="340"/>
                </a:cubicBezTo>
                <a:lnTo>
                  <a:pt x="539" y="657"/>
                </a:lnTo>
                <a:cubicBezTo>
                  <a:pt x="591" y="709"/>
                  <a:pt x="667" y="687"/>
                  <a:pt x="716" y="637"/>
                </a:cubicBezTo>
                <a:cubicBezTo>
                  <a:pt x="766" y="588"/>
                  <a:pt x="788" y="512"/>
                  <a:pt x="736" y="460"/>
                </a:cubicBezTo>
                <a:lnTo>
                  <a:pt x="322" y="44"/>
                </a:lnTo>
                <a:cubicBezTo>
                  <a:pt x="248" y="-29"/>
                  <a:pt x="130" y="-3"/>
                  <a:pt x="64" y="64"/>
                </a:cubicBezTo>
                <a:cubicBezTo>
                  <a:pt x="30" y="98"/>
                  <a:pt x="7" y="143"/>
                  <a:pt x="2" y="189"/>
                </a:cubicBezTo>
                <a:cubicBezTo>
                  <a:pt x="-5" y="240"/>
                  <a:pt x="10" y="287"/>
                  <a:pt x="44" y="321"/>
                </a:cubicBezTo>
                <a:lnTo>
                  <a:pt x="559" y="835"/>
                </a:lnTo>
                <a:cubicBezTo>
                  <a:pt x="597" y="873"/>
                  <a:pt x="648" y="893"/>
                  <a:pt x="706" y="893"/>
                </a:cubicBezTo>
                <a:cubicBezTo>
                  <a:pt x="714" y="893"/>
                  <a:pt x="721" y="893"/>
                  <a:pt x="729" y="892"/>
                </a:cubicBezTo>
                <a:cubicBezTo>
                  <a:pt x="791" y="887"/>
                  <a:pt x="851" y="859"/>
                  <a:pt x="894" y="815"/>
                </a:cubicBezTo>
                <a:cubicBezTo>
                  <a:pt x="938" y="772"/>
                  <a:pt x="966" y="711"/>
                  <a:pt x="971" y="650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1" name=""/>
          <p:cNvSpPr/>
          <p:nvPr/>
        </p:nvSpPr>
        <p:spPr>
          <a:xfrm>
            <a:off x="1066680" y="24476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0"/>
                  <a:pt x="215" y="192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2"/>
                  <a:pt x="16" y="180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4"/>
                  <a:pt x="3" y="88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4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42" name=""/>
          <p:cNvSpPr txBox="1"/>
          <p:nvPr/>
        </p:nvSpPr>
        <p:spPr>
          <a:xfrm>
            <a:off x="1162080" y="1521000"/>
            <a:ext cx="2600280" cy="36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 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社内活⽤の課題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3" name=""/>
          <p:cNvSpPr/>
          <p:nvPr/>
        </p:nvSpPr>
        <p:spPr>
          <a:xfrm>
            <a:off x="1618920" y="2857320"/>
            <a:ext cx="86400" cy="86040"/>
          </a:xfrm>
          <a:custGeom>
            <a:avLst/>
            <a:gdLst/>
            <a:ahLst/>
            <a:rect l="0" t="0" r="r" b="b"/>
            <a:pathLst>
              <a:path fill="none" w="240" h="239">
                <a:moveTo>
                  <a:pt x="240" y="120"/>
                </a:moveTo>
                <a:cubicBezTo>
                  <a:pt x="240" y="136"/>
                  <a:pt x="237" y="151"/>
                  <a:pt x="230" y="166"/>
                </a:cubicBezTo>
                <a:cubicBezTo>
                  <a:pt x="224" y="180"/>
                  <a:pt x="216" y="193"/>
                  <a:pt x="205" y="204"/>
                </a:cubicBezTo>
                <a:cubicBezTo>
                  <a:pt x="194" y="215"/>
                  <a:pt x="181" y="224"/>
                  <a:pt x="166" y="230"/>
                </a:cubicBezTo>
                <a:cubicBezTo>
                  <a:pt x="151" y="236"/>
                  <a:pt x="135" y="239"/>
                  <a:pt x="119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6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60"/>
                  <a:pt x="24" y="47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9" y="3"/>
                  <a:pt x="104" y="0"/>
                  <a:pt x="119" y="0"/>
                </a:cubicBezTo>
                <a:cubicBezTo>
                  <a:pt x="135" y="0"/>
                  <a:pt x="151" y="3"/>
                  <a:pt x="166" y="9"/>
                </a:cubicBezTo>
                <a:cubicBezTo>
                  <a:pt x="181" y="15"/>
                  <a:pt x="194" y="24"/>
                  <a:pt x="205" y="35"/>
                </a:cubicBezTo>
                <a:cubicBezTo>
                  <a:pt x="216" y="47"/>
                  <a:pt x="224" y="60"/>
                  <a:pt x="230" y="74"/>
                </a:cubicBezTo>
                <a:cubicBezTo>
                  <a:pt x="237" y="89"/>
                  <a:pt x="240" y="104"/>
                  <a:pt x="240" y="120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4" name=""/>
          <p:cNvSpPr txBox="1"/>
          <p:nvPr/>
        </p:nvSpPr>
        <p:spPr>
          <a:xfrm>
            <a:off x="1300320" y="2276640"/>
            <a:ext cx="41997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使える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MCP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ホストが限られている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5" name=""/>
          <p:cNvSpPr/>
          <p:nvPr/>
        </p:nvSpPr>
        <p:spPr>
          <a:xfrm>
            <a:off x="1066680" y="33429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5"/>
                </a:cubicBezTo>
                <a:cubicBezTo>
                  <a:pt x="25" y="193"/>
                  <a:pt x="16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8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46" name=""/>
          <p:cNvSpPr txBox="1"/>
          <p:nvPr/>
        </p:nvSpPr>
        <p:spPr>
          <a:xfrm>
            <a:off x="1854360" y="2685960"/>
            <a:ext cx="588708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vscode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の拡張機能である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Cline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か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roo code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ぐらい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7" name=""/>
          <p:cNvSpPr/>
          <p:nvPr/>
        </p:nvSpPr>
        <p:spPr>
          <a:xfrm>
            <a:off x="1618920" y="3752640"/>
            <a:ext cx="86400" cy="86040"/>
          </a:xfrm>
          <a:custGeom>
            <a:avLst/>
            <a:gdLst/>
            <a:ahLst/>
            <a:rect l="0" t="0" r="r" b="b"/>
            <a:pathLst>
              <a:path fill="none" w="240" h="239">
                <a:moveTo>
                  <a:pt x="240" y="119"/>
                </a:moveTo>
                <a:cubicBezTo>
                  <a:pt x="240" y="135"/>
                  <a:pt x="237" y="150"/>
                  <a:pt x="230" y="165"/>
                </a:cubicBezTo>
                <a:cubicBezTo>
                  <a:pt x="224" y="180"/>
                  <a:pt x="216" y="193"/>
                  <a:pt x="205" y="204"/>
                </a:cubicBezTo>
                <a:cubicBezTo>
                  <a:pt x="194" y="215"/>
                  <a:pt x="181" y="224"/>
                  <a:pt x="166" y="230"/>
                </a:cubicBezTo>
                <a:cubicBezTo>
                  <a:pt x="151" y="236"/>
                  <a:pt x="135" y="239"/>
                  <a:pt x="119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6" y="180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6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9" y="3"/>
                  <a:pt x="104" y="0"/>
                  <a:pt x="119" y="0"/>
                </a:cubicBezTo>
                <a:cubicBezTo>
                  <a:pt x="135" y="0"/>
                  <a:pt x="151" y="3"/>
                  <a:pt x="166" y="9"/>
                </a:cubicBezTo>
                <a:cubicBezTo>
                  <a:pt x="181" y="15"/>
                  <a:pt x="194" y="24"/>
                  <a:pt x="205" y="35"/>
                </a:cubicBezTo>
                <a:cubicBezTo>
                  <a:pt x="216" y="46"/>
                  <a:pt x="224" y="59"/>
                  <a:pt x="230" y="74"/>
                </a:cubicBezTo>
                <a:cubicBezTo>
                  <a:pt x="237" y="88"/>
                  <a:pt x="240" y="103"/>
                  <a:pt x="240" y="119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8" name=""/>
          <p:cNvSpPr txBox="1"/>
          <p:nvPr/>
        </p:nvSpPr>
        <p:spPr>
          <a:xfrm>
            <a:off x="1300320" y="3171960"/>
            <a:ext cx="64065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オープンソースの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MCP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サーバーを⽴ち上げられない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9" name=""/>
          <p:cNvSpPr/>
          <p:nvPr/>
        </p:nvSpPr>
        <p:spPr>
          <a:xfrm>
            <a:off x="1066680" y="423828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1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1"/>
                </a:cubicBezTo>
                <a:cubicBezTo>
                  <a:pt x="151" y="237"/>
                  <a:pt x="136" y="240"/>
                  <a:pt x="120" y="240"/>
                </a:cubicBezTo>
                <a:cubicBezTo>
                  <a:pt x="104" y="240"/>
                  <a:pt x="89" y="237"/>
                  <a:pt x="74" y="231"/>
                </a:cubicBezTo>
                <a:cubicBezTo>
                  <a:pt x="60" y="224"/>
                  <a:pt x="47" y="216"/>
                  <a:pt x="36" y="205"/>
                </a:cubicBezTo>
                <a:cubicBezTo>
                  <a:pt x="25" y="194"/>
                  <a:pt x="16" y="181"/>
                  <a:pt x="9" y="166"/>
                </a:cubicBezTo>
                <a:cubicBezTo>
                  <a:pt x="3" y="151"/>
                  <a:pt x="0" y="136"/>
                  <a:pt x="0" y="121"/>
                </a:cubicBezTo>
                <a:cubicBezTo>
                  <a:pt x="0" y="105"/>
                  <a:pt x="3" y="90"/>
                  <a:pt x="9" y="75"/>
                </a:cubicBezTo>
                <a:cubicBezTo>
                  <a:pt x="16" y="60"/>
                  <a:pt x="25" y="47"/>
                  <a:pt x="36" y="36"/>
                </a:cubicBezTo>
                <a:cubicBezTo>
                  <a:pt x="47" y="25"/>
                  <a:pt x="60" y="17"/>
                  <a:pt x="74" y="11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11"/>
                </a:cubicBezTo>
                <a:cubicBezTo>
                  <a:pt x="180" y="17"/>
                  <a:pt x="193" y="25"/>
                  <a:pt x="204" y="36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90"/>
                  <a:pt x="239" y="105"/>
                  <a:pt x="239" y="1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50" name=""/>
          <p:cNvSpPr txBox="1"/>
          <p:nvPr/>
        </p:nvSpPr>
        <p:spPr>
          <a:xfrm>
            <a:off x="1852560" y="3581280"/>
            <a:ext cx="67446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公式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MCP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サーバーの⽴ち上げは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node.js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や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docker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が基本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1" name=""/>
          <p:cNvSpPr/>
          <p:nvPr/>
        </p:nvSpPr>
        <p:spPr>
          <a:xfrm>
            <a:off x="1618920" y="4657680"/>
            <a:ext cx="86400" cy="86040"/>
          </a:xfrm>
          <a:custGeom>
            <a:avLst/>
            <a:gdLst/>
            <a:ahLst/>
            <a:rect l="0" t="0" r="r" b="b"/>
            <a:pathLst>
              <a:path fill="none" w="240" h="239">
                <a:moveTo>
                  <a:pt x="240" y="120"/>
                </a:moveTo>
                <a:cubicBezTo>
                  <a:pt x="240" y="135"/>
                  <a:pt x="237" y="151"/>
                  <a:pt x="230" y="165"/>
                </a:cubicBezTo>
                <a:cubicBezTo>
                  <a:pt x="224" y="180"/>
                  <a:pt x="216" y="193"/>
                  <a:pt x="205" y="204"/>
                </a:cubicBezTo>
                <a:cubicBezTo>
                  <a:pt x="194" y="215"/>
                  <a:pt x="181" y="224"/>
                  <a:pt x="166" y="230"/>
                </a:cubicBezTo>
                <a:cubicBezTo>
                  <a:pt x="151" y="236"/>
                  <a:pt x="135" y="239"/>
                  <a:pt x="119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6" y="180"/>
                  <a:pt x="9" y="165"/>
                </a:cubicBezTo>
                <a:cubicBezTo>
                  <a:pt x="3" y="151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60"/>
                  <a:pt x="24" y="47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9" y="3"/>
                  <a:pt x="104" y="0"/>
                  <a:pt x="119" y="0"/>
                </a:cubicBezTo>
                <a:cubicBezTo>
                  <a:pt x="135" y="0"/>
                  <a:pt x="151" y="3"/>
                  <a:pt x="166" y="9"/>
                </a:cubicBezTo>
                <a:cubicBezTo>
                  <a:pt x="181" y="15"/>
                  <a:pt x="194" y="23"/>
                  <a:pt x="205" y="35"/>
                </a:cubicBezTo>
                <a:cubicBezTo>
                  <a:pt x="216" y="47"/>
                  <a:pt x="224" y="60"/>
                  <a:pt x="230" y="74"/>
                </a:cubicBezTo>
                <a:cubicBezTo>
                  <a:pt x="237" y="89"/>
                  <a:pt x="240" y="104"/>
                  <a:pt x="240" y="120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1300320" y="4067280"/>
            <a:ext cx="64065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オープンソースの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MCP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サーバーのツールを使えない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3" name=""/>
          <p:cNvSpPr txBox="1"/>
          <p:nvPr/>
        </p:nvSpPr>
        <p:spPr>
          <a:xfrm>
            <a:off x="1852560" y="4486320"/>
            <a:ext cx="954828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ツールが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API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を呼び出したりインターネットに接続する場合が多く、社内の制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4" name=""/>
          <p:cNvSpPr txBox="1"/>
          <p:nvPr/>
        </p:nvSpPr>
        <p:spPr>
          <a:xfrm>
            <a:off x="1852560" y="4896000"/>
            <a:ext cx="193176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限に引っかかる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5" name=""/>
          <p:cNvSpPr txBox="1"/>
          <p:nvPr/>
        </p:nvSpPr>
        <p:spPr>
          <a:xfrm>
            <a:off x="1166796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15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9" name=""/>
          <p:cNvSpPr/>
          <p:nvPr/>
        </p:nvSpPr>
        <p:spPr>
          <a:xfrm>
            <a:off x="786960" y="800640"/>
            <a:ext cx="349920" cy="313200"/>
          </a:xfrm>
          <a:custGeom>
            <a:avLst/>
            <a:gdLst/>
            <a:ahLst/>
            <a:rect l="0" t="0" r="r" b="b"/>
            <a:pathLst>
              <a:path w="972" h="870">
                <a:moveTo>
                  <a:pt x="971" y="632"/>
                </a:moveTo>
                <a:cubicBezTo>
                  <a:pt x="978" y="567"/>
                  <a:pt x="957" y="508"/>
                  <a:pt x="914" y="466"/>
                </a:cubicBezTo>
                <a:lnTo>
                  <a:pt x="460" y="24"/>
                </a:lnTo>
                <a:cubicBezTo>
                  <a:pt x="449" y="13"/>
                  <a:pt x="431" y="13"/>
                  <a:pt x="420" y="24"/>
                </a:cubicBezTo>
                <a:cubicBezTo>
                  <a:pt x="409" y="34"/>
                  <a:pt x="409" y="52"/>
                  <a:pt x="420" y="62"/>
                </a:cubicBezTo>
                <a:lnTo>
                  <a:pt x="875" y="504"/>
                </a:lnTo>
                <a:cubicBezTo>
                  <a:pt x="906" y="535"/>
                  <a:pt x="920" y="578"/>
                  <a:pt x="916" y="627"/>
                </a:cubicBezTo>
                <a:cubicBezTo>
                  <a:pt x="911" y="674"/>
                  <a:pt x="889" y="721"/>
                  <a:pt x="855" y="754"/>
                </a:cubicBezTo>
                <a:cubicBezTo>
                  <a:pt x="820" y="788"/>
                  <a:pt x="773" y="809"/>
                  <a:pt x="724" y="815"/>
                </a:cubicBezTo>
                <a:cubicBezTo>
                  <a:pt x="674" y="819"/>
                  <a:pt x="629" y="804"/>
                  <a:pt x="598" y="774"/>
                </a:cubicBezTo>
                <a:lnTo>
                  <a:pt x="84" y="274"/>
                </a:lnTo>
                <a:cubicBezTo>
                  <a:pt x="56" y="247"/>
                  <a:pt x="54" y="214"/>
                  <a:pt x="57" y="190"/>
                </a:cubicBezTo>
                <a:cubicBezTo>
                  <a:pt x="61" y="158"/>
                  <a:pt x="78" y="125"/>
                  <a:pt x="103" y="101"/>
                </a:cubicBezTo>
                <a:cubicBezTo>
                  <a:pt x="151" y="54"/>
                  <a:pt x="232" y="34"/>
                  <a:pt x="282" y="81"/>
                </a:cubicBezTo>
                <a:lnTo>
                  <a:pt x="697" y="485"/>
                </a:lnTo>
                <a:cubicBezTo>
                  <a:pt x="728" y="516"/>
                  <a:pt x="698" y="561"/>
                  <a:pt x="677" y="581"/>
                </a:cubicBezTo>
                <a:cubicBezTo>
                  <a:pt x="657" y="601"/>
                  <a:pt x="610" y="631"/>
                  <a:pt x="578" y="600"/>
                </a:cubicBezTo>
                <a:lnTo>
                  <a:pt x="262" y="293"/>
                </a:lnTo>
                <a:cubicBezTo>
                  <a:pt x="251" y="282"/>
                  <a:pt x="233" y="282"/>
                  <a:pt x="222" y="293"/>
                </a:cubicBezTo>
                <a:cubicBezTo>
                  <a:pt x="211" y="303"/>
                  <a:pt x="211" y="321"/>
                  <a:pt x="222" y="331"/>
                </a:cubicBezTo>
                <a:lnTo>
                  <a:pt x="539" y="639"/>
                </a:lnTo>
                <a:cubicBezTo>
                  <a:pt x="591" y="689"/>
                  <a:pt x="667" y="668"/>
                  <a:pt x="716" y="620"/>
                </a:cubicBezTo>
                <a:cubicBezTo>
                  <a:pt x="766" y="572"/>
                  <a:pt x="788" y="497"/>
                  <a:pt x="736" y="447"/>
                </a:cubicBezTo>
                <a:lnTo>
                  <a:pt x="322" y="43"/>
                </a:lnTo>
                <a:cubicBezTo>
                  <a:pt x="248" y="-28"/>
                  <a:pt x="130" y="-3"/>
                  <a:pt x="64" y="62"/>
                </a:cubicBezTo>
                <a:cubicBezTo>
                  <a:pt x="30" y="95"/>
                  <a:pt x="7" y="139"/>
                  <a:pt x="2" y="184"/>
                </a:cubicBezTo>
                <a:cubicBezTo>
                  <a:pt x="-5" y="234"/>
                  <a:pt x="10" y="279"/>
                  <a:pt x="44" y="312"/>
                </a:cubicBezTo>
                <a:lnTo>
                  <a:pt x="559" y="812"/>
                </a:lnTo>
                <a:cubicBezTo>
                  <a:pt x="597" y="850"/>
                  <a:pt x="648" y="870"/>
                  <a:pt x="706" y="870"/>
                </a:cubicBezTo>
                <a:cubicBezTo>
                  <a:pt x="714" y="870"/>
                  <a:pt x="721" y="870"/>
                  <a:pt x="729" y="869"/>
                </a:cubicBezTo>
                <a:cubicBezTo>
                  <a:pt x="791" y="864"/>
                  <a:pt x="851" y="836"/>
                  <a:pt x="894" y="793"/>
                </a:cubicBezTo>
                <a:cubicBezTo>
                  <a:pt x="938" y="750"/>
                  <a:pt x="966" y="692"/>
                  <a:pt x="971" y="632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0" name=""/>
          <p:cNvSpPr/>
          <p:nvPr/>
        </p:nvSpPr>
        <p:spPr>
          <a:xfrm>
            <a:off x="1066680" y="16380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5"/>
                </a:cubicBezTo>
                <a:cubicBezTo>
                  <a:pt x="25" y="193"/>
                  <a:pt x="16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8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5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61" name=""/>
          <p:cNvSpPr txBox="1"/>
          <p:nvPr/>
        </p:nvSpPr>
        <p:spPr>
          <a:xfrm>
            <a:off x="1162080" y="721080"/>
            <a:ext cx="4039200" cy="36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 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社内活⽤の課題への対応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2" name=""/>
          <p:cNvSpPr/>
          <p:nvPr/>
        </p:nvSpPr>
        <p:spPr>
          <a:xfrm>
            <a:off x="1618920" y="2047680"/>
            <a:ext cx="86400" cy="86040"/>
          </a:xfrm>
          <a:custGeom>
            <a:avLst/>
            <a:gdLst/>
            <a:ahLst/>
            <a:rect l="0" t="0" r="r" b="b"/>
            <a:pathLst>
              <a:path fill="none" w="240" h="239">
                <a:moveTo>
                  <a:pt x="240" y="119"/>
                </a:moveTo>
                <a:cubicBezTo>
                  <a:pt x="240" y="135"/>
                  <a:pt x="237" y="151"/>
                  <a:pt x="230" y="166"/>
                </a:cubicBezTo>
                <a:cubicBezTo>
                  <a:pt x="224" y="180"/>
                  <a:pt x="216" y="193"/>
                  <a:pt x="205" y="204"/>
                </a:cubicBezTo>
                <a:cubicBezTo>
                  <a:pt x="194" y="215"/>
                  <a:pt x="181" y="224"/>
                  <a:pt x="166" y="230"/>
                </a:cubicBezTo>
                <a:cubicBezTo>
                  <a:pt x="151" y="236"/>
                  <a:pt x="135" y="239"/>
                  <a:pt x="119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6" y="180"/>
                  <a:pt x="9" y="166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6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9" y="3"/>
                  <a:pt x="104" y="0"/>
                  <a:pt x="119" y="0"/>
                </a:cubicBezTo>
                <a:cubicBezTo>
                  <a:pt x="135" y="0"/>
                  <a:pt x="151" y="3"/>
                  <a:pt x="166" y="9"/>
                </a:cubicBezTo>
                <a:cubicBezTo>
                  <a:pt x="181" y="15"/>
                  <a:pt x="194" y="24"/>
                  <a:pt x="205" y="35"/>
                </a:cubicBezTo>
                <a:cubicBezTo>
                  <a:pt x="216" y="46"/>
                  <a:pt x="224" y="59"/>
                  <a:pt x="230" y="74"/>
                </a:cubicBezTo>
                <a:cubicBezTo>
                  <a:pt x="237" y="88"/>
                  <a:pt x="240" y="103"/>
                  <a:pt x="240" y="119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3" name=""/>
          <p:cNvSpPr txBox="1"/>
          <p:nvPr/>
        </p:nvSpPr>
        <p:spPr>
          <a:xfrm>
            <a:off x="1300320" y="1467000"/>
            <a:ext cx="41997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使える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MCP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ホストが限られている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4" name=""/>
          <p:cNvSpPr txBox="1"/>
          <p:nvPr/>
        </p:nvSpPr>
        <p:spPr>
          <a:xfrm>
            <a:off x="1854360" y="1876320"/>
            <a:ext cx="588708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vscode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の拡張機能である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Cline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や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roo code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ぐらい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5" name=""/>
          <p:cNvSpPr/>
          <p:nvPr/>
        </p:nvSpPr>
        <p:spPr>
          <a:xfrm>
            <a:off x="1066680" y="29527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1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59"/>
                  <a:pt x="25" y="47"/>
                  <a:pt x="36" y="35"/>
                </a:cubicBezTo>
                <a:cubicBezTo>
                  <a:pt x="47" y="24"/>
                  <a:pt x="60" y="16"/>
                  <a:pt x="74" y="10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10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7"/>
                  <a:pt x="224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66" name=""/>
          <p:cNvSpPr txBox="1"/>
          <p:nvPr/>
        </p:nvSpPr>
        <p:spPr>
          <a:xfrm>
            <a:off x="1854360" y="2295360"/>
            <a:ext cx="8319240" cy="38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→</a:t>
            </a:r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MCP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ホストサーバーを⽴ち上げてブラウザから使えるようにする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7" name=""/>
          <p:cNvSpPr/>
          <p:nvPr/>
        </p:nvSpPr>
        <p:spPr>
          <a:xfrm>
            <a:off x="1618920" y="3362040"/>
            <a:ext cx="86400" cy="86040"/>
          </a:xfrm>
          <a:custGeom>
            <a:avLst/>
            <a:gdLst/>
            <a:ahLst/>
            <a:rect l="0" t="0" r="r" b="b"/>
            <a:pathLst>
              <a:path fill="none" w="240" h="239">
                <a:moveTo>
                  <a:pt x="240" y="120"/>
                </a:moveTo>
                <a:cubicBezTo>
                  <a:pt x="240" y="136"/>
                  <a:pt x="237" y="151"/>
                  <a:pt x="230" y="166"/>
                </a:cubicBezTo>
                <a:cubicBezTo>
                  <a:pt x="224" y="181"/>
                  <a:pt x="216" y="193"/>
                  <a:pt x="205" y="205"/>
                </a:cubicBezTo>
                <a:cubicBezTo>
                  <a:pt x="194" y="216"/>
                  <a:pt x="181" y="224"/>
                  <a:pt x="166" y="230"/>
                </a:cubicBezTo>
                <a:cubicBezTo>
                  <a:pt x="151" y="236"/>
                  <a:pt x="135" y="239"/>
                  <a:pt x="119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6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6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9" y="3"/>
                  <a:pt x="104" y="0"/>
                  <a:pt x="119" y="0"/>
                </a:cubicBezTo>
                <a:cubicBezTo>
                  <a:pt x="135" y="0"/>
                  <a:pt x="151" y="3"/>
                  <a:pt x="166" y="9"/>
                </a:cubicBezTo>
                <a:cubicBezTo>
                  <a:pt x="181" y="15"/>
                  <a:pt x="194" y="24"/>
                  <a:pt x="205" y="35"/>
                </a:cubicBezTo>
                <a:cubicBezTo>
                  <a:pt x="216" y="46"/>
                  <a:pt x="224" y="59"/>
                  <a:pt x="230" y="75"/>
                </a:cubicBezTo>
                <a:cubicBezTo>
                  <a:pt x="237" y="89"/>
                  <a:pt x="240" y="105"/>
                  <a:pt x="240" y="120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8" name=""/>
          <p:cNvSpPr txBox="1"/>
          <p:nvPr/>
        </p:nvSpPr>
        <p:spPr>
          <a:xfrm>
            <a:off x="1300320" y="2781360"/>
            <a:ext cx="64065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オープンソースの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MCP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サーバーを⽴ち上げられない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9" name=""/>
          <p:cNvSpPr txBox="1"/>
          <p:nvPr/>
        </p:nvSpPr>
        <p:spPr>
          <a:xfrm>
            <a:off x="1852560" y="3191040"/>
            <a:ext cx="67446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公式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MCP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サーバーの⽴ち上げは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node.js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や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docker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が基本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0" name=""/>
          <p:cNvSpPr txBox="1"/>
          <p:nvPr/>
        </p:nvSpPr>
        <p:spPr>
          <a:xfrm>
            <a:off x="1854360" y="3610080"/>
            <a:ext cx="2878920" cy="38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→</a:t>
            </a:r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python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への書き換え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1" name=""/>
          <p:cNvSpPr/>
          <p:nvPr/>
        </p:nvSpPr>
        <p:spPr>
          <a:xfrm>
            <a:off x="1066680" y="46767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4"/>
                  <a:pt x="236" y="150"/>
                  <a:pt x="230" y="164"/>
                </a:cubicBezTo>
                <a:cubicBezTo>
                  <a:pt x="224" y="179"/>
                  <a:pt x="215" y="192"/>
                  <a:pt x="204" y="203"/>
                </a:cubicBezTo>
                <a:cubicBezTo>
                  <a:pt x="193" y="214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4"/>
                  <a:pt x="36" y="203"/>
                </a:cubicBezTo>
                <a:cubicBezTo>
                  <a:pt x="25" y="192"/>
                  <a:pt x="16" y="179"/>
                  <a:pt x="9" y="164"/>
                </a:cubicBezTo>
                <a:cubicBezTo>
                  <a:pt x="3" y="150"/>
                  <a:pt x="0" y="134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8"/>
                  <a:pt x="25" y="46"/>
                  <a:pt x="36" y="34"/>
                </a:cubicBezTo>
                <a:cubicBezTo>
                  <a:pt x="47" y="23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3"/>
                  <a:pt x="204" y="34"/>
                </a:cubicBezTo>
                <a:cubicBezTo>
                  <a:pt x="215" y="46"/>
                  <a:pt x="224" y="58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72" name=""/>
          <p:cNvSpPr txBox="1"/>
          <p:nvPr/>
        </p:nvSpPr>
        <p:spPr>
          <a:xfrm>
            <a:off x="1854360" y="4019400"/>
            <a:ext cx="6510960" cy="38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→</a:t>
            </a:r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MAWS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で⽴ち上げてリモート</a:t>
            </a:r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MCP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サーバーとする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3" name=""/>
          <p:cNvSpPr/>
          <p:nvPr/>
        </p:nvSpPr>
        <p:spPr>
          <a:xfrm>
            <a:off x="1618920" y="5086080"/>
            <a:ext cx="86400" cy="86040"/>
          </a:xfrm>
          <a:custGeom>
            <a:avLst/>
            <a:gdLst/>
            <a:ahLst/>
            <a:rect l="0" t="0" r="r" b="b"/>
            <a:pathLst>
              <a:path fill="none" w="240" h="239">
                <a:moveTo>
                  <a:pt x="240" y="120"/>
                </a:moveTo>
                <a:cubicBezTo>
                  <a:pt x="240" y="136"/>
                  <a:pt x="237" y="151"/>
                  <a:pt x="230" y="166"/>
                </a:cubicBezTo>
                <a:cubicBezTo>
                  <a:pt x="224" y="180"/>
                  <a:pt x="216" y="193"/>
                  <a:pt x="205" y="205"/>
                </a:cubicBezTo>
                <a:cubicBezTo>
                  <a:pt x="194" y="216"/>
                  <a:pt x="181" y="224"/>
                  <a:pt x="166" y="230"/>
                </a:cubicBezTo>
                <a:cubicBezTo>
                  <a:pt x="151" y="236"/>
                  <a:pt x="135" y="239"/>
                  <a:pt x="119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6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6" y="60"/>
                  <a:pt x="24" y="47"/>
                  <a:pt x="35" y="36"/>
                </a:cubicBezTo>
                <a:cubicBezTo>
                  <a:pt x="46" y="24"/>
                  <a:pt x="59" y="15"/>
                  <a:pt x="74" y="9"/>
                </a:cubicBezTo>
                <a:cubicBezTo>
                  <a:pt x="89" y="3"/>
                  <a:pt x="104" y="0"/>
                  <a:pt x="119" y="0"/>
                </a:cubicBezTo>
                <a:cubicBezTo>
                  <a:pt x="135" y="0"/>
                  <a:pt x="151" y="3"/>
                  <a:pt x="166" y="9"/>
                </a:cubicBezTo>
                <a:cubicBezTo>
                  <a:pt x="181" y="15"/>
                  <a:pt x="194" y="24"/>
                  <a:pt x="205" y="36"/>
                </a:cubicBezTo>
                <a:cubicBezTo>
                  <a:pt x="216" y="47"/>
                  <a:pt x="224" y="60"/>
                  <a:pt x="230" y="75"/>
                </a:cubicBezTo>
                <a:cubicBezTo>
                  <a:pt x="237" y="89"/>
                  <a:pt x="240" y="105"/>
                  <a:pt x="240" y="120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4" name=""/>
          <p:cNvSpPr txBox="1"/>
          <p:nvPr/>
        </p:nvSpPr>
        <p:spPr>
          <a:xfrm>
            <a:off x="1300320" y="4505400"/>
            <a:ext cx="64065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オープンソースの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MCP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サーバーのツールを使えない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5" name=""/>
          <p:cNvSpPr txBox="1"/>
          <p:nvPr/>
        </p:nvSpPr>
        <p:spPr>
          <a:xfrm>
            <a:off x="1852560" y="4914720"/>
            <a:ext cx="954828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ツールが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API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を呼び出したりインターネットに接続するものが多く、社内の制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6" name=""/>
          <p:cNvSpPr txBox="1"/>
          <p:nvPr/>
        </p:nvSpPr>
        <p:spPr>
          <a:xfrm>
            <a:off x="1852560" y="5334120"/>
            <a:ext cx="193176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限に引っかかる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7" name=""/>
          <p:cNvSpPr txBox="1"/>
          <p:nvPr/>
        </p:nvSpPr>
        <p:spPr>
          <a:xfrm>
            <a:off x="1854360" y="5743440"/>
            <a:ext cx="3476880" cy="38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→</a:t>
            </a:r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API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のホワイトリスト登録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8" name=""/>
          <p:cNvSpPr txBox="1"/>
          <p:nvPr/>
        </p:nvSpPr>
        <p:spPr>
          <a:xfrm>
            <a:off x="1854360" y="6162840"/>
            <a:ext cx="5024880" cy="38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→</a:t>
            </a:r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WEB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サイトへの通信はプロキシを通す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9" name=""/>
          <p:cNvSpPr txBox="1"/>
          <p:nvPr/>
        </p:nvSpPr>
        <p:spPr>
          <a:xfrm>
            <a:off x="1166112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16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8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83" name=""/>
          <p:cNvSpPr/>
          <p:nvPr/>
        </p:nvSpPr>
        <p:spPr>
          <a:xfrm>
            <a:off x="811080" y="1824480"/>
            <a:ext cx="302040" cy="251640"/>
          </a:xfrm>
          <a:custGeom>
            <a:avLst/>
            <a:gdLst/>
            <a:ahLst/>
            <a:rect l="0" t="0" r="r" b="b"/>
            <a:pathLst>
              <a:path w="839" h="699">
                <a:moveTo>
                  <a:pt x="839" y="587"/>
                </a:moveTo>
                <a:cubicBezTo>
                  <a:pt x="839" y="649"/>
                  <a:pt x="788" y="699"/>
                  <a:pt x="727" y="699"/>
                </a:cubicBezTo>
                <a:lnTo>
                  <a:pt x="112" y="699"/>
                </a:lnTo>
                <a:cubicBezTo>
                  <a:pt x="50" y="699"/>
                  <a:pt x="0" y="649"/>
                  <a:pt x="0" y="587"/>
                </a:cubicBezTo>
                <a:lnTo>
                  <a:pt x="0" y="111"/>
                </a:lnTo>
                <a:cubicBezTo>
                  <a:pt x="0" y="50"/>
                  <a:pt x="50" y="0"/>
                  <a:pt x="112" y="0"/>
                </a:cubicBezTo>
                <a:lnTo>
                  <a:pt x="727" y="0"/>
                </a:lnTo>
                <a:cubicBezTo>
                  <a:pt x="788" y="0"/>
                  <a:pt x="839" y="50"/>
                  <a:pt x="839" y="111"/>
                </a:cubicBezTo>
                <a:lnTo>
                  <a:pt x="839" y="587"/>
                </a:lnTo>
                <a:close/>
              </a:path>
            </a:pathLst>
          </a:custGeom>
          <a:solidFill>
            <a:srgbClr val="fdd8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84" name=""/>
          <p:cNvSpPr/>
          <p:nvPr/>
        </p:nvSpPr>
        <p:spPr>
          <a:xfrm>
            <a:off x="780840" y="1794240"/>
            <a:ext cx="362160" cy="80640"/>
          </a:xfrm>
          <a:custGeom>
            <a:avLst/>
            <a:gdLst/>
            <a:ahLst/>
            <a:rect l="0" t="0" r="r" b="b"/>
            <a:pathLst>
              <a:path w="1006" h="224">
                <a:moveTo>
                  <a:pt x="1006" y="113"/>
                </a:moveTo>
                <a:cubicBezTo>
                  <a:pt x="1006" y="174"/>
                  <a:pt x="956" y="224"/>
                  <a:pt x="895" y="224"/>
                </a:cubicBezTo>
                <a:lnTo>
                  <a:pt x="112" y="224"/>
                </a:lnTo>
                <a:cubicBezTo>
                  <a:pt x="50" y="224"/>
                  <a:pt x="0" y="174"/>
                  <a:pt x="0" y="113"/>
                </a:cubicBezTo>
                <a:cubicBezTo>
                  <a:pt x="0" y="51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1"/>
                  <a:pt x="1006" y="113"/>
                </a:cubicBezTo>
                <a:close/>
              </a:path>
            </a:pathLst>
          </a:custGeom>
          <a:solidFill>
            <a:srgbClr val="fdd8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85" name=""/>
          <p:cNvSpPr/>
          <p:nvPr/>
        </p:nvSpPr>
        <p:spPr>
          <a:xfrm>
            <a:off x="811080" y="1874520"/>
            <a:ext cx="302040" cy="20520"/>
          </a:xfrm>
          <a:custGeom>
            <a:avLst/>
            <a:gdLst/>
            <a:ahLst/>
            <a:rect l="0" t="0" r="r" b="b"/>
            <a:pathLst>
              <a:path w="839" h="57">
                <a:moveTo>
                  <a:pt x="0" y="0"/>
                </a:moveTo>
                <a:lnTo>
                  <a:pt x="839" y="0"/>
                </a:lnTo>
                <a:lnTo>
                  <a:pt x="839" y="57"/>
                </a:lnTo>
                <a:lnTo>
                  <a:pt x="0" y="57"/>
                </a:lnTo>
                <a:lnTo>
                  <a:pt x="0" y="0"/>
                </a:lnTo>
                <a:close/>
              </a:path>
            </a:pathLst>
          </a:custGeom>
          <a:solidFill>
            <a:srgbClr val="fcab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86" name=""/>
          <p:cNvSpPr/>
          <p:nvPr/>
        </p:nvSpPr>
        <p:spPr>
          <a:xfrm>
            <a:off x="921600" y="1753920"/>
            <a:ext cx="81000" cy="322200"/>
          </a:xfrm>
          <a:custGeom>
            <a:avLst/>
            <a:gdLst/>
            <a:ahLst/>
            <a:rect l="0" t="0" r="r" b="b"/>
            <a:pathLst>
              <a:path w="225" h="895">
                <a:moveTo>
                  <a:pt x="141" y="0"/>
                </a:moveTo>
                <a:lnTo>
                  <a:pt x="85" y="0"/>
                </a:lnTo>
                <a:cubicBezTo>
                  <a:pt x="39" y="0"/>
                  <a:pt x="0" y="38"/>
                  <a:pt x="0" y="85"/>
                </a:cubicBezTo>
                <a:lnTo>
                  <a:pt x="0" y="895"/>
                </a:lnTo>
                <a:lnTo>
                  <a:pt x="225" y="895"/>
                </a:lnTo>
                <a:lnTo>
                  <a:pt x="225" y="85"/>
                </a:lnTo>
                <a:cubicBezTo>
                  <a:pt x="225" y="38"/>
                  <a:pt x="187" y="0"/>
                  <a:pt x="141" y="0"/>
                </a:cubicBezTo>
                <a:close/>
              </a:path>
            </a:pathLst>
          </a:custGeom>
          <a:solidFill>
            <a:srgbClr val="da2f4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87" name=""/>
          <p:cNvSpPr/>
          <p:nvPr/>
        </p:nvSpPr>
        <p:spPr>
          <a:xfrm>
            <a:off x="828720" y="1731960"/>
            <a:ext cx="266400" cy="62640"/>
          </a:xfrm>
          <a:custGeom>
            <a:avLst/>
            <a:gdLst/>
            <a:ahLst/>
            <a:rect l="0" t="0" r="r" b="b"/>
            <a:pathLst>
              <a:path w="740" h="174">
                <a:moveTo>
                  <a:pt x="315" y="174"/>
                </a:moveTo>
                <a:cubicBezTo>
                  <a:pt x="346" y="174"/>
                  <a:pt x="350" y="160"/>
                  <a:pt x="325" y="142"/>
                </a:cubicBezTo>
                <a:lnTo>
                  <a:pt x="136" y="9"/>
                </a:lnTo>
                <a:cubicBezTo>
                  <a:pt x="111" y="-8"/>
                  <a:pt x="78" y="-1"/>
                  <a:pt x="63" y="26"/>
                </a:cubicBezTo>
                <a:lnTo>
                  <a:pt x="7" y="125"/>
                </a:lnTo>
                <a:cubicBezTo>
                  <a:pt x="-9" y="152"/>
                  <a:pt x="4" y="174"/>
                  <a:pt x="35" y="174"/>
                </a:cubicBezTo>
                <a:lnTo>
                  <a:pt x="315" y="174"/>
                </a:lnTo>
                <a:moveTo>
                  <a:pt x="427" y="174"/>
                </a:moveTo>
                <a:cubicBezTo>
                  <a:pt x="396" y="174"/>
                  <a:pt x="391" y="160"/>
                  <a:pt x="417" y="142"/>
                </a:cubicBezTo>
                <a:lnTo>
                  <a:pt x="604" y="9"/>
                </a:lnTo>
                <a:cubicBezTo>
                  <a:pt x="629" y="-8"/>
                  <a:pt x="663" y="-1"/>
                  <a:pt x="678" y="26"/>
                </a:cubicBezTo>
                <a:lnTo>
                  <a:pt x="734" y="125"/>
                </a:lnTo>
                <a:cubicBezTo>
                  <a:pt x="749" y="152"/>
                  <a:pt x="737" y="174"/>
                  <a:pt x="706" y="174"/>
                </a:cubicBezTo>
                <a:lnTo>
                  <a:pt x="427" y="174"/>
                </a:lnTo>
                <a:close/>
              </a:path>
            </a:pathLst>
          </a:custGeom>
          <a:solidFill>
            <a:srgbClr val="da2f4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88" name=""/>
          <p:cNvSpPr/>
          <p:nvPr/>
        </p:nvSpPr>
        <p:spPr>
          <a:xfrm>
            <a:off x="1066680" y="25905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4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5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5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89" name=""/>
          <p:cNvSpPr txBox="1"/>
          <p:nvPr/>
        </p:nvSpPr>
        <p:spPr>
          <a:xfrm>
            <a:off x="1162080" y="1663920"/>
            <a:ext cx="1161720" cy="36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 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まとめ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0" name=""/>
          <p:cNvSpPr/>
          <p:nvPr/>
        </p:nvSpPr>
        <p:spPr>
          <a:xfrm>
            <a:off x="1066680" y="31525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91" name=""/>
          <p:cNvSpPr txBox="1"/>
          <p:nvPr/>
        </p:nvSpPr>
        <p:spPr>
          <a:xfrm>
            <a:off x="1302120" y="2419200"/>
            <a:ext cx="69429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MCP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とは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LLM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とツールを接続するための通信規約のこと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2" name=""/>
          <p:cNvSpPr/>
          <p:nvPr/>
        </p:nvSpPr>
        <p:spPr>
          <a:xfrm>
            <a:off x="1618920" y="3724200"/>
            <a:ext cx="86400" cy="86040"/>
          </a:xfrm>
          <a:custGeom>
            <a:avLst/>
            <a:gdLst/>
            <a:ahLst/>
            <a:rect l="0" t="0" r="r" b="b"/>
            <a:pathLst>
              <a:path fill="none" w="240" h="239">
                <a:moveTo>
                  <a:pt x="240" y="120"/>
                </a:moveTo>
                <a:cubicBezTo>
                  <a:pt x="240" y="136"/>
                  <a:pt x="237" y="151"/>
                  <a:pt x="230" y="165"/>
                </a:cubicBezTo>
                <a:cubicBezTo>
                  <a:pt x="224" y="180"/>
                  <a:pt x="216" y="193"/>
                  <a:pt x="205" y="204"/>
                </a:cubicBezTo>
                <a:cubicBezTo>
                  <a:pt x="194" y="215"/>
                  <a:pt x="181" y="224"/>
                  <a:pt x="166" y="230"/>
                </a:cubicBezTo>
                <a:cubicBezTo>
                  <a:pt x="151" y="236"/>
                  <a:pt x="135" y="239"/>
                  <a:pt x="119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6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60"/>
                  <a:pt x="24" y="47"/>
                  <a:pt x="35" y="36"/>
                </a:cubicBezTo>
                <a:cubicBezTo>
                  <a:pt x="46" y="24"/>
                  <a:pt x="59" y="16"/>
                  <a:pt x="74" y="10"/>
                </a:cubicBezTo>
                <a:cubicBezTo>
                  <a:pt x="89" y="3"/>
                  <a:pt x="104" y="0"/>
                  <a:pt x="119" y="0"/>
                </a:cubicBezTo>
                <a:cubicBezTo>
                  <a:pt x="135" y="0"/>
                  <a:pt x="151" y="3"/>
                  <a:pt x="166" y="10"/>
                </a:cubicBezTo>
                <a:cubicBezTo>
                  <a:pt x="181" y="16"/>
                  <a:pt x="194" y="24"/>
                  <a:pt x="205" y="36"/>
                </a:cubicBezTo>
                <a:cubicBezTo>
                  <a:pt x="216" y="47"/>
                  <a:pt x="224" y="60"/>
                  <a:pt x="230" y="74"/>
                </a:cubicBezTo>
                <a:cubicBezTo>
                  <a:pt x="237" y="89"/>
                  <a:pt x="240" y="104"/>
                  <a:pt x="240" y="120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3" name=""/>
          <p:cNvSpPr txBox="1"/>
          <p:nvPr/>
        </p:nvSpPr>
        <p:spPr>
          <a:xfrm>
            <a:off x="1302120" y="2981160"/>
            <a:ext cx="22687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MCP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のメリットは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4" name=""/>
          <p:cNvSpPr/>
          <p:nvPr/>
        </p:nvSpPr>
        <p:spPr>
          <a:xfrm>
            <a:off x="1618920" y="4209840"/>
            <a:ext cx="86400" cy="86040"/>
          </a:xfrm>
          <a:custGeom>
            <a:avLst/>
            <a:gdLst/>
            <a:ahLst/>
            <a:rect l="0" t="0" r="r" b="b"/>
            <a:pathLst>
              <a:path fill="none" w="240" h="239">
                <a:moveTo>
                  <a:pt x="240" y="120"/>
                </a:moveTo>
                <a:cubicBezTo>
                  <a:pt x="240" y="136"/>
                  <a:pt x="237" y="151"/>
                  <a:pt x="230" y="166"/>
                </a:cubicBezTo>
                <a:cubicBezTo>
                  <a:pt x="224" y="180"/>
                  <a:pt x="216" y="193"/>
                  <a:pt x="205" y="204"/>
                </a:cubicBezTo>
                <a:cubicBezTo>
                  <a:pt x="194" y="215"/>
                  <a:pt x="181" y="224"/>
                  <a:pt x="166" y="230"/>
                </a:cubicBezTo>
                <a:cubicBezTo>
                  <a:pt x="151" y="236"/>
                  <a:pt x="135" y="239"/>
                  <a:pt x="119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6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9" y="3"/>
                  <a:pt x="104" y="0"/>
                  <a:pt x="119" y="0"/>
                </a:cubicBezTo>
                <a:cubicBezTo>
                  <a:pt x="135" y="0"/>
                  <a:pt x="151" y="3"/>
                  <a:pt x="166" y="9"/>
                </a:cubicBezTo>
                <a:cubicBezTo>
                  <a:pt x="181" y="15"/>
                  <a:pt x="194" y="24"/>
                  <a:pt x="205" y="35"/>
                </a:cubicBezTo>
                <a:cubicBezTo>
                  <a:pt x="216" y="46"/>
                  <a:pt x="224" y="59"/>
                  <a:pt x="230" y="74"/>
                </a:cubicBezTo>
                <a:cubicBezTo>
                  <a:pt x="237" y="89"/>
                  <a:pt x="240" y="104"/>
                  <a:pt x="240" y="120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5" name=""/>
          <p:cNvSpPr txBox="1"/>
          <p:nvPr/>
        </p:nvSpPr>
        <p:spPr>
          <a:xfrm>
            <a:off x="1854360" y="3552840"/>
            <a:ext cx="43992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LLM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とツールを独⽴させられること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6" name=""/>
          <p:cNvSpPr/>
          <p:nvPr/>
        </p:nvSpPr>
        <p:spPr>
          <a:xfrm>
            <a:off x="1066680" y="47718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79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4"/>
                </a:cubicBezTo>
                <a:cubicBezTo>
                  <a:pt x="25" y="193"/>
                  <a:pt x="16" y="179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97" name=""/>
          <p:cNvSpPr txBox="1"/>
          <p:nvPr/>
        </p:nvSpPr>
        <p:spPr>
          <a:xfrm>
            <a:off x="1852560" y="4038480"/>
            <a:ext cx="744840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⾮エンジニアでも⾃然⾔語でツールが使えるようになること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8" name=""/>
          <p:cNvSpPr/>
          <p:nvPr/>
        </p:nvSpPr>
        <p:spPr>
          <a:xfrm>
            <a:off x="10152720" y="4663440"/>
            <a:ext cx="212400" cy="245880"/>
          </a:xfrm>
          <a:custGeom>
            <a:avLst/>
            <a:gdLst/>
            <a:ahLst/>
            <a:rect l="0" t="0" r="r" b="b"/>
            <a:pathLst>
              <a:path w="590" h="683">
                <a:moveTo>
                  <a:pt x="576" y="317"/>
                </a:moveTo>
                <a:lnTo>
                  <a:pt x="387" y="247"/>
                </a:lnTo>
                <a:lnTo>
                  <a:pt x="315" y="15"/>
                </a:lnTo>
                <a:cubicBezTo>
                  <a:pt x="312" y="6"/>
                  <a:pt x="304" y="0"/>
                  <a:pt x="295" y="0"/>
                </a:cubicBezTo>
                <a:cubicBezTo>
                  <a:pt x="285" y="0"/>
                  <a:pt x="277" y="6"/>
                  <a:pt x="274" y="15"/>
                </a:cubicBezTo>
                <a:lnTo>
                  <a:pt x="203" y="247"/>
                </a:lnTo>
                <a:lnTo>
                  <a:pt x="14" y="317"/>
                </a:lnTo>
                <a:cubicBezTo>
                  <a:pt x="5" y="320"/>
                  <a:pt x="0" y="328"/>
                  <a:pt x="0" y="337"/>
                </a:cubicBezTo>
                <a:cubicBezTo>
                  <a:pt x="0" y="347"/>
                  <a:pt x="5" y="355"/>
                  <a:pt x="14" y="358"/>
                </a:cubicBezTo>
                <a:lnTo>
                  <a:pt x="203" y="428"/>
                </a:lnTo>
                <a:lnTo>
                  <a:pt x="274" y="668"/>
                </a:lnTo>
                <a:cubicBezTo>
                  <a:pt x="277" y="677"/>
                  <a:pt x="285" y="683"/>
                  <a:pt x="295" y="683"/>
                </a:cubicBezTo>
                <a:cubicBezTo>
                  <a:pt x="304" y="683"/>
                  <a:pt x="312" y="677"/>
                  <a:pt x="315" y="668"/>
                </a:cubicBezTo>
                <a:lnTo>
                  <a:pt x="387" y="428"/>
                </a:lnTo>
                <a:lnTo>
                  <a:pt x="576" y="358"/>
                </a:lnTo>
                <a:cubicBezTo>
                  <a:pt x="585" y="355"/>
                  <a:pt x="590" y="347"/>
                  <a:pt x="590" y="337"/>
                </a:cubicBezTo>
                <a:cubicBezTo>
                  <a:pt x="590" y="328"/>
                  <a:pt x="585" y="320"/>
                  <a:pt x="576" y="317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9" name=""/>
          <p:cNvSpPr/>
          <p:nvPr/>
        </p:nvSpPr>
        <p:spPr>
          <a:xfrm>
            <a:off x="10104120" y="4665960"/>
            <a:ext cx="107640" cy="250920"/>
          </a:xfrm>
          <a:custGeom>
            <a:avLst/>
            <a:gdLst/>
            <a:ahLst/>
            <a:rect l="0" t="0" r="r" b="b"/>
            <a:pathLst>
              <a:path w="299" h="697">
                <a:moveTo>
                  <a:pt x="285" y="545"/>
                </a:moveTo>
                <a:lnTo>
                  <a:pt x="236" y="526"/>
                </a:lnTo>
                <a:lnTo>
                  <a:pt x="217" y="456"/>
                </a:lnTo>
                <a:cubicBezTo>
                  <a:pt x="214" y="447"/>
                  <a:pt x="206" y="440"/>
                  <a:pt x="196" y="440"/>
                </a:cubicBezTo>
                <a:cubicBezTo>
                  <a:pt x="186" y="440"/>
                  <a:pt x="178" y="447"/>
                  <a:pt x="176" y="456"/>
                </a:cubicBezTo>
                <a:lnTo>
                  <a:pt x="156" y="526"/>
                </a:lnTo>
                <a:lnTo>
                  <a:pt x="107" y="545"/>
                </a:lnTo>
                <a:cubicBezTo>
                  <a:pt x="99" y="548"/>
                  <a:pt x="92" y="556"/>
                  <a:pt x="92" y="565"/>
                </a:cubicBezTo>
                <a:cubicBezTo>
                  <a:pt x="92" y="574"/>
                  <a:pt x="99" y="582"/>
                  <a:pt x="107" y="585"/>
                </a:cubicBezTo>
                <a:lnTo>
                  <a:pt x="156" y="603"/>
                </a:lnTo>
                <a:lnTo>
                  <a:pt x="175" y="681"/>
                </a:lnTo>
                <a:cubicBezTo>
                  <a:pt x="178" y="690"/>
                  <a:pt x="186" y="697"/>
                  <a:pt x="196" y="697"/>
                </a:cubicBezTo>
                <a:cubicBezTo>
                  <a:pt x="206" y="697"/>
                  <a:pt x="214" y="690"/>
                  <a:pt x="217" y="681"/>
                </a:cubicBezTo>
                <a:lnTo>
                  <a:pt x="236" y="603"/>
                </a:lnTo>
                <a:lnTo>
                  <a:pt x="285" y="585"/>
                </a:lnTo>
                <a:cubicBezTo>
                  <a:pt x="293" y="582"/>
                  <a:pt x="299" y="574"/>
                  <a:pt x="299" y="565"/>
                </a:cubicBezTo>
                <a:cubicBezTo>
                  <a:pt x="299" y="556"/>
                  <a:pt x="293" y="548"/>
                  <a:pt x="285" y="545"/>
                </a:cubicBezTo>
                <a:moveTo>
                  <a:pt x="193" y="83"/>
                </a:moveTo>
                <a:lnTo>
                  <a:pt x="142" y="64"/>
                </a:lnTo>
                <a:lnTo>
                  <a:pt x="124" y="14"/>
                </a:lnTo>
                <a:cubicBezTo>
                  <a:pt x="121" y="6"/>
                  <a:pt x="113" y="0"/>
                  <a:pt x="104" y="0"/>
                </a:cubicBezTo>
                <a:cubicBezTo>
                  <a:pt x="95" y="0"/>
                  <a:pt x="86" y="6"/>
                  <a:pt x="83" y="14"/>
                </a:cubicBezTo>
                <a:lnTo>
                  <a:pt x="64" y="64"/>
                </a:lnTo>
                <a:lnTo>
                  <a:pt x="14" y="83"/>
                </a:lnTo>
                <a:cubicBezTo>
                  <a:pt x="5" y="86"/>
                  <a:pt x="0" y="94"/>
                  <a:pt x="0" y="103"/>
                </a:cubicBezTo>
                <a:cubicBezTo>
                  <a:pt x="0" y="112"/>
                  <a:pt x="5" y="120"/>
                  <a:pt x="14" y="123"/>
                </a:cubicBezTo>
                <a:lnTo>
                  <a:pt x="64" y="142"/>
                </a:lnTo>
                <a:lnTo>
                  <a:pt x="83" y="192"/>
                </a:lnTo>
                <a:cubicBezTo>
                  <a:pt x="86" y="200"/>
                  <a:pt x="95" y="206"/>
                  <a:pt x="104" y="206"/>
                </a:cubicBezTo>
                <a:cubicBezTo>
                  <a:pt x="113" y="206"/>
                  <a:pt x="120" y="200"/>
                  <a:pt x="124" y="192"/>
                </a:cubicBezTo>
                <a:lnTo>
                  <a:pt x="142" y="142"/>
                </a:lnTo>
                <a:lnTo>
                  <a:pt x="193" y="123"/>
                </a:lnTo>
                <a:cubicBezTo>
                  <a:pt x="201" y="120"/>
                  <a:pt x="207" y="112"/>
                  <a:pt x="207" y="103"/>
                </a:cubicBezTo>
                <a:cubicBezTo>
                  <a:pt x="207" y="94"/>
                  <a:pt x="201" y="86"/>
                  <a:pt x="193" y="83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00" name=""/>
          <p:cNvSpPr txBox="1"/>
          <p:nvPr/>
        </p:nvSpPr>
        <p:spPr>
          <a:xfrm>
            <a:off x="1300320" y="4600440"/>
            <a:ext cx="88279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今後の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AI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活⽤において、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USB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並みに普及する可能性のある通信規約です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01" name=""/>
          <p:cNvSpPr txBox="1"/>
          <p:nvPr/>
        </p:nvSpPr>
        <p:spPr>
          <a:xfrm>
            <a:off x="1167696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17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05" name=""/>
          <p:cNvSpPr/>
          <p:nvPr/>
        </p:nvSpPr>
        <p:spPr>
          <a:xfrm>
            <a:off x="790920" y="2696400"/>
            <a:ext cx="342360" cy="284400"/>
          </a:xfrm>
          <a:custGeom>
            <a:avLst/>
            <a:gdLst/>
            <a:ahLst/>
            <a:rect l="0" t="0" r="r" b="b"/>
            <a:pathLst>
              <a:path w="951" h="790">
                <a:moveTo>
                  <a:pt x="867" y="462"/>
                </a:moveTo>
                <a:lnTo>
                  <a:pt x="867" y="490"/>
                </a:lnTo>
                <a:lnTo>
                  <a:pt x="811" y="490"/>
                </a:lnTo>
                <a:lnTo>
                  <a:pt x="811" y="462"/>
                </a:lnTo>
                <a:cubicBezTo>
                  <a:pt x="811" y="450"/>
                  <a:pt x="808" y="439"/>
                  <a:pt x="805" y="428"/>
                </a:cubicBezTo>
                <a:cubicBezTo>
                  <a:pt x="873" y="407"/>
                  <a:pt x="923" y="345"/>
                  <a:pt x="923" y="272"/>
                </a:cubicBezTo>
                <a:cubicBezTo>
                  <a:pt x="923" y="182"/>
                  <a:pt x="848" y="109"/>
                  <a:pt x="755" y="109"/>
                </a:cubicBezTo>
                <a:cubicBezTo>
                  <a:pt x="710" y="109"/>
                  <a:pt x="670" y="126"/>
                  <a:pt x="640" y="154"/>
                </a:cubicBezTo>
                <a:cubicBezTo>
                  <a:pt x="622" y="66"/>
                  <a:pt x="543" y="0"/>
                  <a:pt x="448" y="0"/>
                </a:cubicBezTo>
                <a:cubicBezTo>
                  <a:pt x="340" y="0"/>
                  <a:pt x="252" y="85"/>
                  <a:pt x="252" y="191"/>
                </a:cubicBezTo>
                <a:cubicBezTo>
                  <a:pt x="252" y="260"/>
                  <a:pt x="291" y="320"/>
                  <a:pt x="348" y="354"/>
                </a:cubicBezTo>
                <a:lnTo>
                  <a:pt x="336" y="354"/>
                </a:lnTo>
                <a:cubicBezTo>
                  <a:pt x="274" y="354"/>
                  <a:pt x="224" y="402"/>
                  <a:pt x="224" y="462"/>
                </a:cubicBezTo>
                <a:lnTo>
                  <a:pt x="197" y="462"/>
                </a:lnTo>
                <a:lnTo>
                  <a:pt x="28" y="354"/>
                </a:lnTo>
                <a:lnTo>
                  <a:pt x="0" y="354"/>
                </a:lnTo>
                <a:lnTo>
                  <a:pt x="0" y="734"/>
                </a:lnTo>
                <a:lnTo>
                  <a:pt x="28" y="734"/>
                </a:lnTo>
                <a:lnTo>
                  <a:pt x="197" y="626"/>
                </a:lnTo>
                <a:lnTo>
                  <a:pt x="224" y="626"/>
                </a:lnTo>
                <a:lnTo>
                  <a:pt x="224" y="680"/>
                </a:lnTo>
                <a:cubicBezTo>
                  <a:pt x="224" y="740"/>
                  <a:pt x="274" y="790"/>
                  <a:pt x="336" y="790"/>
                </a:cubicBezTo>
                <a:lnTo>
                  <a:pt x="699" y="790"/>
                </a:lnTo>
                <a:cubicBezTo>
                  <a:pt x="761" y="790"/>
                  <a:pt x="811" y="740"/>
                  <a:pt x="811" y="680"/>
                </a:cubicBezTo>
                <a:lnTo>
                  <a:pt x="811" y="598"/>
                </a:lnTo>
                <a:lnTo>
                  <a:pt x="867" y="598"/>
                </a:lnTo>
                <a:lnTo>
                  <a:pt x="867" y="626"/>
                </a:lnTo>
                <a:lnTo>
                  <a:pt x="951" y="626"/>
                </a:lnTo>
                <a:lnTo>
                  <a:pt x="951" y="462"/>
                </a:lnTo>
                <a:lnTo>
                  <a:pt x="867" y="462"/>
                </a:ln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06" name=""/>
          <p:cNvSpPr/>
          <p:nvPr/>
        </p:nvSpPr>
        <p:spPr>
          <a:xfrm>
            <a:off x="901440" y="2716200"/>
            <a:ext cx="101160" cy="97920"/>
          </a:xfrm>
          <a:custGeom>
            <a:avLst/>
            <a:gdLst/>
            <a:ahLst/>
            <a:rect l="0" t="0" r="r" b="b"/>
            <a:pathLst>
              <a:path w="281" h="272">
                <a:moveTo>
                  <a:pt x="281" y="136"/>
                </a:moveTo>
                <a:cubicBezTo>
                  <a:pt x="281" y="212"/>
                  <a:pt x="218" y="272"/>
                  <a:pt x="140" y="272"/>
                </a:cubicBezTo>
                <a:cubicBezTo>
                  <a:pt x="63" y="272"/>
                  <a:pt x="0" y="212"/>
                  <a:pt x="0" y="136"/>
                </a:cubicBezTo>
                <a:cubicBezTo>
                  <a:pt x="0" y="60"/>
                  <a:pt x="63" y="0"/>
                  <a:pt x="140" y="0"/>
                </a:cubicBezTo>
                <a:cubicBezTo>
                  <a:pt x="218" y="0"/>
                  <a:pt x="281" y="60"/>
                  <a:pt x="281" y="136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07" name=""/>
          <p:cNvSpPr/>
          <p:nvPr/>
        </p:nvSpPr>
        <p:spPr>
          <a:xfrm>
            <a:off x="931680" y="2745360"/>
            <a:ext cx="40680" cy="39600"/>
          </a:xfrm>
          <a:custGeom>
            <a:avLst/>
            <a:gdLst/>
            <a:ahLst/>
            <a:rect l="0" t="0" r="r" b="b"/>
            <a:pathLst>
              <a:path w="113" h="110">
                <a:moveTo>
                  <a:pt x="113" y="55"/>
                </a:moveTo>
                <a:cubicBezTo>
                  <a:pt x="113" y="62"/>
                  <a:pt x="111" y="69"/>
                  <a:pt x="108" y="75"/>
                </a:cubicBezTo>
                <a:cubicBezTo>
                  <a:pt x="106" y="82"/>
                  <a:pt x="102" y="88"/>
                  <a:pt x="96" y="93"/>
                </a:cubicBezTo>
                <a:cubicBezTo>
                  <a:pt x="91" y="99"/>
                  <a:pt x="85" y="103"/>
                  <a:pt x="78" y="106"/>
                </a:cubicBezTo>
                <a:cubicBezTo>
                  <a:pt x="71" y="109"/>
                  <a:pt x="64" y="110"/>
                  <a:pt x="57" y="110"/>
                </a:cubicBezTo>
                <a:cubicBezTo>
                  <a:pt x="49" y="110"/>
                  <a:pt x="42" y="109"/>
                  <a:pt x="35" y="106"/>
                </a:cubicBezTo>
                <a:cubicBezTo>
                  <a:pt x="29" y="103"/>
                  <a:pt x="23" y="99"/>
                  <a:pt x="16" y="93"/>
                </a:cubicBezTo>
                <a:cubicBezTo>
                  <a:pt x="11" y="88"/>
                  <a:pt x="7" y="82"/>
                  <a:pt x="4" y="75"/>
                </a:cubicBezTo>
                <a:cubicBezTo>
                  <a:pt x="1" y="69"/>
                  <a:pt x="0" y="62"/>
                  <a:pt x="0" y="55"/>
                </a:cubicBezTo>
                <a:cubicBezTo>
                  <a:pt x="0" y="47"/>
                  <a:pt x="1" y="40"/>
                  <a:pt x="4" y="34"/>
                </a:cubicBezTo>
                <a:cubicBezTo>
                  <a:pt x="7" y="27"/>
                  <a:pt x="11" y="21"/>
                  <a:pt x="16" y="16"/>
                </a:cubicBezTo>
                <a:cubicBezTo>
                  <a:pt x="23" y="11"/>
                  <a:pt x="29" y="7"/>
                  <a:pt x="35" y="4"/>
                </a:cubicBezTo>
                <a:cubicBezTo>
                  <a:pt x="42" y="1"/>
                  <a:pt x="49" y="0"/>
                  <a:pt x="57" y="0"/>
                </a:cubicBezTo>
                <a:cubicBezTo>
                  <a:pt x="64" y="0"/>
                  <a:pt x="71" y="1"/>
                  <a:pt x="78" y="4"/>
                </a:cubicBezTo>
                <a:cubicBezTo>
                  <a:pt x="85" y="7"/>
                  <a:pt x="91" y="11"/>
                  <a:pt x="96" y="16"/>
                </a:cubicBezTo>
                <a:cubicBezTo>
                  <a:pt x="102" y="21"/>
                  <a:pt x="106" y="27"/>
                  <a:pt x="108" y="34"/>
                </a:cubicBezTo>
                <a:cubicBezTo>
                  <a:pt x="111" y="40"/>
                  <a:pt x="113" y="47"/>
                  <a:pt x="113" y="55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08" name=""/>
          <p:cNvSpPr/>
          <p:nvPr/>
        </p:nvSpPr>
        <p:spPr>
          <a:xfrm>
            <a:off x="1022040" y="2755080"/>
            <a:ext cx="81000" cy="78840"/>
          </a:xfrm>
          <a:custGeom>
            <a:avLst/>
            <a:gdLst/>
            <a:ahLst/>
            <a:rect l="0" t="0" r="r" b="b"/>
            <a:pathLst>
              <a:path w="225" h="219">
                <a:moveTo>
                  <a:pt x="225" y="110"/>
                </a:moveTo>
                <a:cubicBezTo>
                  <a:pt x="225" y="125"/>
                  <a:pt x="222" y="138"/>
                  <a:pt x="216" y="152"/>
                </a:cubicBezTo>
                <a:cubicBezTo>
                  <a:pt x="211" y="165"/>
                  <a:pt x="203" y="177"/>
                  <a:pt x="192" y="187"/>
                </a:cubicBezTo>
                <a:cubicBezTo>
                  <a:pt x="182" y="197"/>
                  <a:pt x="168" y="205"/>
                  <a:pt x="155" y="211"/>
                </a:cubicBezTo>
                <a:cubicBezTo>
                  <a:pt x="141" y="216"/>
                  <a:pt x="127" y="219"/>
                  <a:pt x="112" y="219"/>
                </a:cubicBezTo>
                <a:cubicBezTo>
                  <a:pt x="97" y="219"/>
                  <a:pt x="83" y="216"/>
                  <a:pt x="69" y="211"/>
                </a:cubicBezTo>
                <a:cubicBezTo>
                  <a:pt x="56" y="205"/>
                  <a:pt x="44" y="197"/>
                  <a:pt x="33" y="187"/>
                </a:cubicBezTo>
                <a:cubicBezTo>
                  <a:pt x="23" y="177"/>
                  <a:pt x="15" y="165"/>
                  <a:pt x="9" y="152"/>
                </a:cubicBezTo>
                <a:cubicBezTo>
                  <a:pt x="3" y="138"/>
                  <a:pt x="0" y="125"/>
                  <a:pt x="0" y="110"/>
                </a:cubicBezTo>
                <a:cubicBezTo>
                  <a:pt x="0" y="96"/>
                  <a:pt x="3" y="82"/>
                  <a:pt x="9" y="68"/>
                </a:cubicBezTo>
                <a:cubicBezTo>
                  <a:pt x="15" y="55"/>
                  <a:pt x="23" y="42"/>
                  <a:pt x="33" y="32"/>
                </a:cubicBezTo>
                <a:cubicBezTo>
                  <a:pt x="44" y="22"/>
                  <a:pt x="56" y="14"/>
                  <a:pt x="69" y="9"/>
                </a:cubicBezTo>
                <a:cubicBezTo>
                  <a:pt x="83" y="3"/>
                  <a:pt x="97" y="0"/>
                  <a:pt x="112" y="0"/>
                </a:cubicBezTo>
                <a:cubicBezTo>
                  <a:pt x="127" y="0"/>
                  <a:pt x="141" y="3"/>
                  <a:pt x="155" y="9"/>
                </a:cubicBezTo>
                <a:cubicBezTo>
                  <a:pt x="168" y="14"/>
                  <a:pt x="182" y="22"/>
                  <a:pt x="192" y="32"/>
                </a:cubicBezTo>
                <a:cubicBezTo>
                  <a:pt x="203" y="42"/>
                  <a:pt x="211" y="55"/>
                  <a:pt x="216" y="68"/>
                </a:cubicBezTo>
                <a:cubicBezTo>
                  <a:pt x="222" y="82"/>
                  <a:pt x="225" y="96"/>
                  <a:pt x="225" y="110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09" name=""/>
          <p:cNvSpPr/>
          <p:nvPr/>
        </p:nvSpPr>
        <p:spPr>
          <a:xfrm>
            <a:off x="1042200" y="2774880"/>
            <a:ext cx="40680" cy="39240"/>
          </a:xfrm>
          <a:custGeom>
            <a:avLst/>
            <a:gdLst/>
            <a:ahLst/>
            <a:rect l="0" t="0" r="r" b="b"/>
            <a:pathLst>
              <a:path w="113" h="109">
                <a:moveTo>
                  <a:pt x="113" y="55"/>
                </a:moveTo>
                <a:cubicBezTo>
                  <a:pt x="113" y="62"/>
                  <a:pt x="111" y="69"/>
                  <a:pt x="109" y="76"/>
                </a:cubicBezTo>
                <a:cubicBezTo>
                  <a:pt x="106" y="83"/>
                  <a:pt x="102" y="88"/>
                  <a:pt x="97" y="94"/>
                </a:cubicBezTo>
                <a:cubicBezTo>
                  <a:pt x="91" y="99"/>
                  <a:pt x="85" y="103"/>
                  <a:pt x="78" y="105"/>
                </a:cubicBezTo>
                <a:cubicBezTo>
                  <a:pt x="72" y="108"/>
                  <a:pt x="64" y="109"/>
                  <a:pt x="57" y="109"/>
                </a:cubicBezTo>
                <a:cubicBezTo>
                  <a:pt x="50" y="109"/>
                  <a:pt x="42" y="108"/>
                  <a:pt x="35" y="105"/>
                </a:cubicBezTo>
                <a:cubicBezTo>
                  <a:pt x="28" y="103"/>
                  <a:pt x="22" y="99"/>
                  <a:pt x="17" y="94"/>
                </a:cubicBezTo>
                <a:cubicBezTo>
                  <a:pt x="11" y="88"/>
                  <a:pt x="7" y="83"/>
                  <a:pt x="4" y="76"/>
                </a:cubicBezTo>
                <a:cubicBezTo>
                  <a:pt x="2" y="69"/>
                  <a:pt x="0" y="62"/>
                  <a:pt x="0" y="55"/>
                </a:cubicBezTo>
                <a:cubicBezTo>
                  <a:pt x="0" y="48"/>
                  <a:pt x="2" y="41"/>
                  <a:pt x="4" y="34"/>
                </a:cubicBezTo>
                <a:cubicBezTo>
                  <a:pt x="7" y="28"/>
                  <a:pt x="11" y="22"/>
                  <a:pt x="17" y="17"/>
                </a:cubicBezTo>
                <a:cubicBezTo>
                  <a:pt x="22" y="11"/>
                  <a:pt x="28" y="7"/>
                  <a:pt x="35" y="4"/>
                </a:cubicBezTo>
                <a:cubicBezTo>
                  <a:pt x="42" y="1"/>
                  <a:pt x="50" y="0"/>
                  <a:pt x="57" y="0"/>
                </a:cubicBezTo>
                <a:cubicBezTo>
                  <a:pt x="64" y="0"/>
                  <a:pt x="72" y="1"/>
                  <a:pt x="78" y="4"/>
                </a:cubicBezTo>
                <a:cubicBezTo>
                  <a:pt x="85" y="7"/>
                  <a:pt x="91" y="11"/>
                  <a:pt x="97" y="17"/>
                </a:cubicBezTo>
                <a:cubicBezTo>
                  <a:pt x="102" y="22"/>
                  <a:pt x="106" y="28"/>
                  <a:pt x="109" y="34"/>
                </a:cubicBezTo>
                <a:cubicBezTo>
                  <a:pt x="111" y="41"/>
                  <a:pt x="113" y="48"/>
                  <a:pt x="113" y="55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10" name=""/>
          <p:cNvSpPr/>
          <p:nvPr/>
        </p:nvSpPr>
        <p:spPr>
          <a:xfrm>
            <a:off x="951840" y="2853000"/>
            <a:ext cx="100800" cy="98280"/>
          </a:xfrm>
          <a:custGeom>
            <a:avLst/>
            <a:gdLst/>
            <a:ahLst/>
            <a:rect l="0" t="0" r="r" b="b"/>
            <a:pathLst>
              <a:path w="280" h="273">
                <a:moveTo>
                  <a:pt x="0" y="0"/>
                </a:moveTo>
                <a:lnTo>
                  <a:pt x="280" y="0"/>
                </a:lnTo>
                <a:lnTo>
                  <a:pt x="280" y="273"/>
                </a:lnTo>
                <a:lnTo>
                  <a:pt x="0" y="273"/>
                </a:lnTo>
                <a:lnTo>
                  <a:pt x="0" y="0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11" name=""/>
          <p:cNvSpPr/>
          <p:nvPr/>
        </p:nvSpPr>
        <p:spPr>
          <a:xfrm>
            <a:off x="972000" y="2872800"/>
            <a:ext cx="60480" cy="59040"/>
          </a:xfrm>
          <a:custGeom>
            <a:avLst/>
            <a:gdLst/>
            <a:ahLst/>
            <a:rect l="0" t="0" r="r" b="b"/>
            <a:pathLst>
              <a:path w="168" h="164">
                <a:moveTo>
                  <a:pt x="0" y="0"/>
                </a:moveTo>
                <a:lnTo>
                  <a:pt x="168" y="0"/>
                </a:lnTo>
                <a:lnTo>
                  <a:pt x="168" y="164"/>
                </a:lnTo>
                <a:lnTo>
                  <a:pt x="0" y="164"/>
                </a:lnTo>
                <a:lnTo>
                  <a:pt x="0" y="0"/>
                </a:ln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12" name=""/>
          <p:cNvSpPr/>
          <p:nvPr/>
        </p:nvSpPr>
        <p:spPr>
          <a:xfrm>
            <a:off x="891360" y="2911680"/>
            <a:ext cx="40680" cy="39600"/>
          </a:xfrm>
          <a:custGeom>
            <a:avLst/>
            <a:gdLst/>
            <a:ahLst/>
            <a:rect l="0" t="0" r="r" b="b"/>
            <a:pathLst>
              <a:path w="113" h="110">
                <a:moveTo>
                  <a:pt x="113" y="55"/>
                </a:moveTo>
                <a:cubicBezTo>
                  <a:pt x="113" y="62"/>
                  <a:pt x="112" y="70"/>
                  <a:pt x="109" y="77"/>
                </a:cubicBezTo>
                <a:cubicBezTo>
                  <a:pt x="106" y="83"/>
                  <a:pt x="102" y="89"/>
                  <a:pt x="97" y="94"/>
                </a:cubicBezTo>
                <a:cubicBezTo>
                  <a:pt x="91" y="99"/>
                  <a:pt x="85" y="103"/>
                  <a:pt x="78" y="106"/>
                </a:cubicBezTo>
                <a:cubicBezTo>
                  <a:pt x="72" y="109"/>
                  <a:pt x="65" y="110"/>
                  <a:pt x="57" y="110"/>
                </a:cubicBezTo>
                <a:cubicBezTo>
                  <a:pt x="50" y="110"/>
                  <a:pt x="43" y="109"/>
                  <a:pt x="36" y="106"/>
                </a:cubicBezTo>
                <a:cubicBezTo>
                  <a:pt x="29" y="103"/>
                  <a:pt x="23" y="99"/>
                  <a:pt x="17" y="94"/>
                </a:cubicBezTo>
                <a:cubicBezTo>
                  <a:pt x="11" y="89"/>
                  <a:pt x="7" y="83"/>
                  <a:pt x="5" y="77"/>
                </a:cubicBezTo>
                <a:cubicBezTo>
                  <a:pt x="2" y="70"/>
                  <a:pt x="0" y="62"/>
                  <a:pt x="0" y="55"/>
                </a:cubicBezTo>
                <a:cubicBezTo>
                  <a:pt x="0" y="48"/>
                  <a:pt x="2" y="41"/>
                  <a:pt x="5" y="34"/>
                </a:cubicBezTo>
                <a:cubicBezTo>
                  <a:pt x="7" y="27"/>
                  <a:pt x="11" y="21"/>
                  <a:pt x="17" y="16"/>
                </a:cubicBezTo>
                <a:cubicBezTo>
                  <a:pt x="23" y="11"/>
                  <a:pt x="29" y="7"/>
                  <a:pt x="36" y="5"/>
                </a:cubicBezTo>
                <a:cubicBezTo>
                  <a:pt x="43" y="2"/>
                  <a:pt x="50" y="0"/>
                  <a:pt x="57" y="0"/>
                </a:cubicBezTo>
                <a:cubicBezTo>
                  <a:pt x="65" y="0"/>
                  <a:pt x="72" y="2"/>
                  <a:pt x="78" y="5"/>
                </a:cubicBezTo>
                <a:cubicBezTo>
                  <a:pt x="85" y="7"/>
                  <a:pt x="91" y="11"/>
                  <a:pt x="97" y="16"/>
                </a:cubicBezTo>
                <a:cubicBezTo>
                  <a:pt x="102" y="21"/>
                  <a:pt x="106" y="27"/>
                  <a:pt x="109" y="34"/>
                </a:cubicBezTo>
                <a:cubicBezTo>
                  <a:pt x="112" y="41"/>
                  <a:pt x="113" y="48"/>
                  <a:pt x="113" y="55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13" name=""/>
          <p:cNvSpPr/>
          <p:nvPr/>
        </p:nvSpPr>
        <p:spPr>
          <a:xfrm>
            <a:off x="1066680" y="35146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1"/>
                  <a:pt x="0" y="135"/>
                  <a:pt x="0" y="120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9"/>
                  <a:pt x="25" y="46"/>
                  <a:pt x="36" y="34"/>
                </a:cubicBezTo>
                <a:cubicBezTo>
                  <a:pt x="47" y="23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3"/>
                  <a:pt x="204" y="34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14" name=""/>
          <p:cNvSpPr txBox="1"/>
          <p:nvPr/>
        </p:nvSpPr>
        <p:spPr>
          <a:xfrm>
            <a:off x="1162080" y="2597400"/>
            <a:ext cx="1521360" cy="36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 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デモなど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15" name=""/>
          <p:cNvSpPr/>
          <p:nvPr/>
        </p:nvSpPr>
        <p:spPr>
          <a:xfrm>
            <a:off x="1066680" y="40003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79"/>
                  <a:pt x="215" y="192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2"/>
                  <a:pt x="16" y="179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16" name=""/>
          <p:cNvSpPr txBox="1"/>
          <p:nvPr/>
        </p:nvSpPr>
        <p:spPr>
          <a:xfrm>
            <a:off x="1302120" y="3343320"/>
            <a:ext cx="84348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git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操作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17" name=""/>
          <p:cNvSpPr txBox="1"/>
          <p:nvPr/>
        </p:nvSpPr>
        <p:spPr>
          <a:xfrm>
            <a:off x="1302120" y="3828960"/>
            <a:ext cx="93528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DB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操作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18" name=""/>
          <p:cNvSpPr txBox="1"/>
          <p:nvPr/>
        </p:nvSpPr>
        <p:spPr>
          <a:xfrm>
            <a:off x="1166400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18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22" name=""/>
          <p:cNvSpPr/>
          <p:nvPr/>
        </p:nvSpPr>
        <p:spPr>
          <a:xfrm>
            <a:off x="1066680" y="32763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4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5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5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23" name=""/>
          <p:cNvSpPr txBox="1"/>
          <p:nvPr/>
        </p:nvSpPr>
        <p:spPr>
          <a:xfrm>
            <a:off x="747720" y="2349720"/>
            <a:ext cx="1439280" cy="36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補⾜など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24" name=""/>
          <p:cNvSpPr/>
          <p:nvPr/>
        </p:nvSpPr>
        <p:spPr>
          <a:xfrm>
            <a:off x="1066680" y="37526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25" name=""/>
          <p:cNvSpPr txBox="1"/>
          <p:nvPr/>
        </p:nvSpPr>
        <p:spPr>
          <a:xfrm>
            <a:off x="1302120" y="3105000"/>
            <a:ext cx="95940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MCP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サーバーが提供するのはツール以外に、リソース、プロンプトの計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3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種類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26" name=""/>
          <p:cNvSpPr/>
          <p:nvPr/>
        </p:nvSpPr>
        <p:spPr>
          <a:xfrm>
            <a:off x="1066680" y="423828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1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1"/>
                </a:cubicBezTo>
                <a:cubicBezTo>
                  <a:pt x="151" y="237"/>
                  <a:pt x="136" y="240"/>
                  <a:pt x="120" y="240"/>
                </a:cubicBezTo>
                <a:cubicBezTo>
                  <a:pt x="104" y="240"/>
                  <a:pt x="89" y="237"/>
                  <a:pt x="74" y="231"/>
                </a:cubicBezTo>
                <a:cubicBezTo>
                  <a:pt x="60" y="224"/>
                  <a:pt x="47" y="216"/>
                  <a:pt x="36" y="205"/>
                </a:cubicBezTo>
                <a:cubicBezTo>
                  <a:pt x="25" y="194"/>
                  <a:pt x="16" y="181"/>
                  <a:pt x="9" y="166"/>
                </a:cubicBezTo>
                <a:cubicBezTo>
                  <a:pt x="3" y="151"/>
                  <a:pt x="0" y="136"/>
                  <a:pt x="0" y="121"/>
                </a:cubicBezTo>
                <a:cubicBezTo>
                  <a:pt x="0" y="105"/>
                  <a:pt x="3" y="90"/>
                  <a:pt x="9" y="75"/>
                </a:cubicBezTo>
                <a:cubicBezTo>
                  <a:pt x="16" y="60"/>
                  <a:pt x="25" y="47"/>
                  <a:pt x="36" y="36"/>
                </a:cubicBezTo>
                <a:cubicBezTo>
                  <a:pt x="47" y="25"/>
                  <a:pt x="60" y="17"/>
                  <a:pt x="74" y="11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11"/>
                </a:cubicBezTo>
                <a:cubicBezTo>
                  <a:pt x="180" y="17"/>
                  <a:pt x="193" y="25"/>
                  <a:pt x="204" y="36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90"/>
                  <a:pt x="239" y="105"/>
                  <a:pt x="239" y="1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27" name=""/>
          <p:cNvSpPr txBox="1"/>
          <p:nvPr/>
        </p:nvSpPr>
        <p:spPr>
          <a:xfrm>
            <a:off x="1302120" y="3581280"/>
            <a:ext cx="97167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MCP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サーバーはメタデータを渡す前に認証を⾏う。基本的には認証トークン。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28" name=""/>
          <p:cNvSpPr txBox="1"/>
          <p:nvPr/>
        </p:nvSpPr>
        <p:spPr>
          <a:xfrm>
            <a:off x="1302120" y="4067280"/>
            <a:ext cx="54871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MCP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サーバーの通信は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STDIO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、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SSE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、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HTTP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29" name=""/>
          <p:cNvSpPr txBox="1"/>
          <p:nvPr/>
        </p:nvSpPr>
        <p:spPr>
          <a:xfrm>
            <a:off x="1166112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19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" name=""/>
          <p:cNvSpPr/>
          <p:nvPr/>
        </p:nvSpPr>
        <p:spPr>
          <a:xfrm>
            <a:off x="752400" y="4343040"/>
            <a:ext cx="66960" cy="410040"/>
          </a:xfrm>
          <a:custGeom>
            <a:avLst/>
            <a:gdLst/>
            <a:ahLst/>
            <a:rect l="0" t="0" r="r" b="b"/>
            <a:pathLst>
              <a:path w="186" h="1139">
                <a:moveTo>
                  <a:pt x="0" y="0"/>
                </a:moveTo>
                <a:lnTo>
                  <a:pt x="186" y="0"/>
                </a:lnTo>
                <a:lnTo>
                  <a:pt x="186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" name=""/>
          <p:cNvSpPr/>
          <p:nvPr/>
        </p:nvSpPr>
        <p:spPr>
          <a:xfrm>
            <a:off x="780840" y="213336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1006" y="491"/>
                </a:moveTo>
                <a:cubicBezTo>
                  <a:pt x="1006" y="523"/>
                  <a:pt x="1003" y="555"/>
                  <a:pt x="997" y="586"/>
                </a:cubicBezTo>
                <a:cubicBezTo>
                  <a:pt x="990" y="618"/>
                  <a:pt x="981" y="648"/>
                  <a:pt x="968" y="678"/>
                </a:cubicBezTo>
                <a:cubicBezTo>
                  <a:pt x="956" y="708"/>
                  <a:pt x="940" y="736"/>
                  <a:pt x="922" y="763"/>
                </a:cubicBezTo>
                <a:cubicBezTo>
                  <a:pt x="903" y="789"/>
                  <a:pt x="883" y="814"/>
                  <a:pt x="859" y="837"/>
                </a:cubicBezTo>
                <a:cubicBezTo>
                  <a:pt x="836" y="859"/>
                  <a:pt x="811" y="880"/>
                  <a:pt x="783" y="898"/>
                </a:cubicBezTo>
                <a:cubicBezTo>
                  <a:pt x="756" y="915"/>
                  <a:pt x="727" y="931"/>
                  <a:pt x="696" y="943"/>
                </a:cubicBezTo>
                <a:cubicBezTo>
                  <a:pt x="666" y="955"/>
                  <a:pt x="634" y="964"/>
                  <a:pt x="602" y="971"/>
                </a:cubicBezTo>
                <a:cubicBezTo>
                  <a:pt x="569" y="977"/>
                  <a:pt x="537" y="980"/>
                  <a:pt x="504" y="980"/>
                </a:cubicBezTo>
                <a:cubicBezTo>
                  <a:pt x="471" y="980"/>
                  <a:pt x="438" y="977"/>
                  <a:pt x="406" y="971"/>
                </a:cubicBezTo>
                <a:cubicBezTo>
                  <a:pt x="373" y="964"/>
                  <a:pt x="341" y="955"/>
                  <a:pt x="310" y="943"/>
                </a:cubicBezTo>
                <a:cubicBezTo>
                  <a:pt x="280" y="931"/>
                  <a:pt x="251" y="915"/>
                  <a:pt x="224" y="898"/>
                </a:cubicBezTo>
                <a:cubicBezTo>
                  <a:pt x="196" y="880"/>
                  <a:pt x="171" y="859"/>
                  <a:pt x="147" y="837"/>
                </a:cubicBezTo>
                <a:cubicBezTo>
                  <a:pt x="124" y="814"/>
                  <a:pt x="103" y="789"/>
                  <a:pt x="85" y="763"/>
                </a:cubicBezTo>
                <a:cubicBezTo>
                  <a:pt x="66" y="736"/>
                  <a:pt x="51" y="708"/>
                  <a:pt x="38" y="678"/>
                </a:cubicBezTo>
                <a:cubicBezTo>
                  <a:pt x="26" y="648"/>
                  <a:pt x="16" y="618"/>
                  <a:pt x="10" y="586"/>
                </a:cubicBezTo>
                <a:cubicBezTo>
                  <a:pt x="3" y="555"/>
                  <a:pt x="0" y="523"/>
                  <a:pt x="0" y="491"/>
                </a:cubicBezTo>
                <a:cubicBezTo>
                  <a:pt x="0" y="459"/>
                  <a:pt x="3" y="426"/>
                  <a:pt x="10" y="394"/>
                </a:cubicBezTo>
                <a:cubicBezTo>
                  <a:pt x="16" y="363"/>
                  <a:pt x="26" y="332"/>
                  <a:pt x="38" y="302"/>
                </a:cubicBezTo>
                <a:cubicBezTo>
                  <a:pt x="51" y="273"/>
                  <a:pt x="66" y="244"/>
                  <a:pt x="85" y="218"/>
                </a:cubicBezTo>
                <a:cubicBezTo>
                  <a:pt x="103" y="191"/>
                  <a:pt x="124" y="166"/>
                  <a:pt x="147" y="144"/>
                </a:cubicBezTo>
                <a:cubicBezTo>
                  <a:pt x="171" y="121"/>
                  <a:pt x="196" y="101"/>
                  <a:pt x="224" y="83"/>
                </a:cubicBezTo>
                <a:cubicBezTo>
                  <a:pt x="251" y="65"/>
                  <a:pt x="280" y="50"/>
                  <a:pt x="310" y="37"/>
                </a:cubicBezTo>
                <a:cubicBezTo>
                  <a:pt x="341" y="25"/>
                  <a:pt x="373" y="16"/>
                  <a:pt x="406" y="10"/>
                </a:cubicBezTo>
                <a:cubicBezTo>
                  <a:pt x="438" y="3"/>
                  <a:pt x="471" y="0"/>
                  <a:pt x="504" y="0"/>
                </a:cubicBezTo>
                <a:cubicBezTo>
                  <a:pt x="537" y="0"/>
                  <a:pt x="569" y="3"/>
                  <a:pt x="602" y="10"/>
                </a:cubicBezTo>
                <a:cubicBezTo>
                  <a:pt x="634" y="16"/>
                  <a:pt x="666" y="25"/>
                  <a:pt x="696" y="37"/>
                </a:cubicBezTo>
                <a:cubicBezTo>
                  <a:pt x="727" y="50"/>
                  <a:pt x="756" y="65"/>
                  <a:pt x="783" y="83"/>
                </a:cubicBezTo>
                <a:cubicBezTo>
                  <a:pt x="811" y="101"/>
                  <a:pt x="836" y="121"/>
                  <a:pt x="859" y="144"/>
                </a:cubicBezTo>
                <a:cubicBezTo>
                  <a:pt x="883" y="166"/>
                  <a:pt x="903" y="191"/>
                  <a:pt x="922" y="218"/>
                </a:cubicBezTo>
                <a:cubicBezTo>
                  <a:pt x="940" y="244"/>
                  <a:pt x="956" y="273"/>
                  <a:pt x="968" y="302"/>
                </a:cubicBezTo>
                <a:cubicBezTo>
                  <a:pt x="981" y="332"/>
                  <a:pt x="990" y="363"/>
                  <a:pt x="997" y="394"/>
                </a:cubicBezTo>
                <a:cubicBezTo>
                  <a:pt x="1003" y="426"/>
                  <a:pt x="1006" y="459"/>
                  <a:pt x="1006" y="491"/>
                </a:cubicBezTo>
                <a:close/>
              </a:path>
            </a:pathLst>
          </a:custGeom>
          <a:solidFill>
            <a:srgbClr val="88c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" name=""/>
          <p:cNvSpPr/>
          <p:nvPr/>
        </p:nvSpPr>
        <p:spPr>
          <a:xfrm>
            <a:off x="856800" y="2150640"/>
            <a:ext cx="283680" cy="295200"/>
          </a:xfrm>
          <a:custGeom>
            <a:avLst/>
            <a:gdLst/>
            <a:ahLst/>
            <a:rect l="0" t="0" r="r" b="b"/>
            <a:pathLst>
              <a:path w="788" h="820">
                <a:moveTo>
                  <a:pt x="508" y="0"/>
                </a:moveTo>
                <a:cubicBezTo>
                  <a:pt x="480" y="15"/>
                  <a:pt x="456" y="41"/>
                  <a:pt x="424" y="32"/>
                </a:cubicBezTo>
                <a:cubicBezTo>
                  <a:pt x="370" y="17"/>
                  <a:pt x="301" y="-17"/>
                  <a:pt x="255" y="25"/>
                </a:cubicBezTo>
                <a:cubicBezTo>
                  <a:pt x="210" y="68"/>
                  <a:pt x="199" y="107"/>
                  <a:pt x="255" y="105"/>
                </a:cubicBezTo>
                <a:cubicBezTo>
                  <a:pt x="311" y="103"/>
                  <a:pt x="349" y="39"/>
                  <a:pt x="378" y="66"/>
                </a:cubicBezTo>
                <a:cubicBezTo>
                  <a:pt x="406" y="93"/>
                  <a:pt x="399" y="115"/>
                  <a:pt x="332" y="124"/>
                </a:cubicBezTo>
                <a:cubicBezTo>
                  <a:pt x="266" y="132"/>
                  <a:pt x="194" y="143"/>
                  <a:pt x="156" y="143"/>
                </a:cubicBezTo>
                <a:cubicBezTo>
                  <a:pt x="117" y="143"/>
                  <a:pt x="108" y="165"/>
                  <a:pt x="135" y="189"/>
                </a:cubicBezTo>
                <a:cubicBezTo>
                  <a:pt x="161" y="213"/>
                  <a:pt x="119" y="215"/>
                  <a:pt x="75" y="239"/>
                </a:cubicBezTo>
                <a:cubicBezTo>
                  <a:pt x="32" y="262"/>
                  <a:pt x="86" y="273"/>
                  <a:pt x="122" y="293"/>
                </a:cubicBezTo>
                <a:cubicBezTo>
                  <a:pt x="159" y="313"/>
                  <a:pt x="187" y="288"/>
                  <a:pt x="203" y="254"/>
                </a:cubicBezTo>
                <a:cubicBezTo>
                  <a:pt x="219" y="220"/>
                  <a:pt x="286" y="179"/>
                  <a:pt x="314" y="184"/>
                </a:cubicBezTo>
                <a:cubicBezTo>
                  <a:pt x="342" y="189"/>
                  <a:pt x="342" y="203"/>
                  <a:pt x="337" y="227"/>
                </a:cubicBezTo>
                <a:cubicBezTo>
                  <a:pt x="332" y="251"/>
                  <a:pt x="358" y="244"/>
                  <a:pt x="360" y="217"/>
                </a:cubicBezTo>
                <a:cubicBezTo>
                  <a:pt x="362" y="189"/>
                  <a:pt x="394" y="168"/>
                  <a:pt x="418" y="166"/>
                </a:cubicBezTo>
                <a:cubicBezTo>
                  <a:pt x="443" y="165"/>
                  <a:pt x="464" y="200"/>
                  <a:pt x="436" y="217"/>
                </a:cubicBezTo>
                <a:cubicBezTo>
                  <a:pt x="408" y="234"/>
                  <a:pt x="380" y="247"/>
                  <a:pt x="415" y="256"/>
                </a:cubicBezTo>
                <a:cubicBezTo>
                  <a:pt x="450" y="264"/>
                  <a:pt x="474" y="308"/>
                  <a:pt x="434" y="327"/>
                </a:cubicBezTo>
                <a:cubicBezTo>
                  <a:pt x="394" y="346"/>
                  <a:pt x="323" y="358"/>
                  <a:pt x="292" y="342"/>
                </a:cubicBezTo>
                <a:cubicBezTo>
                  <a:pt x="260" y="327"/>
                  <a:pt x="189" y="305"/>
                  <a:pt x="170" y="317"/>
                </a:cubicBezTo>
                <a:cubicBezTo>
                  <a:pt x="150" y="329"/>
                  <a:pt x="140" y="341"/>
                  <a:pt x="117" y="349"/>
                </a:cubicBezTo>
                <a:cubicBezTo>
                  <a:pt x="95" y="358"/>
                  <a:pt x="2" y="398"/>
                  <a:pt x="0" y="451"/>
                </a:cubicBezTo>
                <a:cubicBezTo>
                  <a:pt x="-1" y="504"/>
                  <a:pt x="-3" y="563"/>
                  <a:pt x="33" y="565"/>
                </a:cubicBezTo>
                <a:cubicBezTo>
                  <a:pt x="70" y="567"/>
                  <a:pt x="159" y="543"/>
                  <a:pt x="187" y="521"/>
                </a:cubicBezTo>
                <a:cubicBezTo>
                  <a:pt x="215" y="499"/>
                  <a:pt x="253" y="504"/>
                  <a:pt x="266" y="529"/>
                </a:cubicBezTo>
                <a:cubicBezTo>
                  <a:pt x="278" y="555"/>
                  <a:pt x="269" y="570"/>
                  <a:pt x="257" y="611"/>
                </a:cubicBezTo>
                <a:cubicBezTo>
                  <a:pt x="245" y="652"/>
                  <a:pt x="265" y="672"/>
                  <a:pt x="284" y="708"/>
                </a:cubicBezTo>
                <a:cubicBezTo>
                  <a:pt x="304" y="743"/>
                  <a:pt x="320" y="764"/>
                  <a:pt x="320" y="789"/>
                </a:cubicBezTo>
                <a:cubicBezTo>
                  <a:pt x="320" y="815"/>
                  <a:pt x="348" y="840"/>
                  <a:pt x="391" y="798"/>
                </a:cubicBezTo>
                <a:cubicBezTo>
                  <a:pt x="432" y="755"/>
                  <a:pt x="471" y="672"/>
                  <a:pt x="488" y="641"/>
                </a:cubicBezTo>
                <a:cubicBezTo>
                  <a:pt x="506" y="611"/>
                  <a:pt x="520" y="543"/>
                  <a:pt x="541" y="529"/>
                </a:cubicBezTo>
                <a:cubicBezTo>
                  <a:pt x="562" y="516"/>
                  <a:pt x="595" y="483"/>
                  <a:pt x="570" y="488"/>
                </a:cubicBezTo>
                <a:cubicBezTo>
                  <a:pt x="546" y="494"/>
                  <a:pt x="497" y="487"/>
                  <a:pt x="485" y="453"/>
                </a:cubicBezTo>
                <a:cubicBezTo>
                  <a:pt x="473" y="419"/>
                  <a:pt x="420" y="354"/>
                  <a:pt x="445" y="347"/>
                </a:cubicBezTo>
                <a:cubicBezTo>
                  <a:pt x="469" y="341"/>
                  <a:pt x="497" y="385"/>
                  <a:pt x="507" y="406"/>
                </a:cubicBezTo>
                <a:cubicBezTo>
                  <a:pt x="518" y="427"/>
                  <a:pt x="532" y="453"/>
                  <a:pt x="553" y="460"/>
                </a:cubicBezTo>
                <a:cubicBezTo>
                  <a:pt x="574" y="466"/>
                  <a:pt x="619" y="414"/>
                  <a:pt x="633" y="406"/>
                </a:cubicBezTo>
                <a:cubicBezTo>
                  <a:pt x="647" y="398"/>
                  <a:pt x="637" y="366"/>
                  <a:pt x="609" y="370"/>
                </a:cubicBezTo>
                <a:cubicBezTo>
                  <a:pt x="581" y="373"/>
                  <a:pt x="544" y="370"/>
                  <a:pt x="544" y="353"/>
                </a:cubicBezTo>
                <a:cubicBezTo>
                  <a:pt x="544" y="336"/>
                  <a:pt x="579" y="313"/>
                  <a:pt x="607" y="319"/>
                </a:cubicBezTo>
                <a:cubicBezTo>
                  <a:pt x="635" y="324"/>
                  <a:pt x="656" y="332"/>
                  <a:pt x="673" y="353"/>
                </a:cubicBezTo>
                <a:cubicBezTo>
                  <a:pt x="691" y="373"/>
                  <a:pt x="726" y="410"/>
                  <a:pt x="740" y="434"/>
                </a:cubicBezTo>
                <a:cubicBezTo>
                  <a:pt x="754" y="458"/>
                  <a:pt x="764" y="461"/>
                  <a:pt x="771" y="419"/>
                </a:cubicBezTo>
                <a:cubicBezTo>
                  <a:pt x="776" y="391"/>
                  <a:pt x="782" y="375"/>
                  <a:pt x="788" y="358"/>
                </a:cubicBezTo>
                <a:cubicBezTo>
                  <a:pt x="759" y="200"/>
                  <a:pt x="653" y="67"/>
                  <a:pt x="508" y="0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6" name=""/>
          <p:cNvSpPr/>
          <p:nvPr/>
        </p:nvSpPr>
        <p:spPr>
          <a:xfrm>
            <a:off x="1066680" y="299052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19"/>
                </a:moveTo>
                <a:cubicBezTo>
                  <a:pt x="239" y="135"/>
                  <a:pt x="236" y="151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7"/>
                  <a:pt x="136" y="240"/>
                  <a:pt x="120" y="240"/>
                </a:cubicBezTo>
                <a:cubicBezTo>
                  <a:pt x="104" y="240"/>
                  <a:pt x="89" y="237"/>
                  <a:pt x="74" y="230"/>
                </a:cubicBezTo>
                <a:cubicBezTo>
                  <a:pt x="60" y="224"/>
                  <a:pt x="47" y="216"/>
                  <a:pt x="36" y="205"/>
                </a:cubicBezTo>
                <a:cubicBezTo>
                  <a:pt x="25" y="194"/>
                  <a:pt x="16" y="181"/>
                  <a:pt x="9" y="166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6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4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1162080" y="2073600"/>
            <a:ext cx="481860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 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今までは「答える</a:t>
            </a:r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AI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」だった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" name=""/>
          <p:cNvSpPr/>
          <p:nvPr/>
        </p:nvSpPr>
        <p:spPr>
          <a:xfrm>
            <a:off x="1066680" y="34765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79"/>
                  <a:pt x="215" y="192"/>
                  <a:pt x="204" y="203"/>
                </a:cubicBezTo>
                <a:cubicBezTo>
                  <a:pt x="193" y="214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4"/>
                  <a:pt x="36" y="203"/>
                </a:cubicBezTo>
                <a:cubicBezTo>
                  <a:pt x="25" y="192"/>
                  <a:pt x="16" y="179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3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302120" y="2819520"/>
            <a:ext cx="91346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ChatGPT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などの⽣成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AI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は、質問に答えたり⽂章を要約したりしてくれる。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" name=""/>
          <p:cNvSpPr/>
          <p:nvPr/>
        </p:nvSpPr>
        <p:spPr>
          <a:xfrm>
            <a:off x="1066680" y="39528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3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3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1300320" y="3305160"/>
            <a:ext cx="689688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でも、それだけでは実際の作業や操作まではできない。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" name=""/>
          <p:cNvSpPr/>
          <p:nvPr/>
        </p:nvSpPr>
        <p:spPr>
          <a:xfrm>
            <a:off x="1114200" y="4408200"/>
            <a:ext cx="276480" cy="261000"/>
          </a:xfrm>
          <a:custGeom>
            <a:avLst/>
            <a:gdLst/>
            <a:ahLst/>
            <a:rect l="0" t="0" r="r" b="b"/>
            <a:pathLst>
              <a:path w="768" h="725">
                <a:moveTo>
                  <a:pt x="385" y="0"/>
                </a:moveTo>
                <a:cubicBezTo>
                  <a:pt x="172" y="0"/>
                  <a:pt x="0" y="133"/>
                  <a:pt x="0" y="298"/>
                </a:cubicBezTo>
                <a:cubicBezTo>
                  <a:pt x="0" y="391"/>
                  <a:pt x="55" y="475"/>
                  <a:pt x="141" y="530"/>
                </a:cubicBezTo>
                <a:cubicBezTo>
                  <a:pt x="130" y="579"/>
                  <a:pt x="104" y="652"/>
                  <a:pt x="43" y="725"/>
                </a:cubicBezTo>
                <a:cubicBezTo>
                  <a:pt x="165" y="705"/>
                  <a:pt x="244" y="645"/>
                  <a:pt x="292" y="588"/>
                </a:cubicBezTo>
                <a:cubicBezTo>
                  <a:pt x="322" y="594"/>
                  <a:pt x="352" y="597"/>
                  <a:pt x="385" y="597"/>
                </a:cubicBezTo>
                <a:cubicBezTo>
                  <a:pt x="597" y="597"/>
                  <a:pt x="768" y="464"/>
                  <a:pt x="768" y="298"/>
                </a:cubicBezTo>
                <a:cubicBezTo>
                  <a:pt x="768" y="133"/>
                  <a:pt x="597" y="0"/>
                  <a:pt x="385" y="0"/>
                </a:cubicBezTo>
                <a:close/>
              </a:path>
            </a:pathLst>
          </a:custGeom>
          <a:solidFill>
            <a:srgbClr val="bddd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" name=""/>
          <p:cNvSpPr/>
          <p:nvPr/>
        </p:nvSpPr>
        <p:spPr>
          <a:xfrm>
            <a:off x="1236960" y="4500000"/>
            <a:ext cx="30960" cy="31320"/>
          </a:xfrm>
          <a:custGeom>
            <a:avLst/>
            <a:gdLst/>
            <a:ahLst/>
            <a:rect l="0" t="0" r="r" b="b"/>
            <a:pathLst>
              <a:path w="86" h="87">
                <a:moveTo>
                  <a:pt x="86" y="44"/>
                </a:moveTo>
                <a:cubicBezTo>
                  <a:pt x="86" y="50"/>
                  <a:pt x="85" y="55"/>
                  <a:pt x="83" y="60"/>
                </a:cubicBezTo>
                <a:cubicBezTo>
                  <a:pt x="81" y="65"/>
                  <a:pt x="78" y="70"/>
                  <a:pt x="74" y="74"/>
                </a:cubicBezTo>
                <a:cubicBezTo>
                  <a:pt x="70" y="78"/>
                  <a:pt x="65" y="81"/>
                  <a:pt x="60" y="83"/>
                </a:cubicBezTo>
                <a:cubicBezTo>
                  <a:pt x="55" y="86"/>
                  <a:pt x="49" y="87"/>
                  <a:pt x="44" y="87"/>
                </a:cubicBezTo>
                <a:cubicBezTo>
                  <a:pt x="38" y="87"/>
                  <a:pt x="33" y="86"/>
                  <a:pt x="27" y="83"/>
                </a:cubicBezTo>
                <a:cubicBezTo>
                  <a:pt x="22" y="81"/>
                  <a:pt x="18" y="78"/>
                  <a:pt x="14" y="74"/>
                </a:cubicBezTo>
                <a:cubicBezTo>
                  <a:pt x="10" y="70"/>
                  <a:pt x="6" y="65"/>
                  <a:pt x="3" y="60"/>
                </a:cubicBezTo>
                <a:cubicBezTo>
                  <a:pt x="1" y="55"/>
                  <a:pt x="0" y="50"/>
                  <a:pt x="0" y="44"/>
                </a:cubicBezTo>
                <a:cubicBezTo>
                  <a:pt x="0" y="37"/>
                  <a:pt x="1" y="32"/>
                  <a:pt x="3" y="27"/>
                </a:cubicBezTo>
                <a:cubicBezTo>
                  <a:pt x="6" y="21"/>
                  <a:pt x="10" y="17"/>
                  <a:pt x="14" y="13"/>
                </a:cubicBezTo>
                <a:cubicBezTo>
                  <a:pt x="18" y="9"/>
                  <a:pt x="22" y="6"/>
                  <a:pt x="27" y="4"/>
                </a:cubicBezTo>
                <a:cubicBezTo>
                  <a:pt x="33" y="1"/>
                  <a:pt x="38" y="0"/>
                  <a:pt x="44" y="0"/>
                </a:cubicBezTo>
                <a:cubicBezTo>
                  <a:pt x="49" y="0"/>
                  <a:pt x="55" y="1"/>
                  <a:pt x="60" y="4"/>
                </a:cubicBezTo>
                <a:cubicBezTo>
                  <a:pt x="65" y="6"/>
                  <a:pt x="70" y="9"/>
                  <a:pt x="74" y="13"/>
                </a:cubicBezTo>
                <a:cubicBezTo>
                  <a:pt x="78" y="17"/>
                  <a:pt x="81" y="21"/>
                  <a:pt x="83" y="27"/>
                </a:cubicBezTo>
                <a:cubicBezTo>
                  <a:pt x="85" y="32"/>
                  <a:pt x="86" y="37"/>
                  <a:pt x="86" y="44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4" name=""/>
          <p:cNvSpPr/>
          <p:nvPr/>
        </p:nvSpPr>
        <p:spPr>
          <a:xfrm>
            <a:off x="1298520" y="4500000"/>
            <a:ext cx="30960" cy="31320"/>
          </a:xfrm>
          <a:custGeom>
            <a:avLst/>
            <a:gdLst/>
            <a:ahLst/>
            <a:rect l="0" t="0" r="r" b="b"/>
            <a:pathLst>
              <a:path w="86" h="87">
                <a:moveTo>
                  <a:pt x="86" y="44"/>
                </a:moveTo>
                <a:cubicBezTo>
                  <a:pt x="86" y="50"/>
                  <a:pt x="85" y="55"/>
                  <a:pt x="83" y="60"/>
                </a:cubicBezTo>
                <a:cubicBezTo>
                  <a:pt x="80" y="65"/>
                  <a:pt x="77" y="70"/>
                  <a:pt x="73" y="74"/>
                </a:cubicBezTo>
                <a:cubicBezTo>
                  <a:pt x="69" y="78"/>
                  <a:pt x="65" y="81"/>
                  <a:pt x="60" y="83"/>
                </a:cubicBezTo>
                <a:cubicBezTo>
                  <a:pt x="54" y="86"/>
                  <a:pt x="49" y="87"/>
                  <a:pt x="43" y="87"/>
                </a:cubicBezTo>
                <a:cubicBezTo>
                  <a:pt x="38" y="87"/>
                  <a:pt x="32" y="86"/>
                  <a:pt x="27" y="83"/>
                </a:cubicBezTo>
                <a:cubicBezTo>
                  <a:pt x="22" y="81"/>
                  <a:pt x="17" y="78"/>
                  <a:pt x="13" y="74"/>
                </a:cubicBezTo>
                <a:cubicBezTo>
                  <a:pt x="9" y="70"/>
                  <a:pt x="5" y="65"/>
                  <a:pt x="3" y="60"/>
                </a:cubicBezTo>
                <a:cubicBezTo>
                  <a:pt x="1" y="55"/>
                  <a:pt x="0" y="50"/>
                  <a:pt x="0" y="44"/>
                </a:cubicBezTo>
                <a:cubicBezTo>
                  <a:pt x="0" y="37"/>
                  <a:pt x="1" y="32"/>
                  <a:pt x="3" y="27"/>
                </a:cubicBezTo>
                <a:cubicBezTo>
                  <a:pt x="5" y="21"/>
                  <a:pt x="9" y="17"/>
                  <a:pt x="13" y="13"/>
                </a:cubicBezTo>
                <a:cubicBezTo>
                  <a:pt x="17" y="9"/>
                  <a:pt x="22" y="6"/>
                  <a:pt x="27" y="4"/>
                </a:cubicBezTo>
                <a:cubicBezTo>
                  <a:pt x="32" y="1"/>
                  <a:pt x="38" y="0"/>
                  <a:pt x="43" y="0"/>
                </a:cubicBezTo>
                <a:cubicBezTo>
                  <a:pt x="49" y="0"/>
                  <a:pt x="54" y="1"/>
                  <a:pt x="60" y="4"/>
                </a:cubicBezTo>
                <a:cubicBezTo>
                  <a:pt x="65" y="6"/>
                  <a:pt x="69" y="9"/>
                  <a:pt x="73" y="13"/>
                </a:cubicBezTo>
                <a:cubicBezTo>
                  <a:pt x="77" y="17"/>
                  <a:pt x="80" y="21"/>
                  <a:pt x="83" y="27"/>
                </a:cubicBezTo>
                <a:cubicBezTo>
                  <a:pt x="85" y="32"/>
                  <a:pt x="86" y="37"/>
                  <a:pt x="86" y="44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5" name=""/>
          <p:cNvSpPr/>
          <p:nvPr/>
        </p:nvSpPr>
        <p:spPr>
          <a:xfrm>
            <a:off x="1175760" y="4500000"/>
            <a:ext cx="30960" cy="31320"/>
          </a:xfrm>
          <a:custGeom>
            <a:avLst/>
            <a:gdLst/>
            <a:ahLst/>
            <a:rect l="0" t="0" r="r" b="b"/>
            <a:pathLst>
              <a:path w="86" h="87">
                <a:moveTo>
                  <a:pt x="86" y="44"/>
                </a:moveTo>
                <a:cubicBezTo>
                  <a:pt x="86" y="50"/>
                  <a:pt x="85" y="55"/>
                  <a:pt x="83" y="60"/>
                </a:cubicBezTo>
                <a:cubicBezTo>
                  <a:pt x="80" y="65"/>
                  <a:pt x="77" y="70"/>
                  <a:pt x="73" y="74"/>
                </a:cubicBezTo>
                <a:cubicBezTo>
                  <a:pt x="69" y="78"/>
                  <a:pt x="65" y="81"/>
                  <a:pt x="60" y="83"/>
                </a:cubicBezTo>
                <a:cubicBezTo>
                  <a:pt x="54" y="86"/>
                  <a:pt x="49" y="87"/>
                  <a:pt x="43" y="87"/>
                </a:cubicBezTo>
                <a:cubicBezTo>
                  <a:pt x="38" y="87"/>
                  <a:pt x="32" y="86"/>
                  <a:pt x="27" y="83"/>
                </a:cubicBezTo>
                <a:cubicBezTo>
                  <a:pt x="22" y="81"/>
                  <a:pt x="17" y="78"/>
                  <a:pt x="13" y="74"/>
                </a:cubicBezTo>
                <a:cubicBezTo>
                  <a:pt x="9" y="70"/>
                  <a:pt x="5" y="65"/>
                  <a:pt x="3" y="60"/>
                </a:cubicBezTo>
                <a:cubicBezTo>
                  <a:pt x="1" y="55"/>
                  <a:pt x="0" y="50"/>
                  <a:pt x="0" y="44"/>
                </a:cubicBezTo>
                <a:cubicBezTo>
                  <a:pt x="0" y="37"/>
                  <a:pt x="1" y="32"/>
                  <a:pt x="3" y="27"/>
                </a:cubicBezTo>
                <a:cubicBezTo>
                  <a:pt x="5" y="21"/>
                  <a:pt x="9" y="17"/>
                  <a:pt x="13" y="13"/>
                </a:cubicBezTo>
                <a:cubicBezTo>
                  <a:pt x="17" y="9"/>
                  <a:pt x="22" y="6"/>
                  <a:pt x="27" y="4"/>
                </a:cubicBezTo>
                <a:cubicBezTo>
                  <a:pt x="32" y="1"/>
                  <a:pt x="38" y="0"/>
                  <a:pt x="43" y="0"/>
                </a:cubicBezTo>
                <a:cubicBezTo>
                  <a:pt x="49" y="0"/>
                  <a:pt x="54" y="1"/>
                  <a:pt x="60" y="4"/>
                </a:cubicBezTo>
                <a:cubicBezTo>
                  <a:pt x="65" y="6"/>
                  <a:pt x="69" y="9"/>
                  <a:pt x="73" y="13"/>
                </a:cubicBezTo>
                <a:cubicBezTo>
                  <a:pt x="77" y="17"/>
                  <a:pt x="80" y="21"/>
                  <a:pt x="83" y="27"/>
                </a:cubicBezTo>
                <a:cubicBezTo>
                  <a:pt x="85" y="32"/>
                  <a:pt x="86" y="37"/>
                  <a:pt x="86" y="44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1300320" y="3781440"/>
            <a:ext cx="97167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例：「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Git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で新しいリポジトリを作って」と⾔っても、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AI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は直接操作できない。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1410120" y="4352760"/>
            <a:ext cx="862848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59636e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 </a:t>
            </a:r>
            <a:r>
              <a:rPr b="0" lang="ja-JP" sz="2170" strike="noStrike" u="none">
                <a:solidFill>
                  <a:srgbClr val="59636e"/>
                </a:solidFill>
                <a:effectLst/>
                <a:uFillTx/>
                <a:latin typeface="HiraKakuProN-W3"/>
                <a:ea typeface="HiraKakuProN-W3"/>
              </a:rPr>
              <a:t>「</a:t>
            </a:r>
            <a:r>
              <a:rPr b="0" lang="en-US" sz="2170" strike="noStrike" u="none">
                <a:solidFill>
                  <a:srgbClr val="59636e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AI</a:t>
            </a:r>
            <a:r>
              <a:rPr b="0" lang="ja-JP" sz="2170" strike="noStrike" u="none">
                <a:solidFill>
                  <a:srgbClr val="59636e"/>
                </a:solidFill>
                <a:effectLst/>
                <a:uFillTx/>
                <a:latin typeface="HiraKakuProN-W3"/>
                <a:ea typeface="HiraKakuProN-W3"/>
              </a:rPr>
              <a:t>にできること、意外と少ない？」と思ったことはありませんか？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11774880" y="6327720"/>
            <a:ext cx="22824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2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" name=""/>
          <p:cNvSpPr/>
          <p:nvPr/>
        </p:nvSpPr>
        <p:spPr>
          <a:xfrm>
            <a:off x="752400" y="4343040"/>
            <a:ext cx="66960" cy="410040"/>
          </a:xfrm>
          <a:custGeom>
            <a:avLst/>
            <a:gdLst/>
            <a:ahLst/>
            <a:rect l="0" t="0" r="r" b="b"/>
            <a:pathLst>
              <a:path w="186" h="1139">
                <a:moveTo>
                  <a:pt x="0" y="0"/>
                </a:moveTo>
                <a:lnTo>
                  <a:pt x="186" y="0"/>
                </a:lnTo>
                <a:lnTo>
                  <a:pt x="186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" name=""/>
          <p:cNvSpPr/>
          <p:nvPr/>
        </p:nvSpPr>
        <p:spPr>
          <a:xfrm>
            <a:off x="1092600" y="2241000"/>
            <a:ext cx="50400" cy="69120"/>
          </a:xfrm>
          <a:custGeom>
            <a:avLst/>
            <a:gdLst/>
            <a:ahLst/>
            <a:rect l="0" t="0" r="r" b="b"/>
            <a:pathLst>
              <a:path w="140" h="192">
                <a:moveTo>
                  <a:pt x="140" y="95"/>
                </a:moveTo>
                <a:cubicBezTo>
                  <a:pt x="140" y="108"/>
                  <a:pt x="139" y="120"/>
                  <a:pt x="135" y="132"/>
                </a:cubicBezTo>
                <a:cubicBezTo>
                  <a:pt x="132" y="145"/>
                  <a:pt x="127" y="155"/>
                  <a:pt x="120" y="164"/>
                </a:cubicBezTo>
                <a:cubicBezTo>
                  <a:pt x="114" y="173"/>
                  <a:pt x="106" y="180"/>
                  <a:pt x="97" y="184"/>
                </a:cubicBezTo>
                <a:cubicBezTo>
                  <a:pt x="88" y="189"/>
                  <a:pt x="79" y="192"/>
                  <a:pt x="70" y="192"/>
                </a:cubicBezTo>
                <a:cubicBezTo>
                  <a:pt x="60" y="192"/>
                  <a:pt x="52" y="189"/>
                  <a:pt x="43" y="184"/>
                </a:cubicBezTo>
                <a:cubicBezTo>
                  <a:pt x="34" y="180"/>
                  <a:pt x="27" y="173"/>
                  <a:pt x="20" y="164"/>
                </a:cubicBezTo>
                <a:cubicBezTo>
                  <a:pt x="14" y="155"/>
                  <a:pt x="9" y="145"/>
                  <a:pt x="5" y="132"/>
                </a:cubicBezTo>
                <a:cubicBezTo>
                  <a:pt x="2" y="120"/>
                  <a:pt x="0" y="108"/>
                  <a:pt x="0" y="95"/>
                </a:cubicBezTo>
                <a:cubicBezTo>
                  <a:pt x="0" y="83"/>
                  <a:pt x="2" y="71"/>
                  <a:pt x="5" y="59"/>
                </a:cubicBezTo>
                <a:cubicBezTo>
                  <a:pt x="9" y="47"/>
                  <a:pt x="14" y="37"/>
                  <a:pt x="20" y="28"/>
                </a:cubicBezTo>
                <a:cubicBezTo>
                  <a:pt x="27" y="19"/>
                  <a:pt x="34" y="12"/>
                  <a:pt x="43" y="8"/>
                </a:cubicBezTo>
                <a:cubicBezTo>
                  <a:pt x="52" y="3"/>
                  <a:pt x="60" y="0"/>
                  <a:pt x="70" y="0"/>
                </a:cubicBezTo>
                <a:cubicBezTo>
                  <a:pt x="79" y="0"/>
                  <a:pt x="88" y="3"/>
                  <a:pt x="97" y="8"/>
                </a:cubicBezTo>
                <a:cubicBezTo>
                  <a:pt x="106" y="12"/>
                  <a:pt x="114" y="19"/>
                  <a:pt x="120" y="28"/>
                </a:cubicBezTo>
                <a:cubicBezTo>
                  <a:pt x="127" y="37"/>
                  <a:pt x="132" y="47"/>
                  <a:pt x="135" y="59"/>
                </a:cubicBezTo>
                <a:cubicBezTo>
                  <a:pt x="139" y="71"/>
                  <a:pt x="140" y="83"/>
                  <a:pt x="140" y="95"/>
                </a:cubicBez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" name=""/>
          <p:cNvSpPr/>
          <p:nvPr/>
        </p:nvSpPr>
        <p:spPr>
          <a:xfrm>
            <a:off x="780840" y="2241000"/>
            <a:ext cx="50760" cy="69120"/>
          </a:xfrm>
          <a:custGeom>
            <a:avLst/>
            <a:gdLst/>
            <a:ahLst/>
            <a:rect l="0" t="0" r="r" b="b"/>
            <a:pathLst>
              <a:path w="141" h="192">
                <a:moveTo>
                  <a:pt x="141" y="95"/>
                </a:moveTo>
                <a:cubicBezTo>
                  <a:pt x="141" y="108"/>
                  <a:pt x="139" y="120"/>
                  <a:pt x="135" y="132"/>
                </a:cubicBezTo>
                <a:cubicBezTo>
                  <a:pt x="132" y="145"/>
                  <a:pt x="127" y="155"/>
                  <a:pt x="119" y="164"/>
                </a:cubicBezTo>
                <a:cubicBezTo>
                  <a:pt x="113" y="173"/>
                  <a:pt x="105" y="180"/>
                  <a:pt x="97" y="184"/>
                </a:cubicBezTo>
                <a:cubicBezTo>
                  <a:pt x="88" y="189"/>
                  <a:pt x="79" y="192"/>
                  <a:pt x="70" y="192"/>
                </a:cubicBezTo>
                <a:cubicBezTo>
                  <a:pt x="61" y="192"/>
                  <a:pt x="52" y="189"/>
                  <a:pt x="43" y="184"/>
                </a:cubicBezTo>
                <a:cubicBezTo>
                  <a:pt x="35" y="180"/>
                  <a:pt x="27" y="173"/>
                  <a:pt x="21" y="164"/>
                </a:cubicBezTo>
                <a:cubicBezTo>
                  <a:pt x="14" y="155"/>
                  <a:pt x="9" y="145"/>
                  <a:pt x="5" y="132"/>
                </a:cubicBezTo>
                <a:cubicBezTo>
                  <a:pt x="2" y="120"/>
                  <a:pt x="0" y="108"/>
                  <a:pt x="0" y="95"/>
                </a:cubicBezTo>
                <a:cubicBezTo>
                  <a:pt x="0" y="83"/>
                  <a:pt x="2" y="71"/>
                  <a:pt x="5" y="59"/>
                </a:cubicBezTo>
                <a:cubicBezTo>
                  <a:pt x="9" y="47"/>
                  <a:pt x="14" y="37"/>
                  <a:pt x="21" y="28"/>
                </a:cubicBezTo>
                <a:cubicBezTo>
                  <a:pt x="27" y="19"/>
                  <a:pt x="35" y="12"/>
                  <a:pt x="43" y="8"/>
                </a:cubicBezTo>
                <a:cubicBezTo>
                  <a:pt x="52" y="3"/>
                  <a:pt x="61" y="0"/>
                  <a:pt x="70" y="0"/>
                </a:cubicBezTo>
                <a:cubicBezTo>
                  <a:pt x="79" y="0"/>
                  <a:pt x="88" y="3"/>
                  <a:pt x="97" y="8"/>
                </a:cubicBezTo>
                <a:cubicBezTo>
                  <a:pt x="105" y="12"/>
                  <a:pt x="113" y="19"/>
                  <a:pt x="119" y="28"/>
                </a:cubicBezTo>
                <a:cubicBezTo>
                  <a:pt x="127" y="37"/>
                  <a:pt x="132" y="47"/>
                  <a:pt x="135" y="59"/>
                </a:cubicBezTo>
                <a:cubicBezTo>
                  <a:pt x="139" y="71"/>
                  <a:pt x="141" y="83"/>
                  <a:pt x="141" y="95"/>
                </a:cubicBez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" name=""/>
          <p:cNvSpPr/>
          <p:nvPr/>
        </p:nvSpPr>
        <p:spPr>
          <a:xfrm>
            <a:off x="801000" y="2221560"/>
            <a:ext cx="322200" cy="108000"/>
          </a:xfrm>
          <a:custGeom>
            <a:avLst/>
            <a:gdLst/>
            <a:ahLst/>
            <a:rect l="0" t="0" r="r" b="b"/>
            <a:pathLst>
              <a:path w="895" h="300">
                <a:moveTo>
                  <a:pt x="895" y="273"/>
                </a:moveTo>
                <a:cubicBezTo>
                  <a:pt x="895" y="288"/>
                  <a:pt x="882" y="300"/>
                  <a:pt x="867" y="300"/>
                </a:cubicBezTo>
                <a:lnTo>
                  <a:pt x="783" y="300"/>
                </a:lnTo>
                <a:cubicBezTo>
                  <a:pt x="767" y="300"/>
                  <a:pt x="755" y="288"/>
                  <a:pt x="755" y="273"/>
                </a:cubicBezTo>
                <a:lnTo>
                  <a:pt x="755" y="27"/>
                </a:lnTo>
                <a:cubicBezTo>
                  <a:pt x="755" y="12"/>
                  <a:pt x="767" y="0"/>
                  <a:pt x="783" y="0"/>
                </a:cubicBezTo>
                <a:lnTo>
                  <a:pt x="867" y="0"/>
                </a:lnTo>
                <a:cubicBezTo>
                  <a:pt x="882" y="0"/>
                  <a:pt x="895" y="12"/>
                  <a:pt x="895" y="27"/>
                </a:cubicBezTo>
                <a:lnTo>
                  <a:pt x="895" y="273"/>
                </a:lnTo>
                <a:moveTo>
                  <a:pt x="141" y="273"/>
                </a:moveTo>
                <a:cubicBezTo>
                  <a:pt x="141" y="288"/>
                  <a:pt x="128" y="300"/>
                  <a:pt x="113" y="300"/>
                </a:cubicBezTo>
                <a:lnTo>
                  <a:pt x="29" y="300"/>
                </a:lnTo>
                <a:cubicBezTo>
                  <a:pt x="13" y="300"/>
                  <a:pt x="0" y="288"/>
                  <a:pt x="0" y="273"/>
                </a:cubicBezTo>
                <a:lnTo>
                  <a:pt x="0" y="27"/>
                </a:lnTo>
                <a:cubicBezTo>
                  <a:pt x="0" y="12"/>
                  <a:pt x="13" y="0"/>
                  <a:pt x="29" y="0"/>
                </a:cubicBezTo>
                <a:lnTo>
                  <a:pt x="113" y="0"/>
                </a:lnTo>
                <a:cubicBezTo>
                  <a:pt x="128" y="0"/>
                  <a:pt x="141" y="12"/>
                  <a:pt x="141" y="27"/>
                </a:cubicBezTo>
                <a:lnTo>
                  <a:pt x="141" y="273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" name=""/>
          <p:cNvSpPr/>
          <p:nvPr/>
        </p:nvSpPr>
        <p:spPr>
          <a:xfrm>
            <a:off x="861480" y="2133360"/>
            <a:ext cx="201240" cy="88560"/>
          </a:xfrm>
          <a:custGeom>
            <a:avLst/>
            <a:gdLst/>
            <a:ahLst/>
            <a:rect l="0" t="0" r="r" b="b"/>
            <a:pathLst>
              <a:path w="559" h="246">
                <a:moveTo>
                  <a:pt x="559" y="137"/>
                </a:moveTo>
                <a:cubicBezTo>
                  <a:pt x="559" y="212"/>
                  <a:pt x="434" y="246"/>
                  <a:pt x="280" y="246"/>
                </a:cubicBezTo>
                <a:cubicBezTo>
                  <a:pt x="126" y="246"/>
                  <a:pt x="0" y="212"/>
                  <a:pt x="0" y="137"/>
                </a:cubicBezTo>
                <a:cubicBezTo>
                  <a:pt x="0" y="62"/>
                  <a:pt x="126" y="0"/>
                  <a:pt x="280" y="0"/>
                </a:cubicBezTo>
                <a:cubicBezTo>
                  <a:pt x="434" y="0"/>
                  <a:pt x="559" y="62"/>
                  <a:pt x="559" y="137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" name=""/>
          <p:cNvSpPr/>
          <p:nvPr/>
        </p:nvSpPr>
        <p:spPr>
          <a:xfrm>
            <a:off x="891360" y="2144880"/>
            <a:ext cx="141120" cy="57600"/>
          </a:xfrm>
          <a:custGeom>
            <a:avLst/>
            <a:gdLst/>
            <a:ahLst/>
            <a:rect l="0" t="0" r="r" b="b"/>
            <a:pathLst>
              <a:path w="392" h="160">
                <a:moveTo>
                  <a:pt x="392" y="79"/>
                </a:moveTo>
                <a:cubicBezTo>
                  <a:pt x="392" y="123"/>
                  <a:pt x="305" y="160"/>
                  <a:pt x="197" y="160"/>
                </a:cubicBezTo>
                <a:cubicBezTo>
                  <a:pt x="89" y="160"/>
                  <a:pt x="0" y="123"/>
                  <a:pt x="0" y="79"/>
                </a:cubicBezTo>
                <a:cubicBezTo>
                  <a:pt x="0" y="35"/>
                  <a:pt x="89" y="0"/>
                  <a:pt x="197" y="0"/>
                </a:cubicBezTo>
                <a:cubicBezTo>
                  <a:pt x="305" y="0"/>
                  <a:pt x="392" y="35"/>
                  <a:pt x="392" y="79"/>
                </a:cubicBez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8" name=""/>
          <p:cNvSpPr/>
          <p:nvPr/>
        </p:nvSpPr>
        <p:spPr>
          <a:xfrm>
            <a:off x="841320" y="2162880"/>
            <a:ext cx="241560" cy="39600"/>
          </a:xfrm>
          <a:custGeom>
            <a:avLst/>
            <a:gdLst/>
            <a:ahLst/>
            <a:rect l="0" t="0" r="r" b="b"/>
            <a:pathLst>
              <a:path w="671" h="110">
                <a:moveTo>
                  <a:pt x="671" y="68"/>
                </a:moveTo>
                <a:cubicBezTo>
                  <a:pt x="671" y="106"/>
                  <a:pt x="640" y="110"/>
                  <a:pt x="601" y="110"/>
                </a:cubicBezTo>
                <a:lnTo>
                  <a:pt x="70" y="110"/>
                </a:lnTo>
                <a:cubicBezTo>
                  <a:pt x="32" y="110"/>
                  <a:pt x="0" y="106"/>
                  <a:pt x="0" y="68"/>
                </a:cubicBezTo>
                <a:cubicBezTo>
                  <a:pt x="0" y="30"/>
                  <a:pt x="32" y="0"/>
                  <a:pt x="70" y="0"/>
                </a:cubicBezTo>
                <a:lnTo>
                  <a:pt x="601" y="0"/>
                </a:lnTo>
                <a:cubicBezTo>
                  <a:pt x="640" y="0"/>
                  <a:pt x="671" y="30"/>
                  <a:pt x="671" y="68"/>
                </a:cubicBez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9" name=""/>
          <p:cNvSpPr/>
          <p:nvPr/>
        </p:nvSpPr>
        <p:spPr>
          <a:xfrm>
            <a:off x="821160" y="2192040"/>
            <a:ext cx="281880" cy="274680"/>
          </a:xfrm>
          <a:custGeom>
            <a:avLst/>
            <a:gdLst/>
            <a:ahLst/>
            <a:rect l="0" t="0" r="r" b="b"/>
            <a:pathLst>
              <a:path w="783" h="763">
                <a:moveTo>
                  <a:pt x="727" y="0"/>
                </a:moveTo>
                <a:lnTo>
                  <a:pt x="56" y="0"/>
                </a:lnTo>
                <a:cubicBezTo>
                  <a:pt x="25" y="0"/>
                  <a:pt x="0" y="25"/>
                  <a:pt x="0" y="55"/>
                </a:cubicBezTo>
                <a:lnTo>
                  <a:pt x="0" y="763"/>
                </a:lnTo>
                <a:lnTo>
                  <a:pt x="783" y="763"/>
                </a:lnTo>
                <a:lnTo>
                  <a:pt x="783" y="55"/>
                </a:lnTo>
                <a:cubicBezTo>
                  <a:pt x="783" y="25"/>
                  <a:pt x="758" y="0"/>
                  <a:pt x="727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0" name=""/>
          <p:cNvSpPr/>
          <p:nvPr/>
        </p:nvSpPr>
        <p:spPr>
          <a:xfrm>
            <a:off x="790920" y="2427120"/>
            <a:ext cx="342360" cy="49320"/>
          </a:xfrm>
          <a:custGeom>
            <a:avLst/>
            <a:gdLst/>
            <a:ahLst/>
            <a:rect l="0" t="0" r="r" b="b"/>
            <a:pathLst>
              <a:path w="951" h="137">
                <a:moveTo>
                  <a:pt x="951" y="83"/>
                </a:moveTo>
                <a:lnTo>
                  <a:pt x="951" y="54"/>
                </a:lnTo>
                <a:cubicBezTo>
                  <a:pt x="951" y="24"/>
                  <a:pt x="926" y="0"/>
                  <a:pt x="895" y="0"/>
                </a:cubicBezTo>
                <a:lnTo>
                  <a:pt x="589" y="0"/>
                </a:lnTo>
                <a:lnTo>
                  <a:pt x="496" y="92"/>
                </a:lnTo>
                <a:cubicBezTo>
                  <a:pt x="485" y="103"/>
                  <a:pt x="467" y="103"/>
                  <a:pt x="456" y="92"/>
                </a:cubicBezTo>
                <a:lnTo>
                  <a:pt x="362" y="0"/>
                </a:lnTo>
                <a:lnTo>
                  <a:pt x="56" y="0"/>
                </a:lnTo>
                <a:cubicBezTo>
                  <a:pt x="25" y="0"/>
                  <a:pt x="0" y="24"/>
                  <a:pt x="0" y="54"/>
                </a:cubicBezTo>
                <a:lnTo>
                  <a:pt x="0" y="83"/>
                </a:lnTo>
                <a:cubicBezTo>
                  <a:pt x="0" y="113"/>
                  <a:pt x="-3" y="137"/>
                  <a:pt x="28" y="137"/>
                </a:cubicBezTo>
                <a:lnTo>
                  <a:pt x="923" y="137"/>
                </a:lnTo>
                <a:cubicBezTo>
                  <a:pt x="953" y="137"/>
                  <a:pt x="951" y="113"/>
                  <a:pt x="951" y="83"/>
                </a:cubicBez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1" name=""/>
          <p:cNvSpPr/>
          <p:nvPr/>
        </p:nvSpPr>
        <p:spPr>
          <a:xfrm>
            <a:off x="982080" y="2231280"/>
            <a:ext cx="90720" cy="88560"/>
          </a:xfrm>
          <a:custGeom>
            <a:avLst/>
            <a:gdLst/>
            <a:ahLst/>
            <a:rect l="0" t="0" r="r" b="b"/>
            <a:pathLst>
              <a:path w="252" h="246">
                <a:moveTo>
                  <a:pt x="252" y="123"/>
                </a:moveTo>
                <a:cubicBezTo>
                  <a:pt x="252" y="140"/>
                  <a:pt x="249" y="155"/>
                  <a:pt x="242" y="170"/>
                </a:cubicBezTo>
                <a:cubicBezTo>
                  <a:pt x="236" y="185"/>
                  <a:pt x="227" y="199"/>
                  <a:pt x="215" y="210"/>
                </a:cubicBezTo>
                <a:cubicBezTo>
                  <a:pt x="203" y="221"/>
                  <a:pt x="190" y="230"/>
                  <a:pt x="174" y="237"/>
                </a:cubicBezTo>
                <a:cubicBezTo>
                  <a:pt x="158" y="243"/>
                  <a:pt x="142" y="246"/>
                  <a:pt x="125" y="246"/>
                </a:cubicBezTo>
                <a:cubicBezTo>
                  <a:pt x="109" y="246"/>
                  <a:pt x="93" y="243"/>
                  <a:pt x="77" y="237"/>
                </a:cubicBezTo>
                <a:cubicBezTo>
                  <a:pt x="62" y="230"/>
                  <a:pt x="48" y="221"/>
                  <a:pt x="36" y="210"/>
                </a:cubicBezTo>
                <a:cubicBezTo>
                  <a:pt x="25" y="199"/>
                  <a:pt x="16" y="185"/>
                  <a:pt x="9" y="170"/>
                </a:cubicBezTo>
                <a:cubicBezTo>
                  <a:pt x="3" y="155"/>
                  <a:pt x="0" y="140"/>
                  <a:pt x="0" y="123"/>
                </a:cubicBezTo>
                <a:cubicBezTo>
                  <a:pt x="0" y="107"/>
                  <a:pt x="3" y="92"/>
                  <a:pt x="9" y="77"/>
                </a:cubicBezTo>
                <a:cubicBezTo>
                  <a:pt x="16" y="62"/>
                  <a:pt x="25" y="48"/>
                  <a:pt x="36" y="37"/>
                </a:cubicBezTo>
                <a:cubicBezTo>
                  <a:pt x="48" y="24"/>
                  <a:pt x="62" y="16"/>
                  <a:pt x="77" y="9"/>
                </a:cubicBezTo>
                <a:cubicBezTo>
                  <a:pt x="93" y="3"/>
                  <a:pt x="109" y="0"/>
                  <a:pt x="125" y="0"/>
                </a:cubicBezTo>
                <a:cubicBezTo>
                  <a:pt x="142" y="0"/>
                  <a:pt x="158" y="3"/>
                  <a:pt x="174" y="9"/>
                </a:cubicBezTo>
                <a:cubicBezTo>
                  <a:pt x="190" y="16"/>
                  <a:pt x="203" y="24"/>
                  <a:pt x="215" y="37"/>
                </a:cubicBezTo>
                <a:cubicBezTo>
                  <a:pt x="227" y="48"/>
                  <a:pt x="236" y="62"/>
                  <a:pt x="242" y="77"/>
                </a:cubicBezTo>
                <a:cubicBezTo>
                  <a:pt x="249" y="92"/>
                  <a:pt x="252" y="107"/>
                  <a:pt x="252" y="12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2" name=""/>
          <p:cNvSpPr/>
          <p:nvPr/>
        </p:nvSpPr>
        <p:spPr>
          <a:xfrm>
            <a:off x="999720" y="2248560"/>
            <a:ext cx="55080" cy="53640"/>
          </a:xfrm>
          <a:custGeom>
            <a:avLst/>
            <a:gdLst/>
            <a:ahLst/>
            <a:rect l="0" t="0" r="r" b="b"/>
            <a:pathLst>
              <a:path w="153" h="149">
                <a:moveTo>
                  <a:pt x="153" y="75"/>
                </a:moveTo>
                <a:cubicBezTo>
                  <a:pt x="153" y="85"/>
                  <a:pt x="151" y="95"/>
                  <a:pt x="148" y="104"/>
                </a:cubicBezTo>
                <a:cubicBezTo>
                  <a:pt x="144" y="113"/>
                  <a:pt x="138" y="121"/>
                  <a:pt x="131" y="128"/>
                </a:cubicBezTo>
                <a:cubicBezTo>
                  <a:pt x="124" y="135"/>
                  <a:pt x="116" y="140"/>
                  <a:pt x="106" y="144"/>
                </a:cubicBezTo>
                <a:cubicBezTo>
                  <a:pt x="97" y="148"/>
                  <a:pt x="87" y="149"/>
                  <a:pt x="77" y="149"/>
                </a:cubicBezTo>
                <a:cubicBezTo>
                  <a:pt x="67" y="149"/>
                  <a:pt x="58" y="148"/>
                  <a:pt x="48" y="144"/>
                </a:cubicBezTo>
                <a:cubicBezTo>
                  <a:pt x="39" y="140"/>
                  <a:pt x="31" y="135"/>
                  <a:pt x="24" y="128"/>
                </a:cubicBezTo>
                <a:cubicBezTo>
                  <a:pt x="15" y="121"/>
                  <a:pt x="10" y="113"/>
                  <a:pt x="6" y="104"/>
                </a:cubicBezTo>
                <a:cubicBezTo>
                  <a:pt x="2" y="95"/>
                  <a:pt x="0" y="85"/>
                  <a:pt x="0" y="75"/>
                </a:cubicBezTo>
                <a:cubicBezTo>
                  <a:pt x="0" y="66"/>
                  <a:pt x="2" y="56"/>
                  <a:pt x="6" y="47"/>
                </a:cubicBezTo>
                <a:cubicBezTo>
                  <a:pt x="10" y="38"/>
                  <a:pt x="15" y="30"/>
                  <a:pt x="24" y="23"/>
                </a:cubicBezTo>
                <a:cubicBezTo>
                  <a:pt x="31" y="16"/>
                  <a:pt x="39" y="11"/>
                  <a:pt x="48" y="7"/>
                </a:cubicBezTo>
                <a:cubicBezTo>
                  <a:pt x="58" y="3"/>
                  <a:pt x="67" y="0"/>
                  <a:pt x="77" y="0"/>
                </a:cubicBezTo>
                <a:cubicBezTo>
                  <a:pt x="87" y="0"/>
                  <a:pt x="97" y="3"/>
                  <a:pt x="106" y="7"/>
                </a:cubicBezTo>
                <a:cubicBezTo>
                  <a:pt x="116" y="11"/>
                  <a:pt x="124" y="16"/>
                  <a:pt x="131" y="23"/>
                </a:cubicBezTo>
                <a:cubicBezTo>
                  <a:pt x="138" y="30"/>
                  <a:pt x="144" y="38"/>
                  <a:pt x="148" y="47"/>
                </a:cubicBezTo>
                <a:cubicBezTo>
                  <a:pt x="151" y="56"/>
                  <a:pt x="153" y="66"/>
                  <a:pt x="153" y="7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3" name=""/>
          <p:cNvSpPr/>
          <p:nvPr/>
        </p:nvSpPr>
        <p:spPr>
          <a:xfrm>
            <a:off x="851400" y="2231280"/>
            <a:ext cx="90720" cy="88560"/>
          </a:xfrm>
          <a:custGeom>
            <a:avLst/>
            <a:gdLst/>
            <a:ahLst/>
            <a:rect l="0" t="0" r="r" b="b"/>
            <a:pathLst>
              <a:path w="252" h="246">
                <a:moveTo>
                  <a:pt x="252" y="123"/>
                </a:moveTo>
                <a:cubicBezTo>
                  <a:pt x="252" y="140"/>
                  <a:pt x="249" y="155"/>
                  <a:pt x="242" y="170"/>
                </a:cubicBezTo>
                <a:cubicBezTo>
                  <a:pt x="236" y="185"/>
                  <a:pt x="227" y="199"/>
                  <a:pt x="215" y="210"/>
                </a:cubicBezTo>
                <a:cubicBezTo>
                  <a:pt x="203" y="221"/>
                  <a:pt x="190" y="230"/>
                  <a:pt x="174" y="237"/>
                </a:cubicBezTo>
                <a:cubicBezTo>
                  <a:pt x="159" y="243"/>
                  <a:pt x="143" y="246"/>
                  <a:pt x="126" y="246"/>
                </a:cubicBezTo>
                <a:cubicBezTo>
                  <a:pt x="110" y="246"/>
                  <a:pt x="94" y="243"/>
                  <a:pt x="78" y="237"/>
                </a:cubicBezTo>
                <a:cubicBezTo>
                  <a:pt x="63" y="230"/>
                  <a:pt x="49" y="221"/>
                  <a:pt x="37" y="210"/>
                </a:cubicBezTo>
                <a:cubicBezTo>
                  <a:pt x="26" y="199"/>
                  <a:pt x="16" y="185"/>
                  <a:pt x="9" y="170"/>
                </a:cubicBezTo>
                <a:cubicBezTo>
                  <a:pt x="3" y="155"/>
                  <a:pt x="0" y="140"/>
                  <a:pt x="0" y="123"/>
                </a:cubicBezTo>
                <a:cubicBezTo>
                  <a:pt x="0" y="107"/>
                  <a:pt x="3" y="92"/>
                  <a:pt x="9" y="77"/>
                </a:cubicBezTo>
                <a:cubicBezTo>
                  <a:pt x="16" y="62"/>
                  <a:pt x="26" y="48"/>
                  <a:pt x="37" y="37"/>
                </a:cubicBezTo>
                <a:cubicBezTo>
                  <a:pt x="49" y="24"/>
                  <a:pt x="63" y="16"/>
                  <a:pt x="78" y="9"/>
                </a:cubicBezTo>
                <a:cubicBezTo>
                  <a:pt x="94" y="3"/>
                  <a:pt x="110" y="0"/>
                  <a:pt x="126" y="0"/>
                </a:cubicBezTo>
                <a:cubicBezTo>
                  <a:pt x="143" y="0"/>
                  <a:pt x="159" y="3"/>
                  <a:pt x="174" y="9"/>
                </a:cubicBezTo>
                <a:cubicBezTo>
                  <a:pt x="190" y="16"/>
                  <a:pt x="203" y="24"/>
                  <a:pt x="215" y="37"/>
                </a:cubicBezTo>
                <a:cubicBezTo>
                  <a:pt x="227" y="48"/>
                  <a:pt x="236" y="62"/>
                  <a:pt x="242" y="77"/>
                </a:cubicBezTo>
                <a:cubicBezTo>
                  <a:pt x="249" y="92"/>
                  <a:pt x="252" y="107"/>
                  <a:pt x="252" y="12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4" name=""/>
          <p:cNvSpPr/>
          <p:nvPr/>
        </p:nvSpPr>
        <p:spPr>
          <a:xfrm>
            <a:off x="851400" y="2358720"/>
            <a:ext cx="221400" cy="49320"/>
          </a:xfrm>
          <a:custGeom>
            <a:avLst/>
            <a:gdLst/>
            <a:ahLst/>
            <a:rect l="0" t="0" r="r" b="b"/>
            <a:pathLst>
              <a:path w="615" h="137">
                <a:moveTo>
                  <a:pt x="615" y="68"/>
                </a:moveTo>
                <a:cubicBezTo>
                  <a:pt x="615" y="105"/>
                  <a:pt x="584" y="137"/>
                  <a:pt x="545" y="137"/>
                </a:cubicBezTo>
                <a:lnTo>
                  <a:pt x="69" y="137"/>
                </a:lnTo>
                <a:cubicBezTo>
                  <a:pt x="31" y="137"/>
                  <a:pt x="0" y="105"/>
                  <a:pt x="0" y="68"/>
                </a:cubicBezTo>
                <a:cubicBezTo>
                  <a:pt x="0" y="30"/>
                  <a:pt x="31" y="0"/>
                  <a:pt x="69" y="0"/>
                </a:cubicBezTo>
                <a:lnTo>
                  <a:pt x="545" y="0"/>
                </a:lnTo>
                <a:cubicBezTo>
                  <a:pt x="584" y="0"/>
                  <a:pt x="615" y="30"/>
                  <a:pt x="615" y="68"/>
                </a:cubicBez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5" name=""/>
          <p:cNvSpPr/>
          <p:nvPr/>
        </p:nvSpPr>
        <p:spPr>
          <a:xfrm>
            <a:off x="851400" y="2358720"/>
            <a:ext cx="221400" cy="49320"/>
          </a:xfrm>
          <a:custGeom>
            <a:avLst/>
            <a:gdLst/>
            <a:ahLst/>
            <a:rect l="0" t="0" r="r" b="b"/>
            <a:pathLst>
              <a:path w="615" h="137">
                <a:moveTo>
                  <a:pt x="279" y="0"/>
                </a:moveTo>
                <a:lnTo>
                  <a:pt x="335" y="0"/>
                </a:lnTo>
                <a:lnTo>
                  <a:pt x="335" y="137"/>
                </a:lnTo>
                <a:lnTo>
                  <a:pt x="279" y="137"/>
                </a:lnTo>
                <a:lnTo>
                  <a:pt x="279" y="0"/>
                </a:lnTo>
                <a:moveTo>
                  <a:pt x="139" y="0"/>
                </a:moveTo>
                <a:lnTo>
                  <a:pt x="195" y="0"/>
                </a:lnTo>
                <a:lnTo>
                  <a:pt x="195" y="137"/>
                </a:lnTo>
                <a:lnTo>
                  <a:pt x="139" y="137"/>
                </a:lnTo>
                <a:lnTo>
                  <a:pt x="139" y="0"/>
                </a:lnTo>
                <a:moveTo>
                  <a:pt x="420" y="0"/>
                </a:moveTo>
                <a:lnTo>
                  <a:pt x="475" y="0"/>
                </a:lnTo>
                <a:lnTo>
                  <a:pt x="475" y="137"/>
                </a:lnTo>
                <a:lnTo>
                  <a:pt x="420" y="137"/>
                </a:lnTo>
                <a:lnTo>
                  <a:pt x="420" y="0"/>
                </a:lnTo>
                <a:moveTo>
                  <a:pt x="0" y="68"/>
                </a:moveTo>
                <a:cubicBezTo>
                  <a:pt x="0" y="100"/>
                  <a:pt x="24" y="128"/>
                  <a:pt x="55" y="135"/>
                </a:cubicBezTo>
                <a:lnTo>
                  <a:pt x="55" y="1"/>
                </a:lnTo>
                <a:cubicBezTo>
                  <a:pt x="24" y="7"/>
                  <a:pt x="0" y="35"/>
                  <a:pt x="0" y="68"/>
                </a:cubicBezTo>
                <a:moveTo>
                  <a:pt x="559" y="1"/>
                </a:moveTo>
                <a:lnTo>
                  <a:pt x="559" y="135"/>
                </a:lnTo>
                <a:cubicBezTo>
                  <a:pt x="591" y="128"/>
                  <a:pt x="615" y="100"/>
                  <a:pt x="615" y="68"/>
                </a:cubicBezTo>
                <a:cubicBezTo>
                  <a:pt x="615" y="35"/>
                  <a:pt x="591" y="7"/>
                  <a:pt x="559" y="1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6" name=""/>
          <p:cNvSpPr/>
          <p:nvPr/>
        </p:nvSpPr>
        <p:spPr>
          <a:xfrm>
            <a:off x="869040" y="2248560"/>
            <a:ext cx="55080" cy="53640"/>
          </a:xfrm>
          <a:custGeom>
            <a:avLst/>
            <a:gdLst/>
            <a:ahLst/>
            <a:rect l="0" t="0" r="r" b="b"/>
            <a:pathLst>
              <a:path w="153" h="149">
                <a:moveTo>
                  <a:pt x="153" y="75"/>
                </a:moveTo>
                <a:cubicBezTo>
                  <a:pt x="153" y="85"/>
                  <a:pt x="151" y="95"/>
                  <a:pt x="147" y="104"/>
                </a:cubicBezTo>
                <a:cubicBezTo>
                  <a:pt x="144" y="113"/>
                  <a:pt x="138" y="121"/>
                  <a:pt x="131" y="128"/>
                </a:cubicBezTo>
                <a:cubicBezTo>
                  <a:pt x="124" y="135"/>
                  <a:pt x="116" y="140"/>
                  <a:pt x="106" y="144"/>
                </a:cubicBezTo>
                <a:cubicBezTo>
                  <a:pt x="97" y="148"/>
                  <a:pt x="87" y="149"/>
                  <a:pt x="76" y="149"/>
                </a:cubicBezTo>
                <a:cubicBezTo>
                  <a:pt x="66" y="149"/>
                  <a:pt x="56" y="148"/>
                  <a:pt x="47" y="144"/>
                </a:cubicBezTo>
                <a:cubicBezTo>
                  <a:pt x="38" y="140"/>
                  <a:pt x="30" y="135"/>
                  <a:pt x="23" y="128"/>
                </a:cubicBezTo>
                <a:cubicBezTo>
                  <a:pt x="15" y="121"/>
                  <a:pt x="10" y="113"/>
                  <a:pt x="6" y="104"/>
                </a:cubicBezTo>
                <a:cubicBezTo>
                  <a:pt x="2" y="95"/>
                  <a:pt x="0" y="85"/>
                  <a:pt x="0" y="75"/>
                </a:cubicBezTo>
                <a:cubicBezTo>
                  <a:pt x="0" y="66"/>
                  <a:pt x="2" y="56"/>
                  <a:pt x="6" y="47"/>
                </a:cubicBezTo>
                <a:cubicBezTo>
                  <a:pt x="10" y="38"/>
                  <a:pt x="15" y="30"/>
                  <a:pt x="23" y="23"/>
                </a:cubicBezTo>
                <a:cubicBezTo>
                  <a:pt x="30" y="16"/>
                  <a:pt x="38" y="11"/>
                  <a:pt x="47" y="7"/>
                </a:cubicBezTo>
                <a:cubicBezTo>
                  <a:pt x="56" y="3"/>
                  <a:pt x="66" y="0"/>
                  <a:pt x="76" y="0"/>
                </a:cubicBezTo>
                <a:cubicBezTo>
                  <a:pt x="87" y="0"/>
                  <a:pt x="97" y="3"/>
                  <a:pt x="106" y="7"/>
                </a:cubicBezTo>
                <a:cubicBezTo>
                  <a:pt x="116" y="11"/>
                  <a:pt x="124" y="16"/>
                  <a:pt x="131" y="23"/>
                </a:cubicBezTo>
                <a:cubicBezTo>
                  <a:pt x="138" y="30"/>
                  <a:pt x="144" y="38"/>
                  <a:pt x="147" y="47"/>
                </a:cubicBezTo>
                <a:cubicBezTo>
                  <a:pt x="151" y="56"/>
                  <a:pt x="153" y="66"/>
                  <a:pt x="153" y="7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7" name=""/>
          <p:cNvSpPr/>
          <p:nvPr/>
        </p:nvSpPr>
        <p:spPr>
          <a:xfrm>
            <a:off x="1066680" y="299052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19"/>
                </a:moveTo>
                <a:cubicBezTo>
                  <a:pt x="239" y="135"/>
                  <a:pt x="236" y="151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7"/>
                  <a:pt x="136" y="240"/>
                  <a:pt x="120" y="240"/>
                </a:cubicBezTo>
                <a:cubicBezTo>
                  <a:pt x="104" y="240"/>
                  <a:pt x="89" y="237"/>
                  <a:pt x="74" y="230"/>
                </a:cubicBezTo>
                <a:cubicBezTo>
                  <a:pt x="60" y="224"/>
                  <a:pt x="47" y="216"/>
                  <a:pt x="36" y="205"/>
                </a:cubicBezTo>
                <a:cubicBezTo>
                  <a:pt x="25" y="194"/>
                  <a:pt x="16" y="181"/>
                  <a:pt x="9" y="166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6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4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1162080" y="2073600"/>
            <a:ext cx="589752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 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次のステージ：「</a:t>
            </a:r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AI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に⾏動させる」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9" name=""/>
          <p:cNvSpPr/>
          <p:nvPr/>
        </p:nvSpPr>
        <p:spPr>
          <a:xfrm>
            <a:off x="1066680" y="34765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79"/>
                  <a:pt x="215" y="192"/>
                  <a:pt x="204" y="203"/>
                </a:cubicBezTo>
                <a:cubicBezTo>
                  <a:pt x="193" y="214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4"/>
                  <a:pt x="36" y="203"/>
                </a:cubicBezTo>
                <a:cubicBezTo>
                  <a:pt x="25" y="192"/>
                  <a:pt x="16" y="179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3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1300320" y="2819520"/>
            <a:ext cx="67215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最近の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AI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は、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"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答える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"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から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"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⾏動する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"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へ進化している。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1" name=""/>
          <p:cNvSpPr/>
          <p:nvPr/>
        </p:nvSpPr>
        <p:spPr>
          <a:xfrm>
            <a:off x="1066680" y="39528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3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3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300320" y="3305160"/>
            <a:ext cx="71726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「検索して」「資料をまとめて」「ファイルを探して」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…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3" name=""/>
          <p:cNvSpPr/>
          <p:nvPr/>
        </p:nvSpPr>
        <p:spPr>
          <a:xfrm>
            <a:off x="1131120" y="4400280"/>
            <a:ext cx="243000" cy="233280"/>
          </a:xfrm>
          <a:custGeom>
            <a:avLst/>
            <a:gdLst/>
            <a:ahLst/>
            <a:rect l="0" t="0" r="r" b="b"/>
            <a:pathLst>
              <a:path w="675" h="648">
                <a:moveTo>
                  <a:pt x="569" y="377"/>
                </a:moveTo>
                <a:cubicBezTo>
                  <a:pt x="547" y="399"/>
                  <a:pt x="533" y="443"/>
                  <a:pt x="537" y="473"/>
                </a:cubicBezTo>
                <a:lnTo>
                  <a:pt x="556" y="610"/>
                </a:lnTo>
                <a:cubicBezTo>
                  <a:pt x="560" y="641"/>
                  <a:pt x="541" y="655"/>
                  <a:pt x="514" y="642"/>
                </a:cubicBezTo>
                <a:lnTo>
                  <a:pt x="389" y="582"/>
                </a:lnTo>
                <a:cubicBezTo>
                  <a:pt x="361" y="569"/>
                  <a:pt x="316" y="569"/>
                  <a:pt x="289" y="582"/>
                </a:cubicBezTo>
                <a:lnTo>
                  <a:pt x="165" y="643"/>
                </a:lnTo>
                <a:cubicBezTo>
                  <a:pt x="137" y="656"/>
                  <a:pt x="118" y="642"/>
                  <a:pt x="122" y="612"/>
                </a:cubicBezTo>
                <a:lnTo>
                  <a:pt x="140" y="474"/>
                </a:lnTo>
                <a:cubicBezTo>
                  <a:pt x="144" y="444"/>
                  <a:pt x="130" y="401"/>
                  <a:pt x="108" y="379"/>
                </a:cubicBezTo>
                <a:lnTo>
                  <a:pt x="13" y="278"/>
                </a:lnTo>
                <a:cubicBezTo>
                  <a:pt x="-9" y="256"/>
                  <a:pt x="-1" y="233"/>
                  <a:pt x="29" y="228"/>
                </a:cubicBezTo>
                <a:lnTo>
                  <a:pt x="165" y="202"/>
                </a:lnTo>
                <a:cubicBezTo>
                  <a:pt x="195" y="197"/>
                  <a:pt x="231" y="170"/>
                  <a:pt x="245" y="143"/>
                </a:cubicBezTo>
                <a:lnTo>
                  <a:pt x="310" y="21"/>
                </a:lnTo>
                <a:cubicBezTo>
                  <a:pt x="325" y="-6"/>
                  <a:pt x="349" y="-7"/>
                  <a:pt x="363" y="20"/>
                </a:cubicBezTo>
                <a:lnTo>
                  <a:pt x="429" y="142"/>
                </a:lnTo>
                <a:cubicBezTo>
                  <a:pt x="444" y="169"/>
                  <a:pt x="480" y="196"/>
                  <a:pt x="510" y="201"/>
                </a:cubicBezTo>
                <a:lnTo>
                  <a:pt x="647" y="225"/>
                </a:lnTo>
                <a:cubicBezTo>
                  <a:pt x="677" y="231"/>
                  <a:pt x="685" y="253"/>
                  <a:pt x="664" y="276"/>
                </a:cubicBezTo>
                <a:lnTo>
                  <a:pt x="569" y="377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4" name=""/>
          <p:cNvSpPr/>
          <p:nvPr/>
        </p:nvSpPr>
        <p:spPr>
          <a:xfrm>
            <a:off x="1114200" y="4406400"/>
            <a:ext cx="276480" cy="270720"/>
          </a:xfrm>
          <a:custGeom>
            <a:avLst/>
            <a:gdLst/>
            <a:ahLst/>
            <a:rect l="0" t="0" r="r" b="b"/>
            <a:pathLst>
              <a:path w="768" h="752">
                <a:moveTo>
                  <a:pt x="209" y="30"/>
                </a:moveTo>
                <a:cubicBezTo>
                  <a:pt x="230" y="60"/>
                  <a:pt x="261" y="136"/>
                  <a:pt x="245" y="147"/>
                </a:cubicBezTo>
                <a:cubicBezTo>
                  <a:pt x="230" y="158"/>
                  <a:pt x="168" y="105"/>
                  <a:pt x="147" y="75"/>
                </a:cubicBezTo>
                <a:cubicBezTo>
                  <a:pt x="125" y="45"/>
                  <a:pt x="127" y="18"/>
                  <a:pt x="144" y="6"/>
                </a:cubicBezTo>
                <a:cubicBezTo>
                  <a:pt x="161" y="-7"/>
                  <a:pt x="187" y="0"/>
                  <a:pt x="209" y="30"/>
                </a:cubicBezTo>
                <a:moveTo>
                  <a:pt x="622" y="75"/>
                </a:moveTo>
                <a:cubicBezTo>
                  <a:pt x="600" y="105"/>
                  <a:pt x="539" y="158"/>
                  <a:pt x="523" y="147"/>
                </a:cubicBezTo>
                <a:cubicBezTo>
                  <a:pt x="508" y="136"/>
                  <a:pt x="538" y="60"/>
                  <a:pt x="560" y="30"/>
                </a:cubicBezTo>
                <a:cubicBezTo>
                  <a:pt x="582" y="0"/>
                  <a:pt x="608" y="-7"/>
                  <a:pt x="625" y="6"/>
                </a:cubicBezTo>
                <a:cubicBezTo>
                  <a:pt x="642" y="18"/>
                  <a:pt x="644" y="45"/>
                  <a:pt x="622" y="75"/>
                </a:cubicBezTo>
                <a:moveTo>
                  <a:pt x="354" y="694"/>
                </a:moveTo>
                <a:cubicBezTo>
                  <a:pt x="354" y="657"/>
                  <a:pt x="375" y="578"/>
                  <a:pt x="394" y="578"/>
                </a:cubicBezTo>
                <a:cubicBezTo>
                  <a:pt x="413" y="578"/>
                  <a:pt x="432" y="657"/>
                  <a:pt x="432" y="694"/>
                </a:cubicBezTo>
                <a:cubicBezTo>
                  <a:pt x="432" y="731"/>
                  <a:pt x="415" y="752"/>
                  <a:pt x="394" y="752"/>
                </a:cubicBezTo>
                <a:cubicBezTo>
                  <a:pt x="373" y="752"/>
                  <a:pt x="354" y="731"/>
                  <a:pt x="354" y="694"/>
                </a:cubicBezTo>
                <a:moveTo>
                  <a:pt x="700" y="496"/>
                </a:moveTo>
                <a:cubicBezTo>
                  <a:pt x="665" y="485"/>
                  <a:pt x="597" y="442"/>
                  <a:pt x="603" y="424"/>
                </a:cubicBezTo>
                <a:cubicBezTo>
                  <a:pt x="609" y="406"/>
                  <a:pt x="689" y="412"/>
                  <a:pt x="724" y="423"/>
                </a:cubicBezTo>
                <a:cubicBezTo>
                  <a:pt x="753" y="433"/>
                  <a:pt x="768" y="450"/>
                  <a:pt x="768" y="467"/>
                </a:cubicBezTo>
                <a:lnTo>
                  <a:pt x="768" y="469"/>
                </a:lnTo>
                <a:cubicBezTo>
                  <a:pt x="768" y="472"/>
                  <a:pt x="768" y="475"/>
                  <a:pt x="767" y="478"/>
                </a:cubicBezTo>
                <a:cubicBezTo>
                  <a:pt x="760" y="498"/>
                  <a:pt x="736" y="508"/>
                  <a:pt x="700" y="496"/>
                </a:cubicBezTo>
                <a:moveTo>
                  <a:pt x="45" y="423"/>
                </a:moveTo>
                <a:cubicBezTo>
                  <a:pt x="80" y="412"/>
                  <a:pt x="160" y="406"/>
                  <a:pt x="166" y="424"/>
                </a:cubicBezTo>
                <a:cubicBezTo>
                  <a:pt x="172" y="442"/>
                  <a:pt x="103" y="485"/>
                  <a:pt x="68" y="496"/>
                </a:cubicBezTo>
                <a:cubicBezTo>
                  <a:pt x="33" y="508"/>
                  <a:pt x="8" y="498"/>
                  <a:pt x="2" y="478"/>
                </a:cubicBezTo>
                <a:cubicBezTo>
                  <a:pt x="1" y="475"/>
                  <a:pt x="0" y="471"/>
                  <a:pt x="0" y="468"/>
                </a:cubicBezTo>
                <a:cubicBezTo>
                  <a:pt x="0" y="450"/>
                  <a:pt x="15" y="433"/>
                  <a:pt x="45" y="423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300320" y="3781440"/>
            <a:ext cx="82605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そんな実務的な指⽰を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AI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が実⾏できる時代が始まりつつあります。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410120" y="4352760"/>
            <a:ext cx="919548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59636e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 </a:t>
            </a:r>
            <a:r>
              <a:rPr b="0" lang="ja-JP" sz="2170" strike="noStrike" u="none">
                <a:solidFill>
                  <a:srgbClr val="59636e"/>
                </a:solidFill>
                <a:effectLst/>
                <a:uFillTx/>
                <a:latin typeface="HiraKakuProN-W3"/>
                <a:ea typeface="HiraKakuProN-W3"/>
              </a:rPr>
              <a:t>⾏動するためには「何をどう⾏動するのか」といった決まりが必要です。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11769120" y="6327720"/>
            <a:ext cx="22824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3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1" name=""/>
          <p:cNvSpPr/>
          <p:nvPr/>
        </p:nvSpPr>
        <p:spPr>
          <a:xfrm>
            <a:off x="785880" y="1452600"/>
            <a:ext cx="352440" cy="343080"/>
          </a:xfrm>
          <a:custGeom>
            <a:avLst/>
            <a:gdLst/>
            <a:ahLst/>
            <a:rect l="0" t="0" r="r" b="b"/>
            <a:pathLst>
              <a:path w="979" h="953">
                <a:moveTo>
                  <a:pt x="716" y="112"/>
                </a:moveTo>
                <a:cubicBezTo>
                  <a:pt x="702" y="125"/>
                  <a:pt x="698" y="134"/>
                  <a:pt x="695" y="140"/>
                </a:cubicBezTo>
                <a:cubicBezTo>
                  <a:pt x="677" y="174"/>
                  <a:pt x="655" y="185"/>
                  <a:pt x="618" y="149"/>
                </a:cubicBezTo>
                <a:cubicBezTo>
                  <a:pt x="614" y="146"/>
                  <a:pt x="504" y="33"/>
                  <a:pt x="485" y="13"/>
                </a:cubicBezTo>
                <a:cubicBezTo>
                  <a:pt x="474" y="-1"/>
                  <a:pt x="455" y="-5"/>
                  <a:pt x="441" y="6"/>
                </a:cubicBezTo>
                <a:cubicBezTo>
                  <a:pt x="431" y="13"/>
                  <a:pt x="329" y="95"/>
                  <a:pt x="301" y="128"/>
                </a:cubicBezTo>
                <a:cubicBezTo>
                  <a:pt x="279" y="154"/>
                  <a:pt x="278" y="186"/>
                  <a:pt x="298" y="206"/>
                </a:cubicBezTo>
                <a:cubicBezTo>
                  <a:pt x="307" y="215"/>
                  <a:pt x="319" y="218"/>
                  <a:pt x="331" y="221"/>
                </a:cubicBezTo>
                <a:cubicBezTo>
                  <a:pt x="346" y="226"/>
                  <a:pt x="380" y="223"/>
                  <a:pt x="399" y="243"/>
                </a:cubicBezTo>
                <a:cubicBezTo>
                  <a:pt x="431" y="274"/>
                  <a:pt x="415" y="323"/>
                  <a:pt x="374" y="364"/>
                </a:cubicBezTo>
                <a:cubicBezTo>
                  <a:pt x="332" y="403"/>
                  <a:pt x="282" y="420"/>
                  <a:pt x="249" y="389"/>
                </a:cubicBezTo>
                <a:cubicBezTo>
                  <a:pt x="230" y="369"/>
                  <a:pt x="232" y="337"/>
                  <a:pt x="228" y="322"/>
                </a:cubicBezTo>
                <a:cubicBezTo>
                  <a:pt x="224" y="310"/>
                  <a:pt x="221" y="299"/>
                  <a:pt x="212" y="290"/>
                </a:cubicBezTo>
                <a:cubicBezTo>
                  <a:pt x="191" y="271"/>
                  <a:pt x="159" y="271"/>
                  <a:pt x="132" y="292"/>
                </a:cubicBezTo>
                <a:cubicBezTo>
                  <a:pt x="97" y="320"/>
                  <a:pt x="14" y="419"/>
                  <a:pt x="6" y="429"/>
                </a:cubicBezTo>
                <a:cubicBezTo>
                  <a:pt x="-5" y="443"/>
                  <a:pt x="0" y="461"/>
                  <a:pt x="13" y="472"/>
                </a:cubicBezTo>
                <a:cubicBezTo>
                  <a:pt x="34" y="490"/>
                  <a:pt x="150" y="598"/>
                  <a:pt x="153" y="601"/>
                </a:cubicBezTo>
                <a:cubicBezTo>
                  <a:pt x="190" y="637"/>
                  <a:pt x="179" y="659"/>
                  <a:pt x="144" y="677"/>
                </a:cubicBezTo>
                <a:cubicBezTo>
                  <a:pt x="138" y="680"/>
                  <a:pt x="129" y="683"/>
                  <a:pt x="115" y="697"/>
                </a:cubicBezTo>
                <a:cubicBezTo>
                  <a:pt x="74" y="736"/>
                  <a:pt x="74" y="801"/>
                  <a:pt x="115" y="841"/>
                </a:cubicBezTo>
                <a:cubicBezTo>
                  <a:pt x="156" y="880"/>
                  <a:pt x="222" y="880"/>
                  <a:pt x="264" y="841"/>
                </a:cubicBezTo>
                <a:cubicBezTo>
                  <a:pt x="278" y="827"/>
                  <a:pt x="281" y="818"/>
                  <a:pt x="284" y="813"/>
                </a:cubicBezTo>
                <a:cubicBezTo>
                  <a:pt x="303" y="778"/>
                  <a:pt x="325" y="767"/>
                  <a:pt x="362" y="803"/>
                </a:cubicBezTo>
                <a:cubicBezTo>
                  <a:pt x="365" y="807"/>
                  <a:pt x="476" y="919"/>
                  <a:pt x="494" y="940"/>
                </a:cubicBezTo>
                <a:cubicBezTo>
                  <a:pt x="506" y="953"/>
                  <a:pt x="524" y="957"/>
                  <a:pt x="538" y="947"/>
                </a:cubicBezTo>
                <a:cubicBezTo>
                  <a:pt x="549" y="939"/>
                  <a:pt x="651" y="858"/>
                  <a:pt x="679" y="824"/>
                </a:cubicBezTo>
                <a:cubicBezTo>
                  <a:pt x="701" y="798"/>
                  <a:pt x="701" y="766"/>
                  <a:pt x="681" y="747"/>
                </a:cubicBezTo>
                <a:cubicBezTo>
                  <a:pt x="672" y="738"/>
                  <a:pt x="661" y="734"/>
                  <a:pt x="649" y="731"/>
                </a:cubicBezTo>
                <a:cubicBezTo>
                  <a:pt x="634" y="726"/>
                  <a:pt x="600" y="729"/>
                  <a:pt x="580" y="710"/>
                </a:cubicBezTo>
                <a:cubicBezTo>
                  <a:pt x="548" y="679"/>
                  <a:pt x="565" y="630"/>
                  <a:pt x="606" y="589"/>
                </a:cubicBezTo>
                <a:cubicBezTo>
                  <a:pt x="648" y="550"/>
                  <a:pt x="698" y="534"/>
                  <a:pt x="729" y="565"/>
                </a:cubicBezTo>
                <a:cubicBezTo>
                  <a:pt x="749" y="584"/>
                  <a:pt x="746" y="617"/>
                  <a:pt x="751" y="632"/>
                </a:cubicBezTo>
                <a:cubicBezTo>
                  <a:pt x="754" y="643"/>
                  <a:pt x="758" y="654"/>
                  <a:pt x="767" y="663"/>
                </a:cubicBezTo>
                <a:cubicBezTo>
                  <a:pt x="787" y="683"/>
                  <a:pt x="820" y="682"/>
                  <a:pt x="847" y="661"/>
                </a:cubicBezTo>
                <a:cubicBezTo>
                  <a:pt x="881" y="634"/>
                  <a:pt x="965" y="534"/>
                  <a:pt x="973" y="524"/>
                </a:cubicBezTo>
                <a:cubicBezTo>
                  <a:pt x="983" y="510"/>
                  <a:pt x="979" y="493"/>
                  <a:pt x="965" y="481"/>
                </a:cubicBezTo>
                <a:cubicBezTo>
                  <a:pt x="944" y="463"/>
                  <a:pt x="829" y="355"/>
                  <a:pt x="825" y="352"/>
                </a:cubicBezTo>
                <a:cubicBezTo>
                  <a:pt x="788" y="316"/>
                  <a:pt x="800" y="294"/>
                  <a:pt x="835" y="276"/>
                </a:cubicBezTo>
                <a:cubicBezTo>
                  <a:pt x="840" y="274"/>
                  <a:pt x="850" y="270"/>
                  <a:pt x="864" y="257"/>
                </a:cubicBezTo>
                <a:cubicBezTo>
                  <a:pt x="905" y="216"/>
                  <a:pt x="905" y="151"/>
                  <a:pt x="864" y="112"/>
                </a:cubicBezTo>
                <a:cubicBezTo>
                  <a:pt x="823" y="72"/>
                  <a:pt x="757" y="72"/>
                  <a:pt x="716" y="112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162080" y="1387800"/>
            <a:ext cx="311976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 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その鍵が「</a:t>
            </a:r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MCP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」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4176000" y="1495080"/>
            <a:ext cx="72000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Arial"/>
                <a:ea typeface="Arial"/>
              </a:rPr>
              <a:t>──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4" name=""/>
          <p:cNvSpPr/>
          <p:nvPr/>
        </p:nvSpPr>
        <p:spPr>
          <a:xfrm>
            <a:off x="1066680" y="230472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19"/>
                </a:moveTo>
                <a:cubicBezTo>
                  <a:pt x="239" y="135"/>
                  <a:pt x="236" y="151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7"/>
                  <a:pt x="136" y="240"/>
                  <a:pt x="120" y="240"/>
                </a:cubicBezTo>
                <a:cubicBezTo>
                  <a:pt x="104" y="240"/>
                  <a:pt x="89" y="237"/>
                  <a:pt x="74" y="230"/>
                </a:cubicBezTo>
                <a:cubicBezTo>
                  <a:pt x="60" y="224"/>
                  <a:pt x="47" y="216"/>
                  <a:pt x="36" y="205"/>
                </a:cubicBezTo>
                <a:cubicBezTo>
                  <a:pt x="25" y="194"/>
                  <a:pt x="16" y="181"/>
                  <a:pt x="9" y="166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6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4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4896000" y="1387800"/>
            <a:ext cx="463644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Model Context Protocol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6" name=""/>
          <p:cNvSpPr/>
          <p:nvPr/>
        </p:nvSpPr>
        <p:spPr>
          <a:xfrm>
            <a:off x="1066680" y="28764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79"/>
                  <a:pt x="215" y="192"/>
                  <a:pt x="204" y="203"/>
                </a:cubicBezTo>
                <a:cubicBezTo>
                  <a:pt x="193" y="214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4"/>
                  <a:pt x="36" y="203"/>
                </a:cubicBezTo>
                <a:cubicBezTo>
                  <a:pt x="25" y="192"/>
                  <a:pt x="16" y="179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302120" y="2133720"/>
            <a:ext cx="9042840" cy="38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MCP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とは、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AI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（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LLM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）とツールのあいだの 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共通の</a:t>
            </a:r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"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呼び出し⾔語</a:t>
            </a:r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"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です。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8" name=""/>
          <p:cNvSpPr/>
          <p:nvPr/>
        </p:nvSpPr>
        <p:spPr>
          <a:xfrm>
            <a:off x="1066680" y="34383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3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1302120" y="2705040"/>
            <a:ext cx="73274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Anthropic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が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2024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年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11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⽉にオープンソースとして発表した。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0" name=""/>
          <p:cNvSpPr/>
          <p:nvPr/>
        </p:nvSpPr>
        <p:spPr>
          <a:xfrm>
            <a:off x="1618920" y="4009680"/>
            <a:ext cx="86400" cy="86400"/>
          </a:xfrm>
          <a:custGeom>
            <a:avLst/>
            <a:gdLst/>
            <a:ahLst/>
            <a:rect l="0" t="0" r="r" b="b"/>
            <a:pathLst>
              <a:path fill="none" w="240" h="240">
                <a:moveTo>
                  <a:pt x="240" y="120"/>
                </a:moveTo>
                <a:cubicBezTo>
                  <a:pt x="240" y="135"/>
                  <a:pt x="237" y="150"/>
                  <a:pt x="230" y="165"/>
                </a:cubicBezTo>
                <a:cubicBezTo>
                  <a:pt x="224" y="181"/>
                  <a:pt x="216" y="194"/>
                  <a:pt x="205" y="205"/>
                </a:cubicBezTo>
                <a:cubicBezTo>
                  <a:pt x="194" y="216"/>
                  <a:pt x="181" y="224"/>
                  <a:pt x="166" y="231"/>
                </a:cubicBezTo>
                <a:cubicBezTo>
                  <a:pt x="151" y="237"/>
                  <a:pt x="135" y="240"/>
                  <a:pt x="119" y="240"/>
                </a:cubicBezTo>
                <a:cubicBezTo>
                  <a:pt x="104" y="240"/>
                  <a:pt x="89" y="237"/>
                  <a:pt x="74" y="231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4"/>
                  <a:pt x="16" y="181"/>
                  <a:pt x="9" y="165"/>
                </a:cubicBezTo>
                <a:cubicBezTo>
                  <a:pt x="3" y="150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59"/>
                  <a:pt x="24" y="46"/>
                  <a:pt x="35" y="35"/>
                </a:cubicBezTo>
                <a:cubicBezTo>
                  <a:pt x="46" y="24"/>
                  <a:pt x="59" y="16"/>
                  <a:pt x="74" y="10"/>
                </a:cubicBezTo>
                <a:cubicBezTo>
                  <a:pt x="89" y="3"/>
                  <a:pt x="104" y="0"/>
                  <a:pt x="119" y="0"/>
                </a:cubicBezTo>
                <a:cubicBezTo>
                  <a:pt x="135" y="0"/>
                  <a:pt x="151" y="3"/>
                  <a:pt x="166" y="10"/>
                </a:cubicBezTo>
                <a:cubicBezTo>
                  <a:pt x="181" y="16"/>
                  <a:pt x="194" y="24"/>
                  <a:pt x="205" y="35"/>
                </a:cubicBezTo>
                <a:cubicBezTo>
                  <a:pt x="216" y="46"/>
                  <a:pt x="224" y="59"/>
                  <a:pt x="230" y="74"/>
                </a:cubicBezTo>
                <a:cubicBezTo>
                  <a:pt x="237" y="89"/>
                  <a:pt x="240" y="104"/>
                  <a:pt x="240" y="120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1302120" y="3267000"/>
            <a:ext cx="68972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AI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がツールを使うための「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USB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ポート」のようなもの。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2" name=""/>
          <p:cNvSpPr/>
          <p:nvPr/>
        </p:nvSpPr>
        <p:spPr>
          <a:xfrm>
            <a:off x="1618920" y="4485960"/>
            <a:ext cx="86400" cy="86040"/>
          </a:xfrm>
          <a:custGeom>
            <a:avLst/>
            <a:gdLst/>
            <a:ahLst/>
            <a:rect l="0" t="0" r="r" b="b"/>
            <a:pathLst>
              <a:path fill="none" w="240" h="239">
                <a:moveTo>
                  <a:pt x="240" y="120"/>
                </a:moveTo>
                <a:cubicBezTo>
                  <a:pt x="240" y="136"/>
                  <a:pt x="237" y="151"/>
                  <a:pt x="230" y="166"/>
                </a:cubicBezTo>
                <a:cubicBezTo>
                  <a:pt x="224" y="181"/>
                  <a:pt x="216" y="193"/>
                  <a:pt x="205" y="205"/>
                </a:cubicBezTo>
                <a:cubicBezTo>
                  <a:pt x="194" y="216"/>
                  <a:pt x="181" y="224"/>
                  <a:pt x="166" y="230"/>
                </a:cubicBezTo>
                <a:cubicBezTo>
                  <a:pt x="151" y="236"/>
                  <a:pt x="135" y="239"/>
                  <a:pt x="119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6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6" y="60"/>
                  <a:pt x="24" y="47"/>
                  <a:pt x="35" y="36"/>
                </a:cubicBezTo>
                <a:cubicBezTo>
                  <a:pt x="46" y="24"/>
                  <a:pt x="59" y="15"/>
                  <a:pt x="74" y="9"/>
                </a:cubicBezTo>
                <a:cubicBezTo>
                  <a:pt x="89" y="3"/>
                  <a:pt x="104" y="0"/>
                  <a:pt x="119" y="0"/>
                </a:cubicBezTo>
                <a:cubicBezTo>
                  <a:pt x="135" y="0"/>
                  <a:pt x="151" y="3"/>
                  <a:pt x="166" y="9"/>
                </a:cubicBezTo>
                <a:cubicBezTo>
                  <a:pt x="181" y="15"/>
                  <a:pt x="194" y="24"/>
                  <a:pt x="205" y="36"/>
                </a:cubicBezTo>
                <a:cubicBezTo>
                  <a:pt x="216" y="47"/>
                  <a:pt x="224" y="60"/>
                  <a:pt x="230" y="75"/>
                </a:cubicBezTo>
                <a:cubicBezTo>
                  <a:pt x="237" y="89"/>
                  <a:pt x="240" y="105"/>
                  <a:pt x="240" y="120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1852560" y="3838680"/>
            <a:ext cx="800028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ツールの種類はたくさんあっても、接続⽅法は統⼀されている。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4" name=""/>
          <p:cNvSpPr/>
          <p:nvPr/>
        </p:nvSpPr>
        <p:spPr>
          <a:xfrm>
            <a:off x="1066680" y="50576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1852560" y="4314960"/>
            <a:ext cx="772452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ツールに修正があっても、接続⼝や本体を修正しなくて良い。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1302120" y="4886280"/>
            <a:ext cx="78786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Microsoft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も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2025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年に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Windows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への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MCP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統合を発表し、⼤注⽬！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11765880" y="6327720"/>
            <a:ext cx="22824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4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1" name=""/>
          <p:cNvSpPr/>
          <p:nvPr/>
        </p:nvSpPr>
        <p:spPr>
          <a:xfrm>
            <a:off x="978120" y="1745280"/>
            <a:ext cx="78480" cy="76320"/>
          </a:xfrm>
          <a:custGeom>
            <a:avLst/>
            <a:gdLst/>
            <a:ahLst/>
            <a:rect l="0" t="0" r="r" b="b"/>
            <a:pathLst>
              <a:path w="218" h="212">
                <a:moveTo>
                  <a:pt x="218" y="135"/>
                </a:moveTo>
                <a:lnTo>
                  <a:pt x="138" y="212"/>
                </a:lnTo>
                <a:lnTo>
                  <a:pt x="0" y="77"/>
                </a:lnTo>
                <a:lnTo>
                  <a:pt x="79" y="0"/>
                </a:lnTo>
                <a:lnTo>
                  <a:pt x="218" y="135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2" name=""/>
          <p:cNvSpPr/>
          <p:nvPr/>
        </p:nvSpPr>
        <p:spPr>
          <a:xfrm>
            <a:off x="1007640" y="1774080"/>
            <a:ext cx="133920" cy="130320"/>
          </a:xfrm>
          <a:custGeom>
            <a:avLst/>
            <a:gdLst/>
            <a:ahLst/>
            <a:rect l="0" t="0" r="r" b="b"/>
            <a:pathLst>
              <a:path w="372" h="362">
                <a:moveTo>
                  <a:pt x="339" y="176"/>
                </a:moveTo>
                <a:lnTo>
                  <a:pt x="175" y="16"/>
                </a:lnTo>
                <a:cubicBezTo>
                  <a:pt x="153" y="-5"/>
                  <a:pt x="117" y="-5"/>
                  <a:pt x="96" y="16"/>
                </a:cubicBezTo>
                <a:lnTo>
                  <a:pt x="17" y="93"/>
                </a:lnTo>
                <a:cubicBezTo>
                  <a:pt x="-5" y="114"/>
                  <a:pt x="-5" y="149"/>
                  <a:pt x="17" y="170"/>
                </a:cubicBezTo>
                <a:lnTo>
                  <a:pt x="181" y="331"/>
                </a:lnTo>
                <a:cubicBezTo>
                  <a:pt x="224" y="373"/>
                  <a:pt x="295" y="373"/>
                  <a:pt x="339" y="331"/>
                </a:cubicBezTo>
                <a:cubicBezTo>
                  <a:pt x="383" y="287"/>
                  <a:pt x="383" y="218"/>
                  <a:pt x="339" y="176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83" name=""/>
          <p:cNvSpPr/>
          <p:nvPr/>
        </p:nvSpPr>
        <p:spPr>
          <a:xfrm>
            <a:off x="781560" y="1554120"/>
            <a:ext cx="272160" cy="264600"/>
          </a:xfrm>
          <a:custGeom>
            <a:avLst/>
            <a:gdLst/>
            <a:ahLst/>
            <a:rect l="0" t="0" r="r" b="b"/>
            <a:pathLst>
              <a:path w="756" h="735">
                <a:moveTo>
                  <a:pt x="756" y="367"/>
                </a:moveTo>
                <a:cubicBezTo>
                  <a:pt x="756" y="391"/>
                  <a:pt x="753" y="415"/>
                  <a:pt x="748" y="439"/>
                </a:cubicBezTo>
                <a:cubicBezTo>
                  <a:pt x="743" y="463"/>
                  <a:pt x="736" y="486"/>
                  <a:pt x="727" y="508"/>
                </a:cubicBezTo>
                <a:cubicBezTo>
                  <a:pt x="717" y="531"/>
                  <a:pt x="706" y="552"/>
                  <a:pt x="692" y="572"/>
                </a:cubicBezTo>
                <a:cubicBezTo>
                  <a:pt x="678" y="592"/>
                  <a:pt x="663" y="610"/>
                  <a:pt x="645" y="627"/>
                </a:cubicBezTo>
                <a:cubicBezTo>
                  <a:pt x="628" y="645"/>
                  <a:pt x="609" y="660"/>
                  <a:pt x="588" y="673"/>
                </a:cubicBezTo>
                <a:cubicBezTo>
                  <a:pt x="567" y="687"/>
                  <a:pt x="546" y="698"/>
                  <a:pt x="523" y="707"/>
                </a:cubicBezTo>
                <a:cubicBezTo>
                  <a:pt x="500" y="716"/>
                  <a:pt x="476" y="723"/>
                  <a:pt x="451" y="728"/>
                </a:cubicBezTo>
                <a:cubicBezTo>
                  <a:pt x="427" y="733"/>
                  <a:pt x="402" y="735"/>
                  <a:pt x="378" y="735"/>
                </a:cubicBezTo>
                <a:cubicBezTo>
                  <a:pt x="353" y="735"/>
                  <a:pt x="328" y="733"/>
                  <a:pt x="304" y="728"/>
                </a:cubicBezTo>
                <a:cubicBezTo>
                  <a:pt x="280" y="723"/>
                  <a:pt x="256" y="716"/>
                  <a:pt x="233" y="707"/>
                </a:cubicBezTo>
                <a:cubicBezTo>
                  <a:pt x="210" y="698"/>
                  <a:pt x="189" y="687"/>
                  <a:pt x="168" y="673"/>
                </a:cubicBezTo>
                <a:cubicBezTo>
                  <a:pt x="147" y="660"/>
                  <a:pt x="128" y="645"/>
                  <a:pt x="111" y="627"/>
                </a:cubicBezTo>
                <a:cubicBezTo>
                  <a:pt x="93" y="610"/>
                  <a:pt x="78" y="592"/>
                  <a:pt x="64" y="572"/>
                </a:cubicBezTo>
                <a:cubicBezTo>
                  <a:pt x="50" y="552"/>
                  <a:pt x="39" y="531"/>
                  <a:pt x="29" y="508"/>
                </a:cubicBezTo>
                <a:cubicBezTo>
                  <a:pt x="20" y="486"/>
                  <a:pt x="13" y="463"/>
                  <a:pt x="8" y="439"/>
                </a:cubicBezTo>
                <a:cubicBezTo>
                  <a:pt x="3" y="415"/>
                  <a:pt x="0" y="391"/>
                  <a:pt x="0" y="367"/>
                </a:cubicBezTo>
                <a:cubicBezTo>
                  <a:pt x="0" y="343"/>
                  <a:pt x="3" y="319"/>
                  <a:pt x="8" y="295"/>
                </a:cubicBezTo>
                <a:cubicBezTo>
                  <a:pt x="13" y="272"/>
                  <a:pt x="20" y="249"/>
                  <a:pt x="29" y="226"/>
                </a:cubicBezTo>
                <a:cubicBezTo>
                  <a:pt x="39" y="204"/>
                  <a:pt x="50" y="183"/>
                  <a:pt x="64" y="163"/>
                </a:cubicBezTo>
                <a:cubicBezTo>
                  <a:pt x="78" y="143"/>
                  <a:pt x="93" y="124"/>
                  <a:pt x="111" y="107"/>
                </a:cubicBezTo>
                <a:cubicBezTo>
                  <a:pt x="128" y="90"/>
                  <a:pt x="147" y="75"/>
                  <a:pt x="168" y="62"/>
                </a:cubicBezTo>
                <a:cubicBezTo>
                  <a:pt x="189" y="48"/>
                  <a:pt x="210" y="37"/>
                  <a:pt x="233" y="28"/>
                </a:cubicBezTo>
                <a:cubicBezTo>
                  <a:pt x="256" y="19"/>
                  <a:pt x="280" y="12"/>
                  <a:pt x="304" y="7"/>
                </a:cubicBezTo>
                <a:cubicBezTo>
                  <a:pt x="328" y="2"/>
                  <a:pt x="353" y="0"/>
                  <a:pt x="378" y="0"/>
                </a:cubicBezTo>
                <a:cubicBezTo>
                  <a:pt x="402" y="0"/>
                  <a:pt x="427" y="2"/>
                  <a:pt x="451" y="7"/>
                </a:cubicBezTo>
                <a:cubicBezTo>
                  <a:pt x="476" y="12"/>
                  <a:pt x="500" y="19"/>
                  <a:pt x="523" y="28"/>
                </a:cubicBezTo>
                <a:cubicBezTo>
                  <a:pt x="546" y="37"/>
                  <a:pt x="567" y="48"/>
                  <a:pt x="588" y="62"/>
                </a:cubicBezTo>
                <a:cubicBezTo>
                  <a:pt x="609" y="75"/>
                  <a:pt x="628" y="90"/>
                  <a:pt x="645" y="107"/>
                </a:cubicBezTo>
                <a:cubicBezTo>
                  <a:pt x="663" y="124"/>
                  <a:pt x="678" y="143"/>
                  <a:pt x="692" y="163"/>
                </a:cubicBezTo>
                <a:cubicBezTo>
                  <a:pt x="706" y="183"/>
                  <a:pt x="717" y="204"/>
                  <a:pt x="727" y="226"/>
                </a:cubicBezTo>
                <a:cubicBezTo>
                  <a:pt x="736" y="249"/>
                  <a:pt x="743" y="272"/>
                  <a:pt x="748" y="295"/>
                </a:cubicBezTo>
                <a:cubicBezTo>
                  <a:pt x="753" y="319"/>
                  <a:pt x="756" y="343"/>
                  <a:pt x="756" y="367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84" name=""/>
          <p:cNvSpPr/>
          <p:nvPr/>
        </p:nvSpPr>
        <p:spPr>
          <a:xfrm>
            <a:off x="821880" y="1593360"/>
            <a:ext cx="191520" cy="186120"/>
          </a:xfrm>
          <a:custGeom>
            <a:avLst/>
            <a:gdLst/>
            <a:ahLst/>
            <a:rect l="0" t="0" r="r" b="b"/>
            <a:pathLst>
              <a:path w="532" h="517">
                <a:moveTo>
                  <a:pt x="532" y="258"/>
                </a:moveTo>
                <a:cubicBezTo>
                  <a:pt x="532" y="275"/>
                  <a:pt x="530" y="292"/>
                  <a:pt x="527" y="308"/>
                </a:cubicBezTo>
                <a:cubicBezTo>
                  <a:pt x="523" y="325"/>
                  <a:pt x="518" y="341"/>
                  <a:pt x="512" y="357"/>
                </a:cubicBezTo>
                <a:cubicBezTo>
                  <a:pt x="505" y="372"/>
                  <a:pt x="497" y="387"/>
                  <a:pt x="487" y="401"/>
                </a:cubicBezTo>
                <a:cubicBezTo>
                  <a:pt x="477" y="416"/>
                  <a:pt x="466" y="429"/>
                  <a:pt x="454" y="441"/>
                </a:cubicBezTo>
                <a:cubicBezTo>
                  <a:pt x="442" y="453"/>
                  <a:pt x="428" y="463"/>
                  <a:pt x="414" y="473"/>
                </a:cubicBezTo>
                <a:cubicBezTo>
                  <a:pt x="399" y="483"/>
                  <a:pt x="384" y="491"/>
                  <a:pt x="368" y="498"/>
                </a:cubicBezTo>
                <a:cubicBezTo>
                  <a:pt x="352" y="504"/>
                  <a:pt x="335" y="509"/>
                  <a:pt x="318" y="512"/>
                </a:cubicBezTo>
                <a:cubicBezTo>
                  <a:pt x="301" y="516"/>
                  <a:pt x="284" y="517"/>
                  <a:pt x="267" y="517"/>
                </a:cubicBezTo>
                <a:cubicBezTo>
                  <a:pt x="249" y="517"/>
                  <a:pt x="232" y="516"/>
                  <a:pt x="215" y="512"/>
                </a:cubicBezTo>
                <a:cubicBezTo>
                  <a:pt x="198" y="509"/>
                  <a:pt x="181" y="504"/>
                  <a:pt x="165" y="498"/>
                </a:cubicBezTo>
                <a:cubicBezTo>
                  <a:pt x="149" y="491"/>
                  <a:pt x="134" y="483"/>
                  <a:pt x="119" y="473"/>
                </a:cubicBezTo>
                <a:cubicBezTo>
                  <a:pt x="105" y="463"/>
                  <a:pt x="90" y="453"/>
                  <a:pt x="78" y="441"/>
                </a:cubicBezTo>
                <a:cubicBezTo>
                  <a:pt x="66" y="429"/>
                  <a:pt x="55" y="416"/>
                  <a:pt x="45" y="401"/>
                </a:cubicBezTo>
                <a:cubicBezTo>
                  <a:pt x="35" y="387"/>
                  <a:pt x="27" y="372"/>
                  <a:pt x="20" y="357"/>
                </a:cubicBezTo>
                <a:cubicBezTo>
                  <a:pt x="14" y="341"/>
                  <a:pt x="9" y="325"/>
                  <a:pt x="5" y="308"/>
                </a:cubicBezTo>
                <a:cubicBezTo>
                  <a:pt x="2" y="292"/>
                  <a:pt x="0" y="275"/>
                  <a:pt x="0" y="258"/>
                </a:cubicBezTo>
                <a:cubicBezTo>
                  <a:pt x="0" y="241"/>
                  <a:pt x="2" y="224"/>
                  <a:pt x="5" y="208"/>
                </a:cubicBezTo>
                <a:cubicBezTo>
                  <a:pt x="9" y="191"/>
                  <a:pt x="14" y="175"/>
                  <a:pt x="20" y="159"/>
                </a:cubicBezTo>
                <a:cubicBezTo>
                  <a:pt x="27" y="143"/>
                  <a:pt x="35" y="128"/>
                  <a:pt x="45" y="114"/>
                </a:cubicBezTo>
                <a:cubicBezTo>
                  <a:pt x="55" y="100"/>
                  <a:pt x="66" y="87"/>
                  <a:pt x="78" y="75"/>
                </a:cubicBezTo>
                <a:cubicBezTo>
                  <a:pt x="90" y="63"/>
                  <a:pt x="105" y="53"/>
                  <a:pt x="119" y="43"/>
                </a:cubicBezTo>
                <a:cubicBezTo>
                  <a:pt x="134" y="34"/>
                  <a:pt x="149" y="26"/>
                  <a:pt x="165" y="19"/>
                </a:cubicBezTo>
                <a:cubicBezTo>
                  <a:pt x="181" y="13"/>
                  <a:pt x="198" y="8"/>
                  <a:pt x="215" y="5"/>
                </a:cubicBezTo>
                <a:cubicBezTo>
                  <a:pt x="232" y="1"/>
                  <a:pt x="249" y="0"/>
                  <a:pt x="267" y="0"/>
                </a:cubicBezTo>
                <a:cubicBezTo>
                  <a:pt x="284" y="0"/>
                  <a:pt x="301" y="1"/>
                  <a:pt x="318" y="5"/>
                </a:cubicBezTo>
                <a:cubicBezTo>
                  <a:pt x="335" y="8"/>
                  <a:pt x="352" y="13"/>
                  <a:pt x="368" y="19"/>
                </a:cubicBezTo>
                <a:cubicBezTo>
                  <a:pt x="384" y="26"/>
                  <a:pt x="399" y="34"/>
                  <a:pt x="414" y="43"/>
                </a:cubicBezTo>
                <a:cubicBezTo>
                  <a:pt x="428" y="53"/>
                  <a:pt x="442" y="63"/>
                  <a:pt x="454" y="75"/>
                </a:cubicBezTo>
                <a:cubicBezTo>
                  <a:pt x="466" y="87"/>
                  <a:pt x="477" y="100"/>
                  <a:pt x="487" y="114"/>
                </a:cubicBezTo>
                <a:cubicBezTo>
                  <a:pt x="497" y="128"/>
                  <a:pt x="505" y="143"/>
                  <a:pt x="512" y="159"/>
                </a:cubicBezTo>
                <a:cubicBezTo>
                  <a:pt x="518" y="175"/>
                  <a:pt x="523" y="191"/>
                  <a:pt x="527" y="208"/>
                </a:cubicBezTo>
                <a:cubicBezTo>
                  <a:pt x="530" y="224"/>
                  <a:pt x="532" y="241"/>
                  <a:pt x="532" y="258"/>
                </a:cubicBezTo>
                <a:close/>
              </a:path>
            </a:pathLst>
          </a:custGeom>
          <a:solidFill>
            <a:srgbClr val="bbdd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5" name=""/>
          <p:cNvSpPr/>
          <p:nvPr/>
        </p:nvSpPr>
        <p:spPr>
          <a:xfrm>
            <a:off x="1066680" y="240948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1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1"/>
                </a:cubicBezTo>
                <a:cubicBezTo>
                  <a:pt x="151" y="237"/>
                  <a:pt x="136" y="240"/>
                  <a:pt x="120" y="240"/>
                </a:cubicBezTo>
                <a:cubicBezTo>
                  <a:pt x="104" y="240"/>
                  <a:pt x="89" y="237"/>
                  <a:pt x="74" y="231"/>
                </a:cubicBezTo>
                <a:cubicBezTo>
                  <a:pt x="60" y="224"/>
                  <a:pt x="47" y="216"/>
                  <a:pt x="36" y="205"/>
                </a:cubicBezTo>
                <a:cubicBezTo>
                  <a:pt x="25" y="194"/>
                  <a:pt x="16" y="181"/>
                  <a:pt x="9" y="166"/>
                </a:cubicBezTo>
                <a:cubicBezTo>
                  <a:pt x="3" y="151"/>
                  <a:pt x="0" y="136"/>
                  <a:pt x="0" y="121"/>
                </a:cubicBezTo>
                <a:cubicBezTo>
                  <a:pt x="0" y="105"/>
                  <a:pt x="3" y="89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6"/>
                  <a:pt x="74" y="10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10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5"/>
                  <a:pt x="239" y="1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1162080" y="1492560"/>
            <a:ext cx="207864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 MCP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の構成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7" name=""/>
          <p:cNvSpPr/>
          <p:nvPr/>
        </p:nvSpPr>
        <p:spPr>
          <a:xfrm>
            <a:off x="1618920" y="2828880"/>
            <a:ext cx="86400" cy="86040"/>
          </a:xfrm>
          <a:custGeom>
            <a:avLst/>
            <a:gdLst/>
            <a:ahLst/>
            <a:rect l="0" t="0" r="r" b="b"/>
            <a:pathLst>
              <a:path fill="none" w="240" h="239">
                <a:moveTo>
                  <a:pt x="240" y="120"/>
                </a:moveTo>
                <a:cubicBezTo>
                  <a:pt x="240" y="135"/>
                  <a:pt x="237" y="151"/>
                  <a:pt x="230" y="165"/>
                </a:cubicBezTo>
                <a:cubicBezTo>
                  <a:pt x="224" y="180"/>
                  <a:pt x="216" y="193"/>
                  <a:pt x="205" y="204"/>
                </a:cubicBezTo>
                <a:cubicBezTo>
                  <a:pt x="194" y="215"/>
                  <a:pt x="181" y="224"/>
                  <a:pt x="166" y="230"/>
                </a:cubicBezTo>
                <a:cubicBezTo>
                  <a:pt x="151" y="236"/>
                  <a:pt x="135" y="239"/>
                  <a:pt x="119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6" y="180"/>
                  <a:pt x="9" y="165"/>
                </a:cubicBezTo>
                <a:cubicBezTo>
                  <a:pt x="3" y="151"/>
                  <a:pt x="0" y="135"/>
                  <a:pt x="0" y="120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9"/>
                  <a:pt x="24" y="46"/>
                  <a:pt x="35" y="34"/>
                </a:cubicBezTo>
                <a:cubicBezTo>
                  <a:pt x="46" y="23"/>
                  <a:pt x="59" y="15"/>
                  <a:pt x="74" y="9"/>
                </a:cubicBezTo>
                <a:cubicBezTo>
                  <a:pt x="89" y="3"/>
                  <a:pt x="104" y="0"/>
                  <a:pt x="119" y="0"/>
                </a:cubicBezTo>
                <a:cubicBezTo>
                  <a:pt x="135" y="0"/>
                  <a:pt x="151" y="3"/>
                  <a:pt x="166" y="9"/>
                </a:cubicBezTo>
                <a:cubicBezTo>
                  <a:pt x="181" y="15"/>
                  <a:pt x="194" y="23"/>
                  <a:pt x="205" y="34"/>
                </a:cubicBezTo>
                <a:cubicBezTo>
                  <a:pt x="216" y="46"/>
                  <a:pt x="224" y="59"/>
                  <a:pt x="230" y="73"/>
                </a:cubicBezTo>
                <a:cubicBezTo>
                  <a:pt x="237" y="88"/>
                  <a:pt x="240" y="103"/>
                  <a:pt x="240" y="120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1302120" y="2238480"/>
            <a:ext cx="89355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MCP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ホスト：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LLM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、チャット画⾯、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MCP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クライアントを内蔵したアプリ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9" name=""/>
          <p:cNvSpPr/>
          <p:nvPr/>
        </p:nvSpPr>
        <p:spPr>
          <a:xfrm>
            <a:off x="1066680" y="33051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4"/>
                  <a:pt x="236" y="150"/>
                  <a:pt x="230" y="164"/>
                </a:cubicBezTo>
                <a:cubicBezTo>
                  <a:pt x="224" y="179"/>
                  <a:pt x="215" y="192"/>
                  <a:pt x="204" y="203"/>
                </a:cubicBezTo>
                <a:cubicBezTo>
                  <a:pt x="193" y="214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4"/>
                  <a:pt x="36" y="203"/>
                </a:cubicBezTo>
                <a:cubicBezTo>
                  <a:pt x="25" y="192"/>
                  <a:pt x="16" y="179"/>
                  <a:pt x="9" y="164"/>
                </a:cubicBezTo>
                <a:cubicBezTo>
                  <a:pt x="3" y="150"/>
                  <a:pt x="0" y="134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8"/>
                  <a:pt x="25" y="46"/>
                  <a:pt x="36" y="34"/>
                </a:cubicBezTo>
                <a:cubicBezTo>
                  <a:pt x="47" y="23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3"/>
                  <a:pt x="204" y="34"/>
                </a:cubicBezTo>
                <a:cubicBezTo>
                  <a:pt x="215" y="46"/>
                  <a:pt x="224" y="58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1854360" y="2657520"/>
            <a:ext cx="397188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Claude Desktop, Cline, roo code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1" name=""/>
          <p:cNvSpPr/>
          <p:nvPr/>
        </p:nvSpPr>
        <p:spPr>
          <a:xfrm>
            <a:off x="1618920" y="3724200"/>
            <a:ext cx="86400" cy="86040"/>
          </a:xfrm>
          <a:custGeom>
            <a:avLst/>
            <a:gdLst/>
            <a:ahLst/>
            <a:rect l="0" t="0" r="r" b="b"/>
            <a:pathLst>
              <a:path fill="none" w="240" h="239">
                <a:moveTo>
                  <a:pt x="240" y="120"/>
                </a:moveTo>
                <a:cubicBezTo>
                  <a:pt x="240" y="136"/>
                  <a:pt x="237" y="151"/>
                  <a:pt x="230" y="165"/>
                </a:cubicBezTo>
                <a:cubicBezTo>
                  <a:pt x="224" y="180"/>
                  <a:pt x="216" y="193"/>
                  <a:pt x="205" y="204"/>
                </a:cubicBezTo>
                <a:cubicBezTo>
                  <a:pt x="194" y="215"/>
                  <a:pt x="181" y="224"/>
                  <a:pt x="166" y="230"/>
                </a:cubicBezTo>
                <a:cubicBezTo>
                  <a:pt x="151" y="236"/>
                  <a:pt x="135" y="239"/>
                  <a:pt x="119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6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60"/>
                  <a:pt x="24" y="47"/>
                  <a:pt x="35" y="36"/>
                </a:cubicBezTo>
                <a:cubicBezTo>
                  <a:pt x="46" y="24"/>
                  <a:pt x="59" y="16"/>
                  <a:pt x="74" y="10"/>
                </a:cubicBezTo>
                <a:cubicBezTo>
                  <a:pt x="89" y="3"/>
                  <a:pt x="104" y="0"/>
                  <a:pt x="119" y="0"/>
                </a:cubicBezTo>
                <a:cubicBezTo>
                  <a:pt x="135" y="0"/>
                  <a:pt x="151" y="3"/>
                  <a:pt x="166" y="10"/>
                </a:cubicBezTo>
                <a:cubicBezTo>
                  <a:pt x="181" y="16"/>
                  <a:pt x="194" y="24"/>
                  <a:pt x="205" y="36"/>
                </a:cubicBezTo>
                <a:cubicBezTo>
                  <a:pt x="216" y="47"/>
                  <a:pt x="224" y="60"/>
                  <a:pt x="230" y="74"/>
                </a:cubicBezTo>
                <a:cubicBezTo>
                  <a:pt x="237" y="89"/>
                  <a:pt x="240" y="104"/>
                  <a:pt x="240" y="120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302120" y="3133800"/>
            <a:ext cx="86749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MCP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クライアント：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MCP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サーバーとやり取りを⾏うためのモジュール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3" name=""/>
          <p:cNvSpPr/>
          <p:nvPr/>
        </p:nvSpPr>
        <p:spPr>
          <a:xfrm>
            <a:off x="1066680" y="42098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1852560" y="3552840"/>
            <a:ext cx="47516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基本的に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MCP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ホストに内蔵されている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5" name=""/>
          <p:cNvSpPr/>
          <p:nvPr/>
        </p:nvSpPr>
        <p:spPr>
          <a:xfrm>
            <a:off x="1618920" y="4619520"/>
            <a:ext cx="86400" cy="86040"/>
          </a:xfrm>
          <a:custGeom>
            <a:avLst/>
            <a:gdLst/>
            <a:ahLst/>
            <a:rect l="0" t="0" r="r" b="b"/>
            <a:pathLst>
              <a:path fill="none" w="240" h="239">
                <a:moveTo>
                  <a:pt x="240" y="119"/>
                </a:moveTo>
                <a:cubicBezTo>
                  <a:pt x="240" y="135"/>
                  <a:pt x="237" y="151"/>
                  <a:pt x="230" y="165"/>
                </a:cubicBezTo>
                <a:cubicBezTo>
                  <a:pt x="224" y="180"/>
                  <a:pt x="216" y="193"/>
                  <a:pt x="205" y="204"/>
                </a:cubicBezTo>
                <a:cubicBezTo>
                  <a:pt x="194" y="215"/>
                  <a:pt x="181" y="224"/>
                  <a:pt x="166" y="230"/>
                </a:cubicBezTo>
                <a:cubicBezTo>
                  <a:pt x="151" y="236"/>
                  <a:pt x="135" y="239"/>
                  <a:pt x="119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6" y="180"/>
                  <a:pt x="9" y="165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9" y="3"/>
                  <a:pt x="104" y="0"/>
                  <a:pt x="119" y="0"/>
                </a:cubicBezTo>
                <a:cubicBezTo>
                  <a:pt x="135" y="0"/>
                  <a:pt x="151" y="3"/>
                  <a:pt x="166" y="9"/>
                </a:cubicBezTo>
                <a:cubicBezTo>
                  <a:pt x="181" y="15"/>
                  <a:pt x="194" y="23"/>
                  <a:pt x="205" y="35"/>
                </a:cubicBezTo>
                <a:cubicBezTo>
                  <a:pt x="216" y="46"/>
                  <a:pt x="224" y="59"/>
                  <a:pt x="230" y="73"/>
                </a:cubicBezTo>
                <a:cubicBezTo>
                  <a:pt x="237" y="88"/>
                  <a:pt x="240" y="103"/>
                  <a:pt x="240" y="119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1302120" y="4038480"/>
            <a:ext cx="72342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MCP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サーバー：複数ツールを持っていて実際に処理を⾏う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7" name=""/>
          <p:cNvSpPr/>
          <p:nvPr/>
        </p:nvSpPr>
        <p:spPr>
          <a:xfrm>
            <a:off x="1618920" y="5105160"/>
            <a:ext cx="86400" cy="86040"/>
          </a:xfrm>
          <a:custGeom>
            <a:avLst/>
            <a:gdLst/>
            <a:ahLst/>
            <a:rect l="0" t="0" r="r" b="b"/>
            <a:pathLst>
              <a:path fill="none" w="240" h="239">
                <a:moveTo>
                  <a:pt x="240" y="119"/>
                </a:moveTo>
                <a:cubicBezTo>
                  <a:pt x="240" y="135"/>
                  <a:pt x="237" y="150"/>
                  <a:pt x="230" y="165"/>
                </a:cubicBezTo>
                <a:cubicBezTo>
                  <a:pt x="224" y="179"/>
                  <a:pt x="216" y="192"/>
                  <a:pt x="205" y="203"/>
                </a:cubicBezTo>
                <a:cubicBezTo>
                  <a:pt x="194" y="215"/>
                  <a:pt x="181" y="224"/>
                  <a:pt x="166" y="230"/>
                </a:cubicBezTo>
                <a:cubicBezTo>
                  <a:pt x="151" y="236"/>
                  <a:pt x="135" y="239"/>
                  <a:pt x="119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59" y="224"/>
                  <a:pt x="46" y="215"/>
                  <a:pt x="35" y="203"/>
                </a:cubicBezTo>
                <a:cubicBezTo>
                  <a:pt x="24" y="192"/>
                  <a:pt x="16" y="179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6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9" y="3"/>
                  <a:pt x="104" y="0"/>
                  <a:pt x="119" y="0"/>
                </a:cubicBezTo>
                <a:cubicBezTo>
                  <a:pt x="135" y="0"/>
                  <a:pt x="151" y="3"/>
                  <a:pt x="166" y="9"/>
                </a:cubicBezTo>
                <a:cubicBezTo>
                  <a:pt x="181" y="15"/>
                  <a:pt x="194" y="24"/>
                  <a:pt x="205" y="35"/>
                </a:cubicBezTo>
                <a:cubicBezTo>
                  <a:pt x="216" y="46"/>
                  <a:pt x="224" y="59"/>
                  <a:pt x="230" y="74"/>
                </a:cubicBezTo>
                <a:cubicBezTo>
                  <a:pt x="237" y="88"/>
                  <a:pt x="240" y="103"/>
                  <a:pt x="240" y="119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854360" y="4448160"/>
            <a:ext cx="68821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Github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で公開されているものを使ったり⾃作したりする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1852560" y="4933800"/>
            <a:ext cx="49658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リモートだったりローカルだったりする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1770920" y="6327720"/>
            <a:ext cx="22824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5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4" name=""/>
          <p:cNvSpPr/>
          <p:nvPr/>
        </p:nvSpPr>
        <p:spPr>
          <a:xfrm>
            <a:off x="752400" y="4752720"/>
            <a:ext cx="66960" cy="419400"/>
          </a:xfrm>
          <a:custGeom>
            <a:avLst/>
            <a:gdLst/>
            <a:ahLst/>
            <a:rect l="0" t="0" r="r" b="b"/>
            <a:pathLst>
              <a:path w="186" h="1165">
                <a:moveTo>
                  <a:pt x="0" y="0"/>
                </a:moveTo>
                <a:lnTo>
                  <a:pt x="186" y="0"/>
                </a:lnTo>
                <a:lnTo>
                  <a:pt x="186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5" name=""/>
          <p:cNvSpPr/>
          <p:nvPr/>
        </p:nvSpPr>
        <p:spPr>
          <a:xfrm>
            <a:off x="978120" y="1912320"/>
            <a:ext cx="78480" cy="78480"/>
          </a:xfrm>
          <a:custGeom>
            <a:avLst/>
            <a:gdLst/>
            <a:ahLst/>
            <a:rect l="0" t="0" r="r" b="b"/>
            <a:pathLst>
              <a:path w="218" h="218">
                <a:moveTo>
                  <a:pt x="218" y="139"/>
                </a:moveTo>
                <a:lnTo>
                  <a:pt x="138" y="218"/>
                </a:lnTo>
                <a:lnTo>
                  <a:pt x="0" y="80"/>
                </a:lnTo>
                <a:lnTo>
                  <a:pt x="79" y="0"/>
                </a:lnTo>
                <a:lnTo>
                  <a:pt x="218" y="139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6" name=""/>
          <p:cNvSpPr/>
          <p:nvPr/>
        </p:nvSpPr>
        <p:spPr>
          <a:xfrm>
            <a:off x="1007640" y="1941840"/>
            <a:ext cx="133920" cy="133920"/>
          </a:xfrm>
          <a:custGeom>
            <a:avLst/>
            <a:gdLst/>
            <a:ahLst/>
            <a:rect l="0" t="0" r="r" b="b"/>
            <a:pathLst>
              <a:path w="372" h="372">
                <a:moveTo>
                  <a:pt x="339" y="181"/>
                </a:moveTo>
                <a:lnTo>
                  <a:pt x="175" y="17"/>
                </a:lnTo>
                <a:cubicBezTo>
                  <a:pt x="153" y="-5"/>
                  <a:pt x="117" y="-5"/>
                  <a:pt x="96" y="17"/>
                </a:cubicBezTo>
                <a:lnTo>
                  <a:pt x="17" y="96"/>
                </a:lnTo>
                <a:cubicBezTo>
                  <a:pt x="-5" y="118"/>
                  <a:pt x="-5" y="153"/>
                  <a:pt x="17" y="175"/>
                </a:cubicBezTo>
                <a:lnTo>
                  <a:pt x="181" y="339"/>
                </a:lnTo>
                <a:cubicBezTo>
                  <a:pt x="224" y="384"/>
                  <a:pt x="295" y="384"/>
                  <a:pt x="339" y="339"/>
                </a:cubicBezTo>
                <a:cubicBezTo>
                  <a:pt x="383" y="295"/>
                  <a:pt x="383" y="225"/>
                  <a:pt x="339" y="181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07" name=""/>
          <p:cNvSpPr/>
          <p:nvPr/>
        </p:nvSpPr>
        <p:spPr>
          <a:xfrm>
            <a:off x="781560" y="1716120"/>
            <a:ext cx="272160" cy="271800"/>
          </a:xfrm>
          <a:custGeom>
            <a:avLst/>
            <a:gdLst/>
            <a:ahLst/>
            <a:rect l="0" t="0" r="r" b="b"/>
            <a:pathLst>
              <a:path w="756" h="755">
                <a:moveTo>
                  <a:pt x="756" y="378"/>
                </a:moveTo>
                <a:cubicBezTo>
                  <a:pt x="756" y="403"/>
                  <a:pt x="753" y="427"/>
                  <a:pt x="748" y="451"/>
                </a:cubicBezTo>
                <a:cubicBezTo>
                  <a:pt x="743" y="476"/>
                  <a:pt x="736" y="499"/>
                  <a:pt x="727" y="522"/>
                </a:cubicBezTo>
                <a:cubicBezTo>
                  <a:pt x="717" y="545"/>
                  <a:pt x="706" y="567"/>
                  <a:pt x="692" y="587"/>
                </a:cubicBezTo>
                <a:cubicBezTo>
                  <a:pt x="678" y="608"/>
                  <a:pt x="663" y="627"/>
                  <a:pt x="645" y="644"/>
                </a:cubicBezTo>
                <a:cubicBezTo>
                  <a:pt x="628" y="662"/>
                  <a:pt x="609" y="677"/>
                  <a:pt x="588" y="691"/>
                </a:cubicBezTo>
                <a:cubicBezTo>
                  <a:pt x="567" y="705"/>
                  <a:pt x="546" y="717"/>
                  <a:pt x="523" y="726"/>
                </a:cubicBezTo>
                <a:cubicBezTo>
                  <a:pt x="500" y="736"/>
                  <a:pt x="476" y="743"/>
                  <a:pt x="451" y="748"/>
                </a:cubicBezTo>
                <a:cubicBezTo>
                  <a:pt x="427" y="752"/>
                  <a:pt x="402" y="755"/>
                  <a:pt x="378" y="755"/>
                </a:cubicBezTo>
                <a:cubicBezTo>
                  <a:pt x="353" y="755"/>
                  <a:pt x="328" y="752"/>
                  <a:pt x="304" y="748"/>
                </a:cubicBezTo>
                <a:cubicBezTo>
                  <a:pt x="280" y="743"/>
                  <a:pt x="256" y="736"/>
                  <a:pt x="233" y="726"/>
                </a:cubicBezTo>
                <a:cubicBezTo>
                  <a:pt x="210" y="717"/>
                  <a:pt x="189" y="705"/>
                  <a:pt x="168" y="691"/>
                </a:cubicBezTo>
                <a:cubicBezTo>
                  <a:pt x="147" y="677"/>
                  <a:pt x="128" y="662"/>
                  <a:pt x="111" y="644"/>
                </a:cubicBezTo>
                <a:cubicBezTo>
                  <a:pt x="93" y="627"/>
                  <a:pt x="78" y="608"/>
                  <a:pt x="64" y="587"/>
                </a:cubicBezTo>
                <a:cubicBezTo>
                  <a:pt x="50" y="567"/>
                  <a:pt x="39" y="545"/>
                  <a:pt x="29" y="522"/>
                </a:cubicBezTo>
                <a:cubicBezTo>
                  <a:pt x="20" y="499"/>
                  <a:pt x="13" y="476"/>
                  <a:pt x="8" y="451"/>
                </a:cubicBezTo>
                <a:cubicBezTo>
                  <a:pt x="3" y="427"/>
                  <a:pt x="0" y="403"/>
                  <a:pt x="0" y="378"/>
                </a:cubicBezTo>
                <a:cubicBezTo>
                  <a:pt x="0" y="353"/>
                  <a:pt x="3" y="328"/>
                  <a:pt x="8" y="304"/>
                </a:cubicBezTo>
                <a:cubicBezTo>
                  <a:pt x="13" y="280"/>
                  <a:pt x="20" y="256"/>
                  <a:pt x="29" y="233"/>
                </a:cubicBezTo>
                <a:cubicBezTo>
                  <a:pt x="39" y="211"/>
                  <a:pt x="50" y="189"/>
                  <a:pt x="64" y="168"/>
                </a:cubicBezTo>
                <a:cubicBezTo>
                  <a:pt x="78" y="148"/>
                  <a:pt x="93" y="128"/>
                  <a:pt x="111" y="110"/>
                </a:cubicBezTo>
                <a:cubicBezTo>
                  <a:pt x="128" y="93"/>
                  <a:pt x="147" y="77"/>
                  <a:pt x="168" y="63"/>
                </a:cubicBezTo>
                <a:cubicBezTo>
                  <a:pt x="189" y="50"/>
                  <a:pt x="210" y="38"/>
                  <a:pt x="233" y="28"/>
                </a:cubicBezTo>
                <a:cubicBezTo>
                  <a:pt x="256" y="19"/>
                  <a:pt x="280" y="12"/>
                  <a:pt x="304" y="7"/>
                </a:cubicBezTo>
                <a:cubicBezTo>
                  <a:pt x="328" y="2"/>
                  <a:pt x="353" y="0"/>
                  <a:pt x="378" y="0"/>
                </a:cubicBezTo>
                <a:cubicBezTo>
                  <a:pt x="402" y="0"/>
                  <a:pt x="427" y="2"/>
                  <a:pt x="451" y="7"/>
                </a:cubicBezTo>
                <a:cubicBezTo>
                  <a:pt x="476" y="12"/>
                  <a:pt x="500" y="19"/>
                  <a:pt x="523" y="28"/>
                </a:cubicBezTo>
                <a:cubicBezTo>
                  <a:pt x="546" y="38"/>
                  <a:pt x="567" y="50"/>
                  <a:pt x="588" y="63"/>
                </a:cubicBezTo>
                <a:cubicBezTo>
                  <a:pt x="609" y="77"/>
                  <a:pt x="628" y="93"/>
                  <a:pt x="645" y="110"/>
                </a:cubicBezTo>
                <a:cubicBezTo>
                  <a:pt x="663" y="128"/>
                  <a:pt x="678" y="148"/>
                  <a:pt x="692" y="168"/>
                </a:cubicBezTo>
                <a:cubicBezTo>
                  <a:pt x="706" y="189"/>
                  <a:pt x="717" y="211"/>
                  <a:pt x="727" y="233"/>
                </a:cubicBezTo>
                <a:cubicBezTo>
                  <a:pt x="736" y="256"/>
                  <a:pt x="743" y="280"/>
                  <a:pt x="748" y="304"/>
                </a:cubicBezTo>
                <a:cubicBezTo>
                  <a:pt x="753" y="328"/>
                  <a:pt x="756" y="353"/>
                  <a:pt x="756" y="378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08" name=""/>
          <p:cNvSpPr/>
          <p:nvPr/>
        </p:nvSpPr>
        <p:spPr>
          <a:xfrm>
            <a:off x="821880" y="1756080"/>
            <a:ext cx="191520" cy="191520"/>
          </a:xfrm>
          <a:custGeom>
            <a:avLst/>
            <a:gdLst/>
            <a:ahLst/>
            <a:rect l="0" t="0" r="r" b="b"/>
            <a:pathLst>
              <a:path w="532" h="532">
                <a:moveTo>
                  <a:pt x="532" y="267"/>
                </a:moveTo>
                <a:cubicBezTo>
                  <a:pt x="532" y="284"/>
                  <a:pt x="530" y="301"/>
                  <a:pt x="527" y="319"/>
                </a:cubicBezTo>
                <a:cubicBezTo>
                  <a:pt x="523" y="336"/>
                  <a:pt x="518" y="352"/>
                  <a:pt x="512" y="368"/>
                </a:cubicBezTo>
                <a:cubicBezTo>
                  <a:pt x="505" y="384"/>
                  <a:pt x="497" y="400"/>
                  <a:pt x="487" y="414"/>
                </a:cubicBezTo>
                <a:cubicBezTo>
                  <a:pt x="477" y="429"/>
                  <a:pt x="466" y="442"/>
                  <a:pt x="454" y="454"/>
                </a:cubicBezTo>
                <a:cubicBezTo>
                  <a:pt x="442" y="467"/>
                  <a:pt x="428" y="478"/>
                  <a:pt x="414" y="487"/>
                </a:cubicBezTo>
                <a:cubicBezTo>
                  <a:pt x="399" y="497"/>
                  <a:pt x="384" y="505"/>
                  <a:pt x="368" y="512"/>
                </a:cubicBezTo>
                <a:cubicBezTo>
                  <a:pt x="352" y="519"/>
                  <a:pt x="335" y="524"/>
                  <a:pt x="318" y="527"/>
                </a:cubicBezTo>
                <a:cubicBezTo>
                  <a:pt x="301" y="530"/>
                  <a:pt x="284" y="532"/>
                  <a:pt x="267" y="532"/>
                </a:cubicBezTo>
                <a:cubicBezTo>
                  <a:pt x="249" y="532"/>
                  <a:pt x="232" y="530"/>
                  <a:pt x="215" y="527"/>
                </a:cubicBezTo>
                <a:cubicBezTo>
                  <a:pt x="198" y="524"/>
                  <a:pt x="181" y="519"/>
                  <a:pt x="165" y="512"/>
                </a:cubicBezTo>
                <a:cubicBezTo>
                  <a:pt x="149" y="505"/>
                  <a:pt x="134" y="497"/>
                  <a:pt x="119" y="487"/>
                </a:cubicBezTo>
                <a:cubicBezTo>
                  <a:pt x="105" y="478"/>
                  <a:pt x="90" y="467"/>
                  <a:pt x="78" y="454"/>
                </a:cubicBezTo>
                <a:cubicBezTo>
                  <a:pt x="66" y="442"/>
                  <a:pt x="55" y="429"/>
                  <a:pt x="45" y="414"/>
                </a:cubicBezTo>
                <a:cubicBezTo>
                  <a:pt x="35" y="400"/>
                  <a:pt x="27" y="384"/>
                  <a:pt x="20" y="368"/>
                </a:cubicBezTo>
                <a:cubicBezTo>
                  <a:pt x="14" y="352"/>
                  <a:pt x="9" y="336"/>
                  <a:pt x="5" y="319"/>
                </a:cubicBezTo>
                <a:cubicBezTo>
                  <a:pt x="2" y="301"/>
                  <a:pt x="0" y="284"/>
                  <a:pt x="0" y="267"/>
                </a:cubicBezTo>
                <a:cubicBezTo>
                  <a:pt x="0" y="249"/>
                  <a:pt x="2" y="232"/>
                  <a:pt x="5" y="215"/>
                </a:cubicBezTo>
                <a:cubicBezTo>
                  <a:pt x="9" y="198"/>
                  <a:pt x="14" y="181"/>
                  <a:pt x="20" y="165"/>
                </a:cubicBezTo>
                <a:cubicBezTo>
                  <a:pt x="27" y="148"/>
                  <a:pt x="35" y="133"/>
                  <a:pt x="45" y="118"/>
                </a:cubicBezTo>
                <a:cubicBezTo>
                  <a:pt x="55" y="104"/>
                  <a:pt x="66" y="90"/>
                  <a:pt x="78" y="78"/>
                </a:cubicBezTo>
                <a:cubicBezTo>
                  <a:pt x="90" y="66"/>
                  <a:pt x="105" y="55"/>
                  <a:pt x="119" y="45"/>
                </a:cubicBezTo>
                <a:cubicBezTo>
                  <a:pt x="134" y="35"/>
                  <a:pt x="149" y="27"/>
                  <a:pt x="165" y="21"/>
                </a:cubicBezTo>
                <a:cubicBezTo>
                  <a:pt x="181" y="14"/>
                  <a:pt x="198" y="9"/>
                  <a:pt x="215" y="6"/>
                </a:cubicBezTo>
                <a:cubicBezTo>
                  <a:pt x="232" y="2"/>
                  <a:pt x="249" y="0"/>
                  <a:pt x="267" y="0"/>
                </a:cubicBezTo>
                <a:cubicBezTo>
                  <a:pt x="284" y="0"/>
                  <a:pt x="301" y="2"/>
                  <a:pt x="318" y="6"/>
                </a:cubicBezTo>
                <a:cubicBezTo>
                  <a:pt x="335" y="9"/>
                  <a:pt x="352" y="14"/>
                  <a:pt x="368" y="21"/>
                </a:cubicBezTo>
                <a:cubicBezTo>
                  <a:pt x="384" y="27"/>
                  <a:pt x="399" y="35"/>
                  <a:pt x="414" y="45"/>
                </a:cubicBezTo>
                <a:cubicBezTo>
                  <a:pt x="428" y="55"/>
                  <a:pt x="442" y="66"/>
                  <a:pt x="454" y="78"/>
                </a:cubicBezTo>
                <a:cubicBezTo>
                  <a:pt x="466" y="90"/>
                  <a:pt x="477" y="104"/>
                  <a:pt x="487" y="118"/>
                </a:cubicBezTo>
                <a:cubicBezTo>
                  <a:pt x="497" y="133"/>
                  <a:pt x="505" y="148"/>
                  <a:pt x="512" y="165"/>
                </a:cubicBezTo>
                <a:cubicBezTo>
                  <a:pt x="518" y="181"/>
                  <a:pt x="523" y="198"/>
                  <a:pt x="527" y="215"/>
                </a:cubicBezTo>
                <a:cubicBezTo>
                  <a:pt x="530" y="232"/>
                  <a:pt x="532" y="249"/>
                  <a:pt x="532" y="267"/>
                </a:cubicBezTo>
                <a:close/>
              </a:path>
            </a:pathLst>
          </a:custGeom>
          <a:solidFill>
            <a:srgbClr val="bbdd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1162080" y="1654560"/>
            <a:ext cx="459648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 MCP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の仕組み（ざっくり）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1021320" y="2400120"/>
            <a:ext cx="103910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1. MCP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サーバーが「⾃分はこういう機能がありますよ」という 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⾃⼰紹介カード（＝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1300320" y="2819520"/>
            <a:ext cx="33588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メタデータ）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を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LLM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に渡す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1021320" y="3305160"/>
            <a:ext cx="102225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2. LLM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がユーザーから質問を受けると、そのカードを⾒て⾃然⾔語から適切なツー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1300320" y="3714840"/>
            <a:ext cx="110412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ルを選ぶ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4" name=""/>
          <p:cNvSpPr/>
          <p:nvPr/>
        </p:nvSpPr>
        <p:spPr>
          <a:xfrm>
            <a:off x="1144800" y="4894200"/>
            <a:ext cx="108360" cy="187200"/>
          </a:xfrm>
          <a:custGeom>
            <a:avLst/>
            <a:gdLst/>
            <a:ahLst/>
            <a:rect l="0" t="0" r="r" b="b"/>
            <a:pathLst>
              <a:path w="301" h="520">
                <a:moveTo>
                  <a:pt x="0" y="0"/>
                </a:moveTo>
                <a:lnTo>
                  <a:pt x="0" y="265"/>
                </a:lnTo>
                <a:cubicBezTo>
                  <a:pt x="0" y="309"/>
                  <a:pt x="24" y="318"/>
                  <a:pt x="24" y="318"/>
                </a:cubicBezTo>
                <a:lnTo>
                  <a:pt x="271" y="512"/>
                </a:lnTo>
                <a:cubicBezTo>
                  <a:pt x="310" y="543"/>
                  <a:pt x="300" y="478"/>
                  <a:pt x="300" y="478"/>
                </a:cubicBezTo>
                <a:lnTo>
                  <a:pt x="300" y="236"/>
                </a:lnTo>
                <a:lnTo>
                  <a:pt x="0" y="0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15" name=""/>
          <p:cNvSpPr/>
          <p:nvPr/>
        </p:nvSpPr>
        <p:spPr>
          <a:xfrm>
            <a:off x="1252080" y="4894200"/>
            <a:ext cx="108000" cy="187200"/>
          </a:xfrm>
          <a:custGeom>
            <a:avLst/>
            <a:gdLst/>
            <a:ahLst/>
            <a:rect l="0" t="0" r="r" b="b"/>
            <a:pathLst>
              <a:path w="300" h="520">
                <a:moveTo>
                  <a:pt x="300" y="0"/>
                </a:moveTo>
                <a:lnTo>
                  <a:pt x="300" y="265"/>
                </a:lnTo>
                <a:cubicBezTo>
                  <a:pt x="300" y="309"/>
                  <a:pt x="278" y="318"/>
                  <a:pt x="278" y="318"/>
                </a:cubicBezTo>
                <a:cubicBezTo>
                  <a:pt x="278" y="318"/>
                  <a:pt x="68" y="482"/>
                  <a:pt x="30" y="512"/>
                </a:cubicBezTo>
                <a:cubicBezTo>
                  <a:pt x="-9" y="543"/>
                  <a:pt x="1" y="478"/>
                  <a:pt x="1" y="478"/>
                </a:cubicBezTo>
                <a:lnTo>
                  <a:pt x="1" y="236"/>
                </a:lnTo>
                <a:lnTo>
                  <a:pt x="300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16" name=""/>
          <p:cNvSpPr/>
          <p:nvPr/>
        </p:nvSpPr>
        <p:spPr>
          <a:xfrm>
            <a:off x="1144800" y="4810320"/>
            <a:ext cx="215280" cy="171720"/>
          </a:xfrm>
          <a:custGeom>
            <a:avLst/>
            <a:gdLst/>
            <a:ahLst/>
            <a:rect l="0" t="0" r="r" b="b"/>
            <a:pathLst>
              <a:path w="598" h="477">
                <a:moveTo>
                  <a:pt x="327" y="10"/>
                </a:moveTo>
                <a:cubicBezTo>
                  <a:pt x="311" y="-3"/>
                  <a:pt x="285" y="-3"/>
                  <a:pt x="269" y="10"/>
                </a:cubicBezTo>
                <a:lnTo>
                  <a:pt x="12" y="214"/>
                </a:lnTo>
                <a:cubicBezTo>
                  <a:pt x="-4" y="227"/>
                  <a:pt x="-4" y="248"/>
                  <a:pt x="12" y="261"/>
                </a:cubicBezTo>
                <a:lnTo>
                  <a:pt x="270" y="467"/>
                </a:lnTo>
                <a:cubicBezTo>
                  <a:pt x="286" y="480"/>
                  <a:pt x="312" y="480"/>
                  <a:pt x="328" y="467"/>
                </a:cubicBezTo>
                <a:lnTo>
                  <a:pt x="586" y="259"/>
                </a:lnTo>
                <a:cubicBezTo>
                  <a:pt x="602" y="246"/>
                  <a:pt x="602" y="225"/>
                  <a:pt x="586" y="212"/>
                </a:cubicBezTo>
                <a:lnTo>
                  <a:pt x="327" y="10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7" name=""/>
          <p:cNvSpPr/>
          <p:nvPr/>
        </p:nvSpPr>
        <p:spPr>
          <a:xfrm>
            <a:off x="1244520" y="4968360"/>
            <a:ext cx="15840" cy="116280"/>
          </a:xfrm>
          <a:custGeom>
            <a:avLst/>
            <a:gdLst/>
            <a:ahLst/>
            <a:rect l="0" t="0" r="r" b="b"/>
            <a:pathLst>
              <a:path w="44" h="323">
                <a:moveTo>
                  <a:pt x="23" y="323"/>
                </a:moveTo>
                <a:cubicBezTo>
                  <a:pt x="11" y="323"/>
                  <a:pt x="0" y="313"/>
                  <a:pt x="0" y="300"/>
                </a:cubicBezTo>
                <a:lnTo>
                  <a:pt x="0" y="23"/>
                </a:lnTo>
                <a:cubicBezTo>
                  <a:pt x="0" y="11"/>
                  <a:pt x="11" y="0"/>
                  <a:pt x="23" y="0"/>
                </a:cubicBezTo>
                <a:cubicBezTo>
                  <a:pt x="35" y="0"/>
                  <a:pt x="44" y="11"/>
                  <a:pt x="44" y="23"/>
                </a:cubicBezTo>
                <a:lnTo>
                  <a:pt x="44" y="300"/>
                </a:lnTo>
                <a:cubicBezTo>
                  <a:pt x="44" y="313"/>
                  <a:pt x="35" y="323"/>
                  <a:pt x="23" y="323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8" name=""/>
          <p:cNvSpPr/>
          <p:nvPr/>
        </p:nvSpPr>
        <p:spPr>
          <a:xfrm>
            <a:off x="1177920" y="4835880"/>
            <a:ext cx="151560" cy="154440"/>
          </a:xfrm>
          <a:custGeom>
            <a:avLst/>
            <a:gdLst/>
            <a:ahLst/>
            <a:rect l="0" t="0" r="r" b="b"/>
            <a:pathLst>
              <a:path w="421" h="429">
                <a:moveTo>
                  <a:pt x="421" y="330"/>
                </a:moveTo>
                <a:cubicBezTo>
                  <a:pt x="421" y="354"/>
                  <a:pt x="423" y="366"/>
                  <a:pt x="400" y="382"/>
                </a:cubicBezTo>
                <a:lnTo>
                  <a:pt x="347" y="422"/>
                </a:lnTo>
                <a:cubicBezTo>
                  <a:pt x="323" y="439"/>
                  <a:pt x="314" y="425"/>
                  <a:pt x="314" y="401"/>
                </a:cubicBezTo>
                <a:lnTo>
                  <a:pt x="314" y="338"/>
                </a:lnTo>
                <a:cubicBezTo>
                  <a:pt x="314" y="334"/>
                  <a:pt x="314" y="330"/>
                  <a:pt x="308" y="325"/>
                </a:cubicBezTo>
                <a:cubicBezTo>
                  <a:pt x="252" y="280"/>
                  <a:pt x="39" y="111"/>
                  <a:pt x="0" y="78"/>
                </a:cubicBezTo>
                <a:lnTo>
                  <a:pt x="99" y="0"/>
                </a:lnTo>
                <a:cubicBezTo>
                  <a:pt x="126" y="20"/>
                  <a:pt x="329" y="177"/>
                  <a:pt x="414" y="243"/>
                </a:cubicBezTo>
                <a:cubicBezTo>
                  <a:pt x="418" y="247"/>
                  <a:pt x="421" y="250"/>
                  <a:pt x="421" y="254"/>
                </a:cubicBezTo>
                <a:lnTo>
                  <a:pt x="421" y="33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9" name=""/>
          <p:cNvSpPr/>
          <p:nvPr/>
        </p:nvSpPr>
        <p:spPr>
          <a:xfrm>
            <a:off x="1177920" y="4835880"/>
            <a:ext cx="150840" cy="119880"/>
          </a:xfrm>
          <a:custGeom>
            <a:avLst/>
            <a:gdLst/>
            <a:ahLst/>
            <a:rect l="0" t="0" r="r" b="b"/>
            <a:pathLst>
              <a:path w="419" h="333">
                <a:moveTo>
                  <a:pt x="414" y="243"/>
                </a:moveTo>
                <a:cubicBezTo>
                  <a:pt x="329" y="177"/>
                  <a:pt x="126" y="21"/>
                  <a:pt x="99" y="0"/>
                </a:cubicBezTo>
                <a:lnTo>
                  <a:pt x="62" y="30"/>
                </a:lnTo>
                <a:lnTo>
                  <a:pt x="0" y="79"/>
                </a:lnTo>
                <a:cubicBezTo>
                  <a:pt x="39" y="111"/>
                  <a:pt x="252" y="280"/>
                  <a:pt x="308" y="325"/>
                </a:cubicBezTo>
                <a:cubicBezTo>
                  <a:pt x="312" y="328"/>
                  <a:pt x="313" y="331"/>
                  <a:pt x="314" y="333"/>
                </a:cubicBezTo>
                <a:lnTo>
                  <a:pt x="419" y="249"/>
                </a:lnTo>
                <a:cubicBezTo>
                  <a:pt x="418" y="247"/>
                  <a:pt x="416" y="245"/>
                  <a:pt x="414" y="24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0" name=""/>
          <p:cNvSpPr/>
          <p:nvPr/>
        </p:nvSpPr>
        <p:spPr>
          <a:xfrm>
            <a:off x="1197720" y="4835880"/>
            <a:ext cx="131760" cy="143640"/>
          </a:xfrm>
          <a:custGeom>
            <a:avLst/>
            <a:gdLst/>
            <a:ahLst/>
            <a:rect l="0" t="0" r="r" b="b"/>
            <a:pathLst>
              <a:path w="366" h="399">
                <a:moveTo>
                  <a:pt x="366" y="330"/>
                </a:moveTo>
                <a:lnTo>
                  <a:pt x="366" y="253"/>
                </a:lnTo>
                <a:cubicBezTo>
                  <a:pt x="366" y="249"/>
                  <a:pt x="363" y="246"/>
                  <a:pt x="359" y="242"/>
                </a:cubicBezTo>
                <a:cubicBezTo>
                  <a:pt x="274" y="176"/>
                  <a:pt x="71" y="20"/>
                  <a:pt x="44" y="0"/>
                </a:cubicBezTo>
                <a:lnTo>
                  <a:pt x="0" y="35"/>
                </a:lnTo>
                <a:cubicBezTo>
                  <a:pt x="72" y="92"/>
                  <a:pt x="267" y="241"/>
                  <a:pt x="317" y="283"/>
                </a:cubicBezTo>
                <a:cubicBezTo>
                  <a:pt x="323" y="287"/>
                  <a:pt x="323" y="292"/>
                  <a:pt x="323" y="296"/>
                </a:cubicBezTo>
                <a:lnTo>
                  <a:pt x="323" y="399"/>
                </a:lnTo>
                <a:lnTo>
                  <a:pt x="345" y="382"/>
                </a:lnTo>
                <a:cubicBezTo>
                  <a:pt x="368" y="365"/>
                  <a:pt x="366" y="354"/>
                  <a:pt x="366" y="33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1" name=""/>
          <p:cNvSpPr/>
          <p:nvPr/>
        </p:nvSpPr>
        <p:spPr>
          <a:xfrm>
            <a:off x="1197720" y="4835880"/>
            <a:ext cx="131040" cy="102600"/>
          </a:xfrm>
          <a:custGeom>
            <a:avLst/>
            <a:gdLst/>
            <a:ahLst/>
            <a:rect l="0" t="0" r="r" b="b"/>
            <a:pathLst>
              <a:path w="364" h="285">
                <a:moveTo>
                  <a:pt x="359" y="243"/>
                </a:moveTo>
                <a:cubicBezTo>
                  <a:pt x="274" y="177"/>
                  <a:pt x="71" y="21"/>
                  <a:pt x="44" y="0"/>
                </a:cubicBezTo>
                <a:lnTo>
                  <a:pt x="0" y="36"/>
                </a:lnTo>
                <a:cubicBezTo>
                  <a:pt x="72" y="93"/>
                  <a:pt x="267" y="242"/>
                  <a:pt x="317" y="283"/>
                </a:cubicBezTo>
                <a:cubicBezTo>
                  <a:pt x="318" y="283"/>
                  <a:pt x="319" y="284"/>
                  <a:pt x="319" y="285"/>
                </a:cubicBezTo>
                <a:lnTo>
                  <a:pt x="364" y="249"/>
                </a:lnTo>
                <a:cubicBezTo>
                  <a:pt x="363" y="247"/>
                  <a:pt x="361" y="245"/>
                  <a:pt x="359" y="243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1021320" y="4200480"/>
            <a:ext cx="78019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3.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選ばれたツールを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MCP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サーバーが実⾏して結果を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LLM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に返す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1410120" y="4762440"/>
            <a:ext cx="86900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59636e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 MCP</a:t>
            </a:r>
            <a:r>
              <a:rPr b="0" lang="ja-JP" sz="2170" strike="noStrike" u="none">
                <a:solidFill>
                  <a:srgbClr val="59636e"/>
                </a:solidFill>
                <a:effectLst/>
                <a:uFillTx/>
                <a:latin typeface="HiraKakuProN-W3"/>
                <a:ea typeface="HiraKakuProN-W3"/>
              </a:rPr>
              <a:t>は、上記の呼び出し⽅・受け渡し⽅を共通化したプロトコルです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11764080" y="6327720"/>
            <a:ext cx="22824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6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8" name=""/>
          <p:cNvSpPr/>
          <p:nvPr/>
        </p:nvSpPr>
        <p:spPr>
          <a:xfrm>
            <a:off x="752400" y="2419200"/>
            <a:ext cx="1362240" cy="543240"/>
          </a:xfrm>
          <a:custGeom>
            <a:avLst/>
            <a:gdLst/>
            <a:ahLst/>
            <a:rect l="0" t="0" r="r" b="b"/>
            <a:pathLst>
              <a:path w="3784" h="1509">
                <a:moveTo>
                  <a:pt x="0" y="0"/>
                </a:moveTo>
                <a:lnTo>
                  <a:pt x="3784" y="0"/>
                </a:lnTo>
                <a:lnTo>
                  <a:pt x="378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9" name=""/>
          <p:cNvSpPr/>
          <p:nvPr/>
        </p:nvSpPr>
        <p:spPr>
          <a:xfrm>
            <a:off x="2114280" y="2419200"/>
            <a:ext cx="4124880" cy="543240"/>
          </a:xfrm>
          <a:custGeom>
            <a:avLst/>
            <a:gdLst/>
            <a:ahLst/>
            <a:rect l="0" t="0" r="r" b="b"/>
            <a:pathLst>
              <a:path w="11458" h="1509">
                <a:moveTo>
                  <a:pt x="0" y="0"/>
                </a:moveTo>
                <a:lnTo>
                  <a:pt x="11458" y="0"/>
                </a:lnTo>
                <a:lnTo>
                  <a:pt x="1145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0" name=""/>
          <p:cNvSpPr/>
          <p:nvPr/>
        </p:nvSpPr>
        <p:spPr>
          <a:xfrm>
            <a:off x="6238800" y="2419200"/>
            <a:ext cx="5181840" cy="543240"/>
          </a:xfrm>
          <a:custGeom>
            <a:avLst/>
            <a:gdLst/>
            <a:ahLst/>
            <a:rect l="0" t="0" r="r" b="b"/>
            <a:pathLst>
              <a:path w="14394" h="1509">
                <a:moveTo>
                  <a:pt x="0" y="0"/>
                </a:moveTo>
                <a:lnTo>
                  <a:pt x="14394" y="0"/>
                </a:lnTo>
                <a:lnTo>
                  <a:pt x="1439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1" name=""/>
          <p:cNvSpPr/>
          <p:nvPr/>
        </p:nvSpPr>
        <p:spPr>
          <a:xfrm>
            <a:off x="752400" y="2962080"/>
            <a:ext cx="1362240" cy="533880"/>
          </a:xfrm>
          <a:custGeom>
            <a:avLst/>
            <a:gdLst/>
            <a:ahLst/>
            <a:rect l="0" t="0" r="r" b="b"/>
            <a:pathLst>
              <a:path w="3784" h="1483">
                <a:moveTo>
                  <a:pt x="0" y="0"/>
                </a:moveTo>
                <a:lnTo>
                  <a:pt x="3784" y="0"/>
                </a:lnTo>
                <a:lnTo>
                  <a:pt x="3784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2" name=""/>
          <p:cNvSpPr/>
          <p:nvPr/>
        </p:nvSpPr>
        <p:spPr>
          <a:xfrm>
            <a:off x="2114280" y="2962080"/>
            <a:ext cx="4124880" cy="533880"/>
          </a:xfrm>
          <a:custGeom>
            <a:avLst/>
            <a:gdLst/>
            <a:ahLst/>
            <a:rect l="0" t="0" r="r" b="b"/>
            <a:pathLst>
              <a:path w="11458" h="1483">
                <a:moveTo>
                  <a:pt x="0" y="0"/>
                </a:moveTo>
                <a:lnTo>
                  <a:pt x="11458" y="0"/>
                </a:lnTo>
                <a:lnTo>
                  <a:pt x="1145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3" name=""/>
          <p:cNvSpPr/>
          <p:nvPr/>
        </p:nvSpPr>
        <p:spPr>
          <a:xfrm>
            <a:off x="6238800" y="2962080"/>
            <a:ext cx="5181840" cy="533880"/>
          </a:xfrm>
          <a:custGeom>
            <a:avLst/>
            <a:gdLst/>
            <a:ahLst/>
            <a:rect l="0" t="0" r="r" b="b"/>
            <a:pathLst>
              <a:path w="14394" h="1483">
                <a:moveTo>
                  <a:pt x="0" y="0"/>
                </a:moveTo>
                <a:lnTo>
                  <a:pt x="14394" y="0"/>
                </a:lnTo>
                <a:lnTo>
                  <a:pt x="14394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4" name=""/>
          <p:cNvSpPr/>
          <p:nvPr/>
        </p:nvSpPr>
        <p:spPr>
          <a:xfrm>
            <a:off x="752400" y="3495600"/>
            <a:ext cx="1362240" cy="543240"/>
          </a:xfrm>
          <a:custGeom>
            <a:avLst/>
            <a:gdLst/>
            <a:ahLst/>
            <a:rect l="0" t="0" r="r" b="b"/>
            <a:pathLst>
              <a:path w="3784" h="1509">
                <a:moveTo>
                  <a:pt x="0" y="0"/>
                </a:moveTo>
                <a:lnTo>
                  <a:pt x="3784" y="0"/>
                </a:lnTo>
                <a:lnTo>
                  <a:pt x="378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5" name=""/>
          <p:cNvSpPr/>
          <p:nvPr/>
        </p:nvSpPr>
        <p:spPr>
          <a:xfrm>
            <a:off x="2114280" y="3495600"/>
            <a:ext cx="4124880" cy="543240"/>
          </a:xfrm>
          <a:custGeom>
            <a:avLst/>
            <a:gdLst/>
            <a:ahLst/>
            <a:rect l="0" t="0" r="r" b="b"/>
            <a:pathLst>
              <a:path w="11458" h="1509">
                <a:moveTo>
                  <a:pt x="0" y="0"/>
                </a:moveTo>
                <a:lnTo>
                  <a:pt x="11458" y="0"/>
                </a:lnTo>
                <a:lnTo>
                  <a:pt x="1145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6" name=""/>
          <p:cNvSpPr/>
          <p:nvPr/>
        </p:nvSpPr>
        <p:spPr>
          <a:xfrm>
            <a:off x="6238800" y="3495600"/>
            <a:ext cx="5181840" cy="543240"/>
          </a:xfrm>
          <a:custGeom>
            <a:avLst/>
            <a:gdLst/>
            <a:ahLst/>
            <a:rect l="0" t="0" r="r" b="b"/>
            <a:pathLst>
              <a:path w="14394" h="1509">
                <a:moveTo>
                  <a:pt x="0" y="0"/>
                </a:moveTo>
                <a:lnTo>
                  <a:pt x="14394" y="0"/>
                </a:lnTo>
                <a:lnTo>
                  <a:pt x="1439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7" name=""/>
          <p:cNvSpPr/>
          <p:nvPr/>
        </p:nvSpPr>
        <p:spPr>
          <a:xfrm>
            <a:off x="752400" y="4038480"/>
            <a:ext cx="1362240" cy="533520"/>
          </a:xfrm>
          <a:custGeom>
            <a:avLst/>
            <a:gdLst/>
            <a:ahLst/>
            <a:rect l="0" t="0" r="r" b="b"/>
            <a:pathLst>
              <a:path w="3784" h="1482">
                <a:moveTo>
                  <a:pt x="0" y="0"/>
                </a:moveTo>
                <a:lnTo>
                  <a:pt x="3784" y="0"/>
                </a:lnTo>
                <a:lnTo>
                  <a:pt x="378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8" name=""/>
          <p:cNvSpPr/>
          <p:nvPr/>
        </p:nvSpPr>
        <p:spPr>
          <a:xfrm>
            <a:off x="2114280" y="4038480"/>
            <a:ext cx="4124880" cy="533520"/>
          </a:xfrm>
          <a:custGeom>
            <a:avLst/>
            <a:gdLst/>
            <a:ahLst/>
            <a:rect l="0" t="0" r="r" b="b"/>
            <a:pathLst>
              <a:path w="11458" h="1482">
                <a:moveTo>
                  <a:pt x="0" y="0"/>
                </a:moveTo>
                <a:lnTo>
                  <a:pt x="11458" y="0"/>
                </a:lnTo>
                <a:lnTo>
                  <a:pt x="1145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9" name=""/>
          <p:cNvSpPr/>
          <p:nvPr/>
        </p:nvSpPr>
        <p:spPr>
          <a:xfrm>
            <a:off x="6238800" y="4038480"/>
            <a:ext cx="5181840" cy="533520"/>
          </a:xfrm>
          <a:custGeom>
            <a:avLst/>
            <a:gdLst/>
            <a:ahLst/>
            <a:rect l="0" t="0" r="r" b="b"/>
            <a:pathLst>
              <a:path w="14394" h="1482">
                <a:moveTo>
                  <a:pt x="0" y="0"/>
                </a:moveTo>
                <a:lnTo>
                  <a:pt x="14394" y="0"/>
                </a:lnTo>
                <a:lnTo>
                  <a:pt x="1439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0" name=""/>
          <p:cNvSpPr/>
          <p:nvPr/>
        </p:nvSpPr>
        <p:spPr>
          <a:xfrm>
            <a:off x="752400" y="24192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1" name=""/>
          <p:cNvSpPr/>
          <p:nvPr/>
        </p:nvSpPr>
        <p:spPr>
          <a:xfrm>
            <a:off x="752400" y="2419200"/>
            <a:ext cx="1371960" cy="9720"/>
          </a:xfrm>
          <a:custGeom>
            <a:avLst/>
            <a:gdLst/>
            <a:ahLst/>
            <a:rect l="0" t="0" r="r" b="b"/>
            <a:pathLst>
              <a:path w="3811" h="27">
                <a:moveTo>
                  <a:pt x="0" y="0"/>
                </a:moveTo>
                <a:lnTo>
                  <a:pt x="3811" y="0"/>
                </a:lnTo>
                <a:lnTo>
                  <a:pt x="381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2" name=""/>
          <p:cNvSpPr/>
          <p:nvPr/>
        </p:nvSpPr>
        <p:spPr>
          <a:xfrm>
            <a:off x="2114280" y="24192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3" name=""/>
          <p:cNvSpPr/>
          <p:nvPr/>
        </p:nvSpPr>
        <p:spPr>
          <a:xfrm>
            <a:off x="2124000" y="2419200"/>
            <a:ext cx="4124520" cy="9720"/>
          </a:xfrm>
          <a:custGeom>
            <a:avLst/>
            <a:gdLst/>
            <a:ahLst/>
            <a:rect l="0" t="0" r="r" b="b"/>
            <a:pathLst>
              <a:path w="11457" h="27">
                <a:moveTo>
                  <a:pt x="0" y="0"/>
                </a:moveTo>
                <a:lnTo>
                  <a:pt x="11457" y="0"/>
                </a:lnTo>
                <a:lnTo>
                  <a:pt x="1145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4" name=""/>
          <p:cNvSpPr/>
          <p:nvPr/>
        </p:nvSpPr>
        <p:spPr>
          <a:xfrm>
            <a:off x="6238800" y="24192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5" name=""/>
          <p:cNvSpPr/>
          <p:nvPr/>
        </p:nvSpPr>
        <p:spPr>
          <a:xfrm>
            <a:off x="6248160" y="2419200"/>
            <a:ext cx="5181840" cy="9720"/>
          </a:xfrm>
          <a:custGeom>
            <a:avLst/>
            <a:gdLst/>
            <a:ahLst/>
            <a:rect l="0" t="0" r="r" b="b"/>
            <a:pathLst>
              <a:path w="14394" h="27">
                <a:moveTo>
                  <a:pt x="0" y="0"/>
                </a:moveTo>
                <a:lnTo>
                  <a:pt x="14394" y="0"/>
                </a:lnTo>
                <a:lnTo>
                  <a:pt x="1439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6" name=""/>
          <p:cNvSpPr/>
          <p:nvPr/>
        </p:nvSpPr>
        <p:spPr>
          <a:xfrm>
            <a:off x="11420280" y="24192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7" name=""/>
          <p:cNvSpPr/>
          <p:nvPr/>
        </p:nvSpPr>
        <p:spPr>
          <a:xfrm>
            <a:off x="752400" y="2952720"/>
            <a:ext cx="1371960" cy="9720"/>
          </a:xfrm>
          <a:custGeom>
            <a:avLst/>
            <a:gdLst/>
            <a:ahLst/>
            <a:rect l="0" t="0" r="r" b="b"/>
            <a:pathLst>
              <a:path w="3811" h="27">
                <a:moveTo>
                  <a:pt x="0" y="0"/>
                </a:moveTo>
                <a:lnTo>
                  <a:pt x="3811" y="0"/>
                </a:lnTo>
                <a:lnTo>
                  <a:pt x="381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8" name=""/>
          <p:cNvSpPr/>
          <p:nvPr/>
        </p:nvSpPr>
        <p:spPr>
          <a:xfrm>
            <a:off x="2124000" y="2952720"/>
            <a:ext cx="4124520" cy="9720"/>
          </a:xfrm>
          <a:custGeom>
            <a:avLst/>
            <a:gdLst/>
            <a:ahLst/>
            <a:rect l="0" t="0" r="r" b="b"/>
            <a:pathLst>
              <a:path w="11457" h="27">
                <a:moveTo>
                  <a:pt x="0" y="0"/>
                </a:moveTo>
                <a:lnTo>
                  <a:pt x="11457" y="0"/>
                </a:lnTo>
                <a:lnTo>
                  <a:pt x="1145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9" name=""/>
          <p:cNvSpPr/>
          <p:nvPr/>
        </p:nvSpPr>
        <p:spPr>
          <a:xfrm>
            <a:off x="6248160" y="2952720"/>
            <a:ext cx="5181840" cy="9720"/>
          </a:xfrm>
          <a:custGeom>
            <a:avLst/>
            <a:gdLst/>
            <a:ahLst/>
            <a:rect l="0" t="0" r="r" b="b"/>
            <a:pathLst>
              <a:path w="14394" h="27">
                <a:moveTo>
                  <a:pt x="0" y="0"/>
                </a:moveTo>
                <a:lnTo>
                  <a:pt x="14394" y="0"/>
                </a:lnTo>
                <a:lnTo>
                  <a:pt x="1439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0" name=""/>
          <p:cNvSpPr/>
          <p:nvPr/>
        </p:nvSpPr>
        <p:spPr>
          <a:xfrm>
            <a:off x="752400" y="29620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1" name=""/>
          <p:cNvSpPr/>
          <p:nvPr/>
        </p:nvSpPr>
        <p:spPr>
          <a:xfrm>
            <a:off x="2114280" y="29620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2" name=""/>
          <p:cNvSpPr/>
          <p:nvPr/>
        </p:nvSpPr>
        <p:spPr>
          <a:xfrm>
            <a:off x="6238800" y="29620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3" name=""/>
          <p:cNvSpPr/>
          <p:nvPr/>
        </p:nvSpPr>
        <p:spPr>
          <a:xfrm>
            <a:off x="11420280" y="29620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4" name=""/>
          <p:cNvSpPr/>
          <p:nvPr/>
        </p:nvSpPr>
        <p:spPr>
          <a:xfrm>
            <a:off x="752400" y="35049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5" name=""/>
          <p:cNvSpPr/>
          <p:nvPr/>
        </p:nvSpPr>
        <p:spPr>
          <a:xfrm>
            <a:off x="752400" y="3495600"/>
            <a:ext cx="1371960" cy="9720"/>
          </a:xfrm>
          <a:custGeom>
            <a:avLst/>
            <a:gdLst/>
            <a:ahLst/>
            <a:rect l="0" t="0" r="r" b="b"/>
            <a:pathLst>
              <a:path w="3811" h="27">
                <a:moveTo>
                  <a:pt x="0" y="0"/>
                </a:moveTo>
                <a:lnTo>
                  <a:pt x="3811" y="0"/>
                </a:lnTo>
                <a:lnTo>
                  <a:pt x="381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6" name=""/>
          <p:cNvSpPr/>
          <p:nvPr/>
        </p:nvSpPr>
        <p:spPr>
          <a:xfrm>
            <a:off x="2114280" y="350496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7" name=""/>
          <p:cNvSpPr/>
          <p:nvPr/>
        </p:nvSpPr>
        <p:spPr>
          <a:xfrm>
            <a:off x="2124000" y="3495600"/>
            <a:ext cx="4124520" cy="9720"/>
          </a:xfrm>
          <a:custGeom>
            <a:avLst/>
            <a:gdLst/>
            <a:ahLst/>
            <a:rect l="0" t="0" r="r" b="b"/>
            <a:pathLst>
              <a:path w="11457" h="27">
                <a:moveTo>
                  <a:pt x="0" y="0"/>
                </a:moveTo>
                <a:lnTo>
                  <a:pt x="11457" y="0"/>
                </a:lnTo>
                <a:lnTo>
                  <a:pt x="1145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8" name=""/>
          <p:cNvSpPr/>
          <p:nvPr/>
        </p:nvSpPr>
        <p:spPr>
          <a:xfrm>
            <a:off x="6238800" y="35049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9" name=""/>
          <p:cNvSpPr/>
          <p:nvPr/>
        </p:nvSpPr>
        <p:spPr>
          <a:xfrm>
            <a:off x="6248160" y="3495600"/>
            <a:ext cx="5181840" cy="9720"/>
          </a:xfrm>
          <a:custGeom>
            <a:avLst/>
            <a:gdLst/>
            <a:ahLst/>
            <a:rect l="0" t="0" r="r" b="b"/>
            <a:pathLst>
              <a:path w="14394" h="27">
                <a:moveTo>
                  <a:pt x="0" y="0"/>
                </a:moveTo>
                <a:lnTo>
                  <a:pt x="14394" y="0"/>
                </a:lnTo>
                <a:lnTo>
                  <a:pt x="1439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0" name=""/>
          <p:cNvSpPr/>
          <p:nvPr/>
        </p:nvSpPr>
        <p:spPr>
          <a:xfrm>
            <a:off x="11420280" y="35049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1" name=""/>
          <p:cNvSpPr/>
          <p:nvPr/>
        </p:nvSpPr>
        <p:spPr>
          <a:xfrm>
            <a:off x="752400" y="40384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2" name=""/>
          <p:cNvSpPr/>
          <p:nvPr/>
        </p:nvSpPr>
        <p:spPr>
          <a:xfrm>
            <a:off x="752400" y="4028760"/>
            <a:ext cx="1371960" cy="10080"/>
          </a:xfrm>
          <a:custGeom>
            <a:avLst/>
            <a:gdLst/>
            <a:ahLst/>
            <a:rect l="0" t="0" r="r" b="b"/>
            <a:pathLst>
              <a:path w="3811" h="28">
                <a:moveTo>
                  <a:pt x="0" y="0"/>
                </a:moveTo>
                <a:lnTo>
                  <a:pt x="3811" y="0"/>
                </a:lnTo>
                <a:lnTo>
                  <a:pt x="381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3" name=""/>
          <p:cNvSpPr/>
          <p:nvPr/>
        </p:nvSpPr>
        <p:spPr>
          <a:xfrm>
            <a:off x="2114280" y="40384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4" name=""/>
          <p:cNvSpPr/>
          <p:nvPr/>
        </p:nvSpPr>
        <p:spPr>
          <a:xfrm>
            <a:off x="2124000" y="4028760"/>
            <a:ext cx="4124520" cy="10080"/>
          </a:xfrm>
          <a:custGeom>
            <a:avLst/>
            <a:gdLst/>
            <a:ahLst/>
            <a:rect l="0" t="0" r="r" b="b"/>
            <a:pathLst>
              <a:path w="11457" h="28">
                <a:moveTo>
                  <a:pt x="0" y="0"/>
                </a:moveTo>
                <a:lnTo>
                  <a:pt x="11457" y="0"/>
                </a:lnTo>
                <a:lnTo>
                  <a:pt x="1145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5" name=""/>
          <p:cNvSpPr/>
          <p:nvPr/>
        </p:nvSpPr>
        <p:spPr>
          <a:xfrm>
            <a:off x="6238800" y="40384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6" name=""/>
          <p:cNvSpPr/>
          <p:nvPr/>
        </p:nvSpPr>
        <p:spPr>
          <a:xfrm>
            <a:off x="6248160" y="4028760"/>
            <a:ext cx="5181840" cy="10080"/>
          </a:xfrm>
          <a:custGeom>
            <a:avLst/>
            <a:gdLst/>
            <a:ahLst/>
            <a:rect l="0" t="0" r="r" b="b"/>
            <a:pathLst>
              <a:path w="14394" h="28">
                <a:moveTo>
                  <a:pt x="0" y="0"/>
                </a:moveTo>
                <a:lnTo>
                  <a:pt x="14394" y="0"/>
                </a:lnTo>
                <a:lnTo>
                  <a:pt x="1439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7" name=""/>
          <p:cNvSpPr/>
          <p:nvPr/>
        </p:nvSpPr>
        <p:spPr>
          <a:xfrm>
            <a:off x="11420280" y="40384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8" name=""/>
          <p:cNvSpPr/>
          <p:nvPr/>
        </p:nvSpPr>
        <p:spPr>
          <a:xfrm>
            <a:off x="752400" y="4571640"/>
            <a:ext cx="1371960" cy="10080"/>
          </a:xfrm>
          <a:custGeom>
            <a:avLst/>
            <a:gdLst/>
            <a:ahLst/>
            <a:rect l="0" t="0" r="r" b="b"/>
            <a:pathLst>
              <a:path w="3811" h="28">
                <a:moveTo>
                  <a:pt x="0" y="0"/>
                </a:moveTo>
                <a:lnTo>
                  <a:pt x="3811" y="0"/>
                </a:lnTo>
                <a:lnTo>
                  <a:pt x="381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9" name=""/>
          <p:cNvSpPr/>
          <p:nvPr/>
        </p:nvSpPr>
        <p:spPr>
          <a:xfrm>
            <a:off x="2124000" y="4571640"/>
            <a:ext cx="4124520" cy="10080"/>
          </a:xfrm>
          <a:custGeom>
            <a:avLst/>
            <a:gdLst/>
            <a:ahLst/>
            <a:rect l="0" t="0" r="r" b="b"/>
            <a:pathLst>
              <a:path w="11457" h="28">
                <a:moveTo>
                  <a:pt x="0" y="0"/>
                </a:moveTo>
                <a:lnTo>
                  <a:pt x="11457" y="0"/>
                </a:lnTo>
                <a:lnTo>
                  <a:pt x="1145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0" name=""/>
          <p:cNvSpPr/>
          <p:nvPr/>
        </p:nvSpPr>
        <p:spPr>
          <a:xfrm>
            <a:off x="6248160" y="4571640"/>
            <a:ext cx="5181840" cy="10080"/>
          </a:xfrm>
          <a:custGeom>
            <a:avLst/>
            <a:gdLst/>
            <a:ahLst/>
            <a:rect l="0" t="0" r="r" b="b"/>
            <a:pathLst>
              <a:path w="14394" h="28">
                <a:moveTo>
                  <a:pt x="0" y="0"/>
                </a:moveTo>
                <a:lnTo>
                  <a:pt x="14394" y="0"/>
                </a:lnTo>
                <a:lnTo>
                  <a:pt x="1439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1" name=""/>
          <p:cNvSpPr/>
          <p:nvPr/>
        </p:nvSpPr>
        <p:spPr>
          <a:xfrm>
            <a:off x="752400" y="4733640"/>
            <a:ext cx="66960" cy="410040"/>
          </a:xfrm>
          <a:custGeom>
            <a:avLst/>
            <a:gdLst/>
            <a:ahLst/>
            <a:rect l="0" t="0" r="r" b="b"/>
            <a:pathLst>
              <a:path w="186" h="1139">
                <a:moveTo>
                  <a:pt x="0" y="0"/>
                </a:moveTo>
                <a:lnTo>
                  <a:pt x="186" y="0"/>
                </a:lnTo>
                <a:lnTo>
                  <a:pt x="186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2" name=""/>
          <p:cNvSpPr/>
          <p:nvPr/>
        </p:nvSpPr>
        <p:spPr>
          <a:xfrm>
            <a:off x="962640" y="1983960"/>
            <a:ext cx="119160" cy="72000"/>
          </a:xfrm>
          <a:custGeom>
            <a:avLst/>
            <a:gdLst/>
            <a:ahLst/>
            <a:rect l="0" t="0" r="r" b="b"/>
            <a:pathLst>
              <a:path w="331" h="200">
                <a:moveTo>
                  <a:pt x="331" y="56"/>
                </a:moveTo>
                <a:cubicBezTo>
                  <a:pt x="331" y="63"/>
                  <a:pt x="329" y="73"/>
                  <a:pt x="327" y="82"/>
                </a:cubicBezTo>
                <a:cubicBezTo>
                  <a:pt x="312" y="140"/>
                  <a:pt x="246" y="206"/>
                  <a:pt x="154" y="200"/>
                </a:cubicBezTo>
                <a:cubicBezTo>
                  <a:pt x="69" y="195"/>
                  <a:pt x="0" y="155"/>
                  <a:pt x="0" y="100"/>
                </a:cubicBezTo>
                <a:cubicBezTo>
                  <a:pt x="0" y="45"/>
                  <a:pt x="68" y="0"/>
                  <a:pt x="154" y="0"/>
                </a:cubicBezTo>
                <a:cubicBezTo>
                  <a:pt x="238" y="0"/>
                  <a:pt x="330" y="0"/>
                  <a:pt x="331" y="56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73" name=""/>
          <p:cNvSpPr/>
          <p:nvPr/>
        </p:nvSpPr>
        <p:spPr>
          <a:xfrm>
            <a:off x="928440" y="1987200"/>
            <a:ext cx="151920" cy="46080"/>
          </a:xfrm>
          <a:custGeom>
            <a:avLst/>
            <a:gdLst/>
            <a:ahLst/>
            <a:rect l="0" t="0" r="r" b="b"/>
            <a:pathLst>
              <a:path w="422" h="128">
                <a:moveTo>
                  <a:pt x="249" y="0"/>
                </a:moveTo>
                <a:cubicBezTo>
                  <a:pt x="203" y="0"/>
                  <a:pt x="99" y="12"/>
                  <a:pt x="75" y="12"/>
                </a:cubicBezTo>
                <a:cubicBezTo>
                  <a:pt x="34" y="12"/>
                  <a:pt x="0" y="38"/>
                  <a:pt x="0" y="70"/>
                </a:cubicBezTo>
                <a:cubicBezTo>
                  <a:pt x="0" y="85"/>
                  <a:pt x="8" y="99"/>
                  <a:pt x="20" y="110"/>
                </a:cubicBezTo>
                <a:cubicBezTo>
                  <a:pt x="20" y="110"/>
                  <a:pt x="49" y="137"/>
                  <a:pt x="99" y="124"/>
                </a:cubicBezTo>
                <a:cubicBezTo>
                  <a:pt x="121" y="118"/>
                  <a:pt x="157" y="74"/>
                  <a:pt x="222" y="68"/>
                </a:cubicBezTo>
                <a:cubicBezTo>
                  <a:pt x="253" y="64"/>
                  <a:pt x="313" y="89"/>
                  <a:pt x="417" y="89"/>
                </a:cubicBezTo>
                <a:cubicBezTo>
                  <a:pt x="421" y="79"/>
                  <a:pt x="422" y="73"/>
                  <a:pt x="422" y="73"/>
                </a:cubicBezTo>
                <a:cubicBezTo>
                  <a:pt x="422" y="18"/>
                  <a:pt x="333" y="0"/>
                  <a:pt x="24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74" name=""/>
          <p:cNvSpPr/>
          <p:nvPr/>
        </p:nvSpPr>
        <p:spPr>
          <a:xfrm>
            <a:off x="786600" y="1781280"/>
            <a:ext cx="349200" cy="242280"/>
          </a:xfrm>
          <a:custGeom>
            <a:avLst/>
            <a:gdLst/>
            <a:ahLst/>
            <a:rect l="0" t="0" r="r" b="b"/>
            <a:pathLst>
              <a:path w="970" h="673">
                <a:moveTo>
                  <a:pt x="816" y="646"/>
                </a:moveTo>
                <a:cubicBezTo>
                  <a:pt x="816" y="646"/>
                  <a:pt x="877" y="634"/>
                  <a:pt x="915" y="585"/>
                </a:cubicBezTo>
                <a:cubicBezTo>
                  <a:pt x="959" y="528"/>
                  <a:pt x="953" y="468"/>
                  <a:pt x="953" y="468"/>
                </a:cubicBezTo>
                <a:cubicBezTo>
                  <a:pt x="998" y="386"/>
                  <a:pt x="939" y="310"/>
                  <a:pt x="939" y="310"/>
                </a:cubicBezTo>
                <a:cubicBezTo>
                  <a:pt x="933" y="224"/>
                  <a:pt x="879" y="188"/>
                  <a:pt x="879" y="188"/>
                </a:cubicBezTo>
                <a:cubicBezTo>
                  <a:pt x="843" y="106"/>
                  <a:pt x="765" y="83"/>
                  <a:pt x="765" y="83"/>
                </a:cubicBezTo>
                <a:cubicBezTo>
                  <a:pt x="703" y="12"/>
                  <a:pt x="594" y="15"/>
                  <a:pt x="594" y="15"/>
                </a:cubicBezTo>
                <a:cubicBezTo>
                  <a:pt x="594" y="15"/>
                  <a:pt x="491" y="-22"/>
                  <a:pt x="350" y="19"/>
                </a:cubicBezTo>
                <a:cubicBezTo>
                  <a:pt x="327" y="26"/>
                  <a:pt x="249" y="42"/>
                  <a:pt x="191" y="76"/>
                </a:cubicBezTo>
                <a:cubicBezTo>
                  <a:pt x="11" y="184"/>
                  <a:pt x="-2" y="351"/>
                  <a:pt x="0" y="378"/>
                </a:cubicBezTo>
                <a:cubicBezTo>
                  <a:pt x="14" y="530"/>
                  <a:pt x="124" y="557"/>
                  <a:pt x="194" y="573"/>
                </a:cubicBezTo>
                <a:cubicBezTo>
                  <a:pt x="210" y="616"/>
                  <a:pt x="271" y="695"/>
                  <a:pt x="378" y="666"/>
                </a:cubicBezTo>
                <a:cubicBezTo>
                  <a:pt x="511" y="643"/>
                  <a:pt x="567" y="605"/>
                  <a:pt x="600" y="605"/>
                </a:cubicBezTo>
                <a:cubicBezTo>
                  <a:pt x="632" y="605"/>
                  <a:pt x="723" y="639"/>
                  <a:pt x="816" y="646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5" name=""/>
          <p:cNvSpPr/>
          <p:nvPr/>
        </p:nvSpPr>
        <p:spPr>
          <a:xfrm>
            <a:off x="806040" y="1803240"/>
            <a:ext cx="302400" cy="189360"/>
          </a:xfrm>
          <a:custGeom>
            <a:avLst/>
            <a:gdLst/>
            <a:ahLst/>
            <a:rect l="0" t="0" r="r" b="b"/>
            <a:pathLst>
              <a:path w="840" h="526">
                <a:moveTo>
                  <a:pt x="425" y="338"/>
                </a:moveTo>
                <a:cubicBezTo>
                  <a:pt x="490" y="304"/>
                  <a:pt x="526" y="308"/>
                  <a:pt x="557" y="310"/>
                </a:cubicBezTo>
                <a:cubicBezTo>
                  <a:pt x="567" y="311"/>
                  <a:pt x="576" y="312"/>
                  <a:pt x="586" y="312"/>
                </a:cubicBezTo>
                <a:cubicBezTo>
                  <a:pt x="641" y="311"/>
                  <a:pt x="686" y="288"/>
                  <a:pt x="707" y="266"/>
                </a:cubicBezTo>
                <a:cubicBezTo>
                  <a:pt x="712" y="260"/>
                  <a:pt x="711" y="252"/>
                  <a:pt x="705" y="247"/>
                </a:cubicBezTo>
                <a:cubicBezTo>
                  <a:pt x="700" y="242"/>
                  <a:pt x="690" y="242"/>
                  <a:pt x="685" y="248"/>
                </a:cubicBezTo>
                <a:cubicBezTo>
                  <a:pt x="669" y="265"/>
                  <a:pt x="632" y="284"/>
                  <a:pt x="585" y="285"/>
                </a:cubicBezTo>
                <a:cubicBezTo>
                  <a:pt x="577" y="285"/>
                  <a:pt x="568" y="284"/>
                  <a:pt x="559" y="283"/>
                </a:cubicBezTo>
                <a:cubicBezTo>
                  <a:pt x="526" y="280"/>
                  <a:pt x="485" y="277"/>
                  <a:pt x="412" y="315"/>
                </a:cubicBezTo>
                <a:cubicBezTo>
                  <a:pt x="394" y="324"/>
                  <a:pt x="368" y="328"/>
                  <a:pt x="341" y="331"/>
                </a:cubicBezTo>
                <a:cubicBezTo>
                  <a:pt x="279" y="244"/>
                  <a:pt x="316" y="169"/>
                  <a:pt x="327" y="151"/>
                </a:cubicBezTo>
                <a:cubicBezTo>
                  <a:pt x="328" y="151"/>
                  <a:pt x="329" y="152"/>
                  <a:pt x="330" y="152"/>
                </a:cubicBezTo>
                <a:cubicBezTo>
                  <a:pt x="341" y="152"/>
                  <a:pt x="352" y="149"/>
                  <a:pt x="362" y="144"/>
                </a:cubicBezTo>
                <a:cubicBezTo>
                  <a:pt x="369" y="140"/>
                  <a:pt x="371" y="132"/>
                  <a:pt x="368" y="125"/>
                </a:cubicBezTo>
                <a:cubicBezTo>
                  <a:pt x="364" y="118"/>
                  <a:pt x="355" y="116"/>
                  <a:pt x="349" y="120"/>
                </a:cubicBezTo>
                <a:cubicBezTo>
                  <a:pt x="331" y="130"/>
                  <a:pt x="307" y="124"/>
                  <a:pt x="296" y="107"/>
                </a:cubicBezTo>
                <a:cubicBezTo>
                  <a:pt x="292" y="101"/>
                  <a:pt x="283" y="99"/>
                  <a:pt x="277" y="103"/>
                </a:cubicBezTo>
                <a:cubicBezTo>
                  <a:pt x="270" y="107"/>
                  <a:pt x="268" y="116"/>
                  <a:pt x="273" y="122"/>
                </a:cubicBezTo>
                <a:cubicBezTo>
                  <a:pt x="279" y="132"/>
                  <a:pt x="289" y="140"/>
                  <a:pt x="299" y="145"/>
                </a:cubicBezTo>
                <a:cubicBezTo>
                  <a:pt x="285" y="173"/>
                  <a:pt x="257" y="249"/>
                  <a:pt x="309" y="334"/>
                </a:cubicBezTo>
                <a:cubicBezTo>
                  <a:pt x="272" y="337"/>
                  <a:pt x="235" y="342"/>
                  <a:pt x="206" y="360"/>
                </a:cubicBezTo>
                <a:cubicBezTo>
                  <a:pt x="188" y="372"/>
                  <a:pt x="169" y="389"/>
                  <a:pt x="154" y="409"/>
                </a:cubicBezTo>
                <a:cubicBezTo>
                  <a:pt x="136" y="406"/>
                  <a:pt x="72" y="391"/>
                  <a:pt x="61" y="321"/>
                </a:cubicBezTo>
                <a:cubicBezTo>
                  <a:pt x="68" y="316"/>
                  <a:pt x="74" y="309"/>
                  <a:pt x="77" y="300"/>
                </a:cubicBezTo>
                <a:cubicBezTo>
                  <a:pt x="80" y="293"/>
                  <a:pt x="76" y="286"/>
                  <a:pt x="69" y="283"/>
                </a:cubicBezTo>
                <a:cubicBezTo>
                  <a:pt x="62" y="280"/>
                  <a:pt x="54" y="283"/>
                  <a:pt x="51" y="290"/>
                </a:cubicBezTo>
                <a:cubicBezTo>
                  <a:pt x="49" y="297"/>
                  <a:pt x="44" y="301"/>
                  <a:pt x="38" y="303"/>
                </a:cubicBezTo>
                <a:cubicBezTo>
                  <a:pt x="33" y="305"/>
                  <a:pt x="26" y="304"/>
                  <a:pt x="20" y="301"/>
                </a:cubicBezTo>
                <a:cubicBezTo>
                  <a:pt x="14" y="297"/>
                  <a:pt x="5" y="300"/>
                  <a:pt x="1" y="306"/>
                </a:cubicBezTo>
                <a:cubicBezTo>
                  <a:pt x="-2" y="313"/>
                  <a:pt x="0" y="321"/>
                  <a:pt x="7" y="325"/>
                </a:cubicBezTo>
                <a:cubicBezTo>
                  <a:pt x="15" y="329"/>
                  <a:pt x="23" y="331"/>
                  <a:pt x="32" y="331"/>
                </a:cubicBezTo>
                <a:cubicBezTo>
                  <a:pt x="33" y="331"/>
                  <a:pt x="34" y="331"/>
                  <a:pt x="35" y="331"/>
                </a:cubicBezTo>
                <a:cubicBezTo>
                  <a:pt x="48" y="396"/>
                  <a:pt x="101" y="425"/>
                  <a:pt x="139" y="434"/>
                </a:cubicBezTo>
                <a:cubicBezTo>
                  <a:pt x="134" y="445"/>
                  <a:pt x="131" y="455"/>
                  <a:pt x="130" y="466"/>
                </a:cubicBezTo>
                <a:cubicBezTo>
                  <a:pt x="129" y="474"/>
                  <a:pt x="135" y="480"/>
                  <a:pt x="142" y="481"/>
                </a:cubicBezTo>
                <a:lnTo>
                  <a:pt x="144" y="481"/>
                </a:lnTo>
                <a:cubicBezTo>
                  <a:pt x="151" y="481"/>
                  <a:pt x="157" y="476"/>
                  <a:pt x="158" y="469"/>
                </a:cubicBezTo>
                <a:cubicBezTo>
                  <a:pt x="161" y="436"/>
                  <a:pt x="193" y="401"/>
                  <a:pt x="222" y="383"/>
                </a:cubicBezTo>
                <a:cubicBezTo>
                  <a:pt x="249" y="366"/>
                  <a:pt x="288" y="363"/>
                  <a:pt x="326" y="359"/>
                </a:cubicBezTo>
                <a:cubicBezTo>
                  <a:pt x="363" y="356"/>
                  <a:pt x="398" y="353"/>
                  <a:pt x="425" y="338"/>
                </a:cubicBezTo>
                <a:moveTo>
                  <a:pt x="786" y="298"/>
                </a:moveTo>
                <a:cubicBezTo>
                  <a:pt x="782" y="304"/>
                  <a:pt x="785" y="312"/>
                  <a:pt x="791" y="316"/>
                </a:cubicBezTo>
                <a:cubicBezTo>
                  <a:pt x="793" y="317"/>
                  <a:pt x="796" y="318"/>
                  <a:pt x="798" y="318"/>
                </a:cubicBezTo>
                <a:cubicBezTo>
                  <a:pt x="803" y="318"/>
                  <a:pt x="808" y="315"/>
                  <a:pt x="810" y="311"/>
                </a:cubicBezTo>
                <a:cubicBezTo>
                  <a:pt x="811" y="310"/>
                  <a:pt x="862" y="217"/>
                  <a:pt x="766" y="154"/>
                </a:cubicBezTo>
                <a:cubicBezTo>
                  <a:pt x="760" y="150"/>
                  <a:pt x="751" y="152"/>
                  <a:pt x="747" y="158"/>
                </a:cubicBezTo>
                <a:cubicBezTo>
                  <a:pt x="743" y="164"/>
                  <a:pt x="744" y="173"/>
                  <a:pt x="751" y="177"/>
                </a:cubicBezTo>
                <a:cubicBezTo>
                  <a:pt x="825" y="225"/>
                  <a:pt x="787" y="295"/>
                  <a:pt x="786" y="298"/>
                </a:cubicBezTo>
                <a:moveTo>
                  <a:pt x="206" y="78"/>
                </a:moveTo>
                <a:cubicBezTo>
                  <a:pt x="210" y="78"/>
                  <a:pt x="215" y="76"/>
                  <a:pt x="217" y="72"/>
                </a:cubicBezTo>
                <a:cubicBezTo>
                  <a:pt x="258" y="18"/>
                  <a:pt x="314" y="36"/>
                  <a:pt x="316" y="37"/>
                </a:cubicBezTo>
                <a:cubicBezTo>
                  <a:pt x="323" y="40"/>
                  <a:pt x="331" y="36"/>
                  <a:pt x="334" y="29"/>
                </a:cubicBezTo>
                <a:cubicBezTo>
                  <a:pt x="337" y="22"/>
                  <a:pt x="333" y="14"/>
                  <a:pt x="326" y="12"/>
                </a:cubicBezTo>
                <a:cubicBezTo>
                  <a:pt x="299" y="2"/>
                  <a:pt x="237" y="-1"/>
                  <a:pt x="195" y="57"/>
                </a:cubicBezTo>
                <a:cubicBezTo>
                  <a:pt x="190" y="63"/>
                  <a:pt x="191" y="71"/>
                  <a:pt x="198" y="75"/>
                </a:cubicBezTo>
                <a:cubicBezTo>
                  <a:pt x="200" y="77"/>
                  <a:pt x="203" y="78"/>
                  <a:pt x="206" y="78"/>
                </a:cubicBezTo>
                <a:moveTo>
                  <a:pt x="571" y="27"/>
                </a:moveTo>
                <a:cubicBezTo>
                  <a:pt x="633" y="22"/>
                  <a:pt x="661" y="66"/>
                  <a:pt x="663" y="68"/>
                </a:cubicBezTo>
                <a:cubicBezTo>
                  <a:pt x="665" y="72"/>
                  <a:pt x="670" y="74"/>
                  <a:pt x="675" y="74"/>
                </a:cubicBezTo>
                <a:cubicBezTo>
                  <a:pt x="677" y="74"/>
                  <a:pt x="680" y="74"/>
                  <a:pt x="682" y="72"/>
                </a:cubicBezTo>
                <a:cubicBezTo>
                  <a:pt x="688" y="69"/>
                  <a:pt x="691" y="60"/>
                  <a:pt x="687" y="54"/>
                </a:cubicBezTo>
                <a:cubicBezTo>
                  <a:pt x="685" y="51"/>
                  <a:pt x="649" y="-6"/>
                  <a:pt x="569" y="0"/>
                </a:cubicBezTo>
                <a:cubicBezTo>
                  <a:pt x="561" y="0"/>
                  <a:pt x="555" y="7"/>
                  <a:pt x="556" y="14"/>
                </a:cubicBezTo>
                <a:cubicBezTo>
                  <a:pt x="557" y="22"/>
                  <a:pt x="564" y="27"/>
                  <a:pt x="571" y="27"/>
                </a:cubicBezTo>
                <a:moveTo>
                  <a:pt x="828" y="424"/>
                </a:moveTo>
                <a:cubicBezTo>
                  <a:pt x="821" y="424"/>
                  <a:pt x="813" y="429"/>
                  <a:pt x="812" y="436"/>
                </a:cubicBezTo>
                <a:cubicBezTo>
                  <a:pt x="812" y="437"/>
                  <a:pt x="808" y="483"/>
                  <a:pt x="759" y="499"/>
                </a:cubicBezTo>
                <a:cubicBezTo>
                  <a:pt x="752" y="501"/>
                  <a:pt x="748" y="509"/>
                  <a:pt x="750" y="517"/>
                </a:cubicBezTo>
                <a:cubicBezTo>
                  <a:pt x="752" y="523"/>
                  <a:pt x="758" y="526"/>
                  <a:pt x="764" y="526"/>
                </a:cubicBezTo>
                <a:cubicBezTo>
                  <a:pt x="765" y="526"/>
                  <a:pt x="766" y="526"/>
                  <a:pt x="768" y="526"/>
                </a:cubicBezTo>
                <a:cubicBezTo>
                  <a:pt x="834" y="503"/>
                  <a:pt x="840" y="441"/>
                  <a:pt x="840" y="439"/>
                </a:cubicBezTo>
                <a:cubicBezTo>
                  <a:pt x="841" y="431"/>
                  <a:pt x="835" y="425"/>
                  <a:pt x="828" y="42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76" name=""/>
          <p:cNvSpPr/>
          <p:nvPr/>
        </p:nvSpPr>
        <p:spPr>
          <a:xfrm>
            <a:off x="851040" y="1806480"/>
            <a:ext cx="228960" cy="183600"/>
          </a:xfrm>
          <a:custGeom>
            <a:avLst/>
            <a:gdLst/>
            <a:ahLst/>
            <a:rect l="0" t="0" r="r" b="b"/>
            <a:pathLst>
              <a:path w="636" h="510">
                <a:moveTo>
                  <a:pt x="11" y="284"/>
                </a:moveTo>
                <a:cubicBezTo>
                  <a:pt x="9" y="291"/>
                  <a:pt x="14" y="299"/>
                  <a:pt x="21" y="301"/>
                </a:cubicBezTo>
                <a:cubicBezTo>
                  <a:pt x="22" y="301"/>
                  <a:pt x="24" y="301"/>
                  <a:pt x="25" y="301"/>
                </a:cubicBezTo>
                <a:cubicBezTo>
                  <a:pt x="31" y="301"/>
                  <a:pt x="37" y="297"/>
                  <a:pt x="38" y="291"/>
                </a:cubicBezTo>
                <a:cubicBezTo>
                  <a:pt x="44" y="272"/>
                  <a:pt x="64" y="259"/>
                  <a:pt x="84" y="263"/>
                </a:cubicBezTo>
                <a:cubicBezTo>
                  <a:pt x="92" y="265"/>
                  <a:pt x="99" y="260"/>
                  <a:pt x="101" y="253"/>
                </a:cubicBezTo>
                <a:cubicBezTo>
                  <a:pt x="102" y="245"/>
                  <a:pt x="98" y="238"/>
                  <a:pt x="90" y="237"/>
                </a:cubicBezTo>
                <a:cubicBezTo>
                  <a:pt x="78" y="234"/>
                  <a:pt x="66" y="235"/>
                  <a:pt x="55" y="239"/>
                </a:cubicBezTo>
                <a:cubicBezTo>
                  <a:pt x="23" y="185"/>
                  <a:pt x="29" y="131"/>
                  <a:pt x="29" y="131"/>
                </a:cubicBezTo>
                <a:cubicBezTo>
                  <a:pt x="30" y="123"/>
                  <a:pt x="25" y="117"/>
                  <a:pt x="17" y="116"/>
                </a:cubicBezTo>
                <a:cubicBezTo>
                  <a:pt x="10" y="115"/>
                  <a:pt x="2" y="120"/>
                  <a:pt x="1" y="127"/>
                </a:cubicBezTo>
                <a:cubicBezTo>
                  <a:pt x="1" y="130"/>
                  <a:pt x="-6" y="190"/>
                  <a:pt x="31" y="253"/>
                </a:cubicBezTo>
                <a:cubicBezTo>
                  <a:pt x="22" y="261"/>
                  <a:pt x="15" y="271"/>
                  <a:pt x="11" y="284"/>
                </a:cubicBezTo>
                <a:moveTo>
                  <a:pt x="323" y="217"/>
                </a:moveTo>
                <a:cubicBezTo>
                  <a:pt x="335" y="206"/>
                  <a:pt x="353" y="207"/>
                  <a:pt x="364" y="217"/>
                </a:cubicBezTo>
                <a:cubicBezTo>
                  <a:pt x="367" y="220"/>
                  <a:pt x="370" y="221"/>
                  <a:pt x="374" y="221"/>
                </a:cubicBezTo>
                <a:cubicBezTo>
                  <a:pt x="378" y="221"/>
                  <a:pt x="381" y="220"/>
                  <a:pt x="384" y="217"/>
                </a:cubicBezTo>
                <a:cubicBezTo>
                  <a:pt x="389" y="211"/>
                  <a:pt x="389" y="203"/>
                  <a:pt x="384" y="198"/>
                </a:cubicBezTo>
                <a:cubicBezTo>
                  <a:pt x="377" y="192"/>
                  <a:pt x="369" y="187"/>
                  <a:pt x="361" y="185"/>
                </a:cubicBezTo>
                <a:cubicBezTo>
                  <a:pt x="370" y="157"/>
                  <a:pt x="366" y="145"/>
                  <a:pt x="359" y="122"/>
                </a:cubicBezTo>
                <a:cubicBezTo>
                  <a:pt x="357" y="118"/>
                  <a:pt x="356" y="114"/>
                  <a:pt x="354" y="109"/>
                </a:cubicBezTo>
                <a:lnTo>
                  <a:pt x="353" y="106"/>
                </a:lnTo>
                <a:cubicBezTo>
                  <a:pt x="343" y="73"/>
                  <a:pt x="337" y="51"/>
                  <a:pt x="356" y="21"/>
                </a:cubicBezTo>
                <a:cubicBezTo>
                  <a:pt x="360" y="14"/>
                  <a:pt x="358" y="6"/>
                  <a:pt x="351" y="2"/>
                </a:cubicBezTo>
                <a:cubicBezTo>
                  <a:pt x="345" y="-2"/>
                  <a:pt x="336" y="0"/>
                  <a:pt x="332" y="6"/>
                </a:cubicBezTo>
                <a:cubicBezTo>
                  <a:pt x="306" y="47"/>
                  <a:pt x="316" y="78"/>
                  <a:pt x="327" y="114"/>
                </a:cubicBezTo>
                <a:lnTo>
                  <a:pt x="328" y="116"/>
                </a:lnTo>
                <a:cubicBezTo>
                  <a:pt x="329" y="122"/>
                  <a:pt x="331" y="126"/>
                  <a:pt x="332" y="130"/>
                </a:cubicBezTo>
                <a:cubicBezTo>
                  <a:pt x="339" y="151"/>
                  <a:pt x="341" y="158"/>
                  <a:pt x="333" y="183"/>
                </a:cubicBezTo>
                <a:cubicBezTo>
                  <a:pt x="322" y="185"/>
                  <a:pt x="312" y="190"/>
                  <a:pt x="304" y="197"/>
                </a:cubicBezTo>
                <a:cubicBezTo>
                  <a:pt x="299" y="202"/>
                  <a:pt x="298" y="211"/>
                  <a:pt x="304" y="216"/>
                </a:cubicBezTo>
                <a:cubicBezTo>
                  <a:pt x="309" y="222"/>
                  <a:pt x="318" y="222"/>
                  <a:pt x="323" y="217"/>
                </a:cubicBezTo>
                <a:moveTo>
                  <a:pt x="502" y="136"/>
                </a:moveTo>
                <a:cubicBezTo>
                  <a:pt x="510" y="136"/>
                  <a:pt x="519" y="134"/>
                  <a:pt x="526" y="130"/>
                </a:cubicBezTo>
                <a:cubicBezTo>
                  <a:pt x="533" y="127"/>
                  <a:pt x="536" y="119"/>
                  <a:pt x="533" y="112"/>
                </a:cubicBezTo>
                <a:cubicBezTo>
                  <a:pt x="530" y="105"/>
                  <a:pt x="521" y="103"/>
                  <a:pt x="514" y="106"/>
                </a:cubicBezTo>
                <a:cubicBezTo>
                  <a:pt x="500" y="112"/>
                  <a:pt x="482" y="107"/>
                  <a:pt x="475" y="93"/>
                </a:cubicBezTo>
                <a:cubicBezTo>
                  <a:pt x="471" y="87"/>
                  <a:pt x="463" y="84"/>
                  <a:pt x="456" y="88"/>
                </a:cubicBezTo>
                <a:cubicBezTo>
                  <a:pt x="449" y="91"/>
                  <a:pt x="446" y="100"/>
                  <a:pt x="450" y="106"/>
                </a:cubicBezTo>
                <a:cubicBezTo>
                  <a:pt x="455" y="115"/>
                  <a:pt x="463" y="122"/>
                  <a:pt x="471" y="127"/>
                </a:cubicBezTo>
                <a:cubicBezTo>
                  <a:pt x="456" y="163"/>
                  <a:pt x="465" y="201"/>
                  <a:pt x="472" y="221"/>
                </a:cubicBezTo>
                <a:cubicBezTo>
                  <a:pt x="474" y="226"/>
                  <a:pt x="479" y="230"/>
                  <a:pt x="485" y="230"/>
                </a:cubicBezTo>
                <a:cubicBezTo>
                  <a:pt x="486" y="230"/>
                  <a:pt x="488" y="230"/>
                  <a:pt x="489" y="229"/>
                </a:cubicBezTo>
                <a:cubicBezTo>
                  <a:pt x="498" y="227"/>
                  <a:pt x="502" y="219"/>
                  <a:pt x="499" y="212"/>
                </a:cubicBezTo>
                <a:cubicBezTo>
                  <a:pt x="495" y="198"/>
                  <a:pt x="484" y="164"/>
                  <a:pt x="499" y="135"/>
                </a:cubicBezTo>
                <a:cubicBezTo>
                  <a:pt x="500" y="135"/>
                  <a:pt x="501" y="136"/>
                  <a:pt x="502" y="136"/>
                </a:cubicBezTo>
                <a:moveTo>
                  <a:pt x="636" y="393"/>
                </a:moveTo>
                <a:cubicBezTo>
                  <a:pt x="636" y="385"/>
                  <a:pt x="629" y="380"/>
                  <a:pt x="621" y="380"/>
                </a:cubicBezTo>
                <a:cubicBezTo>
                  <a:pt x="593" y="382"/>
                  <a:pt x="569" y="361"/>
                  <a:pt x="567" y="334"/>
                </a:cubicBezTo>
                <a:cubicBezTo>
                  <a:pt x="566" y="325"/>
                  <a:pt x="560" y="320"/>
                  <a:pt x="552" y="320"/>
                </a:cubicBezTo>
                <a:cubicBezTo>
                  <a:pt x="544" y="321"/>
                  <a:pt x="539" y="328"/>
                  <a:pt x="539" y="336"/>
                </a:cubicBezTo>
                <a:cubicBezTo>
                  <a:pt x="540" y="352"/>
                  <a:pt x="547" y="366"/>
                  <a:pt x="556" y="378"/>
                </a:cubicBezTo>
                <a:cubicBezTo>
                  <a:pt x="534" y="404"/>
                  <a:pt x="504" y="411"/>
                  <a:pt x="487" y="413"/>
                </a:cubicBezTo>
                <a:cubicBezTo>
                  <a:pt x="472" y="415"/>
                  <a:pt x="460" y="413"/>
                  <a:pt x="445" y="412"/>
                </a:cubicBezTo>
                <a:cubicBezTo>
                  <a:pt x="432" y="410"/>
                  <a:pt x="416" y="408"/>
                  <a:pt x="398" y="409"/>
                </a:cubicBezTo>
                <a:lnTo>
                  <a:pt x="397" y="409"/>
                </a:lnTo>
                <a:cubicBezTo>
                  <a:pt x="397" y="401"/>
                  <a:pt x="395" y="390"/>
                  <a:pt x="389" y="380"/>
                </a:cubicBezTo>
                <a:cubicBezTo>
                  <a:pt x="385" y="374"/>
                  <a:pt x="376" y="372"/>
                  <a:pt x="370" y="376"/>
                </a:cubicBezTo>
                <a:cubicBezTo>
                  <a:pt x="363" y="380"/>
                  <a:pt x="361" y="388"/>
                  <a:pt x="365" y="395"/>
                </a:cubicBezTo>
                <a:cubicBezTo>
                  <a:pt x="369" y="401"/>
                  <a:pt x="370" y="410"/>
                  <a:pt x="370" y="414"/>
                </a:cubicBezTo>
                <a:cubicBezTo>
                  <a:pt x="356" y="419"/>
                  <a:pt x="343" y="427"/>
                  <a:pt x="332" y="434"/>
                </a:cubicBezTo>
                <a:cubicBezTo>
                  <a:pt x="313" y="446"/>
                  <a:pt x="297" y="456"/>
                  <a:pt x="274" y="451"/>
                </a:cubicBezTo>
                <a:cubicBezTo>
                  <a:pt x="253" y="446"/>
                  <a:pt x="232" y="445"/>
                  <a:pt x="214" y="448"/>
                </a:cubicBezTo>
                <a:cubicBezTo>
                  <a:pt x="211" y="441"/>
                  <a:pt x="207" y="433"/>
                  <a:pt x="200" y="426"/>
                </a:cubicBezTo>
                <a:cubicBezTo>
                  <a:pt x="194" y="421"/>
                  <a:pt x="185" y="421"/>
                  <a:pt x="180" y="427"/>
                </a:cubicBezTo>
                <a:cubicBezTo>
                  <a:pt x="175" y="432"/>
                  <a:pt x="175" y="441"/>
                  <a:pt x="181" y="446"/>
                </a:cubicBezTo>
                <a:cubicBezTo>
                  <a:pt x="183" y="448"/>
                  <a:pt x="185" y="452"/>
                  <a:pt x="186" y="455"/>
                </a:cubicBezTo>
                <a:cubicBezTo>
                  <a:pt x="156" y="467"/>
                  <a:pt x="140" y="488"/>
                  <a:pt x="139" y="489"/>
                </a:cubicBezTo>
                <a:cubicBezTo>
                  <a:pt x="135" y="495"/>
                  <a:pt x="136" y="503"/>
                  <a:pt x="143" y="508"/>
                </a:cubicBezTo>
                <a:cubicBezTo>
                  <a:pt x="145" y="509"/>
                  <a:pt x="148" y="510"/>
                  <a:pt x="151" y="510"/>
                </a:cubicBezTo>
                <a:cubicBezTo>
                  <a:pt x="155" y="510"/>
                  <a:pt x="159" y="508"/>
                  <a:pt x="162" y="505"/>
                </a:cubicBezTo>
                <a:cubicBezTo>
                  <a:pt x="162" y="504"/>
                  <a:pt x="178" y="484"/>
                  <a:pt x="208" y="476"/>
                </a:cubicBezTo>
                <a:cubicBezTo>
                  <a:pt x="224" y="472"/>
                  <a:pt x="246" y="472"/>
                  <a:pt x="268" y="477"/>
                </a:cubicBezTo>
                <a:cubicBezTo>
                  <a:pt x="274" y="479"/>
                  <a:pt x="280" y="479"/>
                  <a:pt x="285" y="479"/>
                </a:cubicBezTo>
                <a:cubicBezTo>
                  <a:pt x="288" y="485"/>
                  <a:pt x="289" y="492"/>
                  <a:pt x="289" y="495"/>
                </a:cubicBezTo>
                <a:cubicBezTo>
                  <a:pt x="289" y="502"/>
                  <a:pt x="295" y="508"/>
                  <a:pt x="303" y="508"/>
                </a:cubicBezTo>
                <a:lnTo>
                  <a:pt x="304" y="508"/>
                </a:lnTo>
                <a:cubicBezTo>
                  <a:pt x="311" y="507"/>
                  <a:pt x="317" y="501"/>
                  <a:pt x="317" y="493"/>
                </a:cubicBezTo>
                <a:cubicBezTo>
                  <a:pt x="317" y="492"/>
                  <a:pt x="316" y="484"/>
                  <a:pt x="313" y="475"/>
                </a:cubicBezTo>
                <a:cubicBezTo>
                  <a:pt x="326" y="470"/>
                  <a:pt x="337" y="463"/>
                  <a:pt x="348" y="456"/>
                </a:cubicBezTo>
                <a:cubicBezTo>
                  <a:pt x="364" y="446"/>
                  <a:pt x="379" y="437"/>
                  <a:pt x="399" y="436"/>
                </a:cubicBezTo>
                <a:cubicBezTo>
                  <a:pt x="415" y="435"/>
                  <a:pt x="429" y="437"/>
                  <a:pt x="442" y="439"/>
                </a:cubicBezTo>
                <a:cubicBezTo>
                  <a:pt x="455" y="440"/>
                  <a:pt x="468" y="441"/>
                  <a:pt x="482" y="440"/>
                </a:cubicBezTo>
                <a:cubicBezTo>
                  <a:pt x="485" y="447"/>
                  <a:pt x="485" y="456"/>
                  <a:pt x="484" y="459"/>
                </a:cubicBezTo>
                <a:cubicBezTo>
                  <a:pt x="484" y="467"/>
                  <a:pt x="489" y="474"/>
                  <a:pt x="498" y="475"/>
                </a:cubicBezTo>
                <a:lnTo>
                  <a:pt x="499" y="475"/>
                </a:lnTo>
                <a:cubicBezTo>
                  <a:pt x="506" y="475"/>
                  <a:pt x="512" y="470"/>
                  <a:pt x="513" y="463"/>
                </a:cubicBezTo>
                <a:cubicBezTo>
                  <a:pt x="513" y="461"/>
                  <a:pt x="515" y="449"/>
                  <a:pt x="511" y="436"/>
                </a:cubicBezTo>
                <a:cubicBezTo>
                  <a:pt x="532" y="431"/>
                  <a:pt x="556" y="419"/>
                  <a:pt x="577" y="396"/>
                </a:cubicBezTo>
                <a:cubicBezTo>
                  <a:pt x="589" y="403"/>
                  <a:pt x="603" y="408"/>
                  <a:pt x="618" y="408"/>
                </a:cubicBezTo>
                <a:cubicBezTo>
                  <a:pt x="620" y="408"/>
                  <a:pt x="621" y="407"/>
                  <a:pt x="623" y="407"/>
                </a:cubicBezTo>
                <a:cubicBezTo>
                  <a:pt x="631" y="407"/>
                  <a:pt x="637" y="400"/>
                  <a:pt x="636" y="39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1162080" y="1683000"/>
            <a:ext cx="367776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 API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ではダメなのか？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1157400" y="2495520"/>
            <a:ext cx="5522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項⽬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3269160" y="2495520"/>
            <a:ext cx="1901160" cy="38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従来の</a:t>
            </a:r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API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連携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8528400" y="2495520"/>
            <a:ext cx="675000" cy="38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MCP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880920" y="3029040"/>
            <a:ext cx="32954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接続⽅法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 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API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ごとに異なる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6367320" y="3029040"/>
            <a:ext cx="193176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基本部分は統⼀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880920" y="3571920"/>
            <a:ext cx="82836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保守性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2243160" y="3571920"/>
            <a:ext cx="89046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仕様変更のたびにコードを修正 仕様が変わっても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LLM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はそのまま使える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880920" y="4105440"/>
            <a:ext cx="82836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拡張性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6" name=""/>
          <p:cNvSpPr/>
          <p:nvPr/>
        </p:nvSpPr>
        <p:spPr>
          <a:xfrm>
            <a:off x="1114200" y="47908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26" y="321"/>
                </a:moveTo>
                <a:lnTo>
                  <a:pt x="654" y="321"/>
                </a:lnTo>
                <a:cubicBezTo>
                  <a:pt x="647" y="292"/>
                  <a:pt x="636" y="264"/>
                  <a:pt x="620" y="239"/>
                </a:cubicBezTo>
                <a:lnTo>
                  <a:pt x="671" y="189"/>
                </a:lnTo>
                <a:cubicBezTo>
                  <a:pt x="688" y="172"/>
                  <a:pt x="688" y="145"/>
                  <a:pt x="671" y="128"/>
                </a:cubicBezTo>
                <a:lnTo>
                  <a:pt x="641" y="97"/>
                </a:lnTo>
                <a:cubicBezTo>
                  <a:pt x="624" y="81"/>
                  <a:pt x="597" y="81"/>
                  <a:pt x="581" y="97"/>
                </a:cubicBezTo>
                <a:lnTo>
                  <a:pt x="530" y="149"/>
                </a:lnTo>
                <a:cubicBezTo>
                  <a:pt x="505" y="134"/>
                  <a:pt x="478" y="122"/>
                  <a:pt x="449" y="114"/>
                </a:cubicBezTo>
                <a:lnTo>
                  <a:pt x="449" y="43"/>
                </a:lnTo>
                <a:cubicBezTo>
                  <a:pt x="449" y="19"/>
                  <a:pt x="430" y="0"/>
                  <a:pt x="406" y="0"/>
                </a:cubicBezTo>
                <a:lnTo>
                  <a:pt x="363" y="0"/>
                </a:lnTo>
                <a:cubicBezTo>
                  <a:pt x="339" y="0"/>
                  <a:pt x="320" y="19"/>
                  <a:pt x="320" y="43"/>
                </a:cubicBezTo>
                <a:lnTo>
                  <a:pt x="320" y="114"/>
                </a:lnTo>
                <a:cubicBezTo>
                  <a:pt x="291" y="122"/>
                  <a:pt x="263" y="134"/>
                  <a:pt x="239" y="149"/>
                </a:cubicBezTo>
                <a:lnTo>
                  <a:pt x="188" y="97"/>
                </a:lnTo>
                <a:cubicBezTo>
                  <a:pt x="171" y="81"/>
                  <a:pt x="144" y="81"/>
                  <a:pt x="128" y="97"/>
                </a:cubicBezTo>
                <a:lnTo>
                  <a:pt x="97" y="128"/>
                </a:lnTo>
                <a:cubicBezTo>
                  <a:pt x="81" y="145"/>
                  <a:pt x="81" y="172"/>
                  <a:pt x="97" y="189"/>
                </a:cubicBezTo>
                <a:lnTo>
                  <a:pt x="148" y="239"/>
                </a:lnTo>
                <a:cubicBezTo>
                  <a:pt x="133" y="264"/>
                  <a:pt x="121" y="292"/>
                  <a:pt x="114" y="321"/>
                </a:cubicBezTo>
                <a:lnTo>
                  <a:pt x="43" y="321"/>
                </a:lnTo>
                <a:cubicBezTo>
                  <a:pt x="19" y="321"/>
                  <a:pt x="0" y="340"/>
                  <a:pt x="0" y="363"/>
                </a:cubicBezTo>
                <a:lnTo>
                  <a:pt x="0" y="406"/>
                </a:lnTo>
                <a:cubicBezTo>
                  <a:pt x="0" y="430"/>
                  <a:pt x="19" y="449"/>
                  <a:pt x="43" y="449"/>
                </a:cubicBezTo>
                <a:lnTo>
                  <a:pt x="114" y="449"/>
                </a:lnTo>
                <a:cubicBezTo>
                  <a:pt x="121" y="478"/>
                  <a:pt x="133" y="505"/>
                  <a:pt x="148" y="530"/>
                </a:cubicBezTo>
                <a:lnTo>
                  <a:pt x="97" y="581"/>
                </a:lnTo>
                <a:cubicBezTo>
                  <a:pt x="81" y="597"/>
                  <a:pt x="81" y="624"/>
                  <a:pt x="97" y="641"/>
                </a:cubicBezTo>
                <a:lnTo>
                  <a:pt x="128" y="671"/>
                </a:lnTo>
                <a:cubicBezTo>
                  <a:pt x="144" y="688"/>
                  <a:pt x="171" y="688"/>
                  <a:pt x="188" y="671"/>
                </a:cubicBezTo>
                <a:lnTo>
                  <a:pt x="239" y="620"/>
                </a:lnTo>
                <a:cubicBezTo>
                  <a:pt x="263" y="636"/>
                  <a:pt x="291" y="647"/>
                  <a:pt x="320" y="654"/>
                </a:cubicBezTo>
                <a:lnTo>
                  <a:pt x="320" y="726"/>
                </a:lnTo>
                <a:cubicBezTo>
                  <a:pt x="320" y="749"/>
                  <a:pt x="339" y="768"/>
                  <a:pt x="363" y="768"/>
                </a:cubicBezTo>
                <a:lnTo>
                  <a:pt x="406" y="768"/>
                </a:lnTo>
                <a:cubicBezTo>
                  <a:pt x="430" y="768"/>
                  <a:pt x="449" y="749"/>
                  <a:pt x="449" y="726"/>
                </a:cubicBezTo>
                <a:lnTo>
                  <a:pt x="449" y="654"/>
                </a:lnTo>
                <a:cubicBezTo>
                  <a:pt x="478" y="647"/>
                  <a:pt x="505" y="636"/>
                  <a:pt x="530" y="620"/>
                </a:cubicBezTo>
                <a:lnTo>
                  <a:pt x="581" y="671"/>
                </a:lnTo>
                <a:cubicBezTo>
                  <a:pt x="597" y="688"/>
                  <a:pt x="624" y="688"/>
                  <a:pt x="641" y="671"/>
                </a:cubicBezTo>
                <a:lnTo>
                  <a:pt x="671" y="641"/>
                </a:lnTo>
                <a:cubicBezTo>
                  <a:pt x="688" y="624"/>
                  <a:pt x="688" y="597"/>
                  <a:pt x="671" y="581"/>
                </a:cubicBezTo>
                <a:lnTo>
                  <a:pt x="620" y="530"/>
                </a:lnTo>
                <a:cubicBezTo>
                  <a:pt x="636" y="505"/>
                  <a:pt x="647" y="478"/>
                  <a:pt x="654" y="449"/>
                </a:cubicBezTo>
                <a:lnTo>
                  <a:pt x="726" y="449"/>
                </a:lnTo>
                <a:cubicBezTo>
                  <a:pt x="749" y="449"/>
                  <a:pt x="768" y="430"/>
                  <a:pt x="768" y="406"/>
                </a:cubicBezTo>
                <a:lnTo>
                  <a:pt x="768" y="363"/>
                </a:lnTo>
                <a:cubicBezTo>
                  <a:pt x="768" y="340"/>
                  <a:pt x="749" y="321"/>
                  <a:pt x="726" y="321"/>
                </a:cubicBezTo>
                <a:moveTo>
                  <a:pt x="385" y="555"/>
                </a:moveTo>
                <a:cubicBezTo>
                  <a:pt x="290" y="555"/>
                  <a:pt x="213" y="479"/>
                  <a:pt x="213" y="385"/>
                </a:cubicBezTo>
                <a:cubicBezTo>
                  <a:pt x="213" y="291"/>
                  <a:pt x="290" y="214"/>
                  <a:pt x="385" y="214"/>
                </a:cubicBezTo>
                <a:cubicBezTo>
                  <a:pt x="479" y="214"/>
                  <a:pt x="555" y="291"/>
                  <a:pt x="555" y="385"/>
                </a:cubicBezTo>
                <a:cubicBezTo>
                  <a:pt x="555" y="479"/>
                  <a:pt x="479" y="555"/>
                  <a:pt x="385" y="555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2243160" y="4105440"/>
            <a:ext cx="75254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ツール追加に複雑な実装が必要 登録すれば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LLM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がすぐ使える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1410120" y="4743360"/>
            <a:ext cx="895068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59636e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 MCP</a:t>
            </a:r>
            <a:r>
              <a:rPr b="0" lang="ja-JP" sz="2170" strike="noStrike" u="none">
                <a:solidFill>
                  <a:srgbClr val="59636e"/>
                </a:solidFill>
                <a:effectLst/>
                <a:uFillTx/>
                <a:latin typeface="HiraKakuProN-W3"/>
                <a:ea typeface="HiraKakuProN-W3"/>
              </a:rPr>
              <a:t>は仕様書ごと</a:t>
            </a:r>
            <a:r>
              <a:rPr b="0" lang="en-US" sz="2170" strike="noStrike" u="none">
                <a:solidFill>
                  <a:srgbClr val="59636e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LLM</a:t>
            </a:r>
            <a:r>
              <a:rPr b="0" lang="ja-JP" sz="2170" strike="noStrike" u="none">
                <a:solidFill>
                  <a:srgbClr val="59636e"/>
                </a:solidFill>
                <a:effectLst/>
                <a:uFillTx/>
                <a:latin typeface="HiraKakuProN-W3"/>
                <a:ea typeface="HiraKakuProN-W3"/>
              </a:rPr>
              <a:t>に渡すことで、ツールの変更を動的に反映できる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11779920" y="6327720"/>
            <a:ext cx="22824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7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9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93" name=""/>
          <p:cNvSpPr/>
          <p:nvPr/>
        </p:nvSpPr>
        <p:spPr>
          <a:xfrm>
            <a:off x="801000" y="1896840"/>
            <a:ext cx="131040" cy="141120"/>
          </a:xfrm>
          <a:custGeom>
            <a:avLst/>
            <a:gdLst/>
            <a:ahLst/>
            <a:rect l="0" t="0" r="r" b="b"/>
            <a:pathLst>
              <a:path w="364" h="392">
                <a:moveTo>
                  <a:pt x="364" y="279"/>
                </a:moveTo>
                <a:cubicBezTo>
                  <a:pt x="364" y="341"/>
                  <a:pt x="342" y="392"/>
                  <a:pt x="280" y="392"/>
                </a:cubicBezTo>
                <a:lnTo>
                  <a:pt x="84" y="392"/>
                </a:lnTo>
                <a:cubicBezTo>
                  <a:pt x="-28" y="392"/>
                  <a:pt x="-28" y="0"/>
                  <a:pt x="84" y="0"/>
                </a:cubicBezTo>
                <a:lnTo>
                  <a:pt x="280" y="0"/>
                </a:lnTo>
                <a:cubicBezTo>
                  <a:pt x="342" y="0"/>
                  <a:pt x="364" y="50"/>
                  <a:pt x="364" y="112"/>
                </a:cubicBezTo>
                <a:lnTo>
                  <a:pt x="364" y="279"/>
                </a:lnTo>
                <a:close/>
              </a:path>
            </a:pathLst>
          </a:custGeom>
          <a:solidFill>
            <a:srgbClr val="5537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94" name=""/>
          <p:cNvSpPr/>
          <p:nvPr/>
        </p:nvSpPr>
        <p:spPr>
          <a:xfrm>
            <a:off x="851400" y="1896840"/>
            <a:ext cx="281880" cy="141120"/>
          </a:xfrm>
          <a:custGeom>
            <a:avLst/>
            <a:gdLst/>
            <a:ahLst/>
            <a:rect l="0" t="0" r="r" b="b"/>
            <a:pathLst>
              <a:path w="783" h="392">
                <a:moveTo>
                  <a:pt x="755" y="335"/>
                </a:moveTo>
                <a:lnTo>
                  <a:pt x="727" y="335"/>
                </a:lnTo>
                <a:lnTo>
                  <a:pt x="727" y="56"/>
                </a:lnTo>
                <a:lnTo>
                  <a:pt x="755" y="56"/>
                </a:lnTo>
                <a:cubicBezTo>
                  <a:pt x="770" y="56"/>
                  <a:pt x="783" y="43"/>
                  <a:pt x="783" y="28"/>
                </a:cubicBezTo>
                <a:cubicBezTo>
                  <a:pt x="783" y="13"/>
                  <a:pt x="770" y="0"/>
                  <a:pt x="755" y="0"/>
                </a:cubicBezTo>
                <a:lnTo>
                  <a:pt x="83" y="0"/>
                </a:lnTo>
                <a:cubicBezTo>
                  <a:pt x="-28" y="0"/>
                  <a:pt x="-28" y="392"/>
                  <a:pt x="83" y="392"/>
                </a:cubicBezTo>
                <a:lnTo>
                  <a:pt x="755" y="392"/>
                </a:lnTo>
                <a:cubicBezTo>
                  <a:pt x="770" y="392"/>
                  <a:pt x="783" y="379"/>
                  <a:pt x="783" y="363"/>
                </a:cubicBezTo>
                <a:cubicBezTo>
                  <a:pt x="783" y="348"/>
                  <a:pt x="770" y="335"/>
                  <a:pt x="755" y="335"/>
                </a:cubicBez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95" name=""/>
          <p:cNvSpPr/>
          <p:nvPr/>
        </p:nvSpPr>
        <p:spPr>
          <a:xfrm>
            <a:off x="876240" y="1917000"/>
            <a:ext cx="256680" cy="100800"/>
          </a:xfrm>
          <a:custGeom>
            <a:avLst/>
            <a:gdLst/>
            <a:ahLst/>
            <a:rect l="0" t="0" r="r" b="b"/>
            <a:pathLst>
              <a:path w="713" h="280">
                <a:moveTo>
                  <a:pt x="690" y="280"/>
                </a:moveTo>
                <a:lnTo>
                  <a:pt x="42" y="280"/>
                </a:lnTo>
                <a:cubicBezTo>
                  <a:pt x="-14" y="280"/>
                  <a:pt x="-14" y="0"/>
                  <a:pt x="42" y="0"/>
                </a:cubicBezTo>
                <a:lnTo>
                  <a:pt x="690" y="0"/>
                </a:lnTo>
                <a:cubicBezTo>
                  <a:pt x="721" y="0"/>
                  <a:pt x="721" y="280"/>
                  <a:pt x="690" y="28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96" name=""/>
          <p:cNvSpPr/>
          <p:nvPr/>
        </p:nvSpPr>
        <p:spPr>
          <a:xfrm>
            <a:off x="876240" y="1917000"/>
            <a:ext cx="255240" cy="92880"/>
          </a:xfrm>
          <a:custGeom>
            <a:avLst/>
            <a:gdLst/>
            <a:ahLst/>
            <a:rect l="0" t="0" r="r" b="b"/>
            <a:pathLst>
              <a:path w="709" h="258">
                <a:moveTo>
                  <a:pt x="57" y="56"/>
                </a:moveTo>
                <a:lnTo>
                  <a:pt x="709" y="56"/>
                </a:lnTo>
                <a:cubicBezTo>
                  <a:pt x="706" y="23"/>
                  <a:pt x="699" y="0"/>
                  <a:pt x="690" y="0"/>
                </a:cubicBezTo>
                <a:lnTo>
                  <a:pt x="43" y="0"/>
                </a:lnTo>
                <a:cubicBezTo>
                  <a:pt x="-4" y="0"/>
                  <a:pt x="-12" y="191"/>
                  <a:pt x="18" y="258"/>
                </a:cubicBezTo>
                <a:cubicBezTo>
                  <a:pt x="7" y="174"/>
                  <a:pt x="20" y="56"/>
                  <a:pt x="57" y="56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97" name=""/>
          <p:cNvSpPr/>
          <p:nvPr/>
        </p:nvSpPr>
        <p:spPr>
          <a:xfrm>
            <a:off x="790920" y="1695960"/>
            <a:ext cx="110880" cy="110880"/>
          </a:xfrm>
          <a:custGeom>
            <a:avLst/>
            <a:gdLst/>
            <a:ahLst/>
            <a:rect l="0" t="0" r="r" b="b"/>
            <a:pathLst>
              <a:path w="308" h="308">
                <a:moveTo>
                  <a:pt x="308" y="196"/>
                </a:moveTo>
                <a:cubicBezTo>
                  <a:pt x="308" y="258"/>
                  <a:pt x="258" y="308"/>
                  <a:pt x="197" y="308"/>
                </a:cubicBezTo>
                <a:lnTo>
                  <a:pt x="84" y="308"/>
                </a:lnTo>
                <a:cubicBezTo>
                  <a:pt x="-28" y="308"/>
                  <a:pt x="-28" y="0"/>
                  <a:pt x="84" y="0"/>
                </a:cubicBezTo>
                <a:lnTo>
                  <a:pt x="197" y="0"/>
                </a:lnTo>
                <a:cubicBezTo>
                  <a:pt x="258" y="0"/>
                  <a:pt x="308" y="51"/>
                  <a:pt x="308" y="112"/>
                </a:cubicBezTo>
                <a:lnTo>
                  <a:pt x="308" y="196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98" name=""/>
          <p:cNvSpPr/>
          <p:nvPr/>
        </p:nvSpPr>
        <p:spPr>
          <a:xfrm>
            <a:off x="821160" y="1695960"/>
            <a:ext cx="281880" cy="110880"/>
          </a:xfrm>
          <a:custGeom>
            <a:avLst/>
            <a:gdLst/>
            <a:ahLst/>
            <a:rect l="0" t="0" r="r" b="b"/>
            <a:pathLst>
              <a:path w="783" h="308">
                <a:moveTo>
                  <a:pt x="755" y="252"/>
                </a:moveTo>
                <a:lnTo>
                  <a:pt x="727" y="252"/>
                </a:lnTo>
                <a:lnTo>
                  <a:pt x="727" y="56"/>
                </a:lnTo>
                <a:lnTo>
                  <a:pt x="755" y="56"/>
                </a:lnTo>
                <a:cubicBezTo>
                  <a:pt x="770" y="56"/>
                  <a:pt x="783" y="43"/>
                  <a:pt x="783" y="27"/>
                </a:cubicBezTo>
                <a:cubicBezTo>
                  <a:pt x="783" y="12"/>
                  <a:pt x="770" y="0"/>
                  <a:pt x="755" y="0"/>
                </a:cubicBezTo>
                <a:lnTo>
                  <a:pt x="84" y="0"/>
                </a:lnTo>
                <a:cubicBezTo>
                  <a:pt x="-28" y="0"/>
                  <a:pt x="-28" y="308"/>
                  <a:pt x="84" y="308"/>
                </a:cubicBezTo>
                <a:lnTo>
                  <a:pt x="755" y="308"/>
                </a:lnTo>
                <a:cubicBezTo>
                  <a:pt x="770" y="308"/>
                  <a:pt x="783" y="295"/>
                  <a:pt x="783" y="280"/>
                </a:cubicBezTo>
                <a:cubicBezTo>
                  <a:pt x="783" y="264"/>
                  <a:pt x="770" y="252"/>
                  <a:pt x="755" y="252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99" name=""/>
          <p:cNvSpPr/>
          <p:nvPr/>
        </p:nvSpPr>
        <p:spPr>
          <a:xfrm>
            <a:off x="846360" y="1715760"/>
            <a:ext cx="256680" cy="70920"/>
          </a:xfrm>
          <a:custGeom>
            <a:avLst/>
            <a:gdLst/>
            <a:ahLst/>
            <a:rect l="0" t="0" r="r" b="b"/>
            <a:pathLst>
              <a:path w="713" h="197">
                <a:moveTo>
                  <a:pt x="690" y="197"/>
                </a:moveTo>
                <a:lnTo>
                  <a:pt x="42" y="197"/>
                </a:lnTo>
                <a:cubicBezTo>
                  <a:pt x="-14" y="197"/>
                  <a:pt x="-14" y="0"/>
                  <a:pt x="42" y="0"/>
                </a:cubicBezTo>
                <a:lnTo>
                  <a:pt x="690" y="0"/>
                </a:lnTo>
                <a:cubicBezTo>
                  <a:pt x="720" y="0"/>
                  <a:pt x="720" y="197"/>
                  <a:pt x="690" y="197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0" name=""/>
          <p:cNvSpPr/>
          <p:nvPr/>
        </p:nvSpPr>
        <p:spPr>
          <a:xfrm>
            <a:off x="846360" y="1715760"/>
            <a:ext cx="255960" cy="45720"/>
          </a:xfrm>
          <a:custGeom>
            <a:avLst/>
            <a:gdLst/>
            <a:ahLst/>
            <a:rect l="0" t="0" r="r" b="b"/>
            <a:pathLst>
              <a:path w="711" h="127">
                <a:moveTo>
                  <a:pt x="42" y="57"/>
                </a:moveTo>
                <a:lnTo>
                  <a:pt x="711" y="57"/>
                </a:lnTo>
                <a:cubicBezTo>
                  <a:pt x="708" y="25"/>
                  <a:pt x="701" y="0"/>
                  <a:pt x="690" y="0"/>
                </a:cubicBezTo>
                <a:lnTo>
                  <a:pt x="42" y="0"/>
                </a:lnTo>
                <a:cubicBezTo>
                  <a:pt x="8" y="0"/>
                  <a:pt x="-5" y="71"/>
                  <a:pt x="1" y="127"/>
                </a:cubicBezTo>
                <a:cubicBezTo>
                  <a:pt x="6" y="89"/>
                  <a:pt x="19" y="57"/>
                  <a:pt x="42" y="57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1" name=""/>
          <p:cNvSpPr/>
          <p:nvPr/>
        </p:nvSpPr>
        <p:spPr>
          <a:xfrm>
            <a:off x="811080" y="1806480"/>
            <a:ext cx="171360" cy="90720"/>
          </a:xfrm>
          <a:custGeom>
            <a:avLst/>
            <a:gdLst/>
            <a:ahLst/>
            <a:rect l="0" t="0" r="r" b="b"/>
            <a:pathLst>
              <a:path w="476" h="252">
                <a:moveTo>
                  <a:pt x="476" y="140"/>
                </a:moveTo>
                <a:cubicBezTo>
                  <a:pt x="476" y="202"/>
                  <a:pt x="426" y="252"/>
                  <a:pt x="364" y="252"/>
                </a:cubicBezTo>
                <a:lnTo>
                  <a:pt x="84" y="252"/>
                </a:lnTo>
                <a:cubicBezTo>
                  <a:pt x="-28" y="252"/>
                  <a:pt x="-28" y="0"/>
                  <a:pt x="84" y="0"/>
                </a:cubicBezTo>
                <a:lnTo>
                  <a:pt x="364" y="0"/>
                </a:lnTo>
                <a:cubicBezTo>
                  <a:pt x="426" y="0"/>
                  <a:pt x="476" y="50"/>
                  <a:pt x="476" y="111"/>
                </a:cubicBezTo>
                <a:lnTo>
                  <a:pt x="476" y="140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2" name=""/>
          <p:cNvSpPr/>
          <p:nvPr/>
        </p:nvSpPr>
        <p:spPr>
          <a:xfrm>
            <a:off x="901440" y="1806480"/>
            <a:ext cx="241560" cy="90720"/>
          </a:xfrm>
          <a:custGeom>
            <a:avLst/>
            <a:gdLst/>
            <a:ahLst/>
            <a:rect l="0" t="0" r="r" b="b"/>
            <a:pathLst>
              <a:path w="671" h="252">
                <a:moveTo>
                  <a:pt x="644" y="196"/>
                </a:moveTo>
                <a:lnTo>
                  <a:pt x="616" y="196"/>
                </a:lnTo>
                <a:lnTo>
                  <a:pt x="616" y="56"/>
                </a:lnTo>
                <a:lnTo>
                  <a:pt x="644" y="56"/>
                </a:lnTo>
                <a:cubicBezTo>
                  <a:pt x="659" y="56"/>
                  <a:pt x="671" y="43"/>
                  <a:pt x="671" y="28"/>
                </a:cubicBezTo>
                <a:cubicBezTo>
                  <a:pt x="671" y="12"/>
                  <a:pt x="659" y="0"/>
                  <a:pt x="644" y="0"/>
                </a:cubicBezTo>
                <a:lnTo>
                  <a:pt x="84" y="0"/>
                </a:lnTo>
                <a:cubicBezTo>
                  <a:pt x="-28" y="0"/>
                  <a:pt x="-28" y="252"/>
                  <a:pt x="84" y="252"/>
                </a:cubicBezTo>
                <a:lnTo>
                  <a:pt x="644" y="252"/>
                </a:lnTo>
                <a:cubicBezTo>
                  <a:pt x="659" y="252"/>
                  <a:pt x="671" y="240"/>
                  <a:pt x="671" y="224"/>
                </a:cubicBezTo>
                <a:cubicBezTo>
                  <a:pt x="671" y="209"/>
                  <a:pt x="659" y="196"/>
                  <a:pt x="644" y="19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3" name=""/>
          <p:cNvSpPr/>
          <p:nvPr/>
        </p:nvSpPr>
        <p:spPr>
          <a:xfrm>
            <a:off x="926640" y="1826640"/>
            <a:ext cx="216360" cy="50400"/>
          </a:xfrm>
          <a:custGeom>
            <a:avLst/>
            <a:gdLst/>
            <a:ahLst/>
            <a:rect l="0" t="0" r="r" b="b"/>
            <a:pathLst>
              <a:path w="601" h="140">
                <a:moveTo>
                  <a:pt x="578" y="140"/>
                </a:moveTo>
                <a:lnTo>
                  <a:pt x="42" y="140"/>
                </a:lnTo>
                <a:cubicBezTo>
                  <a:pt x="-14" y="140"/>
                  <a:pt x="-14" y="0"/>
                  <a:pt x="42" y="0"/>
                </a:cubicBezTo>
                <a:lnTo>
                  <a:pt x="578" y="0"/>
                </a:lnTo>
                <a:cubicBezTo>
                  <a:pt x="609" y="0"/>
                  <a:pt x="609" y="140"/>
                  <a:pt x="578" y="14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4" name=""/>
          <p:cNvSpPr/>
          <p:nvPr/>
        </p:nvSpPr>
        <p:spPr>
          <a:xfrm>
            <a:off x="926640" y="1826640"/>
            <a:ext cx="216360" cy="35280"/>
          </a:xfrm>
          <a:custGeom>
            <a:avLst/>
            <a:gdLst/>
            <a:ahLst/>
            <a:rect l="0" t="0" r="r" b="b"/>
            <a:pathLst>
              <a:path w="601" h="98">
                <a:moveTo>
                  <a:pt x="42" y="56"/>
                </a:moveTo>
                <a:lnTo>
                  <a:pt x="601" y="56"/>
                </a:lnTo>
                <a:cubicBezTo>
                  <a:pt x="599" y="27"/>
                  <a:pt x="592" y="0"/>
                  <a:pt x="578" y="0"/>
                </a:cubicBezTo>
                <a:lnTo>
                  <a:pt x="42" y="0"/>
                </a:lnTo>
                <a:cubicBezTo>
                  <a:pt x="6" y="0"/>
                  <a:pt x="-6" y="57"/>
                  <a:pt x="3" y="98"/>
                </a:cubicBezTo>
                <a:cubicBezTo>
                  <a:pt x="9" y="75"/>
                  <a:pt x="22" y="56"/>
                  <a:pt x="42" y="56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5" name=""/>
          <p:cNvSpPr/>
          <p:nvPr/>
        </p:nvSpPr>
        <p:spPr>
          <a:xfrm>
            <a:off x="1066680" y="25524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5"/>
                </a:cubicBezTo>
                <a:cubicBezTo>
                  <a:pt x="25" y="193"/>
                  <a:pt x="16" y="181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4"/>
                  <a:pt x="3" y="88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4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06" name=""/>
          <p:cNvSpPr/>
          <p:nvPr/>
        </p:nvSpPr>
        <p:spPr>
          <a:xfrm>
            <a:off x="1323720" y="2442240"/>
            <a:ext cx="245880" cy="230400"/>
          </a:xfrm>
          <a:custGeom>
            <a:avLst/>
            <a:gdLst/>
            <a:ahLst/>
            <a:rect l="0" t="0" r="r" b="b"/>
            <a:pathLst>
              <a:path w="683" h="640">
                <a:moveTo>
                  <a:pt x="0" y="554"/>
                </a:moveTo>
                <a:cubicBezTo>
                  <a:pt x="0" y="602"/>
                  <a:pt x="38" y="640"/>
                  <a:pt x="86" y="640"/>
                </a:cubicBezTo>
                <a:lnTo>
                  <a:pt x="598" y="640"/>
                </a:lnTo>
                <a:cubicBezTo>
                  <a:pt x="645" y="640"/>
                  <a:pt x="683" y="602"/>
                  <a:pt x="683" y="554"/>
                </a:cubicBezTo>
                <a:lnTo>
                  <a:pt x="683" y="192"/>
                </a:lnTo>
                <a:cubicBezTo>
                  <a:pt x="683" y="145"/>
                  <a:pt x="645" y="106"/>
                  <a:pt x="598" y="106"/>
                </a:cubicBezTo>
                <a:lnTo>
                  <a:pt x="406" y="106"/>
                </a:lnTo>
                <a:cubicBezTo>
                  <a:pt x="330" y="106"/>
                  <a:pt x="342" y="0"/>
                  <a:pt x="226" y="0"/>
                </a:cubicBezTo>
                <a:lnTo>
                  <a:pt x="86" y="0"/>
                </a:lnTo>
                <a:cubicBezTo>
                  <a:pt x="38" y="0"/>
                  <a:pt x="0" y="38"/>
                  <a:pt x="0" y="85"/>
                </a:cubicBezTo>
                <a:lnTo>
                  <a:pt x="0" y="554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07" name=""/>
          <p:cNvSpPr/>
          <p:nvPr/>
        </p:nvSpPr>
        <p:spPr>
          <a:xfrm>
            <a:off x="1323720" y="2495880"/>
            <a:ext cx="261360" cy="176760"/>
          </a:xfrm>
          <a:custGeom>
            <a:avLst/>
            <a:gdLst/>
            <a:ahLst/>
            <a:rect l="0" t="0" r="r" b="b"/>
            <a:pathLst>
              <a:path w="726" h="491">
                <a:moveTo>
                  <a:pt x="641" y="0"/>
                </a:moveTo>
                <a:lnTo>
                  <a:pt x="501" y="0"/>
                </a:lnTo>
                <a:cubicBezTo>
                  <a:pt x="385" y="0"/>
                  <a:pt x="397" y="107"/>
                  <a:pt x="321" y="107"/>
                </a:cubicBezTo>
                <a:lnTo>
                  <a:pt x="128" y="107"/>
                </a:lnTo>
                <a:cubicBezTo>
                  <a:pt x="81" y="107"/>
                  <a:pt x="43" y="145"/>
                  <a:pt x="43" y="193"/>
                </a:cubicBezTo>
                <a:lnTo>
                  <a:pt x="43" y="406"/>
                </a:lnTo>
                <a:cubicBezTo>
                  <a:pt x="43" y="418"/>
                  <a:pt x="33" y="427"/>
                  <a:pt x="22" y="427"/>
                </a:cubicBezTo>
                <a:cubicBezTo>
                  <a:pt x="10" y="427"/>
                  <a:pt x="0" y="418"/>
                  <a:pt x="0" y="406"/>
                </a:cubicBezTo>
                <a:cubicBezTo>
                  <a:pt x="0" y="453"/>
                  <a:pt x="38" y="491"/>
                  <a:pt x="85" y="491"/>
                </a:cubicBezTo>
                <a:lnTo>
                  <a:pt x="641" y="491"/>
                </a:lnTo>
                <a:cubicBezTo>
                  <a:pt x="688" y="491"/>
                  <a:pt x="726" y="453"/>
                  <a:pt x="726" y="406"/>
                </a:cubicBezTo>
                <a:lnTo>
                  <a:pt x="726" y="85"/>
                </a:lnTo>
                <a:cubicBezTo>
                  <a:pt x="726" y="38"/>
                  <a:pt x="688" y="0"/>
                  <a:pt x="641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8" name=""/>
          <p:cNvSpPr txBox="1"/>
          <p:nvPr/>
        </p:nvSpPr>
        <p:spPr>
          <a:xfrm>
            <a:off x="1162080" y="1625760"/>
            <a:ext cx="7275960" cy="36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 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活⽤イメージ（⾝近な業務にどう使える？）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9" name=""/>
          <p:cNvSpPr/>
          <p:nvPr/>
        </p:nvSpPr>
        <p:spPr>
          <a:xfrm>
            <a:off x="1066680" y="30286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5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6" y="60"/>
                  <a:pt x="25" y="47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10" name=""/>
          <p:cNvSpPr/>
          <p:nvPr/>
        </p:nvSpPr>
        <p:spPr>
          <a:xfrm>
            <a:off x="1323720" y="2950920"/>
            <a:ext cx="276480" cy="230760"/>
          </a:xfrm>
          <a:custGeom>
            <a:avLst/>
            <a:gdLst/>
            <a:ahLst/>
            <a:rect l="0" t="0" r="r" b="b"/>
            <a:pathLst>
              <a:path w="768" h="641">
                <a:moveTo>
                  <a:pt x="726" y="493"/>
                </a:moveTo>
                <a:cubicBezTo>
                  <a:pt x="717" y="473"/>
                  <a:pt x="707" y="451"/>
                  <a:pt x="683" y="451"/>
                </a:cubicBezTo>
                <a:lnTo>
                  <a:pt x="662" y="451"/>
                </a:lnTo>
                <a:cubicBezTo>
                  <a:pt x="685" y="451"/>
                  <a:pt x="705" y="431"/>
                  <a:pt x="705" y="407"/>
                </a:cubicBezTo>
                <a:lnTo>
                  <a:pt x="705" y="43"/>
                </a:lnTo>
                <a:cubicBezTo>
                  <a:pt x="705" y="19"/>
                  <a:pt x="685" y="0"/>
                  <a:pt x="662" y="0"/>
                </a:cubicBezTo>
                <a:lnTo>
                  <a:pt x="107" y="0"/>
                </a:lnTo>
                <a:cubicBezTo>
                  <a:pt x="83" y="0"/>
                  <a:pt x="64" y="19"/>
                  <a:pt x="64" y="43"/>
                </a:cubicBezTo>
                <a:lnTo>
                  <a:pt x="64" y="407"/>
                </a:lnTo>
                <a:cubicBezTo>
                  <a:pt x="64" y="431"/>
                  <a:pt x="83" y="451"/>
                  <a:pt x="107" y="451"/>
                </a:cubicBezTo>
                <a:lnTo>
                  <a:pt x="85" y="451"/>
                </a:lnTo>
                <a:cubicBezTo>
                  <a:pt x="62" y="451"/>
                  <a:pt x="50" y="472"/>
                  <a:pt x="43" y="493"/>
                </a:cubicBezTo>
                <a:lnTo>
                  <a:pt x="0" y="598"/>
                </a:lnTo>
                <a:cubicBezTo>
                  <a:pt x="0" y="621"/>
                  <a:pt x="19" y="641"/>
                  <a:pt x="43" y="641"/>
                </a:cubicBezTo>
                <a:lnTo>
                  <a:pt x="726" y="641"/>
                </a:lnTo>
                <a:cubicBezTo>
                  <a:pt x="749" y="641"/>
                  <a:pt x="768" y="621"/>
                  <a:pt x="768" y="598"/>
                </a:cubicBezTo>
                <a:lnTo>
                  <a:pt x="726" y="493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1" name=""/>
          <p:cNvSpPr/>
          <p:nvPr/>
        </p:nvSpPr>
        <p:spPr>
          <a:xfrm>
            <a:off x="1323720" y="3166560"/>
            <a:ext cx="276480" cy="15120"/>
          </a:xfrm>
          <a:custGeom>
            <a:avLst/>
            <a:gdLst/>
            <a:ahLst/>
            <a:rect l="0" t="0" r="r" b="b"/>
            <a:pathLst>
              <a:path w="768" h="42">
                <a:moveTo>
                  <a:pt x="0" y="0"/>
                </a:moveTo>
                <a:lnTo>
                  <a:pt x="1" y="1"/>
                </a:lnTo>
                <a:lnTo>
                  <a:pt x="4" y="16"/>
                </a:lnTo>
                <a:cubicBezTo>
                  <a:pt x="11" y="30"/>
                  <a:pt x="26" y="42"/>
                  <a:pt x="43" y="42"/>
                </a:cubicBezTo>
                <a:lnTo>
                  <a:pt x="726" y="42"/>
                </a:lnTo>
                <a:cubicBezTo>
                  <a:pt x="749" y="42"/>
                  <a:pt x="767" y="22"/>
                  <a:pt x="768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2" name=""/>
          <p:cNvSpPr/>
          <p:nvPr/>
        </p:nvSpPr>
        <p:spPr>
          <a:xfrm>
            <a:off x="1362240" y="2966400"/>
            <a:ext cx="199800" cy="131400"/>
          </a:xfrm>
          <a:custGeom>
            <a:avLst/>
            <a:gdLst/>
            <a:ahLst/>
            <a:rect l="0" t="0" r="r" b="b"/>
            <a:pathLst>
              <a:path w="555" h="365">
                <a:moveTo>
                  <a:pt x="555" y="343"/>
                </a:moveTo>
                <a:cubicBezTo>
                  <a:pt x="555" y="355"/>
                  <a:pt x="545" y="365"/>
                  <a:pt x="534" y="365"/>
                </a:cubicBezTo>
                <a:lnTo>
                  <a:pt x="21" y="365"/>
                </a:lnTo>
                <a:cubicBezTo>
                  <a:pt x="9" y="365"/>
                  <a:pt x="0" y="355"/>
                  <a:pt x="0" y="343"/>
                </a:cubicBezTo>
                <a:lnTo>
                  <a:pt x="0" y="21"/>
                </a:lnTo>
                <a:cubicBezTo>
                  <a:pt x="0" y="10"/>
                  <a:pt x="9" y="0"/>
                  <a:pt x="21" y="0"/>
                </a:cubicBezTo>
                <a:lnTo>
                  <a:pt x="534" y="0"/>
                </a:lnTo>
                <a:cubicBezTo>
                  <a:pt x="545" y="0"/>
                  <a:pt x="555" y="10"/>
                  <a:pt x="555" y="21"/>
                </a:cubicBezTo>
                <a:lnTo>
                  <a:pt x="555" y="343"/>
                </a:ln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3" name=""/>
          <p:cNvSpPr/>
          <p:nvPr/>
        </p:nvSpPr>
        <p:spPr>
          <a:xfrm>
            <a:off x="1348560" y="3120120"/>
            <a:ext cx="228600" cy="30960"/>
          </a:xfrm>
          <a:custGeom>
            <a:avLst/>
            <a:gdLst/>
            <a:ahLst/>
            <a:rect l="0" t="0" r="r" b="b"/>
            <a:pathLst>
              <a:path w="635" h="86">
                <a:moveTo>
                  <a:pt x="634" y="65"/>
                </a:moveTo>
                <a:lnTo>
                  <a:pt x="617" y="18"/>
                </a:lnTo>
                <a:cubicBezTo>
                  <a:pt x="612" y="8"/>
                  <a:pt x="604" y="0"/>
                  <a:pt x="592" y="0"/>
                </a:cubicBezTo>
                <a:lnTo>
                  <a:pt x="40" y="0"/>
                </a:lnTo>
                <a:cubicBezTo>
                  <a:pt x="28" y="0"/>
                  <a:pt x="21" y="8"/>
                  <a:pt x="15" y="22"/>
                </a:cubicBezTo>
                <a:lnTo>
                  <a:pt x="1" y="65"/>
                </a:lnTo>
                <a:cubicBezTo>
                  <a:pt x="-4" y="78"/>
                  <a:pt x="10" y="86"/>
                  <a:pt x="22" y="86"/>
                </a:cubicBezTo>
                <a:lnTo>
                  <a:pt x="184" y="86"/>
                </a:lnTo>
                <a:cubicBezTo>
                  <a:pt x="184" y="86"/>
                  <a:pt x="204" y="85"/>
                  <a:pt x="207" y="73"/>
                </a:cubicBezTo>
                <a:cubicBezTo>
                  <a:pt x="211" y="60"/>
                  <a:pt x="216" y="38"/>
                  <a:pt x="217" y="34"/>
                </a:cubicBezTo>
                <a:cubicBezTo>
                  <a:pt x="219" y="28"/>
                  <a:pt x="225" y="23"/>
                  <a:pt x="235" y="23"/>
                </a:cubicBezTo>
                <a:lnTo>
                  <a:pt x="419" y="23"/>
                </a:lnTo>
                <a:cubicBezTo>
                  <a:pt x="430" y="23"/>
                  <a:pt x="435" y="28"/>
                  <a:pt x="436" y="35"/>
                </a:cubicBezTo>
                <a:cubicBezTo>
                  <a:pt x="437" y="39"/>
                  <a:pt x="443" y="60"/>
                  <a:pt x="446" y="74"/>
                </a:cubicBezTo>
                <a:cubicBezTo>
                  <a:pt x="448" y="86"/>
                  <a:pt x="472" y="86"/>
                  <a:pt x="472" y="86"/>
                </a:cubicBezTo>
                <a:lnTo>
                  <a:pt x="612" y="86"/>
                </a:lnTo>
                <a:cubicBezTo>
                  <a:pt x="624" y="86"/>
                  <a:pt x="638" y="76"/>
                  <a:pt x="634" y="65"/>
                </a:cubicBezTo>
                <a:close/>
              </a:path>
            </a:pathLst>
          </a:custGeom>
          <a:solidFill>
            <a:srgbClr val="aebbc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4" name=""/>
          <p:cNvSpPr/>
          <p:nvPr/>
        </p:nvSpPr>
        <p:spPr>
          <a:xfrm>
            <a:off x="1432080" y="3135960"/>
            <a:ext cx="67680" cy="23400"/>
          </a:xfrm>
          <a:custGeom>
            <a:avLst/>
            <a:gdLst/>
            <a:ahLst/>
            <a:rect l="0" t="0" r="r" b="b"/>
            <a:pathLst>
              <a:path w="188" h="65">
                <a:moveTo>
                  <a:pt x="177" y="65"/>
                </a:moveTo>
                <a:lnTo>
                  <a:pt x="10" y="65"/>
                </a:lnTo>
                <a:cubicBezTo>
                  <a:pt x="2" y="65"/>
                  <a:pt x="-1" y="58"/>
                  <a:pt x="0" y="51"/>
                </a:cubicBezTo>
                <a:cubicBezTo>
                  <a:pt x="1" y="44"/>
                  <a:pt x="8" y="11"/>
                  <a:pt x="8" y="8"/>
                </a:cubicBezTo>
                <a:cubicBezTo>
                  <a:pt x="9" y="4"/>
                  <a:pt x="14" y="0"/>
                  <a:pt x="19" y="0"/>
                </a:cubicBezTo>
                <a:lnTo>
                  <a:pt x="170" y="0"/>
                </a:lnTo>
                <a:cubicBezTo>
                  <a:pt x="176" y="0"/>
                  <a:pt x="180" y="3"/>
                  <a:pt x="182" y="10"/>
                </a:cubicBezTo>
                <a:cubicBezTo>
                  <a:pt x="183" y="17"/>
                  <a:pt x="188" y="46"/>
                  <a:pt x="188" y="53"/>
                </a:cubicBezTo>
                <a:cubicBezTo>
                  <a:pt x="189" y="59"/>
                  <a:pt x="185" y="65"/>
                  <a:pt x="177" y="65"/>
                </a:cubicBez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1619640" y="2381400"/>
            <a:ext cx="754020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ファイル操作：回答をそのままファイルに反映して保存する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6" name=""/>
          <p:cNvSpPr/>
          <p:nvPr/>
        </p:nvSpPr>
        <p:spPr>
          <a:xfrm>
            <a:off x="1066680" y="35146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1"/>
                  <a:pt x="0" y="135"/>
                  <a:pt x="0" y="120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9"/>
                  <a:pt x="25" y="46"/>
                  <a:pt x="36" y="34"/>
                </a:cubicBezTo>
                <a:cubicBezTo>
                  <a:pt x="47" y="23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3"/>
                  <a:pt x="204" y="34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17" name=""/>
          <p:cNvSpPr/>
          <p:nvPr/>
        </p:nvSpPr>
        <p:spPr>
          <a:xfrm>
            <a:off x="1323720" y="3429000"/>
            <a:ext cx="276480" cy="199800"/>
          </a:xfrm>
          <a:custGeom>
            <a:avLst/>
            <a:gdLst/>
            <a:ahLst/>
            <a:rect l="0" t="0" r="r" b="b"/>
            <a:pathLst>
              <a:path w="768" h="555">
                <a:moveTo>
                  <a:pt x="768" y="470"/>
                </a:moveTo>
                <a:cubicBezTo>
                  <a:pt x="768" y="517"/>
                  <a:pt x="730" y="555"/>
                  <a:pt x="683" y="555"/>
                </a:cubicBezTo>
                <a:lnTo>
                  <a:pt x="85" y="555"/>
                </a:lnTo>
                <a:cubicBezTo>
                  <a:pt x="38" y="555"/>
                  <a:pt x="0" y="517"/>
                  <a:pt x="0" y="470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47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8" name=""/>
          <p:cNvSpPr/>
          <p:nvPr/>
        </p:nvSpPr>
        <p:spPr>
          <a:xfrm>
            <a:off x="1328400" y="3523680"/>
            <a:ext cx="267480" cy="100800"/>
          </a:xfrm>
          <a:custGeom>
            <a:avLst/>
            <a:gdLst/>
            <a:ahLst/>
            <a:rect l="0" t="0" r="r" b="b"/>
            <a:pathLst>
              <a:path w="743" h="280">
                <a:moveTo>
                  <a:pt x="242" y="7"/>
                </a:moveTo>
                <a:lnTo>
                  <a:pt x="1" y="249"/>
                </a:lnTo>
                <a:cubicBezTo>
                  <a:pt x="0" y="249"/>
                  <a:pt x="0" y="250"/>
                  <a:pt x="0" y="251"/>
                </a:cubicBezTo>
                <a:cubicBezTo>
                  <a:pt x="7" y="263"/>
                  <a:pt x="17" y="273"/>
                  <a:pt x="29" y="280"/>
                </a:cubicBezTo>
                <a:cubicBezTo>
                  <a:pt x="30" y="280"/>
                  <a:pt x="30" y="279"/>
                  <a:pt x="31" y="279"/>
                </a:cubicBezTo>
                <a:lnTo>
                  <a:pt x="272" y="37"/>
                </a:lnTo>
                <a:cubicBezTo>
                  <a:pt x="280" y="28"/>
                  <a:pt x="280" y="15"/>
                  <a:pt x="272" y="7"/>
                </a:cubicBezTo>
                <a:cubicBezTo>
                  <a:pt x="264" y="-2"/>
                  <a:pt x="250" y="-2"/>
                  <a:pt x="242" y="7"/>
                </a:cubicBezTo>
                <a:moveTo>
                  <a:pt x="743" y="251"/>
                </a:moveTo>
                <a:cubicBezTo>
                  <a:pt x="743" y="250"/>
                  <a:pt x="742" y="249"/>
                  <a:pt x="742" y="249"/>
                </a:cubicBezTo>
                <a:lnTo>
                  <a:pt x="501" y="7"/>
                </a:lnTo>
                <a:cubicBezTo>
                  <a:pt x="492" y="-2"/>
                  <a:pt x="479" y="-2"/>
                  <a:pt x="471" y="7"/>
                </a:cubicBezTo>
                <a:cubicBezTo>
                  <a:pt x="462" y="15"/>
                  <a:pt x="462" y="28"/>
                  <a:pt x="471" y="37"/>
                </a:cubicBezTo>
                <a:lnTo>
                  <a:pt x="712" y="279"/>
                </a:lnTo>
                <a:cubicBezTo>
                  <a:pt x="712" y="279"/>
                  <a:pt x="713" y="280"/>
                  <a:pt x="714" y="280"/>
                </a:cubicBezTo>
                <a:cubicBezTo>
                  <a:pt x="726" y="273"/>
                  <a:pt x="736" y="263"/>
                  <a:pt x="743" y="251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9" name=""/>
          <p:cNvSpPr/>
          <p:nvPr/>
        </p:nvSpPr>
        <p:spPr>
          <a:xfrm>
            <a:off x="1323720" y="3429000"/>
            <a:ext cx="276480" cy="161280"/>
          </a:xfrm>
          <a:custGeom>
            <a:avLst/>
            <a:gdLst/>
            <a:ahLst/>
            <a:rect l="0" t="0" r="r" b="b"/>
            <a:pathLst>
              <a:path w="768" h="448">
                <a:moveTo>
                  <a:pt x="683" y="0"/>
                </a:moveTo>
                <a:lnTo>
                  <a:pt x="85" y="0"/>
                </a:lnTo>
                <a:cubicBezTo>
                  <a:pt x="38" y="0"/>
                  <a:pt x="0" y="38"/>
                  <a:pt x="0" y="86"/>
                </a:cubicBezTo>
                <a:lnTo>
                  <a:pt x="0" y="108"/>
                </a:lnTo>
                <a:lnTo>
                  <a:pt x="310" y="417"/>
                </a:lnTo>
                <a:cubicBezTo>
                  <a:pt x="350" y="458"/>
                  <a:pt x="416" y="458"/>
                  <a:pt x="457" y="417"/>
                </a:cubicBezTo>
                <a:lnTo>
                  <a:pt x="768" y="108"/>
                </a:lnTo>
                <a:lnTo>
                  <a:pt x="768" y="86"/>
                </a:lnTo>
                <a:cubicBezTo>
                  <a:pt x="768" y="38"/>
                  <a:pt x="730" y="0"/>
                  <a:pt x="683" y="0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0" name=""/>
          <p:cNvSpPr/>
          <p:nvPr/>
        </p:nvSpPr>
        <p:spPr>
          <a:xfrm>
            <a:off x="1326960" y="3429000"/>
            <a:ext cx="270360" cy="140040"/>
          </a:xfrm>
          <a:custGeom>
            <a:avLst/>
            <a:gdLst/>
            <a:ahLst/>
            <a:rect l="0" t="0" r="r" b="b"/>
            <a:pathLst>
              <a:path w="751" h="389">
                <a:moveTo>
                  <a:pt x="674" y="0"/>
                </a:moveTo>
                <a:lnTo>
                  <a:pt x="76" y="0"/>
                </a:lnTo>
                <a:cubicBezTo>
                  <a:pt x="43" y="0"/>
                  <a:pt x="14" y="20"/>
                  <a:pt x="0" y="49"/>
                </a:cubicBezTo>
                <a:lnTo>
                  <a:pt x="315" y="363"/>
                </a:lnTo>
                <a:cubicBezTo>
                  <a:pt x="348" y="398"/>
                  <a:pt x="402" y="398"/>
                  <a:pt x="435" y="363"/>
                </a:cubicBezTo>
                <a:lnTo>
                  <a:pt x="751" y="49"/>
                </a:lnTo>
                <a:cubicBezTo>
                  <a:pt x="737" y="20"/>
                  <a:pt x="708" y="0"/>
                  <a:pt x="674" y="0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1619640" y="2857320"/>
            <a:ext cx="87051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 Git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操作：新規リポジトリ作成、コミット履歴の確認などを⾃然⾔語で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2" name=""/>
          <p:cNvSpPr/>
          <p:nvPr/>
        </p:nvSpPr>
        <p:spPr>
          <a:xfrm>
            <a:off x="1066680" y="40003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79"/>
                  <a:pt x="215" y="192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2"/>
                  <a:pt x="16" y="179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23" name=""/>
          <p:cNvSpPr/>
          <p:nvPr/>
        </p:nvSpPr>
        <p:spPr>
          <a:xfrm>
            <a:off x="1339200" y="4037760"/>
            <a:ext cx="100080" cy="107640"/>
          </a:xfrm>
          <a:custGeom>
            <a:avLst/>
            <a:gdLst/>
            <a:ahLst/>
            <a:rect l="0" t="0" r="r" b="b"/>
            <a:pathLst>
              <a:path w="278" h="299">
                <a:moveTo>
                  <a:pt x="278" y="213"/>
                </a:moveTo>
                <a:cubicBezTo>
                  <a:pt x="278" y="261"/>
                  <a:pt x="261" y="299"/>
                  <a:pt x="214" y="299"/>
                </a:cubicBezTo>
                <a:lnTo>
                  <a:pt x="65" y="299"/>
                </a:lnTo>
                <a:cubicBezTo>
                  <a:pt x="-21" y="299"/>
                  <a:pt x="-21" y="0"/>
                  <a:pt x="65" y="0"/>
                </a:cubicBezTo>
                <a:lnTo>
                  <a:pt x="214" y="0"/>
                </a:lnTo>
                <a:cubicBezTo>
                  <a:pt x="261" y="0"/>
                  <a:pt x="278" y="38"/>
                  <a:pt x="278" y="85"/>
                </a:cubicBezTo>
                <a:lnTo>
                  <a:pt x="278" y="213"/>
                </a:lnTo>
                <a:close/>
              </a:path>
            </a:pathLst>
          </a:custGeom>
          <a:solidFill>
            <a:srgbClr val="5537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24" name=""/>
          <p:cNvSpPr/>
          <p:nvPr/>
        </p:nvSpPr>
        <p:spPr>
          <a:xfrm>
            <a:off x="1377360" y="4037760"/>
            <a:ext cx="215280" cy="107640"/>
          </a:xfrm>
          <a:custGeom>
            <a:avLst/>
            <a:gdLst/>
            <a:ahLst/>
            <a:rect l="0" t="0" r="r" b="b"/>
            <a:pathLst>
              <a:path w="598" h="299">
                <a:moveTo>
                  <a:pt x="577" y="255"/>
                </a:moveTo>
                <a:lnTo>
                  <a:pt x="556" y="255"/>
                </a:lnTo>
                <a:lnTo>
                  <a:pt x="556" y="42"/>
                </a:lnTo>
                <a:lnTo>
                  <a:pt x="577" y="42"/>
                </a:lnTo>
                <a:cubicBezTo>
                  <a:pt x="589" y="42"/>
                  <a:pt x="598" y="33"/>
                  <a:pt x="598" y="21"/>
                </a:cubicBezTo>
                <a:cubicBezTo>
                  <a:pt x="598" y="9"/>
                  <a:pt x="589" y="0"/>
                  <a:pt x="577" y="0"/>
                </a:cubicBezTo>
                <a:lnTo>
                  <a:pt x="65" y="0"/>
                </a:lnTo>
                <a:cubicBezTo>
                  <a:pt x="-21" y="0"/>
                  <a:pt x="-21" y="299"/>
                  <a:pt x="65" y="299"/>
                </a:cubicBezTo>
                <a:lnTo>
                  <a:pt x="577" y="299"/>
                </a:lnTo>
                <a:cubicBezTo>
                  <a:pt x="589" y="299"/>
                  <a:pt x="598" y="289"/>
                  <a:pt x="598" y="278"/>
                </a:cubicBezTo>
                <a:cubicBezTo>
                  <a:pt x="598" y="266"/>
                  <a:pt x="589" y="255"/>
                  <a:pt x="577" y="255"/>
                </a:cubicBez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25" name=""/>
          <p:cNvSpPr/>
          <p:nvPr/>
        </p:nvSpPr>
        <p:spPr>
          <a:xfrm>
            <a:off x="1396800" y="4052880"/>
            <a:ext cx="196200" cy="77040"/>
          </a:xfrm>
          <a:custGeom>
            <a:avLst/>
            <a:gdLst/>
            <a:ahLst/>
            <a:rect l="0" t="0" r="r" b="b"/>
            <a:pathLst>
              <a:path w="545" h="214">
                <a:moveTo>
                  <a:pt x="527" y="214"/>
                </a:moveTo>
                <a:lnTo>
                  <a:pt x="32" y="214"/>
                </a:lnTo>
                <a:cubicBezTo>
                  <a:pt x="-11" y="214"/>
                  <a:pt x="-11" y="0"/>
                  <a:pt x="32" y="0"/>
                </a:cubicBezTo>
                <a:lnTo>
                  <a:pt x="527" y="0"/>
                </a:lnTo>
                <a:cubicBezTo>
                  <a:pt x="550" y="0"/>
                  <a:pt x="550" y="214"/>
                  <a:pt x="527" y="214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6" name=""/>
          <p:cNvSpPr/>
          <p:nvPr/>
        </p:nvSpPr>
        <p:spPr>
          <a:xfrm>
            <a:off x="1396800" y="4052880"/>
            <a:ext cx="195120" cy="70920"/>
          </a:xfrm>
          <a:custGeom>
            <a:avLst/>
            <a:gdLst/>
            <a:ahLst/>
            <a:rect l="0" t="0" r="r" b="b"/>
            <a:pathLst>
              <a:path w="542" h="197">
                <a:moveTo>
                  <a:pt x="43" y="43"/>
                </a:moveTo>
                <a:lnTo>
                  <a:pt x="542" y="43"/>
                </a:lnTo>
                <a:cubicBezTo>
                  <a:pt x="539" y="18"/>
                  <a:pt x="534" y="0"/>
                  <a:pt x="528" y="0"/>
                </a:cubicBezTo>
                <a:lnTo>
                  <a:pt x="33" y="0"/>
                </a:lnTo>
                <a:cubicBezTo>
                  <a:pt x="-3" y="0"/>
                  <a:pt x="-9" y="145"/>
                  <a:pt x="14" y="197"/>
                </a:cubicBezTo>
                <a:cubicBezTo>
                  <a:pt x="6" y="133"/>
                  <a:pt x="16" y="43"/>
                  <a:pt x="43" y="43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7" name=""/>
          <p:cNvSpPr/>
          <p:nvPr/>
        </p:nvSpPr>
        <p:spPr>
          <a:xfrm>
            <a:off x="1331640" y="3884040"/>
            <a:ext cx="84960" cy="84960"/>
          </a:xfrm>
          <a:custGeom>
            <a:avLst/>
            <a:gdLst/>
            <a:ahLst/>
            <a:rect l="0" t="0" r="r" b="b"/>
            <a:pathLst>
              <a:path w="236" h="236">
                <a:moveTo>
                  <a:pt x="236" y="151"/>
                </a:moveTo>
                <a:cubicBezTo>
                  <a:pt x="236" y="198"/>
                  <a:pt x="198" y="236"/>
                  <a:pt x="150" y="236"/>
                </a:cubicBezTo>
                <a:lnTo>
                  <a:pt x="64" y="236"/>
                </a:lnTo>
                <a:cubicBezTo>
                  <a:pt x="-21" y="236"/>
                  <a:pt x="-21" y="0"/>
                  <a:pt x="64" y="0"/>
                </a:cubicBezTo>
                <a:lnTo>
                  <a:pt x="150" y="0"/>
                </a:lnTo>
                <a:cubicBezTo>
                  <a:pt x="198" y="0"/>
                  <a:pt x="236" y="39"/>
                  <a:pt x="236" y="86"/>
                </a:cubicBezTo>
                <a:lnTo>
                  <a:pt x="236" y="151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28" name=""/>
          <p:cNvSpPr/>
          <p:nvPr/>
        </p:nvSpPr>
        <p:spPr>
          <a:xfrm>
            <a:off x="1354320" y="3884040"/>
            <a:ext cx="215280" cy="84960"/>
          </a:xfrm>
          <a:custGeom>
            <a:avLst/>
            <a:gdLst/>
            <a:ahLst/>
            <a:rect l="0" t="0" r="r" b="b"/>
            <a:pathLst>
              <a:path w="598" h="236">
                <a:moveTo>
                  <a:pt x="577" y="193"/>
                </a:moveTo>
                <a:lnTo>
                  <a:pt x="556" y="193"/>
                </a:lnTo>
                <a:lnTo>
                  <a:pt x="556" y="43"/>
                </a:lnTo>
                <a:lnTo>
                  <a:pt x="577" y="43"/>
                </a:lnTo>
                <a:cubicBezTo>
                  <a:pt x="589" y="43"/>
                  <a:pt x="598" y="33"/>
                  <a:pt x="598" y="22"/>
                </a:cubicBezTo>
                <a:cubicBezTo>
                  <a:pt x="598" y="10"/>
                  <a:pt x="589" y="0"/>
                  <a:pt x="577" y="0"/>
                </a:cubicBezTo>
                <a:lnTo>
                  <a:pt x="64" y="0"/>
                </a:lnTo>
                <a:cubicBezTo>
                  <a:pt x="-21" y="0"/>
                  <a:pt x="-21" y="236"/>
                  <a:pt x="64" y="236"/>
                </a:cubicBezTo>
                <a:lnTo>
                  <a:pt x="577" y="236"/>
                </a:lnTo>
                <a:cubicBezTo>
                  <a:pt x="589" y="236"/>
                  <a:pt x="598" y="226"/>
                  <a:pt x="598" y="214"/>
                </a:cubicBezTo>
                <a:cubicBezTo>
                  <a:pt x="598" y="203"/>
                  <a:pt x="589" y="193"/>
                  <a:pt x="577" y="193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9" name=""/>
          <p:cNvSpPr/>
          <p:nvPr/>
        </p:nvSpPr>
        <p:spPr>
          <a:xfrm>
            <a:off x="1373760" y="3899520"/>
            <a:ext cx="196200" cy="54000"/>
          </a:xfrm>
          <a:custGeom>
            <a:avLst/>
            <a:gdLst/>
            <a:ahLst/>
            <a:rect l="0" t="0" r="r" b="b"/>
            <a:pathLst>
              <a:path w="545" h="150">
                <a:moveTo>
                  <a:pt x="527" y="150"/>
                </a:moveTo>
                <a:lnTo>
                  <a:pt x="32" y="150"/>
                </a:lnTo>
                <a:cubicBezTo>
                  <a:pt x="-11" y="150"/>
                  <a:pt x="-11" y="0"/>
                  <a:pt x="32" y="0"/>
                </a:cubicBezTo>
                <a:lnTo>
                  <a:pt x="527" y="0"/>
                </a:lnTo>
                <a:cubicBezTo>
                  <a:pt x="550" y="0"/>
                  <a:pt x="550" y="150"/>
                  <a:pt x="527" y="15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0" name=""/>
          <p:cNvSpPr/>
          <p:nvPr/>
        </p:nvSpPr>
        <p:spPr>
          <a:xfrm>
            <a:off x="1373760" y="3899520"/>
            <a:ext cx="195480" cy="34920"/>
          </a:xfrm>
          <a:custGeom>
            <a:avLst/>
            <a:gdLst/>
            <a:ahLst/>
            <a:rect l="0" t="0" r="r" b="b"/>
            <a:pathLst>
              <a:path w="543" h="97">
                <a:moveTo>
                  <a:pt x="32" y="43"/>
                </a:moveTo>
                <a:lnTo>
                  <a:pt x="543" y="43"/>
                </a:lnTo>
                <a:cubicBezTo>
                  <a:pt x="540" y="19"/>
                  <a:pt x="535" y="0"/>
                  <a:pt x="527" y="0"/>
                </a:cubicBezTo>
                <a:lnTo>
                  <a:pt x="32" y="0"/>
                </a:lnTo>
                <a:cubicBezTo>
                  <a:pt x="6" y="0"/>
                  <a:pt x="-4" y="54"/>
                  <a:pt x="1" y="97"/>
                </a:cubicBezTo>
                <a:cubicBezTo>
                  <a:pt x="4" y="68"/>
                  <a:pt x="15" y="43"/>
                  <a:pt x="32" y="43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1" name=""/>
          <p:cNvSpPr/>
          <p:nvPr/>
        </p:nvSpPr>
        <p:spPr>
          <a:xfrm>
            <a:off x="1346760" y="3968640"/>
            <a:ext cx="130680" cy="69480"/>
          </a:xfrm>
          <a:custGeom>
            <a:avLst/>
            <a:gdLst/>
            <a:ahLst/>
            <a:rect l="0" t="0" r="r" b="b"/>
            <a:pathLst>
              <a:path w="363" h="193">
                <a:moveTo>
                  <a:pt x="363" y="106"/>
                </a:moveTo>
                <a:cubicBezTo>
                  <a:pt x="363" y="154"/>
                  <a:pt x="325" y="193"/>
                  <a:pt x="278" y="193"/>
                </a:cubicBezTo>
                <a:lnTo>
                  <a:pt x="65" y="193"/>
                </a:lnTo>
                <a:cubicBezTo>
                  <a:pt x="-21" y="193"/>
                  <a:pt x="-21" y="0"/>
                  <a:pt x="65" y="0"/>
                </a:cubicBezTo>
                <a:lnTo>
                  <a:pt x="278" y="0"/>
                </a:lnTo>
                <a:cubicBezTo>
                  <a:pt x="325" y="0"/>
                  <a:pt x="363" y="38"/>
                  <a:pt x="363" y="85"/>
                </a:cubicBezTo>
                <a:lnTo>
                  <a:pt x="363" y="106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2" name=""/>
          <p:cNvSpPr/>
          <p:nvPr/>
        </p:nvSpPr>
        <p:spPr>
          <a:xfrm>
            <a:off x="1415880" y="3968640"/>
            <a:ext cx="184320" cy="69480"/>
          </a:xfrm>
          <a:custGeom>
            <a:avLst/>
            <a:gdLst/>
            <a:ahLst/>
            <a:rect l="0" t="0" r="r" b="b"/>
            <a:pathLst>
              <a:path w="512" h="193">
                <a:moveTo>
                  <a:pt x="491" y="149"/>
                </a:moveTo>
                <a:lnTo>
                  <a:pt x="470" y="149"/>
                </a:lnTo>
                <a:lnTo>
                  <a:pt x="470" y="42"/>
                </a:lnTo>
                <a:lnTo>
                  <a:pt x="491" y="42"/>
                </a:lnTo>
                <a:cubicBezTo>
                  <a:pt x="503" y="42"/>
                  <a:pt x="512" y="33"/>
                  <a:pt x="512" y="21"/>
                </a:cubicBezTo>
                <a:cubicBezTo>
                  <a:pt x="512" y="9"/>
                  <a:pt x="503" y="0"/>
                  <a:pt x="491" y="0"/>
                </a:cubicBezTo>
                <a:lnTo>
                  <a:pt x="64" y="0"/>
                </a:lnTo>
                <a:cubicBezTo>
                  <a:pt x="-21" y="0"/>
                  <a:pt x="-21" y="193"/>
                  <a:pt x="64" y="193"/>
                </a:cubicBezTo>
                <a:lnTo>
                  <a:pt x="491" y="193"/>
                </a:lnTo>
                <a:cubicBezTo>
                  <a:pt x="503" y="193"/>
                  <a:pt x="512" y="183"/>
                  <a:pt x="512" y="171"/>
                </a:cubicBezTo>
                <a:cubicBezTo>
                  <a:pt x="512" y="160"/>
                  <a:pt x="503" y="149"/>
                  <a:pt x="491" y="149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3" name=""/>
          <p:cNvSpPr/>
          <p:nvPr/>
        </p:nvSpPr>
        <p:spPr>
          <a:xfrm>
            <a:off x="1434960" y="3983760"/>
            <a:ext cx="159120" cy="38880"/>
          </a:xfrm>
          <a:custGeom>
            <a:avLst/>
            <a:gdLst/>
            <a:ahLst/>
            <a:rect l="0" t="0" r="r" b="b"/>
            <a:pathLst>
              <a:path w="442" h="108">
                <a:moveTo>
                  <a:pt x="442" y="108"/>
                </a:moveTo>
                <a:lnTo>
                  <a:pt x="32" y="108"/>
                </a:lnTo>
                <a:cubicBezTo>
                  <a:pt x="-10" y="108"/>
                  <a:pt x="-10" y="0"/>
                  <a:pt x="32" y="0"/>
                </a:cubicBezTo>
                <a:lnTo>
                  <a:pt x="442" y="0"/>
                </a:lnTo>
                <a:lnTo>
                  <a:pt x="442" y="108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4" name=""/>
          <p:cNvSpPr/>
          <p:nvPr/>
        </p:nvSpPr>
        <p:spPr>
          <a:xfrm>
            <a:off x="1434960" y="3983760"/>
            <a:ext cx="165240" cy="27360"/>
          </a:xfrm>
          <a:custGeom>
            <a:avLst/>
            <a:gdLst/>
            <a:ahLst/>
            <a:rect l="0" t="0" r="r" b="b"/>
            <a:pathLst>
              <a:path w="459" h="76">
                <a:moveTo>
                  <a:pt x="32" y="43"/>
                </a:moveTo>
                <a:lnTo>
                  <a:pt x="459" y="43"/>
                </a:lnTo>
                <a:cubicBezTo>
                  <a:pt x="458" y="20"/>
                  <a:pt x="452" y="0"/>
                  <a:pt x="442" y="0"/>
                </a:cubicBezTo>
                <a:lnTo>
                  <a:pt x="32" y="0"/>
                </a:lnTo>
                <a:cubicBezTo>
                  <a:pt x="5" y="0"/>
                  <a:pt x="-5" y="44"/>
                  <a:pt x="3" y="76"/>
                </a:cubicBezTo>
                <a:cubicBezTo>
                  <a:pt x="7" y="57"/>
                  <a:pt x="17" y="43"/>
                  <a:pt x="32" y="43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1619640" y="3343320"/>
            <a:ext cx="754020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メール操作：メールを検索したり要約したり送信したりする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6" name=""/>
          <p:cNvSpPr/>
          <p:nvPr/>
        </p:nvSpPr>
        <p:spPr>
          <a:xfrm>
            <a:off x="1066680" y="44859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5"/>
                </a:cubicBezTo>
                <a:cubicBezTo>
                  <a:pt x="25" y="193"/>
                  <a:pt x="16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6" y="60"/>
                  <a:pt x="25" y="47"/>
                  <a:pt x="36" y="36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6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37" name=""/>
          <p:cNvSpPr/>
          <p:nvPr/>
        </p:nvSpPr>
        <p:spPr>
          <a:xfrm>
            <a:off x="1339200" y="4368240"/>
            <a:ext cx="245880" cy="245880"/>
          </a:xfrm>
          <a:custGeom>
            <a:avLst/>
            <a:gdLst/>
            <a:ahLst/>
            <a:rect l="0" t="0" r="r" b="b"/>
            <a:pathLst>
              <a:path w="683" h="683">
                <a:moveTo>
                  <a:pt x="619" y="0"/>
                </a:moveTo>
                <a:lnTo>
                  <a:pt x="65" y="0"/>
                </a:lnTo>
                <a:cubicBezTo>
                  <a:pt x="28" y="0"/>
                  <a:pt x="0" y="28"/>
                  <a:pt x="0" y="64"/>
                </a:cubicBezTo>
                <a:lnTo>
                  <a:pt x="0" y="619"/>
                </a:lnTo>
                <a:cubicBezTo>
                  <a:pt x="0" y="654"/>
                  <a:pt x="28" y="683"/>
                  <a:pt x="65" y="683"/>
                </a:cubicBezTo>
                <a:lnTo>
                  <a:pt x="619" y="683"/>
                </a:lnTo>
                <a:cubicBezTo>
                  <a:pt x="654" y="683"/>
                  <a:pt x="683" y="654"/>
                  <a:pt x="683" y="619"/>
                </a:cubicBezTo>
                <a:lnTo>
                  <a:pt x="683" y="64"/>
                </a:lnTo>
                <a:cubicBezTo>
                  <a:pt x="683" y="28"/>
                  <a:pt x="654" y="0"/>
                  <a:pt x="619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8" name=""/>
          <p:cNvSpPr/>
          <p:nvPr/>
        </p:nvSpPr>
        <p:spPr>
          <a:xfrm>
            <a:off x="1331640" y="4360320"/>
            <a:ext cx="261000" cy="261360"/>
          </a:xfrm>
          <a:custGeom>
            <a:avLst/>
            <a:gdLst/>
            <a:ahLst/>
            <a:rect l="0" t="0" r="r" b="b"/>
            <a:pathLst>
              <a:path w="725" h="726">
                <a:moveTo>
                  <a:pt x="640" y="0"/>
                </a:moveTo>
                <a:lnTo>
                  <a:pt x="85" y="0"/>
                </a:lnTo>
                <a:cubicBezTo>
                  <a:pt x="38" y="0"/>
                  <a:pt x="0" y="38"/>
                  <a:pt x="0" y="86"/>
                </a:cubicBezTo>
                <a:lnTo>
                  <a:pt x="0" y="641"/>
                </a:lnTo>
                <a:cubicBezTo>
                  <a:pt x="0" y="688"/>
                  <a:pt x="38" y="726"/>
                  <a:pt x="85" y="726"/>
                </a:cubicBezTo>
                <a:lnTo>
                  <a:pt x="640" y="726"/>
                </a:lnTo>
                <a:cubicBezTo>
                  <a:pt x="687" y="726"/>
                  <a:pt x="725" y="688"/>
                  <a:pt x="725" y="641"/>
                </a:cubicBezTo>
                <a:lnTo>
                  <a:pt x="725" y="86"/>
                </a:lnTo>
                <a:cubicBezTo>
                  <a:pt x="725" y="38"/>
                  <a:pt x="687" y="0"/>
                  <a:pt x="640" y="0"/>
                </a:cubicBezTo>
                <a:moveTo>
                  <a:pt x="640" y="43"/>
                </a:moveTo>
                <a:cubicBezTo>
                  <a:pt x="663" y="43"/>
                  <a:pt x="683" y="62"/>
                  <a:pt x="683" y="86"/>
                </a:cubicBezTo>
                <a:lnTo>
                  <a:pt x="683" y="171"/>
                </a:lnTo>
                <a:lnTo>
                  <a:pt x="555" y="171"/>
                </a:lnTo>
                <a:lnTo>
                  <a:pt x="555" y="43"/>
                </a:lnTo>
                <a:lnTo>
                  <a:pt x="640" y="43"/>
                </a:lnTo>
                <a:moveTo>
                  <a:pt x="555" y="384"/>
                </a:moveTo>
                <a:lnTo>
                  <a:pt x="683" y="384"/>
                </a:lnTo>
                <a:lnTo>
                  <a:pt x="683" y="512"/>
                </a:lnTo>
                <a:lnTo>
                  <a:pt x="555" y="512"/>
                </a:lnTo>
                <a:lnTo>
                  <a:pt x="555" y="384"/>
                </a:lnTo>
                <a:moveTo>
                  <a:pt x="555" y="341"/>
                </a:moveTo>
                <a:lnTo>
                  <a:pt x="555" y="213"/>
                </a:lnTo>
                <a:lnTo>
                  <a:pt x="683" y="213"/>
                </a:lnTo>
                <a:lnTo>
                  <a:pt x="683" y="341"/>
                </a:lnTo>
                <a:lnTo>
                  <a:pt x="555" y="341"/>
                </a:lnTo>
                <a:moveTo>
                  <a:pt x="512" y="43"/>
                </a:moveTo>
                <a:lnTo>
                  <a:pt x="512" y="171"/>
                </a:lnTo>
                <a:lnTo>
                  <a:pt x="384" y="171"/>
                </a:lnTo>
                <a:lnTo>
                  <a:pt x="384" y="43"/>
                </a:lnTo>
                <a:lnTo>
                  <a:pt x="512" y="43"/>
                </a:lnTo>
                <a:moveTo>
                  <a:pt x="384" y="213"/>
                </a:moveTo>
                <a:lnTo>
                  <a:pt x="512" y="213"/>
                </a:lnTo>
                <a:lnTo>
                  <a:pt x="512" y="341"/>
                </a:lnTo>
                <a:lnTo>
                  <a:pt x="384" y="341"/>
                </a:lnTo>
                <a:lnTo>
                  <a:pt x="384" y="213"/>
                </a:lnTo>
                <a:moveTo>
                  <a:pt x="384" y="384"/>
                </a:moveTo>
                <a:lnTo>
                  <a:pt x="512" y="384"/>
                </a:lnTo>
                <a:lnTo>
                  <a:pt x="512" y="512"/>
                </a:lnTo>
                <a:lnTo>
                  <a:pt x="384" y="512"/>
                </a:lnTo>
                <a:lnTo>
                  <a:pt x="384" y="384"/>
                </a:lnTo>
                <a:moveTo>
                  <a:pt x="342" y="43"/>
                </a:moveTo>
                <a:lnTo>
                  <a:pt x="342" y="171"/>
                </a:lnTo>
                <a:lnTo>
                  <a:pt x="213" y="171"/>
                </a:lnTo>
                <a:lnTo>
                  <a:pt x="213" y="43"/>
                </a:lnTo>
                <a:lnTo>
                  <a:pt x="342" y="43"/>
                </a:lnTo>
                <a:moveTo>
                  <a:pt x="213" y="213"/>
                </a:moveTo>
                <a:lnTo>
                  <a:pt x="342" y="213"/>
                </a:lnTo>
                <a:lnTo>
                  <a:pt x="342" y="341"/>
                </a:lnTo>
                <a:lnTo>
                  <a:pt x="213" y="341"/>
                </a:lnTo>
                <a:lnTo>
                  <a:pt x="213" y="213"/>
                </a:lnTo>
                <a:moveTo>
                  <a:pt x="213" y="384"/>
                </a:moveTo>
                <a:lnTo>
                  <a:pt x="342" y="384"/>
                </a:lnTo>
                <a:lnTo>
                  <a:pt x="342" y="512"/>
                </a:lnTo>
                <a:lnTo>
                  <a:pt x="213" y="512"/>
                </a:lnTo>
                <a:lnTo>
                  <a:pt x="213" y="384"/>
                </a:lnTo>
                <a:moveTo>
                  <a:pt x="42" y="86"/>
                </a:moveTo>
                <a:cubicBezTo>
                  <a:pt x="42" y="62"/>
                  <a:pt x="61" y="43"/>
                  <a:pt x="85" y="43"/>
                </a:cubicBezTo>
                <a:lnTo>
                  <a:pt x="170" y="43"/>
                </a:lnTo>
                <a:lnTo>
                  <a:pt x="170" y="171"/>
                </a:lnTo>
                <a:lnTo>
                  <a:pt x="42" y="171"/>
                </a:lnTo>
                <a:lnTo>
                  <a:pt x="42" y="86"/>
                </a:lnTo>
                <a:moveTo>
                  <a:pt x="42" y="213"/>
                </a:moveTo>
                <a:lnTo>
                  <a:pt x="170" y="213"/>
                </a:lnTo>
                <a:lnTo>
                  <a:pt x="170" y="341"/>
                </a:lnTo>
                <a:lnTo>
                  <a:pt x="42" y="341"/>
                </a:lnTo>
                <a:lnTo>
                  <a:pt x="42" y="213"/>
                </a:lnTo>
                <a:moveTo>
                  <a:pt x="42" y="384"/>
                </a:moveTo>
                <a:lnTo>
                  <a:pt x="170" y="384"/>
                </a:lnTo>
                <a:lnTo>
                  <a:pt x="170" y="512"/>
                </a:lnTo>
                <a:lnTo>
                  <a:pt x="42" y="512"/>
                </a:lnTo>
                <a:lnTo>
                  <a:pt x="42" y="384"/>
                </a:lnTo>
                <a:moveTo>
                  <a:pt x="85" y="683"/>
                </a:moveTo>
                <a:cubicBezTo>
                  <a:pt x="61" y="683"/>
                  <a:pt x="42" y="664"/>
                  <a:pt x="42" y="641"/>
                </a:cubicBezTo>
                <a:lnTo>
                  <a:pt x="42" y="554"/>
                </a:lnTo>
                <a:lnTo>
                  <a:pt x="170" y="554"/>
                </a:lnTo>
                <a:lnTo>
                  <a:pt x="170" y="683"/>
                </a:lnTo>
                <a:lnTo>
                  <a:pt x="85" y="683"/>
                </a:lnTo>
                <a:moveTo>
                  <a:pt x="213" y="683"/>
                </a:moveTo>
                <a:lnTo>
                  <a:pt x="213" y="554"/>
                </a:lnTo>
                <a:lnTo>
                  <a:pt x="342" y="554"/>
                </a:lnTo>
                <a:lnTo>
                  <a:pt x="342" y="683"/>
                </a:lnTo>
                <a:lnTo>
                  <a:pt x="213" y="683"/>
                </a:lnTo>
                <a:moveTo>
                  <a:pt x="384" y="683"/>
                </a:moveTo>
                <a:lnTo>
                  <a:pt x="384" y="554"/>
                </a:lnTo>
                <a:lnTo>
                  <a:pt x="512" y="554"/>
                </a:lnTo>
                <a:lnTo>
                  <a:pt x="512" y="683"/>
                </a:lnTo>
                <a:lnTo>
                  <a:pt x="384" y="683"/>
                </a:lnTo>
                <a:moveTo>
                  <a:pt x="640" y="683"/>
                </a:moveTo>
                <a:lnTo>
                  <a:pt x="555" y="683"/>
                </a:lnTo>
                <a:lnTo>
                  <a:pt x="555" y="554"/>
                </a:lnTo>
                <a:lnTo>
                  <a:pt x="683" y="554"/>
                </a:lnTo>
                <a:lnTo>
                  <a:pt x="683" y="641"/>
                </a:lnTo>
                <a:cubicBezTo>
                  <a:pt x="683" y="664"/>
                  <a:pt x="663" y="683"/>
                  <a:pt x="640" y="683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9" name=""/>
          <p:cNvSpPr/>
          <p:nvPr/>
        </p:nvSpPr>
        <p:spPr>
          <a:xfrm>
            <a:off x="1377360" y="4460040"/>
            <a:ext cx="46440" cy="146160"/>
          </a:xfrm>
          <a:custGeom>
            <a:avLst/>
            <a:gdLst/>
            <a:ahLst/>
            <a:rect l="0" t="0" r="r" b="b"/>
            <a:pathLst>
              <a:path w="129" h="406">
                <a:moveTo>
                  <a:pt x="129" y="406"/>
                </a:moveTo>
                <a:lnTo>
                  <a:pt x="0" y="406"/>
                </a:lnTo>
                <a:lnTo>
                  <a:pt x="0" y="43"/>
                </a:lnTo>
                <a:cubicBezTo>
                  <a:pt x="0" y="19"/>
                  <a:pt x="20" y="0"/>
                  <a:pt x="43" y="0"/>
                </a:cubicBezTo>
                <a:lnTo>
                  <a:pt x="87" y="0"/>
                </a:lnTo>
                <a:cubicBezTo>
                  <a:pt x="110" y="0"/>
                  <a:pt x="129" y="19"/>
                  <a:pt x="129" y="43"/>
                </a:cubicBezTo>
                <a:lnTo>
                  <a:pt x="129" y="406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40" name=""/>
          <p:cNvSpPr/>
          <p:nvPr/>
        </p:nvSpPr>
        <p:spPr>
          <a:xfrm>
            <a:off x="1500120" y="4406400"/>
            <a:ext cx="46440" cy="199800"/>
          </a:xfrm>
          <a:custGeom>
            <a:avLst/>
            <a:gdLst/>
            <a:ahLst/>
            <a:rect l="0" t="0" r="r" b="b"/>
            <a:pathLst>
              <a:path w="129" h="555">
                <a:moveTo>
                  <a:pt x="129" y="555"/>
                </a:moveTo>
                <a:lnTo>
                  <a:pt x="0" y="555"/>
                </a:lnTo>
                <a:lnTo>
                  <a:pt x="0" y="43"/>
                </a:lnTo>
                <a:cubicBezTo>
                  <a:pt x="0" y="19"/>
                  <a:pt x="20" y="0"/>
                  <a:pt x="43" y="0"/>
                </a:cubicBezTo>
                <a:lnTo>
                  <a:pt x="86" y="0"/>
                </a:lnTo>
                <a:cubicBezTo>
                  <a:pt x="110" y="0"/>
                  <a:pt x="129" y="19"/>
                  <a:pt x="129" y="43"/>
                </a:cubicBezTo>
                <a:lnTo>
                  <a:pt x="129" y="555"/>
                </a:ln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41" name=""/>
          <p:cNvSpPr/>
          <p:nvPr/>
        </p:nvSpPr>
        <p:spPr>
          <a:xfrm>
            <a:off x="1438920" y="4514040"/>
            <a:ext cx="46440" cy="92160"/>
          </a:xfrm>
          <a:custGeom>
            <a:avLst/>
            <a:gdLst/>
            <a:ahLst/>
            <a:rect l="0" t="0" r="r" b="b"/>
            <a:pathLst>
              <a:path w="129" h="256">
                <a:moveTo>
                  <a:pt x="129" y="256"/>
                </a:moveTo>
                <a:lnTo>
                  <a:pt x="0" y="256"/>
                </a:lnTo>
                <a:lnTo>
                  <a:pt x="0" y="42"/>
                </a:lnTo>
                <a:cubicBezTo>
                  <a:pt x="0" y="19"/>
                  <a:pt x="20" y="0"/>
                  <a:pt x="44" y="0"/>
                </a:cubicBezTo>
                <a:lnTo>
                  <a:pt x="86" y="0"/>
                </a:lnTo>
                <a:cubicBezTo>
                  <a:pt x="110" y="0"/>
                  <a:pt x="129" y="19"/>
                  <a:pt x="129" y="42"/>
                </a:cubicBezTo>
                <a:lnTo>
                  <a:pt x="129" y="256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42" name=""/>
          <p:cNvSpPr txBox="1"/>
          <p:nvPr/>
        </p:nvSpPr>
        <p:spPr>
          <a:xfrm>
            <a:off x="1619640" y="3828960"/>
            <a:ext cx="76021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論⽂検索：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arXiv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などの最新研究を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AI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に代わりに探してもらう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3" name=""/>
          <p:cNvSpPr/>
          <p:nvPr/>
        </p:nvSpPr>
        <p:spPr>
          <a:xfrm>
            <a:off x="1066680" y="49622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5"/>
                </a:cubicBezTo>
                <a:cubicBezTo>
                  <a:pt x="25" y="193"/>
                  <a:pt x="16" y="181"/>
                  <a:pt x="9" y="166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4"/>
                  <a:pt x="3" y="88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4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44" name=""/>
          <p:cNvSpPr/>
          <p:nvPr/>
        </p:nvSpPr>
        <p:spPr>
          <a:xfrm>
            <a:off x="1497240" y="5011920"/>
            <a:ext cx="97200" cy="97200"/>
          </a:xfrm>
          <a:custGeom>
            <a:avLst/>
            <a:gdLst/>
            <a:ahLst/>
            <a:rect l="0" t="0" r="r" b="b"/>
            <a:pathLst>
              <a:path w="270" h="270">
                <a:moveTo>
                  <a:pt x="270" y="235"/>
                </a:moveTo>
                <a:cubicBezTo>
                  <a:pt x="256" y="190"/>
                  <a:pt x="234" y="105"/>
                  <a:pt x="220" y="73"/>
                </a:cubicBezTo>
                <a:cubicBezTo>
                  <a:pt x="210" y="47"/>
                  <a:pt x="200" y="21"/>
                  <a:pt x="187" y="9"/>
                </a:cubicBezTo>
                <a:cubicBezTo>
                  <a:pt x="175" y="-3"/>
                  <a:pt x="154" y="-2"/>
                  <a:pt x="142" y="10"/>
                </a:cubicBezTo>
                <a:cubicBezTo>
                  <a:pt x="142" y="10"/>
                  <a:pt x="89" y="46"/>
                  <a:pt x="70" y="69"/>
                </a:cubicBezTo>
                <a:cubicBezTo>
                  <a:pt x="47" y="88"/>
                  <a:pt x="10" y="141"/>
                  <a:pt x="10" y="141"/>
                </a:cubicBezTo>
                <a:cubicBezTo>
                  <a:pt x="-3" y="154"/>
                  <a:pt x="-4" y="174"/>
                  <a:pt x="9" y="187"/>
                </a:cubicBezTo>
                <a:cubicBezTo>
                  <a:pt x="22" y="199"/>
                  <a:pt x="48" y="210"/>
                  <a:pt x="74" y="221"/>
                </a:cubicBezTo>
                <a:cubicBezTo>
                  <a:pt x="106" y="234"/>
                  <a:pt x="190" y="256"/>
                  <a:pt x="235" y="270"/>
                </a:cubicBezTo>
                <a:cubicBezTo>
                  <a:pt x="243" y="273"/>
                  <a:pt x="272" y="243"/>
                  <a:pt x="270" y="235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5" name=""/>
          <p:cNvSpPr/>
          <p:nvPr/>
        </p:nvSpPr>
        <p:spPr>
          <a:xfrm>
            <a:off x="1325880" y="4840560"/>
            <a:ext cx="109800" cy="109800"/>
          </a:xfrm>
          <a:custGeom>
            <a:avLst/>
            <a:gdLst/>
            <a:ahLst/>
            <a:rect l="0" t="0" r="r" b="b"/>
            <a:pathLst>
              <a:path w="305" h="305">
                <a:moveTo>
                  <a:pt x="286" y="108"/>
                </a:moveTo>
                <a:cubicBezTo>
                  <a:pt x="311" y="133"/>
                  <a:pt x="311" y="173"/>
                  <a:pt x="286" y="197"/>
                </a:cubicBezTo>
                <a:lnTo>
                  <a:pt x="197" y="286"/>
                </a:lnTo>
                <a:cubicBezTo>
                  <a:pt x="173" y="311"/>
                  <a:pt x="133" y="311"/>
                  <a:pt x="108" y="286"/>
                </a:cubicBezTo>
                <a:lnTo>
                  <a:pt x="19" y="197"/>
                </a:lnTo>
                <a:cubicBezTo>
                  <a:pt x="-6" y="173"/>
                  <a:pt x="-6" y="133"/>
                  <a:pt x="19" y="108"/>
                </a:cubicBezTo>
                <a:lnTo>
                  <a:pt x="108" y="19"/>
                </a:lnTo>
                <a:cubicBezTo>
                  <a:pt x="133" y="-6"/>
                  <a:pt x="173" y="-6"/>
                  <a:pt x="197" y="19"/>
                </a:cubicBezTo>
                <a:lnTo>
                  <a:pt x="286" y="108"/>
                </a:ln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46" name=""/>
          <p:cNvSpPr/>
          <p:nvPr/>
        </p:nvSpPr>
        <p:spPr>
          <a:xfrm>
            <a:off x="1380600" y="4895280"/>
            <a:ext cx="183960" cy="184320"/>
          </a:xfrm>
          <a:custGeom>
            <a:avLst/>
            <a:gdLst/>
            <a:ahLst/>
            <a:rect l="0" t="0" r="r" b="b"/>
            <a:pathLst>
              <a:path w="511" h="512">
                <a:moveTo>
                  <a:pt x="511" y="333"/>
                </a:moveTo>
                <a:lnTo>
                  <a:pt x="422" y="422"/>
                </a:lnTo>
                <a:lnTo>
                  <a:pt x="333" y="512"/>
                </a:lnTo>
                <a:lnTo>
                  <a:pt x="0" y="178"/>
                </a:lnTo>
                <a:lnTo>
                  <a:pt x="177" y="0"/>
                </a:lnTo>
                <a:lnTo>
                  <a:pt x="511" y="333"/>
                </a:ln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7" name=""/>
          <p:cNvSpPr/>
          <p:nvPr/>
        </p:nvSpPr>
        <p:spPr>
          <a:xfrm>
            <a:off x="1569960" y="5084640"/>
            <a:ext cx="28080" cy="28440"/>
          </a:xfrm>
          <a:custGeom>
            <a:avLst/>
            <a:gdLst/>
            <a:ahLst/>
            <a:rect l="0" t="0" r="r" b="b"/>
            <a:pathLst>
              <a:path w="78" h="79">
                <a:moveTo>
                  <a:pt x="0" y="58"/>
                </a:moveTo>
                <a:cubicBezTo>
                  <a:pt x="0" y="58"/>
                  <a:pt x="58" y="91"/>
                  <a:pt x="74" y="74"/>
                </a:cubicBezTo>
                <a:cubicBezTo>
                  <a:pt x="90" y="59"/>
                  <a:pt x="57" y="0"/>
                  <a:pt x="57" y="0"/>
                </a:cubicBezTo>
                <a:cubicBezTo>
                  <a:pt x="57" y="0"/>
                  <a:pt x="2" y="1"/>
                  <a:pt x="0" y="58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48" name=""/>
          <p:cNvSpPr/>
          <p:nvPr/>
        </p:nvSpPr>
        <p:spPr>
          <a:xfrm>
            <a:off x="1340640" y="4855320"/>
            <a:ext cx="104040" cy="104400"/>
          </a:xfrm>
          <a:custGeom>
            <a:avLst/>
            <a:gdLst/>
            <a:ahLst/>
            <a:rect l="0" t="0" r="r" b="b"/>
            <a:pathLst>
              <a:path w="289" h="290">
                <a:moveTo>
                  <a:pt x="0" y="177"/>
                </a:moveTo>
                <a:lnTo>
                  <a:pt x="178" y="0"/>
                </a:lnTo>
                <a:lnTo>
                  <a:pt x="289" y="111"/>
                </a:lnTo>
                <a:lnTo>
                  <a:pt x="111" y="290"/>
                </a:lnTo>
                <a:lnTo>
                  <a:pt x="0" y="177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9" name=""/>
          <p:cNvSpPr/>
          <p:nvPr/>
        </p:nvSpPr>
        <p:spPr>
          <a:xfrm>
            <a:off x="1348560" y="4863240"/>
            <a:ext cx="88200" cy="88200"/>
          </a:xfrm>
          <a:custGeom>
            <a:avLst/>
            <a:gdLst/>
            <a:ahLst/>
            <a:rect l="0" t="0" r="r" b="b"/>
            <a:pathLst>
              <a:path w="245" h="245">
                <a:moveTo>
                  <a:pt x="0" y="179"/>
                </a:moveTo>
                <a:lnTo>
                  <a:pt x="179" y="0"/>
                </a:lnTo>
                <a:lnTo>
                  <a:pt x="201" y="22"/>
                </a:lnTo>
                <a:lnTo>
                  <a:pt x="22" y="201"/>
                </a:lnTo>
                <a:lnTo>
                  <a:pt x="0" y="179"/>
                </a:lnTo>
                <a:moveTo>
                  <a:pt x="45" y="223"/>
                </a:moveTo>
                <a:lnTo>
                  <a:pt x="223" y="45"/>
                </a:lnTo>
                <a:lnTo>
                  <a:pt x="245" y="68"/>
                </a:lnTo>
                <a:lnTo>
                  <a:pt x="68" y="245"/>
                </a:lnTo>
                <a:lnTo>
                  <a:pt x="45" y="223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1619640" y="4314960"/>
            <a:ext cx="77090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社内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DB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の検索：「〇〇部の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PL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は？」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→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SQL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なしで結果が出る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1619640" y="4791240"/>
            <a:ext cx="864360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チャットの投稿：投稿内容をレビューしてもらってそのまま投稿する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2" name=""/>
          <p:cNvSpPr txBox="1"/>
          <p:nvPr/>
        </p:nvSpPr>
        <p:spPr>
          <a:xfrm>
            <a:off x="11766960" y="6327720"/>
            <a:ext cx="22824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8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6" name=""/>
          <p:cNvSpPr/>
          <p:nvPr/>
        </p:nvSpPr>
        <p:spPr>
          <a:xfrm>
            <a:off x="757080" y="2709720"/>
            <a:ext cx="10687320" cy="2752920"/>
          </a:xfrm>
          <a:custGeom>
            <a:avLst/>
            <a:gdLst/>
            <a:ahLst/>
            <a:rect l="0" t="0" r="r" b="b"/>
            <a:pathLst>
              <a:path w="29687" h="7647">
                <a:moveTo>
                  <a:pt x="0" y="7502"/>
                </a:moveTo>
                <a:lnTo>
                  <a:pt x="0" y="145"/>
                </a:lnTo>
                <a:cubicBezTo>
                  <a:pt x="0" y="136"/>
                  <a:pt x="1" y="126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49"/>
                  <a:pt x="43" y="43"/>
                </a:cubicBezTo>
                <a:cubicBezTo>
                  <a:pt x="49" y="36"/>
                  <a:pt x="57" y="30"/>
                  <a:pt x="65" y="24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5"/>
                  <a:pt x="29589" y="7"/>
                  <a:pt x="29597" y="11"/>
                </a:cubicBezTo>
                <a:cubicBezTo>
                  <a:pt x="29606" y="15"/>
                  <a:pt x="29615" y="19"/>
                  <a:pt x="29623" y="24"/>
                </a:cubicBezTo>
                <a:cubicBezTo>
                  <a:pt x="29630" y="30"/>
                  <a:pt x="29638" y="36"/>
                  <a:pt x="29645" y="43"/>
                </a:cubicBezTo>
                <a:cubicBezTo>
                  <a:pt x="29651" y="49"/>
                  <a:pt x="29657" y="57"/>
                  <a:pt x="29663" y="65"/>
                </a:cubicBezTo>
                <a:cubicBezTo>
                  <a:pt x="29668" y="73"/>
                  <a:pt x="29672" y="81"/>
                  <a:pt x="29676" y="90"/>
                </a:cubicBezTo>
                <a:cubicBezTo>
                  <a:pt x="29680" y="99"/>
                  <a:pt x="29683" y="108"/>
                  <a:pt x="29684" y="117"/>
                </a:cubicBezTo>
                <a:cubicBezTo>
                  <a:pt x="29686" y="126"/>
                  <a:pt x="29687" y="136"/>
                  <a:pt x="29687" y="145"/>
                </a:cubicBezTo>
                <a:lnTo>
                  <a:pt x="29687" y="7502"/>
                </a:lnTo>
                <a:cubicBezTo>
                  <a:pt x="29687" y="7511"/>
                  <a:pt x="29686" y="7521"/>
                  <a:pt x="29684" y="7530"/>
                </a:cubicBezTo>
                <a:cubicBezTo>
                  <a:pt x="29683" y="7540"/>
                  <a:pt x="29680" y="7549"/>
                  <a:pt x="29676" y="7558"/>
                </a:cubicBezTo>
                <a:cubicBezTo>
                  <a:pt x="29672" y="7566"/>
                  <a:pt x="29668" y="7575"/>
                  <a:pt x="29663" y="7583"/>
                </a:cubicBezTo>
                <a:cubicBezTo>
                  <a:pt x="29657" y="7591"/>
                  <a:pt x="29651" y="7598"/>
                  <a:pt x="29645" y="7605"/>
                </a:cubicBezTo>
                <a:cubicBezTo>
                  <a:pt x="29638" y="7611"/>
                  <a:pt x="29630" y="7618"/>
                  <a:pt x="29623" y="7623"/>
                </a:cubicBezTo>
                <a:cubicBezTo>
                  <a:pt x="29615" y="7628"/>
                  <a:pt x="29606" y="7633"/>
                  <a:pt x="29597" y="7636"/>
                </a:cubicBezTo>
                <a:cubicBezTo>
                  <a:pt x="29589" y="7640"/>
                  <a:pt x="29579" y="7643"/>
                  <a:pt x="29570" y="7645"/>
                </a:cubicBezTo>
                <a:cubicBezTo>
                  <a:pt x="29561" y="7646"/>
                  <a:pt x="29551" y="7647"/>
                  <a:pt x="29542" y="7647"/>
                </a:cubicBezTo>
                <a:lnTo>
                  <a:pt x="145" y="7647"/>
                </a:lnTo>
                <a:cubicBezTo>
                  <a:pt x="136" y="7647"/>
                  <a:pt x="126" y="7646"/>
                  <a:pt x="117" y="7645"/>
                </a:cubicBezTo>
                <a:cubicBezTo>
                  <a:pt x="108" y="7643"/>
                  <a:pt x="99" y="7640"/>
                  <a:pt x="90" y="7636"/>
                </a:cubicBezTo>
                <a:cubicBezTo>
                  <a:pt x="81" y="7633"/>
                  <a:pt x="73" y="7628"/>
                  <a:pt x="65" y="7623"/>
                </a:cubicBezTo>
                <a:cubicBezTo>
                  <a:pt x="57" y="7618"/>
                  <a:pt x="49" y="7611"/>
                  <a:pt x="43" y="7605"/>
                </a:cubicBezTo>
                <a:cubicBezTo>
                  <a:pt x="36" y="7598"/>
                  <a:pt x="30" y="7591"/>
                  <a:pt x="24" y="7583"/>
                </a:cubicBezTo>
                <a:cubicBezTo>
                  <a:pt x="19" y="7575"/>
                  <a:pt x="15" y="7566"/>
                  <a:pt x="11" y="7558"/>
                </a:cubicBezTo>
                <a:cubicBezTo>
                  <a:pt x="7" y="7549"/>
                  <a:pt x="5" y="7540"/>
                  <a:pt x="3" y="7530"/>
                </a:cubicBezTo>
                <a:cubicBezTo>
                  <a:pt x="1" y="7521"/>
                  <a:pt x="0" y="7511"/>
                  <a:pt x="0" y="7502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7" name=""/>
          <p:cNvSpPr/>
          <p:nvPr/>
        </p:nvSpPr>
        <p:spPr>
          <a:xfrm>
            <a:off x="757080" y="2709720"/>
            <a:ext cx="10687320" cy="2752920"/>
          </a:xfrm>
          <a:custGeom>
            <a:avLst/>
            <a:gdLst/>
            <a:ahLst/>
            <a:rect l="0" t="0" r="r" b="b"/>
            <a:pathLst>
              <a:path fill="none" w="29687" h="7647">
                <a:moveTo>
                  <a:pt x="0" y="7502"/>
                </a:moveTo>
                <a:lnTo>
                  <a:pt x="0" y="145"/>
                </a:lnTo>
                <a:cubicBezTo>
                  <a:pt x="0" y="136"/>
                  <a:pt x="1" y="126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49"/>
                  <a:pt x="43" y="43"/>
                </a:cubicBezTo>
                <a:cubicBezTo>
                  <a:pt x="49" y="36"/>
                  <a:pt x="57" y="30"/>
                  <a:pt x="65" y="24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5"/>
                  <a:pt x="29589" y="7"/>
                  <a:pt x="29597" y="11"/>
                </a:cubicBezTo>
                <a:cubicBezTo>
                  <a:pt x="29606" y="15"/>
                  <a:pt x="29615" y="19"/>
                  <a:pt x="29623" y="24"/>
                </a:cubicBezTo>
                <a:cubicBezTo>
                  <a:pt x="29630" y="30"/>
                  <a:pt x="29638" y="36"/>
                  <a:pt x="29645" y="43"/>
                </a:cubicBezTo>
                <a:cubicBezTo>
                  <a:pt x="29651" y="49"/>
                  <a:pt x="29657" y="57"/>
                  <a:pt x="29663" y="65"/>
                </a:cubicBezTo>
                <a:cubicBezTo>
                  <a:pt x="29668" y="73"/>
                  <a:pt x="29672" y="81"/>
                  <a:pt x="29676" y="90"/>
                </a:cubicBezTo>
                <a:cubicBezTo>
                  <a:pt x="29680" y="99"/>
                  <a:pt x="29683" y="108"/>
                  <a:pt x="29684" y="117"/>
                </a:cubicBezTo>
                <a:cubicBezTo>
                  <a:pt x="29686" y="126"/>
                  <a:pt x="29687" y="136"/>
                  <a:pt x="29687" y="145"/>
                </a:cubicBezTo>
                <a:lnTo>
                  <a:pt x="29687" y="7502"/>
                </a:lnTo>
                <a:cubicBezTo>
                  <a:pt x="29687" y="7511"/>
                  <a:pt x="29686" y="7521"/>
                  <a:pt x="29684" y="7530"/>
                </a:cubicBezTo>
                <a:cubicBezTo>
                  <a:pt x="29683" y="7540"/>
                  <a:pt x="29680" y="7549"/>
                  <a:pt x="29676" y="7558"/>
                </a:cubicBezTo>
                <a:cubicBezTo>
                  <a:pt x="29672" y="7566"/>
                  <a:pt x="29668" y="7575"/>
                  <a:pt x="29663" y="7583"/>
                </a:cubicBezTo>
                <a:cubicBezTo>
                  <a:pt x="29657" y="7591"/>
                  <a:pt x="29651" y="7598"/>
                  <a:pt x="29645" y="7605"/>
                </a:cubicBezTo>
                <a:cubicBezTo>
                  <a:pt x="29638" y="7611"/>
                  <a:pt x="29630" y="7618"/>
                  <a:pt x="29623" y="7623"/>
                </a:cubicBezTo>
                <a:cubicBezTo>
                  <a:pt x="29615" y="7628"/>
                  <a:pt x="29606" y="7633"/>
                  <a:pt x="29597" y="7636"/>
                </a:cubicBezTo>
                <a:cubicBezTo>
                  <a:pt x="29589" y="7640"/>
                  <a:pt x="29579" y="7643"/>
                  <a:pt x="29570" y="7645"/>
                </a:cubicBezTo>
                <a:cubicBezTo>
                  <a:pt x="29561" y="7646"/>
                  <a:pt x="29551" y="7647"/>
                  <a:pt x="29542" y="7647"/>
                </a:cubicBezTo>
                <a:lnTo>
                  <a:pt x="145" y="7647"/>
                </a:lnTo>
                <a:cubicBezTo>
                  <a:pt x="136" y="7647"/>
                  <a:pt x="126" y="7646"/>
                  <a:pt x="117" y="7645"/>
                </a:cubicBezTo>
                <a:cubicBezTo>
                  <a:pt x="108" y="7643"/>
                  <a:pt x="99" y="7640"/>
                  <a:pt x="90" y="7636"/>
                </a:cubicBezTo>
                <a:cubicBezTo>
                  <a:pt x="81" y="7633"/>
                  <a:pt x="73" y="7628"/>
                  <a:pt x="65" y="7623"/>
                </a:cubicBezTo>
                <a:cubicBezTo>
                  <a:pt x="57" y="7618"/>
                  <a:pt x="49" y="7611"/>
                  <a:pt x="43" y="7605"/>
                </a:cubicBezTo>
                <a:cubicBezTo>
                  <a:pt x="36" y="7598"/>
                  <a:pt x="30" y="7591"/>
                  <a:pt x="24" y="7583"/>
                </a:cubicBezTo>
                <a:cubicBezTo>
                  <a:pt x="19" y="7575"/>
                  <a:pt x="15" y="7566"/>
                  <a:pt x="11" y="7558"/>
                </a:cubicBezTo>
                <a:cubicBezTo>
                  <a:pt x="7" y="7549"/>
                  <a:pt x="5" y="7540"/>
                  <a:pt x="3" y="7530"/>
                </a:cubicBezTo>
                <a:cubicBezTo>
                  <a:pt x="1" y="7521"/>
                  <a:pt x="0" y="7511"/>
                  <a:pt x="0" y="7502"/>
                </a:cubicBezTo>
              </a:path>
            </a:pathLst>
          </a:custGeom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8" name=""/>
          <p:cNvSpPr/>
          <p:nvPr/>
        </p:nvSpPr>
        <p:spPr>
          <a:xfrm>
            <a:off x="780840" y="84744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783" y="559"/>
                </a:moveTo>
                <a:cubicBezTo>
                  <a:pt x="765" y="559"/>
                  <a:pt x="749" y="561"/>
                  <a:pt x="732" y="565"/>
                </a:cubicBezTo>
                <a:lnTo>
                  <a:pt x="443" y="275"/>
                </a:lnTo>
                <a:cubicBezTo>
                  <a:pt x="446" y="259"/>
                  <a:pt x="449" y="242"/>
                  <a:pt x="449" y="225"/>
                </a:cubicBezTo>
                <a:cubicBezTo>
                  <a:pt x="449" y="100"/>
                  <a:pt x="348" y="0"/>
                  <a:pt x="224" y="0"/>
                </a:cubicBezTo>
                <a:cubicBezTo>
                  <a:pt x="199" y="0"/>
                  <a:pt x="165" y="26"/>
                  <a:pt x="193" y="54"/>
                </a:cubicBezTo>
                <a:lnTo>
                  <a:pt x="277" y="137"/>
                </a:lnTo>
                <a:cubicBezTo>
                  <a:pt x="277" y="137"/>
                  <a:pt x="305" y="194"/>
                  <a:pt x="249" y="250"/>
                </a:cubicBezTo>
                <a:cubicBezTo>
                  <a:pt x="193" y="306"/>
                  <a:pt x="137" y="278"/>
                  <a:pt x="137" y="278"/>
                </a:cubicBezTo>
                <a:lnTo>
                  <a:pt x="54" y="194"/>
                </a:lnTo>
                <a:cubicBezTo>
                  <a:pt x="26" y="166"/>
                  <a:pt x="0" y="200"/>
                  <a:pt x="0" y="225"/>
                </a:cubicBezTo>
                <a:cubicBezTo>
                  <a:pt x="0" y="349"/>
                  <a:pt x="100" y="449"/>
                  <a:pt x="224" y="449"/>
                </a:cubicBezTo>
                <a:cubicBezTo>
                  <a:pt x="241" y="449"/>
                  <a:pt x="258" y="447"/>
                  <a:pt x="274" y="443"/>
                </a:cubicBezTo>
                <a:lnTo>
                  <a:pt x="565" y="733"/>
                </a:lnTo>
                <a:cubicBezTo>
                  <a:pt x="561" y="749"/>
                  <a:pt x="559" y="766"/>
                  <a:pt x="559" y="783"/>
                </a:cubicBezTo>
                <a:cubicBezTo>
                  <a:pt x="559" y="907"/>
                  <a:pt x="659" y="1007"/>
                  <a:pt x="783" y="1007"/>
                </a:cubicBezTo>
                <a:cubicBezTo>
                  <a:pt x="808" y="1007"/>
                  <a:pt x="841" y="981"/>
                  <a:pt x="814" y="953"/>
                </a:cubicBezTo>
                <a:lnTo>
                  <a:pt x="730" y="870"/>
                </a:lnTo>
                <a:cubicBezTo>
                  <a:pt x="730" y="870"/>
                  <a:pt x="702" y="814"/>
                  <a:pt x="758" y="758"/>
                </a:cubicBezTo>
                <a:cubicBezTo>
                  <a:pt x="814" y="702"/>
                  <a:pt x="869" y="730"/>
                  <a:pt x="869" y="730"/>
                </a:cubicBezTo>
                <a:lnTo>
                  <a:pt x="953" y="814"/>
                </a:lnTo>
                <a:cubicBezTo>
                  <a:pt x="981" y="842"/>
                  <a:pt x="1006" y="808"/>
                  <a:pt x="1006" y="783"/>
                </a:cubicBezTo>
                <a:cubicBezTo>
                  <a:pt x="1006" y="659"/>
                  <a:pt x="906" y="559"/>
                  <a:pt x="783" y="559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59" name=""/>
          <p:cNvSpPr txBox="1"/>
          <p:nvPr/>
        </p:nvSpPr>
        <p:spPr>
          <a:xfrm>
            <a:off x="1162080" y="787680"/>
            <a:ext cx="423684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 MCP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サーバーの動かし⽅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749520" y="1580040"/>
            <a:ext cx="4162320" cy="42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66_GRAD_wght2580000"/>
                <a:ea typeface=".SFNS-Regular_wdth_opsz1FE666_GRAD_wght2580000"/>
              </a:rPr>
              <a:t>1/4. MCP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サーバーを作成する</a:t>
            </a:r>
            <a:endParaRPr b="0" lang="en-US" sz="23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749520" y="2152800"/>
            <a:ext cx="66380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fastmcp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を使うことで、 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関数をそのままツール化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可能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914400" y="2858760"/>
            <a:ext cx="381564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cf222e"/>
                </a:solidFill>
                <a:effectLst/>
                <a:uFillTx/>
                <a:latin typeface="Menlo"/>
                <a:ea typeface="Menlo"/>
              </a:rPr>
              <a:t>from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fastmcp </a:t>
            </a:r>
            <a:r>
              <a:rPr b="0" lang="en-US" sz="1850" strike="noStrike" u="none">
                <a:solidFill>
                  <a:srgbClr val="cf222e"/>
                </a:solidFill>
                <a:effectLst/>
                <a:uFillTx/>
                <a:latin typeface="Menlo"/>
                <a:ea typeface="Menlo"/>
              </a:rPr>
              <a:t>import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FastMCP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914400" y="3125520"/>
            <a:ext cx="438048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mcp = FastMCP(name=</a:t>
            </a:r>
            <a:r>
              <a:rPr b="0" lang="en-US" sz="1850" strike="noStrike" u="none">
                <a:solidFill>
                  <a:srgbClr val="0a3069"/>
                </a:solidFill>
                <a:effectLst/>
                <a:uFillTx/>
                <a:latin typeface="Menlo"/>
                <a:ea typeface="Menlo"/>
              </a:rPr>
              <a:t>"greet-mcp"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)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914400" y="3668400"/>
            <a:ext cx="212004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0550ae"/>
                </a:solidFill>
                <a:effectLst/>
                <a:uFillTx/>
                <a:latin typeface="Menlo"/>
                <a:ea typeface="Menlo"/>
              </a:rPr>
              <a:t>@mcp.tool() </a:t>
            </a:r>
            <a:r>
              <a:rPr b="0" lang="en-US" sz="1850" strike="noStrike" u="none">
                <a:solidFill>
                  <a:srgbClr val="59636e"/>
                </a:solidFill>
                <a:effectLst/>
                <a:uFillTx/>
                <a:latin typeface="Menlo"/>
                <a:ea typeface="Menlo"/>
              </a:rPr>
              <a:t># 1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3034800" y="3685320"/>
            <a:ext cx="4701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50" strike="noStrike" u="none">
                <a:solidFill>
                  <a:srgbClr val="59636e"/>
                </a:solidFill>
                <a:effectLst/>
                <a:uFillTx/>
                <a:latin typeface="Osaka-Mono"/>
                <a:ea typeface="Osaka-Mono"/>
              </a:rPr>
              <a:t>つの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3504240" y="3668400"/>
            <a:ext cx="28332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59636e"/>
                </a:solidFill>
                <a:effectLst/>
                <a:uFillTx/>
                <a:latin typeface="Menlo"/>
                <a:ea typeface="Menlo"/>
              </a:rPr>
              <a:t>py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3787200" y="3685320"/>
            <a:ext cx="37558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50" strike="noStrike" u="none">
                <a:solidFill>
                  <a:srgbClr val="59636e"/>
                </a:solidFill>
                <a:effectLst/>
                <a:uFillTx/>
                <a:latin typeface="Osaka-Mono"/>
                <a:ea typeface="Osaka-Mono"/>
              </a:rPr>
              <a:t>ファイルに複数のツールを作成可能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8" name=""/>
          <p:cNvSpPr txBox="1"/>
          <p:nvPr/>
        </p:nvSpPr>
        <p:spPr>
          <a:xfrm>
            <a:off x="914400" y="3935160"/>
            <a:ext cx="381456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cf222e"/>
                </a:solidFill>
                <a:effectLst/>
                <a:uFillTx/>
                <a:latin typeface="Menlo"/>
                <a:ea typeface="Menlo"/>
              </a:rPr>
              <a:t>def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</a:t>
            </a:r>
            <a:r>
              <a:rPr b="0" lang="en-US" sz="1850" strike="noStrike" u="none">
                <a:solidFill>
                  <a:srgbClr val="6639ba"/>
                </a:solidFill>
                <a:effectLst/>
                <a:uFillTx/>
                <a:latin typeface="Menlo"/>
                <a:ea typeface="Menlo"/>
              </a:rPr>
              <a:t>greet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(name: </a:t>
            </a:r>
            <a:r>
              <a:rPr b="0" lang="en-US" sz="1850" strike="noStrike" u="none">
                <a:solidFill>
                  <a:srgbClr val="953800"/>
                </a:solidFill>
                <a:effectLst/>
                <a:uFillTx/>
                <a:latin typeface="Menlo"/>
                <a:ea typeface="Menlo"/>
              </a:rPr>
              <a:t>str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)-&gt; </a:t>
            </a:r>
            <a:r>
              <a:rPr b="0" lang="en-US" sz="1850" strike="noStrike" u="none">
                <a:solidFill>
                  <a:srgbClr val="953800"/>
                </a:solidFill>
                <a:effectLst/>
                <a:uFillTx/>
                <a:latin typeface="Menlo"/>
                <a:ea typeface="Menlo"/>
              </a:rPr>
              <a:t>str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: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914400" y="4211280"/>
            <a:ext cx="127224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 </a:t>
            </a:r>
            <a:r>
              <a:rPr b="0" lang="en-US" sz="1850" strike="noStrike" u="none">
                <a:solidFill>
                  <a:srgbClr val="0a3069"/>
                </a:solidFill>
                <a:effectLst/>
                <a:uFillTx/>
                <a:latin typeface="Menlo"/>
                <a:ea typeface="Menlo"/>
              </a:rPr>
              <a:t>"""name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0" name=""/>
          <p:cNvSpPr txBox="1"/>
          <p:nvPr/>
        </p:nvSpPr>
        <p:spPr>
          <a:xfrm>
            <a:off x="2186640" y="4228200"/>
            <a:ext cx="11743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850" strike="noStrike" u="none">
                <a:solidFill>
                  <a:srgbClr val="0a3069"/>
                </a:solidFill>
                <a:effectLst/>
                <a:uFillTx/>
                <a:latin typeface="Osaka-Mono"/>
                <a:ea typeface="Osaka-Mono"/>
              </a:rPr>
              <a:t>に挨拶する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1" name=""/>
          <p:cNvSpPr txBox="1"/>
          <p:nvPr/>
        </p:nvSpPr>
        <p:spPr>
          <a:xfrm>
            <a:off x="3360600" y="4211280"/>
            <a:ext cx="42444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0a3069"/>
                </a:solidFill>
                <a:effectLst/>
                <a:uFillTx/>
                <a:latin typeface="Menlo"/>
                <a:ea typeface="Menlo"/>
              </a:rPr>
              <a:t>"""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914400" y="4478040"/>
            <a:ext cx="367416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 </a:t>
            </a:r>
            <a:r>
              <a:rPr b="0" lang="en-US" sz="1850" strike="noStrike" u="none">
                <a:solidFill>
                  <a:srgbClr val="cf222e"/>
                </a:solidFill>
                <a:effectLst/>
                <a:uFillTx/>
                <a:latin typeface="Menlo"/>
                <a:ea typeface="Menlo"/>
              </a:rPr>
              <a:t>return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</a:t>
            </a:r>
            <a:r>
              <a:rPr b="0" lang="en-US" sz="1850" strike="noStrike" u="none">
                <a:solidFill>
                  <a:srgbClr val="0a3069"/>
                </a:solidFill>
                <a:effectLst/>
                <a:uFillTx/>
                <a:latin typeface="Menlo"/>
                <a:ea typeface="Menlo"/>
              </a:rPr>
              <a:t>f"Hello, 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{name}</a:t>
            </a:r>
            <a:r>
              <a:rPr b="0" lang="en-US" sz="1850" strike="noStrike" u="none">
                <a:solidFill>
                  <a:srgbClr val="0a3069"/>
                </a:solidFill>
                <a:effectLst/>
                <a:uFillTx/>
                <a:latin typeface="Menlo"/>
                <a:ea typeface="Menlo"/>
              </a:rPr>
              <a:t>!"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3" name=""/>
          <p:cNvSpPr txBox="1"/>
          <p:nvPr/>
        </p:nvSpPr>
        <p:spPr>
          <a:xfrm>
            <a:off x="914400" y="5020920"/>
            <a:ext cx="367416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mcp.run(transport=</a:t>
            </a:r>
            <a:r>
              <a:rPr b="0" lang="en-US" sz="1850" strike="noStrike" u="none">
                <a:solidFill>
                  <a:srgbClr val="0a3069"/>
                </a:solidFill>
                <a:effectLst/>
                <a:uFillTx/>
                <a:latin typeface="Menlo"/>
                <a:ea typeface="Menlo"/>
              </a:rPr>
              <a:t>"stdio"</a:t>
            </a:r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)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4" name=""/>
          <p:cNvSpPr/>
          <p:nvPr/>
        </p:nvSpPr>
        <p:spPr>
          <a:xfrm>
            <a:off x="11028960" y="5691960"/>
            <a:ext cx="212400" cy="245880"/>
          </a:xfrm>
          <a:custGeom>
            <a:avLst/>
            <a:gdLst/>
            <a:ahLst/>
            <a:rect l="0" t="0" r="r" b="b"/>
            <a:pathLst>
              <a:path w="590" h="683">
                <a:moveTo>
                  <a:pt x="577" y="319"/>
                </a:moveTo>
                <a:lnTo>
                  <a:pt x="387" y="249"/>
                </a:lnTo>
                <a:lnTo>
                  <a:pt x="316" y="15"/>
                </a:lnTo>
                <a:cubicBezTo>
                  <a:pt x="313" y="6"/>
                  <a:pt x="305" y="0"/>
                  <a:pt x="296" y="0"/>
                </a:cubicBezTo>
                <a:cubicBezTo>
                  <a:pt x="285" y="0"/>
                  <a:pt x="277" y="6"/>
                  <a:pt x="274" y="15"/>
                </a:cubicBezTo>
                <a:lnTo>
                  <a:pt x="204" y="249"/>
                </a:lnTo>
                <a:lnTo>
                  <a:pt x="14" y="319"/>
                </a:lnTo>
                <a:cubicBezTo>
                  <a:pt x="5" y="322"/>
                  <a:pt x="0" y="330"/>
                  <a:pt x="0" y="339"/>
                </a:cubicBezTo>
                <a:cubicBezTo>
                  <a:pt x="0" y="348"/>
                  <a:pt x="5" y="356"/>
                  <a:pt x="14" y="359"/>
                </a:cubicBezTo>
                <a:lnTo>
                  <a:pt x="203" y="429"/>
                </a:lnTo>
                <a:lnTo>
                  <a:pt x="274" y="668"/>
                </a:lnTo>
                <a:cubicBezTo>
                  <a:pt x="277" y="677"/>
                  <a:pt x="285" y="683"/>
                  <a:pt x="296" y="683"/>
                </a:cubicBezTo>
                <a:cubicBezTo>
                  <a:pt x="305" y="683"/>
                  <a:pt x="313" y="677"/>
                  <a:pt x="316" y="668"/>
                </a:cubicBezTo>
                <a:lnTo>
                  <a:pt x="387" y="429"/>
                </a:lnTo>
                <a:lnTo>
                  <a:pt x="577" y="359"/>
                </a:lnTo>
                <a:cubicBezTo>
                  <a:pt x="585" y="356"/>
                  <a:pt x="590" y="348"/>
                  <a:pt x="590" y="339"/>
                </a:cubicBezTo>
                <a:cubicBezTo>
                  <a:pt x="590" y="330"/>
                  <a:pt x="585" y="322"/>
                  <a:pt x="577" y="319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5" name=""/>
          <p:cNvSpPr/>
          <p:nvPr/>
        </p:nvSpPr>
        <p:spPr>
          <a:xfrm>
            <a:off x="10980360" y="5694480"/>
            <a:ext cx="107640" cy="251280"/>
          </a:xfrm>
          <a:custGeom>
            <a:avLst/>
            <a:gdLst/>
            <a:ahLst/>
            <a:rect l="0" t="0" r="r" b="b"/>
            <a:pathLst>
              <a:path w="299" h="698">
                <a:moveTo>
                  <a:pt x="285" y="546"/>
                </a:moveTo>
                <a:lnTo>
                  <a:pt x="236" y="527"/>
                </a:lnTo>
                <a:lnTo>
                  <a:pt x="217" y="457"/>
                </a:lnTo>
                <a:cubicBezTo>
                  <a:pt x="214" y="447"/>
                  <a:pt x="206" y="441"/>
                  <a:pt x="196" y="441"/>
                </a:cubicBezTo>
                <a:cubicBezTo>
                  <a:pt x="187" y="441"/>
                  <a:pt x="178" y="447"/>
                  <a:pt x="176" y="457"/>
                </a:cubicBezTo>
                <a:lnTo>
                  <a:pt x="156" y="527"/>
                </a:lnTo>
                <a:lnTo>
                  <a:pt x="107" y="546"/>
                </a:lnTo>
                <a:cubicBezTo>
                  <a:pt x="99" y="549"/>
                  <a:pt x="93" y="557"/>
                  <a:pt x="93" y="566"/>
                </a:cubicBezTo>
                <a:cubicBezTo>
                  <a:pt x="93" y="575"/>
                  <a:pt x="99" y="583"/>
                  <a:pt x="107" y="586"/>
                </a:cubicBezTo>
                <a:lnTo>
                  <a:pt x="156" y="604"/>
                </a:lnTo>
                <a:lnTo>
                  <a:pt x="176" y="682"/>
                </a:lnTo>
                <a:cubicBezTo>
                  <a:pt x="178" y="691"/>
                  <a:pt x="186" y="698"/>
                  <a:pt x="196" y="698"/>
                </a:cubicBezTo>
                <a:cubicBezTo>
                  <a:pt x="206" y="698"/>
                  <a:pt x="215" y="691"/>
                  <a:pt x="217" y="682"/>
                </a:cubicBezTo>
                <a:lnTo>
                  <a:pt x="236" y="604"/>
                </a:lnTo>
                <a:lnTo>
                  <a:pt x="285" y="586"/>
                </a:lnTo>
                <a:cubicBezTo>
                  <a:pt x="294" y="583"/>
                  <a:pt x="299" y="575"/>
                  <a:pt x="299" y="566"/>
                </a:cubicBezTo>
                <a:cubicBezTo>
                  <a:pt x="299" y="557"/>
                  <a:pt x="294" y="549"/>
                  <a:pt x="285" y="546"/>
                </a:cubicBezTo>
                <a:moveTo>
                  <a:pt x="193" y="83"/>
                </a:moveTo>
                <a:lnTo>
                  <a:pt x="142" y="65"/>
                </a:lnTo>
                <a:lnTo>
                  <a:pt x="124" y="14"/>
                </a:lnTo>
                <a:cubicBezTo>
                  <a:pt x="121" y="6"/>
                  <a:pt x="113" y="0"/>
                  <a:pt x="104" y="0"/>
                </a:cubicBezTo>
                <a:cubicBezTo>
                  <a:pt x="95" y="0"/>
                  <a:pt x="87" y="6"/>
                  <a:pt x="84" y="14"/>
                </a:cubicBezTo>
                <a:lnTo>
                  <a:pt x="65" y="65"/>
                </a:lnTo>
                <a:lnTo>
                  <a:pt x="14" y="83"/>
                </a:lnTo>
                <a:cubicBezTo>
                  <a:pt x="5" y="87"/>
                  <a:pt x="0" y="95"/>
                  <a:pt x="0" y="103"/>
                </a:cubicBezTo>
                <a:cubicBezTo>
                  <a:pt x="0" y="112"/>
                  <a:pt x="5" y="120"/>
                  <a:pt x="14" y="123"/>
                </a:cubicBezTo>
                <a:lnTo>
                  <a:pt x="65" y="142"/>
                </a:lnTo>
                <a:lnTo>
                  <a:pt x="84" y="193"/>
                </a:lnTo>
                <a:cubicBezTo>
                  <a:pt x="87" y="201"/>
                  <a:pt x="95" y="206"/>
                  <a:pt x="104" y="206"/>
                </a:cubicBezTo>
                <a:cubicBezTo>
                  <a:pt x="113" y="206"/>
                  <a:pt x="121" y="201"/>
                  <a:pt x="124" y="193"/>
                </a:cubicBezTo>
                <a:lnTo>
                  <a:pt x="142" y="142"/>
                </a:lnTo>
                <a:lnTo>
                  <a:pt x="193" y="123"/>
                </a:lnTo>
                <a:cubicBezTo>
                  <a:pt x="201" y="120"/>
                  <a:pt x="207" y="112"/>
                  <a:pt x="207" y="103"/>
                </a:cubicBezTo>
                <a:cubicBezTo>
                  <a:pt x="207" y="95"/>
                  <a:pt x="201" y="87"/>
                  <a:pt x="193" y="83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747720" y="5629320"/>
            <a:ext cx="102535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このファイルを実⾏するだけで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MCP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サーバーが⽴ち上がり、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LLM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から呼び出せます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7" name=""/>
          <p:cNvSpPr txBox="1"/>
          <p:nvPr/>
        </p:nvSpPr>
        <p:spPr>
          <a:xfrm>
            <a:off x="11764080" y="6327720"/>
            <a:ext cx="22824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9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LibreOffice/25.2.2.2$MacOSX_X86_64 LibreOffice_project/7370d4be9e3cf6031a51beef54ff3bda878e3fac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ja-JP</dc:language>
  <cp:lastModifiedBy/>
  <cp:revision>0</cp:revision>
  <dc:subject/>
  <dc:title/>
</cp:coreProperties>
</file>