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5" r:id="rId5"/>
    <p:sldId id="260" r:id="rId6"/>
    <p:sldId id="262" r:id="rId7"/>
    <p:sldId id="261" r:id="rId8"/>
    <p:sldId id="272" r:id="rId9"/>
    <p:sldId id="273" r:id="rId10"/>
    <p:sldId id="275" r:id="rId11"/>
    <p:sldId id="274" r:id="rId12"/>
    <p:sldId id="276" r:id="rId13"/>
    <p:sldId id="266" r:id="rId14"/>
    <p:sldId id="269" r:id="rId15"/>
    <p:sldId id="267" r:id="rId16"/>
    <p:sldId id="282" r:id="rId17"/>
    <p:sldId id="283" r:id="rId18"/>
    <p:sldId id="277" r:id="rId19"/>
    <p:sldId id="278" r:id="rId20"/>
    <p:sldId id="279" r:id="rId21"/>
    <p:sldId id="280" r:id="rId22"/>
    <p:sldId id="271" r:id="rId23"/>
    <p:sldId id="281" r:id="rId24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3"/>
    <p:restoredTop sz="94684"/>
  </p:normalViewPr>
  <p:slideViewPr>
    <p:cSldViewPr snapToGrid="0" snapToObjects="1">
      <p:cViewPr varScale="1">
        <p:scale>
          <a:sx n="70" d="100"/>
          <a:sy n="70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GoogleDrive/My%20Drive/00%20shiga-u/&#32113;&#35336;&#12486;&#12441;&#12540;&#12479;&#12467;&#12531;&#12504;&#12442;/&#28363;&#36032;&#22823;&#30330;&#34920;/merged_sc_tim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0614662605479986"/>
          <c:y val="1.70387334660816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title>
    <c:autoTitleDeleted val="0"/>
    <c:plotArea>
      <c:layout>
        <c:manualLayout>
          <c:layoutTarget val="inner"/>
          <c:xMode val="edge"/>
          <c:yMode val="edge"/>
          <c:x val="4.7720118817483143E-2"/>
          <c:y val="0.15989608715790321"/>
          <c:w val="0.88535233402342317"/>
          <c:h val="0.4991743219597550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merged_sc_time!$E$1</c:f>
              <c:strCache>
                <c:ptCount val="1"/>
                <c:pt idx="0">
                  <c:v>30_34歳女性人口（人口千人あたり、2015年）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merged_sc_time!$C$96:$C$142</c:f>
              <c:strCache>
                <c:ptCount val="47"/>
                <c:pt idx="0">
                  <c:v>北海道</c:v>
                </c:pt>
                <c:pt idx="1">
                  <c:v>青森県</c:v>
                </c:pt>
                <c:pt idx="2">
                  <c:v>岩手県</c:v>
                </c:pt>
                <c:pt idx="3">
                  <c:v>宮城県</c:v>
                </c:pt>
                <c:pt idx="4">
                  <c:v>秋田県</c:v>
                </c:pt>
                <c:pt idx="5">
                  <c:v>山形県</c:v>
                </c:pt>
                <c:pt idx="6">
                  <c:v>福島県</c:v>
                </c:pt>
                <c:pt idx="7">
                  <c:v>茨城県</c:v>
                </c:pt>
                <c:pt idx="8">
                  <c:v>栃木県</c:v>
                </c:pt>
                <c:pt idx="9">
                  <c:v>群馬県</c:v>
                </c:pt>
                <c:pt idx="10">
                  <c:v>埼玉県</c:v>
                </c:pt>
                <c:pt idx="11">
                  <c:v>千葉県</c:v>
                </c:pt>
                <c:pt idx="12">
                  <c:v>東京都</c:v>
                </c:pt>
                <c:pt idx="13">
                  <c:v>神奈川県</c:v>
                </c:pt>
                <c:pt idx="14">
                  <c:v>新潟県</c:v>
                </c:pt>
                <c:pt idx="15">
                  <c:v>富山県</c:v>
                </c:pt>
                <c:pt idx="16">
                  <c:v>石川県</c:v>
                </c:pt>
                <c:pt idx="17">
                  <c:v>福井県</c:v>
                </c:pt>
                <c:pt idx="18">
                  <c:v>山梨県</c:v>
                </c:pt>
                <c:pt idx="19">
                  <c:v>長野県</c:v>
                </c:pt>
                <c:pt idx="20">
                  <c:v>岐阜県</c:v>
                </c:pt>
                <c:pt idx="21">
                  <c:v>静岡県</c:v>
                </c:pt>
                <c:pt idx="22">
                  <c:v>愛知県</c:v>
                </c:pt>
                <c:pt idx="23">
                  <c:v>三重県</c:v>
                </c:pt>
                <c:pt idx="24">
                  <c:v>滋賀県</c:v>
                </c:pt>
                <c:pt idx="25">
                  <c:v>京都府</c:v>
                </c:pt>
                <c:pt idx="26">
                  <c:v>大阪府</c:v>
                </c:pt>
                <c:pt idx="27">
                  <c:v>兵庫県</c:v>
                </c:pt>
                <c:pt idx="28">
                  <c:v>奈良県</c:v>
                </c:pt>
                <c:pt idx="29">
                  <c:v>和歌山県</c:v>
                </c:pt>
                <c:pt idx="30">
                  <c:v>鳥取県</c:v>
                </c:pt>
                <c:pt idx="31">
                  <c:v>島根県</c:v>
                </c:pt>
                <c:pt idx="32">
                  <c:v>岡山県</c:v>
                </c:pt>
                <c:pt idx="33">
                  <c:v>広島県</c:v>
                </c:pt>
                <c:pt idx="34">
                  <c:v>山口県</c:v>
                </c:pt>
                <c:pt idx="35">
                  <c:v>徳島県</c:v>
                </c:pt>
                <c:pt idx="36">
                  <c:v>香川県</c:v>
                </c:pt>
                <c:pt idx="37">
                  <c:v>愛媛県</c:v>
                </c:pt>
                <c:pt idx="38">
                  <c:v>高知県</c:v>
                </c:pt>
                <c:pt idx="39">
                  <c:v>福岡県</c:v>
                </c:pt>
                <c:pt idx="40">
                  <c:v>佐賀県</c:v>
                </c:pt>
                <c:pt idx="41">
                  <c:v>長崎県</c:v>
                </c:pt>
                <c:pt idx="42">
                  <c:v>熊本県</c:v>
                </c:pt>
                <c:pt idx="43">
                  <c:v>大分県</c:v>
                </c:pt>
                <c:pt idx="44">
                  <c:v>宮崎県</c:v>
                </c:pt>
                <c:pt idx="45">
                  <c:v>鹿児島県</c:v>
                </c:pt>
                <c:pt idx="46">
                  <c:v>沖縄県</c:v>
                </c:pt>
              </c:strCache>
            </c:strRef>
          </c:cat>
          <c:val>
            <c:numRef>
              <c:f>merged_sc_time!$E$96:$E$142</c:f>
              <c:numCache>
                <c:formatCode>General</c:formatCode>
                <c:ptCount val="47"/>
                <c:pt idx="0">
                  <c:v>27.091273390000001</c:v>
                </c:pt>
                <c:pt idx="1">
                  <c:v>24.717469319999999</c:v>
                </c:pt>
                <c:pt idx="2">
                  <c:v>24.94150488</c:v>
                </c:pt>
                <c:pt idx="3">
                  <c:v>29.00382579</c:v>
                </c:pt>
                <c:pt idx="4">
                  <c:v>22.77154466</c:v>
                </c:pt>
                <c:pt idx="5">
                  <c:v>25.292488330000001</c:v>
                </c:pt>
                <c:pt idx="6">
                  <c:v>24.961351359999998</c:v>
                </c:pt>
                <c:pt idx="7">
                  <c:v>26.71773782</c:v>
                </c:pt>
                <c:pt idx="8">
                  <c:v>27.873805560000001</c:v>
                </c:pt>
                <c:pt idx="9">
                  <c:v>25.651317840000001</c:v>
                </c:pt>
                <c:pt idx="10">
                  <c:v>28.621898689999998</c:v>
                </c:pt>
                <c:pt idx="11">
                  <c:v>28.293499919999999</c:v>
                </c:pt>
                <c:pt idx="12">
                  <c:v>35.118570689999999</c:v>
                </c:pt>
                <c:pt idx="13">
                  <c:v>29.707499739999999</c:v>
                </c:pt>
                <c:pt idx="14">
                  <c:v>25.356035590000001</c:v>
                </c:pt>
                <c:pt idx="15">
                  <c:v>24.38555491</c:v>
                </c:pt>
                <c:pt idx="16">
                  <c:v>25.756320580000001</c:v>
                </c:pt>
                <c:pt idx="17">
                  <c:v>25.707349310000001</c:v>
                </c:pt>
                <c:pt idx="18">
                  <c:v>24.26311188</c:v>
                </c:pt>
                <c:pt idx="19">
                  <c:v>24.36816396</c:v>
                </c:pt>
                <c:pt idx="20">
                  <c:v>25.834402529999998</c:v>
                </c:pt>
                <c:pt idx="21">
                  <c:v>26.683476089999999</c:v>
                </c:pt>
                <c:pt idx="22">
                  <c:v>29.608874790000002</c:v>
                </c:pt>
                <c:pt idx="23">
                  <c:v>25.936399460000001</c:v>
                </c:pt>
                <c:pt idx="24">
                  <c:v>28.586271230000001</c:v>
                </c:pt>
                <c:pt idx="25">
                  <c:v>27.628447189999999</c:v>
                </c:pt>
                <c:pt idx="26">
                  <c:v>29.2143114</c:v>
                </c:pt>
                <c:pt idx="27">
                  <c:v>27.64797283</c:v>
                </c:pt>
                <c:pt idx="28">
                  <c:v>25.861310719999999</c:v>
                </c:pt>
                <c:pt idx="29">
                  <c:v>24.810627879999998</c:v>
                </c:pt>
                <c:pt idx="30">
                  <c:v>26.49618705</c:v>
                </c:pt>
                <c:pt idx="31">
                  <c:v>24.018077290000001</c:v>
                </c:pt>
                <c:pt idx="32">
                  <c:v>26.920805090000002</c:v>
                </c:pt>
                <c:pt idx="33">
                  <c:v>27.17731075</c:v>
                </c:pt>
                <c:pt idx="34">
                  <c:v>24.623966620000001</c:v>
                </c:pt>
                <c:pt idx="35">
                  <c:v>25.450787510000001</c:v>
                </c:pt>
                <c:pt idx="36">
                  <c:v>25.556637909999999</c:v>
                </c:pt>
                <c:pt idx="37">
                  <c:v>25.3807583</c:v>
                </c:pt>
                <c:pt idx="38">
                  <c:v>24.472864680000001</c:v>
                </c:pt>
                <c:pt idx="39">
                  <c:v>30.523628479999999</c:v>
                </c:pt>
                <c:pt idx="40">
                  <c:v>27.57699032</c:v>
                </c:pt>
                <c:pt idx="41">
                  <c:v>25.549181050000001</c:v>
                </c:pt>
                <c:pt idx="42">
                  <c:v>27.578002089999998</c:v>
                </c:pt>
                <c:pt idx="43">
                  <c:v>26.086777590000001</c:v>
                </c:pt>
                <c:pt idx="44">
                  <c:v>26.850676910000001</c:v>
                </c:pt>
                <c:pt idx="45">
                  <c:v>27.475204420000001</c:v>
                </c:pt>
                <c:pt idx="46">
                  <c:v>31.907146239999999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FA-0249-BD8D-0BE97AEFF3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1691056"/>
        <c:axId val="1251814624"/>
      </c:barChart>
      <c:catAx>
        <c:axId val="125169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wordArtVert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251814624"/>
        <c:crosses val="autoZero"/>
        <c:auto val="1"/>
        <c:lblAlgn val="ctr"/>
        <c:lblOffset val="100"/>
        <c:noMultiLvlLbl val="0"/>
      </c:catAx>
      <c:valAx>
        <c:axId val="125181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25169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0.07833</cdr:x>
      <cdr:y>0.12893</cdr:y>
    </cdr:from>
    <cdr:to>
      <cdr:x>0.13122</cdr:x>
      <cdr:y>0.25584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615CF71-8A02-7545-82B3-90BF3B8D39DF}"/>
            </a:ext>
          </a:extLst>
        </cdr:cNvPr>
        <cdr:cNvSpPr txBox="1"/>
      </cdr:nvSpPr>
      <cdr:spPr>
        <a:xfrm xmlns:a="http://schemas.openxmlformats.org/drawingml/2006/main">
          <a:off x="1354015" y="92899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JP" sz="2400" dirty="0">
              <a:solidFill>
                <a:srgbClr val="C00000"/>
              </a:solidFill>
            </a:rPr>
            <a:t>東京都と秋田県とで３割程度の差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4:39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16383,'73'0'0,"0"0"0,1 0 0,-5 0 0,-1 0 0,1 0 0,-2 0 0,0 0 0,1 0 0,3 0 0,0 0 0,2 0 0,0 0 0,1-1 0,2 2 0,15 2 0,4 3 0,0-1 0,-19-1 0,2 0 0,-2 0 0,-3 2 0,6 3 0,-3 2 0,2-2 0,17-3 0,4 0 0,-12-1 0,-14 1 0,-5-2 0,20-3 0,0-2 0,-17 1 0,-6 0 0,28 0 0,-42 0 0,0 0 0,28 0 0,-12 0 0,-16 0 0,0 0 0,20 0 0,9 0 0,0 0 0,8 0 0,-26 0 0,0 0 0,26 0 0,10 0 0,-47 0 0,-1 0 0,43 0 0,-42 0 0,0 0 0,28 0 0,6 0 0,3 0 0,-4 7 0,14-5 0,-54 4 0,51 4 0,-20-8 0,-4 7 0,9-2 0,17-5 0,-22 4 0,-6-5 0,-1-2 0,3 1 0,-15 0 0,2 0 0,-4 5 0,-2 2 0,41 10 0,4-2 0,-34-1 0,-14-8 0,14-4 0,-18 5 0,0-7 0,-14 0 0,0 0 0,15 0 0,-21 0 0,19 0 0,-32 0 0,-1 0 0,6 0 0,2 0 0,14 0 0,20 0 0,14 0 0,-15 0 0,7 0 0,-39 0 0,8 0 0,-5 0 0,-10 0 0,4 0 0,0 0 0,-4 0 0,4 0 0,-5 0 0,14 0 0,5 0 0,14 0 0,0 0 0,-9 0 0,-3 0 0,-15 0 0,-6 0 0,-7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5:29.1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72 16383,'82'-3'0,"0"0"0,14-13 0,0 1 0,-13 11 0,1 1 0,-19-5 0,2-2 0,2 3 0,9 4 0,1 4 0,1 1 0,2-2 0,-1 0 0,2 0 0,4 0 0,1 0 0,0 0 0,5 0 0,0 0 0,-2 0 0,-14 0 0,-1 0 0,-1 0 0,4 0 0,1 0 0,-2 0 0,-3 0 0,-2 0 0,-1 0 0,22 0 0,0 0 0,-22 0 0,2 0 0,-5 0 0,7 0 0,-2 0 0,5 0 0,0 0 0,-9 0 0,0 0 0,4 0 0,-3 0 0,-15 0 0,-2 0 0,13 0 0,-2 0 0,24 0 0,-37 0 0,2 0 0,-2 0 0,-3 0 0,18 0 0,-14 0 0,-19 0 0,-16 0 0,4 0 0,-3 0 0,31 0 0,8 0 0,-1 0 0,20 0 0,-46 0 0,29 0 0,-24 0 0,9 0 0,17 0 0,-22 0 0,55 0 0,-60 0 0,21 0 0,0 0 0,-21 0 0,33 0 0,-35 0 0,-7 0 0,17 0 0,-22 0 0,20 0 0,-25 0 0,10 0 0,-14 0 0,15 0 0,-12 0 0,26 0 0,-10 0 0,14 0 0,0 0 0,0 0 0,0 0 0,-9 0 0,-8 0 0,4 0 0,-11 0 0,12 0 0,-10 0 0,11 0 0,-14 0 0,7 0 0,-15 0 0,0 0 0,-1 0 0,1 0 0,0 0 0,0 0 0,14 0 0,-5 0 0,7 0 0,-11 0 0,-5 0 0,-1 0 0,1 0 0,0 0 0,0 0 0,-1 0 0,6 0 0,-4 0 0,19 0 0,-16 0 0,10 0 0,-14 0 0,0 0 0,5 0 0,-4 0 0,9 0 0,-9 0 0,-1 0 0,-6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5:36.0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16383,'54'0'0,"0"0"0,9 0 0,2 0 0,6 0 0,3 0 0,23 0 0,4 0 0,-8 0 0,2 0 0,-23 0 0,1 0 0,2 0 0,3 0 0,2 0 0,-1 0 0,-9 0 0,-1 0 0,2 0 0,13 0 0,3 0 0,-3 0 0,-14 0 0,-3 0 0,2 0 0,9 0 0,2 0 0,-1 0 0,-4 0 0,-1 0 0,1 0 0,5 0 0,1 0 0,-1 0 0,-5 0 0,-1 0 0,1 0 0,10 0 0,1 0 0,-2 0 0,-13 0 0,-2 0 0,1 0 0,8 0 0,1 0 0,1 0 0,5 0 0,1 0 0,-2 0 0,-12 0 0,-3 0 0,5 0 0,21 0 0,5 0 0,-5 0 0,-23 0 0,-4 0 0,2 0 0,10 0 0,2 0 0,-7 0 0,1 0 0,-2 0 0,-6 0 0,4 0 0,-6 0 0,-6 0 0,-1 0 0,28 0 0,2 0 0,-10 0 0,0 0 0,5 0 0,-1 0 0,-8 0 0,0 0 0,1 0 0,2 0 0,1 0 0,0 0 0,-12 0 0,3 0 0,-2 0 0,6 0 0,-6 0 0,0 0 0,-4 0 0,9 0 0,-5 0 0,16 0 0,14 0 0,-45 0 0,5 0 0,-1 0 0,-3 0 0,8 0 0,8 0 0,-6 0 0,0 0 0,-8 0 0,2 0 0,36 0 0,-3 0 0,-11 0 0,-12 0 0,0 0 0,16 0 0,-17 0 0,13 0 0,-30 0 0,47 0 0,-43 0 0,43 0 0,-57 0 0,20 0 0,-7 0 0,-3 0 0,47 0 0,-43 0 0,26 0 0,-35 0 0,0 0 0,0 0 0,0 0 0,18 0 0,-23 0 0,20 0 0,-7 0 0,14 0 0,-8 0 0,1 0 0,6 0 0,13 0 0,-47 0 0,16 0 0,-13 5 0,24-4 0,-39 4 0,23-5 0,-22 0 0,20 7 0,7 4 0,-8-2 0,11 1 0,-33-10 0,-1 0 0,0 0 0,-4 0 0,9 5 0,6-4 0,25 4 0,-13-5 0,20 0 0,-33 0 0,6 0 0,-15 0 0,4 0 0,-3 0 0,5 0 0,-1 0 0,-4 0 0,-2 0 0,-6 0 0,1 0 0,0 0 0,0 0 0,-1 0 0,1 0 0,0 0 0,0 0 0,-1 0 0,6 0 0,11 0 0,-7 0 0,6 0 0,-1 0 0,-15 0 0,9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5:40.2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32 16383,'81'-5'0,"-1"-1"0,1 0 0,-1 1 0,0 0 0,1 2 0,5 2 0,1 1 0,-1 1 0,-10-1 0,-1 0 0,2 0 0,19 0 0,3 0 0,-4 0 0,-22 0 0,-3 0 0,2 0 0,13 0 0,3 0 0,-7 0 0,6 0 0,-7 0 0,-6 0 0,-7 0 0,8 0 0,-17 0 0,-4 0 0,-5 0 0,9 0 0,-2 0 0,-16 0 0,24 0 0,2 0 0,-13 0 0,5 0 0,-1 0 0,-12 0 0,52 0 0,-21 0 0,-26 0 0,1 0 0,47 0 0,-45 0 0,21 0 0,2 0 0,-14 0 0,2 0 0,5 0 0,-9 0 0,-1 0 0,-3 0 0,2 0 0,21 0 0,1 0 0,-17 0 0,-3 0 0,-6 0 0,-2 0 0,32 0 0,-21 0 0,-28 0 0,8 0 0,-22 0 0,38 0 0,-25 0 0,19 0 0,7 0 0,-20 0 0,17 0 0,1 0 0,-9 0 0,36 0 0,-52 0 0,-7 0 0,2 0 0,4 0 0,-2 0 0,1 0 0,10 0 0,-20 0 0,39 0 0,-35 0 0,34 0 0,-11 0 0,1 0 0,31 0 0,-13 0 0,17 0 0,-17 0 0,30 0 0,-26 0 0,-1 0 0,-13 0 0,-3 0 0,-11 0 0,54 0 0,-34 0 0,-13 0 0,1 0 0,25 0 0,-1 0 0,-1 0 0,-16 0 0,-1 0 0,0 0 0,10 0 0,-9 0 0,2 0 0,-25 0 0,1 0 0,24 0 0,-20 0 0,23 0 0,-33 0 0,11 0 0,-10 0 0,31 0 0,-12 0 0,12 0 0,-17 0 0,-14 0 0,1 0 0,13 0 0,-15 0 0,30 0 0,-39 0 0,11 0 0,-19 0 0,4 0 0,0 0 0,-4 0 0,4 0 0,-5 0 0,15 0 0,-12 0 0,27 0 0,-22 0 0,23 0 0,-22 0 0,6 0 0,-16 0 0,1 0 0,0 0 0,5 0 0,-4 0 0,4 0 0,0 0 0,-4 0 0,9 0 0,-8 0 0,8 0 0,-9 0 0,14 0 0,3 0 0,6 0 0,-1 0 0,-12 0 0,0 0 0,-10 0 0,9 0 0,-9 0 0,4 0 0,-5 0 0,15 0 0,-12 0 0,12 0 0,-16 0 0,1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5:42.47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51 16383,'89'-28'0,"-16"15"0,3 4 0,-18 8 0,-1 2 0,6-1 0,2 0 0,5 0 0,-8 0 0,-18 0 0,34 0 0,-26 0 0,-12 0 0,38 0 0,-3 0 0,13 0 0,-19 0 0,-2 0 0,9 0 0,-20 0 0,3 0 0,-7 0 0,-3 0 0,12 0 0,6 0 0,-6 0 0,-37 0 0,32 0 0,-1 0 0,-31 0 0,52 0 0,-45 0 0,14 0 0,-10 0 0,8 0 0,-7 0 0,44 0 0,-26 0 0,25 0 0,-33 0 0,33 0 0,-7 0 0,2 0 0,-23 0 0,-33 0 0,-6 0 0,-7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5:44.9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31 16383,'66'0'0,"1"0"0,-2 0 0,6 0 0,9 0 0,8 0 0,-1 0 0,-11 0 0,0 0 0,0 0 0,4 0 0,0 0 0,1 0 0,4 0 0,1 0 0,-2 0 0,-8 0 0,-1 0 0,2 0 0,8 1 0,3-1 0,-2-1 0,-5-2 0,-1-3 0,0 2 0,0 2 0,1 2 0,0-1 0,4-4 0,2 0 0,-1 1 0,-4 3 0,-1 2 0,2-1 0,9 0 0,2 0 0,-3 0 0,-13 0 0,-2 0 0,-2 0 0,-5 0 0,-2 0 0,-1 0 0,24 0 0,-5 0 0,-10 0 0,-5 0 0,-15 0 0,1 0 0,26 0 0,2 0 0,-17 0 0,-1 0 0,7 0 0,3 0 0,19 0 0,-1 0 0,-27 0 0,-2 0 0,15 0 0,3 0 0,-4 0 0,-1 0 0,-5 0 0,-1 0 0,1 0 0,-1 0 0,0 0 0,-3 0 0,-16 0 0,0 0 0,23 0 0,2 0 0,-21 0 0,0 0 0,15 0 0,-3 0 0,15 0 0,-26 0 0,-1 0 0,19 0 0,16 0 0,4 0 0,-45 0 0,0 0 0,44 0 0,-1 0 0,-1 0 0,-43 0 0,1 0 0,46 0 0,-25 0 0,2 0 0,21 0 0,-65 0 0,36 0 0,-38 0 0,-2 0 0,2 0 0,-11 0 0,27 0 0,-19 0 0,21 0 0,-29 0 0,-6 0 0,16 0 0,-6 0 0,21 0 0,11 0 0,-3 0 0,-2 0 0,-7 0 0,-11 0 0,15 0 0,18 0 0,-28 0 0,9 0 0,-38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6:31.76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16383,'69'0'0,"-1"0"0,22 0 0,5 0 0,-27 0 0,1 0 0,4 0 0,21 0 0,5 0 0,-2 0 0,-13 0 0,-3 0 0,4 0 0,-7 0 0,2 0 0,1 0 0,-4 0 0,9 0 0,-4 0 0,1 0 0,3 0 0,0 0 0,-4 0 0,13 0 0,-6 0 0,-15 0 0,-2 0 0,6 0 0,-3 0 0,18 0 0,-25 0 0,0 0 0,21 0 0,-20 0 0,-2 0 0,9 0 0,-3 0 0,3 0 0,17 0 0,-33 0 0,3 0 0,6 0 0,-2 0 0,26 0 0,-16 0 0,0 0 0,15 0 0,-16 0 0,2 0 0,-22 0 0,-2 0 0,0 0 0,-2 0 0,28 0 0,0 0 0,8 0 0,-8 0 0,14 0 0,-54 0 0,40 0 0,4 0 0,-12 0 0,25 0 0,-30 0 0,17 0 0,0 0 0,-33 0 0,0 0 0,37 0 0,-29 0 0,1 0 0,-6 0 0,-2 0 0,37 0 0,-9 0 0,0 0 0,-9 0 0,-20 0 0,0 0 0,15 0 0,-3 0 0,-1 0 0,5 0 0,0 0 0,13 0 0,-30 0 0,2 0 0,3 0 0,0 0 0,-1 0 0,-2 0 0,28 0 0,-35 0 0,52 0 0,-39 0 0,39 0 0,-34 0 0,4 0 0,0 0 0,-5 0 0,-17 0 0,0 0 0,18 0 0,-14 0 0,14 0 0,-18 0 0,-9 0 0,27 0 0,-32 0 0,31 0 0,-41 0 0,6 0 0,-15 0 0,-1 0 0,6 0 0,11 0 0,-7 0 0,20 0 0,-20 0 0,7 0 0,-5 0 0,-10 0 0,9 0 0,-9 0 0,9 0 0,-9 0 0,20 0 0,-12 0 0,3 0 0,-14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6:37.1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16383,'60'0'0,"-1"0"0,11 0 0,5 0 0,-3 0 0,5 0 0,-6 0 0,-1 0 0,1 0 0,6 0 0,6 0 0,-6 0 0,-8 0 0,-1 0 0,2 0 0,5-1 0,-1 2 0,20 4 0,-4 2 0,-7 0 0,-3 0 0,-8 0 0,-4 1 0,-13 2 0,-4 0 0,24-8 0,20 8 0,-33-10 0,-14 0 0,5 0 0,6-1 0,1 2 0,-5 3 0,0 2 0,15 1 0,1 0 0,-9-1 0,-1 2 0,0 8 0,2 0 0,7-12 0,0-2 0,-6 9 0,0 0 0,6-10 0,0-2 0,-6 1 0,-4 0 0,28 0 0,-8 0 0,-35 0 0,52 0 0,-48 0 0,36 5 0,-66-4 0,-2 4 0,-5-5 0,-1 0 0,1 0 0,0 0 0,14 0 0,-10 0 0,10 0 0,-9 0 0,-3-10 0,3 7 0,-6-7 0,6 10 0,-4 0 0,4 0 0,-5 0 0,0 0 0,5 0 0,-4 0 0,9 0 0,-8 0 0,35 0 0,-29 0 0,18 0 0,-32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6:39.18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55 16383,'83'-13'0,"-1"0"0,-15 7 0,2 2 0,2 0 0,9-1 0,2 0 0,2 2 0,14 2 0,3 1 0,-1 1 0,-6-1 0,0 0 0,3 0 0,-15 0 0,2 0 0,1 0 0,-2 0 0,-5 0 0,-1 0 0,-1 0 0,0 0 0,20 0 0,0 0 0,-3 0 0,-4 0 0,-1 0 0,-10 0 0,-9 0 0,-6 0 0,6 0 0,-6 0 0,4 0 0,7 0 0,6 0 0,-21 0 0,1 0 0,35 0 0,3 0 0,-16 0 0,-1 0 0,3 0 0,-1 0 0,-19 0 0,-1 0 0,13 0 0,-2 0 0,-19-1 0,0 2 0,16 4 0,3 1 0,-3-6 0,-2 2 0,-15 9 0,-2-1 0,-1-10 0,0 2 0,8 14 0,1 1 0,-5-13 0,0-2 0,4 10 0,5 0 0,32-5 0,-1-3 0,-41 2 0,-1 0 0,34 6 0,-1-1 0,-33-5 0,-4 0 0,40 3 0,-15-4 0,-23-3 0,-33 3 0,-1-5 0,0 0 0,-3 0 0,17 0 0,-15 0 0,16 0 0,-19 0 0,-1 0 0,-7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6:43.0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16383,'84'0'0,"-1"0"0,5 0 0,0 0 0,1 0 0,2 0 0,-18 0 0,3 0 0,-1 0 0,-5 0 0,0 0 0,0 0 0,8 0 0,2 0 0,-5 0 0,9 0 0,-2 0 0,8 0 0,0 0 0,-8 0 0,-2 0 0,-6 0 0,-3 0 0,2 0 0,-5 0 0,21 0 0,-7 0 0,3 0 0,-35 0 0,1 0 0,17 0 0,8 0 0,-9 0 0,30 0 0,-2 0 0,-5 0 0,-28 0 0,13 0 0,0 0 0,-4 0 0,13 0 0,-4 0 0,-40 0 0,38 0 0,-21 0 0,10 0 0,-5 0 0,-16 0 0,16 0 0,-12 0 0,3 0 0,-11 0 0,-6 0 0,-6 0 0,46 0 0,-46 0 0,38 0 0,-44 0 0,-1 0 0,-4 0 0,-2 0 0,-6 0 0,1 0 0,0 0 0,15 0 0,-12 0 0,26 0 0,-10 0 0,-1 0 0,2 0 0,-19 0 0,4 0 0,-5 0 0,14 0 0,-10 0 0,25 0 0,-10 0 0,-1 0 0,2 0 0,-24 0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6:46.0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82 16383,'80'-22'0,"0"0"0,14 2 0,7 5 0,-12 12 0,6 5 0,2-1 0,-23-1 0,2 0 0,0 0 0,0 0 0,4 0 0,0 0 0,1 0 0,-1 0 0,1 0 0,0 0 0,-1 0 0,-1 0 0,13 0 0,-2 0 0,-5 0 0,-15 0 0,-2 0 0,-3 0 0,23 0 0,-5 0 0,-26 0 0,-4 0 0,43 0 0,-18 0 0,-25 0 0,31 0 0,-13 0 0,-7 0 0,4 0 0,-4 0 0,0 0 0,1 0 0,2 0 0,11 0 0,-2 0 0,-22 0 0,-2 0 0,10 0 0,-1 0 0,28 0 0,-32 0 0,0 0 0,32 0 0,0 0 0,-10 0 0,19 0 0,-23 0 0,-25 0 0,2 0 0,45 0 0,-26 0 0,-21 0 0,2 0 0,32 0 0,0 0 0,-25 0 0,1 0 0,-5 0 0,0 0 0,15 0 0,1 0 0,-9 0 0,-1 0 0,11 0 0,-3 0 0,14 0 0,-24 0 0,-6 0 0,-13 0 0,23 0 0,-1 0 0,-12 0 0,12 0 0,-16 0 0,-1 0 0,52 0 0,-54 0 0,13 0 0,-1 0 0,-20 0 0,45 0 0,-31 0 0,31 0 0,-13 0 0,0 0 0,-5 0 0,35 0 0,-39 0 0,0 0 0,-1 0 0,-7 0 0,47 0 0,-43 0 0,43 0 0,-62 0 0,23 0 0,-27 0 0,14 0 0,-15 0 0,2 0 0,-14 0 0,6 0 0,-6 0 0,14 0 0,-11 0 0,39 0 0,-20 0 0,8 0 0,-16 0 0,-14 0 0,1 0 0,-2 0 0,0 0 0,1 0 0,6 0 0,-6 0 0,5 0 0,-10 0 0,4 0 0,-6 0 0,6 0 0,-4 0 0,10 0 0,-10 0 0,4 0 0,-5 0 0,-1 0 0,7 0 0,0 0 0,0 0 0,-6 0 0,-7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4:42.1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44 16383,'45'-22'0,"0"8"0,52 7 0,-44 7 0,4 0 0,31 0 0,4 0 0,-8 0 0,-1 0 0,8 0 0,-2 0 0,-16 0 0,-1 0 0,-1 0 0,-2 0 0,-15 0 0,-2 0 0,7 0 0,1 0 0,11 0 0,-1 0 0,27 0 0,-37 0 0,-5 0 0,-10 0 0,-14 0 0,10 7 0,17-5 0,-6 4 0,6-6 0,-16 0 0,-12 0 0,6 0 0,24 0 0,-20 0 0,8 0 0,-16 0 0,-14 5 0,0-3 0,-1 3 0,0-5 0,-4 5 0,5-3 0,-1 3 0,1-5 0,0 0 0,-1 5 0,-5-4 0,0 5 0,5-6 0,-4 0 0,9 0 0,-9 10 0,10-7 0,-10 7 0,9-10 0,-14 0 0,3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6:50.0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16383,'60'0'0,"-1"0"0,-5 0 0,2 0 0,23 0 0,0 0 0,-13 0 0,-4 0 0,-9 0 0,0 0 0,7 0 0,-6 0 0,-9 0 0,11 0 0,0 0 0,-12 0 0,27 0 0,-11 0 0,-30 0 0,22 0 0,8 0 0,-9 0 0,-1 0 0,4 0 0,2 0 0,20 0 0,-3 0 0,3 0 0,0 0 0,1 0 0,16 0 0,-41 0 0,-2 0 0,12 0 0,-17 0 0,1 0 0,-11 0 0,-7 0 0,4 0 0,33 0 0,6 0 0,4 0 0,-15 0 0,-24 0 0,26 0 0,-22 0 0,38 0 0,-48 0 0,30 0 0,-34 0 0,8 0 0,-1 0 0,-12 0 0,57 0 0,-47 0 0,33 0 0,4 0 0,-20 0 0,50 0 0,-53 0 0,0 0 0,0 0 0,18 0 0,-14 0 0,14 0 0,-18 0 0,0 0 0,35 0 0,-26 0 0,26 0 0,-35 0 0,-10 0 0,25 0 0,-20 0 0,23 0 0,-18 0 0,-9 0 0,6 0 0,29 0 0,-17 0 0,26 0 0,-18 0 0,22 0 0,-12 0 0,7 0 0,1 0 0,-26 0 0,2 0 0,3 0 0,12 0 0,-20 0 0,0 0 0,15 0 0,-8 0 0,-1 0 0,1 0 0,39 0 0,0 0 0,-38 0 0,-3 0 0,2 0 0,9 0 0,17 0 0,-17 0 0,30 0 0,-43 0 0,26 0 0,-35 0 0,0 0 0,18 0 0,-14 0 0,14 0 0,-18 0 0,0 0 0,18 0 0,4 0 0,0 0 0,-5 0 0,-17 0 0,0 0 0,18 0 0,-23 0 0,20 0 0,-24 0 0,44 0 0,8 0 0,1 0 0,-9 0 0,-35 0 0,17 0 0,-12 0 0,12 0 0,-17 0 0,-14 0 0,1 0 0,13 0 0,-5 0 0,22 0 0,-26 0 0,24 0 0,-35 0 0,51 0 0,-50 0 0,19 0 0,-28 0 0,-5 0 0,5 0 0,-4 0 0,4 0 0,0 0 0,11 0 0,-7 0 0,20 0 0,-26 0 0,12 0 0,-15 0 0,0 0 0,5 0 0,11 0 0,-8 0 0,12 0 0,-13 0 0,14 0 0,-7 0 0,17 0 0,-23 0 0,12 0 0,-19 0 0,10 0 0,-10 0 0,9 0 0,-3 0 0,4 0 0,10 0 0,-12 0 0,1 0 0,-17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6:53.9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16383,'72'0'0,"0"0"0,-1 0 0,17 0 0,0 0 0,-16 0 0,2-1 0,-5 2 0,-5 4 0,-1 0 0,32-4 0,-1 0 0,-33 4 0,0-1 0,27-4 0,0 0 0,-23 6 0,-4-1 0,-8-3 0,0-1 0,6 5 0,1-1 0,11-4 0,-1-2 0,27 1 0,-14 0 0,1 0 0,-28 0 0,-2 0 0,10 0 0,0 0 0,-13 0 0,-1 0 0,48 0 0,-46 6 0,1 0 0,2-5 0,1 1 0,11 4 0,2 0 0,3-6 0,-3 0 0,28 6 0,-20-7 0,-4 4 0,-2 22 0,13-20 0,-21 14 0,-28-19 0,-7 0 0,4 0 0,-16 0 0,15 0 0,-17 0 0,8 0 0,23 0 0,-5 0 0,8 5 0,-22-4 0,-14 5 0,-5-6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6:58.4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16383,'66'0'0,"1"0"0,-2 0 0,6 0 0,8 0 0,9 0 0,0 0 0,-7 0 0,0 0 0,2 0 0,10 0 0,2 0 0,-2 0 0,-3 0 0,-2 0 0,-2 0 0,-16 0 0,-3 0 0,2 0 0,8 0 0,2 0 0,-7 0 0,-3 0 0,-1 0 0,29 0 0,2 0 0,-17 0 0,-1 0 0,-4 0 0,-2 0 0,-12 0 0,-3 0 0,-3 0 0,1 0 0,19 0 0,5 0 0,3 0 0,5 0 0,-2 0 0,5 0 0,-2 0 0,-13 0 0,-3 0 0,1 0 0,5 0 0,1 0 0,-4 0 0,16 0 0,-3 0 0,-2 0 0,-3 0 0,-20 0 0,-4 0 0,-9 0 0,0 0 0,44 0 0,-30 0 0,0 0 0,-5 0 0,1 0 0,21 11 0,4-8 0,-30 2 0,3 0 0,19-5 0,-1 0 0,-28 7 0,-1 0 0,25-6 0,0 1 0,-13 11 0,-5 0 0,23-9 0,-21 2 0,-3 0 0,7-6 0,3 10 0,19 1 0,-1 1 0,0-3 0,-17-9 0,30 11 0,-43-8 0,4 3 0,-1-1 0,-13-5 0,11 0 0,2 0 0,5 0 0,22 7 0,-16-1 0,-4 2 0,-11 2 0,37-3 0,3-1 0,-23 3 0,-12-8 0,3 0 0,-1 4 0,-5 0 0,3-5 0,29 0 0,-44 0 0,-22 0 0,20 0 0,-10 0 0,31 0 0,-22 10 0,38-7 0,-48 7 0,21-10 0,17 11 0,-34-8 0,34 8 0,-17-11 0,-11 0 0,22 0 0,-16 0 0,-1 0 0,17 9 0,-22-6 0,20 6 0,-24-9 0,27 0 0,-14 0 0,14 0 0,-18 0 0,0 0 0,17 0 0,-12 0 0,3 0 0,-10 0 0,-23 0 0,22 0 0,-21 0 0,12 0 0,-15 0 0,5 0 0,5 0 0,-8 0 0,22 0 0,-22 0 0,23 0 0,-17 0 0,2 0 0,-11 0 0,0 0 0,-4 0 0,4 0 0,1 0 0,-5 0 0,9 0 0,-4 0 0,1 0 0,13 0 0,-12 5 0,8-3 0,-5 3 0,-5-5 0,0 0 0,5 0 0,-10 0 0,-1 0 0,-7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7:07.3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16383,'94'0'0,"1"0"0,-14 0 0,2 0 0,16 0 0,-1 0 0,-14 0 0,-6 0 0,-21 0 0,-3 0 0,43 0 0,-62 0 0,-7 0 0,-5 0 0,5 0 0,25 0 0,-4 0 0,31 0 0,4 0 0,5 0 0,-30 0 0,1 0 0,28 0 0,-3 0 0,-6 0 0,-29 0 0,30 0 0,-31 0 0,14 0 0,-6 0 0,1 0 0,4 0 0,14 0 0,-2 0 0,-20 0 0,2 0 0,2 0 0,13 0 0,-20 0 0,0 0 0,16 0 0,30 0 0,-8 0 0,-37 0 0,2 0 0,6 0 0,-1 0 0,29 0 0,-36 0 0,-2 0 0,17 0 0,13 0 0,-14 0 0,-8 0 0,19 0 0,-37 0 0,23 0 0,-18 0 0,17 0 0,-22 0 0,11 0 0,-33 0 0,-1 0 0,10 0 0,-6 0 0,39 0 0,-20 0 0,22 0 0,-16 0 0,-1 0 0,0 0 0,17 0 0,-12 0 0,12 0 0,1 0 0,21 0 0,5 0 0,-5 0 0,-21 0 0,-18 0 0,55 0 0,-41 0 0,-1 0 0,1 0 0,8 0 0,-15 0 0,0 0 0,20 0 0,10 0 0,-36 0 0,34 0 0,-27 0 0,45 0 0,-49 0 0,48 0 0,-43 0 0,26 0 0,-35 0 0,18 0 0,4 0 0,0 0 0,-5 7 0,-26-6 0,6 6 0,-6-7 0,27 0 0,-14 7 0,14-6 0,-28 6 0,8 0 0,-17-6 0,17 6 0,-8-7 0,11 0 0,-11 0 0,-7 0 0,-5 0 0,-5 0 0,6 0 0,9 7 0,-12-6 0,10 6 0,-17-7 0,17 0 0,-10 0 0,12 0 0,-9 0 0,27 0 0,-26 0 0,24 0 0,-31 0 0,1 0 0,-2 0 0,0 0 0,1 0 0,1 0 0,3 0 0,-4 0 0,6 0 0,-5 0 0,3 0 0,-9 0 0,4 0 0,-5 0 0,0 0 0,5 0 0,-4 0 0,4 0 0,-6 0 0,1 0 0,15 0 0,3 0 0,0 0 0,2 0 0,-19 0 0,4 0 0,0 0 0,11 0 0,30 19 0,-16-14 0,8 13 0,-33-18 0,6 0 0,6 0 0,-3 0 0,6 0 0,-14 0 0,0 0 0,-1 0 0,-5 0 0,15 0 0,-6 0 0,6 0 0,-9 0 0,-1 0 0,1 0 0,0 0 0,32 0 0,-25 0 0,20 0 0,-28 0 0,10-7 0,-12 6 0,12-6 0,-16 7 0,1-5 0,0 3 0,32-3 0,-19 5 0,20 0 0,-28 0 0,0-5 0,-4 3 0,10-8 0,-5 9 0,0-10 0,5 10 0,-5-5 0,0 6 0,-6 0 0,-7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7:09.4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61 16383,'91'0'0,"-40"0"0,5 0 0,21-7 0,4 0 0,-6 6 0,4-1 0,-9-6 0,5-3 0,-5 4 0,6 5 0,-3 0 0,-1-4 0,-3 0 0,-8 5 0,-3 2 0,-4-1 0,-2 0 0,36 0 0,-8 0 0,-17 0 0,-13 0 0,1 0 0,25 0 0,21 0 0,-17 0 0,9 0 0,-36 0 0,0 0 0,31 0 0,-31 0 0,24 0 0,-15 0 0,13 0 0,-25 0 0,-31 0 0,-2 0 0,-6 0 0,1 0 0,5 0 0,-4 0 0,10 0 0,-5 0 0,6 0 0,-6 0 0,-1 0 0,-5 0 0,0 0 0,-1 0 0,1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7:21.8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38 16383,'86'-10'0,"0"0"0,9 0 0,5 4 0,-17 4 0,5 3 0,0 0 0,0-1 0,0 0 0,3 0 0,-13 0 0,2 0 0,1 0 0,-4 0 0,14 0 0,-3 0 0,1 0 0,4 0 0,0 0 0,-2 0 0,-10 0 0,-1 0 0,0 0 0,1 0 0,0 0 0,-2 0 0,-4 0 0,-1 0 0,1 0 0,10 0 0,2 0 0,-4 0 0,13 0 0,1 0 0,-15 0 0,4 0 0,-4 0 0,13 0 0,-1 0 0,-17 0 0,3 0 0,0 0 0,-5 0 0,-1 0 0,0 0 0,1 0 0,-1 0 0,1 0 0,4 0 0,0 0 0,0 0 0,-4 0 0,-2 0 0,3 0 0,9 0 0,3 0 0,-2 0 0,-10 0 0,-1 0 0,2 0 0,13 0 0,3 0 0,-4 0 0,-16 0 0,-3 0 0,-2 0 0,18 0 0,-5 0 0,-11 0 0,-8 0 0,5 0 0,-18 0 0,4 0 0,17 0 0,1 0 0,-15 0 0,2 0 0,36 0 0,1 0 0,-29 0 0,0 0 0,22 0 0,4 0 0,7 0 0,-1 0 0,-12 0 0,-1 0 0,14 0 0,0 0 0,-17 0 0,-2 0 0,2 0 0,-2 0 0,-16 0 0,0 0 0,15 0 0,-5 0 0,2 0 0,21 0 0,-52 0 0,0 0 0,35 0 0,9 0 0,-1 0 0,-31 0 0,1 0 0,30 0 0,-27 0 0,2 0 0,-11 0 0,2 0 0,14 0 0,0 0 0,25 0 0,-33 0 0,-1 0 0,25 0 0,-33 0 0,-1 0 0,22 0 0,8 0 0,-1 0 0,-25 0 0,11 0 0,2 0 0,9 0 0,-17 0 0,1 0 0,24 0 0,-17 0 0,2 0 0,-11 0 0,-1 0 0,15 0 0,-3 0 0,15 0 0,-21 0 0,-18 0 0,-10 0 0,8 0 0,-17 0 0,52 0 0,-49 0 0,47 0 0,-55 0 0,22 0 0,-7 0 0,-1 0 0,8 0 0,10 0 0,14 0 0,0 6 0,-5-4 0,1 14 0,-23-14 0,20 8 0,-34-10 0,17 0 0,-17 5 0,17-4 0,-17 4 0,7-5 0,-9 0 0,-1 6 0,-4-5 0,3 4 0,6-5 0,-7 0 0,20 14 0,-25-11 0,10 10 0,-9-13 0,28 0 0,13 0 0,0 5 0,2 2 0,16 3 0,21 4 0,-67-8 0,-3-6 0,-15 0 0,0 0 0,-1 0 0,1 0 0,10 0 0,-7 0 0,7 0 0,-15 0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7:25.2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37 16383,'98'-12'0,"-4"3"0,-44 8 0,2 2 0,19-1 0,-1 0 0,27 0 0,-37 0 0,-5 0 0,-10 0 0,5-7 0,-13 5 0,-4-5 0,-1 7 0,-1 0 0,14 0 0,52 0 0,-21 0 0,-10 0 0,4 0 0,-8 0 0,-1 0 0,3 0 0,0 0 0,-11 0 0,0 0 0,4 0 0,0 0 0,32 0 0,-37 0 0,2 0 0,4 0 0,3 0 0,9 0 0,0 0 0,-4 0 0,1 0 0,19 0 0,3 0 0,-8 0 0,1 0 0,9 0 0,2 0 0,1 0 0,-4 0 0,-25 0 0,-2 0 0,11 0 0,1 0 0,-11 0 0,0 0 0,17 0 0,5 0 0,3 0 0,1 0 0,1 0 0,-2 0 0,-14 0 0,-1 0 0,5 0 0,1 0 0,0 0 0,-2 0 0,-12 0 0,0 0 0,24 0 0,-4 0 0,6 0 0,-34 0 0,-1 0 0,27 0 0,-16 0 0,5 0 0,1 0 0,1 0 0,14 0 0,2 0 0,0 0 0,-2 0 0,-15 0 0,1 0 0,21 0 0,2 0 0,-15 0 0,0 0 0,-17 0 0,2 0 0,0 0 0,0 0 0,0 0 0,-2 0 0,18 0 0,-1 0 0,7 0 0,-4 0 0,-30 0 0,-2 0 0,16 0 0,-4 0 0,5 0 0,0 0 0,-38 0 0,18 0 0,6 0 0,10 0 0,13 0 0,-31 0 0,31 0 0,-30 0 0,29 0 0,-29 0 0,12 0 0,1 0 0,-13 0 0,12 0 0,-17 0 0,0 0 0,1 0 0,-1 0 0,0 0 0,17 0 0,-12 0 0,7 0 0,0 0 0,2 0 0,38 0 0,-35 0 0,22 0 0,-12 0 0,-2 0 0,-27 0 0,-8 0 0,1 0 0,24 0 0,-29 0 0,29 0 0,-40 0 0,22 0 0,-21 0 0,12 0 0,-9 0 0,9 0 0,-12 0 0,11 0 0,-19 0 0,4 0 0,0 0 0,1 0 0,0 0 0,5 0 0,-10 0 0,19 0 0,-11 0 0,12 0 0,-20 0 0,-3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7:27.6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0 207 16383,'37'-12'0,"-8"5"0,26-31 0,-1 20 0,13-6 0,9 0 0,-12 10 0,4 3 0,0 1 0,6 0 0,-1 1 0,-5 3 0,-1 1 0,4 1 0,18-2 0,5 1 0,0 2 0,-1 2 0,2 2 0,2-1 0,-15 0 0,3 0 0,1 0 0,-1 0 0,1 0 0,0 0 0,-1 0 0,0 0 0,-1 0 0,0 0 0,-3 0 0,-5 0 0,-2 0 0,-6 0 0,2 0 0,11 0 0,3 0 0,-12 0 0,-22 0 0,1 0 0,27 0 0,11 0 0,-10 0 0,-17 0 0,0 0 0,20 0 0,12 0 0,-11 0 0,-21 0 0,-1 0 0,7 0 0,5 0 0,-3 0 0,4 0 0,-3 0 0,1 0 0,1 0 0,-3 0 0,0 0 0,1 0 0,-1 0 0,-6 0 0,-1 0 0,7 0 0,1 0 0,9 0 0,-2 0 0,-20 0 0,-1 0 0,13 0 0,-4 0 0,1 0 0,-9 0 0,-1 0 0,1 0 0,-1 0 0,1 0 0,8 0 0,-8 0 0,3 0 0,-7 0 0,3 0 0,20 0 0,3 0 0,-7 0 0,-1 0 0,9 0 0,0 0 0,-8 0 0,-1 0 0,9 0 0,-4 0 0,-20 0 0,-3 0 0,-3 0 0,-1 0 0,30 0 0,-40 0 0,20 0 0,-34 0 0,2 0 0,-11 0 0,-5 0 0,0 0 0,5 0 0,-4 0 0,9 0 0,-9 0 0,4 0 0,10 0 0,3 0 0,0 0 0,2 0 0,-19 0 0,10 0 0,-10 0 0,9 0 0,-9 0 0,10 0 0,-5 0 0,-5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4:53.2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16383,'76'0'0,"1"0"0,-1 0 0,7 0 0,2 0 0,-3 0 0,-13 0 0,-2 0 0,3 0 0,19 0 0,5 0 0,-1 0 0,-4 0 0,0 0 0,1 0 0,9 0 0,3 0 0,-4 0 0,-15 0 0,-2 0 0,0 0 0,3 0 0,-1 0 0,5 0 0,-7 0 0,4 0 0,0 0 0,-5 0 0,0 0 0,-5 0 0,3 0 0,-3 0 0,5 0 0,-2 0 0,-6 0 0,22 0 0,-9 0 0,-10 0 0,0 0 0,21 0 0,1 0 0,-13 0 0,-1 0 0,8 0 0,2 0 0,6 0 0,0 0 0,-16 0 0,0 0 0,7 0 0,0 0 0,0 0 0,0 0 0,-7 0 0,0 0 0,16 0 0,0 0 0,-15 0 0,-1 0 0,6 0 0,1 0 0,0 0 0,0 0 0,-23 0 0,0 0 0,1 0 0,0 0 0,1 0 0,0 0 0,4 0 0,1 0 0,-1 0 0,-5 0 0,-1 0 0,0 0 0,25 0 0,0 0 0,7 0 0,-1 0 0,-5 0 0,-1 0 0,-9 0 0,0 0 0,5 0 0,0 0 0,-6 0 0,-1 0 0,-6 0 0,-1 0 0,-3 0 0,-1 0 0,0 0 0,-4 0 0,27 0 0,-42-1 0,-1 2 0,30 8 0,-13-6 0,-17 2 0,2-1 0,36-4 0,-36 0 0,-2 0 0,17 7 0,13-6 0,-13 6 0,-17-1 0,1-1 0,20-2 0,-13 8 0,-1-1 0,14-7 0,13 8 0,14-11 0,-27 0 0,-11 5 0,-1 1 0,-3-3 0,20 8 0,-11-11 0,7 9 0,-3-7 0,-10 14 0,-11-14 0,1 5 0,14-7 0,-18 0 0,0 13 0,-15-10 0,-3 16 0,-21-18 0,0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4:59.1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 16383,'72'0'0,"0"0"0,0 0 0,6 0 0,1 0 0,2 0 0,6 0 0,1 0 0,1 0 0,4 0 0,2 0 0,-3 0 0,-8 0 0,-1 0 0,-4 0 0,-9 0 0,-3 0 0,-2 0 0,19 0 0,-10 0 0,5 0 0,-1 0 0,-42-6 0,26 4 0,5-5 0,17 7 0,-35 0 0,4 0 0,16 0 0,3 0 0,-7 0 0,2 0 0,12 0 0,0 0 0,-16 0 0,-3 0 0,3 0 0,-2 0 0,-9 0 0,2 0 0,13 0 0,2 0 0,-14 0 0,0 0 0,6 0 0,1 0 0,-1 0 0,-3 0 0,31 0 0,-39 0 0,1 0 0,1 0 0,-2 0 0,39 0 0,-14 0 0,3 0 0,-19 0 0,-3 0 0,7-1 0,-2 2 0,36 9 0,-30 1 0,17 1 0,-17-3 0,-5-9 0,-16 0 0,-1 0 0,-10 11 0,-1-9 0,16 9 0,7-11 0,10 7 0,31-6 0,-54 11 0,33-10 0,-41 3 0,0-5 0,6 0 0,-15 0 0,15 0 0,-6 0 0,26 0 0,5 9 0,0-7 0,-4 14 0,-28-14 0,-1 5 0,-1-7 0,-12 0 0,5 0 0,-14 0 0,5 5 0,1-4 0,6 5 0,0-6 0,-1 0 0,11 0 0,-8 5 0,2-4 0,-11 4 0,0-5 0,-4 0 0,9 0 0,-9 0 0,10 0 0,-10 0 0,4 0 0,-6 0 0,6 0 0,-3 0 0,3 0 0,0 0 0,-4 0 0,9 0 0,-9 0 0,10 0 0,-10 0 0,-2 0 0,-5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5:11.7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16383,'67'0'0,"0"0"0,1 0 0,4 0 0,-4 0 0,5 0 0,1 0 0,0 0 0,1 0 0,4 0 0,18 0 0,4 0 0,-1 0 0,-10 0 0,-1 0 0,0 0 0,4 0 0,1 0 0,-5 0 0,-16 0 0,-4 0 0,-4 0 0,8 0 0,-1 0 0,13 0 0,-3 0 0,-25 0 0,0 0 0,33 0 0,0 0 0,-25 0 0,-2 0 0,5 0 0,0 0 0,-7 0 0,1 0 0,9 0 0,3 0 0,24 0 0,2 0 0,-15 0 0,1 0 0,13 0 0,-1 0 0,-24 0 0,-3 0 0,0 0 0,-2 0 0,-7 0 0,0 0 0,9 0 0,-2 0 0,24 0 0,-19 0 0,1 0 0,-20 0 0,1 0 0,25 0 0,0 0 0,-25 0 0,-2 0 0,13 0 0,-2 0 0,23 0 0,1 0 0,8 0 0,-30 0 0,-16 0 0,0 0 0,20 0 0,-14 0 0,1 0 0,30 0 0,-18 0 0,1 0 0,22 0 0,-17 5 0,-3 2 0,-15-4 0,0 2 0,-1 2 0,-8-1 0,14-4 0,-28 5 0,-7-7 0,4 0 0,16 0 0,1 0 0,14 0 0,-18 6 0,0-4 0,-9 5 0,6-7 0,11 0 0,14 0 0,-15 0 0,7 0 0,-38 0 0,22 0 0,-17 5 0,2-4 0,-11 4 0,0-5 0,11 0 0,-2 0 0,7 0 0,18 0 0,-26 0 0,19 0 0,-33 0 0,6 0 0,-3 0 0,3 11 0,-6-8 0,6 7 0,-4-10 0,10 0 0,5 0 0,-2 5 0,2-3 0,-11 3 0,-5-5 0,-6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5:15.48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 16383,'43'-7'0,"-9"2"0,-12 5 0,-8 0 0,8 0 0,-9 0 0,19 0 0,-11 0 0,21 0 0,-21 0 0,11 0 0,-14 0 0,1 0 0,3 0 0,-9 0 0,10 0 0,-5 0 0,33 0 0,-11 0 0,39 0 0,-29 0 0,30 0 0,-40 0 0,20 0 0,-39 0 0,55 0 0,-52 0 0,43 0 0,-54 0 0,9 0 0,-9 0 0,10 0 0,-10 0 0,9 0 0,-4 0 0,16 0 0,-8 0 0,34 0 0,-30 0 0,48 0 0,-38 0 0,22 0 0,-31 0 0,10 0 0,-20 0 0,7 0 0,-11 0 0,-6 0 0,1 0 0,0 0 0,15 0 0,-12 0 0,17 0 0,-19 0 0,4 0 0,-5 0 0,-1 0 0,7 0 0,-5 0 0,4 0 0,-6 0 0,-4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5:18.3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16383,'59'7'0,"-4"-2"0,-10-5 0,8 0 0,9 0 0,10 0 0,6 0 0,-8 0 0,5 0 0,4 0 0,16 0 0,4 0 0,1 0 0,-24 0 0,2 0 0,-1 0 0,-1 0 0,21 0 0,-1 0 0,1 0 0,-21 0 0,2 0 0,-1 0 0,-1 0 0,18 0 0,-1 0 0,1 0 0,-18 0 0,0 0 0,2 0 0,-1 0 0,4 0 0,0 0 0,0 0 0,-3 0 0,12 0 0,-3 0 0,-1 0 0,-6 0 0,-1 0 0,-1 0 0,-3 0 0,-1 0 0,-3 0 0,14 0 0,1 0 0,-6 0 0,5 0 0,-4 0 0,6 0 0,1 0 0,-5 0 0,5 0 0,-4 0 0,11 0 0,-1 0 0,-22 0 0,1 0 0,-3 0 0,4 0 0,1 0 0,-7 0 0,4 0 0,-1 0 0,23 0 0,1 0 0,-28 0 0,2 0 0,1 0 0,2 0 0,1 0 0,-3 0 0,14 0 0,-2 0 0,19 0 0,-4 0 0,-29 0 0,-4 0 0,-3 0 0,-3 0 0,22 0 0,-13 0 0,-18 0 0,3 0 0,2 0 0,-2 0 0,37 0 0,-9 0 0,17 0 0,-22 0 0,17 0 0,-46 0 0,-14 0 0,15 0 0,3 0 0,12 0 0,-17 0 0,18 0 0,4 0 0,0 0 0,-5 0 0,1 0 0,-29 0 0,25 0 0,-11 0 0,-13 0 0,14 0 0,-21 0 0,-8 0 0,7 0 0,-10 0 0,2 0 0,-1 0 0,14 0 0,-11 0 0,6 0 0,5 0 0,-16 0 0,16 0 0,-4 0 0,7 0 0,28 0 0,-23 0 0,5 0 0,-23 0 0,6 0 0,-7 0 0,21 0 0,5 0 0,-12 0 0,9 0 0,-32 0 0,-1 0 0,1 0 0,0 0 0,0 0 0,-1 0 0,1 0 0,5 0 0,-4 0 0,10 0 0,-5 0 0,0 0 0,5 0 0,-5 0 0,6 5 0,-6-3 0,-1 3 0,-5 0 0,-6-4 0,0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5:21.9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 16383,'58'0'0,"15"0"0,-24 0 0,4 0 0,7 0 0,7 0 0,2 0 0,7 0 0,-6 0 0,0 0 0,1 0 0,12 0 0,9 0 0,-8 0 0,-13 0 0,-2 0 0,28 0 0,4 0 0,-3 0 0,-3 0 0,-11 0 0,4 0 0,-6 0 0,6 0 0,-4 0 0,14 0 0,-3 0 0,-23 0 0,0 0 0,-1 0 0,20 0 0,-2 0 0,-7 0 0,2 0 0,-7 0 0,3 0 0,-4 0 0,4 0 0,-2 0 0,18 0 0,1 0 0,-7 0 0,-4 0 0,-18 0 0,1 0 0,18 0 0,1 0 0,-16 0 0,-3 0 0,-4 0 0,-2 0 0,33 0 0,-1 0 0,-38 0 0,-6 0 0,0 0 0,5 0 0,20 0 0,-55 0 0,12 0 0,1 0 0,1 0 0,-5 0 0,47 0 0,-53 0 0,42 0 0,-38 0 0,25 0 0,-13 0 0,6 0 0,-29 0 0,0 0 0,-4 0 0,4 0 0,-5 0 0,54-11 0,-40 8 0,55-8 0,-60 11 0,7 0 0,-11 0 0,0 0 0,-4 0 0,9 0 0,-14 0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9T13:35:25.0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94 16383,'59'0'0,"1"0"0,18 0 0,7 0 0,-9 0 0,5 0 0,3 0 0,9 0 0,3 0 0,0 0 0,-21 0 0,1 0 0,0 0 0,0 0 0,3 0 0,1 0 0,-1 0 0,-1 0 0,18 0 0,-2 0 0,2 0 0,-18 0 0,3 0 0,-1 0 0,-3 0 0,8 0 0,-4 0 0,3 0 0,13 0 0,2 0 0,-5 0 0,-23 0 0,-3 0 0,3 0 0,18 0 0,4 0 0,-3 0 0,-13 0 0,-2 0 0,1 0 0,15 0 0,3 0 0,-2 0 0,-9 0 0,-2 0 0,1 0 0,-1 0 0,1 0 0,-4 0 0,15 1 0,-1-2 0,-22-2 0,3-3 0,-6 2 0,2 2 0,-1 1 0,21-6 0,-3 0 0,-31 7 0,-4 0 0,2 1 0,-4-2 0,18-6 0,13 6 0,-31-13 0,14 12 0,17-4 0,-26 6 0,25 0 0,-48-6 0,10 5 0,-25-4 0,42-5 0,-32 8 0,34-7 0,-25 9 0,10 0 0,-9 0 0,42 0 0,-44 0 0,61 0 0,-55 0 0,23 0 0,-1 0 0,-12 0 0,30 0 0,4 0 0,-23 0 0,34 0 0,-37 0 0,9 0 0,12 0 0,-39 0 0,16 0 0,1 0 0,-9 0 0,40 0 0,-28 0 0,-35 0 0,51 0 0,-56 0 0,29 0 0,-21 0 0,-2 0 0,34 9 0,-2-7 0,9 14 0,13-14 0,4 15 0,-22-15 0,-1-1 0,17 10 0,16-11 0,-74 0 0,8 0 0,-11 0 0,0 0 0,-4 0 0,10 0 0,-10 11 0,36-9 0,-24 14 0,35-8 0,-34-1 0,2-1 0,4-6 0,-11 0 0,12 0 0,-20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69E3C-5771-364F-9139-F28528A6BC8D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025CC-93B5-DB42-82CF-6D4AB7DDC00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6549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25CC-93B5-DB42-82CF-6D4AB7DDC007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74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025CC-93B5-DB42-82CF-6D4AB7DDC007}" type="slidenum">
              <a:rPr lang="en-JP" smtClean="0"/>
              <a:t>19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240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285"/>
            <a:ext cx="13716000" cy="3580847"/>
          </a:xfrm>
          <a:prstGeom prst="rect">
            <a:avLst/>
          </a:prstGeom>
        </p:spPr>
        <p:txBody>
          <a:bodyPr anchor="b"/>
          <a:lstStyle>
            <a:lvl1pPr algn="ctr">
              <a:defRPr sz="8999" baseline="0">
                <a:latin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2223"/>
            <a:ext cx="13716000" cy="24832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385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547604"/>
            <a:ext cx="15773400" cy="1467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738015"/>
            <a:ext cx="15773400" cy="6526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01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03"/>
            <a:ext cx="3943350" cy="87164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03"/>
            <a:ext cx="11601450" cy="87164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5117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202962"/>
            <a:ext cx="2268415" cy="90888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aseline="0">
                <a:latin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843" y="1912575"/>
            <a:ext cx="14977965" cy="7379231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Meiryo" panose="020B0604030504040204" pitchFamily="34" charset="-128"/>
              </a:defRPr>
            </a:lvl1pPr>
            <a:lvl2pPr>
              <a:defRPr baseline="0">
                <a:latin typeface="Meiryo" panose="020B0604030504040204" pitchFamily="34" charset="-128"/>
              </a:defRPr>
            </a:lvl2pPr>
            <a:lvl3pPr>
              <a:defRPr baseline="0">
                <a:latin typeface="Meiryo" panose="020B0604030504040204" pitchFamily="34" charset="-128"/>
              </a:defRPr>
            </a:lvl3pPr>
            <a:lvl4pPr>
              <a:defRPr baseline="0">
                <a:latin typeface="Meiryo" panose="020B0604030504040204" pitchFamily="34" charset="-128"/>
              </a:defRPr>
            </a:lvl4pPr>
            <a:lvl5pPr>
              <a:defRPr baseline="0">
                <a:latin typeface="Meiryo" panose="020B0604030504040204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6238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212"/>
            <a:ext cx="15773400" cy="4278445"/>
          </a:xfrm>
          <a:prstGeom prst="rect">
            <a:avLst/>
          </a:prstGeom>
        </p:spPr>
        <p:txBody>
          <a:bodyPr anchor="b"/>
          <a:lstStyle>
            <a:lvl1pPr>
              <a:defRPr sz="8999" baseline="0">
                <a:latin typeface="Meiryo" panose="020B0604030504040204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3133"/>
            <a:ext cx="15773400" cy="2249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0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41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28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5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2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7999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56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5196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547604"/>
            <a:ext cx="15773400" cy="1467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015"/>
            <a:ext cx="7772400" cy="652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015"/>
            <a:ext cx="7772400" cy="652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934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04"/>
            <a:ext cx="15773400" cy="19880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356"/>
            <a:ext cx="7736681" cy="12356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033"/>
            <a:ext cx="7736681" cy="55260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356"/>
            <a:ext cx="7774782" cy="12356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/>
            </a:lvl1pPr>
            <a:lvl2pPr marL="685709" indent="0">
              <a:buNone/>
              <a:defRPr sz="3000" b="1"/>
            </a:lvl2pPr>
            <a:lvl3pPr marL="1371417" indent="0">
              <a:buNone/>
              <a:defRPr sz="2700" b="1"/>
            </a:lvl3pPr>
            <a:lvl4pPr marL="2057126" indent="0">
              <a:buNone/>
              <a:defRPr sz="2400" b="1"/>
            </a:lvl4pPr>
            <a:lvl5pPr marL="2742834" indent="0">
              <a:buNone/>
              <a:defRPr sz="2400" b="1"/>
            </a:lvl5pPr>
            <a:lvl6pPr marL="3428543" indent="0">
              <a:buNone/>
              <a:defRPr sz="2400" b="1"/>
            </a:lvl6pPr>
            <a:lvl7pPr marL="4114251" indent="0">
              <a:buNone/>
              <a:defRPr sz="2400" b="1"/>
            </a:lvl7pPr>
            <a:lvl8pPr marL="4799960" indent="0">
              <a:buNone/>
              <a:defRPr sz="2400" b="1"/>
            </a:lvl8pPr>
            <a:lvl9pPr marL="5485668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033"/>
            <a:ext cx="7774782" cy="55260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8453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547604"/>
            <a:ext cx="15773400" cy="1467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7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949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  <a:prstGeom prst="rect">
            <a:avLst/>
          </a:prstGeom>
        </p:spPr>
        <p:txBody>
          <a:bodyPr anchor="b"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0910"/>
            <a:ext cx="9258300" cy="7309310"/>
          </a:xfrm>
          <a:prstGeom prst="rect">
            <a:avLst/>
          </a:prstGeom>
        </p:spPr>
        <p:txBody>
          <a:bodyPr/>
          <a:lstStyle>
            <a:lvl1pPr>
              <a:defRPr sz="4799"/>
            </a:lvl1pPr>
            <a:lvl2pPr>
              <a:defRPr sz="4199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35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694"/>
            <a:ext cx="5898356" cy="2399930"/>
          </a:xfrm>
          <a:prstGeom prst="rect">
            <a:avLst/>
          </a:prstGeom>
        </p:spPr>
        <p:txBody>
          <a:bodyPr anchor="b"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0910"/>
            <a:ext cx="9258300" cy="730931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799"/>
            </a:lvl1pPr>
            <a:lvl2pPr marL="685709" indent="0">
              <a:buNone/>
              <a:defRPr sz="4199"/>
            </a:lvl2pPr>
            <a:lvl3pPr marL="1371417" indent="0">
              <a:buNone/>
              <a:defRPr sz="3600"/>
            </a:lvl3pPr>
            <a:lvl4pPr marL="2057126" indent="0">
              <a:buNone/>
              <a:defRPr sz="3000"/>
            </a:lvl4pPr>
            <a:lvl5pPr marL="2742834" indent="0">
              <a:buNone/>
              <a:defRPr sz="3000"/>
            </a:lvl5pPr>
            <a:lvl6pPr marL="3428543" indent="0">
              <a:buNone/>
              <a:defRPr sz="3000"/>
            </a:lvl6pPr>
            <a:lvl7pPr marL="4114251" indent="0">
              <a:buNone/>
              <a:defRPr sz="3000"/>
            </a:lvl7pPr>
            <a:lvl8pPr marL="4799960" indent="0">
              <a:buNone/>
              <a:defRPr sz="3000"/>
            </a:lvl8pPr>
            <a:lvl9pPr marL="5485668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5624"/>
            <a:ext cx="5898356" cy="571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685709" indent="0">
              <a:buNone/>
              <a:defRPr sz="2100"/>
            </a:lvl2pPr>
            <a:lvl3pPr marL="1371417" indent="0">
              <a:buNone/>
              <a:defRPr sz="1800"/>
            </a:lvl3pPr>
            <a:lvl4pPr marL="2057126" indent="0">
              <a:buNone/>
              <a:defRPr sz="1500"/>
            </a:lvl4pPr>
            <a:lvl5pPr marL="2742834" indent="0">
              <a:buNone/>
              <a:defRPr sz="1500"/>
            </a:lvl5pPr>
            <a:lvl6pPr marL="3428543" indent="0">
              <a:buNone/>
              <a:defRPr sz="1500"/>
            </a:lvl6pPr>
            <a:lvl7pPr marL="4114251" indent="0">
              <a:buNone/>
              <a:defRPr sz="1500"/>
            </a:lvl7pPr>
            <a:lvl8pPr marL="4799960" indent="0">
              <a:buNone/>
              <a:defRPr sz="1500"/>
            </a:lvl8pPr>
            <a:lvl9pPr marL="548566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/>
          <a:lstStyle/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1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66" y="204755"/>
            <a:ext cx="2391878" cy="90592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3538" y="1884784"/>
            <a:ext cx="14765335" cy="7379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DCD7-226F-3E4A-A477-251632C1C119}" type="datetimeFigureOut">
              <a:rPr lang="en-JP" smtClean="0"/>
              <a:t>2022/01/22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305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3055"/>
            <a:ext cx="4114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1126-6D0E-9344-85FC-23EC3997B6FC}" type="slidenum">
              <a:rPr lang="en-JP" smtClean="0"/>
              <a:t>‹#›</a:t>
            </a:fld>
            <a:endParaRPr lang="en-JP"/>
          </a:p>
        </p:txBody>
      </p:sp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74B4227D-96AB-874B-AE4A-8F4B2737151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99856" y="9223003"/>
            <a:ext cx="1779017" cy="889509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EFE894E-780E-C247-A60C-E09CB288636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360439" y="9113482"/>
            <a:ext cx="1225722" cy="10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Meiryo" panose="020B0604030504040204" pitchFamily="34" charset="-128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199" kern="1200" baseline="0">
          <a:solidFill>
            <a:schemeClr val="tx1"/>
          </a:solidFill>
          <a:latin typeface="Meiryo" panose="020B0604030504040204" pitchFamily="34" charset="-128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 baseline="0">
          <a:solidFill>
            <a:schemeClr val="tx1"/>
          </a:solidFill>
          <a:latin typeface="Meiryo" panose="020B0604030504040204" pitchFamily="34" charset="-128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 baseline="0">
          <a:solidFill>
            <a:schemeClr val="tx1"/>
          </a:solidFill>
          <a:latin typeface="Meiryo" panose="020B0604030504040204" pitchFamily="34" charset="-128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 baseline="0">
          <a:solidFill>
            <a:schemeClr val="tx1"/>
          </a:solidFill>
          <a:latin typeface="Meiryo" panose="020B0604030504040204" pitchFamily="34" charset="-128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 baseline="0">
          <a:solidFill>
            <a:schemeClr val="tx1"/>
          </a:solidFill>
          <a:latin typeface="Meiryo" panose="020B0604030504040204" pitchFamily="34" charset="-128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words.net/ketteig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acarus.github.io/interpretable-ml-book-ja/shap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6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5.xml"/><Relationship Id="rId24" Type="http://schemas.openxmlformats.org/officeDocument/2006/relationships/image" Target="../media/image3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5.png"/><Relationship Id="rId10" Type="http://schemas.openxmlformats.org/officeDocument/2006/relationships/image" Target="../media/image26.png"/><Relationship Id="rId19" Type="http://schemas.openxmlformats.org/officeDocument/2006/relationships/customXml" Target="../ink/ink9.xml"/><Relationship Id="rId4" Type="http://schemas.openxmlformats.org/officeDocument/2006/relationships/image" Target="../media/image23.png"/><Relationship Id="rId9" Type="http://schemas.openxmlformats.org/officeDocument/2006/relationships/customXml" Target="../ink/ink4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customXml" Target="../ink/ink13.xml"/><Relationship Id="rId30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customXml" Target="../ink/ink20.xm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7" Type="http://schemas.openxmlformats.org/officeDocument/2006/relationships/customXml" Target="../ink/ink17.xml"/><Relationship Id="rId12" Type="http://schemas.openxmlformats.org/officeDocument/2006/relationships/image" Target="../media/image44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2" Type="http://schemas.openxmlformats.org/officeDocument/2006/relationships/image" Target="../media/image39.png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19.xml"/><Relationship Id="rId24" Type="http://schemas.openxmlformats.org/officeDocument/2006/relationships/image" Target="../media/image50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19" Type="http://schemas.openxmlformats.org/officeDocument/2006/relationships/customXml" Target="../ink/ink23.xml"/><Relationship Id="rId4" Type="http://schemas.openxmlformats.org/officeDocument/2006/relationships/image" Target="../media/image40.png"/><Relationship Id="rId9" Type="http://schemas.openxmlformats.org/officeDocument/2006/relationships/customXml" Target="../ink/ink18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E414-926C-E441-8081-BDE0AE3F8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614" y="1052761"/>
            <a:ext cx="13713883" cy="3580847"/>
          </a:xfrm>
        </p:spPr>
        <p:txBody>
          <a:bodyPr>
            <a:normAutofit/>
          </a:bodyPr>
          <a:lstStyle/>
          <a:p>
            <a:pPr algn="l"/>
            <a:r>
              <a:rPr lang="ja-JP" altLang="en-US" sz="7199"/>
              <a:t>若年女性の</a:t>
            </a:r>
            <a:br>
              <a:rPr lang="en-US" altLang="ja-JP" sz="7199" dirty="0"/>
            </a:br>
            <a:r>
              <a:rPr lang="ja-JP" altLang="en-US" sz="7199"/>
              <a:t>社会増減についての要因分析</a:t>
            </a:r>
            <a:endParaRPr lang="en-JP" sz="7199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5500-029F-454B-B812-4F0AA5E69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5833" y="6711556"/>
            <a:ext cx="13713883" cy="2483260"/>
          </a:xfrm>
        </p:spPr>
        <p:txBody>
          <a:bodyPr>
            <a:normAutofit/>
          </a:bodyPr>
          <a:lstStyle/>
          <a:p>
            <a:pPr algn="l"/>
            <a:r>
              <a:rPr lang="en-JP" dirty="0"/>
              <a:t>滋賀大学大学院データサイエンス研究科</a:t>
            </a:r>
            <a:r>
              <a:rPr lang="ja-JP" altLang="en-US"/>
              <a:t>　</a:t>
            </a:r>
            <a:r>
              <a:rPr lang="en-JP" dirty="0"/>
              <a:t>博士前期課程１年</a:t>
            </a:r>
            <a:r>
              <a:rPr lang="ja-JP" altLang="en-US"/>
              <a:t>　</a:t>
            </a:r>
            <a:endParaRPr lang="en-JP" dirty="0"/>
          </a:p>
          <a:p>
            <a:pPr algn="l"/>
            <a:r>
              <a:rPr lang="en-JP" dirty="0"/>
              <a:t>宮崎県</a:t>
            </a:r>
          </a:p>
          <a:p>
            <a:pPr algn="l"/>
            <a:r>
              <a:rPr lang="ja-JP" altLang="en-US" sz="4199"/>
              <a:t>　</a:t>
            </a:r>
            <a:r>
              <a:rPr lang="en-JP" sz="4800" dirty="0">
                <a:latin typeface="+mj-ea"/>
                <a:ea typeface="+mj-ea"/>
              </a:rPr>
              <a:t>三輪</a:t>
            </a:r>
            <a:r>
              <a:rPr lang="ja-JP" altLang="en-US" sz="4800">
                <a:latin typeface="+mj-ea"/>
                <a:ea typeface="+mj-ea"/>
              </a:rPr>
              <a:t>　</a:t>
            </a:r>
            <a:r>
              <a:rPr lang="en-JP" sz="4800" dirty="0">
                <a:latin typeface="+mj-ea"/>
                <a:ea typeface="+mj-ea"/>
              </a:rPr>
              <a:t>俊太郎</a:t>
            </a:r>
          </a:p>
          <a:p>
            <a:pPr algn="l"/>
            <a:endParaRPr lang="en-US" sz="1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E7501F7-B934-F44C-B970-DFCB37A8141E}"/>
              </a:ext>
            </a:extLst>
          </p:cNvPr>
          <p:cNvSpPr txBox="1">
            <a:spLocks/>
          </p:cNvSpPr>
          <p:nvPr/>
        </p:nvSpPr>
        <p:spPr>
          <a:xfrm>
            <a:off x="1564680" y="4905181"/>
            <a:ext cx="14748670" cy="281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71417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1pPr>
            <a:lvl2pPr marL="685709" indent="0" algn="ctr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2pPr>
            <a:lvl3pPr marL="1371417" indent="0" algn="ctr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3pPr>
            <a:lvl4pPr marL="2057126" indent="0" algn="ctr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4pPr>
            <a:lvl5pPr marL="2742834" indent="0" algn="ctr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5pPr>
            <a:lvl6pPr marL="3428543" indent="0" algn="ctr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251" indent="0" algn="ctr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99960" indent="0" algn="ctr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5668" indent="0" algn="ctr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JP" dirty="0">
                <a:solidFill>
                  <a:srgbClr val="C00000"/>
                </a:solidFill>
              </a:rPr>
              <a:t>「統計データ分析コンペティション2021」統計数理賞受賞論文</a:t>
            </a:r>
            <a:r>
              <a:rPr lang="ja-JP" altLang="en-US" sz="1800">
                <a:solidFill>
                  <a:srgbClr val="C00000"/>
                </a:solidFill>
              </a:rPr>
              <a:t>　</a:t>
            </a:r>
            <a:endParaRPr lang="en-JP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1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78D7C0-8AB3-9643-9AC9-6D8481BE0791}"/>
              </a:ext>
            </a:extLst>
          </p:cNvPr>
          <p:cNvSpPr/>
          <p:nvPr/>
        </p:nvSpPr>
        <p:spPr>
          <a:xfrm>
            <a:off x="2866022" y="5464780"/>
            <a:ext cx="10650395" cy="3827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5E93-5BD5-B949-BF77-CEC7981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380973"/>
            <a:ext cx="15463157" cy="8584387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JP" dirty="0"/>
              <a:t>説明変数から目的変数（若年女性人口）への回帰</a:t>
            </a:r>
          </a:p>
          <a:p>
            <a:pPr marL="571500" indent="-571500">
              <a:buFontTx/>
              <a:buChar char="-"/>
            </a:pPr>
            <a:r>
              <a:rPr lang="en-JP" dirty="0"/>
              <a:t>問題①</a:t>
            </a:r>
            <a:r>
              <a:rPr lang="ja-JP" altLang="en-US"/>
              <a:t>　</a:t>
            </a:r>
            <a:r>
              <a:rPr lang="en-JP" dirty="0"/>
              <a:t>多数の説明変数をどう扱うか？</a:t>
            </a:r>
          </a:p>
          <a:p>
            <a:r>
              <a:rPr lang="ja-JP" altLang="en-US" sz="3200">
                <a:ea typeface="Meiryo" panose="020B0604030504040204" pitchFamily="34" charset="-128"/>
              </a:rPr>
              <a:t>　・次元削減（主成分分析など）</a:t>
            </a:r>
            <a:endParaRPr lang="en-US" altLang="ja-JP" sz="3200" dirty="0">
              <a:ea typeface="Meiryo" panose="020B0604030504040204" pitchFamily="34" charset="-128"/>
            </a:endParaRPr>
          </a:p>
          <a:p>
            <a:r>
              <a:rPr lang="ja-JP" altLang="en-US" sz="3200">
                <a:ea typeface="Meiryo" panose="020B0604030504040204" pitchFamily="34" charset="-128"/>
              </a:rPr>
              <a:t>　・変数選択（</a:t>
            </a:r>
            <a:r>
              <a:rPr lang="en-US" altLang="ja-JP" sz="3200" dirty="0">
                <a:ea typeface="Meiryo" panose="020B0604030504040204" pitchFamily="34" charset="-128"/>
              </a:rPr>
              <a:t>lasso</a:t>
            </a:r>
            <a:r>
              <a:rPr lang="ja-JP" altLang="en-US" sz="3200">
                <a:ea typeface="Meiryo" panose="020B0604030504040204" pitchFamily="34" charset="-128"/>
              </a:rPr>
              <a:t>など）</a:t>
            </a:r>
            <a:endParaRPr lang="en-US" altLang="ja-JP" sz="3200" dirty="0">
              <a:ea typeface="Meiryo" panose="020B0604030504040204" pitchFamily="34" charset="-128"/>
            </a:endParaRPr>
          </a:p>
          <a:p>
            <a:endParaRPr lang="en-US" altLang="ja-JP" sz="1400" dirty="0"/>
          </a:p>
          <a:p>
            <a:pPr marL="571500" indent="-571500">
              <a:buFontTx/>
              <a:buChar char="-"/>
            </a:pPr>
            <a:r>
              <a:rPr lang="en-JP" dirty="0"/>
              <a:t>ランダムフォレストを採用</a:t>
            </a:r>
          </a:p>
          <a:p>
            <a:r>
              <a:rPr lang="en-US" sz="3200" dirty="0"/>
              <a:t> </a:t>
            </a:r>
            <a:r>
              <a:rPr lang="ja-JP" altLang="en-US" sz="3200"/>
              <a:t>　</a:t>
            </a:r>
            <a:r>
              <a:rPr lang="en-US" sz="3200" dirty="0" err="1"/>
              <a:t>決定木の組み合わせと多数決によって予測を行う</a:t>
            </a:r>
            <a:endParaRPr lang="en-US" sz="3200" dirty="0"/>
          </a:p>
          <a:p>
            <a:r>
              <a:rPr lang="ja-JP" altLang="en-US" sz="3200"/>
              <a:t>　</a:t>
            </a:r>
            <a:r>
              <a:rPr lang="en-US" altLang="ja-JP" sz="3200" dirty="0"/>
              <a:t> </a:t>
            </a:r>
            <a:r>
              <a:rPr lang="en-US" sz="3200" dirty="0" err="1"/>
              <a:t>機械学習手法</a:t>
            </a:r>
            <a:endParaRPr lang="en-US" sz="3200" dirty="0"/>
          </a:p>
          <a:p>
            <a:r>
              <a:rPr lang="ja-JP" altLang="en-US" sz="3200"/>
              <a:t>　</a:t>
            </a:r>
            <a:r>
              <a:rPr lang="en-US" sz="3200" dirty="0"/>
              <a:t>＜</a:t>
            </a:r>
            <a:r>
              <a:rPr lang="en-US" sz="3200" dirty="0" err="1"/>
              <a:t>いいところ</a:t>
            </a:r>
            <a:r>
              <a:rPr lang="en-US" sz="3200" dirty="0"/>
              <a:t>＞</a:t>
            </a:r>
            <a:r>
              <a:rPr lang="en-US" sz="2000" dirty="0"/>
              <a:t>[2],[3]</a:t>
            </a:r>
          </a:p>
          <a:p>
            <a:r>
              <a:rPr lang="en-US" sz="3200" dirty="0"/>
              <a:t>   ・</a:t>
            </a:r>
            <a:r>
              <a:rPr lang="en-US" sz="3200" dirty="0" err="1"/>
              <a:t>サンプルサイズ</a:t>
            </a:r>
            <a:r>
              <a:rPr lang="en-US" sz="3200" dirty="0"/>
              <a:t> &lt; </a:t>
            </a:r>
            <a:r>
              <a:rPr lang="en-US" sz="3200" dirty="0" err="1"/>
              <a:t>変数数でも使用できる</a:t>
            </a:r>
            <a:endParaRPr lang="en-US" sz="3200" dirty="0"/>
          </a:p>
          <a:p>
            <a:r>
              <a:rPr lang="en-US" sz="3200" dirty="0"/>
              <a:t>   ・</a:t>
            </a:r>
            <a:r>
              <a:rPr lang="en-US" sz="3200" dirty="0" err="1"/>
              <a:t>非線形関係、交互作用を評価しやすく多重共線性なし</a:t>
            </a:r>
            <a:endParaRPr lang="en-US" sz="3200" dirty="0"/>
          </a:p>
          <a:p>
            <a:r>
              <a:rPr lang="ja-JP" altLang="en-US" sz="3200"/>
              <a:t>　</a:t>
            </a:r>
            <a:r>
              <a:rPr lang="en-US" sz="3200" dirty="0"/>
              <a:t>・「</a:t>
            </a:r>
            <a:r>
              <a:rPr lang="en-US" sz="3200" dirty="0" err="1"/>
              <a:t>変数重要度」による解釈性</a:t>
            </a:r>
            <a:endParaRPr lang="en-US" sz="3200" dirty="0"/>
          </a:p>
          <a:p>
            <a:r>
              <a:rPr lang="ja-JP" altLang="en-US" sz="3200"/>
              <a:t>　</a:t>
            </a:r>
            <a:r>
              <a:rPr lang="en-US" sz="3200" dirty="0"/>
              <a:t>・</a:t>
            </a:r>
            <a:r>
              <a:rPr lang="en-US" sz="3200" dirty="0" err="1"/>
              <a:t>変数の単調変換に不変、外れ値に強い</a:t>
            </a:r>
            <a:endParaRPr lang="en-US" sz="3200" dirty="0"/>
          </a:p>
          <a:p>
            <a:r>
              <a:rPr lang="ja-JP" altLang="en-US" sz="3200"/>
              <a:t>　</a:t>
            </a:r>
            <a:r>
              <a:rPr lang="en-US" sz="3200" dirty="0"/>
              <a:t>・</a:t>
            </a:r>
            <a:r>
              <a:rPr lang="en-US" sz="3200" dirty="0" err="1"/>
              <a:t>漸近的性質</a:t>
            </a:r>
            <a:endParaRPr lang="en-JP" sz="3200" dirty="0"/>
          </a:p>
          <a:p>
            <a:endParaRPr lang="en-US" dirty="0"/>
          </a:p>
          <a:p>
            <a:endParaRPr lang="en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C09EA-BEF6-6441-ABB0-DC6AA70D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538" y="2334373"/>
            <a:ext cx="3620749" cy="3306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1E4D40-60D9-9C4F-B916-CAB2C6259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418" y="5884504"/>
            <a:ext cx="4201167" cy="3080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A56671-3D2F-5E42-AD78-24BA60F80EB9}"/>
              </a:ext>
            </a:extLst>
          </p:cNvPr>
          <p:cNvSpPr/>
          <p:nvPr/>
        </p:nvSpPr>
        <p:spPr>
          <a:xfrm>
            <a:off x="2514600" y="9424074"/>
            <a:ext cx="11663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P" dirty="0"/>
              <a:t>（引用）[1] 具体例で学ぶ数学「決定木、分類木、回帰木の意味と具体例」</a:t>
            </a:r>
            <a:r>
              <a:rPr lang="ja-JP" altLang="en-US"/>
              <a:t>　</a:t>
            </a:r>
            <a:r>
              <a:rPr lang="en-JP" dirty="0">
                <a:hlinkClick r:id="rId4"/>
              </a:rPr>
              <a:t>https://mathwords.net/ketteigi</a:t>
            </a:r>
            <a:endParaRPr lang="en-JP" dirty="0"/>
          </a:p>
          <a:p>
            <a:r>
              <a:rPr lang="en-JP" dirty="0"/>
              <a:t> </a:t>
            </a:r>
            <a:r>
              <a:rPr lang="ja-JP" altLang="en-US"/>
              <a:t>　　　</a:t>
            </a:r>
            <a:r>
              <a:rPr lang="en-US" altLang="ja-JP" dirty="0"/>
              <a:t>   </a:t>
            </a:r>
            <a:r>
              <a:rPr lang="en-JP" dirty="0"/>
              <a:t> [2] 杉本知之ら, 2007, 樹木構造接近法と最近の展開, 計算機統計学</a:t>
            </a:r>
            <a:r>
              <a:rPr lang="ja-JP" altLang="en-US"/>
              <a:t> </a:t>
            </a:r>
            <a:r>
              <a:rPr lang="en-US" altLang="ja-JP" dirty="0"/>
              <a:t>18(2), 123-164, 2007</a:t>
            </a:r>
            <a:r>
              <a:rPr lang="en-JP" dirty="0"/>
              <a:t> </a:t>
            </a:r>
          </a:p>
          <a:p>
            <a:r>
              <a:rPr lang="en-JP" dirty="0"/>
              <a:t>  </a:t>
            </a:r>
            <a:r>
              <a:rPr lang="ja-JP" altLang="en-US"/>
              <a:t>　　　</a:t>
            </a:r>
            <a:r>
              <a:rPr lang="en-US" altLang="ja-JP" dirty="0"/>
              <a:t>  </a:t>
            </a:r>
            <a:r>
              <a:rPr lang="en-JP" dirty="0"/>
              <a:t> [3] 馬場真哉ら, 2015, ランダムフォレストを用いたサンマ来遊量の予測, </a:t>
            </a:r>
            <a:r>
              <a:rPr lang="en-US" dirty="0" err="1"/>
              <a:t>日本水産学会誌</a:t>
            </a:r>
            <a:r>
              <a:rPr lang="en-US" dirty="0"/>
              <a:t> 81(1), 2-9, 2015</a:t>
            </a:r>
            <a:endParaRPr lang="en-JP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9B5E1-C3E8-9141-8100-78BEDB9D7A04}"/>
              </a:ext>
            </a:extLst>
          </p:cNvPr>
          <p:cNvSpPr/>
          <p:nvPr/>
        </p:nvSpPr>
        <p:spPr>
          <a:xfrm>
            <a:off x="13781892" y="1751118"/>
            <a:ext cx="3935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>
                <a:ea typeface="Meiryo" panose="020B0604030504040204" pitchFamily="34" charset="-128"/>
              </a:rPr>
              <a:t>決定木（回帰木）の概要</a:t>
            </a:r>
            <a:r>
              <a:rPr lang="en-US" altLang="ja-JP" sz="2400" b="1" dirty="0">
                <a:ea typeface="Meiryo" panose="020B0604030504040204" pitchFamily="34" charset="-128"/>
              </a:rPr>
              <a:t> </a:t>
            </a:r>
            <a:r>
              <a:rPr lang="en-US" altLang="ja-JP" sz="2000" b="1" dirty="0">
                <a:ea typeface="Meiryo" panose="020B0604030504040204" pitchFamily="34" charset="-128"/>
              </a:rPr>
              <a:t>[1]</a:t>
            </a:r>
            <a:endParaRPr lang="en-US" altLang="ja-JP" sz="2400" b="1" dirty="0"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214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FB1FEF2-9E3C-A34E-8CA0-032A1FDABBFA}"/>
              </a:ext>
            </a:extLst>
          </p:cNvPr>
          <p:cNvGrpSpPr/>
          <p:nvPr/>
        </p:nvGrpSpPr>
        <p:grpSpPr>
          <a:xfrm>
            <a:off x="4523385" y="2895961"/>
            <a:ext cx="11929016" cy="4489836"/>
            <a:chOff x="4523385" y="2895961"/>
            <a:chExt cx="11929016" cy="44898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E43C33-1734-1B49-9E0B-BA25E63B8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3385" y="2895961"/>
              <a:ext cx="7055169" cy="2863395"/>
            </a:xfrm>
            <a:prstGeom prst="rect">
              <a:avLst/>
            </a:prstGeom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1DA4BCFA-28B2-454D-9CB8-22CFE5211254}"/>
                </a:ext>
              </a:extLst>
            </p:cNvPr>
            <p:cNvSpPr/>
            <p:nvPr/>
          </p:nvSpPr>
          <p:spPr>
            <a:xfrm rot="10800000">
              <a:off x="6520719" y="5812339"/>
              <a:ext cx="479687" cy="4535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B7B2C377-7642-604D-B544-341CFFDE1290}"/>
                </a:ext>
              </a:extLst>
            </p:cNvPr>
            <p:cNvSpPr/>
            <p:nvPr/>
          </p:nvSpPr>
          <p:spPr>
            <a:xfrm rot="10800000">
              <a:off x="8471939" y="5819318"/>
              <a:ext cx="479687" cy="4535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6234B27F-80F7-9F48-AA25-DB600BB4850B}"/>
                </a:ext>
              </a:extLst>
            </p:cNvPr>
            <p:cNvSpPr/>
            <p:nvPr/>
          </p:nvSpPr>
          <p:spPr>
            <a:xfrm rot="10800000">
              <a:off x="10386483" y="5812339"/>
              <a:ext cx="479687" cy="4535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D58E0A-134E-3E40-898A-034B0D275B58}"/>
                </a:ext>
              </a:extLst>
            </p:cNvPr>
            <p:cNvSpPr txBox="1"/>
            <p:nvPr/>
          </p:nvSpPr>
          <p:spPr>
            <a:xfrm>
              <a:off x="12574416" y="4093744"/>
              <a:ext cx="387798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3200" dirty="0">
                  <a:solidFill>
                    <a:schemeClr val="accent2"/>
                  </a:solidFill>
                </a:rPr>
                <a:t>各都道府県の特異性</a:t>
              </a:r>
            </a:p>
            <a:p>
              <a:pPr algn="ctr"/>
              <a:r>
                <a:rPr lang="en-JP" sz="3200" dirty="0">
                  <a:solidFill>
                    <a:schemeClr val="accent2"/>
                  </a:solidFill>
                </a:rPr>
                <a:t>（時系列の相関）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30060639-2BCD-BD48-A510-06B6A13B748B}"/>
                </a:ext>
              </a:extLst>
            </p:cNvPr>
            <p:cNvSpPr/>
            <p:nvPr/>
          </p:nvSpPr>
          <p:spPr>
            <a:xfrm rot="5400000">
              <a:off x="11772274" y="3874109"/>
              <a:ext cx="479688" cy="45355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2F91E4F9-B918-0D4D-B091-193517BEBDEA}"/>
                </a:ext>
              </a:extLst>
            </p:cNvPr>
            <p:cNvSpPr/>
            <p:nvPr/>
          </p:nvSpPr>
          <p:spPr>
            <a:xfrm rot="5400000">
              <a:off x="11772273" y="4375598"/>
              <a:ext cx="479687" cy="45355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78B8BF76-1BCB-3442-B68D-7EE19B58D854}"/>
                </a:ext>
              </a:extLst>
            </p:cNvPr>
            <p:cNvSpPr/>
            <p:nvPr/>
          </p:nvSpPr>
          <p:spPr>
            <a:xfrm rot="5400000">
              <a:off x="11772273" y="4850788"/>
              <a:ext cx="479687" cy="45355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090FF2-751C-334D-8B82-FD97D1105C91}"/>
                </a:ext>
              </a:extLst>
            </p:cNvPr>
            <p:cNvSpPr txBox="1"/>
            <p:nvPr/>
          </p:nvSpPr>
          <p:spPr>
            <a:xfrm>
              <a:off x="6078804" y="6493245"/>
              <a:ext cx="5570756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3200" dirty="0">
                  <a:solidFill>
                    <a:schemeClr val="accent1">
                      <a:lumMod val="75000"/>
                    </a:schemeClr>
                  </a:solidFill>
                </a:rPr>
                <a:t>各年の特異性</a:t>
              </a:r>
            </a:p>
            <a:p>
              <a:pPr algn="ctr"/>
              <a:r>
                <a:rPr lang="en-JP" sz="2000" dirty="0">
                  <a:solidFill>
                    <a:schemeClr val="accent1">
                      <a:lumMod val="75000"/>
                    </a:schemeClr>
                  </a:solidFill>
                </a:rPr>
                <a:t>（リーマンショック後、東日本大震災後など）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5E93-5BD5-B949-BF77-CEC7981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437594"/>
            <a:ext cx="15463157" cy="7849869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JP" dirty="0"/>
              <a:t>問題②</a:t>
            </a:r>
            <a:r>
              <a:rPr lang="ja-JP" altLang="en-US"/>
              <a:t>　</a:t>
            </a:r>
            <a:r>
              <a:rPr lang="en-JP" dirty="0"/>
              <a:t>各年の特異性や時系列相関にどう対処するか？</a:t>
            </a:r>
          </a:p>
          <a:p>
            <a:endParaRPr lang="en-JP" sz="2000" dirty="0"/>
          </a:p>
          <a:p>
            <a:r>
              <a:rPr lang="ja-JP" altLang="en-US" sz="3200">
                <a:ea typeface="Meiryo" panose="020B0604030504040204" pitchFamily="34" charset="-128"/>
              </a:rPr>
              <a:t>　・ランダムフォレストは各個体と時系列のあるパネルデータをそのまま扱う</a:t>
            </a:r>
            <a:endParaRPr lang="en-US" altLang="ja-JP" sz="3200" dirty="0">
              <a:ea typeface="Meiryo" panose="020B0604030504040204" pitchFamily="34" charset="-128"/>
            </a:endParaRPr>
          </a:p>
          <a:p>
            <a:r>
              <a:rPr lang="ja-JP" altLang="en-US" sz="3200">
                <a:ea typeface="Meiryo" panose="020B0604030504040204" pitchFamily="34" charset="-128"/>
              </a:rPr>
              <a:t>　　には不向き</a:t>
            </a:r>
            <a:endParaRPr lang="en-JP" dirty="0"/>
          </a:p>
          <a:p>
            <a:endParaRPr lang="en-US" dirty="0"/>
          </a:p>
          <a:p>
            <a:endParaRPr lang="en-JP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D6A312-312C-C047-A32B-C77081EC89AB}"/>
              </a:ext>
            </a:extLst>
          </p:cNvPr>
          <p:cNvGrpSpPr/>
          <p:nvPr/>
        </p:nvGrpSpPr>
        <p:grpSpPr>
          <a:xfrm>
            <a:off x="3189289" y="3357797"/>
            <a:ext cx="13316466" cy="6674431"/>
            <a:chOff x="3189289" y="3357797"/>
            <a:chExt cx="13316466" cy="6674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7DD962-9583-E141-8B4A-8CA0ABC0C3D7}"/>
                </a:ext>
              </a:extLst>
            </p:cNvPr>
            <p:cNvSpPr/>
            <p:nvPr/>
          </p:nvSpPr>
          <p:spPr>
            <a:xfrm>
              <a:off x="5801193" y="3357797"/>
              <a:ext cx="1933732" cy="2401559"/>
            </a:xfrm>
            <a:prstGeom prst="rect">
              <a:avLst/>
            </a:prstGeom>
            <a:noFill/>
            <a:ln w="666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24E9B7-31CD-8F41-89D8-F4EC8E42F8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1590" y="5759356"/>
              <a:ext cx="829308" cy="2068571"/>
            </a:xfrm>
            <a:prstGeom prst="line">
              <a:avLst/>
            </a:prstGeom>
            <a:ln w="666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7A5EEE-7DC1-9C44-B3E0-1A34A0932EF6}"/>
                </a:ext>
              </a:extLst>
            </p:cNvPr>
            <p:cNvSpPr/>
            <p:nvPr/>
          </p:nvSpPr>
          <p:spPr>
            <a:xfrm>
              <a:off x="3189289" y="7970125"/>
              <a:ext cx="13316466" cy="2062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3200">
                  <a:solidFill>
                    <a:srgbClr val="C00000"/>
                  </a:solidFill>
                  <a:ea typeface="Meiryo" panose="020B0604030504040204" pitchFamily="34" charset="-128"/>
                </a:rPr>
                <a:t>・各年を基準に変数を中心化（平均値を控除）</a:t>
              </a:r>
              <a:endParaRPr lang="en-US" altLang="ja-JP" sz="3200" dirty="0">
                <a:solidFill>
                  <a:srgbClr val="C00000"/>
                </a:solidFill>
                <a:ea typeface="Meiryo" panose="020B0604030504040204" pitchFamily="34" charset="-128"/>
              </a:endParaRPr>
            </a:p>
            <a:p>
              <a:r>
                <a:rPr lang="ja-JP" altLang="en-US" sz="3200">
                  <a:solidFill>
                    <a:srgbClr val="C00000"/>
                  </a:solidFill>
                  <a:ea typeface="Meiryo" panose="020B0604030504040204" pitchFamily="34" charset="-128"/>
                </a:rPr>
                <a:t>・各都道府県にダミー変数を追加。順序のある時系列としては扱わず、</a:t>
              </a:r>
              <a:endParaRPr lang="en-US" altLang="ja-JP" sz="3200" dirty="0">
                <a:solidFill>
                  <a:srgbClr val="C00000"/>
                </a:solidFill>
                <a:ea typeface="Meiryo" panose="020B0604030504040204" pitchFamily="34" charset="-128"/>
              </a:endParaRPr>
            </a:p>
            <a:p>
              <a:r>
                <a:rPr lang="ja-JP" altLang="en-US" sz="3200">
                  <a:solidFill>
                    <a:srgbClr val="C00000"/>
                  </a:solidFill>
                  <a:ea typeface="Meiryo" panose="020B0604030504040204" pitchFamily="34" charset="-128"/>
                </a:rPr>
                <a:t>　各都道府県について３つデータがある形にして対応</a:t>
              </a:r>
              <a:endParaRPr lang="en-US" altLang="ja-JP" sz="3200" dirty="0">
                <a:solidFill>
                  <a:srgbClr val="C00000"/>
                </a:solidFill>
                <a:ea typeface="Meiryo" panose="020B0604030504040204" pitchFamily="34" charset="-128"/>
              </a:endParaRPr>
            </a:p>
            <a:p>
              <a:r>
                <a:rPr lang="ja-JP" altLang="en-US" sz="3200">
                  <a:solidFill>
                    <a:srgbClr val="C00000"/>
                  </a:solidFill>
                  <a:ea typeface="Meiryo" panose="020B0604030504040204" pitchFamily="34" charset="-128"/>
                </a:rPr>
                <a:t>　（サンプルサイズ</a:t>
              </a:r>
              <a:r>
                <a:rPr lang="en-US" altLang="ja-JP" sz="3200" dirty="0">
                  <a:solidFill>
                    <a:srgbClr val="C00000"/>
                  </a:solidFill>
                  <a:ea typeface="Meiryo" panose="020B0604030504040204" pitchFamily="34" charset="-128"/>
                </a:rPr>
                <a:t>141 ×</a:t>
              </a:r>
              <a:r>
                <a:rPr lang="ja-JP" altLang="en-US" sz="3200">
                  <a:solidFill>
                    <a:srgbClr val="C00000"/>
                  </a:solidFill>
                  <a:ea typeface="Meiryo" panose="020B0604030504040204" pitchFamily="34" charset="-128"/>
                </a:rPr>
                <a:t> （説明変数</a:t>
              </a:r>
              <a:r>
                <a:rPr lang="en-US" altLang="ja-JP" sz="3200" dirty="0">
                  <a:solidFill>
                    <a:srgbClr val="C00000"/>
                  </a:solidFill>
                  <a:ea typeface="Meiryo" panose="020B0604030504040204" pitchFamily="34" charset="-128"/>
                </a:rPr>
                <a:t>144 + </a:t>
              </a:r>
              <a:r>
                <a:rPr lang="ja-JP" altLang="en-US" sz="3200">
                  <a:solidFill>
                    <a:srgbClr val="C00000"/>
                  </a:solidFill>
                  <a:ea typeface="Meiryo" panose="020B0604030504040204" pitchFamily="34" charset="-128"/>
                </a:rPr>
                <a:t>都道府県ダミー））</a:t>
              </a:r>
              <a:endParaRPr lang="en-JP" sz="3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6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5E93-5BD5-B949-BF77-CEC7981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437595"/>
            <a:ext cx="15463157" cy="2320596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JP" dirty="0"/>
              <a:t>問題③</a:t>
            </a:r>
            <a:r>
              <a:rPr lang="ja-JP" altLang="en-US"/>
              <a:t>　</a:t>
            </a:r>
            <a:r>
              <a:rPr lang="en-JP" dirty="0"/>
              <a:t>どう解釈できるか？</a:t>
            </a:r>
          </a:p>
          <a:p>
            <a:endParaRPr lang="en-JP" sz="2000" dirty="0"/>
          </a:p>
          <a:p>
            <a:r>
              <a:rPr lang="ja-JP" altLang="en-US" sz="3200">
                <a:ea typeface="Meiryo" panose="020B0604030504040204" pitchFamily="34" charset="-128"/>
              </a:rPr>
              <a:t>　・</a:t>
            </a:r>
            <a:r>
              <a:rPr lang="en-US" altLang="ja-JP" sz="3200" b="1" dirty="0">
                <a:ea typeface="Meiryo" panose="020B0604030504040204" pitchFamily="34" charset="-128"/>
              </a:rPr>
              <a:t>SHAP</a:t>
            </a:r>
            <a:r>
              <a:rPr lang="ja-JP" altLang="en-US" sz="3200" b="1">
                <a:ea typeface="Meiryo" panose="020B0604030504040204" pitchFamily="34" charset="-128"/>
              </a:rPr>
              <a:t>（</a:t>
            </a:r>
            <a:r>
              <a:rPr lang="en-US" altLang="ja-JP" sz="3200" b="1" dirty="0" err="1">
                <a:ea typeface="Meiryo" panose="020B0604030504040204" pitchFamily="34" charset="-128"/>
              </a:rPr>
              <a:t>SHapley</a:t>
            </a:r>
            <a:r>
              <a:rPr lang="en-US" altLang="ja-JP" sz="3200" b="1" dirty="0">
                <a:ea typeface="Meiryo" panose="020B0604030504040204" pitchFamily="34" charset="-128"/>
              </a:rPr>
              <a:t> Additive </a:t>
            </a:r>
            <a:r>
              <a:rPr lang="en-US" altLang="ja-JP" sz="3200" b="1" dirty="0" err="1">
                <a:ea typeface="Meiryo" panose="020B0604030504040204" pitchFamily="34" charset="-128"/>
              </a:rPr>
              <a:t>exPlanations</a:t>
            </a:r>
            <a:r>
              <a:rPr lang="ja-JP" altLang="en-US" sz="3200" b="1">
                <a:ea typeface="Meiryo" panose="020B0604030504040204" pitchFamily="34" charset="-128"/>
              </a:rPr>
              <a:t>）</a:t>
            </a:r>
            <a:endParaRPr lang="en-US" altLang="ja-JP" sz="3200" b="1" dirty="0">
              <a:ea typeface="Meiryo" panose="020B0604030504040204" pitchFamily="34" charset="-128"/>
            </a:endParaRPr>
          </a:p>
          <a:p>
            <a:r>
              <a:rPr lang="ja-JP" altLang="en-US" sz="3200">
                <a:ea typeface="Meiryo" panose="020B0604030504040204" pitchFamily="34" charset="-128"/>
              </a:rPr>
              <a:t>　　予測結果について、説明変数の貢献度（予測への寄与度）単位に分解したもの。</a:t>
            </a:r>
            <a:endParaRPr lang="en-US" altLang="ja-JP" sz="3200" dirty="0">
              <a:ea typeface="Meiryo" panose="020B0604030504040204" pitchFamily="34" charset="-128"/>
            </a:endParaRPr>
          </a:p>
          <a:p>
            <a:endParaRPr lang="en-US" sz="3200" dirty="0">
              <a:ea typeface="Meiryo" panose="020B0604030504040204" pitchFamily="34" charset="-128"/>
            </a:endParaRPr>
          </a:p>
          <a:p>
            <a:endParaRPr lang="en-US" sz="3200" dirty="0">
              <a:ea typeface="Meiryo" panose="020B0604030504040204" pitchFamily="34" charset="-128"/>
            </a:endParaRPr>
          </a:p>
          <a:p>
            <a:endParaRPr lang="en-US" sz="3200" dirty="0">
              <a:ea typeface="Meiryo" panose="020B0604030504040204" pitchFamily="34" charset="-128"/>
            </a:endParaRPr>
          </a:p>
          <a:p>
            <a:endParaRPr lang="en-US" sz="3200" dirty="0">
              <a:ea typeface="Meiryo" panose="020B0604030504040204" pitchFamily="34" charset="-128"/>
            </a:endParaRPr>
          </a:p>
          <a:p>
            <a:endParaRPr lang="en-US" sz="3200" dirty="0">
              <a:ea typeface="Meiryo" panose="020B0604030504040204" pitchFamily="34" charset="-128"/>
            </a:endParaRPr>
          </a:p>
          <a:p>
            <a:endParaRPr lang="en-US" sz="3200" dirty="0">
              <a:ea typeface="Meiryo" panose="020B0604030504040204" pitchFamily="34" charset="-128"/>
            </a:endParaRPr>
          </a:p>
          <a:p>
            <a:endParaRPr lang="en-US" sz="3200" dirty="0">
              <a:ea typeface="Meiryo" panose="020B0604030504040204" pitchFamily="34" charset="-128"/>
            </a:endParaRPr>
          </a:p>
          <a:p>
            <a:endParaRPr lang="en-JP" dirty="0"/>
          </a:p>
          <a:p>
            <a:endParaRPr lang="en-US" dirty="0"/>
          </a:p>
          <a:p>
            <a:endParaRPr lang="en-JP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D3B47-25CE-AF47-B820-66DA1A5B5B79}"/>
              </a:ext>
            </a:extLst>
          </p:cNvPr>
          <p:cNvSpPr/>
          <p:nvPr/>
        </p:nvSpPr>
        <p:spPr>
          <a:xfrm>
            <a:off x="2624944" y="9291806"/>
            <a:ext cx="11705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P" dirty="0"/>
              <a:t>（引用）[1] </a:t>
            </a:r>
            <a:r>
              <a:rPr lang="ja-JP" altLang="en-US"/>
              <a:t>機械学習を解釈する技術</a:t>
            </a:r>
            <a:r>
              <a:rPr lang="en-US" altLang="ja-JP" dirty="0"/>
              <a:t>〜</a:t>
            </a:r>
            <a:r>
              <a:rPr lang="ja-JP" altLang="en-US"/>
              <a:t>予測力と説明力を両立する実践テクニック</a:t>
            </a:r>
            <a:r>
              <a:rPr lang="en-US" altLang="ja-JP" dirty="0"/>
              <a:t>, 2021, </a:t>
            </a:r>
            <a:r>
              <a:rPr lang="ja-JP" altLang="en-US"/>
              <a:t>森下光之助</a:t>
            </a:r>
            <a:r>
              <a:rPr lang="en-US" altLang="ja-JP" dirty="0"/>
              <a:t>, </a:t>
            </a:r>
            <a:r>
              <a:rPr lang="ja-JP" altLang="en-US"/>
              <a:t>技術評論社</a:t>
            </a:r>
            <a:endParaRPr lang="en-US" altLang="ja-JP" dirty="0"/>
          </a:p>
          <a:p>
            <a:r>
              <a:rPr lang="ja-JP" altLang="en-US"/>
              <a:t>　　　　</a:t>
            </a:r>
            <a:r>
              <a:rPr lang="en-US" altLang="ja-JP" dirty="0"/>
              <a:t>[2] Christoph Molnar, 2021, Interpretable Machine Learning (</a:t>
            </a:r>
            <a:r>
              <a:rPr lang="ja-JP" altLang="en-US"/>
              <a:t>株式会社</a:t>
            </a:r>
            <a:r>
              <a:rPr lang="en-US" dirty="0"/>
              <a:t>HACARUS </a:t>
            </a:r>
            <a:r>
              <a:rPr lang="ja-JP" altLang="en-US"/>
              <a:t>による訳</a:t>
            </a:r>
            <a:r>
              <a:rPr lang="en-US" altLang="ja-JP" dirty="0"/>
              <a:t>:   </a:t>
            </a:r>
          </a:p>
          <a:p>
            <a:r>
              <a:rPr lang="en-US" altLang="ja-JP" dirty="0"/>
              <a:t>		</a:t>
            </a:r>
            <a:r>
              <a:rPr lang="ja-JP" altLang="en-US"/>
              <a:t>　</a:t>
            </a:r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https://hacarus.github.io/interpretable-ml-book-ja/shap.html</a:t>
            </a:r>
            <a:r>
              <a:rPr lang="en-US" altLang="ja-JP" dirty="0"/>
              <a:t> )</a:t>
            </a:r>
            <a:endParaRPr lang="en-JP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9A9193-7442-7B41-82C2-1BCB0E4D1A3B}"/>
              </a:ext>
            </a:extLst>
          </p:cNvPr>
          <p:cNvSpPr/>
          <p:nvPr/>
        </p:nvSpPr>
        <p:spPr>
          <a:xfrm>
            <a:off x="2824843" y="3521258"/>
            <a:ext cx="65691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Meiryo" panose="020B0604030504040204" pitchFamily="34" charset="-128"/>
              </a:rPr>
              <a:t>・</a:t>
            </a:r>
            <a:r>
              <a:rPr lang="en-US" sz="2400" dirty="0" err="1">
                <a:ea typeface="Meiryo" panose="020B0604030504040204" pitchFamily="34" charset="-128"/>
              </a:rPr>
              <a:t>線形回帰モデルによる解釈性とSHAPの貢献</a:t>
            </a:r>
            <a:r>
              <a:rPr lang="ja-JP" altLang="en-US" sz="2400">
                <a:ea typeface="Meiryo" panose="020B0604030504040204" pitchFamily="34" charset="-128"/>
              </a:rPr>
              <a:t>　</a:t>
            </a:r>
            <a:endParaRPr lang="en-US" altLang="ja-JP" sz="2400" dirty="0">
              <a:ea typeface="Meiryo" panose="020B0604030504040204" pitchFamily="34" charset="-128"/>
            </a:endParaRPr>
          </a:p>
          <a:p>
            <a:r>
              <a:rPr lang="ja-JP" altLang="en-US" sz="2400">
                <a:ea typeface="Meiryo" panose="020B0604030504040204" pitchFamily="34" charset="-128"/>
              </a:rPr>
              <a:t>　</a:t>
            </a:r>
            <a:r>
              <a:rPr lang="en-US" sz="2400" dirty="0" err="1">
                <a:ea typeface="Meiryo" panose="020B0604030504040204" pitchFamily="34" charset="-128"/>
              </a:rPr>
              <a:t>度は整合的</a:t>
            </a:r>
            <a:r>
              <a:rPr lang="en-US" sz="2400" dirty="0">
                <a:ea typeface="Meiryo" panose="020B0604030504040204" pitchFamily="34" charset="-128"/>
              </a:rPr>
              <a:t> [1]</a:t>
            </a:r>
          </a:p>
          <a:p>
            <a:endParaRPr lang="en-US" sz="2400" dirty="0">
              <a:ea typeface="Meiryo" panose="020B0604030504040204" pitchFamily="34" charset="-128"/>
            </a:endParaRPr>
          </a:p>
          <a:p>
            <a:r>
              <a:rPr lang="en-US" sz="2400" dirty="0">
                <a:ea typeface="Meiryo" panose="020B0604030504040204" pitchFamily="34" charset="-128"/>
              </a:rPr>
              <a:t>・</a:t>
            </a:r>
            <a:r>
              <a:rPr lang="en-US" altLang="ja-JP" sz="2400" dirty="0">
                <a:ea typeface="Meiryo" panose="020B0604030504040204" pitchFamily="34" charset="-128"/>
              </a:rPr>
              <a:t>SHAP</a:t>
            </a:r>
            <a:r>
              <a:rPr lang="ja-JP" altLang="en-US" sz="2400">
                <a:ea typeface="Meiryo" panose="020B0604030504040204" pitchFamily="34" charset="-128"/>
              </a:rPr>
              <a:t>の主定理</a:t>
            </a:r>
            <a:r>
              <a:rPr lang="en-US" altLang="ja-JP" sz="2400" dirty="0">
                <a:ea typeface="Meiryo" panose="020B0604030504040204" pitchFamily="34" charset="-128"/>
              </a:rPr>
              <a:t> </a:t>
            </a:r>
            <a:r>
              <a:rPr lang="ja-JP" altLang="en-US" sz="2400">
                <a:ea typeface="Meiryo" panose="020B0604030504040204" pitchFamily="34" charset="-128"/>
              </a:rPr>
              <a:t>（</a:t>
            </a:r>
            <a:r>
              <a:rPr lang="en-US" sz="2400" dirty="0" err="1">
                <a:ea typeface="Meiryo" panose="020B0604030504040204" pitchFamily="34" charset="-128"/>
              </a:rPr>
              <a:t>数学的な性質</a:t>
            </a:r>
            <a:r>
              <a:rPr lang="en-US" sz="2400" dirty="0">
                <a:ea typeface="Meiryo" panose="020B0604030504040204" pitchFamily="34" charset="-128"/>
              </a:rPr>
              <a:t>）[2]</a:t>
            </a:r>
            <a:endParaRPr lang="en-US" altLang="ja-JP" sz="2400" dirty="0">
              <a:ea typeface="Meiryo" panose="020B0604030504040204" pitchFamily="34" charset="-128"/>
            </a:endParaRPr>
          </a:p>
          <a:p>
            <a:r>
              <a:rPr lang="en-US" sz="2400" dirty="0"/>
              <a:t>1: </a:t>
            </a:r>
            <a:r>
              <a:rPr lang="en-US" sz="2400" b="1" dirty="0"/>
              <a:t>Local accuracy</a:t>
            </a:r>
            <a:endParaRPr lang="en-US" sz="2400" dirty="0"/>
          </a:p>
          <a:p>
            <a:pPr lvl="1"/>
            <a:r>
              <a:rPr lang="ja-JP" altLang="en-US" sz="2400" b="1"/>
              <a:t>説明対象のモデル予測結果 </a:t>
            </a:r>
            <a:r>
              <a:rPr lang="en-US" altLang="ja-JP" sz="2400" b="1" dirty="0"/>
              <a:t>= </a:t>
            </a:r>
            <a:r>
              <a:rPr lang="ja-JP" altLang="en-US" sz="2400" b="1"/>
              <a:t>特徴量の貢献度の合計値</a:t>
            </a:r>
            <a:r>
              <a:rPr lang="en-US" altLang="ja-JP" sz="2400" b="1" dirty="0"/>
              <a:t>(</a:t>
            </a:r>
            <a:r>
              <a:rPr lang="en-US" sz="2400" b="1" dirty="0"/>
              <a:t>SHAP</a:t>
            </a:r>
            <a:r>
              <a:rPr lang="ja-JP" altLang="en-US" sz="2400" b="1"/>
              <a:t>値の合計</a:t>
            </a:r>
            <a:r>
              <a:rPr lang="en-US" altLang="ja-JP" sz="2400" b="1" dirty="0"/>
              <a:t>)</a:t>
            </a:r>
            <a:r>
              <a:rPr lang="ja-JP" altLang="en-US" sz="2400"/>
              <a:t> </a:t>
            </a:r>
            <a:endParaRPr lang="en-US" sz="2400" dirty="0"/>
          </a:p>
          <a:p>
            <a:r>
              <a:rPr lang="en-US" sz="2400" dirty="0"/>
              <a:t>2: </a:t>
            </a:r>
            <a:r>
              <a:rPr lang="en-US" sz="2400" b="1" dirty="0"/>
              <a:t>Missingness</a:t>
            </a:r>
            <a:endParaRPr lang="en-US" sz="2400" dirty="0"/>
          </a:p>
          <a:p>
            <a:pPr lvl="1"/>
            <a:r>
              <a:rPr lang="ja-JP" altLang="en-US" sz="2400" b="1"/>
              <a:t>存在しない特徴量は影響しない</a:t>
            </a:r>
            <a:endParaRPr lang="ja-JP" altLang="en-US" sz="2400"/>
          </a:p>
          <a:p>
            <a:r>
              <a:rPr lang="en-US" sz="2400" dirty="0"/>
              <a:t>3: </a:t>
            </a:r>
            <a:r>
              <a:rPr lang="en-US" sz="2400" b="1" dirty="0"/>
              <a:t>Consistency</a:t>
            </a:r>
            <a:endParaRPr lang="en-US" sz="2400" dirty="0"/>
          </a:p>
          <a:p>
            <a:pPr lvl="1"/>
            <a:r>
              <a:rPr lang="ja-JP" altLang="en-US" sz="2400" b="1"/>
              <a:t>特徴量の値の周辺寄与が（他の特徴量に関わらず）増加または同じままモデルが変化しても、</a:t>
            </a:r>
            <a:r>
              <a:rPr lang="en-US" altLang="ja-JP" sz="2400" b="1" dirty="0"/>
              <a:t>SHAP</a:t>
            </a:r>
            <a:r>
              <a:rPr lang="ja-JP" altLang="en-US" sz="2400" b="1"/>
              <a:t>値もまた増加または同じままになる</a:t>
            </a:r>
            <a:r>
              <a:rPr lang="en-US" sz="2400" dirty="0">
                <a:ea typeface="Meiryo" panose="020B0604030504040204" pitchFamily="34" charset="-128"/>
              </a:rPr>
              <a:t> 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6A908-337D-CE42-9422-F644CD0415AC}"/>
              </a:ext>
            </a:extLst>
          </p:cNvPr>
          <p:cNvGrpSpPr/>
          <p:nvPr/>
        </p:nvGrpSpPr>
        <p:grpSpPr>
          <a:xfrm>
            <a:off x="9276685" y="2880272"/>
            <a:ext cx="9011315" cy="5903965"/>
            <a:chOff x="9144000" y="2910252"/>
            <a:chExt cx="9011315" cy="590396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ECA371C-E507-1C4B-85D4-2C150657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0" y="2910252"/>
              <a:ext cx="9011315" cy="590396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99F1A6-0772-DE4B-925B-9DFDA84B4E01}"/>
                </a:ext>
              </a:extLst>
            </p:cNvPr>
            <p:cNvSpPr/>
            <p:nvPr/>
          </p:nvSpPr>
          <p:spPr>
            <a:xfrm>
              <a:off x="12880028" y="8416082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Meiryo" panose="020B0604030504040204" pitchFamily="34" charset="-128"/>
                </a:rPr>
                <a:t>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94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1A96A2-9D2C-9E49-87ED-01A1F90DB476}"/>
              </a:ext>
            </a:extLst>
          </p:cNvPr>
          <p:cNvSpPr/>
          <p:nvPr/>
        </p:nvSpPr>
        <p:spPr>
          <a:xfrm>
            <a:off x="9054160" y="257840"/>
            <a:ext cx="4852611" cy="287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  <a:spcAft>
                <a:spcPts val="600"/>
              </a:spcAft>
            </a:pPr>
            <a:r>
              <a:rPr lang="ja-JP" altLang="en-US" sz="2800">
                <a:latin typeface="Times New Roman" panose="02020603050405020304" pitchFamily="18" charset="0"/>
                <a:ea typeface="MS Gothic" panose="020B0609070205080204" pitchFamily="49" charset="-128"/>
                <a:cs typeface="MS Mincho" panose="02020609040205080304" pitchFamily="49" charset="-128"/>
              </a:rPr>
              <a:t>図　</a:t>
            </a:r>
            <a:r>
              <a:rPr lang="en-US" sz="2800" dirty="0">
                <a:latin typeface="MS Gothic" panose="020B0609070205080204" pitchFamily="49" charset="-128"/>
                <a:ea typeface="Times New Roman" panose="02020603050405020304" pitchFamily="18" charset="0"/>
                <a:cs typeface="MS Mincho" panose="02020609040205080304" pitchFamily="49" charset="-128"/>
              </a:rPr>
              <a:t>SHAP</a:t>
            </a:r>
            <a:r>
              <a:rPr lang="ja-JP" altLang="en-US" sz="2800">
                <a:latin typeface="Times New Roman" panose="02020603050405020304" pitchFamily="18" charset="0"/>
                <a:ea typeface="MS Gothic" panose="020B0609070205080204" pitchFamily="49" charset="-128"/>
                <a:cs typeface="MS Mincho" panose="02020609040205080304" pitchFamily="49" charset="-128"/>
              </a:rPr>
              <a:t>値のサマリプロット</a:t>
            </a:r>
            <a:endParaRPr lang="en-JP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5B40BB-3E39-E84E-A8F0-07419A410FB6}"/>
              </a:ext>
            </a:extLst>
          </p:cNvPr>
          <p:cNvGrpSpPr/>
          <p:nvPr/>
        </p:nvGrpSpPr>
        <p:grpSpPr>
          <a:xfrm>
            <a:off x="2321170" y="483848"/>
            <a:ext cx="15583232" cy="9801565"/>
            <a:chOff x="2321170" y="483848"/>
            <a:chExt cx="15583232" cy="98015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FCE8CB-0B28-0649-AC68-87E0208203DD}"/>
                </a:ext>
              </a:extLst>
            </p:cNvPr>
            <p:cNvGrpSpPr/>
            <p:nvPr/>
          </p:nvGrpSpPr>
          <p:grpSpPr>
            <a:xfrm>
              <a:off x="2321170" y="483848"/>
              <a:ext cx="14097658" cy="9801565"/>
              <a:chOff x="2778370" y="483848"/>
              <a:chExt cx="14097658" cy="98015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2BE3AD3-A3E9-8640-BBBD-CE360AF2A531}"/>
                  </a:ext>
                </a:extLst>
              </p:cNvPr>
              <p:cNvGrpSpPr/>
              <p:nvPr/>
            </p:nvGrpSpPr>
            <p:grpSpPr>
              <a:xfrm>
                <a:off x="2778370" y="483848"/>
                <a:ext cx="14097658" cy="9801565"/>
                <a:chOff x="2778370" y="483848"/>
                <a:chExt cx="14097658" cy="9801565"/>
              </a:xfrm>
            </p:grpSpPr>
            <p:pic>
              <p:nvPicPr>
                <p:cNvPr id="5" name="Picture 4" descr="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C62FEC41-5A1D-7942-8E89-B08B16584F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8370" y="483848"/>
                  <a:ext cx="14097658" cy="9801565"/>
                </a:xfrm>
                <a:prstGeom prst="rect">
                  <a:avLst/>
                </a:prstGeom>
              </p:spPr>
            </p:pic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C04E8630-8743-EB42-B8AC-7B90B87627E6}"/>
                    </a:ext>
                  </a:extLst>
                </p:cNvPr>
                <p:cNvCxnSpPr/>
                <p:nvPr/>
              </p:nvCxnSpPr>
              <p:spPr>
                <a:xfrm flipH="1">
                  <a:off x="9844784" y="9291806"/>
                  <a:ext cx="1996965" cy="0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8CD79272-D588-DD41-B557-872F1B7E3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84661" y="9291806"/>
                  <a:ext cx="2202840" cy="1886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71BF8D5-0F7E-E841-9AEC-CE516EC753DB}"/>
                    </a:ext>
                  </a:extLst>
                </p:cNvPr>
                <p:cNvSpPr txBox="1"/>
                <p:nvPr/>
              </p:nvSpPr>
              <p:spPr>
                <a:xfrm>
                  <a:off x="9083532" y="8421215"/>
                  <a:ext cx="3005951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JP" sz="2000" dirty="0">
                      <a:solidFill>
                        <a:srgbClr val="C00000"/>
                      </a:solidFill>
                    </a:rPr>
                    <a:t>若年女性人口の予測値に</a:t>
                  </a:r>
                </a:p>
                <a:p>
                  <a:r>
                    <a:rPr lang="en-JP" sz="2000" dirty="0">
                      <a:solidFill>
                        <a:srgbClr val="C00000"/>
                      </a:solidFill>
                    </a:rPr>
                    <a:t>マイナスに寄与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2E7FB3-9E1D-3942-976A-13CFB4216A27}"/>
                    </a:ext>
                  </a:extLst>
                </p:cNvPr>
                <p:cNvSpPr txBox="1"/>
                <p:nvPr/>
              </p:nvSpPr>
              <p:spPr>
                <a:xfrm>
                  <a:off x="13786081" y="8405975"/>
                  <a:ext cx="1723549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JP" sz="2000" dirty="0">
                      <a:solidFill>
                        <a:srgbClr val="C00000"/>
                      </a:solidFill>
                    </a:rPr>
                    <a:t>予測値に</a:t>
                  </a:r>
                </a:p>
                <a:p>
                  <a:r>
                    <a:rPr lang="en-JP" sz="2000" dirty="0">
                      <a:solidFill>
                        <a:srgbClr val="C00000"/>
                      </a:solidFill>
                    </a:rPr>
                    <a:t>プラスに寄与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825D26-2536-1748-BC6B-F9AB087E2519}"/>
                  </a:ext>
                </a:extLst>
              </p:cNvPr>
              <p:cNvSpPr/>
              <p:nvPr/>
            </p:nvSpPr>
            <p:spPr>
              <a:xfrm>
                <a:off x="13301974" y="5384630"/>
                <a:ext cx="2207656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JP" sz="2400" dirty="0"/>
                  <a:t>RMSE = 1.44804</a:t>
                </a:r>
              </a:p>
              <a:p>
                <a:r>
                  <a:rPr lang="en-JP" sz="2400" dirty="0"/>
                  <a:t>R^2 = 0.77417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E9B562-A46D-B442-892E-BECB97FF9B9D}"/>
                </a:ext>
              </a:extLst>
            </p:cNvPr>
            <p:cNvSpPr txBox="1"/>
            <p:nvPr/>
          </p:nvSpPr>
          <p:spPr>
            <a:xfrm>
              <a:off x="15667892" y="880718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000" dirty="0">
                  <a:solidFill>
                    <a:srgbClr val="C00000"/>
                  </a:solidFill>
                </a:rPr>
                <a:t>点が赤：</a:t>
              </a:r>
            </a:p>
            <a:p>
              <a:r>
                <a:rPr lang="en-JP" sz="2000" dirty="0">
                  <a:solidFill>
                    <a:srgbClr val="C00000"/>
                  </a:solidFill>
                </a:rPr>
                <a:t>説明変数は高い値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D1BF18-DB9A-D14C-A40D-28F346F67AA7}"/>
                </a:ext>
              </a:extLst>
            </p:cNvPr>
            <p:cNvSpPr txBox="1"/>
            <p:nvPr/>
          </p:nvSpPr>
          <p:spPr>
            <a:xfrm>
              <a:off x="15667892" y="8350875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000" dirty="0">
                  <a:solidFill>
                    <a:schemeClr val="accent1"/>
                  </a:solidFill>
                </a:rPr>
                <a:t>点が青：</a:t>
              </a:r>
            </a:p>
            <a:p>
              <a:r>
                <a:rPr lang="en-JP" sz="2000" dirty="0">
                  <a:solidFill>
                    <a:schemeClr val="accent1"/>
                  </a:solidFill>
                </a:rPr>
                <a:t>説明変数は低い値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3C3027-D8A3-F245-B42C-D8856742B6A4}"/>
                </a:ext>
              </a:extLst>
            </p:cNvPr>
            <p:cNvSpPr/>
            <p:nvPr/>
          </p:nvSpPr>
          <p:spPr>
            <a:xfrm>
              <a:off x="16340194" y="9078691"/>
              <a:ext cx="1456720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endParaRPr lang="en-JP" sz="2400" dirty="0"/>
            </a:p>
            <a:p>
              <a:endParaRPr lang="en-JP" sz="2400" dirty="0"/>
            </a:p>
            <a:p>
              <a:endParaRPr lang="en-JP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3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考察</a:t>
            </a:r>
            <a:br>
              <a:rPr lang="en-JP" sz="3200" dirty="0">
                <a:solidFill>
                  <a:srgbClr val="C00000"/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  <a:endParaRPr lang="en-JP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D9C6-E18E-AF47-9221-0390AD1B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33047"/>
            <a:ext cx="15216972" cy="8658760"/>
          </a:xfrm>
        </p:spPr>
        <p:txBody>
          <a:bodyPr/>
          <a:lstStyle/>
          <a:p>
            <a:r>
              <a:rPr lang="en-JP" dirty="0"/>
              <a:t>①産業面について</a:t>
            </a:r>
          </a:p>
          <a:p>
            <a:pPr marL="571500" indent="-571500">
              <a:buFontTx/>
              <a:buChar char="-"/>
            </a:pPr>
            <a:r>
              <a:rPr lang="en-US" sz="3200" dirty="0"/>
              <a:t>「</a:t>
            </a:r>
            <a:r>
              <a:rPr lang="en-US" sz="3200" dirty="0" err="1"/>
              <a:t>専門サービス</a:t>
            </a:r>
            <a:r>
              <a:rPr lang="en-US" sz="3200" dirty="0"/>
              <a:t>」「</a:t>
            </a:r>
            <a:r>
              <a:rPr lang="en-US" sz="3200" dirty="0" err="1"/>
              <a:t>運輸</a:t>
            </a:r>
            <a:r>
              <a:rPr lang="en-US" sz="3200" dirty="0"/>
              <a:t>」「</a:t>
            </a:r>
            <a:r>
              <a:rPr lang="en-US" sz="3200" dirty="0" err="1"/>
              <a:t>情報通信</a:t>
            </a:r>
            <a:r>
              <a:rPr lang="en-US" sz="3200" dirty="0"/>
              <a:t>」「</a:t>
            </a:r>
            <a:r>
              <a:rPr lang="en-US" sz="3200" dirty="0" err="1"/>
              <a:t>不動産」など、都市型の産業で女性従業者比率が高いほど若年女性人口は多い</a:t>
            </a:r>
            <a:endParaRPr lang="en-US" sz="3200" dirty="0"/>
          </a:p>
          <a:p>
            <a:r>
              <a:rPr lang="ja-JP" altLang="en-US" sz="3200">
                <a:solidFill>
                  <a:srgbClr val="C00000"/>
                </a:solidFill>
              </a:rPr>
              <a:t>　　</a:t>
            </a:r>
            <a:r>
              <a:rPr lang="en-US" sz="3200" dirty="0">
                <a:solidFill>
                  <a:srgbClr val="C00000"/>
                </a:solidFill>
              </a:rPr>
              <a:t>→</a:t>
            </a:r>
            <a:r>
              <a:rPr lang="en-US" sz="3200" dirty="0" err="1">
                <a:solidFill>
                  <a:srgbClr val="C00000"/>
                </a:solidFill>
              </a:rPr>
              <a:t>手に職をつけられる、ホワイトカラー的な業種が求められている</a:t>
            </a:r>
            <a:r>
              <a:rPr lang="en-US" sz="3200" dirty="0">
                <a:solidFill>
                  <a:srgbClr val="C00000"/>
                </a:solidFill>
              </a:rPr>
              <a:t>？</a:t>
            </a:r>
          </a:p>
          <a:p>
            <a:r>
              <a:rPr lang="en-US" altLang="ja-JP" sz="2400" dirty="0"/>
              <a:t>	※</a:t>
            </a:r>
            <a:r>
              <a:rPr lang="en-US" sz="2400" dirty="0"/>
              <a:t>「</a:t>
            </a:r>
            <a:r>
              <a:rPr lang="en-US" sz="2400" dirty="0" err="1"/>
              <a:t>専門サービス</a:t>
            </a:r>
            <a:r>
              <a:rPr lang="en-US" sz="2400" dirty="0"/>
              <a:t>」</a:t>
            </a:r>
            <a:endParaRPr lang="en-US" altLang="ja-JP" sz="2400" dirty="0">
              <a:ea typeface="Meiryo" panose="020B0604030504040204" pitchFamily="34" charset="-128"/>
            </a:endParaRPr>
          </a:p>
          <a:p>
            <a:r>
              <a:rPr lang="ja-JP" altLang="en-US" sz="2400">
                <a:ea typeface="Meiryo" panose="020B0604030504040204" pitchFamily="34" charset="-128"/>
              </a:rPr>
              <a:t>　　</a:t>
            </a:r>
            <a:r>
              <a:rPr lang="en-US" altLang="ja-JP" sz="2400" dirty="0">
                <a:ea typeface="Meiryo" panose="020B0604030504040204" pitchFamily="34" charset="-128"/>
              </a:rPr>
              <a:t>	</a:t>
            </a:r>
            <a:r>
              <a:rPr lang="ja-JP" altLang="en-US" sz="2400">
                <a:ea typeface="Meiryo" panose="020B0604030504040204" pitchFamily="34" charset="-128"/>
              </a:rPr>
              <a:t>　・法律・会計・デザインなど専門性が求められる業種、多くは対事業所向け</a:t>
            </a:r>
            <a:endParaRPr lang="en-US" altLang="ja-JP" sz="2400" dirty="0">
              <a:ea typeface="Meiryo" panose="020B0604030504040204" pitchFamily="34" charset="-128"/>
            </a:endParaRPr>
          </a:p>
          <a:p>
            <a:endParaRPr lang="en-US" altLang="ja-JP" sz="2400" dirty="0">
              <a:ea typeface="Meiryo" panose="020B0604030504040204" pitchFamily="34" charset="-128"/>
            </a:endParaRPr>
          </a:p>
          <a:p>
            <a:endParaRPr lang="en-US" altLang="ja-JP" sz="2400" dirty="0">
              <a:ea typeface="Meiryo" panose="020B0604030504040204" pitchFamily="34" charset="-128"/>
            </a:endParaRPr>
          </a:p>
          <a:p>
            <a:endParaRPr lang="en-US" altLang="ja-JP" sz="2400" dirty="0">
              <a:ea typeface="Meiryo" panose="020B0604030504040204" pitchFamily="34" charset="-128"/>
            </a:endParaRPr>
          </a:p>
          <a:p>
            <a:endParaRPr lang="en-US" altLang="ja-JP" sz="2400" dirty="0">
              <a:ea typeface="Meiryo" panose="020B0604030504040204" pitchFamily="34" charset="-128"/>
            </a:endParaRPr>
          </a:p>
          <a:p>
            <a:endParaRPr lang="en-US" altLang="ja-JP" sz="2400" dirty="0">
              <a:ea typeface="Meiryo" panose="020B0604030504040204" pitchFamily="34" charset="-128"/>
            </a:endParaRPr>
          </a:p>
          <a:p>
            <a:endParaRPr lang="en-US" altLang="ja-JP" sz="2400" dirty="0">
              <a:ea typeface="Meiryo" panose="020B0604030504040204" pitchFamily="34" charset="-128"/>
            </a:endParaRPr>
          </a:p>
          <a:p>
            <a:endParaRPr lang="en-US" altLang="ja-JP" sz="2400" dirty="0">
              <a:ea typeface="Meiryo" panose="020B0604030504040204" pitchFamily="34" charset="-128"/>
            </a:endParaRPr>
          </a:p>
          <a:p>
            <a:endParaRPr lang="en-US" altLang="ja-JP" sz="2400" dirty="0">
              <a:ea typeface="Meiryo" panose="020B0604030504040204" pitchFamily="34" charset="-128"/>
            </a:endParaRPr>
          </a:p>
          <a:p>
            <a:pPr marL="457200" indent="-457200">
              <a:buFontTx/>
              <a:buChar char="-"/>
            </a:pPr>
            <a:r>
              <a:rPr lang="ja-JP" altLang="en-US" sz="3200">
                <a:ea typeface="Meiryo" panose="020B0604030504040204" pitchFamily="34" charset="-128"/>
              </a:rPr>
              <a:t>「女性の家族従事者数（人口千人あたり）」が少ないほど若年女性は多い</a:t>
            </a:r>
            <a:endParaRPr lang="en-US" altLang="ja-JP" sz="3200" dirty="0">
              <a:ea typeface="Meiryo" panose="020B0604030504040204" pitchFamily="34" charset="-128"/>
            </a:endParaRPr>
          </a:p>
          <a:p>
            <a:r>
              <a:rPr lang="ja-JP" altLang="en-US" sz="3200">
                <a:solidFill>
                  <a:srgbClr val="C00000"/>
                </a:solidFill>
                <a:ea typeface="Meiryo" panose="020B0604030504040204" pitchFamily="34" charset="-128"/>
              </a:rPr>
              <a:t>　　→女性は家を出て働きたい？</a:t>
            </a:r>
            <a:endParaRPr lang="en-US" altLang="ja-JP" sz="3200" dirty="0">
              <a:solidFill>
                <a:srgbClr val="C00000"/>
              </a:solidFill>
              <a:ea typeface="Meiryo" panose="020B0604030504040204" pitchFamily="34" charset="-128"/>
            </a:endParaRPr>
          </a:p>
          <a:p>
            <a:pPr marL="571500" indent="-571500">
              <a:buFontTx/>
              <a:buChar char="-"/>
            </a:pPr>
            <a:endParaRPr lang="en-JP" sz="3600" dirty="0">
              <a:ea typeface="Meiryo" panose="020B0604030504040204" pitchFamily="34" charset="-128"/>
            </a:endParaRPr>
          </a:p>
          <a:p>
            <a:endParaRPr lang="en-JP" altLang="ja-JP" dirty="0"/>
          </a:p>
          <a:p>
            <a:r>
              <a:rPr lang="ja-JP" altLang="en-US"/>
              <a:t>　</a:t>
            </a:r>
            <a:endParaRPr lang="en-JP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3FB2D9E-A56B-E348-8C6D-CF81DB484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25713"/>
              </p:ext>
            </p:extLst>
          </p:nvPr>
        </p:nvGraphicFramePr>
        <p:xfrm>
          <a:off x="4424145" y="4184235"/>
          <a:ext cx="11278916" cy="365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Worksheet" r:id="rId3" imgW="6972300" imgH="2260600" progId="Excel.Sheet.12">
                  <p:embed/>
                </p:oleObj>
              </mc:Choice>
              <mc:Fallback>
                <p:oleObj name="Worksheet" r:id="rId3" imgW="6972300" imgH="2260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4145" y="4184235"/>
                        <a:ext cx="11278916" cy="36569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04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考察</a:t>
            </a:r>
            <a:br>
              <a:rPr lang="en-JP" sz="3200" dirty="0">
                <a:solidFill>
                  <a:srgbClr val="C00000"/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  <a:endParaRPr lang="en-JP" sz="3200" dirty="0">
              <a:solidFill>
                <a:srgbClr val="C0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C6D15C-6F10-E748-8AB4-5AD3C223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33047"/>
            <a:ext cx="14977965" cy="8658760"/>
          </a:xfrm>
        </p:spPr>
        <p:txBody>
          <a:bodyPr/>
          <a:lstStyle/>
          <a:p>
            <a:r>
              <a:rPr lang="en-JP" dirty="0"/>
              <a:t>②産業面以外について</a:t>
            </a:r>
          </a:p>
          <a:p>
            <a:endParaRPr lang="en-JP" dirty="0"/>
          </a:p>
          <a:p>
            <a:pPr marL="571500" indent="-571500">
              <a:buFontTx/>
              <a:buChar char="-"/>
            </a:pPr>
            <a:r>
              <a:rPr lang="en-US" sz="3200" dirty="0" err="1"/>
              <a:t>婚姻数（人口千人あたり）が高いほど若年女性は多い</a:t>
            </a:r>
            <a:endParaRPr lang="en-US" sz="3200" dirty="0"/>
          </a:p>
          <a:p>
            <a:pPr marL="571500" indent="-571500">
              <a:buFontTx/>
              <a:buChar char="-"/>
            </a:pPr>
            <a:r>
              <a:rPr lang="en-JP" sz="3200" dirty="0">
                <a:ea typeface="Meiryo" panose="020B0604030504040204" pitchFamily="34" charset="-128"/>
              </a:rPr>
              <a:t>扱った「婚姻数」変数は、全年齢のもの</a:t>
            </a:r>
          </a:p>
          <a:p>
            <a:r>
              <a:rPr lang="ja-JP" altLang="en-US" sz="3200">
                <a:ea typeface="Meiryo" panose="020B0604030504040204" pitchFamily="34" charset="-128"/>
              </a:rPr>
              <a:t>　　</a:t>
            </a:r>
            <a:r>
              <a:rPr lang="en-JP" sz="3200" dirty="0">
                <a:ea typeface="Meiryo" panose="020B0604030504040204" pitchFamily="34" charset="-128"/>
              </a:rPr>
              <a:t>41歳以上の婚姻件数（妻・初婚・2015年・人口当たり）</a:t>
            </a:r>
          </a:p>
          <a:p>
            <a:r>
              <a:rPr lang="ja-JP" altLang="en-US" sz="3200">
                <a:ea typeface="Meiryo" panose="020B0604030504040204" pitchFamily="34" charset="-128"/>
              </a:rPr>
              <a:t>　　　</a:t>
            </a:r>
            <a:r>
              <a:rPr lang="en-JP" sz="3200" dirty="0">
                <a:ea typeface="Meiryo" panose="020B0604030504040204" pitchFamily="34" charset="-128"/>
              </a:rPr>
              <a:t>：東京都が最も高い</a:t>
            </a:r>
          </a:p>
          <a:p>
            <a:r>
              <a:rPr lang="ja-JP" altLang="en-US" sz="3200">
                <a:ea typeface="Meiryo" panose="020B0604030504040204" pitchFamily="34" charset="-128"/>
              </a:rPr>
              <a:t>　　</a:t>
            </a:r>
            <a:r>
              <a:rPr lang="en-JP" sz="3200" dirty="0">
                <a:ea typeface="Meiryo" panose="020B0604030504040204" pitchFamily="34" charset="-128"/>
              </a:rPr>
              <a:t>41歳以上の婚姻件数（妻・再婚・2015年・人口当たり ）</a:t>
            </a:r>
          </a:p>
          <a:p>
            <a:r>
              <a:rPr lang="ja-JP" altLang="en-US" sz="3200">
                <a:ea typeface="Meiryo" panose="020B0604030504040204" pitchFamily="34" charset="-128"/>
              </a:rPr>
              <a:t>　　　</a:t>
            </a:r>
            <a:r>
              <a:rPr lang="en-JP" sz="3200" dirty="0">
                <a:ea typeface="Meiryo" panose="020B0604030504040204" pitchFamily="34" charset="-128"/>
              </a:rPr>
              <a:t>：北海道、大阪、和歌山、福岡、沖縄が高い</a:t>
            </a:r>
          </a:p>
          <a:p>
            <a:endParaRPr lang="en-JP" sz="3200" dirty="0">
              <a:ea typeface="Meiryo" panose="020B0604030504040204" pitchFamily="34" charset="-128"/>
            </a:endParaRPr>
          </a:p>
          <a:p>
            <a:r>
              <a:rPr lang="en-JP" sz="3200" dirty="0">
                <a:solidFill>
                  <a:srgbClr val="C00000"/>
                </a:solidFill>
                <a:ea typeface="Meiryo" panose="020B0604030504040204" pitchFamily="34" charset="-128"/>
              </a:rPr>
              <a:t>→年齢を問わない結婚についての考え方や機会の地域差？</a:t>
            </a:r>
          </a:p>
          <a:p>
            <a:r>
              <a:rPr lang="ja-JP" altLang="en-US" sz="3200">
                <a:solidFill>
                  <a:srgbClr val="C00000"/>
                </a:solidFill>
                <a:ea typeface="Meiryo" panose="020B0604030504040204" pitchFamily="34" charset="-128"/>
              </a:rPr>
              <a:t>　ジェンダー要因？</a:t>
            </a:r>
            <a:r>
              <a:rPr lang="ja-JP" altLang="en-US"/>
              <a:t>　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5206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3CC2FB4-68A9-F649-A17D-23DB34710F37}"/>
              </a:ext>
            </a:extLst>
          </p:cNvPr>
          <p:cNvGrpSpPr/>
          <p:nvPr/>
        </p:nvGrpSpPr>
        <p:grpSpPr>
          <a:xfrm>
            <a:off x="9673389" y="2821990"/>
            <a:ext cx="8439662" cy="7463423"/>
            <a:chOff x="8779205" y="2147428"/>
            <a:chExt cx="9508795" cy="81379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10B61F-AB8F-7D42-AC99-774E75EC031D}"/>
                </a:ext>
              </a:extLst>
            </p:cNvPr>
            <p:cNvGrpSpPr/>
            <p:nvPr/>
          </p:nvGrpSpPr>
          <p:grpSpPr>
            <a:xfrm>
              <a:off x="8779205" y="2260492"/>
              <a:ext cx="9508795" cy="8024921"/>
              <a:chOff x="2443930" y="2260492"/>
              <a:chExt cx="9508795" cy="802492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CC0878C-65A1-4D40-A8DB-C2D746B35F97}"/>
                  </a:ext>
                </a:extLst>
              </p:cNvPr>
              <p:cNvGrpSpPr/>
              <p:nvPr/>
            </p:nvGrpSpPr>
            <p:grpSpPr>
              <a:xfrm>
                <a:off x="2628843" y="2260492"/>
                <a:ext cx="9323882" cy="8024921"/>
                <a:chOff x="6925456" y="668214"/>
                <a:chExt cx="9323882" cy="802492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4D401F-9FE1-1C4E-B40A-47D216C12C5E}"/>
                    </a:ext>
                  </a:extLst>
                </p:cNvPr>
                <p:cNvSpPr/>
                <p:nvPr/>
              </p:nvSpPr>
              <p:spPr>
                <a:xfrm>
                  <a:off x="6925456" y="668214"/>
                  <a:ext cx="9323882" cy="8024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66E94BE-6882-4E46-BF76-F5A6921AE215}"/>
                    </a:ext>
                  </a:extLst>
                </p:cNvPr>
                <p:cNvGrpSpPr/>
                <p:nvPr/>
              </p:nvGrpSpPr>
              <p:grpSpPr>
                <a:xfrm>
                  <a:off x="7311223" y="1167246"/>
                  <a:ext cx="8597900" cy="7525889"/>
                  <a:chOff x="2297189" y="2319036"/>
                  <a:chExt cx="6437341" cy="5760036"/>
                </a:xfrm>
                <a:solidFill>
                  <a:schemeClr val="bg1"/>
                </a:solidFill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F08BD8F-6062-3046-8203-D9ABD119CF30}"/>
                      </a:ext>
                    </a:extLst>
                  </p:cNvPr>
                  <p:cNvGrpSpPr/>
                  <p:nvPr/>
                </p:nvGrpSpPr>
                <p:grpSpPr>
                  <a:xfrm>
                    <a:off x="2297189" y="2319036"/>
                    <a:ext cx="6437341" cy="5399309"/>
                    <a:chOff x="2297189" y="2319036"/>
                    <a:chExt cx="6437341" cy="5399309"/>
                  </a:xfrm>
                  <a:grpFill/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8D555AF7-9548-B24E-8562-76EFF4B4AC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02030" y="2319036"/>
                      <a:ext cx="6032500" cy="5399309"/>
                      <a:chOff x="7594600" y="3814306"/>
                      <a:chExt cx="6032500" cy="5399309"/>
                    </a:xfrm>
                    <a:grpFill/>
                  </p:grpSpPr>
                  <p:pic>
                    <p:nvPicPr>
                      <p:cNvPr id="15" name="Picture 14">
                        <a:extLst>
                          <a:ext uri="{FF2B5EF4-FFF2-40B4-BE49-F238E27FC236}">
                            <a16:creationId xmlns:a16="http://schemas.microsoft.com/office/drawing/2014/main" id="{40BDCB9A-13AF-134D-B9F6-6AB00091EAE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32180" y="3814306"/>
                        <a:ext cx="2933700" cy="2806700"/>
                      </a:xfrm>
                      <a:prstGeom prst="rect">
                        <a:avLst/>
                      </a:prstGeom>
                      <a:grpFill/>
                    </p:spPr>
                  </p:pic>
                  <p:pic>
                    <p:nvPicPr>
                      <p:cNvPr id="16" name="Picture 15">
                        <a:extLst>
                          <a:ext uri="{FF2B5EF4-FFF2-40B4-BE49-F238E27FC236}">
                            <a16:creationId xmlns:a16="http://schemas.microsoft.com/office/drawing/2014/main" id="{C0E86C85-47D7-8241-A839-C259AF5C0B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93400" y="3843914"/>
                        <a:ext cx="2933700" cy="2806700"/>
                      </a:xfrm>
                      <a:prstGeom prst="rect">
                        <a:avLst/>
                      </a:prstGeom>
                      <a:grpFill/>
                    </p:spPr>
                  </p:pic>
                  <p:pic>
                    <p:nvPicPr>
                      <p:cNvPr id="18" name="Picture 17">
                        <a:extLst>
                          <a:ext uri="{FF2B5EF4-FFF2-40B4-BE49-F238E27FC236}">
                            <a16:creationId xmlns:a16="http://schemas.microsoft.com/office/drawing/2014/main" id="{72D0A93F-D39C-A541-9062-F118F17DE2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4600" y="6445015"/>
                        <a:ext cx="6032500" cy="2768600"/>
                      </a:xfrm>
                      <a:prstGeom prst="rect">
                        <a:avLst/>
                      </a:prstGeom>
                      <a:grpFill/>
                    </p:spPr>
                  </p:pic>
                </p:grpSp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6EB5467E-61B9-B848-95DD-5786FDB324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308330" y="2669141"/>
                      <a:ext cx="393700" cy="2413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14" name="Picture 13">
                      <a:extLst>
                        <a:ext uri="{FF2B5EF4-FFF2-40B4-BE49-F238E27FC236}">
                          <a16:creationId xmlns:a16="http://schemas.microsoft.com/office/drawing/2014/main" id="{B1FE8948-53F1-A944-BC14-E81A69B821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297189" y="5258913"/>
                      <a:ext cx="393700" cy="2413000"/>
                    </a:xfrm>
                    <a:prstGeom prst="rect">
                      <a:avLst/>
                    </a:prstGeom>
                    <a:grpFill/>
                  </p:spPr>
                </p:pic>
              </p:grpSp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310D29D0-8769-8D49-8968-BD7C067521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306155" y="7794465"/>
                    <a:ext cx="989350" cy="284607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C6CBF9F2-4D8A-5A44-978B-16C6A9793D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699979" y="2748380"/>
                    <a:ext cx="711200" cy="711200"/>
                  </a:xfrm>
                  <a:prstGeom prst="rect">
                    <a:avLst/>
                  </a:prstGeom>
                  <a:grpFill/>
                </p:spPr>
              </p:pic>
            </p:grp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49DD4B-FDB5-754C-A786-B6F93E936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3930" y="5610169"/>
                <a:ext cx="398023" cy="1173120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409FC5-0128-8941-B60B-0AD51DF2A888}"/>
                </a:ext>
              </a:extLst>
            </p:cNvPr>
            <p:cNvSpPr txBox="1"/>
            <p:nvPr/>
          </p:nvSpPr>
          <p:spPr>
            <a:xfrm>
              <a:off x="9364765" y="2147428"/>
              <a:ext cx="831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800" b="1" dirty="0"/>
                <a:t>図</a:t>
              </a:r>
              <a:r>
                <a:rPr lang="ja-JP" altLang="en-US" sz="2800" b="1"/>
                <a:t>　</a:t>
              </a:r>
              <a:r>
                <a:rPr lang="en-JP" sz="2800" b="1" dirty="0"/>
                <a:t>女性の年齢5歳階級別の転入超過率（2015年）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考察</a:t>
            </a:r>
            <a:br>
              <a:rPr lang="en-JP" sz="3200" dirty="0">
                <a:solidFill>
                  <a:srgbClr val="C00000"/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追加分析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C6D15C-6F10-E748-8AB4-5AD3C223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33047"/>
            <a:ext cx="14977965" cy="8658760"/>
          </a:xfrm>
        </p:spPr>
        <p:txBody>
          <a:bodyPr/>
          <a:lstStyle/>
          <a:p>
            <a:r>
              <a:rPr lang="en-US" sz="4400" dirty="0" err="1"/>
              <a:t>追加分析</a:t>
            </a:r>
            <a:endParaRPr lang="en-US" sz="3200" dirty="0"/>
          </a:p>
          <a:p>
            <a:pPr marL="742950" indent="-742950">
              <a:lnSpc>
                <a:spcPct val="100000"/>
              </a:lnSpc>
              <a:buAutoNum type="arabicPeriod"/>
            </a:pPr>
            <a:r>
              <a:rPr lang="en-JP" sz="3600" dirty="0"/>
              <a:t>モチベーション</a:t>
            </a:r>
          </a:p>
          <a:p>
            <a:pPr>
              <a:lnSpc>
                <a:spcPct val="100000"/>
              </a:lnSpc>
            </a:pPr>
            <a:r>
              <a:rPr lang="ja-JP" altLang="en-US" sz="3600"/>
              <a:t>　　</a:t>
            </a:r>
            <a:r>
              <a:rPr lang="en-JP" sz="3600" dirty="0"/>
              <a:t>転入・転出に分けて関係する要因を探りたい</a:t>
            </a:r>
          </a:p>
          <a:p>
            <a:pPr>
              <a:lnSpc>
                <a:spcPct val="100000"/>
              </a:lnSpc>
            </a:pPr>
            <a:r>
              <a:rPr lang="ja-JP" altLang="en-US" sz="3600"/>
              <a:t>　　　　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809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3CC2FB4-68A9-F649-A17D-23DB34710F37}"/>
              </a:ext>
            </a:extLst>
          </p:cNvPr>
          <p:cNvGrpSpPr/>
          <p:nvPr/>
        </p:nvGrpSpPr>
        <p:grpSpPr>
          <a:xfrm>
            <a:off x="9673389" y="2821990"/>
            <a:ext cx="8439662" cy="7463423"/>
            <a:chOff x="8779205" y="2147428"/>
            <a:chExt cx="9508795" cy="813798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10B61F-AB8F-7D42-AC99-774E75EC031D}"/>
                </a:ext>
              </a:extLst>
            </p:cNvPr>
            <p:cNvGrpSpPr/>
            <p:nvPr/>
          </p:nvGrpSpPr>
          <p:grpSpPr>
            <a:xfrm>
              <a:off x="8779205" y="2260492"/>
              <a:ext cx="9508795" cy="8024921"/>
              <a:chOff x="2443930" y="2260492"/>
              <a:chExt cx="9508795" cy="802492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CC0878C-65A1-4D40-A8DB-C2D746B35F97}"/>
                  </a:ext>
                </a:extLst>
              </p:cNvPr>
              <p:cNvGrpSpPr/>
              <p:nvPr/>
            </p:nvGrpSpPr>
            <p:grpSpPr>
              <a:xfrm>
                <a:off x="2628843" y="2260492"/>
                <a:ext cx="9323882" cy="8024921"/>
                <a:chOff x="6925456" y="668214"/>
                <a:chExt cx="9323882" cy="802492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4D401F-9FE1-1C4E-B40A-47D216C12C5E}"/>
                    </a:ext>
                  </a:extLst>
                </p:cNvPr>
                <p:cNvSpPr/>
                <p:nvPr/>
              </p:nvSpPr>
              <p:spPr>
                <a:xfrm>
                  <a:off x="6925456" y="668214"/>
                  <a:ext cx="9323882" cy="80249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JP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66E94BE-6882-4E46-BF76-F5A6921AE215}"/>
                    </a:ext>
                  </a:extLst>
                </p:cNvPr>
                <p:cNvGrpSpPr/>
                <p:nvPr/>
              </p:nvGrpSpPr>
              <p:grpSpPr>
                <a:xfrm>
                  <a:off x="7311223" y="1167246"/>
                  <a:ext cx="8597900" cy="7525889"/>
                  <a:chOff x="2297189" y="2319036"/>
                  <a:chExt cx="6437341" cy="5760036"/>
                </a:xfrm>
                <a:solidFill>
                  <a:schemeClr val="bg1"/>
                </a:solidFill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F08BD8F-6062-3046-8203-D9ABD119CF30}"/>
                      </a:ext>
                    </a:extLst>
                  </p:cNvPr>
                  <p:cNvGrpSpPr/>
                  <p:nvPr/>
                </p:nvGrpSpPr>
                <p:grpSpPr>
                  <a:xfrm>
                    <a:off x="2297189" y="2319036"/>
                    <a:ext cx="6437341" cy="5399309"/>
                    <a:chOff x="2297189" y="2319036"/>
                    <a:chExt cx="6437341" cy="5399309"/>
                  </a:xfrm>
                  <a:grpFill/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8D555AF7-9548-B24E-8562-76EFF4B4AC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02030" y="2319036"/>
                      <a:ext cx="6032500" cy="5399309"/>
                      <a:chOff x="7594600" y="3814306"/>
                      <a:chExt cx="6032500" cy="5399309"/>
                    </a:xfrm>
                    <a:grpFill/>
                  </p:grpSpPr>
                  <p:pic>
                    <p:nvPicPr>
                      <p:cNvPr id="15" name="Picture 14">
                        <a:extLst>
                          <a:ext uri="{FF2B5EF4-FFF2-40B4-BE49-F238E27FC236}">
                            <a16:creationId xmlns:a16="http://schemas.microsoft.com/office/drawing/2014/main" id="{40BDCB9A-13AF-134D-B9F6-6AB00091EAE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32180" y="3814306"/>
                        <a:ext cx="2933700" cy="2806700"/>
                      </a:xfrm>
                      <a:prstGeom prst="rect">
                        <a:avLst/>
                      </a:prstGeom>
                      <a:grpFill/>
                    </p:spPr>
                  </p:pic>
                  <p:pic>
                    <p:nvPicPr>
                      <p:cNvPr id="16" name="Picture 15">
                        <a:extLst>
                          <a:ext uri="{FF2B5EF4-FFF2-40B4-BE49-F238E27FC236}">
                            <a16:creationId xmlns:a16="http://schemas.microsoft.com/office/drawing/2014/main" id="{C0E86C85-47D7-8241-A839-C259AF5C0B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93400" y="3843914"/>
                        <a:ext cx="2933700" cy="2806700"/>
                      </a:xfrm>
                      <a:prstGeom prst="rect">
                        <a:avLst/>
                      </a:prstGeom>
                      <a:grpFill/>
                    </p:spPr>
                  </p:pic>
                  <p:pic>
                    <p:nvPicPr>
                      <p:cNvPr id="18" name="Picture 17">
                        <a:extLst>
                          <a:ext uri="{FF2B5EF4-FFF2-40B4-BE49-F238E27FC236}">
                            <a16:creationId xmlns:a16="http://schemas.microsoft.com/office/drawing/2014/main" id="{72D0A93F-D39C-A541-9062-F118F17DE2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4600" y="6445015"/>
                        <a:ext cx="6032500" cy="2768600"/>
                      </a:xfrm>
                      <a:prstGeom prst="rect">
                        <a:avLst/>
                      </a:prstGeom>
                      <a:grpFill/>
                    </p:spPr>
                  </p:pic>
                </p:grpSp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6EB5467E-61B9-B848-95DD-5786FDB324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308330" y="2669141"/>
                      <a:ext cx="393700" cy="241300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14" name="Picture 13">
                      <a:extLst>
                        <a:ext uri="{FF2B5EF4-FFF2-40B4-BE49-F238E27FC236}">
                          <a16:creationId xmlns:a16="http://schemas.microsoft.com/office/drawing/2014/main" id="{B1FE8948-53F1-A944-BC14-E81A69B821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297189" y="5258913"/>
                      <a:ext cx="393700" cy="2413000"/>
                    </a:xfrm>
                    <a:prstGeom prst="rect">
                      <a:avLst/>
                    </a:prstGeom>
                    <a:grpFill/>
                  </p:spPr>
                </p:pic>
              </p:grpSp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310D29D0-8769-8D49-8968-BD7C067521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306155" y="7794465"/>
                    <a:ext cx="989350" cy="284607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C6CBF9F2-4D8A-5A44-978B-16C6A9793D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699979" y="2748380"/>
                    <a:ext cx="711200" cy="711200"/>
                  </a:xfrm>
                  <a:prstGeom prst="rect">
                    <a:avLst/>
                  </a:prstGeom>
                  <a:grpFill/>
                </p:spPr>
              </p:pic>
            </p:grp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49DD4B-FDB5-754C-A786-B6F93E936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3930" y="5610169"/>
                <a:ext cx="398023" cy="1173120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409FC5-0128-8941-B60B-0AD51DF2A888}"/>
                </a:ext>
              </a:extLst>
            </p:cNvPr>
            <p:cNvSpPr txBox="1"/>
            <p:nvPr/>
          </p:nvSpPr>
          <p:spPr>
            <a:xfrm>
              <a:off x="9364765" y="2147428"/>
              <a:ext cx="831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800" b="1" dirty="0"/>
                <a:t>図</a:t>
              </a:r>
              <a:r>
                <a:rPr lang="ja-JP" altLang="en-US" sz="2800" b="1"/>
                <a:t>　</a:t>
              </a:r>
              <a:r>
                <a:rPr lang="en-JP" sz="2800" b="1" dirty="0"/>
                <a:t>女性の年齢5歳階級別の転入超過率（2015年）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D570B-0223-EF46-AE8A-62E92C7A61B0}"/>
              </a:ext>
            </a:extLst>
          </p:cNvPr>
          <p:cNvSpPr/>
          <p:nvPr/>
        </p:nvSpPr>
        <p:spPr>
          <a:xfrm>
            <a:off x="2824842" y="2885476"/>
            <a:ext cx="15463157" cy="7502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JP" sz="3600" dirty="0">
                <a:latin typeface="Meiryo" panose="020B0604030504040204" pitchFamily="34" charset="-128"/>
                <a:ea typeface="Meiryo" panose="020B0604030504040204" pitchFamily="34" charset="-128"/>
              </a:rPr>
              <a:t>2. </a:t>
            </a:r>
            <a:r>
              <a:rPr 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JP" sz="3600" dirty="0">
                <a:latin typeface="Meiryo" panose="020B0604030504040204" pitchFamily="34" charset="-128"/>
                <a:ea typeface="Meiryo" panose="020B0604030504040204" pitchFamily="34" charset="-128"/>
              </a:rPr>
              <a:t>方法</a:t>
            </a:r>
            <a:endParaRPr lang="en-US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 (1) </a:t>
            </a:r>
            <a:r>
              <a:rPr lang="en-US" sz="3600" dirty="0" err="1">
                <a:latin typeface="Meiryo" panose="020B0604030504040204" pitchFamily="34" charset="-128"/>
                <a:ea typeface="Meiryo" panose="020B0604030504040204" pitchFamily="34" charset="-128"/>
              </a:rPr>
              <a:t>目的変数の変更</a:t>
            </a:r>
            <a:endParaRPr lang="en-US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　　</a:t>
            </a:r>
            <a:r>
              <a:rPr 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15-19歳、20-24歳、25-29歳、30-34歳女性の ①転入率、②</a:t>
            </a:r>
            <a:r>
              <a:rPr lang="en-US" sz="3600" dirty="0" err="1">
                <a:latin typeface="Meiryo" panose="020B0604030504040204" pitchFamily="34" charset="-128"/>
                <a:ea typeface="Meiryo" panose="020B0604030504040204" pitchFamily="34" charset="-128"/>
              </a:rPr>
              <a:t>転出率</a:t>
            </a:r>
            <a:endParaRPr lang="en-US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　　</a:t>
            </a:r>
            <a:r>
              <a:rPr 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(2015年のみ、転出率は ×-1。サンプルサイズ188)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 (2) </a:t>
            </a:r>
            <a:r>
              <a:rPr lang="en-US" sz="3600" dirty="0" err="1">
                <a:latin typeface="Meiryo" panose="020B0604030504040204" pitchFamily="34" charset="-128"/>
                <a:ea typeface="Meiryo" panose="020B0604030504040204" pitchFamily="34" charset="-128"/>
              </a:rPr>
              <a:t>方法</a:t>
            </a:r>
            <a:endParaRPr lang="en-US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  <a:r>
              <a:rPr 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・年齢5歳階級ダミーを追加、年齢5歳階級でデータを中心化</a:t>
            </a:r>
          </a:p>
          <a:p>
            <a:pPr>
              <a:lnSpc>
                <a:spcPct val="150000"/>
              </a:lnSpc>
            </a:pP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　・</a:t>
            </a:r>
            <a:r>
              <a:rPr lang="en-US" sz="3600" dirty="0" err="1">
                <a:latin typeface="Meiryo" panose="020B0604030504040204" pitchFamily="34" charset="-128"/>
                <a:ea typeface="Meiryo" panose="020B0604030504040204" pitchFamily="34" charset="-128"/>
              </a:rPr>
              <a:t>損失関数をRMSEから、外れ値に強いRAEに</a:t>
            </a:r>
            <a:endParaRPr lang="en-US"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　　</a:t>
            </a:r>
            <a:r>
              <a:rPr 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①</a:t>
            </a:r>
            <a:r>
              <a:rPr lang="en-US" sz="3600" dirty="0" err="1">
                <a:latin typeface="Meiryo" panose="020B0604030504040204" pitchFamily="34" charset="-128"/>
                <a:ea typeface="Meiryo" panose="020B0604030504040204" pitchFamily="34" charset="-128"/>
              </a:rPr>
              <a:t>ランダムフォレスト</a:t>
            </a:r>
            <a:r>
              <a:rPr 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　　</a:t>
            </a:r>
            <a:r>
              <a:rPr 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②elastic net  (あらゆる説明変数の２次の交互作用まで検討)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考察</a:t>
            </a:r>
            <a:br>
              <a:rPr lang="en-JP" sz="3200" dirty="0">
                <a:solidFill>
                  <a:srgbClr val="C00000"/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追加分析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C6D15C-6F10-E748-8AB4-5AD3C223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33047"/>
            <a:ext cx="14977965" cy="8658760"/>
          </a:xfrm>
        </p:spPr>
        <p:txBody>
          <a:bodyPr/>
          <a:lstStyle/>
          <a:p>
            <a:r>
              <a:rPr lang="en-US" sz="4400" dirty="0" err="1"/>
              <a:t>追加分析</a:t>
            </a:r>
            <a:endParaRPr lang="en-US" sz="3200" dirty="0"/>
          </a:p>
          <a:p>
            <a:pPr marL="742950" indent="-742950">
              <a:lnSpc>
                <a:spcPct val="100000"/>
              </a:lnSpc>
              <a:buAutoNum type="arabicPeriod"/>
            </a:pPr>
            <a:r>
              <a:rPr lang="en-JP" sz="3600" dirty="0"/>
              <a:t>モチベーション</a:t>
            </a:r>
          </a:p>
          <a:p>
            <a:pPr>
              <a:lnSpc>
                <a:spcPct val="100000"/>
              </a:lnSpc>
            </a:pPr>
            <a:r>
              <a:rPr lang="ja-JP" altLang="en-US" sz="3600"/>
              <a:t>　　</a:t>
            </a:r>
            <a:r>
              <a:rPr lang="en-JP" sz="3600" dirty="0"/>
              <a:t>転入・転出に分けて関係する要因を探りたい</a:t>
            </a:r>
          </a:p>
          <a:p>
            <a:pPr>
              <a:lnSpc>
                <a:spcPct val="100000"/>
              </a:lnSpc>
            </a:pPr>
            <a:r>
              <a:rPr lang="ja-JP" altLang="en-US" sz="3600"/>
              <a:t>　　　　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2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accent3"/>
                </a:solidFill>
              </a:rPr>
              <a:t>考察</a:t>
            </a:r>
            <a:br>
              <a:rPr lang="en-JP" sz="3200" dirty="0">
                <a:solidFill>
                  <a:srgbClr val="C00000"/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追加分析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C6D15C-6F10-E748-8AB4-5AD3C223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33047"/>
            <a:ext cx="14977965" cy="8658760"/>
          </a:xfrm>
        </p:spPr>
        <p:txBody>
          <a:bodyPr/>
          <a:lstStyle/>
          <a:p>
            <a:r>
              <a:rPr lang="en-JP" dirty="0"/>
              <a:t>転入（ランダムフォレスト）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47410-CB66-6D4D-BB46-6817E2A21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020" y="993606"/>
            <a:ext cx="11540884" cy="92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FFDC15-D492-714C-AA13-8119EEFAB82C}"/>
              </a:ext>
            </a:extLst>
          </p:cNvPr>
          <p:cNvCxnSpPr>
            <a:cxnSpLocks/>
          </p:cNvCxnSpPr>
          <p:nvPr/>
        </p:nvCxnSpPr>
        <p:spPr>
          <a:xfrm flipH="1">
            <a:off x="9387584" y="9291806"/>
            <a:ext cx="2547742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DB7411-F9F6-5448-9CA0-B6D0673C529B}"/>
              </a:ext>
            </a:extLst>
          </p:cNvPr>
          <p:cNvCxnSpPr>
            <a:cxnSpLocks/>
          </p:cNvCxnSpPr>
          <p:nvPr/>
        </p:nvCxnSpPr>
        <p:spPr>
          <a:xfrm>
            <a:off x="12227461" y="9291806"/>
            <a:ext cx="2202840" cy="1886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B315D9-9405-9A4E-AB5E-C0E686C7E27D}"/>
              </a:ext>
            </a:extLst>
          </p:cNvPr>
          <p:cNvSpPr txBox="1"/>
          <p:nvPr/>
        </p:nvSpPr>
        <p:spPr>
          <a:xfrm>
            <a:off x="8626332" y="842121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dirty="0">
                <a:solidFill>
                  <a:srgbClr val="C00000"/>
                </a:solidFill>
              </a:rPr>
              <a:t>転入率の予測値に</a:t>
            </a:r>
          </a:p>
          <a:p>
            <a:r>
              <a:rPr lang="en-JP" sz="2000" dirty="0">
                <a:solidFill>
                  <a:srgbClr val="C00000"/>
                </a:solidFill>
              </a:rPr>
              <a:t>マイナスに寄与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4B642-910F-1542-AC04-254345FBD24F}"/>
              </a:ext>
            </a:extLst>
          </p:cNvPr>
          <p:cNvSpPr txBox="1"/>
          <p:nvPr/>
        </p:nvSpPr>
        <p:spPr>
          <a:xfrm>
            <a:off x="13328881" y="840597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dirty="0">
                <a:solidFill>
                  <a:srgbClr val="C00000"/>
                </a:solidFill>
              </a:rPr>
              <a:t>予測値に</a:t>
            </a:r>
          </a:p>
          <a:p>
            <a:r>
              <a:rPr lang="en-JP" sz="2000" dirty="0">
                <a:solidFill>
                  <a:srgbClr val="C00000"/>
                </a:solidFill>
              </a:rPr>
              <a:t>プラスに寄与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F22F3D-2DA5-114B-B978-EC0A15FB0052}"/>
                  </a:ext>
                </a:extLst>
              </p14:cNvPr>
              <p14:cNvContentPartPr/>
              <p14:nvPr/>
            </p14:nvContentPartPr>
            <p14:xfrm>
              <a:off x="5202566" y="1936051"/>
              <a:ext cx="2430360" cy="76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F22F3D-2DA5-114B-B978-EC0A15FB00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6566" y="1864051"/>
                <a:ext cx="2502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820249-3551-CD48-B7D1-D5DA567446EA}"/>
                  </a:ext>
                </a:extLst>
              </p14:cNvPr>
              <p14:cNvContentPartPr/>
              <p14:nvPr/>
            </p14:nvContentPartPr>
            <p14:xfrm>
              <a:off x="6631766" y="2789971"/>
              <a:ext cx="935280" cy="2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820249-3551-CD48-B7D1-D5DA567446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6126" y="2718331"/>
                <a:ext cx="10069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39D50A-9332-C842-ACF4-CA5A266E2EE4}"/>
                  </a:ext>
                </a:extLst>
              </p14:cNvPr>
              <p14:cNvContentPartPr/>
              <p14:nvPr/>
            </p14:nvContentPartPr>
            <p14:xfrm>
              <a:off x="4027166" y="3181291"/>
              <a:ext cx="3601440" cy="68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39D50A-9332-C842-ACF4-CA5A266E2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1166" y="3109291"/>
                <a:ext cx="36730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D449CDF-A4A5-D344-B45C-CBA01893D834}"/>
                  </a:ext>
                </a:extLst>
              </p14:cNvPr>
              <p14:cNvContentPartPr/>
              <p14:nvPr/>
            </p14:nvContentPartPr>
            <p14:xfrm>
              <a:off x="5295086" y="3994531"/>
              <a:ext cx="2243880" cy="5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D449CDF-A4A5-D344-B45C-CBA01893D8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9446" y="3922531"/>
                <a:ext cx="2315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B1E2DE-C5C8-9C4C-9597-278B85F3735D}"/>
                  </a:ext>
                </a:extLst>
              </p14:cNvPr>
              <p14:cNvContentPartPr/>
              <p14:nvPr/>
            </p14:nvContentPartPr>
            <p14:xfrm>
              <a:off x="4914926" y="4778971"/>
              <a:ext cx="2671200" cy="37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B1E2DE-C5C8-9C4C-9597-278B85F373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8926" y="4707331"/>
                <a:ext cx="27428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3E1E2D1-A95A-B641-9722-08C453A88830}"/>
                  </a:ext>
                </a:extLst>
              </p14:cNvPr>
              <p14:cNvContentPartPr/>
              <p14:nvPr/>
            </p14:nvContentPartPr>
            <p14:xfrm>
              <a:off x="6914726" y="5557651"/>
              <a:ext cx="656640" cy="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3E1E2D1-A95A-B641-9722-08C453A888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79086" y="5485651"/>
                <a:ext cx="728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83F83B-BCC1-9644-89BC-58FF973738A1}"/>
                  </a:ext>
                </a:extLst>
              </p14:cNvPr>
              <p14:cNvContentPartPr/>
              <p14:nvPr/>
            </p14:nvContentPartPr>
            <p14:xfrm>
              <a:off x="4423886" y="5927731"/>
              <a:ext cx="3225960" cy="1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83F83B-BCC1-9644-89BC-58FF973738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87886" y="5855731"/>
                <a:ext cx="32976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B77285-C6D2-0E41-A6D9-9C1082A392AA}"/>
                  </a:ext>
                </a:extLst>
              </p14:cNvPr>
              <p14:cNvContentPartPr/>
              <p14:nvPr/>
            </p14:nvContentPartPr>
            <p14:xfrm>
              <a:off x="5639606" y="6780571"/>
              <a:ext cx="1937880" cy="9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B77285-C6D2-0E41-A6D9-9C1082A392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03966" y="6708571"/>
                <a:ext cx="20095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EF2679-CD96-3845-B465-7CEDE01F61AC}"/>
                  </a:ext>
                </a:extLst>
              </p14:cNvPr>
              <p14:cNvContentPartPr/>
              <p14:nvPr/>
            </p14:nvContentPartPr>
            <p14:xfrm>
              <a:off x="4597046" y="7145611"/>
              <a:ext cx="3013560" cy="40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EF2679-CD96-3845-B465-7CEDE01F61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61406" y="7073971"/>
                <a:ext cx="3085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A5E5400-E6EC-234C-B26B-3B50EDB25794}"/>
                  </a:ext>
                </a:extLst>
              </p14:cNvPr>
              <p14:cNvContentPartPr/>
              <p14:nvPr/>
            </p14:nvContentPartPr>
            <p14:xfrm>
              <a:off x="5342966" y="7597051"/>
              <a:ext cx="2250360" cy="26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A5E5400-E6EC-234C-B26B-3B50EDB2579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07326" y="7525051"/>
                <a:ext cx="2322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11C9CFE-320D-8243-9EFF-3307B960A29A}"/>
                  </a:ext>
                </a:extLst>
              </p14:cNvPr>
              <p14:cNvContentPartPr/>
              <p14:nvPr/>
            </p14:nvContentPartPr>
            <p14:xfrm>
              <a:off x="3688766" y="7996291"/>
              <a:ext cx="3895560" cy="21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11C9CFE-320D-8243-9EFF-3307B960A2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53126" y="7924651"/>
                <a:ext cx="39672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09F4EC1-3F06-EE4A-B58F-B4ED63F87F1E}"/>
                  </a:ext>
                </a:extLst>
              </p14:cNvPr>
              <p14:cNvContentPartPr/>
              <p14:nvPr/>
            </p14:nvContentPartPr>
            <p14:xfrm>
              <a:off x="4489406" y="8421451"/>
              <a:ext cx="3076920" cy="11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09F4EC1-3F06-EE4A-B58F-B4ED63F87F1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53406" y="8349811"/>
                <a:ext cx="31485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19241-4329-0142-A009-27D1ABE0EBC8}"/>
                  </a:ext>
                </a:extLst>
              </p14:cNvPr>
              <p14:cNvContentPartPr/>
              <p14:nvPr/>
            </p14:nvContentPartPr>
            <p14:xfrm>
              <a:off x="6659846" y="8828611"/>
              <a:ext cx="965160" cy="18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19241-4329-0142-A009-27D1ABE0EBC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23846" y="8756611"/>
                <a:ext cx="1036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8FF261-5249-3240-A191-630D29C88578}"/>
                  </a:ext>
                </a:extLst>
              </p14:cNvPr>
              <p14:cNvContentPartPr/>
              <p14:nvPr/>
            </p14:nvContentPartPr>
            <p14:xfrm>
              <a:off x="4680926" y="9201571"/>
              <a:ext cx="2890800" cy="11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8FF261-5249-3240-A191-630D29C885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44926" y="9129571"/>
                <a:ext cx="296244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0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accent3"/>
                </a:solidFill>
              </a:rPr>
              <a:t>考察</a:t>
            </a:r>
            <a:br>
              <a:rPr lang="en-JP" sz="3200" dirty="0">
                <a:solidFill>
                  <a:srgbClr val="C00000"/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追加分析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C6D15C-6F10-E748-8AB4-5AD3C223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33047"/>
            <a:ext cx="14977965" cy="8658760"/>
          </a:xfrm>
        </p:spPr>
        <p:txBody>
          <a:bodyPr/>
          <a:lstStyle/>
          <a:p>
            <a:r>
              <a:rPr lang="en-JP" dirty="0"/>
              <a:t>転入（elastic net）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C9BB4-9B6A-1B4C-9216-24110A68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938" y="1090377"/>
            <a:ext cx="7510072" cy="78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64C486-6976-AF49-8056-4F40E0136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299" y="1351412"/>
            <a:ext cx="9273653" cy="68332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922CE0-A6C4-0348-A973-0A7903D92689}"/>
              </a:ext>
            </a:extLst>
          </p:cNvPr>
          <p:cNvCxnSpPr/>
          <p:nvPr/>
        </p:nvCxnSpPr>
        <p:spPr>
          <a:xfrm flipH="1">
            <a:off x="12675202" y="8255467"/>
            <a:ext cx="1996965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BDE0BA-C58A-8D4F-9C63-6A05F3B8D537}"/>
              </a:ext>
            </a:extLst>
          </p:cNvPr>
          <p:cNvSpPr txBox="1"/>
          <p:nvPr/>
        </p:nvSpPr>
        <p:spPr>
          <a:xfrm>
            <a:off x="12074370" y="738487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dirty="0">
                <a:solidFill>
                  <a:srgbClr val="C00000"/>
                </a:solidFill>
              </a:rPr>
              <a:t>転入率の予測値に</a:t>
            </a:r>
          </a:p>
          <a:p>
            <a:r>
              <a:rPr lang="en-JP" sz="2000" dirty="0">
                <a:solidFill>
                  <a:srgbClr val="C00000"/>
                </a:solidFill>
              </a:rPr>
              <a:t>マイナスに寄与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D8CE7C-B6EA-7449-8F75-1204BF400BBF}"/>
              </a:ext>
            </a:extLst>
          </p:cNvPr>
          <p:cNvCxnSpPr>
            <a:cxnSpLocks/>
          </p:cNvCxnSpPr>
          <p:nvPr/>
        </p:nvCxnSpPr>
        <p:spPr>
          <a:xfrm>
            <a:off x="14779506" y="8233699"/>
            <a:ext cx="2202840" cy="1886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264B86-4BF3-CD49-88C4-3FA6DB548833}"/>
              </a:ext>
            </a:extLst>
          </p:cNvPr>
          <p:cNvSpPr txBox="1"/>
          <p:nvPr/>
        </p:nvSpPr>
        <p:spPr>
          <a:xfrm>
            <a:off x="15880926" y="734786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dirty="0">
                <a:solidFill>
                  <a:srgbClr val="C00000"/>
                </a:solidFill>
              </a:rPr>
              <a:t>予測値に</a:t>
            </a:r>
          </a:p>
          <a:p>
            <a:r>
              <a:rPr lang="en-JP" sz="2000" dirty="0">
                <a:solidFill>
                  <a:srgbClr val="C00000"/>
                </a:solidFill>
              </a:rPr>
              <a:t>プラスに寄与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534A7-7580-FE47-BD52-F32839CFE72B}"/>
              </a:ext>
            </a:extLst>
          </p:cNvPr>
          <p:cNvSpPr txBox="1"/>
          <p:nvPr/>
        </p:nvSpPr>
        <p:spPr>
          <a:xfrm>
            <a:off x="3214172" y="8610599"/>
            <a:ext cx="5929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dirty="0">
                <a:solidFill>
                  <a:srgbClr val="C00000"/>
                </a:solidFill>
              </a:rPr>
              <a:t>大学、大学生の要因が色濃い</a:t>
            </a:r>
          </a:p>
          <a:p>
            <a:r>
              <a:rPr lang="en-JP" sz="3200" dirty="0">
                <a:solidFill>
                  <a:srgbClr val="C00000"/>
                </a:solidFill>
              </a:rPr>
              <a:t>（ただし多重共線性あるかも）</a:t>
            </a:r>
          </a:p>
        </p:txBody>
      </p:sp>
    </p:spTree>
    <p:extLst>
      <p:ext uri="{BB962C8B-B14F-4D97-AF65-F5344CB8AC3E}">
        <p14:creationId xmlns:p14="http://schemas.microsoft.com/office/powerpoint/2010/main" val="354767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rgbClr val="C00000"/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rgbClr val="C00000"/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5E93-5BD5-B949-BF77-CEC7981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979" y="436097"/>
            <a:ext cx="14977965" cy="7849869"/>
          </a:xfrm>
        </p:spPr>
        <p:txBody>
          <a:bodyPr/>
          <a:lstStyle/>
          <a:p>
            <a:pPr marL="571500" indent="-571500">
              <a:buFontTx/>
              <a:buChar char="-"/>
            </a:pPr>
            <a:endParaRPr lang="en-JP" dirty="0"/>
          </a:p>
          <a:p>
            <a:pPr marL="571500" indent="-571500">
              <a:buFontTx/>
              <a:buChar char="-"/>
            </a:pPr>
            <a:r>
              <a:rPr lang="en-JP" dirty="0"/>
              <a:t>宮崎県庁職員</a:t>
            </a:r>
          </a:p>
          <a:p>
            <a:endParaRPr lang="en-JP" dirty="0"/>
          </a:p>
          <a:p>
            <a:pPr marL="571500" indent="-571500">
              <a:buFontTx/>
              <a:buChar char="-"/>
            </a:pPr>
            <a:r>
              <a:rPr lang="en-JP" dirty="0"/>
              <a:t>なぜコンペに出ようと思ったか</a:t>
            </a:r>
          </a:p>
          <a:p>
            <a:pPr marL="571500" indent="-571500">
              <a:buFontTx/>
              <a:buChar char="-"/>
            </a:pPr>
            <a:endParaRPr lang="en-JP" dirty="0"/>
          </a:p>
          <a:p>
            <a:pPr marL="571500" indent="-571500">
              <a:buFontTx/>
              <a:buChar char="-"/>
            </a:pPr>
            <a:r>
              <a:rPr lang="en-JP" dirty="0"/>
              <a:t>がんばったところ・悩んだところ</a:t>
            </a:r>
          </a:p>
          <a:p>
            <a:endParaRPr lang="en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14264-BCF5-A64A-B264-8509BDDE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908" y="4100272"/>
            <a:ext cx="4375461" cy="6185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5F1120-B380-E343-87CF-D0C829EDF2B3}"/>
              </a:ext>
            </a:extLst>
          </p:cNvPr>
          <p:cNvSpPr/>
          <p:nvPr/>
        </p:nvSpPr>
        <p:spPr>
          <a:xfrm>
            <a:off x="5211306" y="9578541"/>
            <a:ext cx="80506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sz="2800" dirty="0"/>
              <a:t>副賞で、背伸びして学部長の本を買いました。→</a:t>
            </a:r>
          </a:p>
          <a:p>
            <a:endParaRPr lang="en-JP" sz="2800" dirty="0"/>
          </a:p>
        </p:txBody>
      </p:sp>
    </p:spTree>
    <p:extLst>
      <p:ext uri="{BB962C8B-B14F-4D97-AF65-F5344CB8AC3E}">
        <p14:creationId xmlns:p14="http://schemas.microsoft.com/office/powerpoint/2010/main" val="413629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accent3"/>
                </a:solidFill>
              </a:rPr>
              <a:t>考察</a:t>
            </a:r>
            <a:br>
              <a:rPr lang="en-JP" sz="3200" dirty="0">
                <a:solidFill>
                  <a:srgbClr val="C00000"/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追加分析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C6D15C-6F10-E748-8AB4-5AD3C223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33047"/>
            <a:ext cx="14977965" cy="8658760"/>
          </a:xfrm>
        </p:spPr>
        <p:txBody>
          <a:bodyPr/>
          <a:lstStyle/>
          <a:p>
            <a:r>
              <a:rPr lang="en-JP" dirty="0"/>
              <a:t>転出（ランダムフォレスト）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02504-B67F-C149-BD11-928FFB011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43" y="983624"/>
            <a:ext cx="12638314" cy="91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CFA369A-4976-3A45-AB59-27A9C1AE7402}"/>
              </a:ext>
            </a:extLst>
          </p:cNvPr>
          <p:cNvGrpSpPr/>
          <p:nvPr/>
        </p:nvGrpSpPr>
        <p:grpSpPr>
          <a:xfrm>
            <a:off x="8756647" y="8107547"/>
            <a:ext cx="5660855" cy="1323439"/>
            <a:chOff x="8756647" y="8107547"/>
            <a:chExt cx="5660855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615482-B00F-A94E-A4BA-B7384ADA959B}"/>
                </a:ext>
              </a:extLst>
            </p:cNvPr>
            <p:cNvSpPr txBox="1"/>
            <p:nvPr/>
          </p:nvSpPr>
          <p:spPr>
            <a:xfrm>
              <a:off x="12180992" y="8107547"/>
              <a:ext cx="22365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000" dirty="0">
                  <a:solidFill>
                    <a:srgbClr val="C00000"/>
                  </a:solidFill>
                </a:rPr>
                <a:t>転出の予測値に</a:t>
              </a:r>
            </a:p>
            <a:p>
              <a:r>
                <a:rPr lang="en-JP" sz="2000" dirty="0">
                  <a:solidFill>
                    <a:srgbClr val="C00000"/>
                  </a:solidFill>
                </a:rPr>
                <a:t>マイナスに寄与</a:t>
              </a:r>
            </a:p>
            <a:p>
              <a:r>
                <a:rPr lang="en-JP" sz="2000" dirty="0">
                  <a:solidFill>
                    <a:srgbClr val="C00000"/>
                  </a:solidFill>
                </a:rPr>
                <a:t>（人口にプラス）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7C9526-D71E-B148-BDDB-6F76121362FA}"/>
                </a:ext>
              </a:extLst>
            </p:cNvPr>
            <p:cNvCxnSpPr>
              <a:cxnSpLocks/>
            </p:cNvCxnSpPr>
            <p:nvPr/>
          </p:nvCxnSpPr>
          <p:spPr>
            <a:xfrm>
              <a:off x="11567894" y="9344664"/>
              <a:ext cx="2202840" cy="188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A2E292-14D5-214A-B603-B86CC85A375C}"/>
                </a:ext>
              </a:extLst>
            </p:cNvPr>
            <p:cNvSpPr txBox="1"/>
            <p:nvPr/>
          </p:nvSpPr>
          <p:spPr>
            <a:xfrm>
              <a:off x="8756647" y="8107547"/>
              <a:ext cx="24929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000" dirty="0">
                  <a:solidFill>
                    <a:srgbClr val="C00000"/>
                  </a:solidFill>
                </a:rPr>
                <a:t>転出の予測値に</a:t>
              </a:r>
            </a:p>
            <a:p>
              <a:r>
                <a:rPr lang="en-JP" sz="2000" dirty="0">
                  <a:solidFill>
                    <a:srgbClr val="C00000"/>
                  </a:solidFill>
                </a:rPr>
                <a:t>プラスに寄与</a:t>
              </a:r>
            </a:p>
            <a:p>
              <a:r>
                <a:rPr lang="en-JP" sz="2000" dirty="0">
                  <a:solidFill>
                    <a:srgbClr val="C00000"/>
                  </a:solidFill>
                </a:rPr>
                <a:t>（人口にマイナス）</a:t>
              </a:r>
            </a:p>
            <a:p>
              <a:endParaRPr lang="en-JP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EB2D8-88FA-F948-AF36-E3BDDA28710B}"/>
                </a:ext>
              </a:extLst>
            </p:cNvPr>
            <p:cNvCxnSpPr/>
            <p:nvPr/>
          </p:nvCxnSpPr>
          <p:spPr>
            <a:xfrm flipH="1">
              <a:off x="9252672" y="9344664"/>
              <a:ext cx="1996965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DA925B-440A-F64D-8F72-7878355CEE06}"/>
                  </a:ext>
                </a:extLst>
              </p14:cNvPr>
              <p14:cNvContentPartPr/>
              <p14:nvPr/>
            </p14:nvContentPartPr>
            <p14:xfrm>
              <a:off x="5170886" y="1891411"/>
              <a:ext cx="29757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DA925B-440A-F64D-8F72-7878355CEE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4886" y="1819771"/>
                <a:ext cx="3047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0D7A9D-99A6-AA45-AF68-33139118FB4D}"/>
                  </a:ext>
                </a:extLst>
              </p14:cNvPr>
              <p14:cNvContentPartPr/>
              <p14:nvPr/>
            </p14:nvContentPartPr>
            <p14:xfrm>
              <a:off x="6670286" y="2699971"/>
              <a:ext cx="1510920" cy="66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0D7A9D-99A6-AA45-AF68-33139118FB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4286" y="2627971"/>
                <a:ext cx="1582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F7268D-1952-C341-B065-73EC1E5065E5}"/>
                  </a:ext>
                </a:extLst>
              </p14:cNvPr>
              <p14:cNvContentPartPr/>
              <p14:nvPr/>
            </p14:nvContentPartPr>
            <p14:xfrm>
              <a:off x="6277886" y="3538051"/>
              <a:ext cx="2053440" cy="64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F7268D-1952-C341-B065-73EC1E5065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41886" y="3466411"/>
                <a:ext cx="21250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FFBA6B-822B-464C-97BF-274F64E9B8FF}"/>
                  </a:ext>
                </a:extLst>
              </p14:cNvPr>
              <p14:cNvContentPartPr/>
              <p14:nvPr/>
            </p14:nvContentPartPr>
            <p14:xfrm>
              <a:off x="6492806" y="4377931"/>
              <a:ext cx="16592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FFBA6B-822B-464C-97BF-274F64E9B8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56806" y="4306291"/>
                <a:ext cx="1730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70E642-280F-C04E-B3E3-98CCFDF65E0D}"/>
                  </a:ext>
                </a:extLst>
              </p14:cNvPr>
              <p14:cNvContentPartPr/>
              <p14:nvPr/>
            </p14:nvContentPartPr>
            <p14:xfrm>
              <a:off x="5271686" y="5102251"/>
              <a:ext cx="2885400" cy="29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70E642-280F-C04E-B3E3-98CCFDF65E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36046" y="5030251"/>
                <a:ext cx="29570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5EFB5E-E2F0-6641-BA33-BFDE84436B62}"/>
                  </a:ext>
                </a:extLst>
              </p14:cNvPr>
              <p14:cNvContentPartPr/>
              <p14:nvPr/>
            </p14:nvContentPartPr>
            <p14:xfrm>
              <a:off x="4923566" y="5549371"/>
              <a:ext cx="32306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5EFB5E-E2F0-6641-BA33-BFDE84436B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87566" y="5477731"/>
                <a:ext cx="3302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9D4422-46B8-B149-9E26-BD79E6794750}"/>
                  </a:ext>
                </a:extLst>
              </p14:cNvPr>
              <p14:cNvContentPartPr/>
              <p14:nvPr/>
            </p14:nvContentPartPr>
            <p14:xfrm>
              <a:off x="7047206" y="5955451"/>
              <a:ext cx="1343520" cy="51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9D4422-46B8-B149-9E26-BD79E67947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11206" y="5883451"/>
                <a:ext cx="1415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B385A97-6950-174C-B944-6F6C135F5225}"/>
                  </a:ext>
                </a:extLst>
              </p14:cNvPr>
              <p14:cNvContentPartPr/>
              <p14:nvPr/>
            </p14:nvContentPartPr>
            <p14:xfrm>
              <a:off x="4699286" y="6301771"/>
              <a:ext cx="3492720" cy="106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B385A97-6950-174C-B944-6F6C135F52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63286" y="6230131"/>
                <a:ext cx="35643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3BA3E69-AA95-B74A-B4B8-16B8FD9C97B2}"/>
                  </a:ext>
                </a:extLst>
              </p14:cNvPr>
              <p14:cNvContentPartPr/>
              <p14:nvPr/>
            </p14:nvContentPartPr>
            <p14:xfrm>
              <a:off x="4900526" y="7546291"/>
              <a:ext cx="3228480" cy="37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3BA3E69-AA95-B74A-B4B8-16B8FD9C97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64886" y="7474291"/>
                <a:ext cx="33001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9379AAC-C8C2-9A47-B6FA-E4B85BE984BA}"/>
                  </a:ext>
                </a:extLst>
              </p14:cNvPr>
              <p14:cNvContentPartPr/>
              <p14:nvPr/>
            </p14:nvContentPartPr>
            <p14:xfrm>
              <a:off x="7228646" y="7848691"/>
              <a:ext cx="961200" cy="22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9379AAC-C8C2-9A47-B6FA-E4B85BE984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92646" y="7777051"/>
                <a:ext cx="10328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CEB76E5-8EF4-064F-9F60-C4ADD91AEE8D}"/>
                  </a:ext>
                </a:extLst>
              </p14:cNvPr>
              <p14:cNvContentPartPr/>
              <p14:nvPr/>
            </p14:nvContentPartPr>
            <p14:xfrm>
              <a:off x="3585086" y="8321371"/>
              <a:ext cx="4501440" cy="48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CEB76E5-8EF4-064F-9F60-C4ADD91AEE8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49086" y="8249371"/>
                <a:ext cx="4573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D2ABF9-4B04-354D-9F0B-2CA952DF2602}"/>
                  </a:ext>
                </a:extLst>
              </p14:cNvPr>
              <p14:cNvContentPartPr/>
              <p14:nvPr/>
            </p14:nvContentPartPr>
            <p14:xfrm>
              <a:off x="4598846" y="8715931"/>
              <a:ext cx="3503520" cy="13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D2ABF9-4B04-354D-9F0B-2CA952DF260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2846" y="8643931"/>
                <a:ext cx="35751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5447360-58F5-6E48-9443-4857B15A01E1}"/>
                  </a:ext>
                </a:extLst>
              </p14:cNvPr>
              <p14:cNvContentPartPr/>
              <p14:nvPr/>
            </p14:nvContentPartPr>
            <p14:xfrm>
              <a:off x="5542046" y="9060811"/>
              <a:ext cx="2683800" cy="74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5447360-58F5-6E48-9443-4857B15A01E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06046" y="8988811"/>
                <a:ext cx="2755440" cy="2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794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accent3"/>
                </a:solidFill>
              </a:rPr>
              <a:t>考察</a:t>
            </a:r>
            <a:br>
              <a:rPr lang="en-JP" sz="3200" dirty="0">
                <a:solidFill>
                  <a:srgbClr val="C00000"/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追加分析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C6D15C-6F10-E748-8AB4-5AD3C223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33047"/>
            <a:ext cx="14977965" cy="8658760"/>
          </a:xfrm>
        </p:spPr>
        <p:txBody>
          <a:bodyPr/>
          <a:lstStyle/>
          <a:p>
            <a:r>
              <a:rPr lang="en-JP" dirty="0"/>
              <a:t>転出（elastic net）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E9BE4-20BF-9F4D-AC72-19877C7D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374" y="993606"/>
            <a:ext cx="7776626" cy="81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AFD89B-CCBF-C54B-BA3B-051C78ACF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90" y="1230585"/>
            <a:ext cx="8017476" cy="714891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30F9B3B-0F5B-D74D-A1FB-E40F0E6C644C}"/>
              </a:ext>
            </a:extLst>
          </p:cNvPr>
          <p:cNvGrpSpPr/>
          <p:nvPr/>
        </p:nvGrpSpPr>
        <p:grpSpPr>
          <a:xfrm>
            <a:off x="11344509" y="199864"/>
            <a:ext cx="5236903" cy="1323439"/>
            <a:chOff x="8756647" y="8107547"/>
            <a:chExt cx="5236903" cy="13234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60736A-6E85-C04F-A2D6-EEF7125B8BBE}"/>
                </a:ext>
              </a:extLst>
            </p:cNvPr>
            <p:cNvSpPr txBox="1"/>
            <p:nvPr/>
          </p:nvSpPr>
          <p:spPr>
            <a:xfrm>
              <a:off x="11757040" y="8122605"/>
              <a:ext cx="223651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000" dirty="0">
                  <a:solidFill>
                    <a:srgbClr val="C00000"/>
                  </a:solidFill>
                </a:rPr>
                <a:t>転出の予測値に</a:t>
              </a:r>
            </a:p>
            <a:p>
              <a:r>
                <a:rPr lang="en-JP" sz="2000" dirty="0">
                  <a:solidFill>
                    <a:srgbClr val="C00000"/>
                  </a:solidFill>
                </a:rPr>
                <a:t>マイナスに寄与</a:t>
              </a:r>
            </a:p>
            <a:p>
              <a:r>
                <a:rPr lang="en-JP" sz="2000" dirty="0">
                  <a:solidFill>
                    <a:srgbClr val="C00000"/>
                  </a:solidFill>
                </a:rPr>
                <a:t>（人口にプラス）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A801A0-6317-7F41-BA31-5815E8FA3A39}"/>
                </a:ext>
              </a:extLst>
            </p:cNvPr>
            <p:cNvSpPr txBox="1"/>
            <p:nvPr/>
          </p:nvSpPr>
          <p:spPr>
            <a:xfrm>
              <a:off x="8756647" y="8107547"/>
              <a:ext cx="24929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000" dirty="0">
                  <a:solidFill>
                    <a:srgbClr val="C00000"/>
                  </a:solidFill>
                </a:rPr>
                <a:t>転出の予測値に</a:t>
              </a:r>
            </a:p>
            <a:p>
              <a:r>
                <a:rPr lang="en-JP" sz="2000" dirty="0">
                  <a:solidFill>
                    <a:srgbClr val="C00000"/>
                  </a:solidFill>
                </a:rPr>
                <a:t>プラスに寄与</a:t>
              </a:r>
            </a:p>
            <a:p>
              <a:r>
                <a:rPr lang="en-JP" sz="2000" dirty="0">
                  <a:solidFill>
                    <a:srgbClr val="C00000"/>
                  </a:solidFill>
                </a:rPr>
                <a:t>（人口にマイナス）</a:t>
              </a:r>
            </a:p>
            <a:p>
              <a:endParaRPr lang="en-JP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444711-E529-A44A-9B3D-0DFE79E12208}"/>
              </a:ext>
            </a:extLst>
          </p:cNvPr>
          <p:cNvSpPr txBox="1"/>
          <p:nvPr/>
        </p:nvSpPr>
        <p:spPr>
          <a:xfrm>
            <a:off x="3214172" y="8610599"/>
            <a:ext cx="8802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dirty="0">
                <a:solidFill>
                  <a:srgbClr val="C00000"/>
                </a:solidFill>
              </a:rPr>
              <a:t>・人口にプラスに寄与する要因として、給与や</a:t>
            </a:r>
          </a:p>
          <a:p>
            <a:r>
              <a:rPr lang="ja-JP" altLang="en-US" sz="3200">
                <a:solidFill>
                  <a:srgbClr val="C00000"/>
                </a:solidFill>
              </a:rPr>
              <a:t>　</a:t>
            </a:r>
            <a:r>
              <a:rPr lang="en-JP" sz="3200" dirty="0">
                <a:solidFill>
                  <a:srgbClr val="C00000"/>
                </a:solidFill>
              </a:rPr>
              <a:t>情報通信業、金融業などの業種</a:t>
            </a:r>
          </a:p>
        </p:txBody>
      </p:sp>
    </p:spTree>
    <p:extLst>
      <p:ext uri="{BB962C8B-B14F-4D97-AF65-F5344CB8AC3E}">
        <p14:creationId xmlns:p14="http://schemas.microsoft.com/office/powerpoint/2010/main" val="1988508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考察</a:t>
            </a:r>
            <a:br>
              <a:rPr lang="en-JP" sz="3200" dirty="0">
                <a:solidFill>
                  <a:srgbClr val="C00000"/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  <a:endParaRPr lang="en-JP" sz="3200" dirty="0">
              <a:solidFill>
                <a:srgbClr val="C0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C6D15C-6F10-E748-8AB4-5AD3C223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33047"/>
            <a:ext cx="14977965" cy="8658760"/>
          </a:xfrm>
        </p:spPr>
        <p:txBody>
          <a:bodyPr/>
          <a:lstStyle/>
          <a:p>
            <a:r>
              <a:rPr lang="en-JP" dirty="0"/>
              <a:t>本研究の限界や方向性</a:t>
            </a:r>
          </a:p>
          <a:p>
            <a:endParaRPr lang="en-US" sz="3200" dirty="0"/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JP" sz="3600" dirty="0"/>
              <a:t>あくまで関連性の強さであり、因果関係ではない</a:t>
            </a:r>
          </a:p>
          <a:p>
            <a:pPr>
              <a:lnSpc>
                <a:spcPct val="150000"/>
              </a:lnSpc>
            </a:pPr>
            <a:r>
              <a:rPr lang="ja-JP" altLang="en-US" sz="3600"/>
              <a:t>　</a:t>
            </a:r>
            <a:r>
              <a:rPr lang="en-US" altLang="ja-JP" sz="3600" dirty="0"/>
              <a:t> </a:t>
            </a:r>
            <a:r>
              <a:rPr lang="en-JP" sz="3600" dirty="0"/>
              <a:t>→因果推論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JP" sz="3600" dirty="0"/>
              <a:t>男性と比較して分析すべきだったか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JP" sz="3600" dirty="0"/>
              <a:t>重力モデル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JP" sz="3600" dirty="0"/>
              <a:t>集計データの分析では、表面的なことしか分からないかも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75677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EC6D15C-6F10-E748-8AB4-5AD3C223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33047"/>
            <a:ext cx="14977965" cy="8658760"/>
          </a:xfrm>
        </p:spPr>
        <p:txBody>
          <a:bodyPr/>
          <a:lstStyle/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r>
              <a:rPr lang="en-JP" dirty="0"/>
              <a:t>ご静聴ありがとうございました。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r>
              <a:rPr lang="en-JP" dirty="0"/>
              <a:t> </a:t>
            </a:r>
            <a:r>
              <a:rPr lang="en-JP" sz="3200" dirty="0"/>
              <a:t>special thanks to 石塚さん</a:t>
            </a:r>
          </a:p>
          <a:p>
            <a:r>
              <a:rPr lang="en-US" sz="3200" dirty="0"/>
              <a:t> （</a:t>
            </a:r>
            <a:r>
              <a:rPr lang="en-US" sz="3200" dirty="0" err="1"/>
              <a:t>SHAP値について教えてくださり、ありがとうございました</a:t>
            </a:r>
            <a:r>
              <a:rPr lang="en-US" sz="3200" dirty="0"/>
              <a:t>）</a:t>
            </a:r>
            <a:endParaRPr lang="en-JP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076EA-1025-1E4C-AE59-90319AE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9101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5E93-5BD5-B949-BF77-CEC7981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68214"/>
            <a:ext cx="14977965" cy="7849869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JP" dirty="0"/>
              <a:t>問題意識</a:t>
            </a:r>
          </a:p>
          <a:p>
            <a:r>
              <a:rPr lang="ja-JP" altLang="en-US"/>
              <a:t>　</a:t>
            </a:r>
            <a:r>
              <a:rPr lang="en-JP" dirty="0"/>
              <a:t>「若年女性が都市部に集まる理由は何か？」</a:t>
            </a:r>
          </a:p>
          <a:p>
            <a:endParaRPr lang="en-JP" dirty="0"/>
          </a:p>
          <a:p>
            <a:endParaRPr lang="en-JP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4BBF60-2678-4A40-BF1E-8E2E190907C5}"/>
              </a:ext>
            </a:extLst>
          </p:cNvPr>
          <p:cNvGrpSpPr/>
          <p:nvPr/>
        </p:nvGrpSpPr>
        <p:grpSpPr>
          <a:xfrm>
            <a:off x="4321205" y="9575193"/>
            <a:ext cx="9645589" cy="719437"/>
            <a:chOff x="5167421" y="9562748"/>
            <a:chExt cx="9645589" cy="719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446C7E-AA81-A948-8070-B93C62E4F7F5}"/>
                </a:ext>
              </a:extLst>
            </p:cNvPr>
            <p:cNvSpPr/>
            <p:nvPr/>
          </p:nvSpPr>
          <p:spPr>
            <a:xfrm>
              <a:off x="5366994" y="9912853"/>
              <a:ext cx="6674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JP" dirty="0"/>
                <a:t>https://www.jil.go.jp/kokunai/blt/backnumber/2016/05/018-033.pdf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80A9D4-5D80-E44C-9A54-1C04B8EEBAD0}"/>
                </a:ext>
              </a:extLst>
            </p:cNvPr>
            <p:cNvSpPr/>
            <p:nvPr/>
          </p:nvSpPr>
          <p:spPr>
            <a:xfrm>
              <a:off x="5167421" y="9562748"/>
              <a:ext cx="96455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/>
                <a:t>（引用）</a:t>
              </a:r>
              <a:r>
                <a:rPr lang="en-US" altLang="ja-JP" dirty="0"/>
                <a:t>『</a:t>
              </a:r>
              <a:r>
                <a:rPr lang="ja-JP" altLang="en-US"/>
                <a:t>移動する若者／移動しない若者</a:t>
              </a:r>
              <a:r>
                <a:rPr lang="en-US" altLang="ja-JP" dirty="0"/>
                <a:t>』, 2016, </a:t>
              </a:r>
              <a:r>
                <a:rPr lang="ja-JP" altLang="en-US"/>
                <a:t>独立行政法人労働政策研究・研修機構</a:t>
              </a:r>
              <a:endParaRPr lang="en-JP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5E52ED-E25A-5D47-A047-03DCFBCC26BF}"/>
              </a:ext>
            </a:extLst>
          </p:cNvPr>
          <p:cNvSpPr txBox="1">
            <a:spLocks/>
          </p:cNvSpPr>
          <p:nvPr/>
        </p:nvSpPr>
        <p:spPr>
          <a:xfrm>
            <a:off x="12107846" y="2927011"/>
            <a:ext cx="6180154" cy="5591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371417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199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Tx/>
              <a:buChar char="-"/>
            </a:pPr>
            <a:r>
              <a:rPr lang="en-JP" sz="3600" dirty="0"/>
              <a:t>人口減少問題（自然減と社会減）</a:t>
            </a:r>
          </a:p>
          <a:p>
            <a:pPr marL="571500" indent="-571500">
              <a:buFontTx/>
              <a:buChar char="-"/>
            </a:pPr>
            <a:r>
              <a:rPr lang="en-JP" sz="3600" dirty="0"/>
              <a:t>若年女性は両方に関わる</a:t>
            </a:r>
          </a:p>
          <a:p>
            <a:pPr marL="571500" indent="-571500">
              <a:buFontTx/>
              <a:buChar char="-"/>
            </a:pPr>
            <a:r>
              <a:rPr lang="en-JP" sz="3600" dirty="0"/>
              <a:t>若年女性は都市部に集まりやすいという先行研究</a:t>
            </a:r>
          </a:p>
          <a:p>
            <a:endParaRPr lang="en-JP" sz="1200" dirty="0"/>
          </a:p>
          <a:p>
            <a:r>
              <a:rPr lang="en-JP" sz="3600" dirty="0">
                <a:solidFill>
                  <a:srgbClr val="C00000"/>
                </a:solidFill>
              </a:rPr>
              <a:t>→要因を特定し、地方の人口</a:t>
            </a:r>
            <a:r>
              <a:rPr lang="ja-JP" altLang="en-US" sz="3600">
                <a:solidFill>
                  <a:srgbClr val="C00000"/>
                </a:solidFill>
              </a:rPr>
              <a:t>　</a:t>
            </a:r>
            <a:endParaRPr lang="en-US" altLang="ja-JP" sz="3600" dirty="0">
              <a:solidFill>
                <a:srgbClr val="C00000"/>
              </a:solidFill>
            </a:endParaRPr>
          </a:p>
          <a:p>
            <a:r>
              <a:rPr lang="ja-JP" altLang="en-US" sz="3600">
                <a:solidFill>
                  <a:srgbClr val="C00000"/>
                </a:solidFill>
              </a:rPr>
              <a:t>　</a:t>
            </a:r>
            <a:r>
              <a:rPr lang="en-JP" sz="3600" dirty="0">
                <a:solidFill>
                  <a:srgbClr val="C00000"/>
                </a:solidFill>
              </a:rPr>
              <a:t>減少対策に繋げたい。</a:t>
            </a:r>
          </a:p>
          <a:p>
            <a:r>
              <a:rPr lang="ja-JP" altLang="en-US" sz="3600">
                <a:solidFill>
                  <a:srgbClr val="C00000"/>
                </a:solidFill>
              </a:rPr>
              <a:t>（</a:t>
            </a:r>
            <a:r>
              <a:rPr lang="en-JP" sz="3600" dirty="0">
                <a:solidFill>
                  <a:srgbClr val="C00000"/>
                </a:solidFill>
              </a:rPr>
              <a:t>要因探索：人口の予測に、</a:t>
            </a:r>
          </a:p>
          <a:p>
            <a:r>
              <a:rPr lang="ja-JP" altLang="en-US" sz="3600">
                <a:solidFill>
                  <a:srgbClr val="C00000"/>
                </a:solidFill>
              </a:rPr>
              <a:t>　</a:t>
            </a:r>
            <a:r>
              <a:rPr lang="en-JP" sz="3600" dirty="0">
                <a:solidFill>
                  <a:srgbClr val="C00000"/>
                </a:solidFill>
              </a:rPr>
              <a:t>どの要因が利いているか）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7AB70-96F5-4948-8143-F2678B4F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73" y="2669141"/>
            <a:ext cx="85979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0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5E93-5BD5-B949-BF77-CEC7981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668214"/>
            <a:ext cx="14977965" cy="7849869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JP" dirty="0"/>
              <a:t>問題意識</a:t>
            </a:r>
          </a:p>
          <a:p>
            <a:r>
              <a:rPr lang="ja-JP" altLang="en-US"/>
              <a:t>　</a:t>
            </a:r>
            <a:r>
              <a:rPr lang="en-JP" dirty="0"/>
              <a:t>「若年女性が都市部に集まる理由は何か？」</a:t>
            </a:r>
          </a:p>
          <a:p>
            <a:endParaRPr lang="en-JP" dirty="0"/>
          </a:p>
          <a:p>
            <a:endParaRPr lang="en-JP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4B52D6-ED31-0C40-AD45-766C3A388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326641"/>
              </p:ext>
            </p:extLst>
          </p:nvPr>
        </p:nvGraphicFramePr>
        <p:xfrm>
          <a:off x="1987062" y="2412086"/>
          <a:ext cx="17286573" cy="720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43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5E93-5BD5-B949-BF77-CEC7981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441937"/>
            <a:ext cx="15709342" cy="7849869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JP" dirty="0"/>
              <a:t>若年女性の移動に関わる要因をできるだけ網羅、特定したい！</a:t>
            </a:r>
          </a:p>
          <a:p>
            <a:r>
              <a:rPr lang="ja-JP" altLang="en-US"/>
              <a:t>　・</a:t>
            </a:r>
            <a:r>
              <a:rPr lang="en-JP" dirty="0"/>
              <a:t>因果連鎖分析</a:t>
            </a:r>
          </a:p>
          <a:p>
            <a:r>
              <a:rPr lang="ja-JP" altLang="en-US"/>
              <a:t>　　</a:t>
            </a:r>
            <a:r>
              <a:rPr lang="en-JP" dirty="0"/>
              <a:t>→要因に関連する都道府県別の統計を収集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334CF3-C187-0B4F-B553-C4C4EDE8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5705"/>
            <a:ext cx="18288000" cy="39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5E93-5BD5-B949-BF77-CEC7981C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43" y="762489"/>
            <a:ext cx="15463157" cy="7849869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US" dirty="0"/>
              <a:t>2005年、2010年、2015年の都道府県に関する</a:t>
            </a:r>
          </a:p>
          <a:p>
            <a:r>
              <a:rPr lang="ja-JP" altLang="en-US"/>
              <a:t>　</a:t>
            </a:r>
            <a:r>
              <a:rPr lang="en-US" dirty="0"/>
              <a:t>145のデータを収集</a:t>
            </a:r>
            <a:endParaRPr lang="en-US" altLang="ja-JP" dirty="0"/>
          </a:p>
          <a:p>
            <a:pPr marL="571500" indent="-571500">
              <a:buFontTx/>
              <a:buChar char="-"/>
            </a:pPr>
            <a:endParaRPr lang="en-US" dirty="0"/>
          </a:p>
          <a:p>
            <a:r>
              <a:rPr lang="en-US" dirty="0"/>
              <a:t>・</a:t>
            </a:r>
            <a:r>
              <a:rPr lang="en-US" dirty="0" err="1"/>
              <a:t>目的変数</a:t>
            </a:r>
            <a:endParaRPr lang="en-US" dirty="0"/>
          </a:p>
          <a:p>
            <a:r>
              <a:rPr lang="ja-JP" altLang="en-US" sz="2400"/>
              <a:t>　　</a:t>
            </a:r>
            <a:r>
              <a:rPr lang="en-US" sz="2800" dirty="0"/>
              <a:t>・30-34歳女性人口（人口千人あたり）</a:t>
            </a:r>
          </a:p>
          <a:p>
            <a:endParaRPr lang="en-US" sz="1800" dirty="0"/>
          </a:p>
          <a:p>
            <a:r>
              <a:rPr lang="en-US" dirty="0"/>
              <a:t>・</a:t>
            </a:r>
            <a:r>
              <a:rPr lang="en-US" dirty="0" err="1"/>
              <a:t>説明変数</a:t>
            </a:r>
            <a:r>
              <a:rPr lang="en-US" sz="2800" dirty="0" err="1"/>
              <a:t>（以下、代表的なもののみ。多くは人口千人あたりでスケーリング</a:t>
            </a:r>
            <a:r>
              <a:rPr lang="en-US" sz="2800" dirty="0"/>
              <a:t>）</a:t>
            </a:r>
          </a:p>
          <a:p>
            <a:pPr lvl="1"/>
            <a:r>
              <a:rPr lang="en-US" sz="2601" dirty="0"/>
              <a:t>・</a:t>
            </a:r>
            <a:r>
              <a:rPr lang="en-US" sz="2601" dirty="0" err="1"/>
              <a:t>人口</a:t>
            </a:r>
            <a:r>
              <a:rPr lang="en-US" sz="2601" dirty="0"/>
              <a:t> </a:t>
            </a:r>
            <a:r>
              <a:rPr lang="en-US" altLang="ja-JP" sz="2601" dirty="0"/>
              <a:t>– </a:t>
            </a:r>
            <a:r>
              <a:rPr lang="ja-JP" altLang="en-US" sz="2601"/>
              <a:t>共働き世帯数、婚姻件数、父子母子世帯数</a:t>
            </a:r>
            <a:endParaRPr lang="en-US" sz="2601" dirty="0"/>
          </a:p>
          <a:p>
            <a:pPr lvl="1"/>
            <a:r>
              <a:rPr lang="en-US" sz="2601" dirty="0"/>
              <a:t>・</a:t>
            </a:r>
            <a:r>
              <a:rPr lang="en-US" sz="2601" dirty="0" err="1"/>
              <a:t>経済基盤</a:t>
            </a:r>
            <a:r>
              <a:rPr lang="en-US" altLang="ja-JP" sz="2601" dirty="0"/>
              <a:t> – </a:t>
            </a:r>
            <a:r>
              <a:rPr lang="ja-JP" altLang="en-US" sz="2601"/>
              <a:t>各業種の付加価値、各業種の女性就業者数、大規模事業所数</a:t>
            </a:r>
            <a:endParaRPr lang="en-US" sz="2601" dirty="0"/>
          </a:p>
          <a:p>
            <a:pPr lvl="1"/>
            <a:r>
              <a:rPr lang="en-US" sz="2601" dirty="0"/>
              <a:t>・</a:t>
            </a:r>
            <a:r>
              <a:rPr lang="en-US" sz="2601" dirty="0" err="1"/>
              <a:t>雇用</a:t>
            </a:r>
            <a:r>
              <a:rPr lang="en-US" altLang="ja-JP" sz="2601" dirty="0"/>
              <a:t> – </a:t>
            </a:r>
            <a:r>
              <a:rPr lang="ja-JP" altLang="en-US" sz="2601"/>
              <a:t>求人数、給与額（女性）、女性の非労働力人口</a:t>
            </a:r>
            <a:endParaRPr lang="en-US" sz="2601" dirty="0"/>
          </a:p>
          <a:p>
            <a:pPr lvl="1"/>
            <a:r>
              <a:rPr lang="en-US" sz="2601" dirty="0"/>
              <a:t>・</a:t>
            </a:r>
            <a:r>
              <a:rPr lang="en-US" sz="2601" dirty="0" err="1"/>
              <a:t>教育</a:t>
            </a:r>
            <a:r>
              <a:rPr lang="en-US" altLang="ja-JP" sz="2601" dirty="0"/>
              <a:t> – </a:t>
            </a:r>
            <a:r>
              <a:rPr lang="ja-JP" altLang="en-US" sz="2601"/>
              <a:t>大学数、大学学生数、教育費（都道府県財政）、高卒女性の地元就職</a:t>
            </a:r>
            <a:r>
              <a:rPr lang="en-US" altLang="ja-JP" sz="2601" dirty="0"/>
              <a:t>or</a:t>
            </a:r>
            <a:r>
              <a:rPr lang="ja-JP" altLang="en-US" sz="2601"/>
              <a:t>進学者数</a:t>
            </a:r>
            <a:endParaRPr lang="en-US" sz="2601" dirty="0"/>
          </a:p>
          <a:p>
            <a:pPr lvl="1"/>
            <a:r>
              <a:rPr lang="en-US" sz="2601" dirty="0"/>
              <a:t>・</a:t>
            </a:r>
            <a:r>
              <a:rPr lang="en-US" sz="2601" dirty="0" err="1"/>
              <a:t>医療・福祉</a:t>
            </a:r>
            <a:r>
              <a:rPr lang="en-US" altLang="ja-JP" sz="2601" dirty="0"/>
              <a:t> – </a:t>
            </a:r>
            <a:r>
              <a:rPr lang="ja-JP" altLang="en-US" sz="2601"/>
              <a:t>保育所等定員数、診療所数、生活保護世帯数</a:t>
            </a:r>
            <a:endParaRPr lang="en-US" sz="2601" dirty="0"/>
          </a:p>
          <a:p>
            <a:pPr lvl="1"/>
            <a:r>
              <a:rPr lang="en-US" sz="2601" dirty="0"/>
              <a:t>・</a:t>
            </a:r>
            <a:r>
              <a:rPr lang="en-US" sz="2601" dirty="0" err="1"/>
              <a:t>生活</a:t>
            </a:r>
            <a:r>
              <a:rPr lang="en-US" altLang="ja-JP" sz="2601" dirty="0"/>
              <a:t> – </a:t>
            </a:r>
            <a:r>
              <a:rPr lang="ja-JP" altLang="en-US" sz="2601"/>
              <a:t>通勤時間、育児時間、映画館等の数、ガソリン消費量</a:t>
            </a:r>
            <a:endParaRPr lang="en-US" altLang="ja-JP" sz="2601" dirty="0"/>
          </a:p>
          <a:p>
            <a:pPr lvl="1"/>
            <a:r>
              <a:rPr lang="en-US" sz="2601" dirty="0"/>
              <a:t>・</a:t>
            </a:r>
            <a:r>
              <a:rPr lang="en-US" sz="2601" dirty="0" err="1"/>
              <a:t>自然環境</a:t>
            </a:r>
            <a:r>
              <a:rPr lang="en-US" altLang="ja-JP" sz="2601" dirty="0"/>
              <a:t> – </a:t>
            </a:r>
            <a:r>
              <a:rPr lang="ja-JP" altLang="en-US" sz="2601"/>
              <a:t>年間平均気温、年間降水日数、可住地面積</a:t>
            </a:r>
            <a:endParaRPr lang="en-US" sz="2601" dirty="0"/>
          </a:p>
          <a:p>
            <a:pPr lvl="1"/>
            <a:r>
              <a:rPr lang="en-US" sz="2601" dirty="0"/>
              <a:t>・</a:t>
            </a:r>
            <a:r>
              <a:rPr lang="en-US" sz="2601" dirty="0" err="1"/>
              <a:t>独自の指標</a:t>
            </a:r>
            <a:r>
              <a:rPr lang="en-US" altLang="ja-JP" sz="2601" dirty="0"/>
              <a:t> – </a:t>
            </a:r>
            <a:r>
              <a:rPr lang="ja-JP" altLang="en-US" sz="2601"/>
              <a:t>特化係数、ジェンダーギャップ指数</a:t>
            </a:r>
            <a:r>
              <a:rPr lang="en-US" altLang="ja-JP" sz="2601" dirty="0"/>
              <a:t>(GGI)</a:t>
            </a:r>
            <a:r>
              <a:rPr lang="ja-JP" altLang="en-US" sz="2601"/>
              <a:t>、多様性指数</a:t>
            </a:r>
            <a:r>
              <a:rPr lang="en-US" altLang="ja-JP" sz="2601" dirty="0"/>
              <a:t>(HHI)</a:t>
            </a:r>
            <a:endParaRPr lang="en-US" sz="2601" dirty="0"/>
          </a:p>
          <a:p>
            <a:endParaRPr lang="en-JP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2952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BB036B-4F3E-CD47-81F6-DE59EC18C0A2}"/>
              </a:ext>
            </a:extLst>
          </p:cNvPr>
          <p:cNvSpPr txBox="1">
            <a:spLocks/>
          </p:cNvSpPr>
          <p:nvPr/>
        </p:nvSpPr>
        <p:spPr>
          <a:xfrm>
            <a:off x="2713220" y="993607"/>
            <a:ext cx="15724682" cy="7849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371417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199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Tx/>
              <a:buChar char="-"/>
            </a:pPr>
            <a:r>
              <a:rPr lang="en-JP" dirty="0"/>
              <a:t>独自に作成したデータ①</a:t>
            </a:r>
            <a:r>
              <a:rPr lang="ja-JP" altLang="en-US"/>
              <a:t>　</a:t>
            </a:r>
            <a:r>
              <a:rPr lang="en-JP" b="1" dirty="0"/>
              <a:t>特化係数</a:t>
            </a:r>
          </a:p>
          <a:p>
            <a:r>
              <a:rPr lang="ja-JP" altLang="en-US" sz="3600"/>
              <a:t>　</a:t>
            </a:r>
            <a:r>
              <a:rPr lang="en-US" altLang="ja-JP" sz="3600" dirty="0"/>
              <a:t> </a:t>
            </a:r>
            <a:r>
              <a:rPr lang="en-JP" sz="3600" dirty="0"/>
              <a:t>各都道府県の産業等の特化度を表す指標。</a:t>
            </a:r>
            <a:endParaRPr lang="en-JP" dirty="0"/>
          </a:p>
          <a:p>
            <a:pPr marL="571500" indent="-571500">
              <a:buFontTx/>
              <a:buChar char="-"/>
            </a:pPr>
            <a:endParaRPr lang="en-JP" dirty="0"/>
          </a:p>
          <a:p>
            <a:endParaRPr lang="en-JP" dirty="0"/>
          </a:p>
          <a:p>
            <a:pPr marL="571500" indent="-571500">
              <a:buFontTx/>
              <a:buChar char="-"/>
            </a:pPr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US" sz="4400" dirty="0"/>
          </a:p>
          <a:p>
            <a:endParaRPr lang="en-JP" sz="2800" dirty="0"/>
          </a:p>
          <a:p>
            <a:endParaRPr lang="en-JP" sz="2000" dirty="0"/>
          </a:p>
          <a:p>
            <a:r>
              <a:rPr lang="en-JP" sz="2800" dirty="0"/>
              <a:t>-「各業種の付加価値額」「各業種の女性就業者数」「各職種の女性従業者数」でそれぞれ作成。</a:t>
            </a:r>
          </a:p>
          <a:p>
            <a:r>
              <a:rPr lang="ja-JP" altLang="en-US" sz="2800"/>
              <a:t>　</a:t>
            </a:r>
            <a:r>
              <a:rPr lang="en-JP" sz="2800" dirty="0"/>
              <a:t>※上記は特化係数だけでなく、通常の指標もあり</a:t>
            </a:r>
          </a:p>
          <a:p>
            <a:endParaRPr lang="en-JP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A0B55C-DFC8-3A41-9220-E63BC8557417}"/>
              </a:ext>
            </a:extLst>
          </p:cNvPr>
          <p:cNvSpPr/>
          <p:nvPr/>
        </p:nvSpPr>
        <p:spPr>
          <a:xfrm>
            <a:off x="2857484" y="2894746"/>
            <a:ext cx="79047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>
                <a:ea typeface="MS Mincho" panose="02020609040205080304" pitchFamily="49" charset="-128"/>
                <a:cs typeface="MS Mincho" panose="02020609040205080304" pitchFamily="49" charset="-128"/>
              </a:rPr>
              <a:t>（例）地域における産業</a:t>
            </a:r>
            <a:r>
              <a:rPr lang="en-US" sz="2800" dirty="0">
                <a:latin typeface="MS Mincho" panose="02020609040205080304" pitchFamily="49" charset="-128"/>
                <a:cs typeface="MS Mincho" panose="02020609040205080304" pitchFamily="49" charset="-128"/>
              </a:rPr>
              <a:t>A</a:t>
            </a:r>
            <a:r>
              <a:rPr lang="ja-JP" altLang="en-US" sz="2800">
                <a:ea typeface="MS Mincho" panose="02020609040205080304" pitchFamily="49" charset="-128"/>
                <a:cs typeface="MS Mincho" panose="02020609040205080304" pitchFamily="49" charset="-128"/>
              </a:rPr>
              <a:t>の付加価値額特化係数</a:t>
            </a:r>
            <a:endParaRPr lang="en-US" altLang="ja-JP" sz="2800" dirty="0">
              <a:ea typeface="MS Mincho" panose="02020609040205080304" pitchFamily="49" charset="-128"/>
              <a:cs typeface="MS Mincho" panose="02020609040205080304" pitchFamily="49" charset="-128"/>
            </a:endParaRPr>
          </a:p>
          <a:p>
            <a:r>
              <a:rPr lang="en-JP" sz="2000" dirty="0">
                <a:effectLst/>
              </a:rPr>
              <a:t> </a:t>
            </a:r>
            <a:endParaRPr lang="en-JP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885D9-5992-5746-8194-E74D021DB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03" y="3810831"/>
            <a:ext cx="16003350" cy="38491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3E4244-052B-EE4F-A6CD-ECD3106B76C3}"/>
              </a:ext>
            </a:extLst>
          </p:cNvPr>
          <p:cNvSpPr/>
          <p:nvPr/>
        </p:nvSpPr>
        <p:spPr>
          <a:xfrm>
            <a:off x="4779616" y="9639082"/>
            <a:ext cx="8036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JP" dirty="0"/>
              <a:t>（引用）東京都の地域経済分析（経済産業省、平成24年経済センサスから）</a:t>
            </a:r>
          </a:p>
          <a:p>
            <a:r>
              <a:rPr lang="ja-JP" altLang="en-US"/>
              <a:t>　</a:t>
            </a:r>
            <a:r>
              <a:rPr lang="en-JP" dirty="0"/>
              <a:t>https://www.meti.go.jp/policy/local_economy/bunnseki/47bunseki/13tokyo.pdf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964AD6-405D-7143-A54E-9D6404A51893}"/>
                  </a:ext>
                </a:extLst>
              </p:cNvPr>
              <p:cNvSpPr/>
              <p:nvPr/>
            </p:nvSpPr>
            <p:spPr>
              <a:xfrm>
                <a:off x="10747823" y="2703940"/>
                <a:ext cx="7293991" cy="916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800">
                    <a:ea typeface="MS Mincho" panose="02020609040205080304" pitchFamily="49" charset="-128"/>
                    <a:cs typeface="MS Mincho" panose="02020609040205080304" pitchFamily="49" charset="-128"/>
                  </a:rPr>
                  <a:t>＝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P" sz="2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</m:ctrlPr>
                      </m:fPr>
                      <m:num>
                        <m:r>
                          <a:rPr lang="ja-JP" altLang="en-US" sz="2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地域における産業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𝐴</m:t>
                        </m:r>
                        <m:r>
                          <a:rPr lang="ja-JP" altLang="en-US" sz="2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の付加価値額の比率</m:t>
                        </m:r>
                      </m:num>
                      <m:den>
                        <m:r>
                          <a:rPr lang="ja-JP" altLang="en-US" sz="2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全国における産業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𝐴</m:t>
                        </m:r>
                        <m:r>
                          <a:rPr lang="ja-JP" altLang="en-US" sz="2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の付加価値額の比率</m:t>
                        </m:r>
                      </m:den>
                    </m:f>
                  </m:oMath>
                </a14:m>
                <a:endParaRPr lang="en-JP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964AD6-405D-7143-A54E-9D6404A51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23" y="2703940"/>
                <a:ext cx="7293991" cy="916085"/>
              </a:xfrm>
              <a:prstGeom prst="rect">
                <a:avLst/>
              </a:prstGeom>
              <a:blipFill>
                <a:blip r:embed="rId3"/>
                <a:stretch>
                  <a:fillRect l="-1739" b="-1095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77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BB036B-4F3E-CD47-81F6-DE59EC18C0A2}"/>
              </a:ext>
            </a:extLst>
          </p:cNvPr>
          <p:cNvSpPr txBox="1">
            <a:spLocks/>
          </p:cNvSpPr>
          <p:nvPr/>
        </p:nvSpPr>
        <p:spPr>
          <a:xfrm>
            <a:off x="2857484" y="993607"/>
            <a:ext cx="15430516" cy="7849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371417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199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 baseline="0">
                <a:solidFill>
                  <a:schemeClr val="tx1"/>
                </a:solidFill>
                <a:latin typeface="Meiryo" panose="020B0604030504040204" pitchFamily="34" charset="-128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Tx/>
              <a:buChar char="-"/>
            </a:pPr>
            <a:r>
              <a:rPr lang="en-JP" dirty="0"/>
              <a:t>独自に作成したデータ②</a:t>
            </a:r>
            <a:r>
              <a:rPr lang="ja-JP" altLang="en-US"/>
              <a:t>　</a:t>
            </a:r>
            <a:r>
              <a:rPr lang="en-JP" b="1" dirty="0"/>
              <a:t>ジェンダーギャップ指数（GGI）</a:t>
            </a:r>
          </a:p>
          <a:p>
            <a:r>
              <a:rPr lang="ja-JP" altLang="en-US" sz="3600"/>
              <a:t>　</a:t>
            </a:r>
            <a:r>
              <a:rPr lang="en-US" altLang="ja-JP" sz="3600" dirty="0"/>
              <a:t> </a:t>
            </a:r>
            <a:r>
              <a:rPr lang="en-JP" sz="3600" dirty="0"/>
              <a:t>男女間の不均衡を示す指標（総合と各分野の５指標）。１が完全平等。</a:t>
            </a:r>
            <a:endParaRPr lang="en-JP" dirty="0"/>
          </a:p>
          <a:p>
            <a:pPr marL="571500" indent="-571500">
              <a:buFontTx/>
              <a:buChar char="-"/>
            </a:pPr>
            <a:endParaRPr lang="en-JP" dirty="0"/>
          </a:p>
          <a:p>
            <a:endParaRPr lang="en-JP" dirty="0"/>
          </a:p>
          <a:p>
            <a:pPr marL="571500" indent="-571500">
              <a:buFontTx/>
              <a:buChar char="-"/>
            </a:pPr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US" sz="4400" dirty="0"/>
          </a:p>
          <a:p>
            <a:endParaRPr lang="en-JP" sz="2800" dirty="0"/>
          </a:p>
          <a:p>
            <a:endParaRPr lang="en-JP" sz="2000" dirty="0"/>
          </a:p>
          <a:p>
            <a:endParaRPr lang="en-JP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A1A5A-B8AB-1445-A091-08C414CC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404" y="2566050"/>
            <a:ext cx="8807537" cy="67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9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7BB036B-4F3E-CD47-81F6-DE59EC18C0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7484" y="993607"/>
                <a:ext cx="15320849" cy="78498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1371417" rtl="0" eaLnBrk="1" latinLnBrk="0" hangingPunct="1">
                  <a:lnSpc>
                    <a:spcPct val="90000"/>
                  </a:lnSpc>
                  <a:spcBef>
                    <a:spcPts val="1500"/>
                  </a:spcBef>
                  <a:buFont typeface="Arial" panose="020B0604020202020204" pitchFamily="34" charset="0"/>
                  <a:buNone/>
                  <a:defRPr sz="4199" kern="1200" baseline="0">
                    <a:solidFill>
                      <a:schemeClr val="tx1"/>
                    </a:solidFill>
                    <a:latin typeface="Meiryo" panose="020B0604030504040204" pitchFamily="34" charset="-128"/>
                    <a:ea typeface="+mn-ea"/>
                    <a:cs typeface="+mn-cs"/>
                  </a:defRPr>
                </a:lvl1pPr>
                <a:lvl2pPr marL="685709" indent="0" algn="l" defTabSz="1371417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3600" kern="1200" baseline="0">
                    <a:solidFill>
                      <a:schemeClr val="tx1"/>
                    </a:solidFill>
                    <a:latin typeface="Meiryo" panose="020B0604030504040204" pitchFamily="34" charset="-128"/>
                    <a:ea typeface="+mn-ea"/>
                    <a:cs typeface="+mn-cs"/>
                  </a:defRPr>
                </a:lvl2pPr>
                <a:lvl3pPr marL="1371417" indent="0" algn="l" defTabSz="1371417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Meiryo" panose="020B0604030504040204" pitchFamily="34" charset="-128"/>
                    <a:ea typeface="+mn-ea"/>
                    <a:cs typeface="+mn-cs"/>
                  </a:defRPr>
                </a:lvl3pPr>
                <a:lvl4pPr marL="2057126" indent="0" algn="l" defTabSz="1371417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700" kern="1200" baseline="0">
                    <a:solidFill>
                      <a:schemeClr val="tx1"/>
                    </a:solidFill>
                    <a:latin typeface="Meiryo" panose="020B0604030504040204" pitchFamily="34" charset="-128"/>
                    <a:ea typeface="+mn-ea"/>
                    <a:cs typeface="+mn-cs"/>
                  </a:defRPr>
                </a:lvl4pPr>
                <a:lvl5pPr marL="2742835" indent="0" algn="l" defTabSz="1371417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2700" kern="1200" baseline="0">
                    <a:solidFill>
                      <a:schemeClr val="tx1"/>
                    </a:solidFill>
                    <a:latin typeface="Meiryo" panose="020B0604030504040204" pitchFamily="34" charset="-128"/>
                    <a:ea typeface="+mn-ea"/>
                    <a:cs typeface="+mn-cs"/>
                  </a:defRPr>
                </a:lvl5pPr>
                <a:lvl6pPr marL="3771397" indent="-342854" algn="l" defTabSz="1371417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106" indent="-342854" algn="l" defTabSz="1371417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2814" indent="-342854" algn="l" defTabSz="1371417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8523" indent="-342854" algn="l" defTabSz="1371417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indent="-571500">
                  <a:buFontTx/>
                  <a:buChar char="-"/>
                </a:pPr>
                <a:r>
                  <a:rPr lang="en-JP" dirty="0"/>
                  <a:t>独自に作成したデータ③</a:t>
                </a:r>
                <a:r>
                  <a:rPr lang="ja-JP" altLang="en-US"/>
                  <a:t>　</a:t>
                </a:r>
                <a:endParaRPr lang="en-US" altLang="ja-JP" dirty="0"/>
              </a:p>
              <a:p>
                <a:r>
                  <a:rPr lang="ja-JP" altLang="en-US" b="1"/>
                  <a:t>　</a:t>
                </a:r>
                <a:r>
                  <a:rPr lang="en-JP" b="1" dirty="0"/>
                  <a:t>ハーフィンダール・ハーシュマン指数(HHI)</a:t>
                </a:r>
              </a:p>
              <a:p>
                <a:endParaRPr lang="en-JP" sz="2000" b="1" dirty="0"/>
              </a:p>
              <a:p>
                <a:r>
                  <a:rPr lang="ja-JP" altLang="en-US" sz="3600"/>
                  <a:t>　</a:t>
                </a:r>
                <a:r>
                  <a:rPr lang="en-US" altLang="ja-JP" sz="3600" dirty="0"/>
                  <a:t> </a:t>
                </a:r>
                <a:r>
                  <a:rPr lang="en-JP" sz="3600" dirty="0"/>
                  <a:t>地域の産業・雇用の多様性（もしくは集中度）を示す指数。</a:t>
                </a:r>
              </a:p>
              <a:p>
                <a:r>
                  <a:rPr lang="en-JP" sz="3600" dirty="0"/>
                  <a:t>    0に近いほど多様であることを示す。</a:t>
                </a:r>
              </a:p>
              <a:p>
                <a:endParaRPr lang="en-JP" sz="3600" dirty="0"/>
              </a:p>
              <a:p>
                <a:r>
                  <a:rPr lang="ja-JP" altLang="en-US"/>
                  <a:t>　　　当該地域の業種</a:t>
                </a:r>
                <a:r>
                  <a:rPr lang="en-US" dirty="0"/>
                  <a:t>HHI</a:t>
                </a:r>
                <a:r>
                  <a:rPr lang="ja-JP" altLang="en-US"/>
                  <a:t>　＝　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JP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: </a:t>
                </a:r>
                <a:r>
                  <a:rPr lang="ja-JP" altLang="en-US" sz="2800"/>
                  <a:t>当該地域の</a:t>
                </a:r>
                <a:r>
                  <a:rPr lang="en-US" sz="2800" dirty="0" err="1"/>
                  <a:t>i</a:t>
                </a:r>
                <a:r>
                  <a:rPr lang="ja-JP" altLang="en-US" sz="2800"/>
                  <a:t>番目の業種の比率</a:t>
                </a:r>
                <a:r>
                  <a:rPr lang="en-US" sz="2800" dirty="0"/>
                  <a:t>, n: </a:t>
                </a:r>
                <a:r>
                  <a:rPr lang="ja-JP" altLang="en-US" sz="2800"/>
                  <a:t>業種数</a:t>
                </a:r>
                <a:endParaRPr lang="en-JP" dirty="0"/>
              </a:p>
              <a:p>
                <a:endParaRPr lang="en-JP" altLang="ja-JP" dirty="0"/>
              </a:p>
              <a:p>
                <a:r>
                  <a:rPr lang="ja-JP" altLang="en-US" sz="2800"/>
                  <a:t>　　</a:t>
                </a:r>
                <a:r>
                  <a:rPr lang="en-JP" sz="2800" dirty="0"/>
                  <a:t>- ジェイコブズ効果</a:t>
                </a:r>
              </a:p>
              <a:p>
                <a:r>
                  <a:rPr lang="ja-JP" altLang="en-US" sz="2800"/>
                  <a:t>　　</a:t>
                </a:r>
                <a:r>
                  <a:rPr lang="en-JP" altLang="ja-JP" sz="2800" dirty="0"/>
                  <a:t>- </a:t>
                </a:r>
                <a:r>
                  <a:rPr lang="en-JP" sz="2800" dirty="0"/>
                  <a:t>「各業種の女性就業者数」「各職種の女性従業者数」でそれぞれ作成。</a:t>
                </a:r>
              </a:p>
              <a:p>
                <a:r>
                  <a:rPr lang="ja-JP" altLang="en-US" sz="2800"/>
                  <a:t>　　</a:t>
                </a:r>
                <a:r>
                  <a:rPr lang="en-JP" sz="2800" dirty="0"/>
                  <a:t> （どちらも小分類）</a:t>
                </a:r>
                <a:endParaRPr lang="en-JP" dirty="0"/>
              </a:p>
              <a:p>
                <a:endParaRPr lang="en-JP" dirty="0"/>
              </a:p>
              <a:p>
                <a:endParaRPr lang="en-JP" dirty="0"/>
              </a:p>
              <a:p>
                <a:endParaRPr lang="en-JP" dirty="0"/>
              </a:p>
              <a:p>
                <a:endParaRPr lang="en-JP" dirty="0"/>
              </a:p>
              <a:p>
                <a:endParaRPr lang="en-US" sz="4400" dirty="0"/>
              </a:p>
              <a:p>
                <a:endParaRPr lang="en-JP" sz="2800" dirty="0"/>
              </a:p>
              <a:p>
                <a:endParaRPr lang="en-JP" sz="2000" dirty="0"/>
              </a:p>
              <a:p>
                <a:endParaRPr lang="en-JP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7BB036B-4F3E-CD47-81F6-DE59EC18C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84" y="993607"/>
                <a:ext cx="15320849" cy="7849869"/>
              </a:xfrm>
              <a:prstGeom prst="rect">
                <a:avLst/>
              </a:prstGeom>
              <a:blipFill>
                <a:blip r:embed="rId2"/>
                <a:stretch>
                  <a:fillRect l="-2071" t="-4039" b="-193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13AD55C-BEAC-DE4B-A3A1-77EB0C65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自己紹介</a:t>
            </a:r>
            <a:br>
              <a:rPr lang="en-JP" sz="3200" dirty="0"/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動機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目的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仮説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rgbClr val="C00000"/>
                </a:solidFill>
              </a:rPr>
              <a:t>データ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分析手法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結果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考察</a:t>
            </a:r>
            <a:br>
              <a:rPr lang="en-JP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JP" sz="3200" dirty="0">
                <a:solidFill>
                  <a:schemeClr val="bg1">
                    <a:lumMod val="75000"/>
                  </a:schemeClr>
                </a:solidFill>
              </a:rPr>
              <a:t>追加分析</a:t>
            </a:r>
          </a:p>
        </p:txBody>
      </p:sp>
    </p:spTree>
    <p:extLst>
      <p:ext uri="{BB962C8B-B14F-4D97-AF65-F5344CB8AC3E}">
        <p14:creationId xmlns:p14="http://schemas.microsoft.com/office/powerpoint/2010/main" val="3621110453"/>
      </p:ext>
    </p:extLst>
  </p:cSld>
  <p:clrMapOvr>
    <a:masterClrMapping/>
  </p:clrMapOvr>
</p:sld>
</file>

<file path=ppt/theme/theme1.xml><?xml version="1.0" encoding="utf-8"?>
<a:theme xmlns:a="http://schemas.openxmlformats.org/drawingml/2006/main" name="20211116滋賀大・宮崎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4584</TotalTime>
  <Words>1619</Words>
  <Application>Microsoft Macintosh PowerPoint</Application>
  <PresentationFormat>Custom</PresentationFormat>
  <Paragraphs>278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Meiryo</vt:lpstr>
      <vt:lpstr>MS Gothic</vt:lpstr>
      <vt:lpstr>MS Mincho</vt:lpstr>
      <vt:lpstr>游ゴシック Light</vt:lpstr>
      <vt:lpstr>Arial</vt:lpstr>
      <vt:lpstr>Calibri</vt:lpstr>
      <vt:lpstr>Cambria Math</vt:lpstr>
      <vt:lpstr>Times New Roman</vt:lpstr>
      <vt:lpstr>20211116滋賀大・宮崎県</vt:lpstr>
      <vt:lpstr>Worksheet</vt:lpstr>
      <vt:lpstr>若年女性の 社会増減についての要因分析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自己紹介 動機 目的 仮説 データ 分析手法 結果 考察 追加分析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若年女性の 社会増減についての要因分析</dc:title>
  <dc:creator>三輪 俊太郎</dc:creator>
  <cp:lastModifiedBy>三輪 俊太郎</cp:lastModifiedBy>
  <cp:revision>20</cp:revision>
  <dcterms:created xsi:type="dcterms:W3CDTF">2021-11-16T06:45:03Z</dcterms:created>
  <dcterms:modified xsi:type="dcterms:W3CDTF">2022-01-22T10:49:23Z</dcterms:modified>
</cp:coreProperties>
</file>