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147375589" r:id="rId6"/>
    <p:sldId id="4848" r:id="rId7"/>
    <p:sldId id="2147375597" r:id="rId8"/>
    <p:sldId id="2147375615" r:id="rId9"/>
    <p:sldId id="2147375616" r:id="rId10"/>
    <p:sldId id="2147375617" r:id="rId11"/>
    <p:sldId id="2147375600" r:id="rId12"/>
    <p:sldId id="2147375620" r:id="rId13"/>
    <p:sldId id="2147375601" r:id="rId14"/>
    <p:sldId id="2147375621" r:id="rId15"/>
    <p:sldId id="2147375618" r:id="rId16"/>
    <p:sldId id="2147375619" r:id="rId17"/>
    <p:sldId id="2147375624" r:id="rId18"/>
    <p:sldId id="2147375625" r:id="rId19"/>
    <p:sldId id="2147375602" r:id="rId20"/>
    <p:sldId id="2147375603" r:id="rId21"/>
    <p:sldId id="2147375604" r:id="rId22"/>
    <p:sldId id="2147375605" r:id="rId23"/>
    <p:sldId id="2147375622" r:id="rId24"/>
    <p:sldId id="2147375626" r:id="rId25"/>
    <p:sldId id="2147375606" r:id="rId26"/>
    <p:sldId id="2147375607" r:id="rId27"/>
    <p:sldId id="2147375608" r:id="rId28"/>
    <p:sldId id="2147375609" r:id="rId29"/>
    <p:sldId id="2147375623" r:id="rId30"/>
    <p:sldId id="2147375627" r:id="rId31"/>
    <p:sldId id="2147375610" r:id="rId32"/>
    <p:sldId id="2147375611" r:id="rId33"/>
    <p:sldId id="2147375612" r:id="rId34"/>
    <p:sldId id="2147375613" r:id="rId35"/>
    <p:sldId id="2147375614" r:id="rId36"/>
    <p:sldId id="1633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3AC50-A792-60AD-D582-A0502EA0EE7E}" v="3" dt="2024-08-29T06:03:07.562"/>
    <p1510:client id="{A81510B5-BFA5-B9CF-CA30-D2EC345151FA}" v="832" dt="2024-08-29T17:37:20.072"/>
    <p1510:client id="{B06CDD39-A079-692C-6709-9E66CAFFBAA8}" v="1622" dt="2024-08-31T04:07:08.910"/>
    <p1510:client id="{CE14700D-4F54-13BE-BE92-B5237B58A9CB}" v="1219" dt="2024-08-29T14:53:20.659"/>
    <p1510:client id="{EE3CBA59-A564-DEF4-2138-663812344338}" v="1063" dt="2024-08-30T04:10:56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4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Shell Bootcamp 2024</a:t>
            </a:r>
            <a:br>
              <a:rPr lang="en-US" sz="4000" dirty="0"/>
            </a:br>
            <a:r>
              <a:rPr lang="en-US" sz="4000" dirty="0">
                <a:latin typeface="Arial"/>
                <a:cs typeface="Arial"/>
              </a:rPr>
              <a:t>3 Reflections for Week 1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NITYA NAND JHA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2788" y="1860993"/>
            <a:ext cx="5633212" cy="4529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Arial"/>
              </a:rPr>
              <a:t>Benefits of Teamwork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Encourages personal growth and Increases job satisfaction</a:t>
            </a: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Reduces stress Increases efficiency by sharing the workload</a:t>
            </a: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Boosts accountability and morale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Stages of Development (Tuckman Model)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Performing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Forming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Storming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Norming</a:t>
            </a:r>
          </a:p>
          <a:p>
            <a:pPr marL="0" indent="0">
              <a:buNone/>
            </a:pPr>
            <a:r>
              <a:rPr lang="en-US" sz="2000" b="1">
                <a:cs typeface="Arial"/>
              </a:rPr>
              <a:t>Sandwich feedback method should be used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20 Teamwork Quotes that Teach us the Power of Collaboration">
            <a:extLst>
              <a:ext uri="{FF2B5EF4-FFF2-40B4-BE49-F238E27FC236}">
                <a16:creationId xmlns:a16="http://schemas.microsoft.com/office/drawing/2014/main" id="{305A3887-1048-F625-D63F-46C70B3CD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56694"/>
            <a:ext cx="5327821" cy="42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2788" y="1860993"/>
            <a:ext cx="5633212" cy="4529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cs typeface="Arial"/>
              </a:rPr>
              <a:t>5 P of Presentation</a:t>
            </a:r>
            <a:endParaRPr lang="en-US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Profile, Pitch, Pace, Pause, and Practice</a:t>
            </a:r>
            <a:endParaRPr lang="en-US" sz="2000">
              <a:cs typeface="Arial"/>
            </a:endParaRPr>
          </a:p>
          <a:p>
            <a:pPr marL="0" indent="0">
              <a:buNone/>
            </a:pPr>
            <a:r>
              <a:rPr lang="en-US" sz="2000" b="1">
                <a:cs typeface="Arial"/>
              </a:rPr>
              <a:t>Logical Structure should be followed in PPT</a:t>
            </a:r>
          </a:p>
          <a:p>
            <a:pPr marL="0" indent="0">
              <a:buNone/>
            </a:pPr>
            <a:r>
              <a:rPr lang="en-US" sz="2000" b="1">
                <a:cs typeface="Arial"/>
              </a:rPr>
              <a:t>AAB strategy should be followed for presentation</a:t>
            </a:r>
          </a:p>
          <a:p>
            <a:pPr>
              <a:buNone/>
            </a:pPr>
            <a:r>
              <a:rPr lang="en-US" sz="2000" b="1" dirty="0">
                <a:cs typeface="Arial"/>
              </a:rPr>
              <a:t>How do I personally see this concept implemented in the Energy sector: </a:t>
            </a:r>
            <a:r>
              <a:rPr lang="en-US" sz="2000" dirty="0">
                <a:cs typeface="Arial"/>
              </a:rPr>
              <a:t>In energy sector teamwork and presentation is </a:t>
            </a:r>
            <a:r>
              <a:rPr lang="en-US" sz="2000">
                <a:cs typeface="Arial"/>
              </a:rPr>
              <a:t>required to convey the idea and things to be </a:t>
            </a:r>
            <a:r>
              <a:rPr lang="en-US" sz="2000" dirty="0">
                <a:cs typeface="Arial"/>
              </a:rPr>
              <a:t>done on time and efficiently.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20 Teamwork Quotes that Teach us the Power of Collaboration">
            <a:extLst>
              <a:ext uri="{FF2B5EF4-FFF2-40B4-BE49-F238E27FC236}">
                <a16:creationId xmlns:a16="http://schemas.microsoft.com/office/drawing/2014/main" id="{305A3887-1048-F625-D63F-46C70B3CD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56694"/>
            <a:ext cx="5327821" cy="42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7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Business Analysis</a:t>
            </a:r>
            <a:endParaRPr lang="en-US" sz="2000" b="1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Requirement analysis (functional vs non-functional)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/>
              <a:t>Requirement Elicitation and techniques</a:t>
            </a:r>
            <a:endParaRPr lang="en-US" sz="2000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/>
              <a:t>Requirement modeling (scenario based, class based, and data based)</a:t>
            </a:r>
            <a:endParaRPr lang="en-US" sz="2000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Requirement management and its importance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Requirement management techniques (Work breakdown structure, Gannt Chart, Critical path method, waterfall model, Kanban, and Scrum)</a:t>
            </a:r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Dont Assume Quotes">
            <a:extLst>
              <a:ext uri="{FF2B5EF4-FFF2-40B4-BE49-F238E27FC236}">
                <a16:creationId xmlns:a16="http://schemas.microsoft.com/office/drawing/2014/main" id="{15481874-70A1-D5B7-EEAB-EF0B9F541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1938" y="1863424"/>
            <a:ext cx="2661138" cy="4068998"/>
          </a:xfrm>
          <a:prstGeom prst="rect">
            <a:avLst/>
          </a:prstGeom>
        </p:spPr>
      </p:pic>
      <p:pic>
        <p:nvPicPr>
          <p:cNvPr id="6" name="Picture 5" descr="Penguin Facts | Penguin Facts for Kids | DK Find Out">
            <a:extLst>
              <a:ext uri="{FF2B5EF4-FFF2-40B4-BE49-F238E27FC236}">
                <a16:creationId xmlns:a16="http://schemas.microsoft.com/office/drawing/2014/main" id="{E220BEA1-7CC5-A3FD-AB98-4223EE05F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861" y="1863969"/>
            <a:ext cx="2674462" cy="406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0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5640" y="1860993"/>
            <a:ext cx="5935159" cy="4650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Agile methodology(SCRUM)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 project management framework that breaks projects down into several dynamic phases, commonly known as sprints.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Scrum is an agile framework for team collaboration and problem solving, inspired by the sport of rugby</a:t>
            </a:r>
            <a:endParaRPr lang="en-US" sz="2000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Three pillars (</a:t>
            </a:r>
            <a:r>
              <a:rPr lang="en-US" sz="2000" dirty="0">
                <a:ea typeface="+mn-lt"/>
                <a:cs typeface="+mn-lt"/>
              </a:rPr>
              <a:t>Transparency, Inspection and Adaptation)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Time: Sprint(2-4 weeks), Daily scrum(15 min), </a:t>
            </a:r>
            <a:r>
              <a:rPr lang="en-US" sz="2000" dirty="0" err="1">
                <a:cs typeface="Arial"/>
              </a:rPr>
              <a:t>Planning+Review+Retrospection</a:t>
            </a:r>
            <a:r>
              <a:rPr lang="en-US" sz="2000" dirty="0">
                <a:cs typeface="Arial"/>
              </a:rPr>
              <a:t>(2-4) hours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Benefits: Adaptability, High velocity, Continuous improvement, Sustainable pace, Faster  problem resolution, customer centric, and efficient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Agile Sprints, HD Png Download - kindpng">
            <a:extLst>
              <a:ext uri="{FF2B5EF4-FFF2-40B4-BE49-F238E27FC236}">
                <a16:creationId xmlns:a16="http://schemas.microsoft.com/office/drawing/2014/main" id="{81B0C16E-65E9-2697-1EB5-0863A1BB1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404" y="1866900"/>
            <a:ext cx="5354515" cy="40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 | My takeaways</a:t>
            </a:r>
            <a:endParaRPr lang="en-IN" sz="4000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5640" y="1860993"/>
            <a:ext cx="5935159" cy="4650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Componenets of SCRUM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Epic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User Story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Task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Sub Task</a:t>
            </a:r>
          </a:p>
          <a:p>
            <a:pPr marL="0" indent="0">
              <a:buNone/>
            </a:pPr>
            <a:r>
              <a:rPr lang="en-US" sz="2000" b="1">
                <a:cs typeface="Arial"/>
              </a:rPr>
              <a:t>Business Feature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Feature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Benefit Hypothesis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Acceptance Criteria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User Story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Enabler Story</a:t>
            </a: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Scrum vs kanban software development differences comparison outline ...">
            <a:extLst>
              <a:ext uri="{FF2B5EF4-FFF2-40B4-BE49-F238E27FC236}">
                <a16:creationId xmlns:a16="http://schemas.microsoft.com/office/drawing/2014/main" id="{12324AD4-E520-6F2D-E474-24943D29B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855868"/>
            <a:ext cx="5322275" cy="40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4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 | My takeaways</a:t>
            </a:r>
            <a:endParaRPr lang="en-IN" sz="4000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5640" y="1860993"/>
            <a:ext cx="5935159" cy="4650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KANBAN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The Kanban method is an approach to evolutionary and incremental systems and process change for organizations.</a:t>
            </a:r>
            <a:endParaRPr lang="en-US"/>
          </a:p>
          <a:p>
            <a:pPr marL="0" indent="0">
              <a:buNone/>
            </a:pPr>
            <a:r>
              <a:rPr lang="en-US" sz="2000" b="1">
                <a:cs typeface="Arial"/>
              </a:rPr>
              <a:t>Story Pointing (Ready-Spint-Done)</a:t>
            </a:r>
            <a:endParaRPr lang="en-US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Definition of Ready(DoR)</a:t>
            </a:r>
            <a:endParaRPr lang="en-US" sz="2000" b="1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Definition of Done(DoD)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r>
              <a:rPr lang="en-US" sz="2000" b="1">
                <a:cs typeface="Arial"/>
              </a:rPr>
              <a:t>Estimation in Agile (Scope, Team, Cost)</a:t>
            </a:r>
          </a:p>
          <a:p>
            <a:pPr marL="0" indent="0">
              <a:buNone/>
            </a:pPr>
            <a:r>
              <a:rPr lang="en-US" sz="2000" b="1">
                <a:cs typeface="Arial"/>
              </a:rPr>
              <a:t>Story Point Estimation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Customer Ready Stats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Team Estimates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Team Discuss</a:t>
            </a: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Burn-Up Chart: Exposing Scope Creep and Revealing Your Real Progress ...">
            <a:extLst>
              <a:ext uri="{FF2B5EF4-FFF2-40B4-BE49-F238E27FC236}">
                <a16:creationId xmlns:a16="http://schemas.microsoft.com/office/drawing/2014/main" id="{6806470C-30F4-815B-9809-08712F055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861671"/>
            <a:ext cx="5322275" cy="40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3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learning:</a:t>
            </a:r>
            <a:endParaRPr lang="en-US" sz="2000" b="1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Training program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Leadership by example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Performance evaluation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Clear Communication</a:t>
            </a:r>
          </a:p>
          <a:p>
            <a:pPr marL="0" indent="0">
              <a:buNone/>
            </a:pPr>
            <a:r>
              <a:rPr lang="en-US" sz="2000" b="1"/>
              <a:t>How I feel Shell benefits from this learning:</a:t>
            </a:r>
            <a:r>
              <a:rPr lang="en-US" sz="2000"/>
              <a:t> </a:t>
            </a:r>
            <a:endParaRPr lang="en-US" sz="200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Enhanced Reputation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Employee Satisfaction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Risk Mitigation</a:t>
            </a:r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 descr="Shell Logo, Shell Symbol, Meaning, History and Evolution">
            <a:extLst>
              <a:ext uri="{FF2B5EF4-FFF2-40B4-BE49-F238E27FC236}">
                <a16:creationId xmlns:a16="http://schemas.microsoft.com/office/drawing/2014/main" id="{6D5413AE-1C02-50B1-EA38-6DB90499C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How I feel Shell implements this learning:</a:t>
            </a:r>
            <a:endParaRPr lang="en-US" sz="2000"/>
          </a:p>
          <a:p>
            <a:pPr marL="342900" indent="-342900">
              <a:buFont typeface="Wingdings,Sans-Serif"/>
              <a:buChar char="Ø"/>
            </a:pPr>
            <a:r>
              <a:rPr lang="en-US" sz="2000"/>
              <a:t>Stakeholder Mapping</a:t>
            </a:r>
            <a:endParaRPr lang="en-US" sz="200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Communcation Plan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Feedback mechanism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Collaborative platform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Improved Decision-Making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Risk mitigation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Strengthened Relationship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DDDFEBF-7451-AB5A-4B32-9BC79228C328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16" name="Picture 15" descr="Shell Logo, Shell Symbol, Meaning, History and Evolution">
            <a:extLst>
              <a:ext uri="{FF2B5EF4-FFF2-40B4-BE49-F238E27FC236}">
                <a16:creationId xmlns:a16="http://schemas.microsoft.com/office/drawing/2014/main" id="{84021DBB-791A-90F6-7934-845729433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How I feel Shell implements this learning:</a:t>
            </a:r>
            <a:endParaRPr lang="en-US" sz="200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Team building Activities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Cross-Functional Team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Clear Roles and Responsibilities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Recognition and Reward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Increased Innovation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Higher Productivity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Employee Engagement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442387D-EA05-C4A7-888D-AAEE72E48DCA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3972E15D-981C-03E1-8DD0-3FE37B69A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cs typeface="Arial"/>
              </a:rPr>
              <a:t>Leading my life with Purpose, Loyalty, and Ambition; Committed to a positive Future.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 descr="A person standing on a mountain with a torch&#10;&#10;Description automatically generated">
            <a:extLst>
              <a:ext uri="{FF2B5EF4-FFF2-40B4-BE49-F238E27FC236}">
                <a16:creationId xmlns:a16="http://schemas.microsoft.com/office/drawing/2014/main" id="{EB513076-4EE0-8FD9-3130-5842E9E2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979" y="1834978"/>
            <a:ext cx="5340177" cy="40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Agile Training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Business analysis tools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Pilot Agile Project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Continuous Feedback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Faster Time-To-market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Enhanced Flexibility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Data-Driven Decision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B8EE481-BD11-B6E9-567C-AB4C8A891A0D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BF1F122F-3BAE-AED3-4738-3F6419E1F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45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 | Relevance for Shell</a:t>
            </a:r>
            <a:endParaRPr lang="en-IN" sz="4000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Cross-Functional Teams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Daily Stand-Ups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Sprint Reviews and Retrospectives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WIP Limits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Relative Estimation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/>
              <a:t>Improved Efficiency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Enhanced Flexibility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/>
              <a:t>Increased Transparency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12F9C-2858-76CB-6E83-E571F7F89CE2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2899C533-B34E-8D55-A13B-446FD2569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Challenge faced while implementing</a:t>
            </a:r>
            <a:r>
              <a:rPr lang="en-US" sz="2000" b="1" dirty="0"/>
              <a:t>: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Cultural Resistance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Consistency across Regions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Measurement and Accountability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/>
              <a:t>Time Constraints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 descr="Facing Your Biggest Challenge">
            <a:extLst>
              <a:ext uri="{FF2B5EF4-FFF2-40B4-BE49-F238E27FC236}">
                <a16:creationId xmlns:a16="http://schemas.microsoft.com/office/drawing/2014/main" id="{5D4E7822-6049-FADF-ABEB-4D8B76733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Challenge faced while implementing:</a:t>
            </a:r>
            <a:endParaRPr lang="en-US" sz="2000"/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Diverse Stakeholder interest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Communication barriers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Resource Allocation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D3FBE54-70D0-8137-3A2A-D65AA6A7F5F7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40341BCD-3853-69CD-0245-8CC2D34F5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Challenge faced while implementing:</a:t>
            </a:r>
            <a:endParaRPr lang="en-US" sz="2000"/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Geographical Dispersion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Diverse Work Cultures leading to misunderstanding sometimes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Role Clarity Issues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Resistance to change</a:t>
            </a:r>
            <a:endParaRPr lang="en-US" sz="2000" dirty="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D0F3F6-E65C-1DCB-BBC6-7B3BC537D984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93177C7A-F32D-1F09-AE15-EC5C1C769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4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Challenge faced while implementing:</a:t>
            </a:r>
            <a:endParaRPr lang="en-US" sz="2000"/>
          </a:p>
          <a:p>
            <a:pPr marL="342900" indent="-342900">
              <a:buFont typeface="Wingdings,Sans-Serif"/>
              <a:buChar char="Ø"/>
            </a:pPr>
            <a:r>
              <a:rPr lang="en-US" sz="2000"/>
              <a:t>Adoption of agile suddenly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Training and Expertise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Integration with my existing knowledge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Continuous adaption</a:t>
            </a:r>
            <a:endParaRPr lang="en-US" sz="2000" dirty="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3171E4-2360-CACB-4443-D3507A530973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4583F09A-6460-510F-8254-6721C3E8D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59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5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Challenge faced while implementing:</a:t>
            </a:r>
            <a:endParaRPr lang="en-US" sz="2000"/>
          </a:p>
          <a:p>
            <a:pPr marL="342900" indent="-342900">
              <a:buFont typeface="Wingdings,Sans-Serif"/>
              <a:buChar char="Ø"/>
            </a:pPr>
            <a:r>
              <a:rPr lang="en-US" sz="2000"/>
              <a:t>Consistency in Story pointing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Implementation Delays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Maintaining Discipline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Excessive Training</a:t>
            </a:r>
            <a:endParaRPr lang="en-US" sz="2000" dirty="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967CB77-DE7C-AD84-F7E0-8728D5845B69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F786DD28-C0A1-6309-786C-F1BA82A91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3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29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20B0604020202020204" pitchFamily="34" charset="0"/>
              <a:buChar char="Ø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Learning more about Azure DevOps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Setting up PostgreSQL and working on that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Making more friends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Week</a:t>
            </a:r>
            <a:endParaRPr lang="en-US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Ongoing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31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My learning was fun this </a:t>
            </a:r>
            <a:r>
              <a:rPr lang="en-US" sz="2000"/>
              <a:t>week because of following reasons:</a:t>
            </a:r>
          </a:p>
          <a:p>
            <a:pPr marL="0" indent="0">
              <a:buNone/>
            </a:pPr>
            <a:endParaRPr lang="en-US" sz="2000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Roleplay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Chart making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In class presentations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Assessment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Games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Networking</a:t>
            </a: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Picture 4" descr="Image result for fun learning">
            <a:extLst>
              <a:ext uri="{FF2B5EF4-FFF2-40B4-BE49-F238E27FC236}">
                <a16:creationId xmlns:a16="http://schemas.microsoft.com/office/drawing/2014/main" id="{11FE6608-445E-509B-29B4-F79C7D530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839" y="1968071"/>
            <a:ext cx="5327564" cy="4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32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Quick summary</a:t>
            </a:r>
            <a:endParaRPr lang="en-US" b="1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cs typeface="Arial"/>
            </a:endParaRPr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2000" dirty="0">
              <a:cs typeface="Arial"/>
            </a:endParaRPr>
          </a:p>
          <a:p>
            <a:pPr marL="457200" indent="-45720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Professionalism: We learned the importance of consistent behavior and clear communication, though adapting these standards globally and measuring their impact was challenging.</a:t>
            </a:r>
            <a:endParaRPr lang="en-US" sz="1800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Stakeholder Management: Managing diverse stakeholder needs improved our collaboration but balancing conflicting interests and overcoming communication barriers required significant effort.</a:t>
            </a:r>
          </a:p>
          <a:p>
            <a:pPr marL="457200" indent="-45720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Teamwork: Enhancing teamwork boosted innovation and productivity but bridging geographical and cultural gaps was a challenging part of the journey.</a:t>
            </a:r>
          </a:p>
          <a:p>
            <a:pPr marL="457200" indent="-45720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Business Analysis and Agile: Adopting Agile practices made us more flexible yet integrating them with existing processes and ensuring proper training required a major shift.</a:t>
            </a: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Arial"/>
              </a:rPr>
              <a:t>Who is a professional?</a:t>
            </a:r>
            <a:endParaRPr lang="en-US" sz="2000" b="1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An individual who is skilled and knowledgeable in their field, adhering to the standards and ethics of their profession. </a:t>
            </a:r>
            <a:br>
              <a:rPr lang="en-US" sz="2000" dirty="0">
                <a:cs typeface="Arial"/>
              </a:rPr>
            </a:br>
            <a:r>
              <a:rPr lang="en-US" sz="2000" dirty="0">
                <a:cs typeface="Arial"/>
              </a:rPr>
              <a:t>Example: Engineer, Doctor, Auto Driver etc.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How Does Professional Behave?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Accountability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Reliability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Integrity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/>
              <a:t>Respectfulness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Adaptability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Professionalism: 11 Important Workplace Qualities | Changing the Story">
            <a:extLst>
              <a:ext uri="{FF2B5EF4-FFF2-40B4-BE49-F238E27FC236}">
                <a16:creationId xmlns:a16="http://schemas.microsoft.com/office/drawing/2014/main" id="{364BC01A-50F4-EB92-AD64-8A7BB3A63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2561" y="1860585"/>
            <a:ext cx="5348416" cy="40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Arial"/>
              </a:rPr>
              <a:t>Professional Qualities and Attributes?</a:t>
            </a:r>
            <a:endParaRPr lang="en-US" sz="2000" b="1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Expertise</a:t>
            </a:r>
            <a:endParaRPr lang="en-US" sz="2000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Punctuality</a:t>
            </a:r>
            <a:endParaRPr lang="en-US" sz="2000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Appearance</a:t>
            </a:r>
            <a:endParaRPr lang="en-US" sz="2000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Self-Discipline</a:t>
            </a:r>
          </a:p>
          <a:p>
            <a:pPr marL="0" indent="0">
              <a:buNone/>
            </a:pPr>
            <a:r>
              <a:rPr lang="en-US" sz="2000" b="1">
                <a:cs typeface="Arial"/>
              </a:rPr>
              <a:t>Telephone Etiquette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Answering: Answer with greeting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Tone: Tone must be polite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Hold: Don't hold for long and don't move away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Ending: End with goodbye</a:t>
            </a: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How to Answer the Phone Professionally at Your Business">
            <a:extLst>
              <a:ext uri="{FF2B5EF4-FFF2-40B4-BE49-F238E27FC236}">
                <a16:creationId xmlns:a16="http://schemas.microsoft.com/office/drawing/2014/main" id="{5F57B5E5-3415-9040-A67F-E9707BCA5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5870"/>
            <a:ext cx="5338119" cy="40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Arial"/>
              </a:rPr>
              <a:t>Email Etiquette:</a:t>
            </a:r>
            <a:endParaRPr lang="en-US" b="1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Subject: Don’t use block letters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One email one message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One paragraph(15-20 words) – one idea</a:t>
            </a:r>
            <a:endParaRPr lang="en-US" sz="200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Respond within 24 hours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Write designation in signature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Meeting Etiquette</a:t>
            </a:r>
            <a:endParaRPr lang="en-US" sz="2000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Be Prepared and on time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Put your phone on silent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Follow-up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22 Online Meeting Etiquette Rules That Must Be Followed">
            <a:extLst>
              <a:ext uri="{FF2B5EF4-FFF2-40B4-BE49-F238E27FC236}">
                <a16:creationId xmlns:a16="http://schemas.microsoft.com/office/drawing/2014/main" id="{3BBAFC4A-6EF7-6DDC-9116-4681AFA03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1751"/>
            <a:ext cx="5338119" cy="40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Arial"/>
              </a:rPr>
              <a:t>Video Conferencing Etiquette:</a:t>
            </a:r>
            <a:endParaRPr lang="en-US" b="1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Minimal background distraction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Dress as you're attending in person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Be on mute if not required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Pay attention and ask question</a:t>
            </a:r>
          </a:p>
          <a:p>
            <a:pPr>
              <a:buFont typeface="Wingdings"/>
              <a:buChar char="Ø"/>
            </a:pPr>
            <a:r>
              <a:rPr lang="en-US" sz="2000" b="1" dirty="0">
                <a:cs typeface="Arial"/>
              </a:rPr>
              <a:t>How do I personally see this concept implemented in the Energy sector: </a:t>
            </a:r>
            <a:r>
              <a:rPr lang="en-US" sz="2000" dirty="0">
                <a:cs typeface="Arial"/>
              </a:rPr>
              <a:t>In the Energy sector, Professionalism involves adhering to safety regulations, maintaining technical expertise and ensuring ethical and regulatory compliance.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15 Etiquette Tips for Zoom Video Meetings | Etiquette, Online etiquette ...">
            <a:extLst>
              <a:ext uri="{FF2B5EF4-FFF2-40B4-BE49-F238E27FC236}">
                <a16:creationId xmlns:a16="http://schemas.microsoft.com/office/drawing/2014/main" id="{593E6130-CB3B-EE83-BFC0-D19E9F27A21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4358" r="-39" b="252"/>
          <a:stretch/>
        </p:blipFill>
        <p:spPr>
          <a:xfrm>
            <a:off x="6402859" y="1862746"/>
            <a:ext cx="5340179" cy="40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1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73086" y="1582966"/>
            <a:ext cx="5622915" cy="4807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Stakeholder Analysis</a:t>
            </a:r>
            <a:endParaRPr lang="en-US" sz="2000" b="1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Identify the stakeholder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Understand Stakeholder</a:t>
            </a:r>
            <a:endParaRPr lang="en-US" sz="20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Prioritize stakeholder</a:t>
            </a:r>
            <a:endParaRPr lang="en-US" sz="20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Develop a communication plan</a:t>
            </a:r>
            <a:endParaRPr lang="en-US" sz="20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Manage and monitor stakeholder expectation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cs typeface="Arial"/>
              </a:rPr>
              <a:t>Always have power-interest graph in mind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Stakeholder expectation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Transparency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Giving everyone significant amount of say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1850" dirty="0">
                <a:cs typeface="Arial"/>
              </a:rPr>
              <a:t>Physical interaction is best but if it is not possible, you can have another mutually acceptable channel</a:t>
            </a:r>
            <a:endParaRPr lang="en-US" sz="185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582967"/>
            <a:ext cx="5340409" cy="48073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Stakeholder - Learn About the Different Types of Stakeholders">
            <a:extLst>
              <a:ext uri="{FF2B5EF4-FFF2-40B4-BE49-F238E27FC236}">
                <a16:creationId xmlns:a16="http://schemas.microsoft.com/office/drawing/2014/main" id="{BB847594-E695-E1EE-F609-854E865C46E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90" r="293" b="-482"/>
          <a:stretch/>
        </p:blipFill>
        <p:spPr>
          <a:xfrm>
            <a:off x="6387756" y="1579878"/>
            <a:ext cx="5337568" cy="4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73086" y="1582966"/>
            <a:ext cx="5622915" cy="4807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Shell Trust Model</a:t>
            </a:r>
            <a:endParaRPr lang="en-US" sz="2000" b="1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Credibility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Reliability</a:t>
            </a:r>
            <a:endParaRPr lang="en-US" sz="20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Intimacy</a:t>
            </a:r>
            <a:endParaRPr lang="en-US" sz="20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Self-Orientation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cs typeface="Arial"/>
              </a:rPr>
              <a:t>Always have power-interest graph in mind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Trust Enhancing Techniques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Johari Window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4 Quadrants (1- Blind Self, 2- Open Self, 3- Hidden Self, and 4- Unknown Self)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How do I personally see this concept implemented in the Energy sector: </a:t>
            </a:r>
            <a:r>
              <a:rPr lang="en-US" sz="2000" dirty="0">
                <a:cs typeface="Arial"/>
              </a:rPr>
              <a:t>In energy sector all stakeholders are equally important.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582967"/>
            <a:ext cx="5340409" cy="48073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How To Use Johari Window To Build Self-Awareness">
            <a:extLst>
              <a:ext uri="{FF2B5EF4-FFF2-40B4-BE49-F238E27FC236}">
                <a16:creationId xmlns:a16="http://schemas.microsoft.com/office/drawing/2014/main" id="{0BF9127B-91FD-95F1-A630-CF59413E0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581338"/>
            <a:ext cx="5322276" cy="47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03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19687</TotalTime>
  <Words>597</Words>
  <Application>Microsoft Office PowerPoint</Application>
  <PresentationFormat>Widescreen</PresentationFormat>
  <Paragraphs>103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About Me</vt:lpstr>
      <vt:lpstr>PowerPoint Presentation</vt:lpstr>
      <vt:lpstr>Learning 1 | My takeaways</vt:lpstr>
      <vt:lpstr>Learning 1 | My takeaways</vt:lpstr>
      <vt:lpstr>Learning 1 | My takeaways</vt:lpstr>
      <vt:lpstr>Learning 1 | My takeaways</vt:lpstr>
      <vt:lpstr>Learning 2 | My takeaways</vt:lpstr>
      <vt:lpstr>Learning 2 | My takeaways</vt:lpstr>
      <vt:lpstr>Learning 3 | My takeaways</vt:lpstr>
      <vt:lpstr>Learning 3 | My takeaways</vt:lpstr>
      <vt:lpstr>Learning 4 | My takeaways</vt:lpstr>
      <vt:lpstr>Learning 4 | My takeaways</vt:lpstr>
      <vt:lpstr>Learning 5 | My takeaways</vt:lpstr>
      <vt:lpstr>Learning 5 | My takeaways</vt:lpstr>
      <vt:lpstr>PowerPoint Presentation</vt:lpstr>
      <vt:lpstr>Learning 1 | Relevance for Shell</vt:lpstr>
      <vt:lpstr>Learning 2 | Relevance for Shell</vt:lpstr>
      <vt:lpstr>Learning 3 | Relevance for Shell</vt:lpstr>
      <vt:lpstr>Learning 4 | Relevance for Shell</vt:lpstr>
      <vt:lpstr>Learning 5 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Challenge faced while implementing Learning 4</vt:lpstr>
      <vt:lpstr>Challenge faced while implementing Learning 5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Bhushan Madapura [UNext]</cp:lastModifiedBy>
  <cp:revision>1257</cp:revision>
  <dcterms:created xsi:type="dcterms:W3CDTF">2022-01-18T12:35:56Z</dcterms:created>
  <dcterms:modified xsi:type="dcterms:W3CDTF">2024-08-31T04:08:27Z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