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147375589" r:id="rId6"/>
    <p:sldId id="4848" r:id="rId7"/>
    <p:sldId id="2147375597" r:id="rId8"/>
    <p:sldId id="2147375615" r:id="rId9"/>
    <p:sldId id="2147375600" r:id="rId10"/>
    <p:sldId id="2147375601" r:id="rId11"/>
    <p:sldId id="2147375627" r:id="rId12"/>
    <p:sldId id="2147375618" r:id="rId13"/>
    <p:sldId id="2147375619" r:id="rId14"/>
    <p:sldId id="2147375602" r:id="rId15"/>
    <p:sldId id="2147375603" r:id="rId16"/>
    <p:sldId id="2147375604" r:id="rId17"/>
    <p:sldId id="2147375605" r:id="rId18"/>
    <p:sldId id="2147375626" r:id="rId19"/>
    <p:sldId id="2147375628" r:id="rId20"/>
    <p:sldId id="2147375606" r:id="rId21"/>
    <p:sldId id="2147375607" r:id="rId22"/>
    <p:sldId id="2147375608" r:id="rId23"/>
    <p:sldId id="2147375609" r:id="rId24"/>
    <p:sldId id="2147375623" r:id="rId25"/>
    <p:sldId id="2147375629" r:id="rId26"/>
    <p:sldId id="2147375610" r:id="rId27"/>
    <p:sldId id="2147375611" r:id="rId28"/>
    <p:sldId id="2147375612" r:id="rId29"/>
    <p:sldId id="2147375613" r:id="rId30"/>
    <p:sldId id="2147375614" r:id="rId31"/>
    <p:sldId id="1633" r:id="rId32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080E84-E73C-AD94-F448-E194FF184B7B}" v="610" dt="2024-09-18T09:59:07.8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76" y="56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gs" Target="tags/tag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3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3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3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2.jpeg"/><Relationship Id="rId4" Type="http://schemas.openxmlformats.org/officeDocument/2006/relationships/image" Target="../media/image2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3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3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3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4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2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3003335"/>
            <a:ext cx="10525125" cy="1200329"/>
          </a:xfrm>
        </p:spPr>
        <p:txBody>
          <a:bodyPr anchor="b">
            <a:spAutoFit/>
          </a:bodyPr>
          <a:lstStyle/>
          <a:p>
            <a:r>
              <a:rPr lang="en-US" sz="4000" dirty="0">
                <a:latin typeface="Arial"/>
                <a:cs typeface="Arial"/>
              </a:rPr>
              <a:t>Shell Bootcamp 2024</a:t>
            </a:r>
            <a:br>
              <a:rPr lang="en-US" sz="4000" dirty="0"/>
            </a:br>
            <a:r>
              <a:rPr lang="en-US" sz="4000" dirty="0">
                <a:latin typeface="Arial"/>
                <a:cs typeface="Arial"/>
              </a:rPr>
              <a:t>Reflections for Week 3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NITYA NAND JHA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17-Sep-2024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5 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65640" y="1860993"/>
            <a:ext cx="5935159" cy="46506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ea typeface="+mn-lt"/>
                <a:cs typeface="+mn-lt"/>
              </a:rPr>
              <a:t>Chef</a:t>
            </a:r>
            <a:endParaRPr lang="en-US" dirty="0">
              <a:cs typeface="Arial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Configuration management tool for automating infrastructure.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Core Concepts: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Recipes: Code that defines how to configure a system. 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Cookbooks: Collections of recipes and related files. 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Chef Server: Central repository for managing configurations.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Nodes: Machines managed by Chef.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cs typeface="Arial"/>
              </a:rPr>
              <a:t>Key Features: </a:t>
            </a:r>
            <a:r>
              <a:rPr lang="en-US" sz="2000" dirty="0">
                <a:ea typeface="+mn-lt"/>
                <a:cs typeface="+mn-lt"/>
              </a:rPr>
              <a:t>Automation, Consistency, Scalability, and Compliance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565555" y="1860993"/>
            <a:ext cx="5175653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" name="Picture 1" descr="DEVOPS">
            <a:extLst>
              <a:ext uri="{FF2B5EF4-FFF2-40B4-BE49-F238E27FC236}">
                <a16:creationId xmlns:a16="http://schemas.microsoft.com/office/drawing/2014/main" id="{7C6BD920-2BDE-652B-1D54-20CE66A8F3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0785" y="1859573"/>
            <a:ext cx="5181599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73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Relevance of learnings for my organization</a:t>
            </a:r>
            <a:endParaRPr lang="en-IN" sz="4000" dirty="0"/>
          </a:p>
        </p:txBody>
      </p:sp>
      <p:pic>
        <p:nvPicPr>
          <p:cNvPr id="4" name="Graphic 3" descr="User network outline">
            <a:extLst>
              <a:ext uri="{FF2B5EF4-FFF2-40B4-BE49-F238E27FC236}">
                <a16:creationId xmlns:a16="http://schemas.microsoft.com/office/drawing/2014/main" id="{7164DAAD-2874-8D6F-8FCF-5053DEE2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692" y="28386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52491" y="1860993"/>
            <a:ext cx="5643509" cy="45293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ITIL skills can benefit Shell by: 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Operational</a:t>
            </a:r>
            <a:r>
              <a:rPr lang="en-US" sz="2000" dirty="0">
                <a:ea typeface="+mn-lt"/>
                <a:cs typeface="+mn-lt"/>
              </a:rPr>
              <a:t> Efficiency: Standardized Processes and Incident Management. 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Business Alignment: Service Strategy and Service Design. 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Risk Management: Change Management Problem Management.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Continuous Improvement: Service Improvement and Performance Metrics. 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Compliance and Security: Regulatory Compliance and Security Management.</a:t>
            </a:r>
            <a:endParaRPr lang="en-US">
              <a:cs typeface="Arial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2" name="Picture 1" descr="Shell Logo, Shell Symbol, Meaning, History and Evolution">
            <a:extLst>
              <a:ext uri="{FF2B5EF4-FFF2-40B4-BE49-F238E27FC236}">
                <a16:creationId xmlns:a16="http://schemas.microsoft.com/office/drawing/2014/main" id="{6D5413AE-1C02-50B1-EA38-6DB90499CB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2658"/>
            <a:ext cx="5338119" cy="40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6299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ServiceNow Actions skills can benefit Shell by:</a:t>
            </a:r>
            <a:r>
              <a:rPr lang="en-US" sz="2000" dirty="0">
                <a:ea typeface="+mn-lt"/>
                <a:cs typeface="+mn-lt"/>
              </a:rPr>
              <a:t> 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Operational Efficiency: Automated Workflows and Incident Management.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Business Alignment: Service Catalog and ITBM. 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Risk Management: Change Management and Problem Management.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Continuous Improvement: Performance Analytics and Service Improvement.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Compliance and Security: Regulatory Compliance and Security Operations.</a:t>
            </a:r>
            <a:endParaRPr lang="en-US" sz="2000">
              <a:cs typeface="Arial"/>
            </a:endParaRP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DDDFEBF-7451-AB5A-4B32-9BC79228C328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16" name="Picture 15" descr="Shell Logo, Shell Symbol, Meaning, History and Evolution">
            <a:extLst>
              <a:ext uri="{FF2B5EF4-FFF2-40B4-BE49-F238E27FC236}">
                <a16:creationId xmlns:a16="http://schemas.microsoft.com/office/drawing/2014/main" id="{84021DBB-791A-90F6-7934-845729433F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2658"/>
            <a:ext cx="5338119" cy="40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5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3446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AWS skills can benefit Shell by: </a:t>
            </a:r>
            <a:endParaRPr lang="en-US" b="1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Operational Efficiency: Elastic Compute and Automated Backups.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Business Alignment: Data Lakes and IoT Services. 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Risk Management: Disaster Recovery and Security Compliance. 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Continuous Improvement: Machine Learning and Cost Management.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Global Reach: Global Infrastructure and Edge Computing.</a:t>
            </a:r>
            <a:endParaRPr lang="en-US" sz="2000">
              <a:cs typeface="Arial"/>
            </a:endParaRP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442387D-EA05-C4A7-888D-AAEE72E48DCA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9" name="Picture 8" descr="Shell Logo, Shell Symbol, Meaning, History and Evolution">
            <a:extLst>
              <a:ext uri="{FF2B5EF4-FFF2-40B4-BE49-F238E27FC236}">
                <a16:creationId xmlns:a16="http://schemas.microsoft.com/office/drawing/2014/main" id="{3972E15D-981C-03E1-8DD0-3FE37B69AA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2658"/>
            <a:ext cx="5338119" cy="40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6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 | Relevance for Shell</a:t>
            </a:r>
            <a:endParaRPr lang="en-IN" sz="4000" i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52491" y="1860993"/>
            <a:ext cx="5643509" cy="45087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Azure skills can benefit Shell by: </a:t>
            </a:r>
            <a:endParaRPr lang="en-US" b="1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Operational Efficiency: Virtual Machines and Azure Automation.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Business Alignment: Azure Synapse and IoT Hub. 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Risk Management: Backup and Site Recovery and Security Center.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Continuous Improvement: AI and Machine Learning and Cost Management.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Global Reach: Global Data Centers and Edge Computing.</a:t>
            </a:r>
            <a:endParaRPr lang="en-US" sz="2000">
              <a:cs typeface="Arial"/>
            </a:endParaRP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CF12F9C-2858-76CB-6E83-E571F7F89CE2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9" name="Picture 8" descr="Shell Logo, Shell Symbol, Meaning, History and Evolution">
            <a:extLst>
              <a:ext uri="{FF2B5EF4-FFF2-40B4-BE49-F238E27FC236}">
                <a16:creationId xmlns:a16="http://schemas.microsoft.com/office/drawing/2014/main" id="{2899C533-B34E-8D55-A13B-446FD2569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2658"/>
            <a:ext cx="5338119" cy="40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4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5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52491" y="1860993"/>
            <a:ext cx="5643509" cy="45087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Docker skills can benefit Shell by: </a:t>
            </a:r>
            <a:endParaRPr lang="en-US" b="1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Operational Efficiency: Containerization and Resource Efficiency.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Business Alignment: Microservices and CI/CD Pipelines. 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Risk Management: Isolation and Rollback.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Continuous Improvement: Scalability and Automation. 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Flexibility: Multi-Cloud Support and Portability.</a:t>
            </a:r>
            <a:endParaRPr lang="en-US">
              <a:cs typeface="Arial"/>
            </a:endParaRP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CF12F9C-2858-76CB-6E83-E571F7F89CE2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9" name="Picture 8" descr="Shell Logo, Shell Symbol, Meaning, History and Evolution">
            <a:extLst>
              <a:ext uri="{FF2B5EF4-FFF2-40B4-BE49-F238E27FC236}">
                <a16:creationId xmlns:a16="http://schemas.microsoft.com/office/drawing/2014/main" id="{2899C533-B34E-8D55-A13B-446FD2569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2658"/>
            <a:ext cx="5338119" cy="40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57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Challenges in implementing learning</a:t>
            </a:r>
            <a:endParaRPr lang="en-IN" sz="4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F2FEB897-CC3D-F8EF-554F-5F219373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6726" y="286622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17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307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1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Challenge faced while implementing</a:t>
            </a:r>
            <a:r>
              <a:rPr lang="en-US" sz="2000" b="1" dirty="0"/>
              <a:t>: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Understanding complex terminologies and frameworks.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Aligning ITIL processes with </a:t>
            </a:r>
            <a:r>
              <a:rPr lang="en-US" sz="2000" dirty="0">
                <a:ea typeface="+mn-lt"/>
                <a:cs typeface="+mn-lt"/>
              </a:rPr>
              <a:t>existing business practices. 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Resistance to change </a:t>
            </a:r>
            <a:r>
              <a:rPr lang="en-US" sz="2000" dirty="0">
                <a:ea typeface="+mn-lt"/>
                <a:cs typeface="+mn-lt"/>
              </a:rPr>
              <a:t>from staff. High initial implementation costs. 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Continuous training and certification requirements. 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Measuring the ROI of ITIL implementation.</a:t>
            </a:r>
            <a:endParaRPr lang="en-US" sz="2000" dirty="0">
              <a:cs typeface="Arial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5" name="Picture 4" descr="Facing Your Biggest Challenge">
            <a:extLst>
              <a:ext uri="{FF2B5EF4-FFF2-40B4-BE49-F238E27FC236}">
                <a16:creationId xmlns:a16="http://schemas.microsoft.com/office/drawing/2014/main" id="{5D4E7822-6049-FADF-ABEB-4D8B76733C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4583"/>
            <a:ext cx="5338119" cy="407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44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2647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2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Challenge faced while implementing:</a:t>
            </a:r>
            <a:endParaRPr lang="en-US" sz="2000" dirty="0"/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Customizing the platform to fit specific business needs.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Integrating ServiceNow with existing systems.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Managing data migration to the new </a:t>
            </a:r>
            <a:r>
              <a:rPr lang="en-US" sz="2000" dirty="0">
                <a:ea typeface="+mn-lt"/>
                <a:cs typeface="+mn-lt"/>
              </a:rPr>
              <a:t>platform. 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Ensuring user adoption and training.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Handling performance issues with large-scale </a:t>
            </a:r>
            <a:r>
              <a:rPr lang="en-US" sz="2000" dirty="0">
                <a:ea typeface="+mn-lt"/>
                <a:cs typeface="+mn-lt"/>
              </a:rPr>
              <a:t>deployments. 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Keeping up with frequent updates and new features.</a:t>
            </a:r>
            <a:endParaRPr lang="en-US" sz="2000">
              <a:cs typeface="Arial"/>
            </a:endParaRP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D3FBE54-70D0-8137-3A2A-D65AA6A7F5F7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9" name="Picture 8" descr="Facing Your Biggest Challenge">
            <a:extLst>
              <a:ext uri="{FF2B5EF4-FFF2-40B4-BE49-F238E27FC236}">
                <a16:creationId xmlns:a16="http://schemas.microsoft.com/office/drawing/2014/main" id="{40341BCD-3853-69CD-0245-8CC2D34F53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4583"/>
            <a:ext cx="5338119" cy="407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4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442195" y="1831738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40" tIns="45720" rIns="91440" bIns="4572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cs typeface="Arial"/>
              </a:rPr>
              <a:t>Leading my life with Purpose, Loyalty, and Ambition; Committed to a positive Future.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400800" y="1831738"/>
            <a:ext cx="53507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7" name="Picture 6" descr="A person standing on a mountain with a torch&#10;&#10;Description automatically generated">
            <a:extLst>
              <a:ext uri="{FF2B5EF4-FFF2-40B4-BE49-F238E27FC236}">
                <a16:creationId xmlns:a16="http://schemas.microsoft.com/office/drawing/2014/main" id="{EB513076-4EE0-8FD9-3130-5842E9E28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979" y="1834978"/>
            <a:ext cx="5340177" cy="407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6622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3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Challenge faced while implementing:</a:t>
            </a:r>
            <a:endParaRPr lang="en-US" sz="2000" dirty="0"/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Navigating the vast array of services and features.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Managing costs and avoiding unexpected charges.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Ensuring data security and compliance. Migrating existing applications to the cloud.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Handling scalability and performance optimization. </a:t>
            </a:r>
            <a:endParaRPr lang="en-US"/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Understanding and implementing best practices for architecture.</a:t>
            </a:r>
            <a:endParaRPr lang="en-US" sz="2000" dirty="0">
              <a:cs typeface="Arial"/>
            </a:endParaRP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3D0F3F6-E65C-1DCB-BBC6-7B3BC537D984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9" name="Picture 8" descr="Facing Your Biggest Challenge">
            <a:extLst>
              <a:ext uri="{FF2B5EF4-FFF2-40B4-BE49-F238E27FC236}">
                <a16:creationId xmlns:a16="http://schemas.microsoft.com/office/drawing/2014/main" id="{93177C7A-F32D-1F09-AE15-EC5C1C769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4583"/>
            <a:ext cx="5338119" cy="407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04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4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Challenge faced while implementing:</a:t>
            </a:r>
            <a:endParaRPr lang="en-US" sz="2000" dirty="0"/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Integrating Azure services with on-premises systems.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Managing and optimizing cloud costs. 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Ensuring data security and regulatory compliance.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Migrating legacy applications to Azure.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Handling scalability and performance issues.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Keeping up with frequent updates and new services.</a:t>
            </a:r>
            <a:endParaRPr lang="en-US" sz="2000">
              <a:cs typeface="Arial"/>
            </a:endParaRP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23171E4-2360-CACB-4443-D3507A530973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9" name="Picture 8" descr="Facing Your Biggest Challenge">
            <a:extLst>
              <a:ext uri="{FF2B5EF4-FFF2-40B4-BE49-F238E27FC236}">
                <a16:creationId xmlns:a16="http://schemas.microsoft.com/office/drawing/2014/main" id="{4583F09A-6460-510F-8254-6721C3E8DD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4583"/>
            <a:ext cx="5338119" cy="407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59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5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Challenge faced while implementing:</a:t>
            </a:r>
            <a:endParaRPr lang="en-US" sz="2000" dirty="0"/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Learning containerization concepts and Docker commands.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Managing container orchestration with tools like Kubernetes. 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Ensuring security and </a:t>
            </a:r>
            <a:r>
              <a:rPr lang="en-US" sz="2000" dirty="0">
                <a:ea typeface="+mn-lt"/>
                <a:cs typeface="+mn-lt"/>
              </a:rPr>
              <a:t>isolation of containers. 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Handling persistent storage for containers. 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Debugging and troubleshooting containerized </a:t>
            </a:r>
            <a:r>
              <a:rPr lang="en-US" sz="2000" dirty="0">
                <a:ea typeface="+mn-lt"/>
                <a:cs typeface="+mn-lt"/>
              </a:rPr>
              <a:t>applications. 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Optimizing container performance and resource usage.</a:t>
            </a:r>
            <a:endParaRPr lang="en-US">
              <a:cs typeface="Arial"/>
            </a:endParaRP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23171E4-2360-CACB-4443-D3507A530973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9" name="Picture 8" descr="Facing Your Biggest Challenge">
            <a:extLst>
              <a:ext uri="{FF2B5EF4-FFF2-40B4-BE49-F238E27FC236}">
                <a16:creationId xmlns:a16="http://schemas.microsoft.com/office/drawing/2014/main" id="{4583F09A-6460-510F-8254-6721C3E8DD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4583"/>
            <a:ext cx="5338119" cy="407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62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Action Plan</a:t>
            </a:r>
            <a:endParaRPr lang="en-IN" sz="4000" dirty="0"/>
          </a:p>
        </p:txBody>
      </p:sp>
      <p:pic>
        <p:nvPicPr>
          <p:cNvPr id="4" name="Graphic 3" descr="Steps icon">
            <a:extLst>
              <a:ext uri="{FF2B5EF4-FFF2-40B4-BE49-F238E27FC236}">
                <a16:creationId xmlns:a16="http://schemas.microsoft.com/office/drawing/2014/main" id="{B5F8A401-110E-E4BD-2FD5-DBD699116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2471" y="2893076"/>
            <a:ext cx="1049813" cy="10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6799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My Action Plan for this Week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24</a:t>
            </a:fld>
            <a:endParaRPr lang="en-IN" dirty="0"/>
          </a:p>
        </p:txBody>
      </p:sp>
      <p:pic>
        <p:nvPicPr>
          <p:cNvPr id="5" name="Graphic 4" descr="Steps icon">
            <a:extLst>
              <a:ext uri="{FF2B5EF4-FFF2-40B4-BE49-F238E27FC236}">
                <a16:creationId xmlns:a16="http://schemas.microsoft.com/office/drawing/2014/main" id="{B5EEB56D-B388-3B36-90D7-E1D1797C4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01613" y="206613"/>
            <a:ext cx="1049813" cy="1049813"/>
          </a:xfrm>
          <a:prstGeom prst="rect">
            <a:avLst/>
          </a:prstGeom>
        </p:spPr>
      </p:pic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6C73795A-BE20-7075-E9C6-6F145CE60794}"/>
              </a:ext>
            </a:extLst>
          </p:cNvPr>
          <p:cNvSpPr txBox="1">
            <a:spLocks/>
          </p:cNvSpPr>
          <p:nvPr/>
        </p:nvSpPr>
        <p:spPr>
          <a:xfrm>
            <a:off x="825971" y="1963738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20B0604020202020204" pitchFamily="34" charset="0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Joining my Team</a:t>
            </a:r>
          </a:p>
          <a:p>
            <a:pPr algn="ctr">
              <a:buFont typeface="Wingdings" panose="020B0604020202020204" pitchFamily="34" charset="0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Learning more about Data</a:t>
            </a:r>
          </a:p>
          <a:p>
            <a:pPr algn="ctr">
              <a:buFont typeface="Wingdings" panose="020B0604020202020204" pitchFamily="34" charset="0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Making more friends</a:t>
            </a:r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A3E2F4D1-4417-E244-3DB9-A6FF5866A342}"/>
              </a:ext>
            </a:extLst>
          </p:cNvPr>
          <p:cNvSpPr txBox="1">
            <a:spLocks/>
          </p:cNvSpPr>
          <p:nvPr/>
        </p:nvSpPr>
        <p:spPr>
          <a:xfrm>
            <a:off x="4104451" y="1950811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Week</a:t>
            </a:r>
            <a:endParaRPr lang="en-US"/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3EBEB0AC-D407-44FD-A74F-90F67F3D13C3}"/>
              </a:ext>
            </a:extLst>
          </p:cNvPr>
          <p:cNvSpPr txBox="1">
            <a:spLocks/>
          </p:cNvSpPr>
          <p:nvPr/>
        </p:nvSpPr>
        <p:spPr>
          <a:xfrm>
            <a:off x="7379732" y="1945213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Ongoing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8FD767-7EE2-8BA3-9320-45A7293391FF}"/>
              </a:ext>
            </a:extLst>
          </p:cNvPr>
          <p:cNvSpPr/>
          <p:nvPr/>
        </p:nvSpPr>
        <p:spPr>
          <a:xfrm>
            <a:off x="82597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89516E-B769-4A13-DD90-39AC62DED9BD}"/>
              </a:ext>
            </a:extLst>
          </p:cNvPr>
          <p:cNvSpPr/>
          <p:nvPr/>
        </p:nvSpPr>
        <p:spPr>
          <a:xfrm>
            <a:off x="410445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Timeline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1DDA7-0DFB-87EE-DF38-AA6219713C1B}"/>
              </a:ext>
            </a:extLst>
          </p:cNvPr>
          <p:cNvSpPr/>
          <p:nvPr/>
        </p:nvSpPr>
        <p:spPr>
          <a:xfrm>
            <a:off x="7379732" y="125064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Status</a:t>
            </a:r>
          </a:p>
        </p:txBody>
      </p:sp>
      <p:grpSp>
        <p:nvGrpSpPr>
          <p:cNvPr id="24" name="Group 23" descr="thumbs up icon">
            <a:extLst>
              <a:ext uri="{FF2B5EF4-FFF2-40B4-BE49-F238E27FC236}">
                <a16:creationId xmlns:a16="http://schemas.microsoft.com/office/drawing/2014/main" id="{DCA04876-65F9-DDA2-9E8E-9D570857B2A5}"/>
              </a:ext>
            </a:extLst>
          </p:cNvPr>
          <p:cNvGrpSpPr/>
          <p:nvPr/>
        </p:nvGrpSpPr>
        <p:grpSpPr>
          <a:xfrm>
            <a:off x="10965805" y="2219370"/>
            <a:ext cx="823913" cy="823913"/>
            <a:chOff x="744537" y="2086166"/>
            <a:chExt cx="823913" cy="823913"/>
          </a:xfrm>
          <a:solidFill>
            <a:schemeClr val="bg1"/>
          </a:solidFill>
        </p:grpSpPr>
        <p:sp>
          <p:nvSpPr>
            <p:cNvPr id="25" name="Oval 68">
              <a:extLst>
                <a:ext uri="{FF2B5EF4-FFF2-40B4-BE49-F238E27FC236}">
                  <a16:creationId xmlns:a16="http://schemas.microsoft.com/office/drawing/2014/main" id="{3A38CCAC-78C9-81D4-1E36-CB51C716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E083201A-5603-E7AE-C4E0-0A003C89B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" name="Group 26" descr="clock icon">
            <a:extLst>
              <a:ext uri="{FF2B5EF4-FFF2-40B4-BE49-F238E27FC236}">
                <a16:creationId xmlns:a16="http://schemas.microsoft.com/office/drawing/2014/main" id="{B808CBE1-9B84-7818-F1B7-F6B6847390C9}"/>
              </a:ext>
            </a:extLst>
          </p:cNvPr>
          <p:cNvGrpSpPr/>
          <p:nvPr/>
        </p:nvGrpSpPr>
        <p:grpSpPr>
          <a:xfrm>
            <a:off x="10965805" y="3169273"/>
            <a:ext cx="823913" cy="823912"/>
            <a:chOff x="744537" y="3036069"/>
            <a:chExt cx="823913" cy="823912"/>
          </a:xfrm>
          <a:solidFill>
            <a:schemeClr val="bg1"/>
          </a:solidFill>
        </p:grpSpPr>
        <p:sp>
          <p:nvSpPr>
            <p:cNvPr id="28" name="Oval 68">
              <a:extLst>
                <a:ext uri="{FF2B5EF4-FFF2-40B4-BE49-F238E27FC236}">
                  <a16:creationId xmlns:a16="http://schemas.microsoft.com/office/drawing/2014/main" id="{0D5B9A7E-609B-61CB-6B76-65F108A04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29" name="Group 28" descr="Clock">
              <a:extLst>
                <a:ext uri="{FF2B5EF4-FFF2-40B4-BE49-F238E27FC236}">
                  <a16:creationId xmlns:a16="http://schemas.microsoft.com/office/drawing/2014/main" id="{1C95187E-2D4F-6A0D-B336-8B096F1468D7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grpFill/>
          </p:grpSpPr>
          <p:sp>
            <p:nvSpPr>
              <p:cNvPr id="30" name="Freeform 158">
                <a:extLst>
                  <a:ext uri="{FF2B5EF4-FFF2-40B4-BE49-F238E27FC236}">
                    <a16:creationId xmlns:a16="http://schemas.microsoft.com/office/drawing/2014/main" id="{6A73770E-F6A1-75D7-11EF-CB4EC6F3B3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59">
                <a:extLst>
                  <a:ext uri="{FF2B5EF4-FFF2-40B4-BE49-F238E27FC236}">
                    <a16:creationId xmlns:a16="http://schemas.microsoft.com/office/drawing/2014/main" id="{3529665D-D778-71CC-E4C5-628FF6032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60">
                <a:extLst>
                  <a:ext uri="{FF2B5EF4-FFF2-40B4-BE49-F238E27FC236}">
                    <a16:creationId xmlns:a16="http://schemas.microsoft.com/office/drawing/2014/main" id="{1D07999A-0B9E-EABC-79E7-1E3F332E3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61">
                <a:extLst>
                  <a:ext uri="{FF2B5EF4-FFF2-40B4-BE49-F238E27FC236}">
                    <a16:creationId xmlns:a16="http://schemas.microsoft.com/office/drawing/2014/main" id="{417F16D0-0B89-5C5D-14AF-5F751A829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62">
                <a:extLst>
                  <a:ext uri="{FF2B5EF4-FFF2-40B4-BE49-F238E27FC236}">
                    <a16:creationId xmlns:a16="http://schemas.microsoft.com/office/drawing/2014/main" id="{EBCE8487-1B7B-DC4F-4D30-0095CB46F8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63">
                <a:extLst>
                  <a:ext uri="{FF2B5EF4-FFF2-40B4-BE49-F238E27FC236}">
                    <a16:creationId xmlns:a16="http://schemas.microsoft.com/office/drawing/2014/main" id="{6C353EFD-0A51-247D-9F9E-964856BBE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36" name="Group 35" descr="search icon">
            <a:extLst>
              <a:ext uri="{FF2B5EF4-FFF2-40B4-BE49-F238E27FC236}">
                <a16:creationId xmlns:a16="http://schemas.microsoft.com/office/drawing/2014/main" id="{687B6C54-1790-E64F-C35E-76DA0084E125}"/>
              </a:ext>
            </a:extLst>
          </p:cNvPr>
          <p:cNvGrpSpPr/>
          <p:nvPr/>
        </p:nvGrpSpPr>
        <p:grpSpPr>
          <a:xfrm>
            <a:off x="10965805" y="4109091"/>
            <a:ext cx="823913" cy="823912"/>
            <a:chOff x="744537" y="3975887"/>
            <a:chExt cx="823913" cy="823912"/>
          </a:xfrm>
          <a:solidFill>
            <a:schemeClr val="bg1"/>
          </a:solidFill>
        </p:grpSpPr>
        <p:sp>
          <p:nvSpPr>
            <p:cNvPr id="37" name="Oval 68">
              <a:extLst>
                <a:ext uri="{FF2B5EF4-FFF2-40B4-BE49-F238E27FC236}">
                  <a16:creationId xmlns:a16="http://schemas.microsoft.com/office/drawing/2014/main" id="{B380DB8B-E26A-8E61-2773-43637836E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8" name="Group 37" descr="Unlock">
              <a:extLst>
                <a:ext uri="{FF2B5EF4-FFF2-40B4-BE49-F238E27FC236}">
                  <a16:creationId xmlns:a16="http://schemas.microsoft.com/office/drawing/2014/main" id="{31961FAE-21E7-F95B-70E1-CB3C7A6E0466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grpFill/>
          </p:grpSpPr>
          <p:sp>
            <p:nvSpPr>
              <p:cNvPr id="39" name="Freeform 188">
                <a:extLst>
                  <a:ext uri="{FF2B5EF4-FFF2-40B4-BE49-F238E27FC236}">
                    <a16:creationId xmlns:a16="http://schemas.microsoft.com/office/drawing/2014/main" id="{EA3947DC-A4F0-4BBD-41F0-EA78C084B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89">
                <a:extLst>
                  <a:ext uri="{FF2B5EF4-FFF2-40B4-BE49-F238E27FC236}">
                    <a16:creationId xmlns:a16="http://schemas.microsoft.com/office/drawing/2014/main" id="{3CF09D77-F139-589A-402B-7F84A0051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90">
                <a:extLst>
                  <a:ext uri="{FF2B5EF4-FFF2-40B4-BE49-F238E27FC236}">
                    <a16:creationId xmlns:a16="http://schemas.microsoft.com/office/drawing/2014/main" id="{DF1C3F24-8703-6BE4-9364-F8F863E775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91">
                <a:extLst>
                  <a:ext uri="{FF2B5EF4-FFF2-40B4-BE49-F238E27FC236}">
                    <a16:creationId xmlns:a16="http://schemas.microsoft.com/office/drawing/2014/main" id="{1DE81C7A-C97B-97B8-B392-DBCDDA5F8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43" name="Group 42" descr="tools icon">
            <a:extLst>
              <a:ext uri="{FF2B5EF4-FFF2-40B4-BE49-F238E27FC236}">
                <a16:creationId xmlns:a16="http://schemas.microsoft.com/office/drawing/2014/main" id="{3B45C904-9ACC-B1CD-AC94-A5F94AF041AF}"/>
              </a:ext>
            </a:extLst>
          </p:cNvPr>
          <p:cNvGrpSpPr/>
          <p:nvPr/>
        </p:nvGrpSpPr>
        <p:grpSpPr>
          <a:xfrm>
            <a:off x="10934055" y="5079052"/>
            <a:ext cx="823913" cy="823912"/>
            <a:chOff x="712787" y="4945848"/>
            <a:chExt cx="823913" cy="823912"/>
          </a:xfrm>
          <a:solidFill>
            <a:schemeClr val="bg1"/>
          </a:solidFill>
        </p:grpSpPr>
        <p:sp>
          <p:nvSpPr>
            <p:cNvPr id="44" name="Oval 68">
              <a:extLst>
                <a:ext uri="{FF2B5EF4-FFF2-40B4-BE49-F238E27FC236}">
                  <a16:creationId xmlns:a16="http://schemas.microsoft.com/office/drawing/2014/main" id="{30FC6696-8ED2-5800-8AD1-C2F5C1FC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45" name="Group 44" descr="Mechanics">
              <a:extLst>
                <a:ext uri="{FF2B5EF4-FFF2-40B4-BE49-F238E27FC236}">
                  <a16:creationId xmlns:a16="http://schemas.microsoft.com/office/drawing/2014/main" id="{6B0F16DB-169E-EC84-058E-2EA7335875D9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grpFill/>
          </p:grpSpPr>
          <p:sp>
            <p:nvSpPr>
              <p:cNvPr id="46" name="Freeform 129">
                <a:extLst>
                  <a:ext uri="{FF2B5EF4-FFF2-40B4-BE49-F238E27FC236}">
                    <a16:creationId xmlns:a16="http://schemas.microsoft.com/office/drawing/2014/main" id="{0B8AAE0D-A0CC-6781-4119-45DC8DA00C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30">
                <a:extLst>
                  <a:ext uri="{FF2B5EF4-FFF2-40B4-BE49-F238E27FC236}">
                    <a16:creationId xmlns:a16="http://schemas.microsoft.com/office/drawing/2014/main" id="{C4AA161E-775B-9704-92E4-4BAC4DDBB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31">
                <a:extLst>
                  <a:ext uri="{FF2B5EF4-FFF2-40B4-BE49-F238E27FC236}">
                    <a16:creationId xmlns:a16="http://schemas.microsoft.com/office/drawing/2014/main" id="{CFC8005E-4EBB-D416-EE9D-B492244781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613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Learning is also Fun!</a:t>
            </a:r>
            <a:endParaRPr lang="en-IN" sz="4000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5221367-599F-F73C-4BD3-0C82C720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3676" y="2795529"/>
            <a:ext cx="1213691" cy="1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2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228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is also Fun!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26</a:t>
            </a:fld>
            <a:endParaRPr lang="en-IN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9B39B69-AA92-EAA5-718F-24380CF24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9674" y="124674"/>
            <a:ext cx="1213691" cy="12136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C1343B-2E39-FEFF-8FF6-46822F18B432}"/>
              </a:ext>
            </a:extLst>
          </p:cNvPr>
          <p:cNvSpPr txBox="1">
            <a:spLocks/>
          </p:cNvSpPr>
          <p:nvPr/>
        </p:nvSpPr>
        <p:spPr>
          <a:xfrm>
            <a:off x="442195" y="1963818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My learning was fun this week because of following reasons:</a:t>
            </a:r>
          </a:p>
          <a:p>
            <a:pPr marL="0" indent="0">
              <a:buNone/>
            </a:pPr>
            <a:endParaRPr lang="en-US" sz="2000" dirty="0">
              <a:cs typeface="Arial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Teamwork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Fighting with problems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In class presentations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Assessment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Games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Networking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A873A1A-E63F-91AE-7D43-ED0F86870147}"/>
              </a:ext>
            </a:extLst>
          </p:cNvPr>
          <p:cNvSpPr txBox="1">
            <a:spLocks/>
          </p:cNvSpPr>
          <p:nvPr/>
        </p:nvSpPr>
        <p:spPr>
          <a:xfrm>
            <a:off x="6400800" y="1963818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5" name="Picture 4" descr="Image result for fun learning">
            <a:extLst>
              <a:ext uri="{FF2B5EF4-FFF2-40B4-BE49-F238E27FC236}">
                <a16:creationId xmlns:a16="http://schemas.microsoft.com/office/drawing/2014/main" id="{11FE6608-445E-509B-29B4-F79C7D5306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7839" y="1968071"/>
            <a:ext cx="5327564" cy="407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38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4348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Summary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27</a:t>
            </a:fld>
            <a:endParaRPr lang="en-IN" dirty="0"/>
          </a:p>
        </p:txBody>
      </p:sp>
      <p:pic>
        <p:nvPicPr>
          <p:cNvPr id="5" name="Graphic 4" descr="Future with solid fill">
            <a:extLst>
              <a:ext uri="{FF2B5EF4-FFF2-40B4-BE49-F238E27FC236}">
                <a16:creationId xmlns:a16="http://schemas.microsoft.com/office/drawing/2014/main" id="{4C05FBB4-1D96-ED51-AB17-618E4D405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4305" y="129305"/>
            <a:ext cx="1204430" cy="120443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C2F88D2-81D4-FAD4-568E-A3F495B06411}"/>
              </a:ext>
            </a:extLst>
          </p:cNvPr>
          <p:cNvSpPr txBox="1">
            <a:spLocks/>
          </p:cNvSpPr>
          <p:nvPr/>
        </p:nvSpPr>
        <p:spPr>
          <a:xfrm>
            <a:off x="812799" y="1624200"/>
            <a:ext cx="9804401" cy="4010139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Quick summary</a:t>
            </a:r>
            <a:endParaRPr lang="en-US" b="1" dirty="0"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ea typeface="+mn-lt"/>
                <a:cs typeface="+mn-lt"/>
              </a:rPr>
              <a:t>During this week, I encountered several challenges across different technologies. With ITIL, I grappled with understanding complex terminologies and aligning processes with business practices. ServiceNow posed difficulties in customization, integration, and ensuring user adoption. AWS required navigating a vast array of services, managing costs, and ensuring data security. Azure presented challenges in integrating with on-premises systems, managing cloud costs, and ensuring compliance. Docker involved learning containerization concepts, managing orchestration, and ensuring security. Despite these challenges, I gained valuable insights into improving service delivery, streamlining workflows, optimizing costs, and enhancing scalability and security across these platforms.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5850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53917" y="1860993"/>
            <a:ext cx="5642083" cy="45334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cs typeface="Arial"/>
              </a:rPr>
              <a:t>ITIL</a:t>
            </a:r>
            <a:endParaRPr lang="en-US" sz="2000">
              <a:cs typeface="Arial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ITIL is a set of practices for IT service management (ITSM) that focuses on aligning IT services with the needs of the business. Purpose: Improve efficiency, achieve predictable service levels, and enhance customer satisfaction.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cs typeface="Arial"/>
              </a:rPr>
              <a:t>ITIL Framework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Service Strategy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Service Design</a:t>
            </a:r>
            <a:endParaRPr lang="en-US" dirty="0">
              <a:cs typeface="Arial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Service Transition</a:t>
            </a:r>
            <a:endParaRPr lang="en-US" dirty="0">
              <a:cs typeface="Arial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Service Operation</a:t>
            </a:r>
            <a:endParaRPr lang="en-US" dirty="0">
              <a:cs typeface="Arial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Continual Service Improvement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endParaRPr lang="en-US" sz="2000">
              <a:cs typeface="Arial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27260" cy="45334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" name="Picture 1" descr="What is ITIL (Information Technology Infrastructure Library)? - INOSAS">
            <a:extLst>
              <a:ext uri="{FF2B5EF4-FFF2-40B4-BE49-F238E27FC236}">
                <a16:creationId xmlns:a16="http://schemas.microsoft.com/office/drawing/2014/main" id="{9EE1915B-B050-FF90-607E-003BE7FAAB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1858108"/>
            <a:ext cx="5322277" cy="453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53917" y="1860993"/>
            <a:ext cx="5642083" cy="44044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Key Concepts and Terminology</a:t>
            </a:r>
            <a:endParaRPr lang="en-US" b="1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Service Lifecycle: The stages through which IT services pass, from conception to retirement. </a:t>
            </a:r>
            <a:endParaRPr lang="en-US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Processes: Structured sets of activities designed to achieve specific objectives. </a:t>
            </a:r>
            <a:endParaRPr lang="en-US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Roles: Defined responsibilities within ITIL processes.</a:t>
            </a:r>
          </a:p>
          <a:p>
            <a:pPr marL="0" indent="0">
              <a:buNone/>
            </a:pPr>
            <a:r>
              <a:rPr lang="en-US" sz="2000" b="1" dirty="0">
                <a:cs typeface="Arial"/>
              </a:rPr>
              <a:t>Key Concepts and Terminology</a:t>
            </a:r>
            <a:endParaRPr lang="en-US" sz="2000" dirty="0">
              <a:cs typeface="Arial"/>
            </a:endParaRPr>
          </a:p>
          <a:p>
            <a:pPr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Improved Service</a:t>
            </a:r>
          </a:p>
          <a:p>
            <a:pPr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Delivery Cost Efficiency </a:t>
            </a:r>
            <a:endParaRPr lang="en-US" dirty="0"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Customer Satisfaction Risk Management</a:t>
            </a:r>
            <a:endParaRPr lang="en-US">
              <a:cs typeface="Arial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27260" cy="44044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" name="Picture 5" descr="ITIL Limitations You Should Know About | Alloy Software">
            <a:extLst>
              <a:ext uri="{FF2B5EF4-FFF2-40B4-BE49-F238E27FC236}">
                <a16:creationId xmlns:a16="http://schemas.microsoft.com/office/drawing/2014/main" id="{68B8F251-1740-130B-DDE2-2539E317D2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1" y="1861615"/>
            <a:ext cx="5322275" cy="440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2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84809" y="1465736"/>
            <a:ext cx="5634638" cy="49363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ServiceNow</a:t>
            </a:r>
            <a:endParaRPr lang="en-US" dirty="0">
              <a:cs typeface="Arial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Cloud-based platform for IT service management and business process automation.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Core Components:</a:t>
            </a:r>
            <a:endParaRPr lang="en-US" dirty="0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ITSM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ITOM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ITBM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SecOps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CSM.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Key Concepts:</a:t>
            </a:r>
            <a:endParaRPr lang="en-US">
              <a:cs typeface="Arial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Incident Management, Change Management, Service Catalog, and Workflows.</a:t>
            </a:r>
            <a:endParaRPr lang="en-US" sz="2000" b="1" dirty="0">
              <a:ea typeface="+mn-lt"/>
              <a:cs typeface="+mn-lt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582967"/>
            <a:ext cx="5340409" cy="48073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" name="Picture 1" descr="ServiceNow ITSM Architecture Diagram">
            <a:extLst>
              <a:ext uri="{FF2B5EF4-FFF2-40B4-BE49-F238E27FC236}">
                <a16:creationId xmlns:a16="http://schemas.microsoft.com/office/drawing/2014/main" id="{A1657559-0B41-13CE-3653-AD62BC0718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1584407"/>
            <a:ext cx="5310552" cy="48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62788" y="1860993"/>
            <a:ext cx="5633212" cy="45293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cs typeface="Arial"/>
              </a:rPr>
              <a:t>AWS</a:t>
            </a:r>
            <a:endParaRPr lang="en-US" dirty="0">
              <a:cs typeface="Arial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Leading cloud services platform offering a wide range of services.</a:t>
            </a:r>
            <a:endParaRPr lang="en-US" dirty="0"/>
          </a:p>
          <a:p>
            <a:pPr marL="0" indent="0">
              <a:buNone/>
            </a:pPr>
            <a:r>
              <a:rPr lang="en-US" sz="2000" b="1" dirty="0">
                <a:cs typeface="Arial"/>
              </a:rPr>
              <a:t>Core Service</a:t>
            </a:r>
            <a:endParaRPr lang="en-US" dirty="0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Compute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Storage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Database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Networking</a:t>
            </a:r>
          </a:p>
          <a:p>
            <a:pPr marL="0" indent="0">
              <a:buNone/>
            </a:pPr>
            <a:r>
              <a:rPr lang="en-US" sz="2000" b="1" dirty="0">
                <a:cs typeface="Arial"/>
              </a:rPr>
              <a:t>Key concepts of AWS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Scalability, Security, Cost Management, and Global Reach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" name="Picture 1" descr="Amazon Web Services (AWS) is the world's most comprehensive and broadly ...">
            <a:extLst>
              <a:ext uri="{FF2B5EF4-FFF2-40B4-BE49-F238E27FC236}">
                <a16:creationId xmlns:a16="http://schemas.microsoft.com/office/drawing/2014/main" id="{E283E4F7-835C-3347-FDD4-97F0A3993E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1859051"/>
            <a:ext cx="5345723" cy="407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62788" y="1860993"/>
            <a:ext cx="5633212" cy="45293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cs typeface="Arial"/>
              </a:rPr>
              <a:t>AZURE</a:t>
            </a:r>
            <a:endParaRPr lang="en-US" dirty="0">
              <a:cs typeface="Arial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Microsoft’s cloud computing platform offering a wide range of services.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cs typeface="Arial"/>
              </a:rPr>
              <a:t>Core Service</a:t>
            </a:r>
            <a:endParaRPr lang="en-US" dirty="0">
              <a:cs typeface="Arial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Compute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Storage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Database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Networking</a:t>
            </a:r>
            <a:endParaRPr lang="en-US" dirty="0">
              <a:cs typeface="Arial"/>
            </a:endParaRPr>
          </a:p>
          <a:p>
            <a:pPr marL="0" indent="0">
              <a:buNone/>
            </a:pPr>
            <a:r>
              <a:rPr lang="en-US" sz="2000" b="1" dirty="0">
                <a:cs typeface="Arial"/>
              </a:rPr>
              <a:t>Key concepts of AWS</a:t>
            </a:r>
            <a:endParaRPr lang="en-US" dirty="0">
              <a:cs typeface="Arial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Scalability, Security, Cost Management, and Global Reach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" name="Picture 1" descr="Microsoft Azure Logo y símbolo, significado, historia, PNG, marca">
            <a:extLst>
              <a:ext uri="{FF2B5EF4-FFF2-40B4-BE49-F238E27FC236}">
                <a16:creationId xmlns:a16="http://schemas.microsoft.com/office/drawing/2014/main" id="{19DE8F04-B8F1-22C1-1EB9-62F4AA74E6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1860306"/>
            <a:ext cx="5345723" cy="40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4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 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52491" y="1860993"/>
            <a:ext cx="5643509" cy="44057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Docker</a:t>
            </a:r>
            <a:endParaRPr lang="en-US">
              <a:cs typeface="Arial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Platform for developing, shipping, and running applications in containers.</a:t>
            </a:r>
            <a:endParaRPr lang="en-US" dirty="0"/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Core Concepts:</a:t>
            </a:r>
            <a:endParaRPr lang="en-US" b="1" dirty="0">
              <a:cs typeface="Arial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Containers</a:t>
            </a:r>
            <a:endParaRPr lang="en-US" sz="2000" b="1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Images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Docekrfile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err="1">
                <a:ea typeface="+mn-lt"/>
                <a:cs typeface="+mn-lt"/>
              </a:rPr>
              <a:t>Dockerhub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 err="1">
                <a:cs typeface="Arial"/>
              </a:rPr>
              <a:t>Dockercompose</a:t>
            </a:r>
          </a:p>
          <a:p>
            <a:pPr marL="0" indent="0">
              <a:buNone/>
            </a:pPr>
            <a:r>
              <a:rPr lang="en-US" sz="2000" b="1" dirty="0">
                <a:cs typeface="Arial"/>
              </a:rPr>
              <a:t>Key  Features: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Portability, Efficiency, Scalability, and Isolation </a:t>
            </a:r>
            <a:endParaRPr lang="en-US" sz="2000" dirty="0">
              <a:cs typeface="Arial"/>
            </a:endParaRPr>
          </a:p>
          <a:p>
            <a:pPr marL="0" indent="0">
              <a:buNone/>
            </a:pPr>
            <a:endParaRPr lang="en-US" sz="2000" dirty="0">
              <a:cs typeface="Arial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 descr="Docker Logo, symbol, meaning, history, PNG, brand">
            <a:extLst>
              <a:ext uri="{FF2B5EF4-FFF2-40B4-BE49-F238E27FC236}">
                <a16:creationId xmlns:a16="http://schemas.microsoft.com/office/drawing/2014/main" id="{A063544E-E170-A157-E89A-003EF47E33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1860306"/>
            <a:ext cx="5345723" cy="40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033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Props1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19687</TotalTime>
  <Words>597</Words>
  <Application>Microsoft Office PowerPoint</Application>
  <PresentationFormat>Widescreen</PresentationFormat>
  <Paragraphs>103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About Me</vt:lpstr>
      <vt:lpstr>PowerPoint Presentation</vt:lpstr>
      <vt:lpstr>Learning 1 | My takeaways</vt:lpstr>
      <vt:lpstr>Learning 1 | My takeaways</vt:lpstr>
      <vt:lpstr>Learning 2 | My takeaways</vt:lpstr>
      <vt:lpstr>Learning 3 | My takeaways</vt:lpstr>
      <vt:lpstr>Learning 3 | My takeaways</vt:lpstr>
      <vt:lpstr>Learning 4 | My takeaways</vt:lpstr>
      <vt:lpstr>Learning 5 | My takeaways</vt:lpstr>
      <vt:lpstr>PowerPoint Presentation</vt:lpstr>
      <vt:lpstr>Learning 1 | Relevance for Shell</vt:lpstr>
      <vt:lpstr>Learning 2 | Relevance for Shell</vt:lpstr>
      <vt:lpstr>Learning 3 | Relevance for Shell</vt:lpstr>
      <vt:lpstr>Learning 4 | Relevance for Shell</vt:lpstr>
      <vt:lpstr>Learning 5 | Relevance for Shell</vt:lpstr>
      <vt:lpstr>PowerPoint Presentation</vt:lpstr>
      <vt:lpstr>Challenge faced while implementing Learning 1</vt:lpstr>
      <vt:lpstr>Challenge faced while implementing Learning 2</vt:lpstr>
      <vt:lpstr>Challenge faced while implementing Learning 3</vt:lpstr>
      <vt:lpstr>Challenge faced while implementing Learning 4</vt:lpstr>
      <vt:lpstr>Challenge faced while implementing Learning 5</vt:lpstr>
      <vt:lpstr>PowerPoint Presentation</vt:lpstr>
      <vt:lpstr>My Action Plan for this Week</vt:lpstr>
      <vt:lpstr>PowerPoint Presentation</vt:lpstr>
      <vt:lpstr>Learning is also Fun!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Bhushan Madapura [UNext]</cp:lastModifiedBy>
  <cp:revision>1724</cp:revision>
  <dcterms:created xsi:type="dcterms:W3CDTF">2022-01-18T12:35:56Z</dcterms:created>
  <dcterms:modified xsi:type="dcterms:W3CDTF">2024-09-18T09:59:25Z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