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147375589" r:id="rId6"/>
    <p:sldId id="4848" r:id="rId7"/>
    <p:sldId id="2147375597" r:id="rId8"/>
    <p:sldId id="2147375615" r:id="rId9"/>
    <p:sldId id="2147375600" r:id="rId10"/>
    <p:sldId id="2147375620" r:id="rId11"/>
    <p:sldId id="2147375601" r:id="rId12"/>
    <p:sldId id="2147375621" r:id="rId13"/>
    <p:sldId id="2147375618" r:id="rId14"/>
    <p:sldId id="2147375619" r:id="rId15"/>
    <p:sldId id="2147375602" r:id="rId16"/>
    <p:sldId id="2147375603" r:id="rId17"/>
    <p:sldId id="2147375604" r:id="rId18"/>
    <p:sldId id="2147375605" r:id="rId19"/>
    <p:sldId id="2147375626" r:id="rId20"/>
    <p:sldId id="2147375606" r:id="rId21"/>
    <p:sldId id="2147375607" r:id="rId22"/>
    <p:sldId id="2147375608" r:id="rId23"/>
    <p:sldId id="2147375609" r:id="rId24"/>
    <p:sldId id="2147375623" r:id="rId25"/>
    <p:sldId id="2147375610" r:id="rId26"/>
    <p:sldId id="2147375611" r:id="rId27"/>
    <p:sldId id="2147375612" r:id="rId28"/>
    <p:sldId id="2147375613" r:id="rId29"/>
    <p:sldId id="2147375614" r:id="rId30"/>
    <p:sldId id="1633" r:id="rId31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559891-7DFB-C066-A21B-B5417CCB9982}" v="771" dt="2024-09-06T16:57:54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3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3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3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3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4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>
                <a:latin typeface="Arial"/>
                <a:cs typeface="Arial"/>
              </a:rPr>
              <a:t>Shell Bootcamp 2024</a:t>
            </a:r>
            <a:br>
              <a:rPr lang="en-US" sz="4000" dirty="0"/>
            </a:br>
            <a:r>
              <a:rPr lang="en-US" sz="4000" dirty="0">
                <a:latin typeface="Arial"/>
                <a:cs typeface="Arial"/>
              </a:rPr>
              <a:t>3 Reflections for Week 2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NITYA NAND JHA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30-Aug-2024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 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52491" y="1860993"/>
            <a:ext cx="5643509" cy="44057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Database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Organized collection of data, generally stored and accessed electronically. 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b="1" dirty="0">
                <a:ea typeface="+mn-lt"/>
                <a:cs typeface="+mn-lt"/>
              </a:rPr>
              <a:t>Types:</a:t>
            </a:r>
            <a:r>
              <a:rPr lang="en-US" sz="2000" dirty="0">
                <a:ea typeface="+mn-lt"/>
                <a:cs typeface="+mn-lt"/>
              </a:rPr>
              <a:t> Relational, NoSQL, In-memory, Graph, etc. 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b="1" dirty="0">
                <a:ea typeface="+mn-lt"/>
                <a:cs typeface="+mn-lt"/>
              </a:rPr>
              <a:t>Use Cases:</a:t>
            </a:r>
            <a:r>
              <a:rPr lang="en-US" sz="2000" dirty="0">
                <a:ea typeface="+mn-lt"/>
                <a:cs typeface="+mn-lt"/>
              </a:rPr>
              <a:t> Data storage, retrieval, and management for applications.</a:t>
            </a:r>
            <a:endParaRPr lang="en-US" sz="2000" dirty="0">
              <a:cs typeface="Arial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Relational Databases:</a:t>
            </a:r>
            <a:endParaRPr lang="en-US" b="1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Type of database that stores data in tables with rows and columns.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Key Features: </a:t>
            </a:r>
            <a:r>
              <a:rPr lang="en-US" sz="2000" dirty="0">
                <a:ea typeface="+mn-lt"/>
                <a:cs typeface="+mn-lt"/>
              </a:rPr>
              <a:t>Structured Query Language (SQL), ACID Properties, and Normalization.</a:t>
            </a:r>
            <a:endParaRPr lang="en-US" sz="2000" dirty="0">
              <a:cs typeface="Arial"/>
            </a:endParaRPr>
          </a:p>
          <a:p>
            <a:pPr marL="0" indent="0">
              <a:buNone/>
            </a:pPr>
            <a:endParaRPr lang="en-US" sz="2000" dirty="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 descr="What is a database? Definition, types and examples | Blog | Fivetran">
            <a:extLst>
              <a:ext uri="{FF2B5EF4-FFF2-40B4-BE49-F238E27FC236}">
                <a16:creationId xmlns:a16="http://schemas.microsoft.com/office/drawing/2014/main" id="{76BB4119-9BFA-B20B-59D1-7A803D23A2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143"/>
            <a:ext cx="5338119" cy="44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0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 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65640" y="1860993"/>
            <a:ext cx="5935159" cy="46506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PostgreSQL</a:t>
            </a:r>
            <a:endParaRPr lang="en-US" b="1" dirty="0"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Open-source, powerful, and advanced relational database system.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Key Features:</a:t>
            </a:r>
            <a:endParaRPr lang="en-US" b="1" dirty="0"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Extensibility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Compliance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Performance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Data Integrity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Community Support</a:t>
            </a:r>
            <a:endParaRPr lang="en-US" sz="2000" dirty="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565555" y="1860993"/>
            <a:ext cx="5175653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Database Management System | What Is DBMS | Types Of DBMS">
            <a:extLst>
              <a:ext uri="{FF2B5EF4-FFF2-40B4-BE49-F238E27FC236}">
                <a16:creationId xmlns:a16="http://schemas.microsoft.com/office/drawing/2014/main" id="{3DB35507-F146-498A-2FF4-47BE24C0C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7616" y="1856985"/>
            <a:ext cx="5544063" cy="43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7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52491" y="1860993"/>
            <a:ext cx="5643509" cy="45293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Software testing skills can benefit Shell by: </a:t>
            </a:r>
            <a:endParaRPr lang="en-US" b="1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Ensuring Reliability: Validating software systems for accurate data processing and operational stability.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Enhancing Safety: Identifying and mitigating software bugs that could lead to operational hazards.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Improving Efficiency: Streamlining software performance to optimize energy management and resource allocation.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Compliance: Ensuring software meets industry regulations and standards.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Cost Savings: Reducing downtime.</a:t>
            </a:r>
            <a:endParaRPr lang="en-US" sz="200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2" name="Picture 1" descr="Shell Logo, Shell Symbol, Meaning, History and Evolution">
            <a:extLst>
              <a:ext uri="{FF2B5EF4-FFF2-40B4-BE49-F238E27FC236}">
                <a16:creationId xmlns:a16="http://schemas.microsoft.com/office/drawing/2014/main" id="{6D5413AE-1C02-50B1-EA38-6DB90499C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GitHub Actions skills can benefit Shell by: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Automating Workflows: Streamlining repetitive tasks and processes.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Enhancing CI/CD: Improving software deployment speed and reliability.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Ensuring Code Quality: Automating testing and code reviews.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Boosting Collaboration: Facilitating better team collaboration and integration.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Efficiency: Reducing manual intervention and operational costs.</a:t>
            </a:r>
            <a:endParaRPr lang="en-US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DDDFEBF-7451-AB5A-4B32-9BC79228C328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16" name="Picture 15" descr="Shell Logo, Shell Symbol, Meaning, History and Evolution">
            <a:extLst>
              <a:ext uri="{FF2B5EF4-FFF2-40B4-BE49-F238E27FC236}">
                <a16:creationId xmlns:a16="http://schemas.microsoft.com/office/drawing/2014/main" id="{84021DBB-791A-90F6-7934-845729433F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Cloud computing skills can benefit Shell by: </a:t>
            </a:r>
            <a:endParaRPr lang="en-US" b="1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Scalability: Easily scaling resources to meet fluctuating demands.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Cost Efficiency: Reducing IT infrastructure costs through pay-as-you-go models.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Data Management: Enhancing data storage, processing, and analytics capabilities.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Innovation: Accelerating the development and deployment of new technologies.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Global Access: Enabling remote access to systems and data from anywhere.</a:t>
            </a:r>
            <a:endParaRPr lang="en-US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442387D-EA05-C4A7-888D-AAEE72E48DCA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Shell Logo, Shell Symbol, Meaning, History and Evolution">
            <a:extLst>
              <a:ext uri="{FF2B5EF4-FFF2-40B4-BE49-F238E27FC236}">
                <a16:creationId xmlns:a16="http://schemas.microsoft.com/office/drawing/2014/main" id="{3972E15D-981C-03E1-8DD0-3FE37B69A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 | Relevance for Shell</a:t>
            </a:r>
            <a:endParaRPr lang="en-IN" sz="4000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52491" y="1860993"/>
            <a:ext cx="5643509" cy="45087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DevOps skills can benefit Shell by: </a:t>
            </a:r>
            <a:endParaRPr lang="en-US" b="1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Streamlining Development: Enhancing collaboration between development and operations teams.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Automating Processes: Reducing manual tasks and increasing efficiency.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Improving Reliability: Ensuring consistent and reliable software deployments.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Accelerating Delivery: Speeding up the release of new features and updates.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Enhancing Security: Integrating security practices into the development lifecycle.</a:t>
            </a:r>
            <a:endParaRPr lang="en-US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F12F9C-2858-76CB-6E83-E571F7F89CE2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Shell Logo, Shell Symbol, Meaning, History and Evolution">
            <a:extLst>
              <a:ext uri="{FF2B5EF4-FFF2-40B4-BE49-F238E27FC236}">
                <a16:creationId xmlns:a16="http://schemas.microsoft.com/office/drawing/2014/main" id="{2899C533-B34E-8D55-A13B-446FD2569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48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Challenge faced while implementing</a:t>
            </a:r>
            <a:r>
              <a:rPr lang="en-US" sz="2000" b="1" dirty="0"/>
              <a:t>: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Understanding complex testing methodologies and tools 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Keeping up with rapidly evolving technology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Maintaining attention to detail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Developing strong analytical skills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Balancing automation and manual testing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Communicating effectively with development teams</a:t>
            </a:r>
            <a:endParaRPr lang="en-US" sz="200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5" name="Picture 4" descr="Facing Your Biggest Challenge">
            <a:extLst>
              <a:ext uri="{FF2B5EF4-FFF2-40B4-BE49-F238E27FC236}">
                <a16:creationId xmlns:a16="http://schemas.microsoft.com/office/drawing/2014/main" id="{5D4E7822-6049-FADF-ABEB-4D8B76733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4583"/>
            <a:ext cx="5338119" cy="40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Challenge faced while implementing:</a:t>
            </a:r>
            <a:endParaRPr lang="en-US" sz="2000"/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Understanding YAML syntax and structure 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Configuring complex workflows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Integrating with various CI/CD tools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Debugging workflow errors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Managing secrets and environment variables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Keeping up with updates and new features</a:t>
            </a:r>
            <a:endParaRPr lang="en-US" sz="2000">
              <a:cs typeface="Arial"/>
            </a:endParaRP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D3FBE54-70D0-8137-3A2A-D65AA6A7F5F7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Facing Your Biggest Challenge">
            <a:extLst>
              <a:ext uri="{FF2B5EF4-FFF2-40B4-BE49-F238E27FC236}">
                <a16:creationId xmlns:a16="http://schemas.microsoft.com/office/drawing/2014/main" id="{40341BCD-3853-69CD-0245-8CC2D34F53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4583"/>
            <a:ext cx="5338119" cy="40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cs typeface="Arial"/>
              </a:rPr>
              <a:t>Leading my life with Purpose, Loyalty, and Ambition; Committed to a positive Future.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7" name="Picture 6" descr="A person standing on a mountain with a torch&#10;&#10;Description automatically generated">
            <a:extLst>
              <a:ext uri="{FF2B5EF4-FFF2-40B4-BE49-F238E27FC236}">
                <a16:creationId xmlns:a16="http://schemas.microsoft.com/office/drawing/2014/main" id="{EB513076-4EE0-8FD9-3130-5842E9E28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979" y="1834978"/>
            <a:ext cx="5340177" cy="407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Challenge faced while implementing:</a:t>
            </a:r>
            <a:endParaRPr lang="en-US" sz="2000"/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Understanding different database models (relational, NoSQL, etc.) 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Learning SQL syntax and commands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Designing efficient database schemas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Managing data integrity and normalization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Optimizing query performance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Handling database security and access control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Keeping up with database technologies and updates</a:t>
            </a:r>
            <a:endParaRPr lang="en-US" sz="2000">
              <a:cs typeface="Arial"/>
            </a:endParaRP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3D0F3F6-E65C-1DCB-BBC6-7B3BC537D984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Facing Your Biggest Challenge">
            <a:extLst>
              <a:ext uri="{FF2B5EF4-FFF2-40B4-BE49-F238E27FC236}">
                <a16:creationId xmlns:a16="http://schemas.microsoft.com/office/drawing/2014/main" id="{93177C7A-F32D-1F09-AE15-EC5C1C769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4583"/>
            <a:ext cx="5338119" cy="40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4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Challenge faced while implementing:</a:t>
            </a:r>
            <a:endParaRPr lang="en-US" sz="2000"/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Understanding the DevOps culture and principles 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Learning various automation tools and scripts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Integrating CI/CD pipelines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Managing infrastructure as code (IaC)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Ensuring security and compliance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Monitoring and logging systems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Balancing development and operations tasks</a:t>
            </a:r>
            <a:endParaRPr lang="en-US" sz="2000">
              <a:cs typeface="Arial"/>
            </a:endParaRP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23171E4-2360-CACB-4443-D3507A530973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Facing Your Biggest Challenge">
            <a:extLst>
              <a:ext uri="{FF2B5EF4-FFF2-40B4-BE49-F238E27FC236}">
                <a16:creationId xmlns:a16="http://schemas.microsoft.com/office/drawing/2014/main" id="{4583F09A-6460-510F-8254-6721C3E8DD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4583"/>
            <a:ext cx="5338119" cy="40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59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23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20B0604020202020204" pitchFamily="34" charset="0"/>
              <a:buChar char="Ø"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Going to Changemakers</a:t>
            </a:r>
          </a:p>
          <a:p>
            <a:pPr algn="ctr">
              <a:buFont typeface="Wingdings" panose="020B0604020202020204" pitchFamily="34" charset="0"/>
              <a:buChar char="Ø"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Learning more about Data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  <a:p>
            <a:pPr algn="ctr">
              <a:buFont typeface="Wingdings" panose="020B0604020202020204" pitchFamily="34" charset="0"/>
              <a:buChar char="Ø"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Making more friends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Week</a:t>
            </a:r>
            <a:endParaRPr lang="en-US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Ongoing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25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My learning was fun this </a:t>
            </a:r>
            <a:r>
              <a:rPr lang="en-US" sz="2000"/>
              <a:t>week because of following reasons:</a:t>
            </a:r>
          </a:p>
          <a:p>
            <a:pPr marL="0" indent="0">
              <a:buNone/>
            </a:pPr>
            <a:endParaRPr lang="en-US" sz="2000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Roleplay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Chart making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In class presentations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Assessment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Games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cs typeface="Arial"/>
              </a:rPr>
              <a:t>Networking</a:t>
            </a:r>
            <a:endParaRPr lang="en-US" sz="2000" dirty="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5" name="Picture 4" descr="Image result for fun learning">
            <a:extLst>
              <a:ext uri="{FF2B5EF4-FFF2-40B4-BE49-F238E27FC236}">
                <a16:creationId xmlns:a16="http://schemas.microsoft.com/office/drawing/2014/main" id="{11FE6608-445E-509B-29B4-F79C7D530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7839" y="1968071"/>
            <a:ext cx="5327564" cy="40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26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/>
              <a:t>Quick summary</a:t>
            </a:r>
            <a:endParaRPr lang="en-US" b="1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ea typeface="+mn-lt"/>
                <a:cs typeface="+mn-lt"/>
              </a:rPr>
              <a:t>During the week, I learned essential skills in Database, DevOps, GitHub Actions, and Software Testing. I started by understanding database models and practicing SQL. Then, I moved on to grasping DevOps principles and exploring automation tools. Midweek, I configured GitHub Actions workflows and integrated CI/CD pipelines. I wrapped up by mastering software testing methodologies, balancing manual and automated tests, and finally, I reviewed and applied all the skills in a cohesive project.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53917" y="1860993"/>
            <a:ext cx="5642083" cy="4533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cs typeface="Arial"/>
              </a:rPr>
              <a:t>Software Testing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Software testing is a crucial part of the software development lifecycle. It involves evaluating and verifying that a software application or product does what it’s supposed to do.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Types of Software Testing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Unit Testing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Integration Testing</a:t>
            </a:r>
            <a:endParaRPr lang="en-US" sz="2000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Smoke Testing</a:t>
            </a:r>
            <a:endParaRPr lang="en-US" sz="2000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/>
              <a:t>Stress Testing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Regression Testing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200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7 Principles Of Software Testing. Testing is a major thing in software ...">
            <a:extLst>
              <a:ext uri="{FF2B5EF4-FFF2-40B4-BE49-F238E27FC236}">
                <a16:creationId xmlns:a16="http://schemas.microsoft.com/office/drawing/2014/main" id="{C144F057-596C-5FAF-1B13-B4C250CA7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1855432"/>
            <a:ext cx="5322276" cy="45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cs typeface="Arial"/>
              </a:rPr>
              <a:t>Software Testing Life Cycle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Test Strategy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Test Plan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Test Design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Test Environment Setup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Test Execution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Defect Reporting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Test Closure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File:SDLC - Software Development Life Cycle.jpg">
            <a:extLst>
              <a:ext uri="{FF2B5EF4-FFF2-40B4-BE49-F238E27FC236}">
                <a16:creationId xmlns:a16="http://schemas.microsoft.com/office/drawing/2014/main" id="{79BB0841-A63C-6617-DD54-08EB6BDF1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4465"/>
            <a:ext cx="5338118" cy="40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2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61363" y="1454013"/>
            <a:ext cx="5634638" cy="49363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DevOps with GitHub Actions</a:t>
            </a:r>
          </a:p>
          <a:p>
            <a:pPr marL="0" indent="0">
              <a:buNone/>
            </a:pPr>
            <a:r>
              <a:rPr lang="en-US" sz="2000" dirty="0"/>
              <a:t>DevOps</a:t>
            </a:r>
            <a:r>
              <a:rPr lang="en-US" sz="2000" dirty="0">
                <a:ea typeface="+mn-lt"/>
                <a:cs typeface="+mn-lt"/>
              </a:rPr>
              <a:t> is a set of practices, tools, and a cultural philosophy that aims to automate and integrate the processes between software development and IT operations teams.</a:t>
            </a:r>
            <a:endParaRPr lang="en-US" sz="1200" dirty="0">
              <a:solidFill>
                <a:srgbClr val="111111"/>
              </a:solidFill>
              <a:cs typeface="Arial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  <a:ea typeface="+mn-lt"/>
                <a:cs typeface="+mn-lt"/>
              </a:rPr>
              <a:t>GitHub Actions:</a:t>
            </a:r>
            <a:endParaRPr lang="en-US" sz="2000" b="1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Automate workflows directly in your GitHub repository.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Define custom workflows using </a:t>
            </a:r>
            <a:r>
              <a:rPr lang="en-US" sz="2000" dirty="0">
                <a:ea typeface="+mn-lt"/>
                <a:cs typeface="+mn-lt"/>
              </a:rPr>
              <a:t>YAML syntax.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GitHub Events: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Triggers workflows based on events (e.g., push, pull request). </a:t>
            </a:r>
            <a:endParaRPr lang="en-US" sz="2000" b="1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Enables automated responses to repository activities.</a:t>
            </a:r>
            <a:endParaRPr lang="en-US" sz="2000" b="1" dirty="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582967"/>
            <a:ext cx="5340409" cy="48073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Demystifying GitHub Actions. GitHub Actions is a powerful and… | by ...">
            <a:extLst>
              <a:ext uri="{FF2B5EF4-FFF2-40B4-BE49-F238E27FC236}">
                <a16:creationId xmlns:a16="http://schemas.microsoft.com/office/drawing/2014/main" id="{C925EF76-CE5B-3E51-E815-D86E0E907C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1" y="1578952"/>
            <a:ext cx="5333998" cy="481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 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61363" y="1465735"/>
            <a:ext cx="5634638" cy="49128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Continuous Integration (CI):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Automatically test and integrate code changes. 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Ensures code quality and reduces integration issues.</a:t>
            </a: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Continuous Deployment (CD):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Automatically deploy code to production. </a:t>
            </a:r>
            <a:endParaRPr lang="en-US" sz="2000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>
                <a:ea typeface="+mn-lt"/>
                <a:cs typeface="+mn-lt"/>
              </a:rPr>
              <a:t>Streamlines the release process and reduces manual intervention.</a:t>
            </a: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GitHub Workflow:</a:t>
            </a:r>
            <a:endParaRPr lang="en-US" b="1" dirty="0"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A series of automated steps defined in a YAML file. </a:t>
            </a:r>
            <a:endParaRPr lang="en-US" sz="2000" b="1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Can include jobs, steps, and actions to perform tasks.</a:t>
            </a:r>
            <a:endParaRPr lang="en-US" sz="20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582967"/>
            <a:ext cx="5340409" cy="48073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 descr="CI/CD para aplicativos do AKS com GitHub Actions e GitFlow - Azure ...">
            <a:extLst>
              <a:ext uri="{FF2B5EF4-FFF2-40B4-BE49-F238E27FC236}">
                <a16:creationId xmlns:a16="http://schemas.microsoft.com/office/drawing/2014/main" id="{839FB533-3864-2428-8811-F199A0D54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1576637"/>
            <a:ext cx="5322277" cy="479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0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62788" y="1860993"/>
            <a:ext cx="5633212" cy="4529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cs typeface="Arial"/>
              </a:rPr>
              <a:t>Cloud Computing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Delivery of computing services (servers, storage, databases, networking, software) over the internet (“the cloud”).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Computing Models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Infrastructure as a Service (IaaS)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Platform as a Service (PaaS)</a:t>
            </a:r>
            <a:endParaRPr lang="en-US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Software as a Service (SaaS)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Code as a Service</a:t>
            </a: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Benefits of cloud</a:t>
            </a:r>
          </a:p>
          <a:p>
            <a:pPr marL="0" indent="0">
              <a:buNone/>
            </a:pPr>
            <a:r>
              <a:rPr lang="en-US" sz="2000" dirty="0">
                <a:cs typeface="Arial"/>
              </a:rPr>
              <a:t>Scalability, Cost Efficiency, Accessibility, and Flexibility</a:t>
            </a:r>
            <a:endParaRPr lang="en-US" sz="2000" b="1" dirty="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Cloud Computing: What is it and how does it work?">
            <a:extLst>
              <a:ext uri="{FF2B5EF4-FFF2-40B4-BE49-F238E27FC236}">
                <a16:creationId xmlns:a16="http://schemas.microsoft.com/office/drawing/2014/main" id="{C66553FF-7160-64B3-85AC-63686ADC02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60" y="1856095"/>
            <a:ext cx="5327819" cy="452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298031" y="1582966"/>
            <a:ext cx="5633212" cy="48073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cs typeface="Arial"/>
              </a:rPr>
              <a:t>Deployment Model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Public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Private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Hybrid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Community Cloud</a:t>
            </a: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Azure Cloud Services: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Virtual Machines</a:t>
            </a:r>
            <a:endParaRPr lang="en-US" sz="2000" b="1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Azure Kubernetes Service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Blob Storage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Azure Database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Azure CDN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Azure DevOps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Top 11 Advantages of Cloud Computing in 2020 - CloudKatha">
            <a:extLst>
              <a:ext uri="{FF2B5EF4-FFF2-40B4-BE49-F238E27FC236}">
                <a16:creationId xmlns:a16="http://schemas.microsoft.com/office/drawing/2014/main" id="{D2E388C9-FD83-8AAB-9179-22B878104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4584"/>
            <a:ext cx="5338119" cy="451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74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19687</TotalTime>
  <Words>597</Words>
  <Application>Microsoft Office PowerPoint</Application>
  <PresentationFormat>Widescreen</PresentationFormat>
  <Paragraphs>103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About Me</vt:lpstr>
      <vt:lpstr>PowerPoint Presentation</vt:lpstr>
      <vt:lpstr>Learning 1 | My takeaways</vt:lpstr>
      <vt:lpstr>Learning 1 | My takeaways</vt:lpstr>
      <vt:lpstr>Learning 2 | My takeaways</vt:lpstr>
      <vt:lpstr>Learning 2 | My takeaways</vt:lpstr>
      <vt:lpstr>Learning 3 | My takeaways</vt:lpstr>
      <vt:lpstr>Learning 3 | My takeaways</vt:lpstr>
      <vt:lpstr>Learning 4 | My takeaways</vt:lpstr>
      <vt:lpstr>Learning 4 | My takeaways</vt:lpstr>
      <vt:lpstr>PowerPoint Presentation</vt:lpstr>
      <vt:lpstr>Learning 1 | Relevance for Shell</vt:lpstr>
      <vt:lpstr>Learning 2 | Relevance for Shell</vt:lpstr>
      <vt:lpstr>Learning 3 | Relevance for Shell</vt:lpstr>
      <vt:lpstr>Learning 4 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Challenge faced while implementing Learning 4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Bhushan Madapura [UNext]</cp:lastModifiedBy>
  <cp:revision>1507</cp:revision>
  <dcterms:created xsi:type="dcterms:W3CDTF">2022-01-18T12:35:56Z</dcterms:created>
  <dcterms:modified xsi:type="dcterms:W3CDTF">2024-09-06T16:58:25Z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