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3" r:id="rId6"/>
    <p:sldId id="264" r:id="rId7"/>
    <p:sldId id="266" r:id="rId8"/>
    <p:sldId id="268" r:id="rId9"/>
    <p:sldId id="265" r:id="rId10"/>
    <p:sldId id="269" r:id="rId11"/>
    <p:sldId id="267" r:id="rId12"/>
    <p:sldId id="26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156F-BCAD-4C0B-99FC-04F60DF5FE7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19714AF-C84E-4DA2-805C-A7F0890B1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6D5A0668-7422-465E-A944-F2BD78BBBE94}"/>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5" name="Footer Placeholder 4">
            <a:extLst>
              <a:ext uri="{FF2B5EF4-FFF2-40B4-BE49-F238E27FC236}">
                <a16:creationId xmlns:a16="http://schemas.microsoft.com/office/drawing/2014/main" id="{1A6421C9-10EE-428A-A6D3-7A2531BEB8D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BCA51F0-F997-4F62-8BDA-C02D5D54F73B}"/>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100533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1358-E5C9-42D3-B70E-BE8A437B845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DBE9EF1-5CE1-4E55-B469-19855D7304C5}"/>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20C21B3-FE0C-4EF2-B17E-5BA50D46DECC}"/>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5" name="Footer Placeholder 4">
            <a:extLst>
              <a:ext uri="{FF2B5EF4-FFF2-40B4-BE49-F238E27FC236}">
                <a16:creationId xmlns:a16="http://schemas.microsoft.com/office/drawing/2014/main" id="{2F773EF5-3FCA-44A1-84D0-8875858B6DF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305A87E-210A-41A0-8B0E-AFDCCE75E9AA}"/>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100464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EB3F5A-9F9B-44B3-8E79-80E3537EDB72}"/>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280DCDB-31FB-4E82-973A-53E8303FBA4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B8949EC-7E40-4453-87DD-4C39C707E5CF}"/>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5" name="Footer Placeholder 4">
            <a:extLst>
              <a:ext uri="{FF2B5EF4-FFF2-40B4-BE49-F238E27FC236}">
                <a16:creationId xmlns:a16="http://schemas.microsoft.com/office/drawing/2014/main" id="{C5B3487E-231E-4516-80FE-BAE80F9B170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F89C536-DE69-4CF8-AC66-E77E2D08ECC0}"/>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352006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D1E2-494A-4593-B056-BD17F0809FA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4BD0FBB-CA45-44D2-9EF7-C561D731A5D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69C937C-E7BA-47C0-BF6F-F236035BDBF9}"/>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5" name="Footer Placeholder 4">
            <a:extLst>
              <a:ext uri="{FF2B5EF4-FFF2-40B4-BE49-F238E27FC236}">
                <a16:creationId xmlns:a16="http://schemas.microsoft.com/office/drawing/2014/main" id="{065B6D67-06D9-449F-8F97-8C851ADD38A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98180D0-0D07-44A5-9E34-341B4345A25D}"/>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16280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ADAD-74A8-4994-8DF9-FBECE72FF244}"/>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AE63AA6-D2F8-4591-913E-C1C4D6B2B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4552C2C-FA19-4B11-A13A-18A76478EA1D}"/>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5" name="Footer Placeholder 4">
            <a:extLst>
              <a:ext uri="{FF2B5EF4-FFF2-40B4-BE49-F238E27FC236}">
                <a16:creationId xmlns:a16="http://schemas.microsoft.com/office/drawing/2014/main" id="{E36B09CE-847B-4142-9A6B-B1F1CA9F7D1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70DEC54-C2E2-4C87-BC6A-ACA97331B507}"/>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226262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F763-B956-4CED-AC07-0E990936C99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053BB13-D1B0-45CB-8F58-73F71242F314}"/>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AE7E35D-287D-4813-9A55-90001FB41C82}"/>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ED1310B-CDBA-4321-A531-88EA28D5ACE7}"/>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6" name="Footer Placeholder 5">
            <a:extLst>
              <a:ext uri="{FF2B5EF4-FFF2-40B4-BE49-F238E27FC236}">
                <a16:creationId xmlns:a16="http://schemas.microsoft.com/office/drawing/2014/main" id="{3CB7A9C9-1ED3-4F2F-97AA-1A9FAB2F56F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28A2913-11A5-4D94-BD80-203F6FDDF6BE}"/>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166363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CB66-BA76-406B-AA71-1D3DB38E89C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4453B13-D666-45E6-986A-23B69BC0C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D2A3ADE1-00C2-4416-AFE5-A3FB49C8D6EB}"/>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94197CA-489D-45C2-97C5-09A2AE0073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F2E92D1-9B08-490D-8D94-F6F407F816E3}"/>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A514E1F3-8E65-4473-AD9C-0143CD55F754}"/>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8" name="Footer Placeholder 7">
            <a:extLst>
              <a:ext uri="{FF2B5EF4-FFF2-40B4-BE49-F238E27FC236}">
                <a16:creationId xmlns:a16="http://schemas.microsoft.com/office/drawing/2014/main" id="{39A92D79-5259-4B43-BC7F-91F52093F84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82C31B4-E351-4842-8B15-09C51E1ED54A}"/>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4638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3D90-6D45-4FE6-B241-99BAA0D98881}"/>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3788520-B802-4DDD-A55A-73946C4E4292}"/>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4" name="Footer Placeholder 3">
            <a:extLst>
              <a:ext uri="{FF2B5EF4-FFF2-40B4-BE49-F238E27FC236}">
                <a16:creationId xmlns:a16="http://schemas.microsoft.com/office/drawing/2014/main" id="{2D038BD7-A346-4A61-AD39-78ADA3737B6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FAC3EB4-7CEF-4010-A9A9-F79D4AA910F3}"/>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70179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502C0-F9AA-4948-8673-2E2659BAA2BB}"/>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3" name="Footer Placeholder 2">
            <a:extLst>
              <a:ext uri="{FF2B5EF4-FFF2-40B4-BE49-F238E27FC236}">
                <a16:creationId xmlns:a16="http://schemas.microsoft.com/office/drawing/2014/main" id="{230F5E55-1EA0-4FDE-9FA5-A1FF221844C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19CB148-1808-4B55-ADB1-2EEDF9C2CF34}"/>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280491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CCD2-907E-4C5C-BF35-637CE40C9D5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A64BDC5-A922-4349-8673-2B6E01028F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2B2A3425-B360-4592-8A6C-439C73060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AFC54F7-C413-4010-82BC-1BDC601D506B}"/>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6" name="Footer Placeholder 5">
            <a:extLst>
              <a:ext uri="{FF2B5EF4-FFF2-40B4-BE49-F238E27FC236}">
                <a16:creationId xmlns:a16="http://schemas.microsoft.com/office/drawing/2014/main" id="{F446BC81-440E-42EB-BF0A-93F1B750120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9E32D6B-3F3A-45FB-9E62-F4AF1180F9EE}"/>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30432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D0F4-DBE4-42D6-BEC3-A6135C83E48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44702D67-95C3-4781-8B3A-DE72745DB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C990F2C-6483-4C5E-A6A2-6189ABBBE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D1AE5C0-EEEA-4532-9496-E99F38585F5D}"/>
              </a:ext>
            </a:extLst>
          </p:cNvPr>
          <p:cNvSpPr>
            <a:spLocks noGrp="1"/>
          </p:cNvSpPr>
          <p:nvPr>
            <p:ph type="dt" sz="half" idx="10"/>
          </p:nvPr>
        </p:nvSpPr>
        <p:spPr/>
        <p:txBody>
          <a:bodyPr/>
          <a:lstStyle/>
          <a:p>
            <a:fld id="{1885E4B2-478C-4A5D-A95A-B2D53956E348}" type="datetimeFigureOut">
              <a:rPr lang="zh-CN" altLang="en-US" smtClean="0"/>
              <a:t>2022/7/8</a:t>
            </a:fld>
            <a:endParaRPr lang="zh-CN" altLang="en-US"/>
          </a:p>
        </p:txBody>
      </p:sp>
      <p:sp>
        <p:nvSpPr>
          <p:cNvPr id="6" name="Footer Placeholder 5">
            <a:extLst>
              <a:ext uri="{FF2B5EF4-FFF2-40B4-BE49-F238E27FC236}">
                <a16:creationId xmlns:a16="http://schemas.microsoft.com/office/drawing/2014/main" id="{707CD8DF-F6D7-48F9-B916-E6B670751FC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4757B55-98C0-467F-BCDE-15EB9BDD0851}"/>
              </a:ext>
            </a:extLst>
          </p:cNvPr>
          <p:cNvSpPr>
            <a:spLocks noGrp="1"/>
          </p:cNvSpPr>
          <p:nvPr>
            <p:ph type="sldNum" sz="quarter" idx="12"/>
          </p:nvPr>
        </p:nvSpPr>
        <p:spPr/>
        <p:txBody>
          <a:body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298808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63801-1256-4F09-B91C-02A1A68EB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35C75B7-AFE3-44FA-B111-323893265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DD3EC5-58E9-4690-8092-160B6E14B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5E4B2-478C-4A5D-A95A-B2D53956E348}" type="datetimeFigureOut">
              <a:rPr lang="zh-CN" altLang="en-US" smtClean="0"/>
              <a:t>2022/7/8</a:t>
            </a:fld>
            <a:endParaRPr lang="zh-CN" altLang="en-US"/>
          </a:p>
        </p:txBody>
      </p:sp>
      <p:sp>
        <p:nvSpPr>
          <p:cNvPr id="5" name="Footer Placeholder 4">
            <a:extLst>
              <a:ext uri="{FF2B5EF4-FFF2-40B4-BE49-F238E27FC236}">
                <a16:creationId xmlns:a16="http://schemas.microsoft.com/office/drawing/2014/main" id="{7353D540-2FB8-407F-82DE-3ADB36BA8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131D487-25A5-44AD-8FA2-EFE61E340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237E6-B287-4782-B578-21163AF7F6A1}" type="slidenum">
              <a:rPr lang="zh-CN" altLang="en-US" smtClean="0"/>
              <a:t>‹#›</a:t>
            </a:fld>
            <a:endParaRPr lang="zh-CN" altLang="en-US"/>
          </a:p>
        </p:txBody>
      </p:sp>
    </p:spTree>
    <p:extLst>
      <p:ext uri="{BB962C8B-B14F-4D97-AF65-F5344CB8AC3E}">
        <p14:creationId xmlns:p14="http://schemas.microsoft.com/office/powerpoint/2010/main" val="2376623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www.selenium.dev/selenium/docs/api/py/webdriver_support/selenium.webdriver.support.expected_conditions.html?highlight=expected"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selenium.dev/documentation/"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6.xml"/><Relationship Id="rId4" Type="http://schemas.openxmlformats.org/officeDocument/2006/relationships/hyperlink" Target="https://www.selenium.dev/documentation/webdriver/getting_started/install_driv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selenium.dev/documentation/webdriver/elements/finder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selenium.dev/documentation/webdriver/browser/"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selenium.dev/documentation/webdriver/element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9B50BA1-CEFA-47E3-ABA5-A9702C7D56E9}"/>
              </a:ext>
            </a:extLst>
          </p:cNvPr>
          <p:cNvSpPr>
            <a:spLocks noGrp="1"/>
          </p:cNvSpPr>
          <p:nvPr>
            <p:ph type="title"/>
          </p:nvPr>
        </p:nvSpPr>
        <p:spPr>
          <a:xfrm>
            <a:off x="1796374" y="228601"/>
            <a:ext cx="8599251" cy="3200399"/>
          </a:xfrm>
          <a:noFill/>
        </p:spPr>
        <p:txBody>
          <a:bodyPr/>
          <a:lstStyle/>
          <a:p>
            <a:r>
              <a:rPr lang="en-US" altLang="zh-CN" b="1" dirty="0"/>
              <a:t>Selenium</a:t>
            </a:r>
            <a:r>
              <a:rPr lang="zh-CN" altLang="en-US" b="1" dirty="0"/>
              <a:t>自动化技术分享（上）</a:t>
            </a:r>
          </a:p>
        </p:txBody>
      </p:sp>
      <p:sp>
        <p:nvSpPr>
          <p:cNvPr id="3" name="Text Placeholder 18">
            <a:extLst>
              <a:ext uri="{FF2B5EF4-FFF2-40B4-BE49-F238E27FC236}">
                <a16:creationId xmlns:a16="http://schemas.microsoft.com/office/drawing/2014/main" id="{31E09829-B0C9-47C7-B0B2-09FB377F2E66}"/>
              </a:ext>
            </a:extLst>
          </p:cNvPr>
          <p:cNvSpPr txBox="1">
            <a:spLocks/>
          </p:cNvSpPr>
          <p:nvPr/>
        </p:nvSpPr>
        <p:spPr>
          <a:xfrm>
            <a:off x="1896893" y="3239310"/>
            <a:ext cx="2377433" cy="739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2022</a:t>
            </a:r>
            <a:r>
              <a:rPr lang="zh-CN" altLang="en-US" dirty="0"/>
              <a:t>年</a:t>
            </a:r>
            <a:r>
              <a:rPr lang="en-US" altLang="zh-CN" dirty="0"/>
              <a:t>7</a:t>
            </a:r>
            <a:r>
              <a:rPr lang="zh-CN" altLang="en-US" dirty="0"/>
              <a:t>月</a:t>
            </a:r>
          </a:p>
        </p:txBody>
      </p:sp>
    </p:spTree>
    <p:extLst>
      <p:ext uri="{BB962C8B-B14F-4D97-AF65-F5344CB8AC3E}">
        <p14:creationId xmlns:p14="http://schemas.microsoft.com/office/powerpoint/2010/main" val="291087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1F3-B7D5-4BC1-B7BC-062E625D79CE}"/>
              </a:ext>
            </a:extLst>
          </p:cNvPr>
          <p:cNvSpPr>
            <a:spLocks noGrp="1"/>
          </p:cNvSpPr>
          <p:nvPr>
            <p:ph type="title"/>
          </p:nvPr>
        </p:nvSpPr>
        <p:spPr>
          <a:xfrm>
            <a:off x="838200" y="214296"/>
            <a:ext cx="10515600" cy="1325563"/>
          </a:xfrm>
        </p:spPr>
        <p:txBody>
          <a:bodyPr>
            <a:normAutofit/>
          </a:bodyPr>
          <a:lstStyle/>
          <a:p>
            <a:r>
              <a:rPr lang="en-US" altLang="zh-CN" dirty="0"/>
              <a:t>expected_conditions </a:t>
            </a:r>
            <a:r>
              <a:rPr lang="zh-CN" altLang="en-US" dirty="0"/>
              <a:t>类</a:t>
            </a:r>
            <a:endParaRPr lang="zh-CN" altLang="en-US" b="1" dirty="0"/>
          </a:p>
        </p:txBody>
      </p:sp>
      <p:sp>
        <p:nvSpPr>
          <p:cNvPr id="14" name="Text Placeholder 18">
            <a:extLst>
              <a:ext uri="{FF2B5EF4-FFF2-40B4-BE49-F238E27FC236}">
                <a16:creationId xmlns:a16="http://schemas.microsoft.com/office/drawing/2014/main" id="{F4574D3D-25E0-4826-927C-190B2B97EE97}"/>
              </a:ext>
            </a:extLst>
          </p:cNvPr>
          <p:cNvSpPr txBox="1">
            <a:spLocks/>
          </p:cNvSpPr>
          <p:nvPr/>
        </p:nvSpPr>
        <p:spPr>
          <a:xfrm>
            <a:off x="838200" y="1420238"/>
            <a:ext cx="10335913" cy="52234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b="1" dirty="0"/>
              <a:t>常见的等待条件</a:t>
            </a:r>
            <a:endParaRPr lang="en-US" altLang="zh-CN" sz="1800" b="1"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800" b="1" dirty="0"/>
          </a:p>
          <a:p>
            <a:pPr marL="0" indent="0">
              <a:buNone/>
            </a:pPr>
            <a:endParaRPr lang="en-US" altLang="zh-CN" sz="1400" dirty="0"/>
          </a:p>
          <a:p>
            <a:pPr marL="0" indent="0">
              <a:buNone/>
            </a:pPr>
            <a:endParaRPr lang="zh-CN" altLang="en-US" sz="1400" dirty="0"/>
          </a:p>
        </p:txBody>
      </p:sp>
      <p:graphicFrame>
        <p:nvGraphicFramePr>
          <p:cNvPr id="3" name="Table 4">
            <a:extLst>
              <a:ext uri="{FF2B5EF4-FFF2-40B4-BE49-F238E27FC236}">
                <a16:creationId xmlns:a16="http://schemas.microsoft.com/office/drawing/2014/main" id="{FDC8052C-6FE0-470B-8ECC-1EB6EA5DF103}"/>
              </a:ext>
            </a:extLst>
          </p:cNvPr>
          <p:cNvGraphicFramePr>
            <a:graphicFrameLocks noGrp="1"/>
          </p:cNvGraphicFramePr>
          <p:nvPr>
            <p:extLst>
              <p:ext uri="{D42A27DB-BD31-4B8C-83A1-F6EECF244321}">
                <p14:modId xmlns:p14="http://schemas.microsoft.com/office/powerpoint/2010/main" val="2798588112"/>
              </p:ext>
            </p:extLst>
          </p:nvPr>
        </p:nvGraphicFramePr>
        <p:xfrm>
          <a:off x="1017887" y="1812011"/>
          <a:ext cx="9624173" cy="4439920"/>
        </p:xfrm>
        <a:graphic>
          <a:graphicData uri="http://schemas.openxmlformats.org/drawingml/2006/table">
            <a:tbl>
              <a:tblPr firstRow="1" bandRow="1">
                <a:tableStyleId>{5C22544A-7EE6-4342-B048-85BDC9FD1C3A}</a:tableStyleId>
              </a:tblPr>
              <a:tblGrid>
                <a:gridCol w="770427">
                  <a:extLst>
                    <a:ext uri="{9D8B030D-6E8A-4147-A177-3AD203B41FA5}">
                      <a16:colId xmlns:a16="http://schemas.microsoft.com/office/drawing/2014/main" val="1735315689"/>
                    </a:ext>
                  </a:extLst>
                </a:gridCol>
                <a:gridCol w="8853746">
                  <a:extLst>
                    <a:ext uri="{9D8B030D-6E8A-4147-A177-3AD203B41FA5}">
                      <a16:colId xmlns:a16="http://schemas.microsoft.com/office/drawing/2014/main" val="1855914826"/>
                    </a:ext>
                  </a:extLst>
                </a:gridCol>
              </a:tblGrid>
              <a:tr h="370840">
                <a:tc>
                  <a:txBody>
                    <a:bodyPr/>
                    <a:lstStyle/>
                    <a:p>
                      <a:pPr algn="ctr"/>
                      <a:r>
                        <a:rPr lang="zh-CN" altLang="en-US" sz="1400" b="0" dirty="0"/>
                        <a:t>序号</a:t>
                      </a:r>
                    </a:p>
                  </a:txBody>
                  <a:tcPr/>
                </a:tc>
                <a:tc>
                  <a:txBody>
                    <a:bodyPr/>
                    <a:lstStyle/>
                    <a:p>
                      <a:pPr algn="ctr"/>
                      <a:r>
                        <a:rPr lang="zh-CN" altLang="en-US" sz="1400" b="0" dirty="0"/>
                        <a:t>方法名</a:t>
                      </a:r>
                    </a:p>
                  </a:txBody>
                  <a:tcPr/>
                </a:tc>
                <a:extLst>
                  <a:ext uri="{0D108BD9-81ED-4DB2-BD59-A6C34878D82A}">
                    <a16:rowId xmlns:a16="http://schemas.microsoft.com/office/drawing/2014/main" val="645851615"/>
                  </a:ext>
                </a:extLst>
              </a:tr>
              <a:tr h="370840">
                <a:tc>
                  <a:txBody>
                    <a:bodyPr/>
                    <a:lstStyle/>
                    <a:p>
                      <a:pPr algn="ctr"/>
                      <a:r>
                        <a:rPr lang="en-US" altLang="zh-CN" sz="1400" dirty="0"/>
                        <a:t>1</a:t>
                      </a:r>
                      <a:endParaRPr lang="zh-CN" altLang="en-US" sz="1400" dirty="0"/>
                    </a:p>
                  </a:txBody>
                  <a:tcPr/>
                </a:tc>
                <a:tc>
                  <a:txBody>
                    <a:bodyPr/>
                    <a:lstStyle/>
                    <a:p>
                      <a:pPr algn="l"/>
                      <a:r>
                        <a:rPr lang="en-US" altLang="zh-CN" sz="1400" dirty="0"/>
                        <a:t>element_to_be_clickable(locator) </a:t>
                      </a:r>
                      <a:r>
                        <a:rPr lang="zh-CN" altLang="en-US" sz="1400" dirty="0"/>
                        <a:t>等待通过定位器查找的元素可见并可点击</a:t>
                      </a:r>
                    </a:p>
                  </a:txBody>
                  <a:tcPr/>
                </a:tc>
                <a:extLst>
                  <a:ext uri="{0D108BD9-81ED-4DB2-BD59-A6C34878D82A}">
                    <a16:rowId xmlns:a16="http://schemas.microsoft.com/office/drawing/2014/main" val="2027510139"/>
                  </a:ext>
                </a:extLst>
              </a:tr>
              <a:tr h="370840">
                <a:tc>
                  <a:txBody>
                    <a:bodyPr/>
                    <a:lstStyle/>
                    <a:p>
                      <a:pPr algn="ctr"/>
                      <a:r>
                        <a:rPr lang="en-US" altLang="zh-CN" sz="1400" dirty="0"/>
                        <a:t>2</a:t>
                      </a:r>
                      <a:endParaRPr lang="zh-CN" altLang="en-US" sz="1400" dirty="0"/>
                    </a:p>
                  </a:txBody>
                  <a:tcPr/>
                </a:tc>
                <a:tc>
                  <a:txBody>
                    <a:bodyPr/>
                    <a:lstStyle/>
                    <a:p>
                      <a:pPr algn="l"/>
                      <a:r>
                        <a:rPr lang="en-US" altLang="zh-CN" sz="1400" dirty="0"/>
                        <a:t>element_to_be_selected(element) </a:t>
                      </a:r>
                      <a:r>
                        <a:rPr lang="zh-CN" altLang="en-US" sz="1400" dirty="0"/>
                        <a:t>等待直到指定的元素被选中</a:t>
                      </a:r>
                    </a:p>
                  </a:txBody>
                  <a:tcPr/>
                </a:tc>
                <a:extLst>
                  <a:ext uri="{0D108BD9-81ED-4DB2-BD59-A6C34878D82A}">
                    <a16:rowId xmlns:a16="http://schemas.microsoft.com/office/drawing/2014/main" val="1288233189"/>
                  </a:ext>
                </a:extLst>
              </a:tr>
              <a:tr h="370840">
                <a:tc>
                  <a:txBody>
                    <a:bodyPr/>
                    <a:lstStyle/>
                    <a:p>
                      <a:pPr algn="ctr"/>
                      <a:r>
                        <a:rPr lang="en-US" altLang="zh-CN" sz="1400" dirty="0"/>
                        <a:t>3</a:t>
                      </a:r>
                      <a:endParaRPr lang="zh-CN" altLang="en-US" sz="1400" dirty="0"/>
                    </a:p>
                  </a:txBody>
                  <a:tcPr/>
                </a:tc>
                <a:tc>
                  <a:txBody>
                    <a:bodyPr/>
                    <a:lstStyle/>
                    <a:p>
                      <a:pPr algn="l"/>
                      <a:r>
                        <a:rPr lang="en-US" altLang="zh-CN" sz="1400" dirty="0"/>
                        <a:t>invisibility_of_element_located(locator) </a:t>
                      </a:r>
                      <a:r>
                        <a:rPr lang="zh-CN" altLang="en-US" sz="1400" dirty="0"/>
                        <a:t>等待一个元素在</a:t>
                      </a:r>
                      <a:r>
                        <a:rPr lang="en-US" altLang="zh-CN" sz="1400" dirty="0"/>
                        <a:t>DOM</a:t>
                      </a:r>
                      <a:r>
                        <a:rPr lang="zh-CN" altLang="en-US" sz="1400" dirty="0"/>
                        <a:t>中不可见或不存在</a:t>
                      </a:r>
                    </a:p>
                  </a:txBody>
                  <a:tcPr/>
                </a:tc>
                <a:extLst>
                  <a:ext uri="{0D108BD9-81ED-4DB2-BD59-A6C34878D82A}">
                    <a16:rowId xmlns:a16="http://schemas.microsoft.com/office/drawing/2014/main" val="2908249854"/>
                  </a:ext>
                </a:extLst>
              </a:tr>
              <a:tr h="370840">
                <a:tc>
                  <a:txBody>
                    <a:bodyPr/>
                    <a:lstStyle/>
                    <a:p>
                      <a:pPr algn="ctr"/>
                      <a:r>
                        <a:rPr lang="en-US" altLang="zh-CN" sz="1400" dirty="0"/>
                        <a:t>4</a:t>
                      </a:r>
                      <a:endParaRPr lang="zh-CN" altLang="en-US" sz="1400" dirty="0"/>
                    </a:p>
                  </a:txBody>
                  <a:tcPr/>
                </a:tc>
                <a:tc>
                  <a:txBody>
                    <a:bodyPr/>
                    <a:lstStyle/>
                    <a:p>
                      <a:pPr algn="l"/>
                      <a:r>
                        <a:rPr lang="en-US" altLang="zh-CN" sz="1400" dirty="0"/>
                        <a:t>presence_of_all_elements_located(locator)</a:t>
                      </a:r>
                      <a:r>
                        <a:rPr lang="zh-CN" altLang="en-US" sz="1400" dirty="0"/>
                        <a:t>等待至少有一个定位元素出现，该方法返回一组</a:t>
                      </a:r>
                      <a:r>
                        <a:rPr lang="en-US" altLang="zh-CN" sz="1400" dirty="0"/>
                        <a:t>element</a:t>
                      </a:r>
                      <a:endParaRPr lang="zh-CN" altLang="en-US" sz="1400" dirty="0"/>
                    </a:p>
                  </a:txBody>
                  <a:tcPr/>
                </a:tc>
                <a:extLst>
                  <a:ext uri="{0D108BD9-81ED-4DB2-BD59-A6C34878D82A}">
                    <a16:rowId xmlns:a16="http://schemas.microsoft.com/office/drawing/2014/main" val="1114893568"/>
                  </a:ext>
                </a:extLst>
              </a:tr>
              <a:tr h="370840">
                <a:tc>
                  <a:txBody>
                    <a:bodyPr/>
                    <a:lstStyle/>
                    <a:p>
                      <a:pPr algn="ctr"/>
                      <a:r>
                        <a:rPr lang="en-US" altLang="zh-CN" sz="1400" dirty="0"/>
                        <a:t>5</a:t>
                      </a:r>
                      <a:endParaRPr lang="zh-CN" altLang="en-US" sz="1400" dirty="0"/>
                    </a:p>
                  </a:txBody>
                  <a:tcPr/>
                </a:tc>
                <a:tc>
                  <a:txBody>
                    <a:bodyPr/>
                    <a:lstStyle/>
                    <a:p>
                      <a:pPr algn="l"/>
                      <a:r>
                        <a:rPr lang="en-US" altLang="zh-CN" sz="1400" dirty="0"/>
                        <a:t>presence_of_element_located(locator)</a:t>
                      </a:r>
                      <a:r>
                        <a:rPr lang="zh-CN" altLang="en-US" sz="1400" dirty="0"/>
                        <a:t>等待元素出现或可以在</a:t>
                      </a:r>
                      <a:r>
                        <a:rPr lang="en-US" altLang="zh-CN" sz="1400" dirty="0"/>
                        <a:t>DOM</a:t>
                      </a:r>
                      <a:r>
                        <a:rPr lang="zh-CN" altLang="en-US" sz="1400" dirty="0"/>
                        <a:t>中找到，该方法返回一个</a:t>
                      </a:r>
                      <a:r>
                        <a:rPr lang="en-US" altLang="zh-CN" sz="1400" dirty="0"/>
                        <a:t>element</a:t>
                      </a:r>
                      <a:endParaRPr lang="zh-CN" altLang="en-US" sz="1400" dirty="0"/>
                    </a:p>
                  </a:txBody>
                  <a:tcPr/>
                </a:tc>
                <a:extLst>
                  <a:ext uri="{0D108BD9-81ED-4DB2-BD59-A6C34878D82A}">
                    <a16:rowId xmlns:a16="http://schemas.microsoft.com/office/drawing/2014/main" val="383502019"/>
                  </a:ext>
                </a:extLst>
              </a:tr>
              <a:tr h="370840">
                <a:tc>
                  <a:txBody>
                    <a:bodyPr/>
                    <a:lstStyle/>
                    <a:p>
                      <a:pPr algn="ctr"/>
                      <a:r>
                        <a:rPr lang="en-US" altLang="zh-CN" sz="1400" dirty="0"/>
                        <a:t>6</a:t>
                      </a:r>
                      <a:endParaRPr lang="zh-CN" altLang="en-US" sz="1400" dirty="0"/>
                    </a:p>
                  </a:txBody>
                  <a:tcPr/>
                </a:tc>
                <a:tc>
                  <a:txBody>
                    <a:bodyPr/>
                    <a:lstStyle/>
                    <a:p>
                      <a:pPr algn="l"/>
                      <a:r>
                        <a:rPr lang="en-US" altLang="zh-CN" sz="1400" dirty="0"/>
                        <a:t>text_to_be_present_in_element(locator, text_)</a:t>
                      </a:r>
                      <a:r>
                        <a:rPr lang="zh-CN" altLang="en-US" sz="1400" dirty="0"/>
                        <a:t>等待元素出现并验证文本内容是否匹配</a:t>
                      </a:r>
                    </a:p>
                  </a:txBody>
                  <a:tcPr/>
                </a:tc>
                <a:extLst>
                  <a:ext uri="{0D108BD9-81ED-4DB2-BD59-A6C34878D82A}">
                    <a16:rowId xmlns:a16="http://schemas.microsoft.com/office/drawing/2014/main" val="3065171581"/>
                  </a:ext>
                </a:extLst>
              </a:tr>
              <a:tr h="370840">
                <a:tc>
                  <a:txBody>
                    <a:bodyPr/>
                    <a:lstStyle/>
                    <a:p>
                      <a:pPr algn="ctr"/>
                      <a:r>
                        <a:rPr lang="en-US" altLang="zh-CN" sz="1400" dirty="0"/>
                        <a:t>7</a:t>
                      </a:r>
                      <a:endParaRPr lang="zh-CN" altLang="en-US" sz="1400" dirty="0"/>
                    </a:p>
                  </a:txBody>
                  <a:tcPr/>
                </a:tc>
                <a:tc>
                  <a:txBody>
                    <a:bodyPr/>
                    <a:lstStyle/>
                    <a:p>
                      <a:pPr algn="l"/>
                      <a:r>
                        <a:rPr lang="en-US" altLang="zh-CN" sz="1400" dirty="0"/>
                        <a:t>title_contains(title) </a:t>
                      </a:r>
                      <a:r>
                        <a:rPr lang="zh-CN" altLang="en-US" sz="1400" dirty="0"/>
                        <a:t>等待网页标题包含指定</a:t>
                      </a:r>
                      <a:r>
                        <a:rPr lang="en-US" altLang="zh-CN" sz="1400" dirty="0"/>
                        <a:t>title</a:t>
                      </a:r>
                      <a:r>
                        <a:rPr lang="zh-CN" altLang="en-US" sz="1400" dirty="0"/>
                        <a:t>，匹配成功返回</a:t>
                      </a:r>
                      <a:r>
                        <a:rPr lang="en-US" altLang="zh-CN" sz="1400" dirty="0"/>
                        <a:t>True,</a:t>
                      </a:r>
                      <a:r>
                        <a:rPr lang="zh-CN" altLang="en-US" sz="1400" dirty="0"/>
                        <a:t>否则返回</a:t>
                      </a:r>
                      <a:r>
                        <a:rPr lang="en-US" altLang="zh-CN" sz="1400" dirty="0"/>
                        <a:t>False</a:t>
                      </a:r>
                      <a:endParaRPr lang="zh-CN" altLang="en-US" sz="1400" dirty="0"/>
                    </a:p>
                  </a:txBody>
                  <a:tcPr/>
                </a:tc>
                <a:extLst>
                  <a:ext uri="{0D108BD9-81ED-4DB2-BD59-A6C34878D82A}">
                    <a16:rowId xmlns:a16="http://schemas.microsoft.com/office/drawing/2014/main" val="1297461369"/>
                  </a:ext>
                </a:extLst>
              </a:tr>
              <a:tr h="370840">
                <a:tc>
                  <a:txBody>
                    <a:bodyPr/>
                    <a:lstStyle/>
                    <a:p>
                      <a:pPr algn="ctr"/>
                      <a:r>
                        <a:rPr lang="en-US" altLang="zh-CN" sz="1400" dirty="0"/>
                        <a:t>8</a:t>
                      </a:r>
                      <a:endParaRPr lang="zh-CN" altLang="en-US" sz="1400" dirty="0"/>
                    </a:p>
                  </a:txBody>
                  <a:tcPr/>
                </a:tc>
                <a:tc>
                  <a:txBody>
                    <a:bodyPr/>
                    <a:lstStyle/>
                    <a:p>
                      <a:pPr algn="l"/>
                      <a:r>
                        <a:rPr lang="en-US" altLang="zh-CN" sz="1400" dirty="0" err="1"/>
                        <a:t>title_is</a:t>
                      </a:r>
                      <a:r>
                        <a:rPr lang="en-US" altLang="zh-CN" sz="1400" dirty="0"/>
                        <a:t>(title)</a:t>
                      </a:r>
                      <a:r>
                        <a:rPr lang="zh-CN" altLang="en-US" sz="1400" dirty="0"/>
                        <a:t>等待网页标题与</a:t>
                      </a:r>
                      <a:r>
                        <a:rPr lang="en-US" altLang="zh-CN" sz="1400" dirty="0"/>
                        <a:t>title</a:t>
                      </a:r>
                      <a:r>
                        <a:rPr lang="zh-CN" altLang="en-US" sz="1400" dirty="0"/>
                        <a:t>匹配一致，匹配成功返回</a:t>
                      </a:r>
                      <a:r>
                        <a:rPr lang="en-US" altLang="zh-CN" sz="1400" dirty="0"/>
                        <a:t>True,</a:t>
                      </a:r>
                      <a:r>
                        <a:rPr lang="zh-CN" altLang="en-US" sz="1400" dirty="0"/>
                        <a:t>否则返回</a:t>
                      </a:r>
                      <a:r>
                        <a:rPr lang="en-US" altLang="zh-CN" sz="1400" dirty="0"/>
                        <a:t>False</a:t>
                      </a:r>
                      <a:endParaRPr lang="zh-CN" altLang="en-US" sz="1400" dirty="0"/>
                    </a:p>
                  </a:txBody>
                  <a:tcPr/>
                </a:tc>
                <a:extLst>
                  <a:ext uri="{0D108BD9-81ED-4DB2-BD59-A6C34878D82A}">
                    <a16:rowId xmlns:a16="http://schemas.microsoft.com/office/drawing/2014/main" val="976473042"/>
                  </a:ext>
                </a:extLst>
              </a:tr>
              <a:tr h="370840">
                <a:tc>
                  <a:txBody>
                    <a:bodyPr/>
                    <a:lstStyle/>
                    <a:p>
                      <a:pPr algn="ctr"/>
                      <a:r>
                        <a:rPr lang="en-US" altLang="zh-CN" sz="1400" dirty="0"/>
                        <a:t>9</a:t>
                      </a:r>
                      <a:endParaRPr lang="zh-CN" altLang="en-US" sz="1400" dirty="0"/>
                    </a:p>
                  </a:txBody>
                  <a:tcPr/>
                </a:tc>
                <a:tc>
                  <a:txBody>
                    <a:bodyPr/>
                    <a:lstStyle/>
                    <a:p>
                      <a:pPr algn="l"/>
                      <a:r>
                        <a:rPr lang="en-US" altLang="zh-CN" sz="1400" dirty="0"/>
                        <a:t>visibility_of(element) </a:t>
                      </a:r>
                      <a:r>
                        <a:rPr lang="zh-CN" altLang="en-US" sz="1400" dirty="0"/>
                        <a:t>等待元素出现在</a:t>
                      </a:r>
                      <a:r>
                        <a:rPr lang="en-US" altLang="zh-CN" sz="1400" dirty="0"/>
                        <a:t>DOM</a:t>
                      </a:r>
                      <a:r>
                        <a:rPr lang="zh-CN" altLang="en-US" sz="1400" dirty="0"/>
                        <a:t>且可见，宽高都大于</a:t>
                      </a:r>
                      <a:r>
                        <a:rPr lang="en-US" altLang="zh-CN" sz="1400" dirty="0"/>
                        <a:t>0, </a:t>
                      </a:r>
                      <a:r>
                        <a:rPr lang="zh-CN" altLang="en-US" sz="1400" dirty="0"/>
                        <a:t>该方法返回同一个</a:t>
                      </a:r>
                      <a:r>
                        <a:rPr lang="en-US" altLang="zh-CN" sz="1400" dirty="0"/>
                        <a:t>element</a:t>
                      </a:r>
                      <a:endParaRPr lang="zh-CN" altLang="en-US" sz="1400" dirty="0"/>
                    </a:p>
                  </a:txBody>
                  <a:tcPr/>
                </a:tc>
                <a:extLst>
                  <a:ext uri="{0D108BD9-81ED-4DB2-BD59-A6C34878D82A}">
                    <a16:rowId xmlns:a16="http://schemas.microsoft.com/office/drawing/2014/main" val="1003003569"/>
                  </a:ext>
                </a:extLst>
              </a:tr>
              <a:tr h="370840">
                <a:tc>
                  <a:txBody>
                    <a:bodyPr/>
                    <a:lstStyle/>
                    <a:p>
                      <a:pPr algn="ctr"/>
                      <a:r>
                        <a:rPr lang="en-US" altLang="zh-CN" sz="1400" dirty="0"/>
                        <a:t>……</a:t>
                      </a:r>
                      <a:endParaRPr lang="zh-CN" altLang="en-US" sz="1400" dirty="0"/>
                    </a:p>
                  </a:txBody>
                  <a:tcPr/>
                </a:tc>
                <a:tc>
                  <a:txBody>
                    <a:bodyPr/>
                    <a:lstStyle/>
                    <a:p>
                      <a:pPr algn="l"/>
                      <a:r>
                        <a:rPr lang="zh-CN" altLang="en-US" sz="1400" dirty="0"/>
                        <a:t>更多方法请参考</a:t>
                      </a:r>
                      <a:r>
                        <a:rPr lang="en-US" altLang="zh-CN" sz="1400" dirty="0">
                          <a:hlinkClick r:id="rId2"/>
                        </a:rPr>
                        <a:t>https://www.selenium.dev/selenium/docs/api/py/webdriver_support/selenium.webdriver.support.expected_conditions.html?highlight=expected</a:t>
                      </a:r>
                      <a:endParaRPr lang="zh-CN" altLang="en-US" sz="1400" dirty="0"/>
                    </a:p>
                  </a:txBody>
                  <a:tcPr/>
                </a:tc>
                <a:extLst>
                  <a:ext uri="{0D108BD9-81ED-4DB2-BD59-A6C34878D82A}">
                    <a16:rowId xmlns:a16="http://schemas.microsoft.com/office/drawing/2014/main" val="3602725204"/>
                  </a:ext>
                </a:extLst>
              </a:tr>
            </a:tbl>
          </a:graphicData>
        </a:graphic>
      </p:graphicFrame>
    </p:spTree>
    <p:extLst>
      <p:ext uri="{BB962C8B-B14F-4D97-AF65-F5344CB8AC3E}">
        <p14:creationId xmlns:p14="http://schemas.microsoft.com/office/powerpoint/2010/main" val="26469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1F3-B7D5-4BC1-B7BC-062E625D79CE}"/>
              </a:ext>
            </a:extLst>
          </p:cNvPr>
          <p:cNvSpPr>
            <a:spLocks noGrp="1"/>
          </p:cNvSpPr>
          <p:nvPr>
            <p:ph type="title"/>
          </p:nvPr>
        </p:nvSpPr>
        <p:spPr>
          <a:xfrm>
            <a:off x="838200" y="365125"/>
            <a:ext cx="10515600" cy="1325563"/>
          </a:xfrm>
        </p:spPr>
        <p:txBody>
          <a:bodyPr>
            <a:normAutofit/>
          </a:bodyPr>
          <a:lstStyle/>
          <a:p>
            <a:r>
              <a:rPr lang="zh-CN" altLang="en-US" b="1" dirty="0"/>
              <a:t>案例演示</a:t>
            </a:r>
          </a:p>
        </p:txBody>
      </p:sp>
      <p:sp>
        <p:nvSpPr>
          <p:cNvPr id="14" name="Text Placeholder 18">
            <a:extLst>
              <a:ext uri="{FF2B5EF4-FFF2-40B4-BE49-F238E27FC236}">
                <a16:creationId xmlns:a16="http://schemas.microsoft.com/office/drawing/2014/main" id="{F4574D3D-25E0-4826-927C-190B2B97EE97}"/>
              </a:ext>
            </a:extLst>
          </p:cNvPr>
          <p:cNvSpPr txBox="1">
            <a:spLocks/>
          </p:cNvSpPr>
          <p:nvPr/>
        </p:nvSpPr>
        <p:spPr>
          <a:xfrm>
            <a:off x="796047" y="2216603"/>
            <a:ext cx="10176753" cy="41274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b="1" dirty="0"/>
              <a:t>案例背景</a:t>
            </a:r>
            <a:endParaRPr lang="en-US" altLang="zh-CN" sz="1800" b="1" dirty="0"/>
          </a:p>
          <a:p>
            <a:pPr marL="0" indent="0">
              <a:buNone/>
            </a:pPr>
            <a:r>
              <a:rPr lang="zh-CN" altLang="en-US" sz="1400" dirty="0"/>
              <a:t>     </a:t>
            </a:r>
            <a:r>
              <a:rPr lang="zh-CN" altLang="en-US" sz="1600" dirty="0"/>
              <a:t>每当有新客户想试用我们产品时都需要为之构建一个新的环境，然后创建用户，创建填报任务，为多个用户填报数据等等。本案例将演示如何用</a:t>
            </a:r>
            <a:r>
              <a:rPr lang="en-US" altLang="zh-CN" sz="1600" dirty="0"/>
              <a:t>selenium</a:t>
            </a:r>
            <a:r>
              <a:rPr lang="zh-CN" altLang="en-US" sz="1600" dirty="0"/>
              <a:t>脚本完成自动填报任务，以此来提升工作效率，减少错误率。</a:t>
            </a:r>
            <a:endParaRPr lang="en-US" altLang="zh-CN" sz="1600" dirty="0"/>
          </a:p>
          <a:p>
            <a:r>
              <a:rPr lang="zh-CN" altLang="en-US" sz="1800" b="1" dirty="0"/>
              <a:t>执行过程</a:t>
            </a:r>
            <a:endParaRPr lang="en-US" altLang="zh-CN" sz="1800" b="1" dirty="0"/>
          </a:p>
          <a:p>
            <a:pPr marL="0" indent="0">
              <a:buNone/>
            </a:pPr>
            <a:r>
              <a:rPr lang="en-US" altLang="zh-CN" sz="1400" dirty="0"/>
              <a:t>  </a:t>
            </a:r>
          </a:p>
          <a:p>
            <a:pPr marL="0" indent="0">
              <a:buNone/>
            </a:pPr>
            <a:endParaRPr lang="en-US" altLang="zh-CN" sz="1400" dirty="0"/>
          </a:p>
          <a:p>
            <a:pPr marL="0" indent="0">
              <a:buNone/>
            </a:pPr>
            <a:endParaRPr lang="zh-CN" altLang="en-US" sz="1400" dirty="0"/>
          </a:p>
        </p:txBody>
      </p:sp>
      <p:sp>
        <p:nvSpPr>
          <p:cNvPr id="4" name="TextBox 3">
            <a:extLst>
              <a:ext uri="{FF2B5EF4-FFF2-40B4-BE49-F238E27FC236}">
                <a16:creationId xmlns:a16="http://schemas.microsoft.com/office/drawing/2014/main" id="{69DB4C4E-844F-4A8B-8856-ACE59757DF19}"/>
              </a:ext>
            </a:extLst>
          </p:cNvPr>
          <p:cNvSpPr txBox="1"/>
          <p:nvPr/>
        </p:nvSpPr>
        <p:spPr>
          <a:xfrm>
            <a:off x="886027" y="1584313"/>
            <a:ext cx="10419946" cy="369332"/>
          </a:xfrm>
          <a:prstGeom prst="rect">
            <a:avLst/>
          </a:prstGeom>
          <a:noFill/>
        </p:spPr>
        <p:txBody>
          <a:bodyPr wrap="square" rtlCol="0">
            <a:spAutoFit/>
          </a:bodyPr>
          <a:lstStyle/>
          <a:p>
            <a:r>
              <a:rPr lang="zh-CN" altLang="en-US" dirty="0"/>
              <a:t> 演示通过执行</a:t>
            </a:r>
            <a:r>
              <a:rPr lang="en-US" altLang="zh-CN" dirty="0"/>
              <a:t>Selenium</a:t>
            </a:r>
            <a:r>
              <a:rPr lang="zh-CN" altLang="en-US" dirty="0"/>
              <a:t>脚本自动完成数据填报任务</a:t>
            </a:r>
          </a:p>
        </p:txBody>
      </p:sp>
      <p:sp>
        <p:nvSpPr>
          <p:cNvPr id="7" name="Rectangle: Rounded Corners 6">
            <a:extLst>
              <a:ext uri="{FF2B5EF4-FFF2-40B4-BE49-F238E27FC236}">
                <a16:creationId xmlns:a16="http://schemas.microsoft.com/office/drawing/2014/main" id="{798C926D-C85E-477D-BB6D-7B1DE7E52E2E}"/>
              </a:ext>
            </a:extLst>
          </p:cNvPr>
          <p:cNvSpPr/>
          <p:nvPr/>
        </p:nvSpPr>
        <p:spPr>
          <a:xfrm>
            <a:off x="2955191" y="3896931"/>
            <a:ext cx="1065229" cy="426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用户登录</a:t>
            </a:r>
          </a:p>
        </p:txBody>
      </p:sp>
      <p:sp>
        <p:nvSpPr>
          <p:cNvPr id="10" name="Arrow: Right 9">
            <a:extLst>
              <a:ext uri="{FF2B5EF4-FFF2-40B4-BE49-F238E27FC236}">
                <a16:creationId xmlns:a16="http://schemas.microsoft.com/office/drawing/2014/main" id="{763C2121-4A0A-44A6-8466-965B14264104}"/>
              </a:ext>
            </a:extLst>
          </p:cNvPr>
          <p:cNvSpPr/>
          <p:nvPr/>
        </p:nvSpPr>
        <p:spPr>
          <a:xfrm>
            <a:off x="4110390" y="3969989"/>
            <a:ext cx="461913" cy="26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Rounded Corners 11">
            <a:extLst>
              <a:ext uri="{FF2B5EF4-FFF2-40B4-BE49-F238E27FC236}">
                <a16:creationId xmlns:a16="http://schemas.microsoft.com/office/drawing/2014/main" id="{BFB31A4C-F2E2-4910-AE88-78F198CC80F1}"/>
              </a:ext>
            </a:extLst>
          </p:cNvPr>
          <p:cNvSpPr/>
          <p:nvPr/>
        </p:nvSpPr>
        <p:spPr>
          <a:xfrm>
            <a:off x="4586939" y="3896931"/>
            <a:ext cx="1310326" cy="426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进入主界面</a:t>
            </a:r>
          </a:p>
        </p:txBody>
      </p:sp>
      <p:sp>
        <p:nvSpPr>
          <p:cNvPr id="15" name="Arrow: Right 14">
            <a:extLst>
              <a:ext uri="{FF2B5EF4-FFF2-40B4-BE49-F238E27FC236}">
                <a16:creationId xmlns:a16="http://schemas.microsoft.com/office/drawing/2014/main" id="{C6FBD7AB-CBDA-451D-BD86-67D7D841D071}"/>
              </a:ext>
            </a:extLst>
          </p:cNvPr>
          <p:cNvSpPr/>
          <p:nvPr/>
        </p:nvSpPr>
        <p:spPr>
          <a:xfrm>
            <a:off x="5965075" y="3946541"/>
            <a:ext cx="461913" cy="26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Rounded Corners 15">
            <a:extLst>
              <a:ext uri="{FF2B5EF4-FFF2-40B4-BE49-F238E27FC236}">
                <a16:creationId xmlns:a16="http://schemas.microsoft.com/office/drawing/2014/main" id="{4D2913C2-E058-4A6B-85FB-5F873C16D67E}"/>
              </a:ext>
            </a:extLst>
          </p:cNvPr>
          <p:cNvSpPr/>
          <p:nvPr/>
        </p:nvSpPr>
        <p:spPr>
          <a:xfrm>
            <a:off x="6494798" y="3898459"/>
            <a:ext cx="1862844" cy="420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查询待填报数据</a:t>
            </a:r>
          </a:p>
        </p:txBody>
      </p:sp>
      <p:sp>
        <p:nvSpPr>
          <p:cNvPr id="17" name="Arrow: Right 16">
            <a:extLst>
              <a:ext uri="{FF2B5EF4-FFF2-40B4-BE49-F238E27FC236}">
                <a16:creationId xmlns:a16="http://schemas.microsoft.com/office/drawing/2014/main" id="{F78B91B0-4987-4DCF-BEB2-8EB7D6BEA3F1}"/>
              </a:ext>
            </a:extLst>
          </p:cNvPr>
          <p:cNvSpPr/>
          <p:nvPr/>
        </p:nvSpPr>
        <p:spPr>
          <a:xfrm>
            <a:off x="8425452" y="3946541"/>
            <a:ext cx="461913" cy="26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Rounded Corners 17">
            <a:extLst>
              <a:ext uri="{FF2B5EF4-FFF2-40B4-BE49-F238E27FC236}">
                <a16:creationId xmlns:a16="http://schemas.microsoft.com/office/drawing/2014/main" id="{4867C46E-7406-4562-8E90-818D1FF09532}"/>
              </a:ext>
            </a:extLst>
          </p:cNvPr>
          <p:cNvSpPr/>
          <p:nvPr/>
        </p:nvSpPr>
        <p:spPr>
          <a:xfrm>
            <a:off x="8984673" y="3881896"/>
            <a:ext cx="1862844" cy="426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下载填报模板</a:t>
            </a:r>
          </a:p>
        </p:txBody>
      </p:sp>
      <p:sp>
        <p:nvSpPr>
          <p:cNvPr id="19" name="Arrow: Right 18">
            <a:extLst>
              <a:ext uri="{FF2B5EF4-FFF2-40B4-BE49-F238E27FC236}">
                <a16:creationId xmlns:a16="http://schemas.microsoft.com/office/drawing/2014/main" id="{6E1ED6B1-6E77-4072-967B-FCF9485FED26}"/>
              </a:ext>
            </a:extLst>
          </p:cNvPr>
          <p:cNvSpPr/>
          <p:nvPr/>
        </p:nvSpPr>
        <p:spPr>
          <a:xfrm rot="5400000">
            <a:off x="9685138" y="4502584"/>
            <a:ext cx="461913" cy="26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Rounded Corners 21">
            <a:extLst>
              <a:ext uri="{FF2B5EF4-FFF2-40B4-BE49-F238E27FC236}">
                <a16:creationId xmlns:a16="http://schemas.microsoft.com/office/drawing/2014/main" id="{431E5BB2-4E27-4AAD-9533-47B322F528C9}"/>
              </a:ext>
            </a:extLst>
          </p:cNvPr>
          <p:cNvSpPr/>
          <p:nvPr/>
        </p:nvSpPr>
        <p:spPr>
          <a:xfrm>
            <a:off x="8984673" y="4915493"/>
            <a:ext cx="1862844" cy="426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读取模板</a:t>
            </a:r>
          </a:p>
        </p:txBody>
      </p:sp>
      <p:sp>
        <p:nvSpPr>
          <p:cNvPr id="23" name="Arrow: Right 22">
            <a:extLst>
              <a:ext uri="{FF2B5EF4-FFF2-40B4-BE49-F238E27FC236}">
                <a16:creationId xmlns:a16="http://schemas.microsoft.com/office/drawing/2014/main" id="{A1A8C27A-F285-42CF-8491-5FC72DD02D43}"/>
              </a:ext>
            </a:extLst>
          </p:cNvPr>
          <p:cNvSpPr/>
          <p:nvPr/>
        </p:nvSpPr>
        <p:spPr>
          <a:xfrm rot="10800000">
            <a:off x="8470797" y="5012645"/>
            <a:ext cx="461913" cy="26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Rounded Corners 24">
            <a:extLst>
              <a:ext uri="{FF2B5EF4-FFF2-40B4-BE49-F238E27FC236}">
                <a16:creationId xmlns:a16="http://schemas.microsoft.com/office/drawing/2014/main" id="{233F6915-CCFD-4FF0-9109-860E6D7F81F1}"/>
              </a:ext>
            </a:extLst>
          </p:cNvPr>
          <p:cNvSpPr/>
          <p:nvPr/>
        </p:nvSpPr>
        <p:spPr>
          <a:xfrm>
            <a:off x="6562608" y="4934139"/>
            <a:ext cx="1862844" cy="420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用随机数填充模板</a:t>
            </a:r>
          </a:p>
        </p:txBody>
      </p:sp>
      <p:sp>
        <p:nvSpPr>
          <p:cNvPr id="26" name="Arrow: Right 25">
            <a:extLst>
              <a:ext uri="{FF2B5EF4-FFF2-40B4-BE49-F238E27FC236}">
                <a16:creationId xmlns:a16="http://schemas.microsoft.com/office/drawing/2014/main" id="{42227424-DF9B-4734-A6B4-F3F138061B7F}"/>
              </a:ext>
            </a:extLst>
          </p:cNvPr>
          <p:cNvSpPr/>
          <p:nvPr/>
        </p:nvSpPr>
        <p:spPr>
          <a:xfrm rot="10800000">
            <a:off x="6052041" y="4992904"/>
            <a:ext cx="461913" cy="26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Rounded Corners 26">
            <a:extLst>
              <a:ext uri="{FF2B5EF4-FFF2-40B4-BE49-F238E27FC236}">
                <a16:creationId xmlns:a16="http://schemas.microsoft.com/office/drawing/2014/main" id="{2FC0968F-E3E1-4AC0-8176-77167C956F0E}"/>
              </a:ext>
            </a:extLst>
          </p:cNvPr>
          <p:cNvSpPr/>
          <p:nvPr/>
        </p:nvSpPr>
        <p:spPr>
          <a:xfrm>
            <a:off x="4341346" y="4941888"/>
            <a:ext cx="1649664" cy="420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选择并上传模板</a:t>
            </a:r>
          </a:p>
        </p:txBody>
      </p:sp>
      <p:sp>
        <p:nvSpPr>
          <p:cNvPr id="28" name="Rectangle: Rounded Corners 27">
            <a:extLst>
              <a:ext uri="{FF2B5EF4-FFF2-40B4-BE49-F238E27FC236}">
                <a16:creationId xmlns:a16="http://schemas.microsoft.com/office/drawing/2014/main" id="{61C00CA9-298B-4C77-9415-212F102F1D4B}"/>
              </a:ext>
            </a:extLst>
          </p:cNvPr>
          <p:cNvSpPr/>
          <p:nvPr/>
        </p:nvSpPr>
        <p:spPr>
          <a:xfrm>
            <a:off x="2897449" y="4934139"/>
            <a:ext cx="864530" cy="420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提交</a:t>
            </a:r>
          </a:p>
        </p:txBody>
      </p:sp>
      <p:sp>
        <p:nvSpPr>
          <p:cNvPr id="29" name="Arrow: Right 28">
            <a:extLst>
              <a:ext uri="{FF2B5EF4-FFF2-40B4-BE49-F238E27FC236}">
                <a16:creationId xmlns:a16="http://schemas.microsoft.com/office/drawing/2014/main" id="{FF1171F8-2605-4F91-9279-F16A7DEEFD04}"/>
              </a:ext>
            </a:extLst>
          </p:cNvPr>
          <p:cNvSpPr/>
          <p:nvPr/>
        </p:nvSpPr>
        <p:spPr>
          <a:xfrm rot="10800000">
            <a:off x="3813943" y="4992904"/>
            <a:ext cx="461913" cy="26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3" name="Table 33">
            <a:extLst>
              <a:ext uri="{FF2B5EF4-FFF2-40B4-BE49-F238E27FC236}">
                <a16:creationId xmlns:a16="http://schemas.microsoft.com/office/drawing/2014/main" id="{0B2020F2-019F-480C-A799-899F31056893}"/>
              </a:ext>
            </a:extLst>
          </p:cNvPr>
          <p:cNvGraphicFramePr>
            <a:graphicFrameLocks noGrp="1"/>
          </p:cNvGraphicFramePr>
          <p:nvPr>
            <p:extLst>
              <p:ext uri="{D42A27DB-BD31-4B8C-83A1-F6EECF244321}">
                <p14:modId xmlns:p14="http://schemas.microsoft.com/office/powerpoint/2010/main" val="3564489407"/>
              </p:ext>
            </p:extLst>
          </p:nvPr>
        </p:nvGraphicFramePr>
        <p:xfrm>
          <a:off x="876512" y="3922871"/>
          <a:ext cx="909907" cy="1402080"/>
        </p:xfrm>
        <a:graphic>
          <a:graphicData uri="http://schemas.openxmlformats.org/drawingml/2006/table">
            <a:tbl>
              <a:tblPr firstRow="1" bandRow="1">
                <a:tableStyleId>{5C22544A-7EE6-4342-B048-85BDC9FD1C3A}</a:tableStyleId>
              </a:tblPr>
              <a:tblGrid>
                <a:gridCol w="909907">
                  <a:extLst>
                    <a:ext uri="{9D8B030D-6E8A-4147-A177-3AD203B41FA5}">
                      <a16:colId xmlns:a16="http://schemas.microsoft.com/office/drawing/2014/main" val="3030154031"/>
                    </a:ext>
                  </a:extLst>
                </a:gridCol>
              </a:tblGrid>
              <a:tr h="254689">
                <a:tc>
                  <a:txBody>
                    <a:bodyPr/>
                    <a:lstStyle/>
                    <a:p>
                      <a:pPr algn="l"/>
                      <a:r>
                        <a:rPr lang="zh-CN" altLang="en-US" sz="1400" dirty="0">
                          <a:solidFill>
                            <a:schemeClr val="tx1"/>
                          </a:solidFill>
                        </a:rPr>
                        <a:t>用户列表</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705104000"/>
                  </a:ext>
                </a:extLst>
              </a:tr>
              <a:tr h="0">
                <a:tc>
                  <a:txBody>
                    <a:bodyPr/>
                    <a:lstStyle/>
                    <a:p>
                      <a:pPr algn="l"/>
                      <a:r>
                        <a:rPr lang="en-US" altLang="zh-CN" dirty="0">
                          <a:solidFill>
                            <a:schemeClr val="tx1"/>
                          </a:solidFill>
                        </a:rPr>
                        <a:t>user01</a:t>
                      </a:r>
                      <a:endParaRPr lang="zh-CN"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85106261"/>
                  </a:ext>
                </a:extLst>
              </a:tr>
              <a:tr h="254689">
                <a:tc>
                  <a:txBody>
                    <a:bodyPr/>
                    <a:lstStyle/>
                    <a:p>
                      <a:pPr algn="l"/>
                      <a:r>
                        <a:rPr lang="en-US" altLang="zh-CN" dirty="0">
                          <a:solidFill>
                            <a:schemeClr val="tx1"/>
                          </a:solidFill>
                        </a:rPr>
                        <a:t>user02</a:t>
                      </a:r>
                      <a:endParaRPr lang="zh-CN"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32538746"/>
                  </a:ext>
                </a:extLst>
              </a:tr>
              <a:tr h="254689">
                <a:tc>
                  <a:txBody>
                    <a:bodyPr/>
                    <a:lstStyle/>
                    <a:p>
                      <a:pPr algn="l"/>
                      <a:r>
                        <a:rPr lang="en-US" altLang="zh-CN" dirty="0">
                          <a:solidFill>
                            <a:schemeClr val="tx1"/>
                          </a:solidFill>
                        </a:rPr>
                        <a:t>user03</a:t>
                      </a:r>
                      <a:endParaRPr lang="zh-CN"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736626642"/>
                  </a:ext>
                </a:extLst>
              </a:tr>
            </a:tbl>
          </a:graphicData>
        </a:graphic>
      </p:graphicFrame>
      <p:sp>
        <p:nvSpPr>
          <p:cNvPr id="34" name="Arrow: Right 33">
            <a:extLst>
              <a:ext uri="{FF2B5EF4-FFF2-40B4-BE49-F238E27FC236}">
                <a16:creationId xmlns:a16="http://schemas.microsoft.com/office/drawing/2014/main" id="{26620D6B-2415-41F8-A955-CE3A353B75E8}"/>
              </a:ext>
            </a:extLst>
          </p:cNvPr>
          <p:cNvSpPr/>
          <p:nvPr/>
        </p:nvSpPr>
        <p:spPr>
          <a:xfrm>
            <a:off x="2058542" y="3967593"/>
            <a:ext cx="766202" cy="28269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34">
            <a:extLst>
              <a:ext uri="{FF2B5EF4-FFF2-40B4-BE49-F238E27FC236}">
                <a16:creationId xmlns:a16="http://schemas.microsoft.com/office/drawing/2014/main" id="{3753EDF0-01C0-4D5C-BFE2-A44625E409DA}"/>
              </a:ext>
            </a:extLst>
          </p:cNvPr>
          <p:cNvSpPr/>
          <p:nvPr/>
        </p:nvSpPr>
        <p:spPr>
          <a:xfrm>
            <a:off x="2441643" y="3696515"/>
            <a:ext cx="8492246" cy="191634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Arrow: Right 35">
            <a:extLst>
              <a:ext uri="{FF2B5EF4-FFF2-40B4-BE49-F238E27FC236}">
                <a16:creationId xmlns:a16="http://schemas.microsoft.com/office/drawing/2014/main" id="{738E075C-BD3B-4695-A784-A43B1638A7B8}"/>
              </a:ext>
            </a:extLst>
          </p:cNvPr>
          <p:cNvSpPr/>
          <p:nvPr/>
        </p:nvSpPr>
        <p:spPr>
          <a:xfrm rot="10800000">
            <a:off x="2014323" y="5012645"/>
            <a:ext cx="766202" cy="28269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897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9930-4912-4352-9EED-59663EF36967}"/>
              </a:ext>
            </a:extLst>
          </p:cNvPr>
          <p:cNvSpPr>
            <a:spLocks noGrp="1"/>
          </p:cNvSpPr>
          <p:nvPr>
            <p:ph type="title"/>
          </p:nvPr>
        </p:nvSpPr>
        <p:spPr/>
        <p:txBody>
          <a:bodyPr/>
          <a:lstStyle/>
          <a:p>
            <a:r>
              <a:rPr lang="zh-CN" altLang="en-US" b="1" dirty="0"/>
              <a:t>演示完毕</a:t>
            </a:r>
          </a:p>
        </p:txBody>
      </p:sp>
      <p:pic>
        <p:nvPicPr>
          <p:cNvPr id="2052" name="Picture 4">
            <a:extLst>
              <a:ext uri="{FF2B5EF4-FFF2-40B4-BE49-F238E27FC236}">
                <a16:creationId xmlns:a16="http://schemas.microsoft.com/office/drawing/2014/main" id="{3727D6BF-CE70-49B8-86D5-DB41660AE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87" y="1809702"/>
            <a:ext cx="7629426" cy="429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0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1F3-B7D5-4BC1-B7BC-062E625D79CE}"/>
              </a:ext>
            </a:extLst>
          </p:cNvPr>
          <p:cNvSpPr>
            <a:spLocks noGrp="1"/>
          </p:cNvSpPr>
          <p:nvPr>
            <p:ph type="title"/>
          </p:nvPr>
        </p:nvSpPr>
        <p:spPr/>
        <p:txBody>
          <a:bodyPr>
            <a:normAutofit/>
          </a:bodyPr>
          <a:lstStyle/>
          <a:p>
            <a:r>
              <a:rPr lang="en-US" altLang="zh-CN" b="1" dirty="0"/>
              <a:t>Selenium</a:t>
            </a:r>
            <a:r>
              <a:rPr lang="zh-CN" altLang="en-US" b="1" dirty="0"/>
              <a:t>架构</a:t>
            </a:r>
          </a:p>
        </p:txBody>
      </p:sp>
      <p:sp>
        <p:nvSpPr>
          <p:cNvPr id="5" name="Rectangle: Rounded Corners 4">
            <a:extLst>
              <a:ext uri="{FF2B5EF4-FFF2-40B4-BE49-F238E27FC236}">
                <a16:creationId xmlns:a16="http://schemas.microsoft.com/office/drawing/2014/main" id="{43A1EEF6-F51F-4A3B-B879-0FEE22BAB0AE}"/>
              </a:ext>
            </a:extLst>
          </p:cNvPr>
          <p:cNvSpPr/>
          <p:nvPr/>
        </p:nvSpPr>
        <p:spPr>
          <a:xfrm>
            <a:off x="3896497" y="1916934"/>
            <a:ext cx="1598141" cy="279647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3563842E-E36E-4E88-B395-AF2D57DF0C4B}"/>
              </a:ext>
            </a:extLst>
          </p:cNvPr>
          <p:cNvSpPr txBox="1"/>
          <p:nvPr/>
        </p:nvSpPr>
        <p:spPr>
          <a:xfrm>
            <a:off x="4106561" y="2133600"/>
            <a:ext cx="1178011" cy="523220"/>
          </a:xfrm>
          <a:prstGeom prst="rect">
            <a:avLst/>
          </a:prstGeom>
          <a:noFill/>
          <a:ln>
            <a:solidFill>
              <a:schemeClr val="tx1"/>
            </a:solidFill>
          </a:ln>
        </p:spPr>
        <p:txBody>
          <a:bodyPr wrap="square" rtlCol="0">
            <a:spAutoFit/>
          </a:bodyPr>
          <a:lstStyle/>
          <a:p>
            <a:r>
              <a:rPr lang="en-US" altLang="zh-CN" sz="1400" dirty="0"/>
              <a:t>Chrome WebDriver</a:t>
            </a:r>
            <a:endParaRPr lang="zh-CN" altLang="en-US" sz="1400" dirty="0"/>
          </a:p>
        </p:txBody>
      </p:sp>
      <p:sp>
        <p:nvSpPr>
          <p:cNvPr id="13" name="TextBox 12">
            <a:extLst>
              <a:ext uri="{FF2B5EF4-FFF2-40B4-BE49-F238E27FC236}">
                <a16:creationId xmlns:a16="http://schemas.microsoft.com/office/drawing/2014/main" id="{51F0695A-FB70-4C34-9145-5C14FB059747}"/>
              </a:ext>
            </a:extLst>
          </p:cNvPr>
          <p:cNvSpPr txBox="1"/>
          <p:nvPr/>
        </p:nvSpPr>
        <p:spPr>
          <a:xfrm>
            <a:off x="4106560" y="3016251"/>
            <a:ext cx="1178011" cy="523220"/>
          </a:xfrm>
          <a:prstGeom prst="rect">
            <a:avLst/>
          </a:prstGeom>
          <a:noFill/>
          <a:ln>
            <a:solidFill>
              <a:schemeClr val="tx1"/>
            </a:solidFill>
          </a:ln>
        </p:spPr>
        <p:txBody>
          <a:bodyPr wrap="square" rtlCol="0">
            <a:spAutoFit/>
          </a:bodyPr>
          <a:lstStyle/>
          <a:p>
            <a:r>
              <a:rPr lang="en-US" altLang="zh-CN" sz="1400" dirty="0"/>
              <a:t>Firefox WebDriver</a:t>
            </a:r>
            <a:endParaRPr lang="zh-CN" altLang="en-US" sz="1400" dirty="0"/>
          </a:p>
        </p:txBody>
      </p:sp>
      <p:sp>
        <p:nvSpPr>
          <p:cNvPr id="15" name="TextBox 14">
            <a:extLst>
              <a:ext uri="{FF2B5EF4-FFF2-40B4-BE49-F238E27FC236}">
                <a16:creationId xmlns:a16="http://schemas.microsoft.com/office/drawing/2014/main" id="{85F4E315-8C17-437B-9CB1-18153EA844B8}"/>
              </a:ext>
            </a:extLst>
          </p:cNvPr>
          <p:cNvSpPr txBox="1"/>
          <p:nvPr/>
        </p:nvSpPr>
        <p:spPr>
          <a:xfrm>
            <a:off x="4106559" y="3929448"/>
            <a:ext cx="1178011" cy="523220"/>
          </a:xfrm>
          <a:prstGeom prst="rect">
            <a:avLst/>
          </a:prstGeom>
          <a:noFill/>
          <a:ln>
            <a:solidFill>
              <a:schemeClr val="tx1"/>
            </a:solidFill>
          </a:ln>
        </p:spPr>
        <p:txBody>
          <a:bodyPr wrap="square" rtlCol="0">
            <a:spAutoFit/>
          </a:bodyPr>
          <a:lstStyle/>
          <a:p>
            <a:r>
              <a:rPr lang="en-US" altLang="zh-CN" sz="1400" dirty="0"/>
              <a:t>Edge WebDriver</a:t>
            </a:r>
            <a:endParaRPr lang="zh-CN" altLang="en-US" sz="1400" dirty="0"/>
          </a:p>
        </p:txBody>
      </p:sp>
      <p:sp>
        <p:nvSpPr>
          <p:cNvPr id="17" name="TextBox 16">
            <a:extLst>
              <a:ext uri="{FF2B5EF4-FFF2-40B4-BE49-F238E27FC236}">
                <a16:creationId xmlns:a16="http://schemas.microsoft.com/office/drawing/2014/main" id="{462261AC-5A38-4450-B072-29BBE712C4BA}"/>
              </a:ext>
            </a:extLst>
          </p:cNvPr>
          <p:cNvSpPr txBox="1"/>
          <p:nvPr/>
        </p:nvSpPr>
        <p:spPr>
          <a:xfrm>
            <a:off x="838200" y="2954695"/>
            <a:ext cx="1878228" cy="1169551"/>
          </a:xfrm>
          <a:prstGeom prst="rect">
            <a:avLst/>
          </a:prstGeom>
          <a:noFill/>
          <a:ln>
            <a:solidFill>
              <a:schemeClr val="accent1"/>
            </a:solidFill>
          </a:ln>
        </p:spPr>
        <p:txBody>
          <a:bodyPr wrap="square" rtlCol="0">
            <a:spAutoFit/>
          </a:bodyPr>
          <a:lstStyle/>
          <a:p>
            <a:r>
              <a:rPr lang="en-US" altLang="zh-CN" sz="1400" dirty="0"/>
              <a:t>Test Script using WebDriver client libraries supported in Java/Python/Ruby/C#...</a:t>
            </a:r>
            <a:r>
              <a:rPr lang="zh-CN" altLang="en-US" sz="1400" dirty="0"/>
              <a:t> </a:t>
            </a:r>
          </a:p>
        </p:txBody>
      </p:sp>
      <p:cxnSp>
        <p:nvCxnSpPr>
          <p:cNvPr id="11" name="Straight Arrow Connector 10">
            <a:extLst>
              <a:ext uri="{FF2B5EF4-FFF2-40B4-BE49-F238E27FC236}">
                <a16:creationId xmlns:a16="http://schemas.microsoft.com/office/drawing/2014/main" id="{EE9EEB83-8977-4DFB-9A7D-A534A3142D26}"/>
              </a:ext>
            </a:extLst>
          </p:cNvPr>
          <p:cNvCxnSpPr>
            <a:cxnSpLocks/>
            <a:stCxn id="17" idx="3"/>
            <a:endCxn id="9" idx="1"/>
          </p:cNvCxnSpPr>
          <p:nvPr/>
        </p:nvCxnSpPr>
        <p:spPr>
          <a:xfrm flipV="1">
            <a:off x="2716428" y="2395210"/>
            <a:ext cx="1390133" cy="1144261"/>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39C7EF-EAC0-400F-8444-9F89CC537EB4}"/>
              </a:ext>
            </a:extLst>
          </p:cNvPr>
          <p:cNvCxnSpPr>
            <a:cxnSpLocks/>
            <a:stCxn id="17" idx="3"/>
            <a:endCxn id="13" idx="1"/>
          </p:cNvCxnSpPr>
          <p:nvPr/>
        </p:nvCxnSpPr>
        <p:spPr>
          <a:xfrm flipV="1">
            <a:off x="2716428" y="3277861"/>
            <a:ext cx="1390132" cy="26161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9E5CB38-FBFD-453E-87B2-991E275DF48C}"/>
              </a:ext>
            </a:extLst>
          </p:cNvPr>
          <p:cNvCxnSpPr>
            <a:cxnSpLocks/>
            <a:stCxn id="17" idx="3"/>
            <a:endCxn id="15" idx="1"/>
          </p:cNvCxnSpPr>
          <p:nvPr/>
        </p:nvCxnSpPr>
        <p:spPr>
          <a:xfrm>
            <a:off x="2716428" y="3539471"/>
            <a:ext cx="1390131" cy="651587"/>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C722C515-84FC-4C37-B378-E0A16138609C}"/>
              </a:ext>
            </a:extLst>
          </p:cNvPr>
          <p:cNvSpPr/>
          <p:nvPr/>
        </p:nvSpPr>
        <p:spPr>
          <a:xfrm>
            <a:off x="6237068" y="1917571"/>
            <a:ext cx="1598141" cy="279583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a:extLst>
              <a:ext uri="{FF2B5EF4-FFF2-40B4-BE49-F238E27FC236}">
                <a16:creationId xmlns:a16="http://schemas.microsoft.com/office/drawing/2014/main" id="{F540C8A4-7B86-4E56-9027-9DF02BB9DA61}"/>
              </a:ext>
            </a:extLst>
          </p:cNvPr>
          <p:cNvSpPr txBox="1"/>
          <p:nvPr/>
        </p:nvSpPr>
        <p:spPr>
          <a:xfrm>
            <a:off x="6435804" y="2133600"/>
            <a:ext cx="1200667" cy="523220"/>
          </a:xfrm>
          <a:prstGeom prst="rect">
            <a:avLst/>
          </a:prstGeom>
          <a:noFill/>
          <a:ln>
            <a:solidFill>
              <a:schemeClr val="tx1"/>
            </a:solidFill>
          </a:ln>
        </p:spPr>
        <p:txBody>
          <a:bodyPr wrap="square" rtlCol="0">
            <a:spAutoFit/>
          </a:bodyPr>
          <a:lstStyle/>
          <a:p>
            <a:r>
              <a:rPr lang="en-US" altLang="zh-CN" sz="1400" dirty="0"/>
              <a:t>Chrome Browser</a:t>
            </a:r>
            <a:endParaRPr lang="zh-CN" altLang="en-US" sz="1400" dirty="0"/>
          </a:p>
        </p:txBody>
      </p:sp>
      <p:sp>
        <p:nvSpPr>
          <p:cNvPr id="33" name="TextBox 32">
            <a:extLst>
              <a:ext uri="{FF2B5EF4-FFF2-40B4-BE49-F238E27FC236}">
                <a16:creationId xmlns:a16="http://schemas.microsoft.com/office/drawing/2014/main" id="{F874E9ED-D453-4678-83F3-CA8CDDA813FB}"/>
              </a:ext>
            </a:extLst>
          </p:cNvPr>
          <p:cNvSpPr txBox="1"/>
          <p:nvPr/>
        </p:nvSpPr>
        <p:spPr>
          <a:xfrm>
            <a:off x="6435803" y="3016250"/>
            <a:ext cx="1200667" cy="523220"/>
          </a:xfrm>
          <a:prstGeom prst="rect">
            <a:avLst/>
          </a:prstGeom>
          <a:noFill/>
          <a:ln>
            <a:solidFill>
              <a:schemeClr val="tx1"/>
            </a:solidFill>
          </a:ln>
        </p:spPr>
        <p:txBody>
          <a:bodyPr wrap="square" rtlCol="0">
            <a:spAutoFit/>
          </a:bodyPr>
          <a:lstStyle/>
          <a:p>
            <a:r>
              <a:rPr lang="en-US" altLang="zh-CN" sz="1400" dirty="0"/>
              <a:t>Firefox Browser</a:t>
            </a:r>
            <a:endParaRPr lang="zh-CN" altLang="en-US" sz="1400" dirty="0"/>
          </a:p>
        </p:txBody>
      </p:sp>
      <p:sp>
        <p:nvSpPr>
          <p:cNvPr id="34" name="TextBox 33">
            <a:extLst>
              <a:ext uri="{FF2B5EF4-FFF2-40B4-BE49-F238E27FC236}">
                <a16:creationId xmlns:a16="http://schemas.microsoft.com/office/drawing/2014/main" id="{ED0C10C4-12A2-4D70-B1F1-35645944D632}"/>
              </a:ext>
            </a:extLst>
          </p:cNvPr>
          <p:cNvSpPr txBox="1"/>
          <p:nvPr/>
        </p:nvSpPr>
        <p:spPr>
          <a:xfrm>
            <a:off x="6443532" y="3923614"/>
            <a:ext cx="1200667" cy="523220"/>
          </a:xfrm>
          <a:prstGeom prst="rect">
            <a:avLst/>
          </a:prstGeom>
          <a:noFill/>
          <a:ln>
            <a:solidFill>
              <a:schemeClr val="tx1"/>
            </a:solidFill>
          </a:ln>
        </p:spPr>
        <p:txBody>
          <a:bodyPr wrap="square" rtlCol="0">
            <a:spAutoFit/>
          </a:bodyPr>
          <a:lstStyle/>
          <a:p>
            <a:r>
              <a:rPr lang="en-US" altLang="zh-CN" sz="1400" dirty="0"/>
              <a:t>Edge Browser</a:t>
            </a:r>
            <a:endParaRPr lang="zh-CN" altLang="en-US" sz="1400" dirty="0"/>
          </a:p>
        </p:txBody>
      </p:sp>
      <p:cxnSp>
        <p:nvCxnSpPr>
          <p:cNvPr id="36" name="Straight Arrow Connector 35">
            <a:extLst>
              <a:ext uri="{FF2B5EF4-FFF2-40B4-BE49-F238E27FC236}">
                <a16:creationId xmlns:a16="http://schemas.microsoft.com/office/drawing/2014/main" id="{4D1E87B9-D5BE-4E9B-913A-178D08592973}"/>
              </a:ext>
            </a:extLst>
          </p:cNvPr>
          <p:cNvCxnSpPr>
            <a:cxnSpLocks/>
            <a:stCxn id="9" idx="3"/>
            <a:endCxn id="32" idx="1"/>
          </p:cNvCxnSpPr>
          <p:nvPr/>
        </p:nvCxnSpPr>
        <p:spPr>
          <a:xfrm>
            <a:off x="5284572" y="2395210"/>
            <a:ext cx="115123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A292DCD-150B-4EC2-99E6-188709564398}"/>
              </a:ext>
            </a:extLst>
          </p:cNvPr>
          <p:cNvCxnSpPr>
            <a:cxnSpLocks/>
            <a:stCxn id="13" idx="3"/>
            <a:endCxn id="33" idx="1"/>
          </p:cNvCxnSpPr>
          <p:nvPr/>
        </p:nvCxnSpPr>
        <p:spPr>
          <a:xfrm flipV="1">
            <a:off x="5284571" y="3277860"/>
            <a:ext cx="1151232" cy="1"/>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B751453-0A03-410F-9A18-760F52D533EC}"/>
              </a:ext>
            </a:extLst>
          </p:cNvPr>
          <p:cNvCxnSpPr>
            <a:cxnSpLocks/>
            <a:stCxn id="15" idx="3"/>
            <a:endCxn id="34" idx="1"/>
          </p:cNvCxnSpPr>
          <p:nvPr/>
        </p:nvCxnSpPr>
        <p:spPr>
          <a:xfrm flipV="1">
            <a:off x="5284570" y="4185224"/>
            <a:ext cx="1158962" cy="5834"/>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10337C-0BCA-45B8-8FFE-F9565DDDF183}"/>
              </a:ext>
            </a:extLst>
          </p:cNvPr>
          <p:cNvCxnSpPr>
            <a:cxnSpLocks/>
            <a:stCxn id="32" idx="3"/>
          </p:cNvCxnSpPr>
          <p:nvPr/>
        </p:nvCxnSpPr>
        <p:spPr>
          <a:xfrm>
            <a:off x="7636471" y="2395210"/>
            <a:ext cx="2700244" cy="690382"/>
          </a:xfrm>
          <a:prstGeom prst="straightConnector1">
            <a:avLst/>
          </a:prstGeom>
          <a:ln w="381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E0427C2-9EC8-401D-997A-DC18490B748E}"/>
              </a:ext>
            </a:extLst>
          </p:cNvPr>
          <p:cNvSpPr txBox="1"/>
          <p:nvPr/>
        </p:nvSpPr>
        <p:spPr>
          <a:xfrm rot="895075">
            <a:off x="8293223" y="2416029"/>
            <a:ext cx="1748867" cy="307777"/>
          </a:xfrm>
          <a:prstGeom prst="rect">
            <a:avLst/>
          </a:prstGeom>
          <a:noFill/>
        </p:spPr>
        <p:txBody>
          <a:bodyPr wrap="square" rtlCol="0">
            <a:spAutoFit/>
          </a:bodyPr>
          <a:lstStyle/>
          <a:p>
            <a:r>
              <a:rPr lang="en-US" altLang="zh-CN" sz="1400" dirty="0"/>
              <a:t>Request - response</a:t>
            </a:r>
            <a:endParaRPr lang="zh-CN" altLang="en-US" sz="1400" dirty="0"/>
          </a:p>
        </p:txBody>
      </p:sp>
      <p:cxnSp>
        <p:nvCxnSpPr>
          <p:cNvPr id="55" name="Straight Arrow Connector 54">
            <a:extLst>
              <a:ext uri="{FF2B5EF4-FFF2-40B4-BE49-F238E27FC236}">
                <a16:creationId xmlns:a16="http://schemas.microsoft.com/office/drawing/2014/main" id="{E717BCC6-96C6-4471-8AF8-31D138D64075}"/>
              </a:ext>
            </a:extLst>
          </p:cNvPr>
          <p:cNvCxnSpPr>
            <a:cxnSpLocks/>
            <a:stCxn id="33" idx="3"/>
            <a:endCxn id="12" idx="2"/>
          </p:cNvCxnSpPr>
          <p:nvPr/>
        </p:nvCxnSpPr>
        <p:spPr>
          <a:xfrm>
            <a:off x="7636470" y="3277860"/>
            <a:ext cx="2700245" cy="151140"/>
          </a:xfrm>
          <a:prstGeom prst="straightConnector1">
            <a:avLst/>
          </a:prstGeom>
          <a:ln w="381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F68363D-02BA-4BB6-B735-98E33FD2E828}"/>
              </a:ext>
            </a:extLst>
          </p:cNvPr>
          <p:cNvCxnSpPr>
            <a:cxnSpLocks/>
            <a:stCxn id="34" idx="3"/>
          </p:cNvCxnSpPr>
          <p:nvPr/>
        </p:nvCxnSpPr>
        <p:spPr>
          <a:xfrm flipV="1">
            <a:off x="7644199" y="3790114"/>
            <a:ext cx="2692516" cy="395110"/>
          </a:xfrm>
          <a:prstGeom prst="straightConnector1">
            <a:avLst/>
          </a:prstGeom>
          <a:ln w="381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A172BCE-D19C-4F7F-B90A-680A2D8ED5BF}"/>
              </a:ext>
            </a:extLst>
          </p:cNvPr>
          <p:cNvSpPr txBox="1"/>
          <p:nvPr/>
        </p:nvSpPr>
        <p:spPr>
          <a:xfrm rot="248406">
            <a:off x="8179159" y="3063102"/>
            <a:ext cx="1748867" cy="307777"/>
          </a:xfrm>
          <a:prstGeom prst="rect">
            <a:avLst/>
          </a:prstGeom>
          <a:noFill/>
        </p:spPr>
        <p:txBody>
          <a:bodyPr wrap="square" rtlCol="0">
            <a:spAutoFit/>
          </a:bodyPr>
          <a:lstStyle/>
          <a:p>
            <a:r>
              <a:rPr lang="en-US" altLang="zh-CN" sz="1400" dirty="0"/>
              <a:t>Request - response</a:t>
            </a:r>
            <a:endParaRPr lang="zh-CN" altLang="en-US" sz="1400" dirty="0"/>
          </a:p>
        </p:txBody>
      </p:sp>
      <p:sp>
        <p:nvSpPr>
          <p:cNvPr id="70" name="TextBox 69">
            <a:extLst>
              <a:ext uri="{FF2B5EF4-FFF2-40B4-BE49-F238E27FC236}">
                <a16:creationId xmlns:a16="http://schemas.microsoft.com/office/drawing/2014/main" id="{F2C6879A-6EC1-4EA3-8AF8-FA87DE5EC55A}"/>
              </a:ext>
            </a:extLst>
          </p:cNvPr>
          <p:cNvSpPr txBox="1"/>
          <p:nvPr/>
        </p:nvSpPr>
        <p:spPr>
          <a:xfrm rot="21207144">
            <a:off x="8128134" y="3683138"/>
            <a:ext cx="1748867" cy="307777"/>
          </a:xfrm>
          <a:prstGeom prst="rect">
            <a:avLst/>
          </a:prstGeom>
          <a:noFill/>
        </p:spPr>
        <p:txBody>
          <a:bodyPr wrap="square" rtlCol="0">
            <a:spAutoFit/>
          </a:bodyPr>
          <a:lstStyle/>
          <a:p>
            <a:r>
              <a:rPr lang="en-US" altLang="zh-CN" sz="1400" dirty="0"/>
              <a:t>Request - response</a:t>
            </a:r>
            <a:endParaRPr lang="zh-CN" altLang="en-US" sz="1400" dirty="0"/>
          </a:p>
        </p:txBody>
      </p:sp>
      <p:sp>
        <p:nvSpPr>
          <p:cNvPr id="4" name="Rectangle 3">
            <a:extLst>
              <a:ext uri="{FF2B5EF4-FFF2-40B4-BE49-F238E27FC236}">
                <a16:creationId xmlns:a16="http://schemas.microsoft.com/office/drawing/2014/main" id="{85A7914F-9A23-4A8D-A5F9-7A9FC295BEB6}"/>
              </a:ext>
            </a:extLst>
          </p:cNvPr>
          <p:cNvSpPr/>
          <p:nvPr/>
        </p:nvSpPr>
        <p:spPr>
          <a:xfrm>
            <a:off x="882547" y="5912131"/>
            <a:ext cx="10715643" cy="46427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B491961A-EA2E-4396-BC92-91E10FEA1BF2}"/>
              </a:ext>
            </a:extLst>
          </p:cNvPr>
          <p:cNvSpPr txBox="1"/>
          <p:nvPr/>
        </p:nvSpPr>
        <p:spPr>
          <a:xfrm>
            <a:off x="4750935" y="5949851"/>
            <a:ext cx="2960191" cy="369332"/>
          </a:xfrm>
          <a:prstGeom prst="rect">
            <a:avLst/>
          </a:prstGeom>
          <a:noFill/>
        </p:spPr>
        <p:txBody>
          <a:bodyPr wrap="square" rtlCol="0">
            <a:spAutoFit/>
          </a:bodyPr>
          <a:lstStyle/>
          <a:p>
            <a:r>
              <a:rPr lang="en-US" altLang="zh-CN" dirty="0"/>
              <a:t>Windows / Linux / Mac</a:t>
            </a:r>
            <a:endParaRPr lang="zh-CN" altLang="en-US" dirty="0"/>
          </a:p>
        </p:txBody>
      </p:sp>
      <p:sp>
        <p:nvSpPr>
          <p:cNvPr id="40" name="Rectangle: Rounded Corners 39">
            <a:extLst>
              <a:ext uri="{FF2B5EF4-FFF2-40B4-BE49-F238E27FC236}">
                <a16:creationId xmlns:a16="http://schemas.microsoft.com/office/drawing/2014/main" id="{135AA91D-33FE-4C90-B8F9-27D5BF776D9E}"/>
              </a:ext>
            </a:extLst>
          </p:cNvPr>
          <p:cNvSpPr/>
          <p:nvPr/>
        </p:nvSpPr>
        <p:spPr>
          <a:xfrm>
            <a:off x="3896497" y="5031610"/>
            <a:ext cx="4031445" cy="661992"/>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a:extLst>
              <a:ext uri="{FF2B5EF4-FFF2-40B4-BE49-F238E27FC236}">
                <a16:creationId xmlns:a16="http://schemas.microsoft.com/office/drawing/2014/main" id="{111464FC-5555-4352-B1F0-602ACD0AA5D9}"/>
              </a:ext>
            </a:extLst>
          </p:cNvPr>
          <p:cNvSpPr txBox="1"/>
          <p:nvPr/>
        </p:nvSpPr>
        <p:spPr>
          <a:xfrm>
            <a:off x="4149826" y="5191044"/>
            <a:ext cx="1270586" cy="307777"/>
          </a:xfrm>
          <a:prstGeom prst="rect">
            <a:avLst/>
          </a:prstGeom>
          <a:noFill/>
          <a:ln>
            <a:solidFill>
              <a:schemeClr val="tx1"/>
            </a:solidFill>
          </a:ln>
        </p:spPr>
        <p:txBody>
          <a:bodyPr wrap="square" rtlCol="0">
            <a:spAutoFit/>
          </a:bodyPr>
          <a:lstStyle/>
          <a:p>
            <a:r>
              <a:rPr lang="en-US" altLang="zh-CN" sz="1400" dirty="0"/>
              <a:t>Selenium IDE</a:t>
            </a:r>
            <a:endParaRPr lang="zh-CN" altLang="en-US" sz="1400" dirty="0"/>
          </a:p>
        </p:txBody>
      </p:sp>
      <p:sp>
        <p:nvSpPr>
          <p:cNvPr id="44" name="TextBox 43">
            <a:extLst>
              <a:ext uri="{FF2B5EF4-FFF2-40B4-BE49-F238E27FC236}">
                <a16:creationId xmlns:a16="http://schemas.microsoft.com/office/drawing/2014/main" id="{CFF1B3FE-2F59-4E70-A52F-C8A801ABEA1E}"/>
              </a:ext>
            </a:extLst>
          </p:cNvPr>
          <p:cNvSpPr txBox="1"/>
          <p:nvPr/>
        </p:nvSpPr>
        <p:spPr>
          <a:xfrm>
            <a:off x="6237068" y="5180555"/>
            <a:ext cx="1547952" cy="307777"/>
          </a:xfrm>
          <a:prstGeom prst="rect">
            <a:avLst/>
          </a:prstGeom>
          <a:noFill/>
          <a:ln>
            <a:solidFill>
              <a:schemeClr val="tx1"/>
            </a:solidFill>
          </a:ln>
        </p:spPr>
        <p:txBody>
          <a:bodyPr wrap="square" rtlCol="0">
            <a:spAutoFit/>
          </a:bodyPr>
          <a:lstStyle/>
          <a:p>
            <a:r>
              <a:rPr lang="en-US" altLang="zh-CN" sz="1400" dirty="0"/>
              <a:t>Selenium Grid</a:t>
            </a:r>
            <a:endParaRPr lang="zh-CN" altLang="en-US" sz="1400" dirty="0"/>
          </a:p>
        </p:txBody>
      </p:sp>
      <p:sp>
        <p:nvSpPr>
          <p:cNvPr id="12" name="Cylinder 11">
            <a:extLst>
              <a:ext uri="{FF2B5EF4-FFF2-40B4-BE49-F238E27FC236}">
                <a16:creationId xmlns:a16="http://schemas.microsoft.com/office/drawing/2014/main" id="{F6098DBC-030D-4E4E-8311-C6F7A097F871}"/>
              </a:ext>
            </a:extLst>
          </p:cNvPr>
          <p:cNvSpPr/>
          <p:nvPr/>
        </p:nvSpPr>
        <p:spPr>
          <a:xfrm>
            <a:off x="10336715" y="2766219"/>
            <a:ext cx="1355059" cy="1325562"/>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a:extLst>
              <a:ext uri="{FF2B5EF4-FFF2-40B4-BE49-F238E27FC236}">
                <a16:creationId xmlns:a16="http://schemas.microsoft.com/office/drawing/2014/main" id="{BB08E2F3-B9B0-4ECD-8092-6B8DDB1F9C84}"/>
              </a:ext>
            </a:extLst>
          </p:cNvPr>
          <p:cNvSpPr txBox="1"/>
          <p:nvPr/>
        </p:nvSpPr>
        <p:spPr>
          <a:xfrm>
            <a:off x="10450781" y="3233753"/>
            <a:ext cx="1355059" cy="584775"/>
          </a:xfrm>
          <a:prstGeom prst="rect">
            <a:avLst/>
          </a:prstGeom>
          <a:noFill/>
        </p:spPr>
        <p:txBody>
          <a:bodyPr wrap="square" rtlCol="0">
            <a:spAutoFit/>
          </a:bodyPr>
          <a:lstStyle/>
          <a:p>
            <a:r>
              <a:rPr lang="en-US" altLang="zh-CN" sz="1600" dirty="0"/>
              <a:t>Web server hosting</a:t>
            </a:r>
            <a:endParaRPr lang="zh-CN" altLang="en-US" sz="1600" dirty="0"/>
          </a:p>
        </p:txBody>
      </p:sp>
    </p:spTree>
    <p:extLst>
      <p:ext uri="{BB962C8B-B14F-4D97-AF65-F5344CB8AC3E}">
        <p14:creationId xmlns:p14="http://schemas.microsoft.com/office/powerpoint/2010/main" val="69354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1F3-B7D5-4BC1-B7BC-062E625D79CE}"/>
              </a:ext>
            </a:extLst>
          </p:cNvPr>
          <p:cNvSpPr>
            <a:spLocks noGrp="1"/>
          </p:cNvSpPr>
          <p:nvPr>
            <p:ph type="title"/>
          </p:nvPr>
        </p:nvSpPr>
        <p:spPr/>
        <p:txBody>
          <a:bodyPr>
            <a:normAutofit/>
          </a:bodyPr>
          <a:lstStyle/>
          <a:p>
            <a:r>
              <a:rPr lang="zh-CN" altLang="en-US" b="1" dirty="0"/>
              <a:t>本次涵盖内容</a:t>
            </a:r>
          </a:p>
        </p:txBody>
      </p:sp>
      <p:sp>
        <p:nvSpPr>
          <p:cNvPr id="14" name="Text Placeholder 18">
            <a:extLst>
              <a:ext uri="{FF2B5EF4-FFF2-40B4-BE49-F238E27FC236}">
                <a16:creationId xmlns:a16="http://schemas.microsoft.com/office/drawing/2014/main" id="{F4574D3D-25E0-4826-927C-190B2B97EE97}"/>
              </a:ext>
            </a:extLst>
          </p:cNvPr>
          <p:cNvSpPr txBox="1">
            <a:spLocks/>
          </p:cNvSpPr>
          <p:nvPr/>
        </p:nvSpPr>
        <p:spPr>
          <a:xfrm>
            <a:off x="838200" y="1773066"/>
            <a:ext cx="4804719" cy="38735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环境准备</a:t>
            </a:r>
            <a:endParaRPr lang="en-US" altLang="zh-CN" dirty="0"/>
          </a:p>
          <a:p>
            <a:r>
              <a:rPr lang="en-US" altLang="zh-CN" dirty="0"/>
              <a:t>unittest</a:t>
            </a:r>
            <a:r>
              <a:rPr lang="zh-CN" altLang="en-US" dirty="0"/>
              <a:t>单元测试</a:t>
            </a:r>
            <a:endParaRPr lang="en-US" altLang="zh-CN" dirty="0"/>
          </a:p>
          <a:p>
            <a:r>
              <a:rPr lang="zh-CN" altLang="en-US" dirty="0"/>
              <a:t>元素定位</a:t>
            </a:r>
            <a:endParaRPr lang="en-US" altLang="zh-CN" dirty="0"/>
          </a:p>
          <a:p>
            <a:r>
              <a:rPr lang="en-US" altLang="zh-CN" dirty="0"/>
              <a:t>Selenium python API</a:t>
            </a:r>
          </a:p>
          <a:p>
            <a:r>
              <a:rPr lang="zh-CN" altLang="en-US" dirty="0"/>
              <a:t>元素等待机制</a:t>
            </a:r>
            <a:endParaRPr lang="en-US" altLang="zh-CN" dirty="0"/>
          </a:p>
          <a:p>
            <a:r>
              <a:rPr lang="zh-CN" altLang="en-US" dirty="0"/>
              <a:t>案例演示</a:t>
            </a:r>
          </a:p>
        </p:txBody>
      </p:sp>
    </p:spTree>
    <p:extLst>
      <p:ext uri="{BB962C8B-B14F-4D97-AF65-F5344CB8AC3E}">
        <p14:creationId xmlns:p14="http://schemas.microsoft.com/office/powerpoint/2010/main" val="404082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1F3-B7D5-4BC1-B7BC-062E625D79CE}"/>
              </a:ext>
            </a:extLst>
          </p:cNvPr>
          <p:cNvSpPr>
            <a:spLocks noGrp="1"/>
          </p:cNvSpPr>
          <p:nvPr>
            <p:ph type="title"/>
          </p:nvPr>
        </p:nvSpPr>
        <p:spPr>
          <a:xfrm>
            <a:off x="838200" y="365125"/>
            <a:ext cx="10515600" cy="1325563"/>
          </a:xfrm>
        </p:spPr>
        <p:txBody>
          <a:bodyPr>
            <a:normAutofit/>
          </a:bodyPr>
          <a:lstStyle/>
          <a:p>
            <a:r>
              <a:rPr lang="zh-CN" altLang="en-US" b="1" dirty="0"/>
              <a:t>环境准备</a:t>
            </a:r>
          </a:p>
        </p:txBody>
      </p:sp>
      <p:sp>
        <p:nvSpPr>
          <p:cNvPr id="14" name="Text Placeholder 18">
            <a:extLst>
              <a:ext uri="{FF2B5EF4-FFF2-40B4-BE49-F238E27FC236}">
                <a16:creationId xmlns:a16="http://schemas.microsoft.com/office/drawing/2014/main" id="{F4574D3D-25E0-4826-927C-190B2B97EE97}"/>
              </a:ext>
            </a:extLst>
          </p:cNvPr>
          <p:cNvSpPr txBox="1">
            <a:spLocks/>
          </p:cNvSpPr>
          <p:nvPr/>
        </p:nvSpPr>
        <p:spPr>
          <a:xfrm>
            <a:off x="838200" y="1690688"/>
            <a:ext cx="10515600" cy="49160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b="1" dirty="0"/>
              <a:t>安装</a:t>
            </a:r>
            <a:r>
              <a:rPr lang="en-US" altLang="zh-CN" sz="1800" b="1" dirty="0"/>
              <a:t>Python</a:t>
            </a:r>
          </a:p>
          <a:p>
            <a:pPr marL="0" indent="0">
              <a:buNone/>
            </a:pPr>
            <a:r>
              <a:rPr lang="en-US" altLang="zh-CN" sz="1800" b="1" dirty="0"/>
              <a:t> </a:t>
            </a:r>
            <a:r>
              <a:rPr lang="zh-CN" altLang="en-US" sz="1400" dirty="0"/>
              <a:t>安装</a:t>
            </a:r>
            <a:r>
              <a:rPr lang="en-US" altLang="zh-CN" sz="1400" dirty="0"/>
              <a:t>2.7</a:t>
            </a:r>
            <a:r>
              <a:rPr lang="zh-CN" altLang="en-US" sz="1400" dirty="0"/>
              <a:t>或</a:t>
            </a:r>
            <a:r>
              <a:rPr lang="en-US" altLang="zh-CN" sz="1400" dirty="0"/>
              <a:t>Python 3.x</a:t>
            </a:r>
            <a:r>
              <a:rPr lang="zh-CN" altLang="en-US" sz="1400" dirty="0"/>
              <a:t>版本</a:t>
            </a:r>
            <a:endParaRPr lang="en-US" altLang="zh-CN" sz="1400" dirty="0"/>
          </a:p>
          <a:p>
            <a:pPr marL="0" indent="0">
              <a:buNone/>
            </a:pPr>
            <a:r>
              <a:rPr lang="en-US" altLang="zh-CN" sz="1400" dirty="0"/>
              <a:t>  </a:t>
            </a:r>
            <a:r>
              <a:rPr lang="en-US" altLang="zh-CN" sz="1400" dirty="0">
                <a:hlinkClick r:id="rId2"/>
              </a:rPr>
              <a:t>https://www.python.org/downloads/</a:t>
            </a:r>
            <a:endParaRPr lang="en-US" altLang="zh-CN" sz="1400" dirty="0"/>
          </a:p>
          <a:p>
            <a:r>
              <a:rPr lang="zh-CN" altLang="en-US" sz="1800" b="1" dirty="0"/>
              <a:t>安装</a:t>
            </a:r>
            <a:r>
              <a:rPr lang="en-US" altLang="zh-CN" sz="1800" b="1" dirty="0"/>
              <a:t>Selenium</a:t>
            </a:r>
            <a:r>
              <a:rPr lang="zh-CN" altLang="en-US" sz="1800" b="1" dirty="0"/>
              <a:t>包</a:t>
            </a:r>
            <a:endParaRPr lang="en-US" altLang="zh-CN" sz="1800" b="1" dirty="0"/>
          </a:p>
          <a:p>
            <a:pPr marL="0" indent="0">
              <a:buNone/>
            </a:pPr>
            <a:r>
              <a:rPr lang="zh-CN" altLang="en-US" sz="1400" dirty="0"/>
              <a:t>   使用</a:t>
            </a:r>
            <a:r>
              <a:rPr lang="en-US" altLang="zh-CN" sz="1400" dirty="0"/>
              <a:t>pip</a:t>
            </a:r>
            <a:r>
              <a:rPr lang="zh-CN" altLang="en-US" sz="1400" dirty="0"/>
              <a:t>安装，可以简单的通过下面命令来安装和更新</a:t>
            </a:r>
            <a:r>
              <a:rPr lang="en-US" altLang="zh-CN" sz="1400" dirty="0"/>
              <a:t>selenium</a:t>
            </a:r>
            <a:r>
              <a:rPr lang="zh-CN" altLang="en-US" sz="1400" dirty="0"/>
              <a:t>安装包</a:t>
            </a:r>
            <a:endParaRPr lang="en-US" altLang="zh-CN" sz="1400" dirty="0"/>
          </a:p>
          <a:p>
            <a:pPr marL="0" indent="0">
              <a:buNone/>
            </a:pPr>
            <a:r>
              <a:rPr lang="en-US" altLang="zh-CN" sz="1400" dirty="0"/>
              <a:t>   </a:t>
            </a:r>
            <a:r>
              <a:rPr lang="en-US" altLang="zh-CN" sz="1400" dirty="0">
                <a:highlight>
                  <a:srgbClr val="C0C0C0"/>
                </a:highlight>
              </a:rPr>
              <a:t>pip install –U selenium</a:t>
            </a:r>
          </a:p>
          <a:p>
            <a:pPr marL="0" indent="0">
              <a:buNone/>
            </a:pPr>
            <a:r>
              <a:rPr lang="en-US" altLang="zh-CN" sz="1400" dirty="0"/>
              <a:t>   </a:t>
            </a:r>
            <a:r>
              <a:rPr lang="zh-CN" altLang="en-US" sz="1400" dirty="0"/>
              <a:t>查看安装列表及版本</a:t>
            </a:r>
            <a:endParaRPr lang="en-US" altLang="zh-CN" sz="1400" dirty="0"/>
          </a:p>
          <a:p>
            <a:pPr marL="0" indent="0">
              <a:buNone/>
            </a:pPr>
            <a:r>
              <a:rPr lang="en-US" altLang="zh-CN" sz="1400" dirty="0"/>
              <a:t>   </a:t>
            </a:r>
            <a:r>
              <a:rPr lang="en-US" altLang="zh-CN" sz="1400" dirty="0">
                <a:highlight>
                  <a:srgbClr val="C0C0C0"/>
                </a:highlight>
              </a:rPr>
              <a:t>pip list</a:t>
            </a:r>
          </a:p>
          <a:p>
            <a:pPr marL="0" indent="0">
              <a:buNone/>
            </a:pPr>
            <a:r>
              <a:rPr lang="zh-CN" altLang="en-US" sz="1400" dirty="0"/>
              <a:t>   </a:t>
            </a:r>
            <a:r>
              <a:rPr lang="en-US" altLang="zh-CN" sz="1400" dirty="0"/>
              <a:t>Selenium</a:t>
            </a:r>
            <a:r>
              <a:rPr lang="zh-CN" altLang="en-US" sz="1400" dirty="0"/>
              <a:t>官网：</a:t>
            </a:r>
            <a:r>
              <a:rPr lang="en-US" altLang="zh-CN" sz="1400" dirty="0">
                <a:hlinkClick r:id="rId3"/>
              </a:rPr>
              <a:t>https://www.selenium.dev/documentation/</a:t>
            </a:r>
            <a:endParaRPr lang="en-US" altLang="zh-CN" sz="1400" dirty="0"/>
          </a:p>
          <a:p>
            <a:r>
              <a:rPr lang="zh-CN" altLang="en-US" sz="1800" b="1" dirty="0"/>
              <a:t>安装</a:t>
            </a:r>
            <a:r>
              <a:rPr lang="en-US" altLang="zh-CN" sz="1800" b="1" dirty="0"/>
              <a:t>Selenium WebDriver</a:t>
            </a:r>
          </a:p>
          <a:p>
            <a:pPr marL="0" indent="0">
              <a:buNone/>
            </a:pPr>
            <a:r>
              <a:rPr lang="zh-CN" altLang="en-US" sz="1400" dirty="0"/>
              <a:t>  提供许多用来与浏览器交互的功能和设置，可以实现与浏览器窗口、警告、框架和弹出窗口的交互。也提供自动化操作浏览器      导航栏、设置</a:t>
            </a:r>
            <a:r>
              <a:rPr lang="en-US" altLang="zh-CN" sz="1400" dirty="0"/>
              <a:t>cookies</a:t>
            </a:r>
            <a:r>
              <a:rPr lang="zh-CN" altLang="en-US" sz="1400" dirty="0"/>
              <a:t>、截屏等特性。下载地址</a:t>
            </a:r>
            <a:r>
              <a:rPr lang="en-US" altLang="zh-CN" sz="1400" dirty="0"/>
              <a:t> </a:t>
            </a:r>
            <a:r>
              <a:rPr lang="en-US" altLang="zh-CN" sz="1400" dirty="0">
                <a:hlinkClick r:id="rId4"/>
              </a:rPr>
              <a:t>https://www.selenium.dev/documentation/webdriver/getting_started/install_drivers/</a:t>
            </a:r>
            <a:endParaRPr lang="en-US" altLang="zh-CN" sz="1400" dirty="0"/>
          </a:p>
          <a:p>
            <a:r>
              <a:rPr lang="zh-CN" altLang="en-US" sz="1800" b="1" dirty="0"/>
              <a:t>选择一个</a:t>
            </a:r>
            <a:r>
              <a:rPr lang="en-US" altLang="zh-CN" sz="1800" b="1" dirty="0"/>
              <a:t>IDE</a:t>
            </a:r>
          </a:p>
          <a:p>
            <a:pPr marL="0" indent="0">
              <a:buNone/>
            </a:pPr>
            <a:r>
              <a:rPr lang="zh-CN" altLang="en-US" sz="1400" dirty="0"/>
              <a:t>比如</a:t>
            </a:r>
            <a:r>
              <a:rPr lang="en-US" altLang="zh-CN" sz="1400" dirty="0"/>
              <a:t>PyCharm(</a:t>
            </a:r>
            <a:r>
              <a:rPr lang="zh-CN" altLang="en-US" sz="1400" dirty="0"/>
              <a:t>推荐</a:t>
            </a:r>
            <a:r>
              <a:rPr lang="en-US" altLang="zh-CN" sz="1400" dirty="0"/>
              <a:t>)</a:t>
            </a:r>
            <a:r>
              <a:rPr lang="zh-CN" altLang="en-US" sz="1400" dirty="0"/>
              <a:t>、</a:t>
            </a:r>
            <a:r>
              <a:rPr lang="en-US" altLang="zh-CN" sz="1400" dirty="0"/>
              <a:t>PyDev Eclipse plugin</a:t>
            </a:r>
            <a:r>
              <a:rPr lang="zh-CN" altLang="en-US" sz="1400" dirty="0"/>
              <a:t>、</a:t>
            </a:r>
            <a:r>
              <a:rPr lang="en-US" altLang="zh-CN" sz="1400" dirty="0"/>
              <a:t>VSCode</a:t>
            </a:r>
            <a:r>
              <a:rPr lang="zh-CN" altLang="en-US" sz="1400" dirty="0"/>
              <a:t>、</a:t>
            </a:r>
            <a:r>
              <a:rPr lang="en-US" altLang="zh-CN" sz="1400" dirty="0"/>
              <a:t>PyScripter</a:t>
            </a:r>
            <a:r>
              <a:rPr lang="zh-CN" altLang="en-US" sz="1400" dirty="0"/>
              <a:t>等</a:t>
            </a:r>
          </a:p>
        </p:txBody>
      </p:sp>
    </p:spTree>
    <p:extLst>
      <p:ext uri="{BB962C8B-B14F-4D97-AF65-F5344CB8AC3E}">
        <p14:creationId xmlns:p14="http://schemas.microsoft.com/office/powerpoint/2010/main" val="18433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1F3-B7D5-4BC1-B7BC-062E625D79CE}"/>
              </a:ext>
            </a:extLst>
          </p:cNvPr>
          <p:cNvSpPr>
            <a:spLocks noGrp="1"/>
          </p:cNvSpPr>
          <p:nvPr>
            <p:ph type="title"/>
          </p:nvPr>
        </p:nvSpPr>
        <p:spPr>
          <a:xfrm>
            <a:off x="838200" y="365125"/>
            <a:ext cx="10515600" cy="1325563"/>
          </a:xfrm>
        </p:spPr>
        <p:txBody>
          <a:bodyPr>
            <a:normAutofit/>
          </a:bodyPr>
          <a:lstStyle/>
          <a:p>
            <a:r>
              <a:rPr lang="en-US" altLang="zh-CN" b="1" dirty="0"/>
              <a:t>unittest</a:t>
            </a:r>
            <a:r>
              <a:rPr lang="zh-CN" altLang="en-US" b="1" dirty="0"/>
              <a:t>单元测试</a:t>
            </a:r>
          </a:p>
        </p:txBody>
      </p:sp>
      <p:sp>
        <p:nvSpPr>
          <p:cNvPr id="14" name="Text Placeholder 18">
            <a:extLst>
              <a:ext uri="{FF2B5EF4-FFF2-40B4-BE49-F238E27FC236}">
                <a16:creationId xmlns:a16="http://schemas.microsoft.com/office/drawing/2014/main" id="{F4574D3D-25E0-4826-927C-190B2B97EE97}"/>
              </a:ext>
            </a:extLst>
          </p:cNvPr>
          <p:cNvSpPr txBox="1">
            <a:spLocks/>
          </p:cNvSpPr>
          <p:nvPr/>
        </p:nvSpPr>
        <p:spPr>
          <a:xfrm>
            <a:off x="928043" y="1690688"/>
            <a:ext cx="10335913" cy="41274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b="1" dirty="0"/>
              <a:t>Test Fixture(</a:t>
            </a:r>
            <a:r>
              <a:rPr lang="zh-CN" altLang="en-US" sz="1800" b="1" dirty="0"/>
              <a:t>测试夹具</a:t>
            </a:r>
            <a:r>
              <a:rPr lang="en-US" altLang="zh-CN" sz="1800" b="1" dirty="0"/>
              <a:t>)</a:t>
            </a:r>
            <a:r>
              <a:rPr lang="zh-CN" altLang="en-US" sz="1800" b="1" dirty="0"/>
              <a:t>：</a:t>
            </a:r>
            <a:endParaRPr lang="en-US" altLang="zh-CN" sz="1800" b="1" dirty="0"/>
          </a:p>
          <a:p>
            <a:pPr marL="0" indent="0">
              <a:buNone/>
            </a:pPr>
            <a:r>
              <a:rPr lang="en-US" altLang="zh-CN" sz="1800" b="1" dirty="0"/>
              <a:t> </a:t>
            </a:r>
            <a:r>
              <a:rPr lang="zh-CN" altLang="en-US" sz="1400" b="1" dirty="0"/>
              <a:t> </a:t>
            </a:r>
            <a:r>
              <a:rPr lang="zh-CN" altLang="en-US" sz="1400" dirty="0"/>
              <a:t>测试夹具，可以定义在单个或多个测试执行之前的准备工作和测试执行之后的清理工作</a:t>
            </a:r>
            <a:r>
              <a:rPr lang="en-US" altLang="zh-CN" sz="1400" dirty="0"/>
              <a:t>,</a:t>
            </a:r>
            <a:r>
              <a:rPr lang="zh-CN" altLang="en-US" sz="1400" dirty="0"/>
              <a:t>例如</a:t>
            </a:r>
            <a:r>
              <a:rPr lang="en-US" altLang="zh-CN" sz="1400" dirty="0"/>
              <a:t>setUp()</a:t>
            </a:r>
            <a:r>
              <a:rPr lang="zh-CN" altLang="en-US" sz="1400" dirty="0"/>
              <a:t>和</a:t>
            </a:r>
            <a:r>
              <a:rPr lang="en-US" altLang="zh-CN" sz="1400" dirty="0"/>
              <a:t>tearDown()</a:t>
            </a:r>
            <a:r>
              <a:rPr lang="zh-CN" altLang="en-US" sz="1400" dirty="0"/>
              <a:t>方法。</a:t>
            </a:r>
            <a:endParaRPr lang="en-US" altLang="zh-CN" sz="1400" dirty="0"/>
          </a:p>
          <a:p>
            <a:r>
              <a:rPr lang="en-US" altLang="zh-CN" sz="1800" b="1" dirty="0"/>
              <a:t>Test Case(</a:t>
            </a:r>
            <a:r>
              <a:rPr lang="zh-CN" altLang="en-US" sz="1800" b="1" dirty="0"/>
              <a:t>测试用例</a:t>
            </a:r>
            <a:r>
              <a:rPr lang="en-US" altLang="zh-CN" sz="1800" b="1" dirty="0"/>
              <a:t>)</a:t>
            </a:r>
            <a:r>
              <a:rPr lang="zh-CN" altLang="en-US" sz="1800" b="1" dirty="0"/>
              <a:t>：</a:t>
            </a:r>
            <a:endParaRPr lang="en-US" altLang="zh-CN" sz="1800" b="1" dirty="0"/>
          </a:p>
          <a:p>
            <a:pPr marL="0" indent="0">
              <a:buNone/>
            </a:pPr>
            <a:r>
              <a:rPr lang="zh-CN" altLang="en-US" sz="1400" dirty="0"/>
              <a:t>  一个测试用例是在</a:t>
            </a:r>
            <a:r>
              <a:rPr lang="en-US" altLang="zh-CN" sz="1400" dirty="0"/>
              <a:t>unittest</a:t>
            </a:r>
            <a:r>
              <a:rPr lang="zh-CN" altLang="en-US" sz="1400" dirty="0"/>
              <a:t>中执行测试的最小单元，它通过</a:t>
            </a:r>
            <a:r>
              <a:rPr lang="en-US" altLang="zh-CN" sz="1400" dirty="0"/>
              <a:t>unittest</a:t>
            </a:r>
            <a:r>
              <a:rPr lang="zh-CN" altLang="en-US" sz="1400" dirty="0"/>
              <a:t>提供的</a:t>
            </a:r>
            <a:r>
              <a:rPr lang="en-US" altLang="zh-CN" sz="1400" dirty="0"/>
              <a:t>assert</a:t>
            </a:r>
            <a:r>
              <a:rPr lang="zh-CN" altLang="en-US" sz="1400" dirty="0"/>
              <a:t>方法来验证结果。</a:t>
            </a:r>
            <a:endParaRPr lang="en-US" altLang="zh-CN" sz="1400" dirty="0"/>
          </a:p>
          <a:p>
            <a:r>
              <a:rPr lang="en-US" altLang="zh-CN" sz="1800" b="1" dirty="0"/>
              <a:t>Test Suite(</a:t>
            </a:r>
            <a:r>
              <a:rPr lang="zh-CN" altLang="en-US" sz="1800" b="1" dirty="0"/>
              <a:t>测试套件</a:t>
            </a:r>
            <a:r>
              <a:rPr lang="en-US" altLang="zh-CN" sz="1800" b="1" dirty="0"/>
              <a:t>)</a:t>
            </a:r>
            <a:r>
              <a:rPr lang="zh-CN" altLang="en-US" sz="1800" b="1" dirty="0"/>
              <a:t>：</a:t>
            </a:r>
            <a:endParaRPr lang="en-US" altLang="zh-CN" sz="1800" b="1" dirty="0"/>
          </a:p>
          <a:p>
            <a:pPr marL="0" indent="0">
              <a:buNone/>
            </a:pPr>
            <a:r>
              <a:rPr lang="zh-CN" altLang="en-US" sz="1400" dirty="0"/>
              <a:t>  一个测试套件是多个测试或测试用例的集合，一个测试套件内的测试用例将一起执行。</a:t>
            </a:r>
            <a:endParaRPr lang="en-US" altLang="zh-CN" sz="1400" dirty="0"/>
          </a:p>
          <a:p>
            <a:r>
              <a:rPr lang="en-US" altLang="zh-CN" sz="1800" b="1" dirty="0"/>
              <a:t>Test Runner(</a:t>
            </a:r>
            <a:r>
              <a:rPr lang="zh-CN" altLang="en-US" sz="1800" b="1" dirty="0"/>
              <a:t>测试执行器</a:t>
            </a:r>
            <a:r>
              <a:rPr lang="en-US" altLang="zh-CN" sz="1800" b="1" dirty="0"/>
              <a:t>)</a:t>
            </a:r>
            <a:r>
              <a:rPr lang="zh-CN" altLang="en-US" sz="1800" b="1" dirty="0"/>
              <a:t>：</a:t>
            </a:r>
            <a:endParaRPr lang="en-US" altLang="zh-CN" sz="1800" b="1" dirty="0"/>
          </a:p>
          <a:p>
            <a:pPr marL="0" indent="0">
              <a:buNone/>
            </a:pPr>
            <a:r>
              <a:rPr lang="zh-CN" altLang="en-US" sz="1400" dirty="0"/>
              <a:t>  测试执行器负责测试执行调度并生成测试结果给用户，测试执行器可以使用图像界面、文本界面、或者特定的返回值来展示测试结果。</a:t>
            </a:r>
            <a:endParaRPr lang="en-US" altLang="zh-CN" sz="1400" dirty="0"/>
          </a:p>
          <a:p>
            <a:r>
              <a:rPr lang="en-US" altLang="zh-CN" sz="1800" b="1" dirty="0"/>
              <a:t>Test Report(</a:t>
            </a:r>
            <a:r>
              <a:rPr lang="zh-CN" altLang="en-US" sz="1800" b="1" dirty="0"/>
              <a:t>测试报告</a:t>
            </a:r>
            <a:r>
              <a:rPr lang="en-US" altLang="zh-CN" sz="1800" b="1" dirty="0"/>
              <a:t>)</a:t>
            </a:r>
            <a:r>
              <a:rPr lang="zh-CN" altLang="en-US" sz="1800" b="1" dirty="0"/>
              <a:t>：</a:t>
            </a:r>
            <a:endParaRPr lang="en-US" altLang="zh-CN" sz="1800" b="1" dirty="0"/>
          </a:p>
          <a:p>
            <a:pPr marL="0" indent="0">
              <a:buNone/>
            </a:pPr>
            <a:r>
              <a:rPr lang="zh-CN" altLang="en-US" sz="1400" dirty="0"/>
              <a:t> 用来展示所有测试用例执行的成功或失败状态的汇总，还有整体运行状况和运行时间的汇总。</a:t>
            </a:r>
            <a:endParaRPr lang="en-US" altLang="zh-CN" sz="1400" dirty="0"/>
          </a:p>
          <a:p>
            <a:endParaRPr lang="en-US" altLang="zh-CN" sz="1800" b="1" dirty="0"/>
          </a:p>
          <a:p>
            <a:pPr marL="0" indent="0">
              <a:buNone/>
            </a:pPr>
            <a:r>
              <a:rPr lang="zh-CN" altLang="en-US" sz="1400" dirty="0"/>
              <a:t>。</a:t>
            </a:r>
            <a:endParaRPr lang="en-US" altLang="zh-CN" sz="1400" dirty="0"/>
          </a:p>
          <a:p>
            <a:pPr marL="0" indent="0">
              <a:buNone/>
            </a:pPr>
            <a:endParaRPr lang="zh-CN" altLang="en-US" sz="1400" dirty="0"/>
          </a:p>
        </p:txBody>
      </p:sp>
    </p:spTree>
    <p:extLst>
      <p:ext uri="{BB962C8B-B14F-4D97-AF65-F5344CB8AC3E}">
        <p14:creationId xmlns:p14="http://schemas.microsoft.com/office/powerpoint/2010/main" val="274677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1F3-B7D5-4BC1-B7BC-062E625D79CE}"/>
              </a:ext>
            </a:extLst>
          </p:cNvPr>
          <p:cNvSpPr>
            <a:spLocks noGrp="1"/>
          </p:cNvSpPr>
          <p:nvPr>
            <p:ph type="title"/>
          </p:nvPr>
        </p:nvSpPr>
        <p:spPr>
          <a:xfrm>
            <a:off x="838200" y="365125"/>
            <a:ext cx="10515600" cy="1325563"/>
          </a:xfrm>
        </p:spPr>
        <p:txBody>
          <a:bodyPr>
            <a:normAutofit/>
          </a:bodyPr>
          <a:lstStyle/>
          <a:p>
            <a:r>
              <a:rPr lang="zh-CN" altLang="en-US" b="1" dirty="0"/>
              <a:t>元素定位</a:t>
            </a:r>
          </a:p>
        </p:txBody>
      </p:sp>
      <p:sp>
        <p:nvSpPr>
          <p:cNvPr id="14" name="Text Placeholder 18">
            <a:extLst>
              <a:ext uri="{FF2B5EF4-FFF2-40B4-BE49-F238E27FC236}">
                <a16:creationId xmlns:a16="http://schemas.microsoft.com/office/drawing/2014/main" id="{F4574D3D-25E0-4826-927C-190B2B97EE97}"/>
              </a:ext>
            </a:extLst>
          </p:cNvPr>
          <p:cNvSpPr txBox="1">
            <a:spLocks/>
          </p:cNvSpPr>
          <p:nvPr/>
        </p:nvSpPr>
        <p:spPr>
          <a:xfrm>
            <a:off x="838200" y="1539578"/>
            <a:ext cx="10335913" cy="4851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b="1" dirty="0"/>
              <a:t>8</a:t>
            </a:r>
            <a:r>
              <a:rPr lang="zh-CN" altLang="en-US" sz="1800" b="1" dirty="0"/>
              <a:t>种定位方法</a:t>
            </a:r>
            <a:endParaRPr lang="en-US" altLang="zh-CN" sz="1800" b="1"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endParaRPr lang="en-US" altLang="zh-CN" sz="1800" b="1" dirty="0"/>
          </a:p>
          <a:p>
            <a:r>
              <a:rPr lang="zh-CN" altLang="en-US" sz="1800" b="1" dirty="0"/>
              <a:t>定位返回值</a:t>
            </a:r>
            <a:endParaRPr lang="en-US" altLang="zh-CN" sz="1800" b="1" dirty="0"/>
          </a:p>
          <a:p>
            <a:pPr marL="0" indent="0">
              <a:buNone/>
            </a:pPr>
            <a:r>
              <a:rPr lang="zh-CN" altLang="en-US" sz="1400" dirty="0"/>
              <a:t>  如果元素被正常定位到，会返回一个</a:t>
            </a:r>
            <a:r>
              <a:rPr lang="en-US" altLang="zh-CN" sz="1400" dirty="0"/>
              <a:t>WebElement</a:t>
            </a:r>
            <a:r>
              <a:rPr lang="zh-CN" altLang="en-US" sz="1400" dirty="0"/>
              <a:t>实例，反之，将抛出</a:t>
            </a:r>
            <a:r>
              <a:rPr lang="en-US" altLang="zh-CN" sz="1400" dirty="0"/>
              <a:t>NoSuchElementException</a:t>
            </a:r>
            <a:r>
              <a:rPr lang="zh-CN" altLang="en-US" sz="1400" dirty="0"/>
              <a:t>的异常。</a:t>
            </a:r>
            <a:endParaRPr lang="en-US" altLang="zh-CN" sz="1400" dirty="0"/>
          </a:p>
          <a:p>
            <a:pPr marL="0" indent="0">
              <a:buNone/>
            </a:pPr>
            <a:endParaRPr lang="en-US" altLang="zh-CN" sz="1400" dirty="0"/>
          </a:p>
          <a:p>
            <a:pPr marL="0" indent="0">
              <a:buNone/>
            </a:pPr>
            <a:endParaRPr lang="zh-CN" altLang="en-US" sz="1400" dirty="0"/>
          </a:p>
        </p:txBody>
      </p:sp>
      <p:graphicFrame>
        <p:nvGraphicFramePr>
          <p:cNvPr id="6" name="Table 6">
            <a:extLst>
              <a:ext uri="{FF2B5EF4-FFF2-40B4-BE49-F238E27FC236}">
                <a16:creationId xmlns:a16="http://schemas.microsoft.com/office/drawing/2014/main" id="{1684A0DF-BA7D-415D-8954-B2F400055432}"/>
              </a:ext>
            </a:extLst>
          </p:cNvPr>
          <p:cNvGraphicFramePr>
            <a:graphicFrameLocks noGrp="1"/>
          </p:cNvGraphicFramePr>
          <p:nvPr>
            <p:extLst>
              <p:ext uri="{D42A27DB-BD31-4B8C-83A1-F6EECF244321}">
                <p14:modId xmlns:p14="http://schemas.microsoft.com/office/powerpoint/2010/main" val="1036243391"/>
              </p:ext>
            </p:extLst>
          </p:nvPr>
        </p:nvGraphicFramePr>
        <p:xfrm>
          <a:off x="1040355" y="1910840"/>
          <a:ext cx="9643828" cy="3410436"/>
        </p:xfrm>
        <a:graphic>
          <a:graphicData uri="http://schemas.openxmlformats.org/drawingml/2006/table">
            <a:tbl>
              <a:tblPr firstRow="1" bandRow="1">
                <a:tableStyleId>{5C22544A-7EE6-4342-B048-85BDC9FD1C3A}</a:tableStyleId>
              </a:tblPr>
              <a:tblGrid>
                <a:gridCol w="663489">
                  <a:extLst>
                    <a:ext uri="{9D8B030D-6E8A-4147-A177-3AD203B41FA5}">
                      <a16:colId xmlns:a16="http://schemas.microsoft.com/office/drawing/2014/main" val="2181160651"/>
                    </a:ext>
                  </a:extLst>
                </a:gridCol>
                <a:gridCol w="8980339">
                  <a:extLst>
                    <a:ext uri="{9D8B030D-6E8A-4147-A177-3AD203B41FA5}">
                      <a16:colId xmlns:a16="http://schemas.microsoft.com/office/drawing/2014/main" val="4163315752"/>
                    </a:ext>
                  </a:extLst>
                </a:gridCol>
              </a:tblGrid>
              <a:tr h="0">
                <a:tc>
                  <a:txBody>
                    <a:bodyPr/>
                    <a:lstStyle/>
                    <a:p>
                      <a:pPr algn="ctr"/>
                      <a:r>
                        <a:rPr lang="zh-CN" altLang="en-US" sz="1400" b="0" dirty="0"/>
                        <a:t>序号</a:t>
                      </a:r>
                    </a:p>
                  </a:txBody>
                  <a:tcPr/>
                </a:tc>
                <a:tc>
                  <a:txBody>
                    <a:bodyPr/>
                    <a:lstStyle/>
                    <a:p>
                      <a:pPr algn="ctr"/>
                      <a:r>
                        <a:rPr lang="zh-CN" altLang="en-US" sz="1400" b="0" dirty="0"/>
                        <a:t>方法名</a:t>
                      </a:r>
                    </a:p>
                  </a:txBody>
                  <a:tcPr/>
                </a:tc>
                <a:extLst>
                  <a:ext uri="{0D108BD9-81ED-4DB2-BD59-A6C34878D82A}">
                    <a16:rowId xmlns:a16="http://schemas.microsoft.com/office/drawing/2014/main" val="2374863516"/>
                  </a:ext>
                </a:extLst>
              </a:tr>
              <a:tr h="320100">
                <a:tc>
                  <a:txBody>
                    <a:bodyPr/>
                    <a:lstStyle/>
                    <a:p>
                      <a:pPr algn="ctr"/>
                      <a:r>
                        <a:rPr lang="en-US" altLang="zh-CN" sz="1400" dirty="0"/>
                        <a:t>1</a:t>
                      </a:r>
                      <a:endParaRPr lang="zh-CN" altLang="en-US" sz="1400" dirty="0"/>
                    </a:p>
                  </a:txBody>
                  <a:tcPr/>
                </a:tc>
                <a:tc>
                  <a:txBody>
                    <a:bodyPr/>
                    <a:lstStyle/>
                    <a:p>
                      <a:r>
                        <a:rPr lang="en-US" altLang="zh-CN" sz="1400" dirty="0"/>
                        <a:t>find_element_by_id(id)</a:t>
                      </a:r>
                      <a:r>
                        <a:rPr lang="zh-CN" altLang="en-US" sz="1400" dirty="0"/>
                        <a:t>：通过元素</a:t>
                      </a:r>
                      <a:r>
                        <a:rPr lang="en-US" altLang="zh-CN" sz="1400" dirty="0"/>
                        <a:t>ID</a:t>
                      </a:r>
                      <a:r>
                        <a:rPr lang="zh-CN" altLang="en-US" sz="1400" dirty="0"/>
                        <a:t>属性值来定位元素  </a:t>
                      </a:r>
                      <a:r>
                        <a:rPr lang="en-US" altLang="zh-CN" sz="1400" dirty="0"/>
                        <a:t>id:</a:t>
                      </a:r>
                      <a:r>
                        <a:rPr lang="zh-CN" altLang="en-US" sz="1400" dirty="0"/>
                        <a:t>元素的</a:t>
                      </a:r>
                      <a:r>
                        <a:rPr lang="en-US" altLang="zh-CN" sz="1400" dirty="0"/>
                        <a:t>ID</a:t>
                      </a:r>
                      <a:endParaRPr lang="zh-CN" altLang="en-US" sz="1400" dirty="0"/>
                    </a:p>
                  </a:txBody>
                  <a:tcPr/>
                </a:tc>
                <a:extLst>
                  <a:ext uri="{0D108BD9-81ED-4DB2-BD59-A6C34878D82A}">
                    <a16:rowId xmlns:a16="http://schemas.microsoft.com/office/drawing/2014/main" val="3805686386"/>
                  </a:ext>
                </a:extLst>
              </a:tr>
              <a:tr h="324546">
                <a:tc>
                  <a:txBody>
                    <a:bodyPr/>
                    <a:lstStyle/>
                    <a:p>
                      <a:pPr algn="ctr"/>
                      <a:r>
                        <a:rPr lang="en-US" altLang="zh-CN" sz="1400" dirty="0"/>
                        <a:t>2</a:t>
                      </a:r>
                      <a:endParaRPr lang="zh-CN" altLang="en-US" sz="1400" dirty="0"/>
                    </a:p>
                  </a:txBody>
                  <a:tcPr/>
                </a:tc>
                <a:tc>
                  <a:txBody>
                    <a:bodyPr/>
                    <a:lstStyle/>
                    <a:p>
                      <a:r>
                        <a:rPr lang="en-US" altLang="zh-CN" sz="1400" dirty="0"/>
                        <a:t>find_element_by_name(name)</a:t>
                      </a:r>
                      <a:r>
                        <a:rPr lang="zh-CN" altLang="en-US" sz="1400" dirty="0"/>
                        <a:t>：通过元素的</a:t>
                      </a:r>
                      <a:r>
                        <a:rPr lang="en-US" altLang="zh-CN" sz="1400" dirty="0"/>
                        <a:t>name</a:t>
                      </a:r>
                      <a:r>
                        <a:rPr lang="zh-CN" altLang="en-US" sz="1400" dirty="0"/>
                        <a:t>属性值来定位元素  </a:t>
                      </a:r>
                      <a:r>
                        <a:rPr lang="en-US" altLang="zh-CN" sz="1400" dirty="0"/>
                        <a:t>name:</a:t>
                      </a:r>
                      <a:r>
                        <a:rPr lang="zh-CN" altLang="en-US" sz="1400" dirty="0"/>
                        <a:t>元素的</a:t>
                      </a:r>
                      <a:r>
                        <a:rPr lang="en-US" altLang="zh-CN" sz="1400" dirty="0"/>
                        <a:t>name</a:t>
                      </a:r>
                      <a:endParaRPr lang="zh-CN" altLang="en-US" sz="1400" dirty="0"/>
                    </a:p>
                  </a:txBody>
                  <a:tcPr/>
                </a:tc>
                <a:extLst>
                  <a:ext uri="{0D108BD9-81ED-4DB2-BD59-A6C34878D82A}">
                    <a16:rowId xmlns:a16="http://schemas.microsoft.com/office/drawing/2014/main" val="1483326747"/>
                  </a:ext>
                </a:extLst>
              </a:tr>
              <a:tr h="324546">
                <a:tc>
                  <a:txBody>
                    <a:bodyPr/>
                    <a:lstStyle/>
                    <a:p>
                      <a:pPr algn="ctr"/>
                      <a:r>
                        <a:rPr lang="en-US" altLang="zh-CN" sz="1400" dirty="0"/>
                        <a:t>3</a:t>
                      </a:r>
                      <a:endParaRPr lang="zh-CN" altLang="en-US" sz="1400" dirty="0"/>
                    </a:p>
                  </a:txBody>
                  <a:tcPr/>
                </a:tc>
                <a:tc>
                  <a:txBody>
                    <a:bodyPr/>
                    <a:lstStyle/>
                    <a:p>
                      <a:r>
                        <a:rPr lang="en-US" altLang="zh-CN" sz="1400" dirty="0"/>
                        <a:t>find_element_by_class_name(name)</a:t>
                      </a:r>
                      <a:r>
                        <a:rPr lang="zh-CN" altLang="en-US" sz="1400" dirty="0"/>
                        <a:t>：通过元素的</a:t>
                      </a:r>
                      <a:r>
                        <a:rPr lang="en-US" altLang="zh-CN" sz="1400" dirty="0"/>
                        <a:t>class</a:t>
                      </a:r>
                      <a:r>
                        <a:rPr lang="zh-CN" altLang="en-US" sz="1400" dirty="0"/>
                        <a:t>名来定位元素  </a:t>
                      </a:r>
                      <a:r>
                        <a:rPr lang="en-US" altLang="zh-CN" sz="1400" dirty="0"/>
                        <a:t>name:</a:t>
                      </a:r>
                      <a:r>
                        <a:rPr lang="zh-CN" altLang="en-US" sz="1400" dirty="0"/>
                        <a:t>元素的类名</a:t>
                      </a:r>
                    </a:p>
                  </a:txBody>
                  <a:tcPr/>
                </a:tc>
                <a:extLst>
                  <a:ext uri="{0D108BD9-81ED-4DB2-BD59-A6C34878D82A}">
                    <a16:rowId xmlns:a16="http://schemas.microsoft.com/office/drawing/2014/main" val="492391543"/>
                  </a:ext>
                </a:extLst>
              </a:tr>
              <a:tr h="324546">
                <a:tc>
                  <a:txBody>
                    <a:bodyPr/>
                    <a:lstStyle/>
                    <a:p>
                      <a:pPr algn="ctr"/>
                      <a:r>
                        <a:rPr lang="en-US" altLang="zh-CN" sz="1400" dirty="0"/>
                        <a:t>4</a:t>
                      </a:r>
                      <a:endParaRPr lang="zh-CN" altLang="en-US" sz="1400" dirty="0"/>
                    </a:p>
                  </a:txBody>
                  <a:tcPr/>
                </a:tc>
                <a:tc>
                  <a:txBody>
                    <a:bodyPr/>
                    <a:lstStyle/>
                    <a:p>
                      <a:r>
                        <a:rPr lang="en-US" altLang="zh-CN" sz="1400" dirty="0"/>
                        <a:t>find_element_by_tag_name(name)</a:t>
                      </a:r>
                      <a:r>
                        <a:rPr lang="zh-CN" altLang="en-US" sz="1400" dirty="0"/>
                        <a:t>：通过元素的</a:t>
                      </a:r>
                      <a:r>
                        <a:rPr lang="en-US" altLang="zh-CN" sz="1400" dirty="0"/>
                        <a:t>tag name</a:t>
                      </a:r>
                      <a:r>
                        <a:rPr lang="zh-CN" altLang="en-US" sz="1400" dirty="0"/>
                        <a:t>来定位元素  </a:t>
                      </a:r>
                      <a:r>
                        <a:rPr lang="en-US" altLang="zh-CN" sz="1400" dirty="0"/>
                        <a:t>name: tag name</a:t>
                      </a:r>
                      <a:endParaRPr lang="zh-CN" altLang="en-US" sz="1400" dirty="0"/>
                    </a:p>
                  </a:txBody>
                  <a:tcPr/>
                </a:tc>
                <a:extLst>
                  <a:ext uri="{0D108BD9-81ED-4DB2-BD59-A6C34878D82A}">
                    <a16:rowId xmlns:a16="http://schemas.microsoft.com/office/drawing/2014/main" val="240210450"/>
                  </a:ext>
                </a:extLst>
              </a:tr>
              <a:tr h="324546">
                <a:tc>
                  <a:txBody>
                    <a:bodyPr/>
                    <a:lstStyle/>
                    <a:p>
                      <a:pPr algn="ctr"/>
                      <a:r>
                        <a:rPr lang="en-US" altLang="zh-CN" sz="1400" dirty="0"/>
                        <a:t>5</a:t>
                      </a:r>
                      <a:endParaRPr lang="zh-CN" altLang="en-US" sz="1400" dirty="0"/>
                    </a:p>
                  </a:txBody>
                  <a:tcPr/>
                </a:tc>
                <a:tc>
                  <a:txBody>
                    <a:bodyPr/>
                    <a:lstStyle/>
                    <a:p>
                      <a:r>
                        <a:rPr lang="en-US" altLang="zh-CN" sz="1400" dirty="0"/>
                        <a:t>find_element_by_xpath(xpath)</a:t>
                      </a:r>
                      <a:r>
                        <a:rPr lang="zh-CN" altLang="en-US" sz="1400" dirty="0"/>
                        <a:t>：通过</a:t>
                      </a:r>
                      <a:r>
                        <a:rPr lang="en-US" altLang="zh-CN" sz="1400" dirty="0"/>
                        <a:t>XPath</a:t>
                      </a:r>
                      <a:r>
                        <a:rPr lang="zh-CN" altLang="en-US" sz="1400" dirty="0"/>
                        <a:t>来定位元素  </a:t>
                      </a:r>
                      <a:r>
                        <a:rPr lang="en-US" altLang="zh-CN" sz="1400" dirty="0"/>
                        <a:t>xpath:</a:t>
                      </a:r>
                      <a:r>
                        <a:rPr lang="zh-CN" altLang="en-US" sz="1400" dirty="0"/>
                        <a:t>元素的</a:t>
                      </a:r>
                      <a:r>
                        <a:rPr lang="en-US" altLang="zh-CN" sz="1400" dirty="0"/>
                        <a:t>xpath</a:t>
                      </a:r>
                      <a:endParaRPr lang="zh-CN" altLang="en-US" sz="1400" dirty="0"/>
                    </a:p>
                  </a:txBody>
                  <a:tcPr/>
                </a:tc>
                <a:extLst>
                  <a:ext uri="{0D108BD9-81ED-4DB2-BD59-A6C34878D82A}">
                    <a16:rowId xmlns:a16="http://schemas.microsoft.com/office/drawing/2014/main" val="2344264177"/>
                  </a:ext>
                </a:extLst>
              </a:tr>
              <a:tr h="324546">
                <a:tc>
                  <a:txBody>
                    <a:bodyPr/>
                    <a:lstStyle/>
                    <a:p>
                      <a:pPr algn="ctr"/>
                      <a:r>
                        <a:rPr lang="en-US" altLang="zh-CN" sz="1400" dirty="0"/>
                        <a:t>6</a:t>
                      </a:r>
                      <a:endParaRPr lang="zh-CN" altLang="en-US" sz="1400" dirty="0"/>
                    </a:p>
                  </a:txBody>
                  <a:tcPr/>
                </a:tc>
                <a:tc>
                  <a:txBody>
                    <a:bodyPr/>
                    <a:lstStyle/>
                    <a:p>
                      <a:r>
                        <a:rPr lang="en-US" altLang="zh-CN" sz="1400" dirty="0"/>
                        <a:t>find_element_by_css_selector(css_selector)</a:t>
                      </a:r>
                      <a:r>
                        <a:rPr lang="zh-CN" altLang="en-US" sz="1400" dirty="0"/>
                        <a:t>：通过</a:t>
                      </a:r>
                      <a:r>
                        <a:rPr lang="en-US" altLang="zh-CN" sz="1400" dirty="0"/>
                        <a:t>CSS</a:t>
                      </a:r>
                      <a:r>
                        <a:rPr lang="zh-CN" altLang="en-US" sz="1400" dirty="0"/>
                        <a:t>选择器来定位元素  </a:t>
                      </a:r>
                      <a:r>
                        <a:rPr lang="en-US" altLang="zh-CN" sz="1400" dirty="0"/>
                        <a:t>css_selector:</a:t>
                      </a:r>
                      <a:r>
                        <a:rPr lang="zh-CN" altLang="en-US" sz="1400" dirty="0"/>
                        <a:t>元素的</a:t>
                      </a:r>
                      <a:r>
                        <a:rPr lang="en-US" altLang="zh-CN" sz="1400" dirty="0"/>
                        <a:t>CSS</a:t>
                      </a:r>
                      <a:r>
                        <a:rPr lang="zh-CN" altLang="en-US" sz="1400" dirty="0"/>
                        <a:t>选择器</a:t>
                      </a:r>
                    </a:p>
                  </a:txBody>
                  <a:tcPr/>
                </a:tc>
                <a:extLst>
                  <a:ext uri="{0D108BD9-81ED-4DB2-BD59-A6C34878D82A}">
                    <a16:rowId xmlns:a16="http://schemas.microsoft.com/office/drawing/2014/main" val="1330956203"/>
                  </a:ext>
                </a:extLst>
              </a:tr>
              <a:tr h="320100">
                <a:tc>
                  <a:txBody>
                    <a:bodyPr/>
                    <a:lstStyle/>
                    <a:p>
                      <a:pPr algn="ctr"/>
                      <a:r>
                        <a:rPr lang="en-US" altLang="zh-CN" sz="1400" dirty="0"/>
                        <a:t>7</a:t>
                      </a:r>
                      <a:endParaRPr lang="zh-CN" altLang="en-US" sz="1400" dirty="0"/>
                    </a:p>
                  </a:txBody>
                  <a:tcPr/>
                </a:tc>
                <a:tc>
                  <a:txBody>
                    <a:bodyPr/>
                    <a:lstStyle/>
                    <a:p>
                      <a:r>
                        <a:rPr lang="en-US" altLang="zh-CN" sz="1400" dirty="0"/>
                        <a:t>find_element_by_link_text(link_text)</a:t>
                      </a:r>
                      <a:r>
                        <a:rPr lang="zh-CN" altLang="en-US" sz="1400" dirty="0"/>
                        <a:t>：通过元素标签对之间的文本信息来定位元素  </a:t>
                      </a:r>
                      <a:r>
                        <a:rPr lang="en-US" altLang="zh-CN" sz="1400" dirty="0"/>
                        <a:t>link_text: </a:t>
                      </a:r>
                      <a:r>
                        <a:rPr lang="zh-CN" altLang="en-US" sz="1400" dirty="0"/>
                        <a:t>文本信息</a:t>
                      </a:r>
                    </a:p>
                  </a:txBody>
                  <a:tcPr/>
                </a:tc>
                <a:extLst>
                  <a:ext uri="{0D108BD9-81ED-4DB2-BD59-A6C34878D82A}">
                    <a16:rowId xmlns:a16="http://schemas.microsoft.com/office/drawing/2014/main" val="2525701531"/>
                  </a:ext>
                </a:extLst>
              </a:tr>
              <a:tr h="324546">
                <a:tc>
                  <a:txBody>
                    <a:bodyPr/>
                    <a:lstStyle/>
                    <a:p>
                      <a:pPr algn="ctr"/>
                      <a:r>
                        <a:rPr lang="en-US" altLang="zh-CN" sz="1400" dirty="0"/>
                        <a:t>8</a:t>
                      </a:r>
                      <a:endParaRPr lang="zh-CN" altLang="en-US" sz="1400" dirty="0"/>
                    </a:p>
                  </a:txBody>
                  <a:tcPr/>
                </a:tc>
                <a:tc>
                  <a:txBody>
                    <a:bodyPr/>
                    <a:lstStyle/>
                    <a:p>
                      <a:r>
                        <a:rPr lang="en-US" altLang="zh-CN" sz="1400" dirty="0"/>
                        <a:t>find_element_by_partial_link_text(link_text)</a:t>
                      </a:r>
                      <a:r>
                        <a:rPr lang="zh-CN" altLang="en-US" sz="1400" dirty="0"/>
                        <a:t>：通过元素标签对之间的部分文本信息来定位元素  </a:t>
                      </a:r>
                      <a:r>
                        <a:rPr lang="en-US" altLang="zh-CN" sz="1400" dirty="0"/>
                        <a:t>link_text: </a:t>
                      </a:r>
                      <a:r>
                        <a:rPr lang="zh-CN" altLang="en-US" sz="1400" dirty="0"/>
                        <a:t>部分文本信息</a:t>
                      </a:r>
                    </a:p>
                  </a:txBody>
                  <a:tcPr/>
                </a:tc>
                <a:extLst>
                  <a:ext uri="{0D108BD9-81ED-4DB2-BD59-A6C34878D82A}">
                    <a16:rowId xmlns:a16="http://schemas.microsoft.com/office/drawing/2014/main" val="3077692255"/>
                  </a:ext>
                </a:extLst>
              </a:tr>
              <a:tr h="324546">
                <a:tc>
                  <a:txBody>
                    <a:bodyPr/>
                    <a:lstStyle/>
                    <a:p>
                      <a:pPr algn="ctr"/>
                      <a:r>
                        <a:rPr lang="en-US" altLang="zh-CN" sz="1400" dirty="0"/>
                        <a:t>……</a:t>
                      </a:r>
                      <a:endParaRPr lang="zh-CN" altLang="en-US" sz="1400" dirty="0"/>
                    </a:p>
                  </a:txBody>
                  <a:tcPr/>
                </a:tc>
                <a:tc>
                  <a:txBody>
                    <a:bodyPr/>
                    <a:lstStyle/>
                    <a:p>
                      <a:r>
                        <a:rPr lang="zh-CN" altLang="en-US" sz="1400" dirty="0"/>
                        <a:t>更多内容请参考</a:t>
                      </a:r>
                      <a:r>
                        <a:rPr lang="en-US" altLang="zh-CN" sz="1400" dirty="0">
                          <a:hlinkClick r:id="rId2"/>
                        </a:rPr>
                        <a:t>https://www.selenium.dev/documentation/webdriver/elements/finders/</a:t>
                      </a:r>
                      <a:endParaRPr lang="zh-CN" altLang="en-US" sz="1400" dirty="0"/>
                    </a:p>
                  </a:txBody>
                  <a:tcPr/>
                </a:tc>
                <a:extLst>
                  <a:ext uri="{0D108BD9-81ED-4DB2-BD59-A6C34878D82A}">
                    <a16:rowId xmlns:a16="http://schemas.microsoft.com/office/drawing/2014/main" val="2396311610"/>
                  </a:ext>
                </a:extLst>
              </a:tr>
            </a:tbl>
          </a:graphicData>
        </a:graphic>
      </p:graphicFrame>
    </p:spTree>
    <p:extLst>
      <p:ext uri="{BB962C8B-B14F-4D97-AF65-F5344CB8AC3E}">
        <p14:creationId xmlns:p14="http://schemas.microsoft.com/office/powerpoint/2010/main" val="374047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1F3-B7D5-4BC1-B7BC-062E625D79CE}"/>
              </a:ext>
            </a:extLst>
          </p:cNvPr>
          <p:cNvSpPr>
            <a:spLocks noGrp="1"/>
          </p:cNvSpPr>
          <p:nvPr>
            <p:ph type="title"/>
          </p:nvPr>
        </p:nvSpPr>
        <p:spPr>
          <a:xfrm>
            <a:off x="838200" y="214296"/>
            <a:ext cx="10515600" cy="1325563"/>
          </a:xfrm>
        </p:spPr>
        <p:txBody>
          <a:bodyPr>
            <a:normAutofit/>
          </a:bodyPr>
          <a:lstStyle/>
          <a:p>
            <a:r>
              <a:rPr lang="en-US" altLang="zh-CN" dirty="0"/>
              <a:t>Selenium python API</a:t>
            </a:r>
            <a:endParaRPr lang="zh-CN" altLang="en-US" b="1" dirty="0"/>
          </a:p>
        </p:txBody>
      </p:sp>
      <p:sp>
        <p:nvSpPr>
          <p:cNvPr id="14" name="Text Placeholder 18">
            <a:extLst>
              <a:ext uri="{FF2B5EF4-FFF2-40B4-BE49-F238E27FC236}">
                <a16:creationId xmlns:a16="http://schemas.microsoft.com/office/drawing/2014/main" id="{F4574D3D-25E0-4826-927C-190B2B97EE97}"/>
              </a:ext>
            </a:extLst>
          </p:cNvPr>
          <p:cNvSpPr txBox="1">
            <a:spLocks/>
          </p:cNvSpPr>
          <p:nvPr/>
        </p:nvSpPr>
        <p:spPr>
          <a:xfrm>
            <a:off x="838200" y="1391055"/>
            <a:ext cx="10335913" cy="52526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b="1" dirty="0"/>
              <a:t>WebDriver</a:t>
            </a:r>
            <a:r>
              <a:rPr lang="zh-CN" altLang="en-US" sz="1800" b="1" dirty="0"/>
              <a:t>方法</a:t>
            </a:r>
            <a:endParaRPr lang="en-US" altLang="zh-CN" sz="1800" b="1"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800" b="1" dirty="0"/>
          </a:p>
          <a:p>
            <a:pPr marL="0" indent="0">
              <a:buNone/>
            </a:pPr>
            <a:endParaRPr lang="en-US" altLang="zh-CN" sz="1400" dirty="0"/>
          </a:p>
          <a:p>
            <a:pPr marL="0" indent="0">
              <a:buNone/>
            </a:pPr>
            <a:endParaRPr lang="zh-CN" altLang="en-US" sz="1400" dirty="0"/>
          </a:p>
        </p:txBody>
      </p:sp>
      <p:graphicFrame>
        <p:nvGraphicFramePr>
          <p:cNvPr id="3" name="Table 4">
            <a:extLst>
              <a:ext uri="{FF2B5EF4-FFF2-40B4-BE49-F238E27FC236}">
                <a16:creationId xmlns:a16="http://schemas.microsoft.com/office/drawing/2014/main" id="{FDC8052C-6FE0-470B-8ECC-1EB6EA5DF103}"/>
              </a:ext>
            </a:extLst>
          </p:cNvPr>
          <p:cNvGraphicFramePr>
            <a:graphicFrameLocks noGrp="1"/>
          </p:cNvGraphicFramePr>
          <p:nvPr>
            <p:extLst>
              <p:ext uri="{D42A27DB-BD31-4B8C-83A1-F6EECF244321}">
                <p14:modId xmlns:p14="http://schemas.microsoft.com/office/powerpoint/2010/main" val="3231702858"/>
              </p:ext>
            </p:extLst>
          </p:nvPr>
        </p:nvGraphicFramePr>
        <p:xfrm>
          <a:off x="942771" y="1847472"/>
          <a:ext cx="9640923" cy="4079240"/>
        </p:xfrm>
        <a:graphic>
          <a:graphicData uri="http://schemas.openxmlformats.org/drawingml/2006/table">
            <a:tbl>
              <a:tblPr firstRow="1" bandRow="1">
                <a:tableStyleId>{5C22544A-7EE6-4342-B048-85BDC9FD1C3A}</a:tableStyleId>
              </a:tblPr>
              <a:tblGrid>
                <a:gridCol w="755399">
                  <a:extLst>
                    <a:ext uri="{9D8B030D-6E8A-4147-A177-3AD203B41FA5}">
                      <a16:colId xmlns:a16="http://schemas.microsoft.com/office/drawing/2014/main" val="1735315689"/>
                    </a:ext>
                  </a:extLst>
                </a:gridCol>
                <a:gridCol w="8885524">
                  <a:extLst>
                    <a:ext uri="{9D8B030D-6E8A-4147-A177-3AD203B41FA5}">
                      <a16:colId xmlns:a16="http://schemas.microsoft.com/office/drawing/2014/main" val="1855914826"/>
                    </a:ext>
                  </a:extLst>
                </a:gridCol>
              </a:tblGrid>
              <a:tr h="370840">
                <a:tc>
                  <a:txBody>
                    <a:bodyPr/>
                    <a:lstStyle/>
                    <a:p>
                      <a:pPr algn="ctr"/>
                      <a:r>
                        <a:rPr lang="zh-CN" altLang="en-US" sz="1400" b="0" dirty="0"/>
                        <a:t>序号</a:t>
                      </a:r>
                    </a:p>
                  </a:txBody>
                  <a:tcPr/>
                </a:tc>
                <a:tc>
                  <a:txBody>
                    <a:bodyPr/>
                    <a:lstStyle/>
                    <a:p>
                      <a:pPr algn="ctr"/>
                      <a:r>
                        <a:rPr lang="zh-CN" altLang="en-US" sz="1400" b="0" dirty="0"/>
                        <a:t>方法名</a:t>
                      </a:r>
                    </a:p>
                  </a:txBody>
                  <a:tcPr/>
                </a:tc>
                <a:extLst>
                  <a:ext uri="{0D108BD9-81ED-4DB2-BD59-A6C34878D82A}">
                    <a16:rowId xmlns:a16="http://schemas.microsoft.com/office/drawing/2014/main" val="645851615"/>
                  </a:ext>
                </a:extLst>
              </a:tr>
              <a:tr h="370840">
                <a:tc>
                  <a:txBody>
                    <a:bodyPr/>
                    <a:lstStyle/>
                    <a:p>
                      <a:pPr algn="ctr"/>
                      <a:r>
                        <a:rPr lang="en-US" altLang="zh-CN" sz="1400" dirty="0"/>
                        <a:t>1</a:t>
                      </a:r>
                      <a:endParaRPr lang="zh-CN" altLang="en-US" sz="1400" dirty="0"/>
                    </a:p>
                  </a:txBody>
                  <a:tcPr/>
                </a:tc>
                <a:tc>
                  <a:txBody>
                    <a:bodyPr/>
                    <a:lstStyle/>
                    <a:p>
                      <a:pPr algn="l"/>
                      <a:r>
                        <a:rPr lang="en-US" altLang="zh-CN" sz="1400" dirty="0"/>
                        <a:t>back() </a:t>
                      </a:r>
                      <a:r>
                        <a:rPr lang="zh-CN" altLang="en-US" sz="1400" dirty="0"/>
                        <a:t>后退一步到当前会话的浏览历史记录中最后一步操作前的页面</a:t>
                      </a:r>
                    </a:p>
                  </a:txBody>
                  <a:tcPr/>
                </a:tc>
                <a:extLst>
                  <a:ext uri="{0D108BD9-81ED-4DB2-BD59-A6C34878D82A}">
                    <a16:rowId xmlns:a16="http://schemas.microsoft.com/office/drawing/2014/main" val="2027510139"/>
                  </a:ext>
                </a:extLst>
              </a:tr>
              <a:tr h="370840">
                <a:tc>
                  <a:txBody>
                    <a:bodyPr/>
                    <a:lstStyle/>
                    <a:p>
                      <a:pPr algn="ctr"/>
                      <a:r>
                        <a:rPr lang="en-US" altLang="zh-CN" sz="1400" dirty="0"/>
                        <a:t>2</a:t>
                      </a:r>
                      <a:endParaRPr lang="zh-CN" altLang="en-US" sz="1400" dirty="0"/>
                    </a:p>
                  </a:txBody>
                  <a:tcPr/>
                </a:tc>
                <a:tc>
                  <a:txBody>
                    <a:bodyPr/>
                    <a:lstStyle/>
                    <a:p>
                      <a:pPr algn="l"/>
                      <a:r>
                        <a:rPr lang="en-US" altLang="zh-CN" sz="1400" dirty="0"/>
                        <a:t>close() </a:t>
                      </a:r>
                      <a:r>
                        <a:rPr lang="zh-CN" altLang="en-US" sz="1400" dirty="0"/>
                        <a:t>关闭当前浏览器窗口</a:t>
                      </a:r>
                    </a:p>
                  </a:txBody>
                  <a:tcPr/>
                </a:tc>
                <a:extLst>
                  <a:ext uri="{0D108BD9-81ED-4DB2-BD59-A6C34878D82A}">
                    <a16:rowId xmlns:a16="http://schemas.microsoft.com/office/drawing/2014/main" val="1288233189"/>
                  </a:ext>
                </a:extLst>
              </a:tr>
              <a:tr h="370840">
                <a:tc>
                  <a:txBody>
                    <a:bodyPr/>
                    <a:lstStyle/>
                    <a:p>
                      <a:pPr algn="ctr"/>
                      <a:r>
                        <a:rPr lang="en-US" altLang="zh-CN" sz="1400" dirty="0"/>
                        <a:t>3</a:t>
                      </a:r>
                      <a:endParaRPr lang="zh-CN" altLang="en-US" sz="1400" dirty="0"/>
                    </a:p>
                  </a:txBody>
                  <a:tcPr/>
                </a:tc>
                <a:tc>
                  <a:txBody>
                    <a:bodyPr/>
                    <a:lstStyle/>
                    <a:p>
                      <a:pPr algn="l"/>
                      <a:r>
                        <a:rPr lang="en-US" altLang="zh-CN" sz="1400" dirty="0"/>
                        <a:t>forward() </a:t>
                      </a:r>
                      <a:r>
                        <a:rPr lang="zh-CN" altLang="en-US" sz="1400" dirty="0"/>
                        <a:t>前进一步到当前会话的浏览历史记录中前一步操作后的页面</a:t>
                      </a:r>
                    </a:p>
                  </a:txBody>
                  <a:tcPr/>
                </a:tc>
                <a:extLst>
                  <a:ext uri="{0D108BD9-81ED-4DB2-BD59-A6C34878D82A}">
                    <a16:rowId xmlns:a16="http://schemas.microsoft.com/office/drawing/2014/main" val="2908249854"/>
                  </a:ext>
                </a:extLst>
              </a:tr>
              <a:tr h="370840">
                <a:tc>
                  <a:txBody>
                    <a:bodyPr/>
                    <a:lstStyle/>
                    <a:p>
                      <a:pPr algn="ctr"/>
                      <a:r>
                        <a:rPr lang="en-US" altLang="zh-CN" sz="1400" dirty="0"/>
                        <a:t>4</a:t>
                      </a:r>
                      <a:endParaRPr lang="zh-CN" altLang="en-US" sz="1400" dirty="0"/>
                    </a:p>
                  </a:txBody>
                  <a:tcPr/>
                </a:tc>
                <a:tc>
                  <a:txBody>
                    <a:bodyPr/>
                    <a:lstStyle/>
                    <a:p>
                      <a:pPr algn="l"/>
                      <a:r>
                        <a:rPr lang="en-US" altLang="zh-CN" sz="1400" dirty="0"/>
                        <a:t>get(url) </a:t>
                      </a:r>
                      <a:r>
                        <a:rPr lang="zh-CN" altLang="en-US" sz="1400" dirty="0"/>
                        <a:t>打开</a:t>
                      </a:r>
                      <a:r>
                        <a:rPr lang="en-US" altLang="zh-CN" sz="1400" dirty="0"/>
                        <a:t>url</a:t>
                      </a:r>
                      <a:r>
                        <a:rPr lang="zh-CN" altLang="en-US" sz="1400" dirty="0"/>
                        <a:t>网页</a:t>
                      </a:r>
                    </a:p>
                  </a:txBody>
                  <a:tcPr/>
                </a:tc>
                <a:extLst>
                  <a:ext uri="{0D108BD9-81ED-4DB2-BD59-A6C34878D82A}">
                    <a16:rowId xmlns:a16="http://schemas.microsoft.com/office/drawing/2014/main" val="1114893568"/>
                  </a:ext>
                </a:extLst>
              </a:tr>
              <a:tr h="370840">
                <a:tc>
                  <a:txBody>
                    <a:bodyPr/>
                    <a:lstStyle/>
                    <a:p>
                      <a:pPr algn="ctr"/>
                      <a:r>
                        <a:rPr lang="en-US" altLang="zh-CN" sz="1400" dirty="0"/>
                        <a:t>5</a:t>
                      </a:r>
                      <a:endParaRPr lang="zh-CN" altLang="en-US" sz="1400" dirty="0"/>
                    </a:p>
                  </a:txBody>
                  <a:tcPr/>
                </a:tc>
                <a:tc>
                  <a:txBody>
                    <a:bodyPr/>
                    <a:lstStyle/>
                    <a:p>
                      <a:pPr algn="l"/>
                      <a:r>
                        <a:rPr lang="en-US" altLang="zh-CN" sz="1400" dirty="0"/>
                        <a:t>maximize_window() </a:t>
                      </a:r>
                      <a:r>
                        <a:rPr lang="zh-CN" altLang="en-US" sz="1400" dirty="0"/>
                        <a:t>最大化当前浏览器窗口</a:t>
                      </a:r>
                    </a:p>
                  </a:txBody>
                  <a:tcPr/>
                </a:tc>
                <a:extLst>
                  <a:ext uri="{0D108BD9-81ED-4DB2-BD59-A6C34878D82A}">
                    <a16:rowId xmlns:a16="http://schemas.microsoft.com/office/drawing/2014/main" val="383502019"/>
                  </a:ext>
                </a:extLst>
              </a:tr>
              <a:tr h="370840">
                <a:tc>
                  <a:txBody>
                    <a:bodyPr/>
                    <a:lstStyle/>
                    <a:p>
                      <a:pPr algn="ctr"/>
                      <a:r>
                        <a:rPr lang="en-US" altLang="zh-CN" sz="1400" dirty="0"/>
                        <a:t>6</a:t>
                      </a:r>
                      <a:endParaRPr lang="zh-CN" altLang="en-US" sz="1400" dirty="0"/>
                    </a:p>
                  </a:txBody>
                  <a:tcPr/>
                </a:tc>
                <a:tc>
                  <a:txBody>
                    <a:bodyPr/>
                    <a:lstStyle/>
                    <a:p>
                      <a:pPr algn="l"/>
                      <a:r>
                        <a:rPr lang="en-US" altLang="zh-CN" sz="1400" dirty="0"/>
                        <a:t>quit() </a:t>
                      </a:r>
                      <a:r>
                        <a:rPr lang="zh-CN" altLang="en-US" sz="1400" dirty="0"/>
                        <a:t>退出当前</a:t>
                      </a:r>
                      <a:r>
                        <a:rPr lang="en-US" altLang="zh-CN" sz="1400" dirty="0"/>
                        <a:t>driver</a:t>
                      </a:r>
                      <a:r>
                        <a:rPr lang="zh-CN" altLang="en-US" sz="1400" dirty="0"/>
                        <a:t>并关闭所有相关窗口</a:t>
                      </a:r>
                    </a:p>
                  </a:txBody>
                  <a:tcPr/>
                </a:tc>
                <a:extLst>
                  <a:ext uri="{0D108BD9-81ED-4DB2-BD59-A6C34878D82A}">
                    <a16:rowId xmlns:a16="http://schemas.microsoft.com/office/drawing/2014/main" val="3065171581"/>
                  </a:ext>
                </a:extLst>
              </a:tr>
              <a:tr h="370840">
                <a:tc>
                  <a:txBody>
                    <a:bodyPr/>
                    <a:lstStyle/>
                    <a:p>
                      <a:pPr algn="ctr"/>
                      <a:r>
                        <a:rPr lang="en-US" altLang="zh-CN" sz="1400" dirty="0"/>
                        <a:t>7</a:t>
                      </a:r>
                      <a:endParaRPr lang="zh-CN" altLang="en-US" sz="1400" dirty="0"/>
                    </a:p>
                  </a:txBody>
                  <a:tcPr/>
                </a:tc>
                <a:tc>
                  <a:txBody>
                    <a:bodyPr/>
                    <a:lstStyle/>
                    <a:p>
                      <a:pPr algn="l"/>
                      <a:r>
                        <a:rPr lang="en-US" altLang="zh-CN" sz="1400" dirty="0"/>
                        <a:t>refresh() </a:t>
                      </a:r>
                      <a:r>
                        <a:rPr lang="zh-CN" altLang="en-US" sz="1400" dirty="0"/>
                        <a:t>刷新当前页面</a:t>
                      </a:r>
                    </a:p>
                  </a:txBody>
                  <a:tcPr/>
                </a:tc>
                <a:extLst>
                  <a:ext uri="{0D108BD9-81ED-4DB2-BD59-A6C34878D82A}">
                    <a16:rowId xmlns:a16="http://schemas.microsoft.com/office/drawing/2014/main" val="1297461369"/>
                  </a:ext>
                </a:extLst>
              </a:tr>
              <a:tr h="370840">
                <a:tc>
                  <a:txBody>
                    <a:bodyPr/>
                    <a:lstStyle/>
                    <a:p>
                      <a:pPr algn="ctr"/>
                      <a:r>
                        <a:rPr lang="en-US" altLang="zh-CN" sz="1400" dirty="0"/>
                        <a:t>8</a:t>
                      </a:r>
                      <a:endParaRPr lang="zh-CN" altLang="en-US" sz="1400" dirty="0"/>
                    </a:p>
                  </a:txBody>
                  <a:tcPr/>
                </a:tc>
                <a:tc>
                  <a:txBody>
                    <a:bodyPr/>
                    <a:lstStyle/>
                    <a:p>
                      <a:pPr algn="l"/>
                      <a:r>
                        <a:rPr lang="en-US" altLang="zh-CN" sz="1400" dirty="0"/>
                        <a:t>switch_to_active_element() </a:t>
                      </a:r>
                      <a:r>
                        <a:rPr lang="zh-CN" altLang="en-US" sz="1400" dirty="0"/>
                        <a:t>返回当前页面唯一焦点所在的元素或者元素体</a:t>
                      </a:r>
                    </a:p>
                  </a:txBody>
                  <a:tcPr/>
                </a:tc>
                <a:extLst>
                  <a:ext uri="{0D108BD9-81ED-4DB2-BD59-A6C34878D82A}">
                    <a16:rowId xmlns:a16="http://schemas.microsoft.com/office/drawing/2014/main" val="976473042"/>
                  </a:ext>
                </a:extLst>
              </a:tr>
              <a:tr h="370840">
                <a:tc>
                  <a:txBody>
                    <a:bodyPr/>
                    <a:lstStyle/>
                    <a:p>
                      <a:pPr algn="ctr"/>
                      <a:r>
                        <a:rPr lang="en-US" altLang="zh-CN" sz="1400" dirty="0"/>
                        <a:t>9</a:t>
                      </a:r>
                      <a:endParaRPr lang="zh-CN" altLang="en-US" sz="1400" dirty="0"/>
                    </a:p>
                  </a:txBody>
                  <a:tcPr/>
                </a:tc>
                <a:tc>
                  <a:txBody>
                    <a:bodyPr/>
                    <a:lstStyle/>
                    <a:p>
                      <a:pPr algn="l"/>
                      <a:r>
                        <a:rPr lang="en-US" altLang="zh-CN" sz="1400" dirty="0"/>
                        <a:t>switch_to_alert() </a:t>
                      </a:r>
                      <a:r>
                        <a:rPr lang="zh-CN" altLang="en-US" sz="1400" dirty="0"/>
                        <a:t>把焦点切换至当前页面弹出的警告</a:t>
                      </a:r>
                    </a:p>
                  </a:txBody>
                  <a:tcPr/>
                </a:tc>
                <a:extLst>
                  <a:ext uri="{0D108BD9-81ED-4DB2-BD59-A6C34878D82A}">
                    <a16:rowId xmlns:a16="http://schemas.microsoft.com/office/drawing/2014/main" val="1003003569"/>
                  </a:ext>
                </a:extLst>
              </a:tr>
              <a:tr h="370840">
                <a:tc>
                  <a:txBody>
                    <a:bodyPr/>
                    <a:lstStyle/>
                    <a:p>
                      <a:pPr algn="ctr"/>
                      <a:r>
                        <a:rPr lang="en-US" altLang="zh-CN" sz="1400" dirty="0"/>
                        <a:t>……</a:t>
                      </a:r>
                      <a:endParaRPr lang="zh-CN" altLang="en-US" sz="1400" dirty="0"/>
                    </a:p>
                  </a:txBody>
                  <a:tcPr/>
                </a:tc>
                <a:tc>
                  <a:txBody>
                    <a:bodyPr/>
                    <a:lstStyle/>
                    <a:p>
                      <a:pPr algn="l"/>
                      <a:r>
                        <a:rPr lang="zh-CN" altLang="en-US" sz="1400" dirty="0"/>
                        <a:t>更多方法请参考：</a:t>
                      </a:r>
                      <a:r>
                        <a:rPr lang="en-US" altLang="zh-CN" sz="1400" dirty="0">
                          <a:hlinkClick r:id="rId2"/>
                        </a:rPr>
                        <a:t>https://www.selenium.dev/documentation/webdriver/browser/</a:t>
                      </a:r>
                      <a:endParaRPr lang="zh-CN" altLang="en-US" sz="1400" dirty="0"/>
                    </a:p>
                  </a:txBody>
                  <a:tcPr/>
                </a:tc>
                <a:extLst>
                  <a:ext uri="{0D108BD9-81ED-4DB2-BD59-A6C34878D82A}">
                    <a16:rowId xmlns:a16="http://schemas.microsoft.com/office/drawing/2014/main" val="254444663"/>
                  </a:ext>
                </a:extLst>
              </a:tr>
            </a:tbl>
          </a:graphicData>
        </a:graphic>
      </p:graphicFrame>
    </p:spTree>
    <p:extLst>
      <p:ext uri="{BB962C8B-B14F-4D97-AF65-F5344CB8AC3E}">
        <p14:creationId xmlns:p14="http://schemas.microsoft.com/office/powerpoint/2010/main" val="65689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1F3-B7D5-4BC1-B7BC-062E625D79CE}"/>
              </a:ext>
            </a:extLst>
          </p:cNvPr>
          <p:cNvSpPr>
            <a:spLocks noGrp="1"/>
          </p:cNvSpPr>
          <p:nvPr>
            <p:ph type="title"/>
          </p:nvPr>
        </p:nvSpPr>
        <p:spPr>
          <a:xfrm>
            <a:off x="838200" y="214296"/>
            <a:ext cx="10515600" cy="1325563"/>
          </a:xfrm>
        </p:spPr>
        <p:txBody>
          <a:bodyPr>
            <a:normAutofit/>
          </a:bodyPr>
          <a:lstStyle/>
          <a:p>
            <a:r>
              <a:rPr lang="en-US" altLang="zh-CN" dirty="0"/>
              <a:t>Selenium python API</a:t>
            </a:r>
            <a:endParaRPr lang="zh-CN" altLang="en-US" b="1" dirty="0"/>
          </a:p>
        </p:txBody>
      </p:sp>
      <p:sp>
        <p:nvSpPr>
          <p:cNvPr id="14" name="Text Placeholder 18">
            <a:extLst>
              <a:ext uri="{FF2B5EF4-FFF2-40B4-BE49-F238E27FC236}">
                <a16:creationId xmlns:a16="http://schemas.microsoft.com/office/drawing/2014/main" id="{F4574D3D-25E0-4826-927C-190B2B97EE97}"/>
              </a:ext>
            </a:extLst>
          </p:cNvPr>
          <p:cNvSpPr txBox="1">
            <a:spLocks/>
          </p:cNvSpPr>
          <p:nvPr/>
        </p:nvSpPr>
        <p:spPr>
          <a:xfrm>
            <a:off x="838200" y="1420238"/>
            <a:ext cx="10335913" cy="52234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b="1" dirty="0"/>
              <a:t>WebElement</a:t>
            </a:r>
            <a:r>
              <a:rPr lang="zh-CN" altLang="en-US" sz="1800" b="1" dirty="0"/>
              <a:t>方法</a:t>
            </a:r>
            <a:endParaRPr lang="en-US" altLang="zh-CN" sz="1800" b="1"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800" b="1" dirty="0"/>
          </a:p>
          <a:p>
            <a:pPr marL="0" indent="0">
              <a:buNone/>
            </a:pPr>
            <a:endParaRPr lang="en-US" altLang="zh-CN" sz="1400" dirty="0"/>
          </a:p>
          <a:p>
            <a:pPr marL="0" indent="0">
              <a:buNone/>
            </a:pPr>
            <a:endParaRPr lang="zh-CN" altLang="en-US" sz="1400" dirty="0"/>
          </a:p>
        </p:txBody>
      </p:sp>
      <p:graphicFrame>
        <p:nvGraphicFramePr>
          <p:cNvPr id="3" name="Table 4">
            <a:extLst>
              <a:ext uri="{FF2B5EF4-FFF2-40B4-BE49-F238E27FC236}">
                <a16:creationId xmlns:a16="http://schemas.microsoft.com/office/drawing/2014/main" id="{FDC8052C-6FE0-470B-8ECC-1EB6EA5DF103}"/>
              </a:ext>
            </a:extLst>
          </p:cNvPr>
          <p:cNvGraphicFramePr>
            <a:graphicFrameLocks noGrp="1"/>
          </p:cNvGraphicFramePr>
          <p:nvPr>
            <p:extLst>
              <p:ext uri="{D42A27DB-BD31-4B8C-83A1-F6EECF244321}">
                <p14:modId xmlns:p14="http://schemas.microsoft.com/office/powerpoint/2010/main" val="2439535899"/>
              </p:ext>
            </p:extLst>
          </p:nvPr>
        </p:nvGraphicFramePr>
        <p:xfrm>
          <a:off x="1017887" y="1848701"/>
          <a:ext cx="9624173" cy="4079240"/>
        </p:xfrm>
        <a:graphic>
          <a:graphicData uri="http://schemas.openxmlformats.org/drawingml/2006/table">
            <a:tbl>
              <a:tblPr firstRow="1" bandRow="1">
                <a:tableStyleId>{5C22544A-7EE6-4342-B048-85BDC9FD1C3A}</a:tableStyleId>
              </a:tblPr>
              <a:tblGrid>
                <a:gridCol w="770427">
                  <a:extLst>
                    <a:ext uri="{9D8B030D-6E8A-4147-A177-3AD203B41FA5}">
                      <a16:colId xmlns:a16="http://schemas.microsoft.com/office/drawing/2014/main" val="1735315689"/>
                    </a:ext>
                  </a:extLst>
                </a:gridCol>
                <a:gridCol w="8853746">
                  <a:extLst>
                    <a:ext uri="{9D8B030D-6E8A-4147-A177-3AD203B41FA5}">
                      <a16:colId xmlns:a16="http://schemas.microsoft.com/office/drawing/2014/main" val="1855914826"/>
                    </a:ext>
                  </a:extLst>
                </a:gridCol>
              </a:tblGrid>
              <a:tr h="370840">
                <a:tc>
                  <a:txBody>
                    <a:bodyPr/>
                    <a:lstStyle/>
                    <a:p>
                      <a:pPr algn="ctr"/>
                      <a:r>
                        <a:rPr lang="zh-CN" altLang="en-US" sz="1400" b="0" dirty="0"/>
                        <a:t>序号</a:t>
                      </a:r>
                    </a:p>
                  </a:txBody>
                  <a:tcPr/>
                </a:tc>
                <a:tc>
                  <a:txBody>
                    <a:bodyPr/>
                    <a:lstStyle/>
                    <a:p>
                      <a:pPr algn="ctr"/>
                      <a:r>
                        <a:rPr lang="zh-CN" altLang="en-US" sz="1400" b="0" dirty="0"/>
                        <a:t>方法名</a:t>
                      </a:r>
                    </a:p>
                  </a:txBody>
                  <a:tcPr/>
                </a:tc>
                <a:extLst>
                  <a:ext uri="{0D108BD9-81ED-4DB2-BD59-A6C34878D82A}">
                    <a16:rowId xmlns:a16="http://schemas.microsoft.com/office/drawing/2014/main" val="645851615"/>
                  </a:ext>
                </a:extLst>
              </a:tr>
              <a:tr h="370840">
                <a:tc>
                  <a:txBody>
                    <a:bodyPr/>
                    <a:lstStyle/>
                    <a:p>
                      <a:pPr algn="ctr"/>
                      <a:r>
                        <a:rPr lang="en-US" altLang="zh-CN" sz="1400" dirty="0"/>
                        <a:t>1</a:t>
                      </a:r>
                      <a:endParaRPr lang="zh-CN" altLang="en-US" sz="1400" dirty="0"/>
                    </a:p>
                  </a:txBody>
                  <a:tcPr/>
                </a:tc>
                <a:tc>
                  <a:txBody>
                    <a:bodyPr/>
                    <a:lstStyle/>
                    <a:p>
                      <a:pPr algn="l"/>
                      <a:r>
                        <a:rPr lang="en-US" altLang="zh-CN" sz="1400" dirty="0"/>
                        <a:t>clear() </a:t>
                      </a:r>
                      <a:r>
                        <a:rPr lang="zh-CN" altLang="en-US" sz="1400" dirty="0"/>
                        <a:t>清除文本框或者文本域中的内容</a:t>
                      </a:r>
                    </a:p>
                  </a:txBody>
                  <a:tcPr/>
                </a:tc>
                <a:extLst>
                  <a:ext uri="{0D108BD9-81ED-4DB2-BD59-A6C34878D82A}">
                    <a16:rowId xmlns:a16="http://schemas.microsoft.com/office/drawing/2014/main" val="2027510139"/>
                  </a:ext>
                </a:extLst>
              </a:tr>
              <a:tr h="370840">
                <a:tc>
                  <a:txBody>
                    <a:bodyPr/>
                    <a:lstStyle/>
                    <a:p>
                      <a:pPr algn="ctr"/>
                      <a:r>
                        <a:rPr lang="en-US" altLang="zh-CN" sz="1400" dirty="0"/>
                        <a:t>2</a:t>
                      </a:r>
                      <a:endParaRPr lang="zh-CN" altLang="en-US" sz="1400" dirty="0"/>
                    </a:p>
                  </a:txBody>
                  <a:tcPr/>
                </a:tc>
                <a:tc>
                  <a:txBody>
                    <a:bodyPr/>
                    <a:lstStyle/>
                    <a:p>
                      <a:pPr algn="l"/>
                      <a:r>
                        <a:rPr lang="en-US" altLang="zh-CN" sz="1400" dirty="0"/>
                        <a:t>click() </a:t>
                      </a:r>
                      <a:r>
                        <a:rPr lang="zh-CN" altLang="en-US" sz="1400" dirty="0"/>
                        <a:t>点击元素</a:t>
                      </a:r>
                    </a:p>
                  </a:txBody>
                  <a:tcPr/>
                </a:tc>
                <a:extLst>
                  <a:ext uri="{0D108BD9-81ED-4DB2-BD59-A6C34878D82A}">
                    <a16:rowId xmlns:a16="http://schemas.microsoft.com/office/drawing/2014/main" val="1288233189"/>
                  </a:ext>
                </a:extLst>
              </a:tr>
              <a:tr h="370840">
                <a:tc>
                  <a:txBody>
                    <a:bodyPr/>
                    <a:lstStyle/>
                    <a:p>
                      <a:pPr algn="ctr"/>
                      <a:r>
                        <a:rPr lang="en-US" altLang="zh-CN" sz="1400" dirty="0"/>
                        <a:t>3</a:t>
                      </a:r>
                      <a:endParaRPr lang="zh-CN" altLang="en-US" sz="1400" dirty="0"/>
                    </a:p>
                  </a:txBody>
                  <a:tcPr/>
                </a:tc>
                <a:tc>
                  <a:txBody>
                    <a:bodyPr/>
                    <a:lstStyle/>
                    <a:p>
                      <a:pPr algn="l"/>
                      <a:r>
                        <a:rPr lang="en-US" altLang="zh-CN" sz="1400" dirty="0"/>
                        <a:t>get_attribute(name) </a:t>
                      </a:r>
                      <a:r>
                        <a:rPr lang="zh-CN" altLang="en-US" sz="1400" dirty="0"/>
                        <a:t>获取元素的属性值</a:t>
                      </a:r>
                    </a:p>
                  </a:txBody>
                  <a:tcPr/>
                </a:tc>
                <a:extLst>
                  <a:ext uri="{0D108BD9-81ED-4DB2-BD59-A6C34878D82A}">
                    <a16:rowId xmlns:a16="http://schemas.microsoft.com/office/drawing/2014/main" val="2908249854"/>
                  </a:ext>
                </a:extLst>
              </a:tr>
              <a:tr h="370840">
                <a:tc>
                  <a:txBody>
                    <a:bodyPr/>
                    <a:lstStyle/>
                    <a:p>
                      <a:pPr algn="ctr"/>
                      <a:r>
                        <a:rPr lang="en-US" altLang="zh-CN" sz="1400" dirty="0"/>
                        <a:t>4</a:t>
                      </a:r>
                      <a:endParaRPr lang="zh-CN" altLang="en-US" sz="1400" dirty="0"/>
                    </a:p>
                  </a:txBody>
                  <a:tcPr/>
                </a:tc>
                <a:tc>
                  <a:txBody>
                    <a:bodyPr/>
                    <a:lstStyle/>
                    <a:p>
                      <a:pPr algn="l"/>
                      <a:r>
                        <a:rPr lang="en-US" altLang="zh-CN" sz="1400" dirty="0"/>
                        <a:t>is_displayed() </a:t>
                      </a:r>
                      <a:r>
                        <a:rPr lang="zh-CN" altLang="en-US" sz="1400" dirty="0"/>
                        <a:t>检查元素对于用户是否可见</a:t>
                      </a:r>
                    </a:p>
                  </a:txBody>
                  <a:tcPr/>
                </a:tc>
                <a:extLst>
                  <a:ext uri="{0D108BD9-81ED-4DB2-BD59-A6C34878D82A}">
                    <a16:rowId xmlns:a16="http://schemas.microsoft.com/office/drawing/2014/main" val="1114893568"/>
                  </a:ext>
                </a:extLst>
              </a:tr>
              <a:tr h="370840">
                <a:tc>
                  <a:txBody>
                    <a:bodyPr/>
                    <a:lstStyle/>
                    <a:p>
                      <a:pPr algn="ctr"/>
                      <a:r>
                        <a:rPr lang="en-US" altLang="zh-CN" sz="1400" dirty="0"/>
                        <a:t>5</a:t>
                      </a:r>
                      <a:endParaRPr lang="zh-CN" altLang="en-US" sz="1400" dirty="0"/>
                    </a:p>
                  </a:txBody>
                  <a:tcPr/>
                </a:tc>
                <a:tc>
                  <a:txBody>
                    <a:bodyPr/>
                    <a:lstStyle/>
                    <a:p>
                      <a:pPr algn="l"/>
                      <a:r>
                        <a:rPr lang="en-US" altLang="zh-CN" sz="1400" dirty="0"/>
                        <a:t>is_enabled() </a:t>
                      </a:r>
                      <a:r>
                        <a:rPr lang="zh-CN" altLang="en-US" sz="1400" dirty="0"/>
                        <a:t>检查元素是否可用</a:t>
                      </a:r>
                    </a:p>
                  </a:txBody>
                  <a:tcPr/>
                </a:tc>
                <a:extLst>
                  <a:ext uri="{0D108BD9-81ED-4DB2-BD59-A6C34878D82A}">
                    <a16:rowId xmlns:a16="http://schemas.microsoft.com/office/drawing/2014/main" val="383502019"/>
                  </a:ext>
                </a:extLst>
              </a:tr>
              <a:tr h="370840">
                <a:tc>
                  <a:txBody>
                    <a:bodyPr/>
                    <a:lstStyle/>
                    <a:p>
                      <a:pPr algn="ctr"/>
                      <a:r>
                        <a:rPr lang="en-US" altLang="zh-CN" sz="1400" dirty="0"/>
                        <a:t>6</a:t>
                      </a:r>
                      <a:endParaRPr lang="zh-CN" altLang="en-US" sz="1400" dirty="0"/>
                    </a:p>
                  </a:txBody>
                  <a:tcPr/>
                </a:tc>
                <a:tc>
                  <a:txBody>
                    <a:bodyPr/>
                    <a:lstStyle/>
                    <a:p>
                      <a:pPr algn="l"/>
                      <a:r>
                        <a:rPr lang="en-US" altLang="zh-CN" sz="1400" dirty="0"/>
                        <a:t>is_selected() </a:t>
                      </a:r>
                      <a:r>
                        <a:rPr lang="zh-CN" altLang="en-US" sz="1400" dirty="0"/>
                        <a:t>检查元素是否被选中，该方法应用于复选框和单选按钮</a:t>
                      </a:r>
                    </a:p>
                  </a:txBody>
                  <a:tcPr/>
                </a:tc>
                <a:extLst>
                  <a:ext uri="{0D108BD9-81ED-4DB2-BD59-A6C34878D82A}">
                    <a16:rowId xmlns:a16="http://schemas.microsoft.com/office/drawing/2014/main" val="3065171581"/>
                  </a:ext>
                </a:extLst>
              </a:tr>
              <a:tr h="370840">
                <a:tc>
                  <a:txBody>
                    <a:bodyPr/>
                    <a:lstStyle/>
                    <a:p>
                      <a:pPr algn="ctr"/>
                      <a:r>
                        <a:rPr lang="en-US" altLang="zh-CN" sz="1400" dirty="0"/>
                        <a:t>7</a:t>
                      </a:r>
                      <a:endParaRPr lang="zh-CN" altLang="en-US" sz="1400" dirty="0"/>
                    </a:p>
                  </a:txBody>
                  <a:tcPr/>
                </a:tc>
                <a:tc>
                  <a:txBody>
                    <a:bodyPr/>
                    <a:lstStyle/>
                    <a:p>
                      <a:pPr algn="l"/>
                      <a:r>
                        <a:rPr lang="en-US" altLang="zh-CN" sz="1400" dirty="0"/>
                        <a:t>send_keys(*value) </a:t>
                      </a:r>
                      <a:r>
                        <a:rPr lang="zh-CN" altLang="en-US" sz="1400" dirty="0"/>
                        <a:t>模拟输入文本</a:t>
                      </a:r>
                    </a:p>
                  </a:txBody>
                  <a:tcPr/>
                </a:tc>
                <a:extLst>
                  <a:ext uri="{0D108BD9-81ED-4DB2-BD59-A6C34878D82A}">
                    <a16:rowId xmlns:a16="http://schemas.microsoft.com/office/drawing/2014/main" val="1297461369"/>
                  </a:ext>
                </a:extLst>
              </a:tr>
              <a:tr h="370840">
                <a:tc>
                  <a:txBody>
                    <a:bodyPr/>
                    <a:lstStyle/>
                    <a:p>
                      <a:pPr algn="ctr"/>
                      <a:r>
                        <a:rPr lang="en-US" altLang="zh-CN" sz="1400" dirty="0"/>
                        <a:t>8</a:t>
                      </a:r>
                      <a:endParaRPr lang="zh-CN" altLang="en-US" sz="1400" dirty="0"/>
                    </a:p>
                  </a:txBody>
                  <a:tcPr/>
                </a:tc>
                <a:tc>
                  <a:txBody>
                    <a:bodyPr/>
                    <a:lstStyle/>
                    <a:p>
                      <a:pPr algn="l"/>
                      <a:r>
                        <a:rPr lang="en-US" altLang="zh-CN" sz="1400" dirty="0"/>
                        <a:t>submit() </a:t>
                      </a:r>
                      <a:r>
                        <a:rPr lang="zh-CN" altLang="en-US" sz="1400" dirty="0"/>
                        <a:t>用于表单提交，如果对一个元素应用此方法，将会提交该元素所属的表单</a:t>
                      </a:r>
                    </a:p>
                  </a:txBody>
                  <a:tcPr/>
                </a:tc>
                <a:extLst>
                  <a:ext uri="{0D108BD9-81ED-4DB2-BD59-A6C34878D82A}">
                    <a16:rowId xmlns:a16="http://schemas.microsoft.com/office/drawing/2014/main" val="976473042"/>
                  </a:ext>
                </a:extLst>
              </a:tr>
              <a:tr h="370840">
                <a:tc>
                  <a:txBody>
                    <a:bodyPr/>
                    <a:lstStyle/>
                    <a:p>
                      <a:pPr algn="ctr"/>
                      <a:r>
                        <a:rPr lang="en-US" altLang="zh-CN" sz="1400" dirty="0"/>
                        <a:t>9</a:t>
                      </a:r>
                      <a:endParaRPr lang="zh-CN" altLang="en-US" sz="1400" dirty="0"/>
                    </a:p>
                  </a:txBody>
                  <a:tcPr/>
                </a:tc>
                <a:tc>
                  <a:txBody>
                    <a:bodyPr/>
                    <a:lstStyle/>
                    <a:p>
                      <a:pPr algn="l"/>
                      <a:r>
                        <a:rPr lang="en-US" altLang="zh-CN" sz="1400" dirty="0"/>
                        <a:t>value_of_css_property(property_name) </a:t>
                      </a:r>
                      <a:r>
                        <a:rPr lang="zh-CN" altLang="en-US" sz="1400" dirty="0"/>
                        <a:t>获取</a:t>
                      </a:r>
                      <a:r>
                        <a:rPr lang="en-US" altLang="zh-CN" sz="1400" dirty="0"/>
                        <a:t>CSS</a:t>
                      </a:r>
                      <a:r>
                        <a:rPr lang="zh-CN" altLang="en-US" sz="1400" dirty="0"/>
                        <a:t>属性的值</a:t>
                      </a:r>
                    </a:p>
                  </a:txBody>
                  <a:tcPr/>
                </a:tc>
                <a:extLst>
                  <a:ext uri="{0D108BD9-81ED-4DB2-BD59-A6C34878D82A}">
                    <a16:rowId xmlns:a16="http://schemas.microsoft.com/office/drawing/2014/main" val="1003003569"/>
                  </a:ext>
                </a:extLst>
              </a:tr>
              <a:tr h="370840">
                <a:tc>
                  <a:txBody>
                    <a:bodyPr/>
                    <a:lstStyle/>
                    <a:p>
                      <a:pPr algn="ctr"/>
                      <a:r>
                        <a:rPr lang="en-US" altLang="zh-CN" sz="1400" dirty="0"/>
                        <a:t>……</a:t>
                      </a:r>
                      <a:endParaRPr lang="zh-CN" altLang="en-US" sz="1400" dirty="0"/>
                    </a:p>
                  </a:txBody>
                  <a:tcPr/>
                </a:tc>
                <a:tc>
                  <a:txBody>
                    <a:bodyPr/>
                    <a:lstStyle/>
                    <a:p>
                      <a:pPr algn="l"/>
                      <a:r>
                        <a:rPr lang="zh-CN" altLang="en-US" sz="1400" dirty="0"/>
                        <a:t>更多方法请参考： </a:t>
                      </a:r>
                      <a:r>
                        <a:rPr lang="en-US" altLang="zh-CN" sz="1400" dirty="0">
                          <a:hlinkClick r:id="rId2"/>
                        </a:rPr>
                        <a:t>https://www.selenium.dev/documentation/webdriver/elements/</a:t>
                      </a:r>
                      <a:endParaRPr lang="zh-CN" altLang="en-US" sz="1400" dirty="0"/>
                    </a:p>
                  </a:txBody>
                  <a:tcPr/>
                </a:tc>
                <a:extLst>
                  <a:ext uri="{0D108BD9-81ED-4DB2-BD59-A6C34878D82A}">
                    <a16:rowId xmlns:a16="http://schemas.microsoft.com/office/drawing/2014/main" val="3602725204"/>
                  </a:ext>
                </a:extLst>
              </a:tr>
            </a:tbl>
          </a:graphicData>
        </a:graphic>
      </p:graphicFrame>
    </p:spTree>
    <p:extLst>
      <p:ext uri="{BB962C8B-B14F-4D97-AF65-F5344CB8AC3E}">
        <p14:creationId xmlns:p14="http://schemas.microsoft.com/office/powerpoint/2010/main" val="324869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1F3-B7D5-4BC1-B7BC-062E625D79CE}"/>
              </a:ext>
            </a:extLst>
          </p:cNvPr>
          <p:cNvSpPr>
            <a:spLocks noGrp="1"/>
          </p:cNvSpPr>
          <p:nvPr>
            <p:ph type="title"/>
          </p:nvPr>
        </p:nvSpPr>
        <p:spPr>
          <a:xfrm>
            <a:off x="838200" y="365125"/>
            <a:ext cx="10515600" cy="1325563"/>
          </a:xfrm>
        </p:spPr>
        <p:txBody>
          <a:bodyPr>
            <a:normAutofit/>
          </a:bodyPr>
          <a:lstStyle/>
          <a:p>
            <a:r>
              <a:rPr lang="zh-CN" altLang="en-US" b="1" dirty="0"/>
              <a:t>元素等待机制</a:t>
            </a:r>
          </a:p>
        </p:txBody>
      </p:sp>
      <p:sp>
        <p:nvSpPr>
          <p:cNvPr id="14" name="Text Placeholder 18">
            <a:extLst>
              <a:ext uri="{FF2B5EF4-FFF2-40B4-BE49-F238E27FC236}">
                <a16:creationId xmlns:a16="http://schemas.microsoft.com/office/drawing/2014/main" id="{F4574D3D-25E0-4826-927C-190B2B97EE97}"/>
              </a:ext>
            </a:extLst>
          </p:cNvPr>
          <p:cNvSpPr txBox="1">
            <a:spLocks/>
          </p:cNvSpPr>
          <p:nvPr/>
        </p:nvSpPr>
        <p:spPr>
          <a:xfrm>
            <a:off x="838200" y="1512674"/>
            <a:ext cx="10335913" cy="53453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b="1" dirty="0"/>
              <a:t>强制等待</a:t>
            </a:r>
            <a:endParaRPr lang="en-US" altLang="zh-CN" sz="1800" b="1" dirty="0"/>
          </a:p>
          <a:p>
            <a:pPr marL="0" indent="0">
              <a:buNone/>
            </a:pPr>
            <a:r>
              <a:rPr lang="zh-CN" altLang="en-US" sz="1400" dirty="0"/>
              <a:t>  强制等待是使线程休眠一定时间。弊端：不能确定应该设置多久，需要反复尝试找到合理的设定值</a:t>
            </a:r>
            <a:endParaRPr lang="en-US" altLang="zh-CN" sz="1400" dirty="0"/>
          </a:p>
          <a:p>
            <a:pPr marL="0" indent="0">
              <a:buNone/>
            </a:pPr>
            <a:r>
              <a:rPr lang="zh-CN" altLang="en-US" sz="1400" dirty="0"/>
              <a:t> </a:t>
            </a:r>
            <a:r>
              <a:rPr lang="zh-CN" altLang="en-US" sz="1200" dirty="0"/>
              <a:t>示例代码：</a:t>
            </a:r>
            <a:r>
              <a:rPr lang="en-US" altLang="zh-CN" sz="1200" dirty="0"/>
              <a:t>time.sleep(10) # </a:t>
            </a:r>
            <a:r>
              <a:rPr lang="zh-CN" altLang="en-US" sz="1200" dirty="0"/>
              <a:t>等待</a:t>
            </a:r>
            <a:r>
              <a:rPr lang="en-US" altLang="zh-CN" sz="1200" dirty="0"/>
              <a:t>10</a:t>
            </a:r>
            <a:r>
              <a:rPr lang="zh-CN" altLang="en-US" sz="1200" dirty="0"/>
              <a:t>秒</a:t>
            </a:r>
            <a:endParaRPr lang="en-US" altLang="zh-CN" sz="1200" dirty="0"/>
          </a:p>
          <a:p>
            <a:r>
              <a:rPr lang="zh-CN" altLang="en-US" sz="1800" b="1" dirty="0"/>
              <a:t>隐式等待</a:t>
            </a:r>
            <a:endParaRPr lang="en-US" altLang="zh-CN" sz="1800" b="1" dirty="0"/>
          </a:p>
          <a:p>
            <a:pPr marL="0" indent="0">
              <a:buNone/>
            </a:pPr>
            <a:r>
              <a:rPr lang="en-US" altLang="zh-CN" sz="1800" b="1" dirty="0"/>
              <a:t>  </a:t>
            </a:r>
            <a:r>
              <a:rPr lang="zh-CN" altLang="en-US" sz="1400" dirty="0"/>
              <a:t>隐式等待针对的是一个全局的设置</a:t>
            </a:r>
            <a:r>
              <a:rPr lang="en-US" altLang="zh-CN" sz="1400" dirty="0"/>
              <a:t>,</a:t>
            </a:r>
            <a:r>
              <a:rPr lang="zh-CN" altLang="en-US" sz="1400" dirty="0"/>
              <a:t>作用于</a:t>
            </a:r>
            <a:r>
              <a:rPr lang="en-US" altLang="zh-CN" sz="1400" dirty="0"/>
              <a:t>WebDriver</a:t>
            </a:r>
            <a:r>
              <a:rPr lang="zh-CN" altLang="en-US" sz="1400" dirty="0"/>
              <a:t>实例的整个生命周期或者一次完整测试执行期间，对所有元素查找都有效。默认值为</a:t>
            </a:r>
            <a:r>
              <a:rPr lang="en-US" altLang="zh-CN" sz="1400" dirty="0"/>
              <a:t>0</a:t>
            </a:r>
            <a:r>
              <a:rPr lang="zh-CN" altLang="en-US" sz="1400" dirty="0"/>
              <a:t>。弊端：尽管找到元素但不能判断元素是否就绪</a:t>
            </a:r>
            <a:endParaRPr lang="en-US" altLang="zh-CN" sz="1400" dirty="0"/>
          </a:p>
          <a:p>
            <a:pPr marL="0" indent="0">
              <a:buNone/>
            </a:pPr>
            <a:r>
              <a:rPr lang="en-US" altLang="zh-CN" sz="1400" dirty="0"/>
              <a:t>  </a:t>
            </a:r>
            <a:r>
              <a:rPr lang="zh-CN" altLang="en-US" sz="1200" dirty="0"/>
              <a:t>示例代码：</a:t>
            </a:r>
            <a:r>
              <a:rPr lang="en-US" altLang="zh-CN" sz="1200" dirty="0"/>
              <a:t> driver.implicitly_wait(10) # </a:t>
            </a:r>
            <a:r>
              <a:rPr lang="zh-CN" altLang="en-US" sz="1200" dirty="0"/>
              <a:t>设置隐式最大等待时间为</a:t>
            </a:r>
            <a:r>
              <a:rPr lang="en-US" altLang="zh-CN" sz="1200" dirty="0"/>
              <a:t>10</a:t>
            </a:r>
            <a:r>
              <a:rPr lang="zh-CN" altLang="en-US" sz="1200" dirty="0"/>
              <a:t>秒</a:t>
            </a:r>
            <a:endParaRPr lang="en-US" altLang="zh-CN" sz="1200" dirty="0"/>
          </a:p>
          <a:p>
            <a:r>
              <a:rPr lang="zh-CN" altLang="en-US" sz="1800" b="1" dirty="0"/>
              <a:t>显示等待</a:t>
            </a:r>
            <a:endParaRPr lang="en-US" altLang="zh-CN" sz="1800" b="1" dirty="0"/>
          </a:p>
          <a:p>
            <a:pPr marL="0" indent="0">
              <a:buNone/>
            </a:pPr>
            <a:r>
              <a:rPr lang="zh-CN" altLang="en-US" sz="1400" dirty="0"/>
              <a:t>  显示等待比隐式等待具备更好的操控性，可以为脚本设置一些预置条件或定制化条件，等待条件满足后再进行下一步测试。</a:t>
            </a:r>
            <a:endParaRPr lang="en-US" altLang="zh-CN" sz="1400" dirty="0"/>
          </a:p>
          <a:p>
            <a:pPr marL="0" indent="0">
              <a:buNone/>
            </a:pPr>
            <a:r>
              <a:rPr lang="en-US" altLang="zh-CN" sz="1400" dirty="0"/>
              <a:t> </a:t>
            </a:r>
            <a:r>
              <a:rPr lang="zh-CN" altLang="en-US" sz="1400" dirty="0"/>
              <a:t>弊端：对一闪而过的元素无法捕捉</a:t>
            </a:r>
            <a:endParaRPr lang="en-US" altLang="zh-CN" sz="1400" dirty="0"/>
          </a:p>
          <a:p>
            <a:pPr marL="0" indent="0">
              <a:buNone/>
            </a:pPr>
            <a:r>
              <a:rPr lang="zh-CN" altLang="en-US" sz="1400" dirty="0"/>
              <a:t> </a:t>
            </a:r>
            <a:r>
              <a:rPr lang="zh-CN" altLang="en-US" sz="1200" dirty="0"/>
              <a:t>示例代码：</a:t>
            </a:r>
            <a:r>
              <a:rPr lang="en-US" altLang="zh-CN" sz="1200" dirty="0"/>
              <a:t>menu = WebDriverWait(driver, 10).until(</a:t>
            </a:r>
          </a:p>
          <a:p>
            <a:pPr marL="0" indent="0">
              <a:buNone/>
            </a:pPr>
            <a:r>
              <a:rPr lang="en-US" altLang="zh-CN" sz="1200" dirty="0"/>
              <a:t>            expected_conditions.visibility_of_element_located((By.CSS_SELECTOR, "span[role='button'][aria-</a:t>
            </a:r>
            <a:r>
              <a:rPr lang="en-US" altLang="zh-CN" sz="1200" dirty="0" err="1"/>
              <a:t>haspopup</a:t>
            </a:r>
            <a:r>
              <a:rPr lang="en-US" altLang="zh-CN" sz="1200" dirty="0"/>
              <a:t>='list']"))) </a:t>
            </a:r>
          </a:p>
          <a:p>
            <a:r>
              <a:rPr lang="zh-CN" altLang="en-US" sz="1800" b="1" dirty="0"/>
              <a:t>流畅等待</a:t>
            </a:r>
            <a:endParaRPr lang="en-US" altLang="zh-CN" sz="1400" dirty="0"/>
          </a:p>
          <a:p>
            <a:pPr marL="0" indent="0">
              <a:buNone/>
            </a:pPr>
            <a:r>
              <a:rPr lang="en-US" altLang="zh-CN" sz="1400" dirty="0"/>
              <a:t> </a:t>
            </a:r>
            <a:r>
              <a:rPr lang="zh-CN" altLang="en-US" sz="1400" dirty="0"/>
              <a:t>基于显示等待，增加了两个参数“忽略异常”和“轮询频率”默认</a:t>
            </a:r>
            <a:r>
              <a:rPr lang="en-US" altLang="zh-CN" sz="1400" dirty="0"/>
              <a:t>0.5</a:t>
            </a:r>
            <a:r>
              <a:rPr lang="zh-CN" altLang="en-US" sz="1400" dirty="0"/>
              <a:t>秒</a:t>
            </a:r>
            <a:endParaRPr lang="en-US" altLang="zh-CN" sz="1400" dirty="0"/>
          </a:p>
          <a:p>
            <a:pPr marL="0" indent="0">
              <a:buNone/>
            </a:pPr>
            <a:r>
              <a:rPr lang="zh-CN" altLang="en-US" sz="1200" dirty="0"/>
              <a:t>示例代码：</a:t>
            </a:r>
            <a:r>
              <a:rPr lang="en-US" altLang="zh-CN" sz="1200" dirty="0"/>
              <a:t> username_field = WebDriverWait(driver, 10, </a:t>
            </a:r>
            <a:r>
              <a:rPr lang="en-US" altLang="zh-CN" sz="1200" dirty="0">
                <a:solidFill>
                  <a:srgbClr val="0070C0"/>
                </a:solidFill>
              </a:rPr>
              <a:t>poll_frequency</a:t>
            </a:r>
            <a:r>
              <a:rPr lang="en-US" altLang="zh-CN" sz="1200" dirty="0"/>
              <a:t>=0.05, </a:t>
            </a:r>
            <a:r>
              <a:rPr lang="en-US" altLang="zh-CN" sz="1200" dirty="0">
                <a:solidFill>
                  <a:srgbClr val="0070C0"/>
                </a:solidFill>
              </a:rPr>
              <a:t>ignored_exceptions</a:t>
            </a:r>
            <a:r>
              <a:rPr lang="en-US" altLang="zh-CN" sz="1200" dirty="0"/>
              <a:t>=[NoSuchElementException]).until(</a:t>
            </a:r>
          </a:p>
          <a:p>
            <a:pPr marL="0" indent="0">
              <a:buNone/>
            </a:pPr>
            <a:r>
              <a:rPr lang="en-US" altLang="zh-CN" sz="1200" dirty="0"/>
              <a:t>        expected_conditions.visibility_of_element_located((By.CSS_SELECTOR, "input[placeholder='</a:t>
            </a:r>
            <a:r>
              <a:rPr lang="zh-CN" altLang="en-US" sz="1200" dirty="0"/>
              <a:t>账号</a:t>
            </a:r>
            <a:r>
              <a:rPr lang="en-US" altLang="zh-CN" sz="1200" dirty="0"/>
              <a:t>'][type='text']")))</a:t>
            </a:r>
          </a:p>
          <a:p>
            <a:pPr marL="0" indent="0">
              <a:buNone/>
            </a:pPr>
            <a:endParaRPr lang="en-US" altLang="zh-CN" sz="1400" dirty="0"/>
          </a:p>
          <a:p>
            <a:pPr marL="0" indent="0">
              <a:buNone/>
            </a:pPr>
            <a:endParaRPr lang="zh-CN" altLang="en-US" sz="1400" dirty="0"/>
          </a:p>
        </p:txBody>
      </p:sp>
    </p:spTree>
    <p:extLst>
      <p:ext uri="{BB962C8B-B14F-4D97-AF65-F5344CB8AC3E}">
        <p14:creationId xmlns:p14="http://schemas.microsoft.com/office/powerpoint/2010/main" val="2313925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3981</TotalTime>
  <Words>1656</Words>
  <Application>Microsoft Office PowerPoint</Application>
  <PresentationFormat>Widescreen</PresentationFormat>
  <Paragraphs>220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DengXian</vt:lpstr>
      <vt:lpstr>DengXian Light</vt:lpstr>
      <vt:lpstr>Arial</vt:lpstr>
      <vt:lpstr>Office Theme</vt:lpstr>
      <vt:lpstr>Selenium自动化技术分享（上）</vt:lpstr>
      <vt:lpstr>Selenium架构</vt:lpstr>
      <vt:lpstr>本次涵盖内容</vt:lpstr>
      <vt:lpstr>环境准备</vt:lpstr>
      <vt:lpstr>unittest单元测试</vt:lpstr>
      <vt:lpstr>元素定位</vt:lpstr>
      <vt:lpstr>Selenium python API</vt:lpstr>
      <vt:lpstr>Selenium python API</vt:lpstr>
      <vt:lpstr>元素等待机制</vt:lpstr>
      <vt:lpstr>expected_conditions 类</vt:lpstr>
      <vt:lpstr>案例演示</vt:lpstr>
      <vt:lpstr>演示完毕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Selenium自动化技术分享（上）</dc:title>
  <dc:creator>Simeon Chen</dc:creator>
  <cp:lastModifiedBy>Simeon Chen</cp:lastModifiedBy>
  <cp:revision>210</cp:revision>
  <dcterms:created xsi:type="dcterms:W3CDTF">2022-06-23T05:40:40Z</dcterms:created>
  <dcterms:modified xsi:type="dcterms:W3CDTF">2022-07-08T02:35:34Z</dcterms:modified>
</cp:coreProperties>
</file>