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321" r:id="rId3"/>
    <p:sldId id="322" r:id="rId4"/>
    <p:sldId id="323" r:id="rId5"/>
    <p:sldId id="331" r:id="rId6"/>
    <p:sldId id="325" r:id="rId7"/>
    <p:sldId id="330" r:id="rId8"/>
    <p:sldId id="332" r:id="rId9"/>
    <p:sldId id="333" r:id="rId10"/>
    <p:sldId id="328" r:id="rId11"/>
    <p:sldId id="32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84B93F"/>
    <a:srgbClr val="0066FF"/>
    <a:srgbClr val="00FF00"/>
    <a:srgbClr val="33CC33"/>
    <a:srgbClr val="FFFF00"/>
    <a:srgbClr val="0000FF"/>
    <a:srgbClr val="E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51" autoAdjust="0"/>
  </p:normalViewPr>
  <p:slideViewPr>
    <p:cSldViewPr snapToGrid="0">
      <p:cViewPr>
        <p:scale>
          <a:sx n="75" d="100"/>
          <a:sy n="75" d="100"/>
        </p:scale>
        <p:origin x="139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023B5-A5A4-4007-977B-2616F89B0003}" type="datetimeFigureOut">
              <a:rPr lang="zh-CN" altLang="en-US" smtClean="0"/>
              <a:t>2016/2/28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D50B4-1911-4E5E-9414-C209CAA53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5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1227F-4C66-4D65-B3F3-15EFF23329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10.60.41.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huangliang@tongji.edu.c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8066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Server Samba:</a:t>
            </a:r>
          </a:p>
          <a:p>
            <a:pPr lvl="1"/>
            <a:r>
              <a:rPr lang="en-US" altLang="zh-CN" sz="2400" dirty="0" smtClean="0">
                <a:hlinkClick r:id="rId2" action="ppaction://hlinkfile"/>
              </a:rPr>
              <a:t>\\</a:t>
            </a:r>
            <a:r>
              <a:rPr lang="en-US" altLang="zh-CN" sz="2400" dirty="0" smtClean="0">
                <a:hlinkClick r:id="rId2" action="ppaction://hlinkfile"/>
              </a:rPr>
              <a:t>10.60.41.1</a:t>
            </a:r>
            <a:endParaRPr lang="en-US" altLang="zh-CN" sz="2400" dirty="0" smtClean="0"/>
          </a:p>
          <a:p>
            <a:pPr lvl="1"/>
            <a:endParaRPr lang="en-US" altLang="zh-CN" sz="2800" dirty="0" smtClean="0"/>
          </a:p>
          <a:p>
            <a:r>
              <a:rPr lang="en-US" altLang="zh-CN" sz="2800" dirty="0" smtClean="0"/>
              <a:t>Folder</a:t>
            </a:r>
          </a:p>
          <a:p>
            <a:pPr lvl="1"/>
            <a:r>
              <a:rPr lang="zh-CN" altLang="en-US" sz="2400" dirty="0" smtClean="0"/>
              <a:t>“脚本程序设计</a:t>
            </a:r>
            <a:r>
              <a:rPr lang="en-US" altLang="zh-CN" sz="2400" dirty="0" smtClean="0"/>
              <a:t>_</a:t>
            </a:r>
            <a:r>
              <a:rPr lang="zh-CN" altLang="en-US" sz="2400" dirty="0" smtClean="0"/>
              <a:t>梁爽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r>
              <a:rPr lang="en-US" altLang="zh-CN" sz="2800" dirty="0" smtClean="0"/>
              <a:t>Assignments submission</a:t>
            </a:r>
          </a:p>
          <a:p>
            <a:pPr lvl="1"/>
            <a:r>
              <a:rPr lang="en-US" altLang="zh-CN" sz="2400" dirty="0" smtClean="0"/>
              <a:t>To TA</a:t>
            </a:r>
          </a:p>
          <a:p>
            <a:pPr lvl="1"/>
            <a:r>
              <a:rPr lang="en-US" altLang="zh-CN" sz="2400" dirty="0" smtClean="0"/>
              <a:t>To be assigned</a:t>
            </a:r>
          </a:p>
        </p:txBody>
      </p:sp>
    </p:spTree>
    <p:extLst>
      <p:ext uri="{BB962C8B-B14F-4D97-AF65-F5344CB8AC3E}">
        <p14:creationId xmlns:p14="http://schemas.microsoft.com/office/powerpoint/2010/main" val="28050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Let’s start this journey!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620689"/>
            <a:ext cx="5544616" cy="41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Schedule</a:t>
            </a:r>
          </a:p>
          <a:p>
            <a:pPr lvl="1"/>
            <a:r>
              <a:rPr lang="en-US" sz="2000" dirty="0" smtClean="0"/>
              <a:t>Every Monday, class </a:t>
            </a:r>
            <a:r>
              <a:rPr lang="en-US" sz="2000" dirty="0" smtClean="0"/>
              <a:t>7-8</a:t>
            </a:r>
          </a:p>
          <a:p>
            <a:pPr lvl="1"/>
            <a:r>
              <a:rPr lang="en-US" sz="2000" dirty="0" smtClean="0"/>
              <a:t>Every other Wednesday, class 1-2</a:t>
            </a:r>
            <a:endParaRPr lang="en-US" sz="2000" dirty="0" smtClean="0"/>
          </a:p>
          <a:p>
            <a:pPr lvl="1"/>
            <a:r>
              <a:rPr lang="en-US" sz="2000" dirty="0" smtClean="0"/>
              <a:t>Week 1 to 17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Location</a:t>
            </a:r>
          </a:p>
          <a:p>
            <a:pPr lvl="1"/>
            <a:r>
              <a:rPr lang="zh-CN" altLang="en-US" sz="2000" dirty="0" smtClean="0"/>
              <a:t>济</a:t>
            </a:r>
            <a:r>
              <a:rPr lang="zh-CN" altLang="en-US" sz="2000" dirty="0"/>
              <a:t>事</a:t>
            </a:r>
            <a:r>
              <a:rPr lang="zh-CN" altLang="en-US" sz="2000" dirty="0" smtClean="0"/>
              <a:t>楼 </a:t>
            </a:r>
            <a:r>
              <a:rPr lang="en-US" altLang="zh-CN" sz="2000" dirty="0" smtClean="0"/>
              <a:t>319</a:t>
            </a:r>
            <a:endParaRPr lang="en-US" sz="2000" dirty="0" smtClean="0"/>
          </a:p>
          <a:p>
            <a:pPr marL="457188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Office hours</a:t>
            </a:r>
          </a:p>
          <a:p>
            <a:pPr lvl="1"/>
            <a:r>
              <a:rPr lang="en-US" sz="2000" dirty="0" smtClean="0"/>
              <a:t>14:00-15:00, </a:t>
            </a:r>
            <a:r>
              <a:rPr lang="en-US" altLang="zh-CN" sz="2000" dirty="0" smtClean="0"/>
              <a:t>Monday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7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Theory</a:t>
            </a:r>
          </a:p>
          <a:p>
            <a:pPr lvl="1"/>
            <a:r>
              <a:rPr lang="en-US" sz="2400" dirty="0" smtClean="0"/>
              <a:t>Lab &amp; </a:t>
            </a:r>
            <a:r>
              <a:rPr lang="en-US" sz="2400" dirty="0" smtClean="0"/>
              <a:t>Exercise</a:t>
            </a:r>
            <a:endParaRPr lang="en-US" sz="2400" dirty="0" smtClean="0"/>
          </a:p>
          <a:p>
            <a:pPr lvl="1"/>
            <a:r>
              <a:rPr lang="en-US" sz="2400" dirty="0" smtClean="0"/>
              <a:t>Presentations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8" name="AutoShape 8" descr="data:image/jpeg;base64,/9j/4AAQSkZJRgABAQAAAQABAAD/2wCEAAkGBxQTEhUUExQVFhQVGBwYGBgYGRwZGBsfIBwdGh0YIh0YHCojHRolHBwYIjEiJSkrLi4wHSAzODMsNygtLi0BCgoKDg0OGxAQGzQmICQ0LC8sNjI0MDQvLC83LC8sNCw3LDQsLCw0LCwsLDQsLCwsLCwsLCwvLCwsLCwsLCwsLP/AABEIALEBHQMBIgACEQEDEQH/xAAcAAACAgMBAQAAAAAAAAAAAAAABgUHAgMEAQj/xABNEAACAQMCAwUGAwMJAwkJAAABAgMABBESIQUTMQYHIkFRFDJhcYGRI0JSM6GxFSRDcoKSosHRCGKyJTQ1U2Rzg+HwRFRVdJSjs8LS/8QAGwEAAgMBAQEAAAAAAAAAAAAAAAQBAgMFBgf/xAAxEQACAgEDAgMGBgIDAAAAAAAAAQIDEQQSITFBEzJRBSJhcYHwFJGhsdHhwfEGQtL/2gAMAwEAAhEDEQA/ALxooooAKKKKACiiigAooooAKKKKACiiigAooooAKK0Xl2kSNJIyoiAlmY4UAeZJqsLvvVmkYm0tk5IzpedmVpP94Io8Knyzv8KrKSisslRb6FrV4arW073oV0LdQSxSMxDFBzIgo/pNWxK+o05GDtjen264rCkBuGkUQhNfMz4dJGQQfPO2PXIqU0+UDTXUr7stxiabiENwZ3aO8N0qQZIjSGFgsbhf+sLAkt56/hVn1Q9jwSOW2smvLTwgGLVLO8bKGd3yIk+BLEsR4QPo8d1vaKV0FldnNzDDFIpIw7xOinxA/nRjoOcE4BxvUReSZRwWBRRRVioUUUUAFFFFABUF2n7X2lgubmZUJGQg8Ujb4yEG+Pj0qE7Z9vktpltYXt/aGXU7TyBIoV8i3mzk9IxvjckDBNVcY7FrxCeWdOK2k9xK2Snuj0Cr+IzaQAANjsBWc7Yw8xDkl1Lu7JdsLXiKM9tJq0HDqw0uvoSp8j5EbbHzBqfr4347wW64fLolDRtsVZSdLYOQysOuDj4g+lfQ3cn2nmvrFjcNrlhkMes9WXSrKT6tuRnzxk7mrpprKJLCoooqQCiiigAooooAKKKKACivDSpd94NqrOkYnnZCynlRMVyuxAkfShOdtm9ahvAJZGyiq44p3j3CqDFY7Fgo5syqcswVdoww6nfxbVFcP7weIyTRFltEhe4ihZVWR3AkcLnUXAyMjfHn0OMGN8X3LbJehblFcHGeLw2sLTTuEjTqT+4ADcsfIDc0o8V7zY4Yub7HdmPbxMIo859FaTXn4aaHOKxl9SFFvoh9rzNVqe2F9eIr2yJaQuoKySjmzkHcEIMIoI6Fi3ltvXLNxG/tP5wt1LdLHvJBIsfjX8xQxqpVwNwNxtjzpaWuoU9jlyarT2OO7BatFc/D7xZoo5YzlJEV1PqrAMD9jXRTZiFFFYu4AJJAA3JOwA9aAKh71OP+03PsCHMMGmS49GfrHF8VA8R+OB5GlqCGSWRYoU5krAkLnSAo6szeS7gfMgUcTZv5xxBoytvPcOyuT4ihbTG+k76CNIBGevoaeeCcIW1sZZJVzLJEZZsEg4CFhEGUghVG23mWPnSVicp89BuviPHUTF7NTzxtIUZRCzaAhSR3kQldPgyOXkMGOQfL1rTZ9qLd7HhnD5GKo07SXG+yILiUxxNnpkhCQeigHzFNvEuLJaBoYZy7xWjtchSSIXAhEbJH7sahXfCIAPCoO9VdxrsbKkE99jl2/OPKSXPOdHfCOQd84K7McnxH5u6aqG7bJ4XYxslu5RdPaLsxaTpM8sSh2UkygDWulRh1J2DAIu4xkKBmsO6bhkrIb6dVDTxqsZxl3XOpp3Y76pTpIXOFVUA2AAr7ujtbjiLPbTzytYW6DVEGxqLN4IiwGrl4DZGroAOlXT2h4/FZRe6zSaGMUMaM7vpAAAVAcLkqNRwBkUOl1ScZPoROan0R7xrtPBbOI2LPMwysMSmSUjpq0r7q/wC82B8aq3tJ34TQzPEtjy2RgCJ3OvyO6oMDIO3iPUGtvZnjyRt4dElzKYZL6VyVctK2OWgI25K6jpOAqqcDJNZdqeCx8YhLRwqk5iSW2mL51xlyNDBPdOQ2xBxqG4OoCm956cBsTXD5Gzu47x4eJqUKiG4TJMWrVldvGpwMjfcdR++nmvkTu7uWt+K2m7IeesbY6+JtBU58jnBr66FXMz2lfvK7Rmw4fNOmOZskef1scA4PXAy2PhTRVb9/lsr8L3PjE8ZiUdXc5XSAOp0M5+lAHzXd3Lyu0kjM7ucszEszE+ZJ6mvZ7Z42IdWVlxkEYIzuM+hq1e66KSzhunlsyJkillVnhdZMIqYTUwxpcsSAuD4GznbE72d4re3DWsxS2l52W2yskcZJDs4jIHKyCAr6stp3yMijnguoLjkROG8bk4hY3NpckyPbRNcwSk5ccvGtGJ94FCcZ3289sM3+znx1xPNZ4BjdTOD5hl0ofmCCPtU33wokFsLhEUSkvblsAExyxSIykjqAcMPQj4mlH/Z4mVeJOpXLNAwDZ90BlJ2884FVqxy10KyhseD6RooorUgKKKKACiiigAooooAKo/s+hVZ18lurgLn0Ep+++avCqP7NnMLN5NNOw+XOesNR5DfT+c329sbi+FuZpYkFu0uY9ILNrVd2ZSMKDnHxrO77OCJIbpLmeZVurZ8MkaKy89fGdEYLL4iQem+a57W7glu7dQ6yCQy20iq2TokjYkHBzjVGu4+NT8ds1zM8LuXglik56h31RSLMBEgHuxARjYrgvgsegNUgsJM0ny2jPtHOtzxN1fdLIIsaN0MzrzGkwepVOWAfLLUn9qeBXV1eLEjx4lBCZLHlxqo5jlcY1a2xkHJyo6Dbp43Y8NaN4rLFxeykFZhI00kZBH4rzEnlhQOmRnYYNTaRl77R4tXs6ohDmMszyMWGtfEq6YtR04OF267pzi3q1LOcp8en+3/k2qsddT28Y7/fwJKfh0yqWluIIYx1ZUOR8jI+lTnHUH5VwQERSqqSc+2nzy5DIJCsgBLxE+YYAuPTDjYBRXbfcV5sIbViKC4aO8aHLOgjDamjbGoDOjLAagrNggjNcPjFrI7K4Vb1PZy7O7mIyRxglpRzDkPIBr3AwBsAam3R1+FJJJfyVjc96Gnuuk/5PSP/AKiSaH6JK6qP7umm2kTukkHKvUySUv7gfcq3+dPddKt5imIyWGwpS71hGeFXSySGMFMBhnJbIKJgbkMwCkehNbu1PbyysGCXEv4jb6EGtwP1EDoPn1qi+8PvJm4ixjj/AArVGyq4/EYj3XZuoOdwFxjzz1piqmdjxFFW8Fg9mriwuZ11xOb8KsjJNGweDlhU0KWUBUDHYDqSSfg8soIIIyDsR6/Cq/4rxjkw8P4y5Ehe0WCdNQEjAlW5iA7EiTVkehHSpzinFzc8PM1kx/GUhZMbxjfW5GQQVCsPgcUjZB5HK5raZ9neHWkUlzNb6mctollck5KDeNWI3VcYJGd+pJG1H9sO2c/EGBkISJTlIlzpH+8Sd2bHmcY8gMmprhnaxuHRPbYaRJrbONWeXM6kahn8rdWHyI888vdT2UN9eoHXVbwYebPun9Ef9ojp6A11NBWoKWosXTy57sx1OYvw/wAy7O6Hs77Hw6PUuJZ/xpPXxDwL8NKaRj11etdHaWf2a5Wd8tHOsduAgZpFcGVxhRnUjBjnG40DYj3W0CknvEUifh0mrTGtwyE9cPJC6RNjps22/wCqk7Pey2Ug8NYOq2kjmLNymBXwapIijEEeWsZK7kfeo+6hh4fbySQx4bAVF1FizE6YogXJwmt8BRhV1HAG9S1kJNA5xQuOpQEKfQ4Ykqfhk49TWvituZInQJHISB4JCQjYIOCQCcH5H5EUnnnA61xnuVF2J7BvHxe19sdJC6vcrym1eNCGGs4GBqPUZBIx619Dg185cTu5peJziG6S35aLDi2JBAyHdEfCkfik5YY1HO2Kl5pryTHM4jeHAIHLcRfU8sDUcAbn4+tOLoIy68F71BdsOzSX0KxszI8brLFIu5SRc6WwdmG5yD+471XvAu2d5ayxrcy+02zuqM7KFmi1YVW1LgOmeuRnfrVvVJBW3BONyKbr2+4gUQ3D26+ERK2lBIX8TnOVbOPIA9aYrGyiiXTDHHGp3xGqovzwoApE7xeDwR8R13izG0ugHDxBjypkURsGCqfC6BPjldsAGpjhvae0Xl2lnrmcJlE8eyg9Wkm3CjPx2GAOgpayDzwN1zTXJXvfDxDmBkknIkiuCFtgMKI9Phm6eJjudWdtekDYkyn+zZZEy3cxjGkKiCQg5BJLFFPToFLDr7nTzZe1HZG3vuJWa3GrS0M2QraSxjMbKucZx+I529PLenOW5seE26KTHbwg6UUAkk/IZZ28ydz5k1rUsRMLPMMNFQvB+1dndfsLmKQ4zpDAOPmpww6HqKmq0MwooooAKKKKACiiigDxq+dLCMLw9YC20dwIJ/ykL7Rh87+HKnffoTX0ZVY97HZECC6v7Z2jmER5yDBjlUbMzAj31TOGHpVJx3F4S2nZwax/nDySqqOpkit0OnaIMMMg0gopUKMAkY32JIqbvbxYk1uHKgjZEaRjk42VASftXBwDhFvCqmFVLaFQvkuxAGw1Ek4zvjpvXN2wmDwtaxvi4ucRxKrYcZZQZMAghUGXJ9B8aW6yG87Y5EnuztFiSdFOctFJ8RzIEk0/2SWX5qan2BbiEEYdoy0MjpIgQujIybjmKy7q7qcqdia94/bx8P4gcRmO1nt4wpRWKK8OU0nSDp/DKbnrio1OPRS8QtFtyzyxs3MAjYYiZCHbLAbAhDtnJGK58qrI69zSePX6fyWjOLoUc/eR7WFYIzojZ9yzBAC7sxyznJGpiSSfX91KfHnnS1tbaJU9ouLnEUbbqiCRpl1aT7scYjB0nAxgeVRHbnjRkkVY74xpIulYUjnE+Ts2UVMs3kAxTBGPM00dhuzcz3KXt1GYUhi5NlbMctGmNJd/SQqAMfHfoK6ka89TGyaS4Y1djuzq2Nvyg5kdnaWSQjBd3OWbA2A6AD4V28f4kttbTTtjEUbPvsCQCQPqcD61IV89d93bM3FwbOFjyLc4lwdnlHUHHUJ0x+rPoKcpqdklCIq33K2vr555HmlOqSVi7H4k5+w6AeVczGslrD81ekklCqEY/BGPctDhfB2hiiSMGRLywiaWRmw1ujTHmCNcYIJYEDbLLk+dOnYZkmtby2G3LuLmE75IDuxDbf1iP7Jpf4Zc6bSWX3uRwyzAGcecshX6nH3pC7JcQvZL7TZSGOa7chtgV3JcswYEeEajnGRvivNzoc4Nrt/JeixKyX32RJdoOzJ56Wxk53EpCiiKBfwUXAxzGbxatOWyOgxnAxV+dhOykfDrVYUOpydUsmMF3PU/BR0A8gPXJrn7FdhYOHhnBaW5k/aTybu3ngfpXPl57ZJwKa6qpS2KGeEazluk5Pqxf7bdpRYWxm0CRy6xpHqCamY4G5B2HU7Gq94924muofZZ+GeOXzFwuhdJB5upV1LpOD067b1z8bl9r4rczNhorbFtCOoDDBlYA7ate2R/lS5f3DLzZTIVjmdoAoBLeAsNQYnKkhXAVR1bPU1RZlLajTw0ob5DT2U7fnlLHcqZZgmUaIhmmAONRVtIRsbkk4OD0O1e3PbKeT2mVJIrSG0VQ8c8fMlYuMhhy5AOuAoBwT1z0pSj4Y1tGHiKxXErAsNAYLGBuuM7BF8RbzIA8xTn2M7IrJbxXM5f2iTEiupGtYymlISWByChy2wOo9cgVnaq1JuPT7/cvFWbUpdfvj6CZxGz5V3bqYpBdMrNcSM4fVIwjZmJGw0qzDSowrEAE71PVx20cZlmaLXylkeKIOxYqquS+7Ek65jI5JJO49K7K0XQXfUiu1Jb2WUKpcldOAMnc4J29OtX9w2dXijdGDKyKQwOQQQMEEdRVKs4UEnYDcn4Dc1Y3dVaPFwu2WQEEhnAPUK7s6DfphWG3lUkEv2q4yLO0muCurlrkL01MTpVfhliB9aq7gbTXt97ZdXKqbTK4XSsYLjLQqG30Kh8TtkksMEaaYO9riTsYbCPAE450rncqkbqQqj1Z8b+WPPO0JwXkw8PmneCNpIpJzuiszMZWMYyRnfUgH0pHWarwsJLLfGPmXqSc8enJp7ZcQivZ444JGHsuXNzBJgguunlIy+q7sfLCjzNLHDXEc8izyyPPqKxNMzMTH1VUZ/LJOQD1+ldUSPbW+o4aV5FeZj0LSOoc7Y6A4HyFdvGrDnRMn5h4oz+lxup+9LPUPdh+V8f2Y/iGrN3YwvOHxSjEkauPiN/v1FPPdJxB8XFpJI0gtyjRlzlhHICQpY9QrKwHwxSLwu85sSv+YjDD0YbMPoc0yd202nikqY/aWgbPpy5cdPPPN+mPjTOnk1Pax+9Jx3ItiiiinhMKKKKACiiigDwmqm7XcfbibrBaj+ZKX5szgaJHUYQKpOZEVs5Gyt0Jx1srtDK62tw0Yy6wyFB1ywQkD74qs+zMOizt122hj6dMlQSfqTmrRWWY32OEeCKu+zD7GJ4NSgjBt44s+g5lqI5EGfQn/XV2E7cSWlxHYSWkYkabRI43uH1kaXJC4kKgjLE+JRnbFNlJHeRZFBHeRg64jhio8QGco+fVHA+9WnHCyjCq+TeGWjx3vJ4fbcxTOJJYyVMUQLsWH5MgaQc7HJwD1qtuCdqzJdtxCaS15zx8p7eR/Z3iUPleW8gKSgjckspyfKq/tnYjU5JdiWfIwcsSxJHxzn61N9kuzpv7xLfmtEDG7llAbGnSBsfUkVvLSx8Le2dx6VQqVu70GntdxvW3tkdwkVxEoitUgnjmfxMDLJLoDIE0jAXO56ncCly67d8T1CX2yRnj8QUBUjb1DIgAYEetOg7k5f/AIgv/wBN/pNXr9zqxK0k/EPwkBZisATCgZY5aRvL4VWvwIxw8v7+ZWMtOk92W39+o/8AEO1kScMPEBvGYRIg6Elh4U+eoha+TpGJyWJJOSSepJ3J+9O3HeNKOEw2kdw7qbl5FikTQ8cI1coZxhwxJfK7AnT5UkSdDT3s6CVc7Pp+mTnT6pHq9Kx8z9KyrFTkkDJJOwG5NdG5xhCKb6f+WVRcllF/yXdg9W4bbydPIQyKPmMof31y/wCzxwfXc3F0ekKCNf6z7k/RV/xVol4tJJai3tbWdpJOHwWzsycuNShk5h1ORnaQgVM9g5b/AIfZ8iK2tldnZ3klmZsk4A8Ea7YUKMavInbNeec24OK7/wBlIYhOTk+r/wAIuuoTtlxwWVnPcHGY0OgH8znZF+rEUmT8Q4jL794sQP5beFV/xzFz9gOpqI4rZW4AN7O8o6A3U5Kk9fdLBM9ei1lsZZ6iHbkg7PicNtbqjzI0qqWdQwZ2dsu2w3yWJrltJHkaDTb3EqQpqB5YjVpT1fMrKMDLY26t8KnbXjfDojogMeo/lt4i5/8AtKfhUivFn1xh7W6jSViiSSoEUkI0mMM2rdVby8qhVruzSWtta92OEhYk4RxCbmho7eMSgoS7sxVDtpUR7A43O+5+gDfwHtG9rHDb3kRUKI4lni8cTdI11DZo2O3UFfj5V11WHaztQty8kIkCW8Tb4PjlK759QoYbY64z8othCMeSdHbfqLlFNfHPC/MlLOH2SWSzmOl1kdoyekkbEsrAnqdzkdRg10pd61bl4LqSCrHTgg9DgEjbcbb5HrSzxPiUs0Oia7keFsYDlHHwwzKTn45zUZYW9tz4QVJgDaZXUkA6tl8QOSA2M46VhC9SaSOtqPZVtEJTk1xzhPLfyS7Y5y8cDDxaKe4eK2DIrOwMiRnXpjHvOzMBt0wpXf408XHaLiVom93Zyr7q+0Rco56KAYWwx6baa5X4LyNPsq6I85mSLSs0g8tMkisNQ32OM595etPvZq34eY/aoFQlFIaSTLTJgZZXMhLqwxuDTTWOpxIzdjynhfqVNZXl7Jqu722u2cgrz+U3LCBshVRVBRMnPu5O5J9Cz4nznMUbK0GtbhiG3LhRGI9JGRgqr+W4FOU3biTiUqRWEvIgLMrzct2mfSMnR4GjiGPOUhjkYA81Htl2TsoxFypZJLuacI0rTa5QMMzsQCBnAx086599EG3LPP5m3hPDkmedpJY/ZpVdwuUIGD4s/lAHUnOK08F4nK4QTIqMy7g61bYdQCmls9cBts10ezWtquvTHEBtqIGo/X3mP3NajxBptJgtZZiDlWZeWinpnXJ0OM9BSNcHOO2EW/j9/wAivGDXCnIuWT+juMyJ8HGOYv1GGH9qmnu4Uni7nHhWxIJ9C0yED6hG+1LK8NuuaJblCQgJjWIB0XIwScEuzY293HX1FM3dNeo3Eb0ahkRQooJwTu7MAD5gnf0p+mqcZrcucD8LM04zkt2iiinDMKKKKACiiigDVdY0NqOF0nJ9Bjc/aqY7GcXhe0hUSpqROXgsA3g8AOknIBABHzqZ73r+R7i2sgcQSI804BILhThUOPyauo89vSlV+GQkaTDGR6aF/wBKynqFU8YJel8aPXAz8W4klvEZZNWgEAlRqwCcajj8o866JoldSrAMjggg7ggjp8iKrya0azPNgDNb4IntiSyMh94qG6EdcVO8H4mtsY4HbNtIM2k5O2k7iFz5Mv5T5jHQ7UxXdGxZQhdppVPBDdoOxDxZktC0i4AMLElgB+hj1wPyn7npUj3eGSCN7q3mgeaVQggWFriZQMtpIWaMRknrnYYXenKojiXZm2mOpowsg6SR5Rx8crjJ+ea0lucdqfBrVrpKHhz5RYvZTjhuYsSKUuY1j56FGQK7IGOnV1QnODk9KRO8SQi/WOR43jlhBSO5V/Z4yDhtKRn8eVsE6SBpx7wyKjLcX/Dg8trObhCweSCdVLuAAD+NkMWCjb6bHzkOP8Av7sx3DXkLhMyRwi3IRdSaSqsH1tkeuMn06UvP3eJDNUlZzDk0d41hDNaW1qipz5GQw6E0iNRgyyaTuseknYnckDc0mcS7uUitppDPI7xxswAVVUkDO43JG3rTF2Yu1E8kDxIk4QPqBkJkXJB2nAdQrflO2+225l5pTLcLZkrCsykc6XdGzsYkAI1SkE7My+ZGrGK2qbrg0pPDF7rZztwlgoUVaPdLBM1vIIbZ5SZm8fhSNfAmxdjn6KGPwrT2S7qvaEMs1wRFrZY+Woy6KxUSamyFDYyNm2wc1N38ScMUWiXkwhXM7RPA7I6kkHXNbaXC5GD5dMgjam9Zr67YxhHqjZ6duPvdDvh4jOJZoHt2lniYDTa5lQqQCDzGCqpBJVtRXcdK3+2yRYF5A1qx93WweMjbH4qeANvjSSD86sXsyQbSAiFYA0SNylxpTIB0jSACB8q7L141RjKUEePEXwFx8dW2PnSW9mT00H0K9ByMjcGoi4t1/lLh0jKG1SPCwKhgQyMRkEeTDI+tapLNDcBuGM8FpnMgZQYZDq/oY2GpAd8tkL00g9aj1jupY4OKJ4hbzvJ7NrCIscQkVizEeKUlevQBum5qZTWOTKmlqz3XnBeUUCrsqhR8AB/Ck/vXylms4/8AZp4pW/q5Mb7efhdtqw4r3qcOhU6ZjOwHuwKZPpqHgH96qx7Wdsp+J+F05NsrZEOdTOwOzO3mB5INs9c4FL2WxrWWdfSaG3VzVcF179jTxztS90DHb6o4T70h2eQeij8qn16n4VERxKowFAA26Vma1xvnxdB5fL9Vcq6+dzy+h732d7L03s+ChBZk+rfX+kYRWcanUqKD6gVjxMZhk/qk/YZH7xXvtqE6VJdvRFLn/CKxuLW4lVkS3cBhjU7KnXzwTmohCxyTf6hq9ZoaaZ1xay0+F64+H+S2rR9UaE9Sqk/UA1x3vDWMgmgla3nGAXUZV1H5JEJAkX59KgLLtLNE0EdzDGkchEQdHLFWxhcgjocdR0pwr0EZRmuD5LOM6Zc8EM/ZqJ2d5SzvI2p9LNChOAP2cJVeg88k+ZNbbzs9byRCLlhFUgqYwEZSPNSBsev3qSkcKMsQB6k4H76iLvtTaRnSZ0Zv0pmRvlhAd6nCRXdZJ9z3hfZqCBtYDSSeTysZHHyLbD6AVMUsv2qd/wBhaTPv70pWFfn4ssftWmW6vpP6SG3G3uKZn+74X7ChYXQHGT8zGwmlXtLxHhzZWYrLIu4EILTAjfZo91Ow6kDpmoa9jthgXV087MRhXkJBOdsRx/H4GtF7xlIY5Y7e1kUomWynJChgcMQ2GO2/TeobLwhh5Wf2Gru97cXTXVtDl3s7hnSM3BVp10KWyGXcrkY8eT8auqqC7HWxTiPB4zjUiTFh6Yh/1zV+1k1geg8xyFFFFQXCiiigCo+9FNPFbZvKS1dBucZV9RwOmdx/6FRNOHfHZjk21z/7vOoY+iS/ht/iKfak80hql7yY5p37uArl4BDGGlsZVVoXzLCrDIxnxoPTS2GGN9811VGcdRlVZ4/2tueYvxA99PkVzVdNZsn8GGqq8Strv2JmHg11BtbXIaLHhiuFL6d+gkUhtONgDnGPOuTiHaS8geNJLSN2lyFEc/XSMsfEmw+dNNvOrorqcq6hlPqCMiq+7z2Vri2QncJI2M46lQD8/CftXZUcvCOJRB22KD7kpNx6+lBRbZLfOxkeUS4+SoBv89qlLrtJfKiLbR2yLGoUKzO5OBgeIqABjG2PqKrm34jcR+5MxH6ZPGPufEPvUpa9q3H7WHPxibP+Fsfxq89M/wDshqek12n8kVj4feSbt+NKs0ck0BtSisjaFdoWDYJwqMyxeMA5+eeuzRFPBcxnS0csZ64IYf8AkaUrPtFbyHAkCt+l8of8Wx+hron4XEza9Ol/J0JR/wC8hBqihhYRzrL5OWbE0yV7M9oTbGKxkeNDb8pCHGCyGR11hiQMFGhO3ukMD8Obg/aqZmtXheOa5Au4ZI5mK5jZ1kilYICSmgRgbeLOx6moq74fKxBLRXOkYC3USucegkUBh9QakrTtKsQAntXg0jTqjXmxADoMxjUBjG2msPBSlkd/G7oYXL++xL8PvL+y1vByJkdtRtcGGNNv6Fi7aMnqp8J3IweuMkE92yy8QYMQdSW6f83j9Mj+lcfqbIHl6102HEoZxmGVJB/usDj5jqPrXVWqiheV9mMM13CFkYA4JUgH0JGAaRbzi2jhttw0ZSYM4uU3yEVy+cnqsjMpyMgjUPWn6lrtF2UNxLzknaJ9AQgoHUgEkbEgjcnzrO+tzj7vUZ9m6ium5O7y9xNKDGMDHpXqpjOPM5qUuuyk0e8l7bovq6Bf+JsennSjx6J1yI7lbhR7xiRwAPUkLpI+TVy/wNvdnvn/AMo0PWuLb7cJfrk7TJzXKr+zQ+M/qPkg+Hr9q7LPh/tMjKxIhixrA2Lsd9Of0gYz864uCIFgT4jUfr/5Ux9kosWyufelZpD9Tgf4QKzWIt47cL+SvtK+a00Nz963l/LHEflz9efUlLa2SNdMaqqjyUYFbaKKrnJ58he15ItiyjLK8bL89YxXdIl/L+1uliHmtumP8b7g1ydqQxhCxqXkeWNUUeZ1Agfurnnad4bWZ7gpHcyIjrEgXQHB/MSTnIxnbrXQ0slGHJytcm5rB1y8Ct18dw7y431XEpYfYkD91cz9p7KDwwjUR0WFP89h9qkuO9kYFtp2jTVNyyQ8rNI2wyfeOzYBwfI0cJ4NdrDGYOGy6GQMDriXIIB1Z1knPXetfHbXuRF6ao2+aRCJ2luJjiOHlLn3njllbHqAi4z8Ca5+JwTMhz7XM2OpxDEPjy0OtsdcVIwcYuJeUY4EAmkWJC8uTqZtAyFU4AbOflT/AG3dhPJ/zq9wh6pbJoz6jmOSfsBWbd0nzwNKmmPQTOwfCYJ76yS2CMsB9omkUDI0LhNR65aQjw/6Vn26m1XXFid8vFEP7iIBt5amP3q7uBcCt7OIRW0SxoB5Dc/FmO7H4k1RvaQ/zm/+PEIx/jhpiqOOPmY6mWV9V+5MdmFzx2zGPchmb5ZUrn/L61dlUz2AGrjzZ/o7JiPgTKo/gxq5qmXUKfIgoooqpqFFFFAEL2z4V7VY3MG2ZImC56asZQ/3gKpvg15zoI5P1KM/Po37wav41SPHeF+xcQmgG0U+biD0GT+Kg/qvvj0al9TDMM+hvRLEseprooornDpl2KlKCW1Y/sW1R584nyVH9k6l+1SvEeB284fmRKxkADNjx7dCG6gjyxStf3Xs88Fz0QHkzdPcc7MfgrYP1qe7aXRjtJCjlHJRUZTvkuOn0z9M12qLN9eWcDVUuF2I9yteNWbWcxhl1EdY3wTzF+n5h0PxrkW4Y+7G5+Jwo/fXfKWdtcjvI42DOxYj5eQ+le0ytXYlhHVhrbowUckVd20kgwUUEdPFk/LpXPDdXFvjS8kY8sNqT7bipqWQKN/PYDzJ9BWniQ/CfP6TVPHlnMsP6C9sna8z5N1l22mXaREkHqPA3+Y/dU/w/thbSbMxiP8AvjA/vDb74quqLdwrAkZCsCR6gEEiutqNHGKzD0f8nPlpq5dsfItebhsEuH0KSekibN8w6b/vrVNfXNooZJechdUCT7kajgYkHi6kdc7CrP4h3e2U6iSFWtmfDh7c6Ac77p7jZ+K5qtO8Hs1d2SW/MnimhkuY0DBCkoOSwyBlSMDcjG4+Ncjen2KrTWQfDyviZDtDetzV5UETRqGJLNJnIJGAuP0nzri4dbz3MaTTXk5EihtEZ5SDP5fBvgdK2s2Jrv05EZ/dL/pS5wXg4MCcx5XVlB0ayEGd8aQfjUSeGWpjvXHHT9ifnisIDqk5Or1c8yQn13yxNc3GuOCS3kSCKZ9alQwTSu46jVudj5CvbexjT3I0X5AZ+9dFU3m606zlvIqxuUtM9CI/39KeOHwcuKNP0Iq/YAUo9oeHoFDrqVmkQEAnSSWGSV6Zp3Ncu6vZ9W2ehu134pQ4xsio/wB/seUUUVgYmNr/AM94eP8Ataf8LmtnEuFYN9YgYaGTmwH4OedF88PqX6VnwdC3ELAAf07N/dhkNN/eXYctob9R+y/CuMdTC5GH/wDDkw3wDPT9SzUc7Vxy3gX+HXS3Nur+UieIeh91l+YOR9Kb+6q6L8NiR92ty9u3/hMUH+ALSHwdeVcXEGfA2LiMfByRIB8A4B/t1u4Lxq7hmu7O0RFZ5Bcc+TdI1eNVOEHvOXQkDp1Jq1XEmhKjiTQs8KTlvZq23L4kFPmBid18vLNfRStnpVFRdkrjxRSCOZGnEjSuQNYLK7kxgHBJ1DHTfrXfx6ytrGEvC0ttK2RCtvI6s8h91RGCVffGQVximBouevnHiLKJ7lcbvxVgfTZw/wBsL/Gr/wCAmb2aD2j9vyk5vQePSNXTb3s18/3SA3soPnxSdh/ZRj/GrR6mN/lHjuugB4peyZ3SCFP7xLf/AKD71a9VV3PAte8TfB0j2dAfIkK+QD8NtviKtWol1L1rEEFFFFQXCiiigApS7xezDXkCtDgXVuS8JPQ5GGjJ/S42+YFNtFAFB2V+shKnKSptJE20iEHBBU79fOuqprvt4Gxe2vFDLHDrWeSIfiKGC6HOBkopGDnPX40mWnEJsZXl3Uf64mVXH9ZWOM/Ij5Vz7aNr4Ha7dy5JO9tRLG8bdHUqfr5/TrSVc8Qll5aXD4NqOWEydyBjmNnqxGN/9aZTxps4Frc6v6gC/wB7Vp/fUXwvszzHknu0BaRiRHnIXJ8yDufKrUz8NPd0K3QVjWOpEveRjq659Acn7Deuq1s55T4Iiq/rlyo+i+8f3U2RW8MKkqscajqcBR9TUTf9p13W3HNcdWO0a+hJPvfT71p48p8QRXwYx5kyDvbB4JVVnVy6ls4IK4IBXGcYz0Pw3rRxVsQv8v8AOi3kd5JXlbU+QufIADOkDyXetfGj+C30/iKZjnCyLyxnghK1sfe/9eVY88VqeTNeg1Otq2La8/6aMYxZ9idirwzcPtJDjL28ROOmdAz+/O1KnffGDa2ufK9hx9Q4/hXz3wPtHeW7KLaeZMHworErk9fBup+oq9+1Nxcy8Ct5bxAlzz4GddOnH4+FyudiUKkj1J2HSuAi8vKxQn967/7hf4TVEWUbG1jCnS/KXB9DpGKmLgeK7/7hf4TVGWLYt4z6RKf8ArSzqLaTy/l+xp4Zz5IlkjdJVIwysNDgjZhqXIJz6gbEV0C8I2kiljPxQsPo0YIqa7M9iJ/5Mtby0UGVo3M0BP7YcxuWyk7LII/vtWFjfLKDpyGU4dGBV0PmrKdwRSVlk63zyjpQhCa9GLHFLoSGFQsmDPHlijKo8XTLAbn4U4GoztBbO6xctdRSZHIyASFOTudvStrS3BIxHEo89UjEj6KmP30vbPxMM3rjsyjuoriWGck6pEA9Ej6fVmOftUfxSyMjLCkk0tzL4Y4kfRufzEIBhAMklvIGs417nhMvKeFnA2dhcTcVjVdxbRSSPjcKzaY1UnybDOcdabu8PtlZ20UlvNmWWWNlEEY1MQwxlvJF36n6A1MdkOzMVhbJDGqhgq8xwAGkYDdmPU75xnpVHd4PBbmyuyWaKd7t5JQwLBgoYe+CMADUFABPu10MOuGI8nNvslzJI0pxAxJYSiYTzRgRtHHpbwOApUuNtYITAYjfNbeN9oZ7W8NwiqAIlSWItqyCzEaimQrqTnC5wCNzmoJotPjldTjfJBAU+q4YeL0JyemKZbHu24hdQc2MRxJJqAin1K5Uj9scAnJbOx38/Osa5ubzESqsc3mH9fIsG24DxOdQTNZ28bAENEHncgjqC4VR8Dv1+G8/2Z7EwWjmUtJcXBGDNMdbgbnC+SLv0WpngdkYbaCEkExRIhI6EqoUkfDau6mx48r51u5l/lB0Y6GS7u3ZX8LANnQ2D5ENkHzzX0XUPxXsrZ3L8y4toZXxjU6AtgdBn03NSngpOG9YEruNGqK+l8nvHAPkQqrgj161ZtcnDOGQ26COCNIoxuFRQoyepwPP4111BZLAUUUUEhRRRQAUUUUAeEZpK433XWFwS6o1vIcnXbtyyc+o3Xrv0p2ooAqGXu14jE2ILuGePyFwrIw/tIDnyqE7X8BvrT2ZWuIA1wzq2iMnllV17Fz48jO5C+VXzVQd73aW1eS0SKVZZYbj8RU8QQMrRnUw8IYNjw5z1rPwoZzgv4kumTi7tuAxS8QlW6JuTHAkkfNAKqS7KSE93OwxtSbx+bXe3jnzuZVGNvCjctR9FUU0dl+LPb8ZGhNYktcMurT0kJyCRgkAHbbr1FJHbiK5gup5BDJHBLKzoXCn3jqI1ISvUnzrTGChz8O6OfWRz+/H+VecUQGPDHSpZQW64GoZOPPA3qAh4pIgwCMbnp671pe9kLBixypyPgRvmgCxeP8AcnxCFv5vouU8ipEbfVZDj7MahF7rOLE49jf6vGB9y+KiZu19+/vXt0ces0n/APVfQfca103DuZdO7h5GMJkJZtGAM5bfBbVjJ/jQBwdz/dtLw9nuLkpznTQqL4tAyCSX/UcYwNvifJg73Mfya2cftrfHz56f5Zpzqne+/g128kdyBrtIFQkBgOW3M8blSRq1DQARk7HYeYiH0F+5P4l0P+zJ/GelU8ZQWgUB9fJC+42M6cdcYx8acLhBrmPmYAPsZP8AU0u8C7MX00URhs5mVkUhmAjQjA31SEZXG+RkHyzWlnUU0fl/I+huyFqkVjbRxsrokMYDKQVbwjLAjqCcn61z9oexlneMHmhHNAwJUJjlHkPGhBOPQ5FYdguEyWXD4YJyuuMOWwxKgF2cDJ8lUgfSoziXebZqxjtxLeyDqtsnMUfN8hcfImsxwp6/tpo47iRLqXTE8wjU6X8McjIuWIyThetWhbd1akKZL+8J2J0mNAem2yH+NVe95qs51cqk5M4aMsNQdpHbRg7k+IAetWradsb+ILz7BJFxubaYFhgfolC5Pyaq7I+hbdL1Ope6+0/NLduPQzkf8ABqe4F2UtLMlreBEdti+7SH4F3JbHwzWPZntVb3ysYWIdNpInGiWM+jIdx8+nxqcqUkuhDbfUKXO0/Yq1vmR51cSICqvG5RgCc6dtiM74ION/WmOipIayJ/BO7WwtpBII2lkU5VpnMmk+oB8IPnnGabwK9ooSwQljoFFFFBIUUUUAFFFFABRRRQAUUUUAFFFFABRRQaAKr4txKXiss0Qd4bCCRoWCHD3LKRqycZWIdMDrnf4SH8lw8nkcpOTjHL0jTj5f59a7G7CSRF/Y7sxqztJypo1ljBYlmClSjgZPTUawl7PcSHuy2TbbkpKm/yDttQBG2HZ22hcPFCquNg2WZgMYwCxJAx5dKkpFBBDAFSNwdwR8QdsVqi7N8UceOayh+KRySn5+NlA+xra3dxzgBeXtzOn5400QRP8CIxqI+GqgCmI+7W4vZ5X4eim05rIkrsFTbrj8zIDlQwBzj502J/s+vgZv1B8/wCR/8Ak3q77KzSFFjiUJGgCqqjAAHkBW+gCueyXc9ZWjCSTNzIOhkA0KfUINif6xP0qxQK9ooAKU+9X/oq7/qD/jWmylfvL4fPccOnhtk1yvpAXIGQHUsAW2zpBoAqm5lHMlXz9n1fvcD77/arc7vP+i7H/wCWi/4BVR2/AuIT3LhLGWMyQCMtP4I0OpySWGdXUbLv8Kuvszww21pb25YMYYkjLAYBKqBnHpV5vLFtNXKEefgK/ezIeVbJIStpJOBdN0GnSSisw92NpNIJ28hnffTZPFoVYjHoAwojK6cdNgu2PlT7NCrqVdQysMEEZBB6gg9RS3J3d8MPWxg+i4/hVBkipEQHUwUH1IGfuaiOI9qbeNuWjGec7LDAOZIT6YXZfrTSvdvwsHPsUP2J/ianeGcHgt1K28MUKnqI0VM/PSN6AFHsd2ZnN1/KF2BFKYjFHbrg6FJyTI499zgbdF/g+UUUAFFFFABRRRQAUUUUAFFFFABRRRQAUUUUAFFFFABRRRQAUUUUAFFFFABRRRQAUUUUAFFFFABXhr2igDyvaKKACiiigAooooAKKKKACiiigAooooAKKKKACiiigAooooAKKKKAP//Z"/>
          <p:cNvSpPr>
            <a:spLocks noChangeAspect="1" noChangeArrowheads="1"/>
          </p:cNvSpPr>
          <p:nvPr/>
        </p:nvSpPr>
        <p:spPr bwMode="auto">
          <a:xfrm>
            <a:off x="1679576" y="-1385888"/>
            <a:ext cx="46767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www.truelancer.com/blog/wp-content/uploads/2014/12/fea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16" y="3182204"/>
            <a:ext cx="4896045" cy="30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ciencelabgeorgina.weebly.com/uploads/1/0/8/4/10845034/3597969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47" y="35962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Lecturer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Dr. Shuang </a:t>
            </a:r>
            <a:r>
              <a:rPr lang="en-US" altLang="zh-CN" dirty="0" err="1" smtClean="0"/>
              <a:t>liang</a:t>
            </a:r>
            <a:r>
              <a:rPr lang="en-US" altLang="zh-CN" dirty="0" smtClean="0"/>
              <a:t> (w1-w8)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75496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Associate </a:t>
            </a:r>
            <a:r>
              <a:rPr lang="en-US" altLang="zh-CN" dirty="0"/>
              <a:t>professor, SSE, </a:t>
            </a:r>
            <a:r>
              <a:rPr lang="en-US" altLang="zh-CN" dirty="0" err="1"/>
              <a:t>Tongji</a:t>
            </a:r>
            <a:endParaRPr lang="en-US" altLang="zh-CN" dirty="0"/>
          </a:p>
          <a:p>
            <a:pPr lvl="1"/>
            <a:r>
              <a:rPr lang="en-US" altLang="zh-CN" dirty="0"/>
              <a:t>Education</a:t>
            </a:r>
          </a:p>
          <a:p>
            <a:pPr lvl="2"/>
            <a:r>
              <a:rPr lang="en-US" altLang="zh-CN" sz="1600" dirty="0" err="1"/>
              <a:t>B.Sc</a:t>
            </a:r>
            <a:r>
              <a:rPr lang="en-US" altLang="zh-CN" sz="1600" dirty="0"/>
              <a:t> in Computer Science, Zhejiang </a:t>
            </a:r>
            <a:r>
              <a:rPr lang="en-US" altLang="zh-CN" sz="1600" dirty="0" smtClean="0"/>
              <a:t>University</a:t>
            </a:r>
            <a:endParaRPr lang="en-US" altLang="zh-CN" sz="1600" dirty="0"/>
          </a:p>
          <a:p>
            <a:pPr lvl="2"/>
            <a:r>
              <a:rPr lang="en-US" altLang="zh-CN" sz="1600" dirty="0"/>
              <a:t>PhD in Computer Science, Nanjing </a:t>
            </a:r>
            <a:r>
              <a:rPr lang="en-US" altLang="zh-CN" sz="1600" dirty="0" err="1" smtClean="0"/>
              <a:t>Univerisity</a:t>
            </a:r>
            <a:endParaRPr lang="en-US" altLang="zh-CN" sz="1600" dirty="0"/>
          </a:p>
          <a:p>
            <a:pPr lvl="2"/>
            <a:r>
              <a:rPr lang="en-US" altLang="zh-CN" sz="1600" dirty="0"/>
              <a:t>Visit in Utrecht University, The </a:t>
            </a:r>
            <a:r>
              <a:rPr lang="en-US" altLang="zh-CN" sz="1600" dirty="0" smtClean="0"/>
              <a:t>Netherlands</a:t>
            </a:r>
            <a:endParaRPr lang="en-US" altLang="zh-CN" sz="1600" dirty="0"/>
          </a:p>
          <a:p>
            <a:pPr lvl="1"/>
            <a:r>
              <a:rPr lang="en-US" altLang="zh-CN" dirty="0"/>
              <a:t>Research Fellowship</a:t>
            </a:r>
          </a:p>
          <a:p>
            <a:pPr lvl="2"/>
            <a:r>
              <a:rPr lang="en-US" altLang="zh-CN" sz="1600" dirty="0"/>
              <a:t>The Chinese University of Hong Kong, 2009</a:t>
            </a:r>
          </a:p>
          <a:p>
            <a:pPr lvl="2"/>
            <a:r>
              <a:rPr lang="en-US" altLang="zh-CN" sz="1600" dirty="0"/>
              <a:t>The Hong Kong Polytechnic University, 2010-2011</a:t>
            </a:r>
          </a:p>
          <a:p>
            <a:pPr lvl="2"/>
            <a:r>
              <a:rPr lang="en-US" altLang="zh-CN" sz="1600" dirty="0"/>
              <a:t>The City University of Hong Kong, 2012</a:t>
            </a:r>
          </a:p>
          <a:p>
            <a:r>
              <a:rPr lang="en-US" altLang="zh-CN" dirty="0"/>
              <a:t>Contact</a:t>
            </a:r>
          </a:p>
          <a:p>
            <a:pPr lvl="1"/>
            <a:r>
              <a:rPr lang="en-US" altLang="zh-CN" dirty="0"/>
              <a:t>Office: Room 314, </a:t>
            </a:r>
            <a:r>
              <a:rPr lang="en-US" altLang="zh-CN" dirty="0" err="1"/>
              <a:t>Jishi</a:t>
            </a:r>
            <a:r>
              <a:rPr lang="en-US" altLang="zh-CN" dirty="0"/>
              <a:t> Building, </a:t>
            </a:r>
            <a:r>
              <a:rPr lang="en-US" altLang="zh-CN" dirty="0" err="1"/>
              <a:t>Jiading</a:t>
            </a:r>
            <a:r>
              <a:rPr lang="en-US" altLang="zh-CN" dirty="0"/>
              <a:t> Campus </a:t>
            </a:r>
          </a:p>
          <a:p>
            <a:pPr lvl="1"/>
            <a:r>
              <a:rPr lang="en-US" altLang="zh-CN" dirty="0"/>
              <a:t>Email: </a:t>
            </a:r>
            <a:r>
              <a:rPr lang="en-US" altLang="zh-CN" dirty="0" smtClean="0">
                <a:hlinkClick r:id="rId2"/>
              </a:rPr>
              <a:t>shuangliang@tongji.edu.cn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Tel</a:t>
            </a:r>
            <a:r>
              <a:rPr lang="en-US" altLang="zh-CN" dirty="0"/>
              <a:t>: </a:t>
            </a:r>
            <a:r>
              <a:rPr lang="en-US" altLang="zh-CN" dirty="0" smtClean="0"/>
              <a:t>69585491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Mr. Kai Xu (w9-w17)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83726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Engineer from Alibaba</a:t>
            </a:r>
          </a:p>
          <a:p>
            <a:r>
              <a:rPr lang="en-US" altLang="zh-CN" dirty="0" smtClean="0"/>
              <a:t>Leader</a:t>
            </a:r>
          </a:p>
          <a:p>
            <a:pPr lvl="1"/>
            <a:r>
              <a:rPr lang="zh-CN" altLang="en-US" dirty="0"/>
              <a:t>手机淘宝基础架构组，</a:t>
            </a:r>
            <a:r>
              <a:rPr lang="en-US" altLang="zh-CN" dirty="0"/>
              <a:t>H5</a:t>
            </a:r>
            <a:r>
              <a:rPr lang="zh-CN" altLang="en-US" dirty="0"/>
              <a:t>创新平台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r>
              <a:rPr lang="en-US" altLang="zh-CN" dirty="0" smtClean="0"/>
              <a:t>Education</a:t>
            </a:r>
          </a:p>
          <a:p>
            <a:pPr lvl="1"/>
            <a:r>
              <a:rPr lang="en-US" altLang="zh-CN" dirty="0" smtClean="0"/>
              <a:t>Master, </a:t>
            </a:r>
            <a:r>
              <a:rPr lang="en-US" altLang="zh-CN" dirty="0" err="1" smtClean="0"/>
              <a:t>Tongji</a:t>
            </a:r>
            <a:r>
              <a:rPr lang="en-US" altLang="zh-CN" dirty="0" smtClean="0"/>
              <a:t> University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217920" y="4787900"/>
            <a:ext cx="4937760" cy="1708149"/>
            <a:chOff x="6217920" y="3644900"/>
            <a:chExt cx="4937760" cy="1708149"/>
          </a:xfrm>
        </p:grpSpPr>
        <p:sp>
          <p:nvSpPr>
            <p:cNvPr id="8" name="文本占位符 5"/>
            <p:cNvSpPr txBox="1">
              <a:spLocks/>
            </p:cNvSpPr>
            <p:nvPr/>
          </p:nvSpPr>
          <p:spPr>
            <a:xfrm>
              <a:off x="6217920" y="3644900"/>
              <a:ext cx="4937760" cy="7362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None/>
                <a:defRPr sz="2000" b="0" kern="1200" cap="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18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16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16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16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16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16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16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Teaching assistant</a:t>
              </a:r>
              <a:endParaRPr lang="zh-CN" altLang="en-US" dirty="0"/>
            </a:p>
          </p:txBody>
        </p:sp>
        <p:sp>
          <p:nvSpPr>
            <p:cNvPr id="9" name="内容占位符 6"/>
            <p:cNvSpPr txBox="1">
              <a:spLocks/>
            </p:cNvSpPr>
            <p:nvPr/>
          </p:nvSpPr>
          <p:spPr>
            <a:xfrm>
              <a:off x="6217920" y="4290483"/>
              <a:ext cx="4937760" cy="1062566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TBA…</a:t>
              </a:r>
            </a:p>
            <a:p>
              <a:r>
                <a:rPr lang="en-US" altLang="zh-CN" i="1" dirty="0"/>
                <a:t>Please resort to TA for all programming issues.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Topics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200" dirty="0" smtClean="0"/>
              <a:t>HTML</a:t>
            </a:r>
          </a:p>
          <a:p>
            <a:pPr lvl="1"/>
            <a:r>
              <a:rPr lang="en-US" altLang="zh-CN" sz="2200" dirty="0" smtClean="0"/>
              <a:t>CSS</a:t>
            </a:r>
          </a:p>
          <a:p>
            <a:pPr lvl="1"/>
            <a:r>
              <a:rPr lang="en-US" altLang="zh-CN" sz="2200" dirty="0" smtClean="0"/>
              <a:t>JavaScript</a:t>
            </a:r>
          </a:p>
          <a:p>
            <a:pPr lvl="1"/>
            <a:r>
              <a:rPr lang="en-US" altLang="zh-CN" sz="2200" dirty="0" smtClean="0"/>
              <a:t>DOM</a:t>
            </a:r>
          </a:p>
          <a:p>
            <a:pPr lvl="1"/>
            <a:r>
              <a:rPr lang="en-US" altLang="zh-CN" sz="2200" dirty="0" smtClean="0"/>
              <a:t>Event handling</a:t>
            </a:r>
          </a:p>
          <a:p>
            <a:pPr lvl="1"/>
            <a:r>
              <a:rPr lang="en-US" altLang="zh-CN" sz="2200" dirty="0" smtClean="0"/>
              <a:t>Advanced web programming</a:t>
            </a:r>
          </a:p>
          <a:p>
            <a:pPr lvl="1"/>
            <a:r>
              <a:rPr lang="en-US" altLang="zh-CN" sz="2200" dirty="0" smtClean="0"/>
              <a:t>……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5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anose="020B0600070205080204" pitchFamily="34" charset="-128"/>
              </a:rPr>
              <a:t>Materials</a:t>
            </a:r>
            <a:endParaRPr lang="zh-CN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800" dirty="0">
                <a:ea typeface="ＭＳ Ｐゴシック" panose="020B0600070205080204" pitchFamily="34" charset="-128"/>
              </a:rPr>
              <a:t>The course slides</a:t>
            </a:r>
          </a:p>
          <a:p>
            <a:pPr lvl="1"/>
            <a:r>
              <a:rPr lang="en-US" altLang="zh-CN" sz="2800" dirty="0">
                <a:ea typeface="ＭＳ Ｐゴシック" panose="020B0600070205080204" pitchFamily="34" charset="-128"/>
              </a:rPr>
              <a:t>Reference </a:t>
            </a:r>
            <a:r>
              <a:rPr lang="en-US" altLang="zh-CN" sz="2800" dirty="0" smtClean="0">
                <a:ea typeface="ＭＳ Ｐゴシック" panose="020B0600070205080204" pitchFamily="34" charset="-128"/>
              </a:rPr>
              <a:t>materials</a:t>
            </a:r>
            <a:endParaRPr lang="en-US" altLang="zh-CN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sz="2800" dirty="0">
                <a:ea typeface="ＭＳ Ｐゴシック" panose="020B0600070205080204" pitchFamily="34" charset="-128"/>
              </a:rPr>
              <a:t>Texts</a:t>
            </a:r>
          </a:p>
        </p:txBody>
      </p:sp>
      <p:sp>
        <p:nvSpPr>
          <p:cNvPr id="12" name="矩形 11"/>
          <p:cNvSpPr/>
          <p:nvPr/>
        </p:nvSpPr>
        <p:spPr>
          <a:xfrm>
            <a:off x="6082620" y="3030546"/>
            <a:ext cx="50730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Jessica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Miller, Victoria Kirst, Marty 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Stepp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sz="2400" i="1" dirty="0" smtClean="0">
                <a:solidFill>
                  <a:srgbClr val="CC00FF"/>
                </a:solidFill>
              </a:rPr>
              <a:t>Web </a:t>
            </a:r>
            <a:r>
              <a:rPr lang="en-US" altLang="zh-CN" sz="2400" i="1" dirty="0">
                <a:solidFill>
                  <a:srgbClr val="CC00FF"/>
                </a:solidFill>
              </a:rPr>
              <a:t>Programming Step by Step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, 2nd edition, Step by Step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Publishing, July 2012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>
              <a:defRPr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1">
              <a:defRPr/>
            </a:pP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485" name="AutoShape 2" descr="http://ecx.images-amazon.com/images/I/518cjOMJCbL._BO2,204,203,200_PIsitb-sticker-arrow-click,TopRight,35,-76_AA300_SH20_OU01_.jpg"/>
          <p:cNvSpPr>
            <a:spLocks noChangeAspect="1" noChangeArrowheads="1"/>
          </p:cNvSpPr>
          <p:nvPr/>
        </p:nvSpPr>
        <p:spPr bwMode="auto">
          <a:xfrm>
            <a:off x="16081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AutoShape 4" descr="http://ecx.images-amazon.com/images/I/518cjOMJCbL._BO2,204,203,200_PIsitb-sticker-arrow-click,TopRight,35,-76_AA300_SH20_OU01_.jpg"/>
          <p:cNvSpPr>
            <a:spLocks noChangeAspect="1" noChangeArrowheads="1"/>
          </p:cNvSpPr>
          <p:nvPr/>
        </p:nvSpPr>
        <p:spPr bwMode="auto">
          <a:xfrm>
            <a:off x="16081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23" y="3030546"/>
            <a:ext cx="2581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Policy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836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Class participation		</a:t>
            </a:r>
            <a:r>
              <a:rPr lang="en-US" altLang="zh-CN" sz="2800" dirty="0" smtClean="0"/>
              <a:t>		10</a:t>
            </a:r>
            <a:r>
              <a:rPr lang="en-US" altLang="zh-CN" sz="2800" dirty="0"/>
              <a:t>% </a:t>
            </a:r>
          </a:p>
          <a:p>
            <a:pPr lvl="1"/>
            <a:r>
              <a:rPr lang="en-US" altLang="zh-CN" sz="2400" dirty="0"/>
              <a:t>Please do NOT be absent for more than 5 times, otherwise you will fail.</a:t>
            </a:r>
          </a:p>
          <a:p>
            <a:r>
              <a:rPr lang="en-US" altLang="zh-CN" sz="2800" dirty="0" smtClean="0"/>
              <a:t>Assignments</a:t>
            </a:r>
            <a:r>
              <a:rPr lang="en-US" altLang="zh-CN" sz="2800" dirty="0"/>
              <a:t>				40%</a:t>
            </a:r>
          </a:p>
          <a:p>
            <a:pPr lvl="1"/>
            <a:r>
              <a:rPr lang="en-US" altLang="zh-CN" sz="2400" dirty="0" smtClean="0"/>
              <a:t>Individual homework </a:t>
            </a:r>
            <a:endParaRPr lang="en-US" altLang="zh-CN" sz="2400" dirty="0"/>
          </a:p>
          <a:p>
            <a:r>
              <a:rPr lang="en-US" altLang="zh-CN" sz="2800" dirty="0"/>
              <a:t>Project 				</a:t>
            </a:r>
            <a:r>
              <a:rPr lang="en-US" altLang="zh-CN" sz="2800" dirty="0" smtClean="0"/>
              <a:t>	50</a:t>
            </a:r>
            <a:r>
              <a:rPr lang="en-US" altLang="zh-CN" sz="2800" dirty="0"/>
              <a:t>%</a:t>
            </a:r>
          </a:p>
          <a:p>
            <a:pPr lvl="1"/>
            <a:r>
              <a:rPr lang="en-US" altLang="zh-CN" sz="2400" dirty="0" smtClean="0"/>
              <a:t>Individual or Teamwork</a:t>
            </a:r>
            <a:endParaRPr lang="en-US" altLang="zh-CN" sz="2400" dirty="0"/>
          </a:p>
          <a:p>
            <a:r>
              <a:rPr lang="en-US" altLang="zh-CN" sz="2800" dirty="0">
                <a:solidFill>
                  <a:srgbClr val="C00000"/>
                </a:solidFill>
              </a:rPr>
              <a:t>Bonus				</a:t>
            </a:r>
            <a:r>
              <a:rPr lang="en-US" altLang="zh-CN" sz="2800" dirty="0" smtClean="0">
                <a:solidFill>
                  <a:srgbClr val="C00000"/>
                </a:solidFill>
              </a:rPr>
              <a:t>	10</a:t>
            </a:r>
            <a:r>
              <a:rPr lang="en-US" altLang="zh-CN" sz="2800" dirty="0">
                <a:solidFill>
                  <a:srgbClr val="C00000"/>
                </a:solidFill>
              </a:rPr>
              <a:t>%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For being active in class</a:t>
            </a:r>
          </a:p>
          <a:p>
            <a:r>
              <a:rPr lang="en-US" altLang="zh-CN" sz="2800" b="1" i="1" dirty="0">
                <a:solidFill>
                  <a:srgbClr val="84B93F"/>
                </a:solidFill>
              </a:rPr>
              <a:t>Plagiarism is not allowed!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0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Cheating and Plagiarism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altLang="zh-CN" sz="2800" dirty="0"/>
              <a:t>You may discuss general techniques of web development with other students</a:t>
            </a:r>
          </a:p>
          <a:p>
            <a:pPr lvl="1">
              <a:spcAft>
                <a:spcPts val="1200"/>
              </a:spcAft>
            </a:pPr>
            <a:r>
              <a:rPr lang="en-US" altLang="zh-CN" sz="2800" dirty="0" smtClean="0"/>
              <a:t>You </a:t>
            </a:r>
            <a:r>
              <a:rPr lang="en-US" altLang="zh-CN" sz="2800" dirty="0"/>
              <a:t>may give or receive help understanding assignments and debugging work</a:t>
            </a:r>
          </a:p>
          <a:p>
            <a:pPr lvl="1">
              <a:spcAft>
                <a:spcPts val="1200"/>
              </a:spcAft>
            </a:pPr>
            <a:r>
              <a:rPr lang="en-US" altLang="zh-CN" sz="2800" dirty="0" smtClean="0"/>
              <a:t>You </a:t>
            </a:r>
            <a:r>
              <a:rPr lang="en-US" altLang="zh-CN" sz="2800" dirty="0"/>
              <a:t>may copy examples from the lecture notes and then change them to meet the assignment requirements</a:t>
            </a:r>
          </a:p>
          <a:p>
            <a:pPr lvl="1">
              <a:spcAft>
                <a:spcPts val="1200"/>
              </a:spcAft>
            </a:pPr>
            <a:r>
              <a:rPr lang="en-US" altLang="zh-CN" sz="2800" dirty="0" smtClean="0"/>
              <a:t>You </a:t>
            </a:r>
            <a:r>
              <a:rPr lang="en-US" altLang="zh-CN" sz="2800" dirty="0"/>
              <a:t>may not copy code or allow anyone to copy your </a:t>
            </a:r>
            <a:r>
              <a:rPr lang="en-US" altLang="zh-CN" sz="2800" dirty="0" smtClean="0"/>
              <a:t>code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29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Cheating and Plagiarism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sz="3200" dirty="0"/>
              <a:t>Cheating:</a:t>
            </a:r>
          </a:p>
          <a:p>
            <a:pPr lvl="1">
              <a:spcAft>
                <a:spcPts val="1200"/>
              </a:spcAft>
            </a:pPr>
            <a:r>
              <a:rPr lang="en-US" altLang="zh-CN" sz="2800" dirty="0" smtClean="0"/>
              <a:t>Copying </a:t>
            </a:r>
            <a:r>
              <a:rPr lang="en-US" altLang="zh-CN" sz="2800" dirty="0"/>
              <a:t>code from other students or internet sources</a:t>
            </a:r>
          </a:p>
          <a:p>
            <a:pPr lvl="1">
              <a:spcAft>
                <a:spcPts val="1200"/>
              </a:spcAft>
            </a:pPr>
            <a:r>
              <a:rPr lang="en-US" altLang="zh-CN" sz="2800" dirty="0" smtClean="0"/>
              <a:t>Copying </a:t>
            </a:r>
            <a:r>
              <a:rPr lang="en-US" altLang="zh-CN" sz="2800" dirty="0"/>
              <a:t>text from other students for </a:t>
            </a:r>
            <a:r>
              <a:rPr lang="en-US" altLang="zh-CN" sz="2800" dirty="0" smtClean="0"/>
              <a:t>homework </a:t>
            </a:r>
            <a:r>
              <a:rPr lang="en-US" altLang="zh-CN" sz="2800" dirty="0"/>
              <a:t>or </a:t>
            </a:r>
            <a:r>
              <a:rPr lang="en-US" altLang="zh-CN" sz="2800" dirty="0" smtClean="0"/>
              <a:t>other </a:t>
            </a:r>
            <a:r>
              <a:rPr lang="en-US" altLang="zh-CN" sz="2800" dirty="0"/>
              <a:t>questions</a:t>
            </a:r>
          </a:p>
          <a:p>
            <a:pPr lvl="1">
              <a:spcAft>
                <a:spcPts val="1200"/>
              </a:spcAft>
            </a:pPr>
            <a:r>
              <a:rPr lang="en-US" altLang="zh-CN" sz="2800" dirty="0" smtClean="0"/>
              <a:t>Copying </a:t>
            </a:r>
            <a:r>
              <a:rPr lang="en-US" altLang="zh-CN" sz="2800" dirty="0"/>
              <a:t>text from the internet or a book for </a:t>
            </a:r>
            <a:r>
              <a:rPr lang="en-US" altLang="zh-CN" sz="2800" dirty="0" smtClean="0"/>
              <a:t>homework or other reports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19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7816</TotalTime>
  <Words>322</Words>
  <Application>Microsoft Office PowerPoint</Application>
  <PresentationFormat>宽屏</PresentationFormat>
  <Paragraphs>86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ＭＳ Ｐゴシック</vt:lpstr>
      <vt:lpstr>宋体</vt:lpstr>
      <vt:lpstr>Arial</vt:lpstr>
      <vt:lpstr>Calibri</vt:lpstr>
      <vt:lpstr>Calibri Light</vt:lpstr>
      <vt:lpstr>Retrospect</vt:lpstr>
      <vt:lpstr>Web Programming</vt:lpstr>
      <vt:lpstr>Course Information</vt:lpstr>
      <vt:lpstr>Course Information</vt:lpstr>
      <vt:lpstr>Lecturer</vt:lpstr>
      <vt:lpstr>Course Topics</vt:lpstr>
      <vt:lpstr>Materials</vt:lpstr>
      <vt:lpstr>Grading Policy</vt:lpstr>
      <vt:lpstr>Cheating and Plagiarism</vt:lpstr>
      <vt:lpstr>Cheating and Plagiarism</vt:lpstr>
      <vt:lpstr>Course Materials</vt:lpstr>
      <vt:lpstr>Let’s start this journey!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shuang</cp:lastModifiedBy>
  <cp:revision>79</cp:revision>
  <dcterms:created xsi:type="dcterms:W3CDTF">2014-09-24T02:51:58Z</dcterms:created>
  <dcterms:modified xsi:type="dcterms:W3CDTF">2016-02-28T05:51:34Z</dcterms:modified>
</cp:coreProperties>
</file>