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313" r:id="rId3"/>
    <p:sldId id="315" r:id="rId4"/>
    <p:sldId id="296" r:id="rId5"/>
    <p:sldId id="295" r:id="rId6"/>
    <p:sldId id="314" r:id="rId7"/>
    <p:sldId id="297" r:id="rId8"/>
    <p:sldId id="306" r:id="rId9"/>
    <p:sldId id="307" r:id="rId10"/>
    <p:sldId id="305" r:id="rId11"/>
    <p:sldId id="316" r:id="rId12"/>
    <p:sldId id="312" r:id="rId13"/>
    <p:sldId id="308" r:id="rId14"/>
    <p:sldId id="309" r:id="rId15"/>
    <p:sldId id="311" r:id="rId16"/>
    <p:sldId id="310" r:id="rId17"/>
    <p:sldId id="304" r:id="rId18"/>
    <p:sldId id="318" r:id="rId19"/>
    <p:sldId id="31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93F"/>
    <a:srgbClr val="0066FF"/>
    <a:srgbClr val="00FF00"/>
    <a:srgbClr val="33CC33"/>
    <a:srgbClr val="FFFF00"/>
    <a:srgbClr val="0000FF"/>
    <a:srgbClr val="CC00FF"/>
    <a:srgbClr val="E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51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-106"/>
    </p:cViewPr>
  </p:notesTextViewPr>
  <p:sorterViewPr>
    <p:cViewPr>
      <p:scale>
        <a:sx n="100" d="100"/>
        <a:sy n="100" d="100"/>
      </p:scale>
      <p:origin x="0" y="-2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023B5-A5A4-4007-977B-2616F89B0003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D50B4-1911-4E5E-9414-C209CAA53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5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502520.htm" TargetMode="External"/><Relationship Id="rId7" Type="http://schemas.openxmlformats.org/officeDocument/2006/relationships/hyperlink" Target="http://baike.baidu.com/view/2224338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59832.htm" TargetMode="External"/><Relationship Id="rId5" Type="http://schemas.openxmlformats.org/officeDocument/2006/relationships/hyperlink" Target="http://baike.baidu.com/view/5286041.htm" TargetMode="External"/><Relationship Id="rId4" Type="http://schemas.openxmlformats.org/officeDocument/2006/relationships/hyperlink" Target="http://baike.baidu.com/view/383720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Red: </a:t>
            </a:r>
            <a:r>
              <a:rPr lang="zh-CN" altLang="en-US" dirty="0" smtClean="0"/>
              <a:t>讲完</a:t>
            </a:r>
            <a:r>
              <a:rPr lang="en-US" altLang="zh-CN" dirty="0" err="1" smtClean="0"/>
              <a:t>interent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www</a:t>
            </a:r>
            <a:r>
              <a:rPr lang="zh-CN" altLang="en-US" dirty="0" smtClean="0"/>
              <a:t>另起思考题？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WWW</a:t>
            </a:r>
            <a:r>
              <a:rPr lang="zh-CN" altLang="en-US" dirty="0" smtClean="0"/>
              <a:t>是环球信息网的缩写，（亦作“</a:t>
            </a:r>
            <a:r>
              <a:rPr lang="en-US" altLang="zh-CN" dirty="0" smtClean="0"/>
              <a:t>Web”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WWW”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'W3'”</a:t>
            </a:r>
            <a:r>
              <a:rPr lang="zh-CN" altLang="en-US" dirty="0" smtClean="0"/>
              <a:t>，英文全称为“</a:t>
            </a:r>
            <a:r>
              <a:rPr lang="en-US" altLang="zh-CN" dirty="0" smtClean="0"/>
              <a:t>World Wide Web”</a:t>
            </a:r>
            <a:r>
              <a:rPr lang="zh-CN" altLang="en-US" dirty="0" smtClean="0"/>
              <a:t>），中文名字为“万维网”，</a:t>
            </a:r>
            <a:r>
              <a:rPr lang="en-US" altLang="zh-CN" dirty="0" smtClean="0"/>
              <a:t>"</a:t>
            </a:r>
            <a:r>
              <a:rPr lang="zh-CN" altLang="en-US" dirty="0" smtClean="0"/>
              <a:t>环球网</a:t>
            </a:r>
            <a:r>
              <a:rPr lang="en-US" altLang="zh-CN" dirty="0" smtClean="0"/>
              <a:t>"</a:t>
            </a:r>
            <a:r>
              <a:rPr lang="zh-CN" altLang="en-US" dirty="0" smtClean="0"/>
              <a:t>等，常简称为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万维网并不等同互联网，万维网只是互联网所能提供的服务其中之一，是靠着互联网运行的一项服务。互联网并不等同万维网，万维网只是一建基于超文本相互链接而成的全球性系统，且是互联网所能提供的服务其中之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万维网联盟（英语：</a:t>
            </a:r>
            <a:r>
              <a:rPr lang="en-US" altLang="zh-CN" dirty="0" smtClean="0"/>
              <a:t>World Wide Web Consortium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W3C</a:t>
            </a:r>
            <a:r>
              <a:rPr lang="zh-CN" altLang="en-US" dirty="0" smtClean="0"/>
              <a:t>），又称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理事会。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月在麻省理工学院（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）计算机科学实验室成立。万维网联盟的创建者是万维网的发明者蒂姆</a:t>
            </a:r>
            <a:r>
              <a:rPr lang="en-US" altLang="zh-CN" dirty="0" smtClean="0"/>
              <a:t>·</a:t>
            </a:r>
            <a:r>
              <a:rPr lang="zh-CN" altLang="en-US" dirty="0" smtClean="0"/>
              <a:t>伯纳斯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D50B4-1911-4E5E-9414-C209CAA530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4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作为一种流行的、以衍生方式复制传播的互联网文化基因，米姆最初诞生时候具有匿名作者、较低娱乐性的特征，曾经风靡网络的绿豆蛙和兔斯基等卡通形象及其衍生作品，都可视作国内互联网米姆现象的萌芽。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仓鼠群舞（</a:t>
            </a:r>
            <a:r>
              <a:rPr lang="en-US" altLang="zh-CN" dirty="0" smtClean="0"/>
              <a:t>hamster dance</a:t>
            </a:r>
            <a:r>
              <a:rPr lang="zh-CN" altLang="en-US" dirty="0" smtClean="0"/>
              <a:t>）：是早期的网络话题，最早出现于全盛时期的</a:t>
            </a:r>
            <a:r>
              <a:rPr lang="en-US" altLang="zh-CN" dirty="0" smtClean="0"/>
              <a:t>Geocities</a:t>
            </a:r>
            <a:r>
              <a:rPr lang="zh-CN" altLang="en-US" dirty="0" smtClean="0"/>
              <a:t>网上，由一排卡通仓鼠和兔子配合着高速版的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WhistleStop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Roger Miller</a:t>
            </a:r>
            <a:r>
              <a:rPr lang="zh-CN" altLang="en-US" dirty="0" smtClean="0"/>
              <a:t>演绎的歌曲）表演各种舞蹈动作。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D50B4-1911-4E5E-9414-C209CAA530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0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互联网工程任务组，成立于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年底，是全球互联网最具权威的技术标准化组织，主要任务是负责互联网相关技术规范的研发和制定，当前绝大多数国际互联网技术标准出自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IETF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。国际互联网工程任务组（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 Engineering Task Force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IETF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）是一个公开性质的大型民间国际团体，汇集了与互联网架构和互联网顺利运作相关的网络设计者、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运营者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、投资人和研究人员，并欢迎所有对此行业感兴趣的人士参与。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ICANN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是为承担域名系统管理，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地址分配，协议参数配置，以及主服务器系统管理等职能而设立的非盈利机构。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万维网联盟创建于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技术领域最具权威和影响力的国际中立性技术标准机构。到目前为止，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已发布了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多项影响深远的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技术标准及实施指南，如广为业界采用的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超文本标记语言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标准通用标记语言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下的一个应用）、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可扩展标记语言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（标准通用标记语言下的一个子集）以及帮助残障人士有效获得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内容的信息无障碍指南（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WCAG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）等，有效促进了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技术的互相兼容，对互联网技术的发展和应用起到了基础性和根本性的支撑作用。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最重要的工作是发展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规范（称为推荐，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），这些规范描述了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的通信协议（比如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）和其他的构建模块。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D50B4-1911-4E5E-9414-C209CAA530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校园网外网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的：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位地址通常写成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组，每组为四个十六进制数的形式。比如：</a:t>
            </a:r>
            <a:r>
              <a:rPr lang="en-US" altLang="zh-CN" dirty="0" smtClean="0"/>
              <a:t>AD80:0000:0000:0000:ABAA:0000:00C2:0002 </a:t>
            </a:r>
            <a:r>
              <a:rPr lang="zh-CN" altLang="en-US" dirty="0" smtClean="0"/>
              <a:t>是一个合法的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IPv6</a:t>
            </a:r>
            <a:r>
              <a:rPr lang="zh-CN" altLang="en-US" dirty="0" smtClean="0"/>
              <a:t>的优势就在于它大大地扩展了地址的可用空间，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地址有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位长。如果地球表面（含陆地和睡眠）都覆盖着计算机，那么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允许每平方米拥有</a:t>
            </a:r>
            <a:r>
              <a:rPr lang="en-US" altLang="zh-CN" dirty="0" smtClean="0"/>
              <a:t>7*10^23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地址；如果地址分配的速率是每微秒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万个，那么需要</a:t>
            </a:r>
            <a:r>
              <a:rPr lang="en-US" altLang="zh-CN" dirty="0" smtClean="0"/>
              <a:t>10^19</a:t>
            </a:r>
            <a:r>
              <a:rPr lang="zh-CN" altLang="en-US" dirty="0" smtClean="0"/>
              <a:t>年才能将所有的地址分配完毕。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D50B4-1911-4E5E-9414-C209CAA530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multiplexing ['</a:t>
            </a:r>
            <a:r>
              <a:rPr lang="en-US" altLang="zh-CN" dirty="0" err="1" smtClean="0"/>
              <a:t>mʌltipleksiŋ</a:t>
            </a:r>
            <a:r>
              <a:rPr lang="en-US" altLang="zh-CN" dirty="0" smtClean="0"/>
              <a:t>]n. 【</a:t>
            </a:r>
            <a:r>
              <a:rPr lang="zh-CN" altLang="en-US" dirty="0" smtClean="0"/>
              <a:t>计算机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多路传输，多路复用，复用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SSH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Secure Shell </a:t>
            </a:r>
            <a:r>
              <a:rPr lang="zh-CN" altLang="en-US" dirty="0" smtClean="0"/>
              <a:t>的缩写，由 </a:t>
            </a:r>
            <a:r>
              <a:rPr lang="en-US" altLang="zh-CN" dirty="0" smtClean="0"/>
              <a:t>IETF </a:t>
            </a:r>
            <a:r>
              <a:rPr lang="zh-CN" altLang="en-US" dirty="0" smtClean="0"/>
              <a:t>的网络工作小组（</a:t>
            </a:r>
            <a:r>
              <a:rPr lang="en-US" altLang="zh-CN" dirty="0" smtClean="0"/>
              <a:t>Network Working Group</a:t>
            </a:r>
            <a:r>
              <a:rPr lang="zh-CN" altLang="en-US" dirty="0" smtClean="0"/>
              <a:t>）所制定；</a:t>
            </a:r>
            <a:r>
              <a:rPr lang="en-US" altLang="zh-CN" dirty="0" smtClean="0"/>
              <a:t>SSH </a:t>
            </a:r>
            <a:r>
              <a:rPr lang="zh-CN" altLang="en-US" dirty="0" smtClean="0"/>
              <a:t>为建立在应用层和传输层基础上的安全协议。</a:t>
            </a:r>
            <a:r>
              <a:rPr lang="en-US" altLang="zh-CN" dirty="0" smtClean="0"/>
              <a:t>SSH </a:t>
            </a:r>
            <a:r>
              <a:rPr lang="zh-CN" altLang="en-US" dirty="0" smtClean="0"/>
              <a:t>是目前较可靠，专为远程登录会话和其他网络服务提供安全性的协议。利用 </a:t>
            </a:r>
            <a:r>
              <a:rPr lang="en-US" altLang="zh-CN" dirty="0" smtClean="0"/>
              <a:t>SSH </a:t>
            </a:r>
            <a:r>
              <a:rPr lang="zh-CN" altLang="en-US" dirty="0" smtClean="0"/>
              <a:t>协议可以有效防止远程管理过程中的信息泄露问题。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通俗而言：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负责发现传输的问题，一有问题就发出信号，要求重新传输，直到所有数据安全正确地传输到目的地。而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是给因特网的每一台联网设备规定一个地址。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D50B4-1911-4E5E-9414-C209CAA530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Win7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先打开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功能（控制面板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程序与功能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左侧面板上）；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C:\Windows\System32\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等命令。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后进入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telnet&gt;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，这时需要按回车进入编辑状态。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快捷键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"Ctrl+](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右中括号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来打开本地回显功能，这样我们就可以看见我们所打的东西了，如图：（注本阶段执行过程和以下的过程均要求操作时间尽可能短，因为时间一长，便会被认为断开连接。）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国内网站：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 sse.tongji.edu.cn 80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Ctrl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+]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GET /ssejob.html HTTP/1.1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HOST:sse.tongji.edu.cn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回车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次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参考链接：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http://www.cnblogs.com/stg609/archive/2008/07/06/1237000.html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http://www.cnblogs.com/moonson/archive/2011/11/18/2253630.html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D50B4-1911-4E5E-9414-C209CAA530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9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Red: </a:t>
            </a:r>
            <a:r>
              <a:rPr lang="zh-CN" altLang="en-US" dirty="0" smtClean="0"/>
              <a:t>讲完</a:t>
            </a:r>
            <a:r>
              <a:rPr lang="en-US" altLang="zh-CN" dirty="0" err="1" smtClean="0"/>
              <a:t>interent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www</a:t>
            </a:r>
            <a:r>
              <a:rPr lang="zh-CN" altLang="en-US" dirty="0" smtClean="0"/>
              <a:t>另起思考题？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WWW</a:t>
            </a:r>
            <a:r>
              <a:rPr lang="zh-CN" altLang="en-US" dirty="0" smtClean="0"/>
              <a:t>是环球信息网的缩写，（亦作“</a:t>
            </a:r>
            <a:r>
              <a:rPr lang="en-US" altLang="zh-CN" dirty="0" smtClean="0"/>
              <a:t>Web”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WWW”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'W3'”</a:t>
            </a:r>
            <a:r>
              <a:rPr lang="zh-CN" altLang="en-US" dirty="0" smtClean="0"/>
              <a:t>，英文全称为“</a:t>
            </a:r>
            <a:r>
              <a:rPr lang="en-US" altLang="zh-CN" dirty="0" smtClean="0"/>
              <a:t>World Wide Web”</a:t>
            </a:r>
            <a:r>
              <a:rPr lang="zh-CN" altLang="en-US" dirty="0" smtClean="0"/>
              <a:t>），中文名字为“万维网”，</a:t>
            </a:r>
            <a:r>
              <a:rPr lang="en-US" altLang="zh-CN" dirty="0" smtClean="0"/>
              <a:t>"</a:t>
            </a:r>
            <a:r>
              <a:rPr lang="zh-CN" altLang="en-US" dirty="0" smtClean="0"/>
              <a:t>环球网</a:t>
            </a:r>
            <a:r>
              <a:rPr lang="en-US" altLang="zh-CN" dirty="0" smtClean="0"/>
              <a:t>"</a:t>
            </a:r>
            <a:r>
              <a:rPr lang="zh-CN" altLang="en-US" dirty="0" smtClean="0"/>
              <a:t>等，常简称为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万维网并不等同互联网，万维网只是互联网所能提供的服务其中之一，是靠着互联网运行的一项服务。互联网并不等同万维网，万维网只是一建基于超文本相互链接而成的全球性系统，且是互联网所能提供的服务其中之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万维网联盟（英语：</a:t>
            </a:r>
            <a:r>
              <a:rPr lang="en-US" altLang="zh-CN" dirty="0" smtClean="0"/>
              <a:t>World Wide Web Consortium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W3C</a:t>
            </a:r>
            <a:r>
              <a:rPr lang="zh-CN" altLang="en-US" dirty="0" smtClean="0"/>
              <a:t>），又称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理事会。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月在麻省理工学院（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）计算机科学实验室成立。万维网联盟的创建者是万维网的发明者蒂姆</a:t>
            </a:r>
            <a:r>
              <a:rPr lang="en-US" altLang="zh-CN" dirty="0" smtClean="0"/>
              <a:t>·</a:t>
            </a:r>
            <a:r>
              <a:rPr lang="zh-CN" altLang="en-US" dirty="0" smtClean="0"/>
              <a:t>伯纳斯</a:t>
            </a:r>
            <a:r>
              <a:rPr lang="en-US" altLang="zh-CN" dirty="0" smtClean="0"/>
              <a:t>-</a:t>
            </a:r>
            <a:r>
              <a:rPr lang="zh-CN" altLang="en-US" smtClean="0"/>
              <a:t>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D50B4-1911-4E5E-9414-C209CAA530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ra.com/" TargetMode="External"/><Relationship Id="rId3" Type="http://schemas.openxmlformats.org/officeDocument/2006/relationships/hyperlink" Target="http://www.microsoft.com/resources/documentation/windows/xp/all/proddocs/en-us/iiiisin2.mspx?mfr=true" TargetMode="External"/><Relationship Id="rId7" Type="http://schemas.openxmlformats.org/officeDocument/2006/relationships/hyperlink" Target="http://www.google.com/chrome/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ple.com/safari/" TargetMode="External"/><Relationship Id="rId5" Type="http://schemas.openxmlformats.org/officeDocument/2006/relationships/hyperlink" Target="http://www.microsoft.com/windows/products/winfamily/ie/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://www.getfirefox.com/" TargetMode="External"/><Relationship Id="rId9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system32\drivers\etc\hosts" TargetMode="External"/><Relationship Id="rId2" Type="http://schemas.openxmlformats.org/officeDocument/2006/relationships/hyperlink" Target="http://en.wikipedia.org/wiki/Hosts_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/etc/hosts" TargetMode="External"/><Relationship Id="rId4" Type="http://schemas.openxmlformats.org/officeDocument/2006/relationships/hyperlink" Target="/private/etc/hos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w-bc.com/info/regesstepp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nfo/regesstepp/index.html" TargetMode="External"/><Relationship Id="rId2" Type="http://schemas.openxmlformats.org/officeDocument/2006/relationships/hyperlink" Target="http://en.wikipedia.org/wiki/Hosts_fi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jiansun/index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ql" TargetMode="External"/><Relationship Id="rId3" Type="http://schemas.openxmlformats.org/officeDocument/2006/relationships/hyperlink" Target="http://en.wikipedia.org/wiki/Cascading_Style_Sheets" TargetMode="External"/><Relationship Id="rId7" Type="http://schemas.openxmlformats.org/officeDocument/2006/relationships/hyperlink" Target="http://en.wikipedia.org/wiki/X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jax_(programming)" TargetMode="External"/><Relationship Id="rId5" Type="http://schemas.openxmlformats.org/officeDocument/2006/relationships/hyperlink" Target="http://en.wikipedia.org/wiki/JavaScript" TargetMode="External"/><Relationship Id="rId4" Type="http://schemas.openxmlformats.org/officeDocument/2006/relationships/hyperlink" Target="http://www.php.ne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PA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en.wikipedia.org/wiki/Tim_Berners-Le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en.wikipedia.org/wiki/Internet_Engineering_Task_Force" TargetMode="External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orld_Wide_Web_Consortium" TargetMode="External"/><Relationship Id="rId5" Type="http://schemas.openxmlformats.org/officeDocument/2006/relationships/hyperlink" Target="http://news.com.com/ICANN+rejects+.xxx+domain/2100-1047_3-6071124.html" TargetMode="External"/><Relationship Id="rId4" Type="http://schemas.openxmlformats.org/officeDocument/2006/relationships/hyperlink" Target="http://en.wikipedia.org/wiki/ICANN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ismyi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CP_and_UDP_port_numb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ser_Datagram_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pic>
        <p:nvPicPr>
          <p:cNvPr id="1026" name="Picture 2" descr="FoxTr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13" y="601300"/>
            <a:ext cx="7021002" cy="218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protocol</a:t>
            </a:r>
            <a:endParaRPr lang="en-US" dirty="0"/>
          </a:p>
        </p:txBody>
      </p:sp>
      <p:pic>
        <p:nvPicPr>
          <p:cNvPr id="10242" name="Picture 2" descr="http://ipseclab.eit.lth.se/tiki-download_file.php?fileId=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97" y="1226170"/>
            <a:ext cx="4279557" cy="48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7280" y="2492261"/>
            <a:ext cx="54168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Protocol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set of rules governing the format of data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sent</a:t>
            </a:r>
          </a:p>
          <a:p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IP address:</a:t>
            </a:r>
            <a:endParaRPr lang="en-US" b="1" dirty="0"/>
          </a:p>
        </p:txBody>
      </p:sp>
      <p:pic>
        <p:nvPicPr>
          <p:cNvPr id="6" name="Picture 4" descr="IP add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27" y="3692590"/>
            <a:ext cx="4184374" cy="12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The Internet and WWW</a:t>
            </a:r>
          </a:p>
          <a:p>
            <a:pPr lvl="1"/>
            <a:r>
              <a:rPr lang="en-US" altLang="zh-CN" sz="2000" dirty="0" smtClean="0"/>
              <a:t>The Internet</a:t>
            </a:r>
          </a:p>
          <a:p>
            <a:pPr lvl="1"/>
            <a:r>
              <a:rPr lang="en-US" altLang="zh-CN" sz="2000" b="1" i="1" dirty="0" smtClean="0">
                <a:solidFill>
                  <a:srgbClr val="0066FF"/>
                </a:solidFill>
              </a:rPr>
              <a:t>The World Wide Web (WWW)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99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4B93F"/>
                </a:solidFill>
              </a:rPr>
              <a:t>Web servers</a:t>
            </a:r>
            <a:r>
              <a:rPr lang="en-US" dirty="0"/>
              <a:t> and </a:t>
            </a:r>
            <a:r>
              <a:rPr lang="en-US" b="1" dirty="0">
                <a:solidFill>
                  <a:srgbClr val="84B93F"/>
                </a:solidFill>
              </a:rPr>
              <a:t>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/>
              <a:t>  web </a:t>
            </a:r>
            <a:r>
              <a:rPr lang="en-US" sz="2200" b="1" dirty="0"/>
              <a:t>server</a:t>
            </a:r>
            <a:r>
              <a:rPr lang="en-US" sz="2200" dirty="0"/>
              <a:t>: software that listens for web page </a:t>
            </a:r>
            <a:r>
              <a:rPr lang="en-US" sz="2200" dirty="0" smtClean="0"/>
              <a:t>requests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hlinkClick r:id="rId2"/>
              </a:rPr>
              <a:t>Apache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Microsoft </a:t>
            </a:r>
            <a:r>
              <a:rPr lang="en-US" sz="2200" dirty="0"/>
              <a:t>Internet </a:t>
            </a:r>
            <a:r>
              <a:rPr lang="en-US" sz="2200" dirty="0" smtClean="0"/>
              <a:t>Information </a:t>
            </a:r>
            <a:r>
              <a:rPr lang="en-US" sz="2200" dirty="0"/>
              <a:t>Server (IIS) (</a:t>
            </a:r>
            <a:r>
              <a:rPr lang="en-US" sz="2200" dirty="0">
                <a:hlinkClick r:id="rId3"/>
              </a:rPr>
              <a:t>part of </a:t>
            </a:r>
            <a:r>
              <a:rPr lang="en-US" sz="2200" dirty="0" smtClean="0">
                <a:hlinkClick r:id="rId3"/>
              </a:rPr>
              <a:t>Windows</a:t>
            </a:r>
            <a:r>
              <a:rPr lang="en-US" sz="2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/>
              <a:t>  web </a:t>
            </a:r>
            <a:r>
              <a:rPr lang="en-US" sz="2200" b="1" dirty="0"/>
              <a:t>browser</a:t>
            </a:r>
            <a:r>
              <a:rPr lang="en-US" sz="2200" dirty="0"/>
              <a:t>: fetches/displays documents from web </a:t>
            </a:r>
            <a:r>
              <a:rPr lang="en-US" sz="2200" dirty="0" smtClean="0"/>
              <a:t>servers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4"/>
              </a:rPr>
              <a:t>Mozilla Firefox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Microsoft </a:t>
            </a:r>
            <a:r>
              <a:rPr lang="en-US" sz="2200" dirty="0">
                <a:hlinkClick r:id="rId5"/>
              </a:rPr>
              <a:t>Internet Explorer</a:t>
            </a:r>
            <a:r>
              <a:rPr lang="en-US" sz="2200" dirty="0"/>
              <a:t> (IE)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Apple </a:t>
            </a:r>
            <a:r>
              <a:rPr lang="en-US" sz="2200" dirty="0">
                <a:hlinkClick r:id="rId6"/>
              </a:rPr>
              <a:t>Safari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7"/>
              </a:rPr>
              <a:t>Google Chrome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8"/>
              </a:rPr>
              <a:t>Opera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146" name="Picture 2" descr="web ser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02" y="1973131"/>
            <a:ext cx="14668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refox web brows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32" y="4335568"/>
            <a:ext cx="36195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addresses work?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79" y="1889104"/>
            <a:ext cx="9865581" cy="39366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Domain Name System (</a:t>
            </a:r>
            <a:r>
              <a:rPr lang="en-US" sz="2400" b="1" dirty="0">
                <a:solidFill>
                  <a:schemeClr val="accent1"/>
                </a:solidFill>
              </a:rPr>
              <a:t>DNS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set of servers that map written names to IP addresses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Example: </a:t>
            </a: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sse.tongji.edu.cn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→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202.120.189.153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many systems maintain a local cache called a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alibri" panose="020F0502020204030204" pitchFamily="34" charset="0"/>
                <a:hlinkClick r:id="rId2"/>
              </a:rPr>
              <a:t>hosts file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Windows: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C:\Windows\system32\drivers\etc\hosts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Mac: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/private/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etc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/hosts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Linux: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etc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/hosts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web addresses work?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87983"/>
            <a:ext cx="9244493" cy="4613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Uniform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Resource Locator (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URL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 identifier for the location of a document on a web 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 basic URL: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http://www.aw-bc.com/info/regesstepp/index.html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~~~~   ~~~~~~~~~~~~~ ~~~~~~~~~~~~~~~~~~~~~~~~~~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protocol    host                 path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upon entering this URL into the browser, it would: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ask the DNS server for the IP address of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www.aw-bc.com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connect to that IP address at port 80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ask the server to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 /info/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regesstepp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/index.html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display the resulting page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926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addresses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DNS: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 set of servers that map written names to IP addresses</a:t>
            </a:r>
          </a:p>
          <a:p>
            <a:pPr marL="64008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Example: </a:t>
            </a: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www.cs.washington.edu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→ </a:t>
            </a: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128.208.3.88</a:t>
            </a:r>
            <a:endParaRPr lang="en-US" sz="2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many systems maintain a local cache called a </a:t>
            </a:r>
            <a:r>
              <a:rPr lang="en-US" sz="2200" dirty="0" smtClean="0">
                <a:solidFill>
                  <a:srgbClr val="335177"/>
                </a:solidFill>
                <a:latin typeface="Calibri" panose="020F0502020204030204" pitchFamily="34" charset="0"/>
                <a:hlinkClick r:id="rId2"/>
              </a:rPr>
              <a:t>hosts file</a:t>
            </a:r>
            <a:endParaRPr lang="en-US" sz="2200" dirty="0" smtClean="0">
              <a:solidFill>
                <a:srgbClr val="335177"/>
              </a:solidFill>
              <a:latin typeface="Calibri" panose="020F050202020403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endParaRPr lang="en-US" sz="2200" dirty="0">
              <a:solidFill>
                <a:srgbClr val="335177"/>
              </a:solidFill>
              <a:latin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URL: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a basic URL:</a:t>
            </a:r>
            <a:r>
              <a:rPr lang="en-US" sz="2200" dirty="0" smtClean="0">
                <a:solidFill>
                  <a:srgbClr val="335177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http://www.aw-bc.com/info/regesstepp/index.html</a:t>
            </a: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     ~~~~   ~~~~~~~~~~~~~ ~~~~~~~~~~~~~~~~~~~~~~~~~~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protocol    host                 path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92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Transport Protocol (</a:t>
            </a:r>
            <a:r>
              <a:rPr lang="en-US" b="1" dirty="0">
                <a:solidFill>
                  <a:srgbClr val="84B93F"/>
                </a:solidFill>
              </a:rPr>
              <a:t>HTTP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650306"/>
            <a:ext cx="8872340" cy="28286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set of commands understood by a web server and sent from a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some HTTP commands (your browser sends these internally):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GET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 download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POST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 send a web form response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PUT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 upload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simulating a browser with a terminal window: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e.g.: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http://research.microsoft.com/en-us/um/people/jiansun/index.htm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110816"/>
            <a:ext cx="10058400" cy="2308324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telnet 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research.Microsoft.com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Trying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research.Microsoft.com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Connected to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research.Microsoft.com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Escape character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‘Ctrl+]'.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-us/um/people/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jiansun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/index.htm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HTML 4.0 ..."&gt;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50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languages /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Hypertext </a:t>
            </a:r>
            <a:r>
              <a:rPr lang="en-US" sz="2200" dirty="0"/>
              <a:t>Markup Language (</a:t>
            </a:r>
            <a:r>
              <a:rPr lang="en-US" sz="2200" dirty="0">
                <a:hlinkClick r:id="rId2"/>
              </a:rPr>
              <a:t>HTML</a:t>
            </a:r>
            <a:r>
              <a:rPr lang="en-US" sz="2200" dirty="0"/>
              <a:t>): used for writing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Cascading </a:t>
            </a:r>
            <a:r>
              <a:rPr lang="en-US" sz="2200" dirty="0"/>
              <a:t>Style Sheets (</a:t>
            </a:r>
            <a:r>
              <a:rPr lang="en-US" sz="2200" dirty="0">
                <a:hlinkClick r:id="rId3"/>
              </a:rPr>
              <a:t>CSS</a:t>
            </a:r>
            <a:r>
              <a:rPr lang="en-US" sz="2200" dirty="0"/>
              <a:t>): stylistic info for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PHP </a:t>
            </a:r>
            <a:r>
              <a:rPr lang="en-US" sz="2200" dirty="0"/>
              <a:t>Hypertext Processor (</a:t>
            </a:r>
            <a:r>
              <a:rPr lang="en-US" sz="2200" dirty="0">
                <a:hlinkClick r:id="rId4"/>
              </a:rPr>
              <a:t>PHP</a:t>
            </a:r>
            <a:r>
              <a:rPr lang="en-US" sz="2200" dirty="0"/>
              <a:t>): dynamically create pages on a web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hlinkClick r:id="rId5"/>
              </a:rPr>
              <a:t>  JavaScript</a:t>
            </a:r>
            <a:r>
              <a:rPr lang="en-US" sz="2200" dirty="0"/>
              <a:t>: interactive and programmable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Asynchronous </a:t>
            </a:r>
            <a:r>
              <a:rPr lang="en-US" sz="2200" dirty="0"/>
              <a:t>JavaScript and XML (</a:t>
            </a:r>
            <a:r>
              <a:rPr lang="en-US" sz="2200" dirty="0">
                <a:hlinkClick r:id="rId6"/>
              </a:rPr>
              <a:t>Ajax</a:t>
            </a:r>
            <a:r>
              <a:rPr lang="en-US" sz="2200" dirty="0"/>
              <a:t>): accessing data for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</a:t>
            </a:r>
            <a:r>
              <a:rPr lang="en-US" sz="2200" dirty="0" err="1" smtClean="0"/>
              <a:t>eXtensible</a:t>
            </a:r>
            <a:r>
              <a:rPr lang="en-US" sz="2200" dirty="0" smtClean="0"/>
              <a:t> </a:t>
            </a:r>
            <a:r>
              <a:rPr lang="en-US" sz="2200" dirty="0"/>
              <a:t>Markup Language (</a:t>
            </a:r>
            <a:r>
              <a:rPr lang="en-US" sz="2200" dirty="0">
                <a:hlinkClick r:id="rId7"/>
              </a:rPr>
              <a:t>XML</a:t>
            </a:r>
            <a:r>
              <a:rPr lang="en-US" sz="2200" dirty="0"/>
              <a:t>): </a:t>
            </a:r>
            <a:r>
              <a:rPr lang="en-US" sz="2200" dirty="0" err="1"/>
              <a:t>metalanguage</a:t>
            </a:r>
            <a:r>
              <a:rPr lang="en-US" sz="2200" dirty="0"/>
              <a:t> for organizing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Structured </a:t>
            </a:r>
            <a:r>
              <a:rPr lang="en-US" sz="2200" dirty="0"/>
              <a:t>Query Language (</a:t>
            </a:r>
            <a:r>
              <a:rPr lang="en-US" sz="2200" dirty="0">
                <a:hlinkClick r:id="rId8"/>
              </a:rPr>
              <a:t>SQL</a:t>
            </a:r>
            <a:r>
              <a:rPr lang="en-US" sz="2200" dirty="0"/>
              <a:t>): interaction with databases</a:t>
            </a:r>
          </a:p>
        </p:txBody>
      </p:sp>
    </p:spTree>
    <p:extLst>
      <p:ext uri="{BB962C8B-B14F-4D97-AF65-F5344CB8AC3E}">
        <p14:creationId xmlns:p14="http://schemas.microsoft.com/office/powerpoint/2010/main" val="654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questions and Discussions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Who </a:t>
            </a:r>
            <a:r>
              <a:rPr lang="en-US" altLang="zh-CN" sz="2400" dirty="0"/>
              <a:t>"runs" the internet? Who is responsible for overseeing it</a:t>
            </a:r>
            <a:r>
              <a:rPr lang="en-US" altLang="zh-CN" sz="2400" dirty="0" smtClean="0"/>
              <a:t>?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What </a:t>
            </a:r>
            <a:r>
              <a:rPr lang="en-US" altLang="zh-CN" sz="2400" dirty="0"/>
              <a:t>is a URL?</a:t>
            </a:r>
          </a:p>
          <a:p>
            <a:pPr lvl="2"/>
            <a:r>
              <a:rPr lang="en-US" altLang="zh-CN" sz="2200" dirty="0" smtClean="0"/>
              <a:t>What </a:t>
            </a:r>
            <a:r>
              <a:rPr lang="en-US" altLang="zh-CN" sz="2200" dirty="0"/>
              <a:t>is an example of a URL you type a lot?</a:t>
            </a:r>
          </a:p>
          <a:p>
            <a:pPr lvl="2"/>
            <a:r>
              <a:rPr lang="en-US" altLang="zh-CN" sz="2200" dirty="0"/>
              <a:t>Why are URLs </a:t>
            </a:r>
            <a:r>
              <a:rPr lang="en-US" altLang="zh-CN" sz="2200" dirty="0" smtClean="0"/>
              <a:t>useful?</a:t>
            </a:r>
          </a:p>
          <a:p>
            <a:pPr lvl="1"/>
            <a:endParaRPr lang="en-US" altLang="zh-CN" sz="3200" dirty="0"/>
          </a:p>
          <a:p>
            <a:pPr lvl="1"/>
            <a:r>
              <a:rPr lang="en-US" altLang="zh-CN" sz="2400" dirty="0"/>
              <a:t>What's the difference between the Internet and the World Wide Web (WWW)?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252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 for your attention!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5" b="13075"/>
          <a:stretch>
            <a:fillRect/>
          </a:stretch>
        </p:blipFill>
        <p:spPr>
          <a:xfrm>
            <a:off x="2967942" y="63578"/>
            <a:ext cx="6480856" cy="4860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188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Internet and WWW</a:t>
            </a:r>
          </a:p>
          <a:p>
            <a:pPr lvl="1"/>
            <a:r>
              <a:rPr lang="en-US" altLang="zh-CN" sz="2000" dirty="0" smtClean="0"/>
              <a:t>The Internet</a:t>
            </a:r>
          </a:p>
          <a:p>
            <a:pPr lvl="1"/>
            <a:r>
              <a:rPr lang="en-US" altLang="zh-CN" sz="2000" dirty="0" smtClean="0"/>
              <a:t>The World Wide Web (WWW)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The Internet and WWW</a:t>
            </a:r>
          </a:p>
          <a:p>
            <a:pPr lvl="1"/>
            <a:r>
              <a:rPr lang="en-US" altLang="zh-CN" sz="2000" b="1" i="1" dirty="0" smtClean="0">
                <a:solidFill>
                  <a:srgbClr val="0066FF"/>
                </a:solidFill>
              </a:rPr>
              <a:t>The Internet</a:t>
            </a:r>
          </a:p>
          <a:p>
            <a:pPr lvl="1"/>
            <a:r>
              <a:rPr lang="en-US" altLang="zh-CN" sz="2000" dirty="0" smtClean="0"/>
              <a:t>The World Wide Web (WWW)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8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303643"/>
            <a:ext cx="10058400" cy="19928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Wikipedia</a:t>
            </a:r>
            <a:r>
              <a:rPr lang="en-US" sz="2200" dirty="0"/>
              <a:t>: </a:t>
            </a:r>
            <a:r>
              <a:rPr lang="en-US" sz="2200" dirty="0">
                <a:hlinkClick r:id="rId3"/>
              </a:rPr>
              <a:t>http://en.wikipedia.org/wiki/Internet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 </a:t>
            </a:r>
            <a:r>
              <a:rPr lang="en-US" sz="2200" dirty="0"/>
              <a:t>connection of computer networks using the Internet Protocol (IP)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layers </a:t>
            </a:r>
            <a:r>
              <a:rPr lang="en-US" sz="2200" dirty="0"/>
              <a:t>of communication protocols: IP → TCP/UDP → HTTP/FTP/POP/SMTP/SSH</a:t>
            </a:r>
            <a:r>
              <a:rPr lang="en-US" sz="2200" dirty="0" smtClean="0"/>
              <a:t>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  What's </a:t>
            </a:r>
            <a:r>
              <a:rPr lang="en-US" sz="2200" dirty="0">
                <a:solidFill>
                  <a:srgbClr val="FF0000"/>
                </a:solidFill>
              </a:rPr>
              <a:t>the difference between the Internet and the World Wide Web (WWW)?</a:t>
            </a:r>
          </a:p>
        </p:txBody>
      </p:sp>
      <p:pic>
        <p:nvPicPr>
          <p:cNvPr id="2050" name="Picture 2" descr="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1930510"/>
            <a:ext cx="3581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began </a:t>
            </a:r>
            <a:r>
              <a:rPr lang="en-US" sz="2200" dirty="0"/>
              <a:t>as a US Department of Defense network called </a:t>
            </a:r>
            <a:r>
              <a:rPr lang="en-US" sz="2200" dirty="0">
                <a:hlinkClick r:id="rId3"/>
              </a:rPr>
              <a:t>ARPANET</a:t>
            </a:r>
            <a:r>
              <a:rPr lang="en-US" sz="2200" dirty="0"/>
              <a:t> (1960s-70s)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initial </a:t>
            </a:r>
            <a:r>
              <a:rPr lang="en-US" sz="2200" dirty="0"/>
              <a:t>services: electronic mail, file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opened </a:t>
            </a:r>
            <a:r>
              <a:rPr lang="en-US" sz="2200" dirty="0"/>
              <a:t>to commercial interests in late 80s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WWW </a:t>
            </a:r>
            <a:r>
              <a:rPr lang="en-US" sz="2200" dirty="0"/>
              <a:t>created in 1989-91 by </a:t>
            </a:r>
            <a:r>
              <a:rPr lang="en-US" sz="2200" dirty="0">
                <a:hlinkClick r:id="rId4"/>
              </a:rPr>
              <a:t>Tim Berners-Lee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popular </a:t>
            </a:r>
            <a:r>
              <a:rPr lang="en-US" sz="2200" dirty="0"/>
              <a:t>web browsers released: Netscape 1994, IE 1995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Amazon.com </a:t>
            </a:r>
            <a:r>
              <a:rPr lang="en-US" sz="2200" dirty="0"/>
              <a:t>opens in 1995; Google January 1996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Hamster </a:t>
            </a:r>
            <a:r>
              <a:rPr lang="en-US" sz="2200" dirty="0"/>
              <a:t>Dance web page created in 1999 </a:t>
            </a:r>
          </a:p>
        </p:txBody>
      </p:sp>
      <p:pic>
        <p:nvPicPr>
          <p:cNvPr id="3074" name="Picture 2" descr="hamster da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19" y="4388579"/>
            <a:ext cx="3105962" cy="185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aspects of the </a:t>
            </a:r>
            <a:r>
              <a:rPr lang="en-US" altLang="zh-CN" dirty="0"/>
              <a:t>i</a:t>
            </a:r>
            <a:r>
              <a:rPr lang="en-US" altLang="zh-CN" dirty="0" smtClean="0"/>
              <a:t>nternet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  subnetworks </a:t>
            </a:r>
            <a:r>
              <a:rPr lang="en-US" altLang="zh-CN" sz="2400" dirty="0"/>
              <a:t>can stand on their </a:t>
            </a:r>
            <a:r>
              <a:rPr lang="en-US" altLang="zh-CN" sz="2400" dirty="0" smtClean="0"/>
              <a:t>own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  computers </a:t>
            </a:r>
            <a:r>
              <a:rPr lang="en-US" altLang="zh-CN" sz="2400" dirty="0"/>
              <a:t>can dynamically join and leave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  built </a:t>
            </a:r>
            <a:r>
              <a:rPr lang="en-US" altLang="zh-CN" sz="2400" dirty="0"/>
              <a:t>on open standards; anyone can create a new internet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  lack </a:t>
            </a:r>
            <a:r>
              <a:rPr lang="en-US" altLang="zh-CN" sz="2400" dirty="0"/>
              <a:t>of centralized control (mostly)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  everyone </a:t>
            </a:r>
            <a:r>
              <a:rPr lang="en-US" altLang="zh-CN" sz="2400" dirty="0"/>
              <a:t>can use it with simple, commonly available software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46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"runs" the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Internet </a:t>
            </a:r>
            <a:r>
              <a:rPr lang="en-US" sz="2200" dirty="0"/>
              <a:t>Engineering Task Force (</a:t>
            </a:r>
            <a:r>
              <a:rPr lang="en-US" sz="2200" dirty="0">
                <a:hlinkClick r:id="rId3"/>
              </a:rPr>
              <a:t>IETF</a:t>
            </a:r>
            <a:r>
              <a:rPr lang="en-US" sz="2200" dirty="0"/>
              <a:t>): internet protocol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Internet </a:t>
            </a:r>
            <a:r>
              <a:rPr lang="en-US" sz="2200" dirty="0"/>
              <a:t>Corporation for Assigned Names and Numbers (</a:t>
            </a:r>
            <a:r>
              <a:rPr lang="en-US" sz="2200" dirty="0">
                <a:hlinkClick r:id="rId4"/>
              </a:rPr>
              <a:t>ICANN</a:t>
            </a:r>
            <a:r>
              <a:rPr lang="en-US" sz="2200" dirty="0"/>
              <a:t>): 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decides </a:t>
            </a:r>
            <a:r>
              <a:rPr lang="en-US" sz="2200" dirty="0"/>
              <a:t>top-level </a:t>
            </a:r>
            <a:r>
              <a:rPr lang="en-US" sz="2200" dirty="0">
                <a:hlinkClick r:id="rId5"/>
              </a:rPr>
              <a:t>domain names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World </a:t>
            </a:r>
            <a:r>
              <a:rPr lang="en-US" sz="2200" dirty="0"/>
              <a:t>Wide Web Consortium (</a:t>
            </a:r>
            <a:r>
              <a:rPr lang="en-US" sz="2200" dirty="0">
                <a:hlinkClick r:id="rId6"/>
              </a:rPr>
              <a:t>W3C</a:t>
            </a:r>
            <a:r>
              <a:rPr lang="en-US" sz="2200" dirty="0"/>
              <a:t>): web standards</a:t>
            </a:r>
          </a:p>
        </p:txBody>
      </p:sp>
      <p:pic>
        <p:nvPicPr>
          <p:cNvPr id="4098" name="Picture 2" descr="IET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53" y="4245318"/>
            <a:ext cx="18383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AN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64" y="4178644"/>
            <a:ext cx="16954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3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54" y="4569168"/>
            <a:ext cx="30003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</a:t>
            </a:r>
            <a:r>
              <a:rPr lang="en-US" b="1" dirty="0">
                <a:solidFill>
                  <a:srgbClr val="84B93F"/>
                </a:solidFill>
              </a:rPr>
              <a:t>IP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61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 </a:t>
            </a:r>
            <a:r>
              <a:rPr lang="en-US" sz="2200" dirty="0"/>
              <a:t>simple protocol for attempting to send data between two 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each </a:t>
            </a:r>
            <a:r>
              <a:rPr lang="en-US" sz="2200" dirty="0"/>
              <a:t>device has a 32-bit IP address written as four 8-bit numbers (0-255) 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find </a:t>
            </a:r>
            <a:r>
              <a:rPr lang="en-US" sz="2200" dirty="0"/>
              <a:t>out your internet IP address: </a:t>
            </a:r>
            <a:r>
              <a:rPr lang="en-US" sz="2200" dirty="0">
                <a:hlinkClick r:id="rId3"/>
              </a:rPr>
              <a:t>whatismyip.com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find </a:t>
            </a:r>
            <a:r>
              <a:rPr lang="en-US" sz="2200" dirty="0"/>
              <a:t>out your local IP address: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a terminal, type: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</a:rPr>
              <a:t>ipconfig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dirty="0"/>
              <a:t>(Windows) or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</a:rPr>
              <a:t>ifconfig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200" dirty="0"/>
              <a:t>(Mac/Linux)</a:t>
            </a:r>
          </a:p>
        </p:txBody>
      </p:sp>
      <p:pic>
        <p:nvPicPr>
          <p:cNvPr id="5124" name="Picture 4" descr="IP addr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18" y="2782610"/>
            <a:ext cx="6235286" cy="187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488" y="4131294"/>
            <a:ext cx="3132192" cy="21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</a:t>
            </a:r>
            <a:r>
              <a:rPr lang="en-US" b="1" dirty="0">
                <a:solidFill>
                  <a:srgbClr val="84B93F"/>
                </a:solidFill>
              </a:rPr>
              <a:t>TCP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04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adds </a:t>
            </a:r>
            <a:r>
              <a:rPr lang="en-US" sz="2200" dirty="0"/>
              <a:t>multiplexing, guaranteed message delivery on top of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/>
              <a:t>  multiplexing</a:t>
            </a:r>
            <a:r>
              <a:rPr lang="en-US" sz="2200" dirty="0"/>
              <a:t>: multiple programs using the same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port</a:t>
            </a:r>
            <a:r>
              <a:rPr lang="en-US" sz="2200" dirty="0"/>
              <a:t>: a number given to each program or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80: web browser (port 443 for secure browsing)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25: email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22: </a:t>
            </a:r>
            <a:r>
              <a:rPr lang="en-US" sz="2200" dirty="0" err="1"/>
              <a:t>ssh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5190: AOL Instant Messenger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3"/>
              </a:rPr>
              <a:t>more common ports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some </a:t>
            </a:r>
            <a:r>
              <a:rPr lang="en-US" sz="2200" dirty="0"/>
              <a:t>programs (games, streaming media programs) use simpler </a:t>
            </a:r>
            <a:r>
              <a:rPr lang="en-US" sz="2200" dirty="0">
                <a:hlinkClick r:id="rId4"/>
              </a:rPr>
              <a:t>UDP</a:t>
            </a:r>
            <a:r>
              <a:rPr lang="en-US" sz="2200" dirty="0"/>
              <a:t> protocol instead of TCP</a:t>
            </a:r>
          </a:p>
        </p:txBody>
      </p:sp>
    </p:spTree>
    <p:extLst>
      <p:ext uri="{BB962C8B-B14F-4D97-AF65-F5344CB8AC3E}">
        <p14:creationId xmlns:p14="http://schemas.microsoft.com/office/powerpoint/2010/main" val="226417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7811</TotalTime>
  <Words>1683</Words>
  <Application>Microsoft Office PowerPoint</Application>
  <PresentationFormat>宽屏</PresentationFormat>
  <Paragraphs>190</Paragraphs>
  <Slides>19</Slides>
  <Notes>7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Arial</vt:lpstr>
      <vt:lpstr>Arial</vt:lpstr>
      <vt:lpstr>Calibri</vt:lpstr>
      <vt:lpstr>Calibri Light</vt:lpstr>
      <vt:lpstr>Consolas</vt:lpstr>
      <vt:lpstr>Wingdings</vt:lpstr>
      <vt:lpstr>Retrospect</vt:lpstr>
      <vt:lpstr>Web Programming</vt:lpstr>
      <vt:lpstr>Today’s Topics</vt:lpstr>
      <vt:lpstr>Today’s Topics</vt:lpstr>
      <vt:lpstr>The Internet</vt:lpstr>
      <vt:lpstr>Brief History</vt:lpstr>
      <vt:lpstr>Key aspects of the internet</vt:lpstr>
      <vt:lpstr>Who "runs" the internet?</vt:lpstr>
      <vt:lpstr>Internet Protocol (IP)</vt:lpstr>
      <vt:lpstr>Transmission Control Protocol (TCP)</vt:lpstr>
      <vt:lpstr>Layers of protocol</vt:lpstr>
      <vt:lpstr>Today’s Topics</vt:lpstr>
      <vt:lpstr>Web servers and browsers</vt:lpstr>
      <vt:lpstr>How do web addresses work?</vt:lpstr>
      <vt:lpstr>How do web addresses work?</vt:lpstr>
      <vt:lpstr>How do web addresses work?</vt:lpstr>
      <vt:lpstr>Hypertext Transport Protocol (HTTP)</vt:lpstr>
      <vt:lpstr>Web languages / technologies</vt:lpstr>
      <vt:lpstr>Quick questions and Discussions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shuang</cp:lastModifiedBy>
  <cp:revision>68</cp:revision>
  <dcterms:created xsi:type="dcterms:W3CDTF">2014-09-24T02:51:58Z</dcterms:created>
  <dcterms:modified xsi:type="dcterms:W3CDTF">2016-03-02T00:52:28Z</dcterms:modified>
</cp:coreProperties>
</file>