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sldIdLst>
    <p:sldId id="256" r:id="rId2"/>
    <p:sldId id="351" r:id="rId3"/>
    <p:sldId id="352" r:id="rId4"/>
    <p:sldId id="257" r:id="rId5"/>
    <p:sldId id="258" r:id="rId6"/>
    <p:sldId id="267" r:id="rId7"/>
    <p:sldId id="268" r:id="rId8"/>
    <p:sldId id="269" r:id="rId9"/>
    <p:sldId id="353" r:id="rId10"/>
    <p:sldId id="354" r:id="rId11"/>
    <p:sldId id="319" r:id="rId12"/>
    <p:sldId id="320" r:id="rId13"/>
    <p:sldId id="331" r:id="rId14"/>
    <p:sldId id="355" r:id="rId15"/>
    <p:sldId id="325" r:id="rId16"/>
    <p:sldId id="356" r:id="rId17"/>
    <p:sldId id="357" r:id="rId18"/>
    <p:sldId id="358" r:id="rId19"/>
    <p:sldId id="359" r:id="rId20"/>
    <p:sldId id="360" r:id="rId21"/>
    <p:sldId id="361" r:id="rId22"/>
    <p:sldId id="362" r:id="rId23"/>
    <p:sldId id="363" r:id="rId24"/>
    <p:sldId id="321" r:id="rId25"/>
    <p:sldId id="322" r:id="rId26"/>
    <p:sldId id="364" r:id="rId27"/>
    <p:sldId id="365" r:id="rId28"/>
    <p:sldId id="323" r:id="rId29"/>
    <p:sldId id="369" r:id="rId30"/>
    <p:sldId id="370" r:id="rId31"/>
    <p:sldId id="324" r:id="rId32"/>
    <p:sldId id="337" r:id="rId33"/>
    <p:sldId id="338" r:id="rId34"/>
    <p:sldId id="366" r:id="rId35"/>
    <p:sldId id="367" r:id="rId36"/>
    <p:sldId id="368" r:id="rId37"/>
    <p:sldId id="339" r:id="rId38"/>
    <p:sldId id="340" r:id="rId39"/>
    <p:sldId id="31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93F"/>
    <a:srgbClr val="003399"/>
    <a:srgbClr val="0066FF"/>
    <a:srgbClr val="00FF00"/>
    <a:srgbClr val="33CC33"/>
    <a:srgbClr val="FFFF00"/>
    <a:srgbClr val="0000FF"/>
    <a:srgbClr val="CC00FF"/>
    <a:srgbClr val="E5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190" autoAdjust="0"/>
  </p:normalViewPr>
  <p:slideViewPr>
    <p:cSldViewPr snapToGrid="0">
      <p:cViewPr varScale="1">
        <p:scale>
          <a:sx n="98" d="100"/>
          <a:sy n="98" d="100"/>
        </p:scale>
        <p:origin x="510" y="84"/>
      </p:cViewPr>
      <p:guideLst/>
    </p:cSldViewPr>
  </p:slideViewPr>
  <p:notesTextViewPr>
    <p:cViewPr>
      <p:scale>
        <a:sx n="1" d="1"/>
        <a:sy n="1" d="1"/>
      </p:scale>
      <p:origin x="0" y="0"/>
    </p:cViewPr>
  </p:notesTextViewPr>
  <p:sorterViewPr>
    <p:cViewPr varScale="1">
      <p:scale>
        <a:sx n="100" d="100"/>
        <a:sy n="100" d="100"/>
      </p:scale>
      <p:origin x="0" y="-53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023B5-A5A4-4007-977B-2616F89B0003}" type="datetimeFigureOut">
              <a:rPr lang="zh-CN" altLang="en-US" smtClean="0"/>
              <a:t>2016/2/28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AD50B4-1911-4E5E-9414-C209CAA530B4}" type="slidenum">
              <a:rPr lang="zh-CN" altLang="en-US" smtClean="0"/>
              <a:t>‹#›</a:t>
            </a:fld>
            <a:endParaRPr lang="zh-CN" altLang="en-US"/>
          </a:p>
        </p:txBody>
      </p:sp>
    </p:spTree>
    <p:extLst>
      <p:ext uri="{BB962C8B-B14F-4D97-AF65-F5344CB8AC3E}">
        <p14:creationId xmlns:p14="http://schemas.microsoft.com/office/powerpoint/2010/main" val="742355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w3school.com.cn/tags/att_link_type.asp"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w3school.com.cn/tags/att_img_src.asp"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www.w3school.com.cn/tags/att_img_alt.asp"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3school.com.cn/tags/tag_em.asp"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w3school.com.cn/tags/tag_blockquote.asp"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Not</a:t>
            </a:r>
            <a:r>
              <a:rPr lang="zh-CN" altLang="en-US" dirty="0" smtClean="0"/>
              <a:t>所见即所得</a:t>
            </a:r>
            <a:endParaRPr lang="zh-CN" altLang="en-US" dirty="0"/>
          </a:p>
        </p:txBody>
      </p:sp>
      <p:sp>
        <p:nvSpPr>
          <p:cNvPr id="4" name="灯片编号占位符 3"/>
          <p:cNvSpPr>
            <a:spLocks noGrp="1"/>
          </p:cNvSpPr>
          <p:nvPr>
            <p:ph type="sldNum" sz="quarter" idx="10"/>
          </p:nvPr>
        </p:nvSpPr>
        <p:spPr/>
        <p:txBody>
          <a:bodyPr/>
          <a:lstStyle/>
          <a:p>
            <a:fld id="{45AD50B4-1911-4E5E-9414-C209CAA530B4}" type="slidenum">
              <a:rPr lang="zh-CN" altLang="en-US" smtClean="0"/>
              <a:t>4</a:t>
            </a:fld>
            <a:endParaRPr lang="zh-CN" altLang="en-US"/>
          </a:p>
        </p:txBody>
      </p:sp>
    </p:spTree>
    <p:extLst>
      <p:ext uri="{BB962C8B-B14F-4D97-AF65-F5344CB8AC3E}">
        <p14:creationId xmlns:p14="http://schemas.microsoft.com/office/powerpoint/2010/main" val="2602055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HTML</a:t>
            </a:r>
            <a:r>
              <a:rPr lang="zh-CN" altLang="en-US" dirty="0" smtClean="0"/>
              <a:t>字符集</a:t>
            </a:r>
            <a:endParaRPr lang="en-US" altLang="zh-CN" dirty="0" smtClean="0"/>
          </a:p>
          <a:p>
            <a:r>
              <a:rPr lang="en-US" altLang="zh-CN" dirty="0" smtClean="0"/>
              <a:t>&lt;p&gt;&amp;</a:t>
            </a:r>
            <a:r>
              <a:rPr lang="en-US" altLang="zh-CN" dirty="0" err="1" smtClean="0"/>
              <a:t>amp;amp</a:t>
            </a:r>
            <a:r>
              <a:rPr lang="en-US" altLang="zh-CN" dirty="0" smtClean="0"/>
              <a:t>;&lt;/p&gt; </a:t>
            </a:r>
            <a:endParaRPr lang="zh-CN" altLang="en-US" dirty="0"/>
          </a:p>
        </p:txBody>
      </p:sp>
      <p:sp>
        <p:nvSpPr>
          <p:cNvPr id="4" name="灯片编号占位符 3"/>
          <p:cNvSpPr>
            <a:spLocks noGrp="1"/>
          </p:cNvSpPr>
          <p:nvPr>
            <p:ph type="sldNum" sz="quarter" idx="10"/>
          </p:nvPr>
        </p:nvSpPr>
        <p:spPr/>
        <p:txBody>
          <a:bodyPr/>
          <a:lstStyle/>
          <a:p>
            <a:fld id="{45AD50B4-1911-4E5E-9414-C209CAA530B4}" type="slidenum">
              <a:rPr lang="zh-CN" altLang="en-US" smtClean="0"/>
              <a:t>26</a:t>
            </a:fld>
            <a:endParaRPr lang="zh-CN" altLang="en-US"/>
          </a:p>
        </p:txBody>
      </p:sp>
    </p:spTree>
    <p:extLst>
      <p:ext uri="{BB962C8B-B14F-4D97-AF65-F5344CB8AC3E}">
        <p14:creationId xmlns:p14="http://schemas.microsoft.com/office/powerpoint/2010/main" val="3684069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定义和用法</a:t>
            </a:r>
          </a:p>
          <a:p>
            <a:r>
              <a:rPr lang="en-US" altLang="zh-CN" sz="1200" b="0" i="0" kern="1200" dirty="0" smtClean="0">
                <a:solidFill>
                  <a:schemeClr val="tx1"/>
                </a:solidFill>
                <a:effectLst/>
                <a:latin typeface="+mn-lt"/>
                <a:ea typeface="+mn-ea"/>
                <a:cs typeface="+mn-cs"/>
              </a:rPr>
              <a:t>&lt;link&gt; </a:t>
            </a:r>
            <a:r>
              <a:rPr lang="zh-CN" altLang="en-US" sz="1200" b="0" i="0" kern="1200" dirty="0" smtClean="0">
                <a:solidFill>
                  <a:schemeClr val="tx1"/>
                </a:solidFill>
                <a:effectLst/>
                <a:latin typeface="+mn-lt"/>
                <a:ea typeface="+mn-ea"/>
                <a:cs typeface="+mn-cs"/>
              </a:rPr>
              <a:t>标签定义文档与外部资源的关系。</a:t>
            </a:r>
          </a:p>
          <a:p>
            <a:r>
              <a:rPr lang="en-US" altLang="zh-CN" sz="1200" b="0" i="0" kern="1200" dirty="0" smtClean="0">
                <a:solidFill>
                  <a:schemeClr val="tx1"/>
                </a:solidFill>
                <a:effectLst/>
                <a:latin typeface="+mn-lt"/>
                <a:ea typeface="+mn-ea"/>
                <a:cs typeface="+mn-cs"/>
              </a:rPr>
              <a:t>&lt;link&gt; </a:t>
            </a:r>
            <a:r>
              <a:rPr lang="zh-CN" altLang="en-US" sz="1200" b="0" i="0" kern="1200" dirty="0" smtClean="0">
                <a:solidFill>
                  <a:schemeClr val="tx1"/>
                </a:solidFill>
                <a:effectLst/>
                <a:latin typeface="+mn-lt"/>
                <a:ea typeface="+mn-ea"/>
                <a:cs typeface="+mn-cs"/>
              </a:rPr>
              <a:t>标签最常见的用途是链接样式表。</a:t>
            </a:r>
          </a:p>
          <a:p>
            <a:endParaRPr lang="en-US" altLang="zh-CN" dirty="0" smtClean="0"/>
          </a:p>
          <a:p>
            <a:r>
              <a:rPr lang="zh-CN" altLang="en-US" sz="1200" b="1" i="0" kern="1200" dirty="0" smtClean="0">
                <a:solidFill>
                  <a:schemeClr val="tx1"/>
                </a:solidFill>
                <a:effectLst/>
                <a:latin typeface="+mn-lt"/>
                <a:ea typeface="+mn-ea"/>
                <a:cs typeface="+mn-cs"/>
              </a:rPr>
              <a:t>注释：</a:t>
            </a:r>
            <a:r>
              <a:rPr lang="en-US" altLang="zh-CN" sz="1200" b="0" i="0" kern="1200" dirty="0" smtClean="0">
                <a:solidFill>
                  <a:schemeClr val="tx1"/>
                </a:solidFill>
                <a:effectLst/>
                <a:latin typeface="+mn-lt"/>
                <a:ea typeface="+mn-ea"/>
                <a:cs typeface="+mn-cs"/>
              </a:rPr>
              <a:t>link </a:t>
            </a:r>
            <a:r>
              <a:rPr lang="zh-CN" altLang="en-US" sz="1200" b="0" i="0" kern="1200" dirty="0" smtClean="0">
                <a:solidFill>
                  <a:schemeClr val="tx1"/>
                </a:solidFill>
                <a:effectLst/>
                <a:latin typeface="+mn-lt"/>
                <a:ea typeface="+mn-ea"/>
                <a:cs typeface="+mn-cs"/>
              </a:rPr>
              <a:t>元素是空元素，它仅包含属性。</a:t>
            </a:r>
          </a:p>
          <a:p>
            <a:r>
              <a:rPr lang="zh-CN" altLang="en-US" sz="1200" b="1" i="0" kern="1200" dirty="0" smtClean="0">
                <a:solidFill>
                  <a:schemeClr val="tx1"/>
                </a:solidFill>
                <a:effectLst/>
                <a:latin typeface="+mn-lt"/>
                <a:ea typeface="+mn-ea"/>
                <a:cs typeface="+mn-cs"/>
              </a:rPr>
              <a:t>注释：</a:t>
            </a:r>
            <a:r>
              <a:rPr lang="zh-CN" altLang="en-US" sz="1200" b="0" i="0" kern="1200" dirty="0" smtClean="0">
                <a:solidFill>
                  <a:schemeClr val="tx1"/>
                </a:solidFill>
                <a:effectLst/>
                <a:latin typeface="+mn-lt"/>
                <a:ea typeface="+mn-ea"/>
                <a:cs typeface="+mn-cs"/>
              </a:rPr>
              <a:t>此元素只能存在于 </a:t>
            </a:r>
            <a:r>
              <a:rPr lang="en-US" altLang="zh-CN" sz="1200" b="0" i="0" kern="1200" dirty="0" smtClean="0">
                <a:solidFill>
                  <a:schemeClr val="tx1"/>
                </a:solidFill>
                <a:effectLst/>
                <a:latin typeface="+mn-lt"/>
                <a:ea typeface="+mn-ea"/>
                <a:cs typeface="+mn-cs"/>
              </a:rPr>
              <a:t>head </a:t>
            </a:r>
            <a:r>
              <a:rPr lang="zh-CN" altLang="en-US" sz="1200" b="0" i="0" kern="1200" dirty="0" smtClean="0">
                <a:solidFill>
                  <a:schemeClr val="tx1"/>
                </a:solidFill>
                <a:effectLst/>
                <a:latin typeface="+mn-lt"/>
                <a:ea typeface="+mn-ea"/>
                <a:cs typeface="+mn-cs"/>
              </a:rPr>
              <a:t>部分，不过它可出现任何次数。</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Rel</a:t>
            </a:r>
            <a:r>
              <a:rPr lang="zh-CN" altLang="en-US" sz="1200" b="0" i="0" kern="1200" dirty="0" smtClean="0">
                <a:solidFill>
                  <a:schemeClr val="tx1"/>
                </a:solidFill>
                <a:effectLst/>
                <a:latin typeface="+mn-lt"/>
                <a:ea typeface="+mn-ea"/>
                <a:cs typeface="+mn-cs"/>
              </a:rPr>
              <a:t>属性：规定当前文档与被链接文档之间的关系。</a:t>
            </a:r>
            <a:endParaRPr lang="en-US" altLang="zh-CN" sz="1200" b="0" i="0" kern="1200" dirty="0" smtClean="0">
              <a:solidFill>
                <a:schemeClr val="tx1"/>
              </a:solidFill>
              <a:effectLst/>
              <a:latin typeface="+mn-lt"/>
              <a:ea typeface="+mn-ea"/>
              <a:cs typeface="+mn-cs"/>
            </a:endParaRPr>
          </a:p>
          <a:p>
            <a:r>
              <a:rPr lang="en-US" altLang="zh-CN" sz="1200" u="sng" kern="1200" dirty="0" smtClean="0">
                <a:solidFill>
                  <a:schemeClr val="tx1"/>
                </a:solidFill>
                <a:effectLst/>
                <a:latin typeface="+mn-lt"/>
                <a:ea typeface="+mn-ea"/>
                <a:cs typeface="+mn-cs"/>
                <a:hlinkClick r:id="rId3" tooltip="HTML5 &lt;link&gt; type 属性"/>
              </a:rPr>
              <a:t>Type</a:t>
            </a:r>
            <a:r>
              <a:rPr lang="zh-CN" altLang="en-US" sz="1200" u="sng" kern="1200" dirty="0" smtClean="0">
                <a:solidFill>
                  <a:schemeClr val="tx1"/>
                </a:solidFill>
                <a:effectLst/>
                <a:latin typeface="+mn-lt"/>
                <a:ea typeface="+mn-ea"/>
                <a:cs typeface="+mn-cs"/>
              </a:rPr>
              <a:t>：</a:t>
            </a:r>
            <a:r>
              <a:rPr lang="en-US" altLang="zh-CN" i="1" dirty="0" err="1" smtClean="0">
                <a:effectLst/>
              </a:rPr>
              <a:t>MIME_type</a:t>
            </a:r>
            <a:r>
              <a:rPr lang="zh-CN" altLang="en-US" dirty="0" smtClean="0">
                <a:effectLst/>
              </a:rPr>
              <a:t>规定被链接文档的 </a:t>
            </a:r>
            <a:r>
              <a:rPr lang="en-US" altLang="zh-CN" dirty="0" smtClean="0">
                <a:effectLst/>
              </a:rPr>
              <a:t>MIME </a:t>
            </a:r>
            <a:r>
              <a:rPr lang="zh-CN" altLang="en-US" dirty="0" smtClean="0">
                <a:effectLst/>
              </a:rPr>
              <a:t>类型。</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5AD50B4-1911-4E5E-9414-C209CAA530B4}" type="slidenum">
              <a:rPr lang="zh-CN" altLang="en-US" smtClean="0"/>
              <a:t>33</a:t>
            </a:fld>
            <a:endParaRPr lang="zh-CN" altLang="en-US"/>
          </a:p>
        </p:txBody>
      </p:sp>
    </p:spTree>
    <p:extLst>
      <p:ext uri="{BB962C8B-B14F-4D97-AF65-F5344CB8AC3E}">
        <p14:creationId xmlns:p14="http://schemas.microsoft.com/office/powerpoint/2010/main" val="2803364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AD50B4-1911-4E5E-9414-C209CAA530B4}" type="slidenum">
              <a:rPr lang="zh-CN" altLang="en-US" smtClean="0"/>
              <a:t>34</a:t>
            </a:fld>
            <a:endParaRPr lang="zh-CN" altLang="en-US"/>
          </a:p>
        </p:txBody>
      </p:sp>
    </p:spTree>
    <p:extLst>
      <p:ext uri="{BB962C8B-B14F-4D97-AF65-F5344CB8AC3E}">
        <p14:creationId xmlns:p14="http://schemas.microsoft.com/office/powerpoint/2010/main" val="914108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AD50B4-1911-4E5E-9414-C209CAA530B4}" type="slidenum">
              <a:rPr lang="zh-CN" altLang="en-US" smtClean="0"/>
              <a:t>35</a:t>
            </a:fld>
            <a:endParaRPr lang="zh-CN" altLang="en-US"/>
          </a:p>
        </p:txBody>
      </p:sp>
    </p:spTree>
    <p:extLst>
      <p:ext uri="{BB962C8B-B14F-4D97-AF65-F5344CB8AC3E}">
        <p14:creationId xmlns:p14="http://schemas.microsoft.com/office/powerpoint/2010/main" val="3655658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W3C</a:t>
            </a:r>
            <a:r>
              <a:rPr lang="zh-CN" altLang="en-US" dirty="0" smtClean="0"/>
              <a:t>外网支持网址、文件、</a:t>
            </a:r>
            <a:r>
              <a:rPr lang="en-US" altLang="zh-CN" dirty="0" smtClean="0"/>
              <a:t>code</a:t>
            </a:r>
            <a:r>
              <a:rPr lang="zh-CN" altLang="en-US" dirty="0" smtClean="0"/>
              <a:t>验证。</a:t>
            </a:r>
            <a:endParaRPr lang="en-US" altLang="zh-CN" dirty="0" smtClean="0"/>
          </a:p>
          <a:p>
            <a:endParaRPr lang="en-US" altLang="zh-CN" dirty="0" smtClean="0"/>
          </a:p>
          <a:p>
            <a:r>
              <a:rPr lang="en-US" altLang="zh-CN" dirty="0" smtClean="0"/>
              <a:t>W3C</a:t>
            </a:r>
            <a:r>
              <a:rPr lang="en-US" altLang="zh-CN" baseline="0" dirty="0" smtClean="0"/>
              <a:t> </a:t>
            </a:r>
            <a:r>
              <a:rPr lang="en-US" altLang="zh-CN" baseline="0" dirty="0" err="1" smtClean="0"/>
              <a:t>cn</a:t>
            </a:r>
            <a:r>
              <a:rPr lang="zh-CN" altLang="en-US" baseline="0" dirty="0" smtClean="0"/>
              <a:t>只支持网址，实际</a:t>
            </a:r>
            <a:r>
              <a:rPr lang="en-US" altLang="zh-CN" baseline="0" dirty="0" smtClean="0"/>
              <a:t>link</a:t>
            </a:r>
            <a:r>
              <a:rPr lang="zh-CN" altLang="en-US" baseline="0" dirty="0" smtClean="0"/>
              <a:t>到外网验证。（入口在主页右下角）</a:t>
            </a:r>
            <a:endParaRPr lang="zh-CN" altLang="en-US" dirty="0"/>
          </a:p>
        </p:txBody>
      </p:sp>
      <p:sp>
        <p:nvSpPr>
          <p:cNvPr id="4" name="灯片编号占位符 3"/>
          <p:cNvSpPr>
            <a:spLocks noGrp="1"/>
          </p:cNvSpPr>
          <p:nvPr>
            <p:ph type="sldNum" sz="quarter" idx="10"/>
          </p:nvPr>
        </p:nvSpPr>
        <p:spPr/>
        <p:txBody>
          <a:bodyPr/>
          <a:lstStyle/>
          <a:p>
            <a:fld id="{45AD50B4-1911-4E5E-9414-C209CAA530B4}" type="slidenum">
              <a:rPr lang="zh-CN" altLang="en-US" smtClean="0"/>
              <a:t>38</a:t>
            </a:fld>
            <a:endParaRPr lang="zh-CN" altLang="en-US"/>
          </a:p>
        </p:txBody>
      </p:sp>
    </p:spTree>
    <p:extLst>
      <p:ext uri="{BB962C8B-B14F-4D97-AF65-F5344CB8AC3E}">
        <p14:creationId xmlns:p14="http://schemas.microsoft.com/office/powerpoint/2010/main" val="3943854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smtClean="0">
                <a:solidFill>
                  <a:schemeClr val="tx1"/>
                </a:solidFill>
                <a:effectLst/>
                <a:latin typeface="+mn-lt"/>
                <a:ea typeface="+mn-ea"/>
                <a:cs typeface="+mn-cs"/>
              </a:rPr>
              <a:t>khakis</a:t>
            </a:r>
          </a:p>
          <a:p>
            <a:pPr fontAlgn="base"/>
            <a:r>
              <a:rPr lang="zh-CN" altLang="en-US" sz="1200" b="0" i="0" kern="1200" dirty="0" smtClean="0">
                <a:solidFill>
                  <a:schemeClr val="tx1"/>
                </a:solidFill>
                <a:effectLst/>
                <a:latin typeface="+mn-lt"/>
                <a:ea typeface="+mn-ea"/>
                <a:cs typeface="+mn-cs"/>
              </a:rPr>
              <a:t>卡其裤</a:t>
            </a:r>
          </a:p>
          <a:p>
            <a:endParaRPr lang="en-US" altLang="zh-CN" dirty="0" smtClean="0"/>
          </a:p>
          <a:p>
            <a:r>
              <a:rPr lang="en-US" altLang="zh-CN" dirty="0" smtClean="0"/>
              <a:t>W3C</a:t>
            </a:r>
            <a:r>
              <a:rPr lang="zh-CN" altLang="en-US" dirty="0" smtClean="0"/>
              <a:t>网站</a:t>
            </a:r>
            <a:r>
              <a:rPr lang="en-US" altLang="zh-CN" dirty="0" smtClean="0"/>
              <a:t>try</a:t>
            </a:r>
            <a:r>
              <a:rPr lang="en-US" altLang="zh-CN" baseline="0" dirty="0" smtClean="0"/>
              <a:t> it out</a:t>
            </a:r>
          </a:p>
          <a:p>
            <a:r>
              <a:rPr lang="zh-CN" altLang="en-US" baseline="0" dirty="0" smtClean="0"/>
              <a:t>外文原版不稳定，可用中文版代替。</a:t>
            </a:r>
            <a:endParaRPr lang="en-US" altLang="zh-CN" baseline="0" dirty="0" smtClean="0"/>
          </a:p>
          <a:p>
            <a:r>
              <a:rPr lang="zh-CN" altLang="en-US" dirty="0" smtClean="0"/>
              <a:t>中文版：</a:t>
            </a:r>
            <a:endParaRPr lang="en-US" altLang="zh-CN" dirty="0" smtClean="0"/>
          </a:p>
          <a:p>
            <a:r>
              <a:rPr lang="en-US" altLang="zh-CN" dirty="0" smtClean="0"/>
              <a:t>http://www.w3school.com.cn/</a:t>
            </a:r>
            <a:endParaRPr lang="zh-CN" altLang="en-US" dirty="0"/>
          </a:p>
        </p:txBody>
      </p:sp>
      <p:sp>
        <p:nvSpPr>
          <p:cNvPr id="4" name="灯片编号占位符 3"/>
          <p:cNvSpPr>
            <a:spLocks noGrp="1"/>
          </p:cNvSpPr>
          <p:nvPr>
            <p:ph type="sldNum" sz="quarter" idx="10"/>
          </p:nvPr>
        </p:nvSpPr>
        <p:spPr/>
        <p:txBody>
          <a:bodyPr/>
          <a:lstStyle/>
          <a:p>
            <a:fld id="{45AD50B4-1911-4E5E-9414-C209CAA530B4}" type="slidenum">
              <a:rPr lang="zh-CN" altLang="en-US" smtClean="0"/>
              <a:t>7</a:t>
            </a:fld>
            <a:endParaRPr lang="zh-CN" altLang="en-US"/>
          </a:p>
        </p:txBody>
      </p:sp>
    </p:spTree>
    <p:extLst>
      <p:ext uri="{BB962C8B-B14F-4D97-AF65-F5344CB8AC3E}">
        <p14:creationId xmlns:p14="http://schemas.microsoft.com/office/powerpoint/2010/main" val="3753579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&lt;a&gt; </a:t>
            </a:r>
            <a:r>
              <a:rPr lang="zh-CN" altLang="en-US" dirty="0" smtClean="0"/>
              <a:t>标签定义超链接，用于从一张页面链接到另一张页面。</a:t>
            </a:r>
          </a:p>
          <a:p>
            <a:r>
              <a:rPr lang="en-US" altLang="zh-CN" dirty="0" smtClean="0"/>
              <a:t>&lt;a&gt; </a:t>
            </a:r>
            <a:r>
              <a:rPr lang="zh-CN" altLang="en-US" dirty="0" smtClean="0"/>
              <a:t>元素最重要的属性是 </a:t>
            </a:r>
            <a:r>
              <a:rPr lang="en-US" altLang="zh-CN" dirty="0" err="1" smtClean="0"/>
              <a:t>href</a:t>
            </a:r>
            <a:r>
              <a:rPr lang="en-US" altLang="zh-CN" dirty="0" smtClean="0"/>
              <a:t> </a:t>
            </a:r>
            <a:r>
              <a:rPr lang="zh-CN" altLang="en-US" dirty="0" smtClean="0"/>
              <a:t>属性，它指示链接的目标。</a:t>
            </a:r>
            <a:endParaRPr lang="en-US" altLang="zh-CN" dirty="0" smtClean="0"/>
          </a:p>
          <a:p>
            <a:endParaRPr lang="en-US" altLang="zh-CN" dirty="0" smtClean="0"/>
          </a:p>
          <a:p>
            <a:r>
              <a:rPr lang="en-US" altLang="zh-CN" sz="1200" b="0" i="0" kern="1200" dirty="0" err="1" smtClean="0">
                <a:solidFill>
                  <a:schemeClr val="tx1"/>
                </a:solidFill>
                <a:effectLst/>
                <a:latin typeface="+mn-lt"/>
                <a:ea typeface="+mn-ea"/>
                <a:cs typeface="+mn-cs"/>
              </a:rPr>
              <a:t>img</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元素向网页中嵌入一幅图像。</a:t>
            </a:r>
          </a:p>
          <a:p>
            <a:r>
              <a:rPr lang="zh-CN" altLang="en-US" sz="1200" b="0" i="0" kern="1200" dirty="0" smtClean="0">
                <a:solidFill>
                  <a:schemeClr val="tx1"/>
                </a:solidFill>
                <a:effectLst/>
                <a:latin typeface="+mn-lt"/>
                <a:ea typeface="+mn-ea"/>
                <a:cs typeface="+mn-cs"/>
              </a:rPr>
              <a:t>请注意，从技术上讲，</a:t>
            </a:r>
            <a:r>
              <a:rPr lang="en-US" altLang="zh-CN" sz="1200" b="0" i="0" kern="1200" dirty="0" smtClean="0">
                <a:solidFill>
                  <a:schemeClr val="tx1"/>
                </a:solidFill>
                <a:effectLst/>
                <a:latin typeface="+mn-lt"/>
                <a:ea typeface="+mn-ea"/>
                <a:cs typeface="+mn-cs"/>
              </a:rPr>
              <a:t>&lt;</a:t>
            </a:r>
            <a:r>
              <a:rPr lang="en-US" altLang="zh-CN" sz="1200" b="0" i="0" kern="1200" dirty="0" err="1" smtClean="0">
                <a:solidFill>
                  <a:schemeClr val="tx1"/>
                </a:solidFill>
                <a:effectLst/>
                <a:latin typeface="+mn-lt"/>
                <a:ea typeface="+mn-ea"/>
                <a:cs typeface="+mn-cs"/>
              </a:rPr>
              <a:t>img</a:t>
            </a:r>
            <a:r>
              <a:rPr lang="en-US" altLang="zh-CN" sz="1200" b="0" i="0" kern="1200" dirty="0" smtClean="0">
                <a:solidFill>
                  <a:schemeClr val="tx1"/>
                </a:solidFill>
                <a:effectLst/>
                <a:latin typeface="+mn-lt"/>
                <a:ea typeface="+mn-ea"/>
                <a:cs typeface="+mn-cs"/>
              </a:rPr>
              <a:t>&gt; </a:t>
            </a:r>
            <a:r>
              <a:rPr lang="zh-CN" altLang="en-US" sz="1200" b="0" i="0" kern="1200" dirty="0" smtClean="0">
                <a:solidFill>
                  <a:schemeClr val="tx1"/>
                </a:solidFill>
                <a:effectLst/>
                <a:latin typeface="+mn-lt"/>
                <a:ea typeface="+mn-ea"/>
                <a:cs typeface="+mn-cs"/>
              </a:rPr>
              <a:t>标签并不会在网页中插入图像，而是从网页上链接图像。</a:t>
            </a:r>
            <a:r>
              <a:rPr lang="en-US" altLang="zh-CN" sz="1200" b="0" i="0" kern="1200" dirty="0" smtClean="0">
                <a:solidFill>
                  <a:schemeClr val="tx1"/>
                </a:solidFill>
                <a:effectLst/>
                <a:latin typeface="+mn-lt"/>
                <a:ea typeface="+mn-ea"/>
                <a:cs typeface="+mn-cs"/>
              </a:rPr>
              <a:t>&lt;</a:t>
            </a:r>
            <a:r>
              <a:rPr lang="en-US" altLang="zh-CN" sz="1200" b="0" i="0" kern="1200" dirty="0" err="1" smtClean="0">
                <a:solidFill>
                  <a:schemeClr val="tx1"/>
                </a:solidFill>
                <a:effectLst/>
                <a:latin typeface="+mn-lt"/>
                <a:ea typeface="+mn-ea"/>
                <a:cs typeface="+mn-cs"/>
              </a:rPr>
              <a:t>img</a:t>
            </a:r>
            <a:r>
              <a:rPr lang="en-US" altLang="zh-CN" sz="1200" b="0" i="0" kern="1200" dirty="0" smtClean="0">
                <a:solidFill>
                  <a:schemeClr val="tx1"/>
                </a:solidFill>
                <a:effectLst/>
                <a:latin typeface="+mn-lt"/>
                <a:ea typeface="+mn-ea"/>
                <a:cs typeface="+mn-cs"/>
              </a:rPr>
              <a:t>&gt; </a:t>
            </a:r>
            <a:r>
              <a:rPr lang="zh-CN" altLang="en-US" sz="1200" b="0" i="0" kern="1200" dirty="0" smtClean="0">
                <a:solidFill>
                  <a:schemeClr val="tx1"/>
                </a:solidFill>
                <a:effectLst/>
                <a:latin typeface="+mn-lt"/>
                <a:ea typeface="+mn-ea"/>
                <a:cs typeface="+mn-cs"/>
              </a:rPr>
              <a:t>标签创建的是被引用图像的占位空间。</a:t>
            </a:r>
          </a:p>
          <a:p>
            <a:r>
              <a:rPr lang="en-US" altLang="zh-CN" sz="1200" b="0" i="0" kern="1200" dirty="0" smtClean="0">
                <a:solidFill>
                  <a:schemeClr val="tx1"/>
                </a:solidFill>
                <a:effectLst/>
                <a:latin typeface="+mn-lt"/>
                <a:ea typeface="+mn-ea"/>
                <a:cs typeface="+mn-cs"/>
              </a:rPr>
              <a:t>&lt;</a:t>
            </a:r>
            <a:r>
              <a:rPr lang="en-US" altLang="zh-CN" sz="1200" b="0" i="0" kern="1200" dirty="0" err="1" smtClean="0">
                <a:solidFill>
                  <a:schemeClr val="tx1"/>
                </a:solidFill>
                <a:effectLst/>
                <a:latin typeface="+mn-lt"/>
                <a:ea typeface="+mn-ea"/>
                <a:cs typeface="+mn-cs"/>
              </a:rPr>
              <a:t>img</a:t>
            </a:r>
            <a:r>
              <a:rPr lang="en-US" altLang="zh-CN" sz="1200" b="0" i="0" kern="1200" dirty="0" smtClean="0">
                <a:solidFill>
                  <a:schemeClr val="tx1"/>
                </a:solidFill>
                <a:effectLst/>
                <a:latin typeface="+mn-lt"/>
                <a:ea typeface="+mn-ea"/>
                <a:cs typeface="+mn-cs"/>
              </a:rPr>
              <a:t>&gt; </a:t>
            </a:r>
            <a:r>
              <a:rPr lang="zh-CN" altLang="en-US" sz="1200" b="0" i="0" kern="1200" dirty="0" smtClean="0">
                <a:solidFill>
                  <a:schemeClr val="tx1"/>
                </a:solidFill>
                <a:effectLst/>
                <a:latin typeface="+mn-lt"/>
                <a:ea typeface="+mn-ea"/>
                <a:cs typeface="+mn-cs"/>
              </a:rPr>
              <a:t>标签有两个必需的属性：</a:t>
            </a:r>
            <a:r>
              <a:rPr lang="en-US" altLang="zh-CN" sz="1200" b="0" i="0" u="sng" kern="1200" dirty="0" err="1" smtClean="0">
                <a:solidFill>
                  <a:schemeClr val="tx1"/>
                </a:solidFill>
                <a:effectLst/>
                <a:latin typeface="+mn-lt"/>
                <a:ea typeface="+mn-ea"/>
                <a:cs typeface="+mn-cs"/>
                <a:hlinkClick r:id="rId3"/>
              </a:rPr>
              <a:t>src</a:t>
            </a:r>
            <a:r>
              <a:rPr lang="en-US" altLang="zh-CN" sz="1200" b="0" i="0" u="sng" kern="1200" dirty="0" smtClean="0">
                <a:solidFill>
                  <a:schemeClr val="tx1"/>
                </a:solidFill>
                <a:effectLst/>
                <a:latin typeface="+mn-lt"/>
                <a:ea typeface="+mn-ea"/>
                <a:cs typeface="+mn-cs"/>
                <a:hlinkClick r:id="rId3"/>
              </a:rPr>
              <a:t> </a:t>
            </a:r>
            <a:r>
              <a:rPr lang="zh-CN" altLang="en-US" sz="1200" b="0" i="0" u="sng" kern="1200" dirty="0" smtClean="0">
                <a:solidFill>
                  <a:schemeClr val="tx1"/>
                </a:solidFill>
                <a:effectLst/>
                <a:latin typeface="+mn-lt"/>
                <a:ea typeface="+mn-ea"/>
                <a:cs typeface="+mn-cs"/>
                <a:hlinkClick r:id="rId3"/>
              </a:rPr>
              <a:t>属性</a:t>
            </a:r>
            <a:r>
              <a:rPr lang="zh-CN" altLang="en-US" sz="1200" b="0" i="0" kern="1200" dirty="0" smtClean="0">
                <a:solidFill>
                  <a:schemeClr val="tx1"/>
                </a:solidFill>
                <a:effectLst/>
                <a:latin typeface="+mn-lt"/>
                <a:ea typeface="+mn-ea"/>
                <a:cs typeface="+mn-cs"/>
              </a:rPr>
              <a:t> 和 </a:t>
            </a:r>
            <a:r>
              <a:rPr lang="en-US" altLang="zh-CN" sz="1200" b="0" i="0" u="sng" kern="1200" dirty="0" smtClean="0">
                <a:solidFill>
                  <a:schemeClr val="tx1"/>
                </a:solidFill>
                <a:effectLst/>
                <a:latin typeface="+mn-lt"/>
                <a:ea typeface="+mn-ea"/>
                <a:cs typeface="+mn-cs"/>
                <a:hlinkClick r:id="rId4"/>
              </a:rPr>
              <a:t>alt </a:t>
            </a:r>
            <a:r>
              <a:rPr lang="zh-CN" altLang="en-US" sz="1200" b="0" i="0" u="sng" kern="1200" dirty="0" smtClean="0">
                <a:solidFill>
                  <a:schemeClr val="tx1"/>
                </a:solidFill>
                <a:effectLst/>
                <a:latin typeface="+mn-lt"/>
                <a:ea typeface="+mn-ea"/>
                <a:cs typeface="+mn-cs"/>
                <a:hlinkClick r:id="rId4"/>
              </a:rPr>
              <a:t>属性</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u="sng" kern="1200" dirty="0" err="1" smtClean="0">
                <a:solidFill>
                  <a:schemeClr val="tx1"/>
                </a:solidFill>
                <a:effectLst/>
                <a:latin typeface="+mn-lt"/>
                <a:ea typeface="+mn-ea"/>
                <a:cs typeface="+mn-cs"/>
                <a:hlinkClick r:id="rId4" tooltip="HTML &lt;img&gt; 标签的 alt 属性"/>
              </a:rPr>
              <a:t>alt</a:t>
            </a:r>
            <a:r>
              <a:rPr lang="en-US" altLang="zh-CN" i="1" dirty="0" err="1" smtClean="0">
                <a:effectLst/>
              </a:rPr>
              <a:t>text</a:t>
            </a:r>
            <a:r>
              <a:rPr lang="zh-CN" altLang="en-US" dirty="0" smtClean="0">
                <a:effectLst/>
              </a:rPr>
              <a:t>规定图像的替代文本。</a:t>
            </a:r>
            <a:r>
              <a:rPr lang="en-US" altLang="zh-CN" sz="1200" u="sng" kern="1200" dirty="0" err="1" smtClean="0">
                <a:solidFill>
                  <a:schemeClr val="tx1"/>
                </a:solidFill>
                <a:effectLst/>
                <a:latin typeface="+mn-lt"/>
                <a:ea typeface="+mn-ea"/>
                <a:cs typeface="+mn-cs"/>
                <a:hlinkClick r:id="rId3" tooltip="HTML &lt;img&gt; 标签的 src 属性"/>
              </a:rPr>
              <a:t>src</a:t>
            </a:r>
            <a:r>
              <a:rPr lang="en-US" altLang="zh-CN" i="1" dirty="0" err="1" smtClean="0">
                <a:effectLst/>
              </a:rPr>
              <a:t>URL</a:t>
            </a:r>
            <a:r>
              <a:rPr lang="zh-CN" altLang="en-US" dirty="0" smtClean="0">
                <a:effectLst/>
              </a:rPr>
              <a:t>规定显示图像的 </a:t>
            </a:r>
            <a:r>
              <a:rPr lang="en-US" altLang="zh-CN" dirty="0" smtClean="0">
                <a:effectLst/>
              </a:rPr>
              <a:t>URL</a:t>
            </a:r>
            <a:r>
              <a:rPr lang="zh-CN" altLang="en-US" dirty="0" smtClean="0">
                <a:effectLst/>
              </a:rPr>
              <a:t>。</a:t>
            </a:r>
            <a:endParaRPr lang="en-US" altLang="zh-CN"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如果无法显示图像，浏览器将显示替代文本，就像这样：</a:t>
            </a:r>
          </a:p>
          <a:p>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5AD50B4-1911-4E5E-9414-C209CAA530B4}" type="slidenum">
              <a:rPr lang="zh-CN" altLang="en-US" smtClean="0"/>
              <a:t>10</a:t>
            </a:fld>
            <a:endParaRPr lang="zh-CN" altLang="en-US"/>
          </a:p>
        </p:txBody>
      </p:sp>
    </p:spTree>
    <p:extLst>
      <p:ext uri="{BB962C8B-B14F-4D97-AF65-F5344CB8AC3E}">
        <p14:creationId xmlns:p14="http://schemas.microsoft.com/office/powerpoint/2010/main" val="2723154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1" kern="1200" dirty="0" smtClean="0">
                <a:solidFill>
                  <a:schemeClr val="tx1"/>
                </a:solidFill>
                <a:latin typeface="+mn-lt"/>
                <a:ea typeface="+mn-ea"/>
                <a:cs typeface="+mn-cs"/>
              </a:rPr>
              <a:t>Anchors:</a:t>
            </a:r>
            <a:r>
              <a:rPr lang="zh-CN" altLang="en-US" sz="1200" i="1" kern="1200" dirty="0" smtClean="0">
                <a:solidFill>
                  <a:schemeClr val="tx1"/>
                </a:solidFill>
                <a:latin typeface="+mn-lt"/>
                <a:ea typeface="+mn-ea"/>
                <a:cs typeface="+mn-cs"/>
              </a:rPr>
              <a:t>锚点</a:t>
            </a:r>
            <a:endParaRPr lang="en-US" altLang="zh-CN" dirty="0" smtClean="0"/>
          </a:p>
          <a:p>
            <a:endParaRPr lang="en-US" altLang="zh-CN" dirty="0" smtClean="0"/>
          </a:p>
          <a:p>
            <a:r>
              <a:rPr lang="en-US" altLang="zh-CN" dirty="0" smtClean="0"/>
              <a:t>inline</a:t>
            </a:r>
          </a:p>
          <a:p>
            <a:r>
              <a:rPr lang="zh-CN" altLang="en-US" dirty="0" smtClean="0"/>
              <a:t>英 </a:t>
            </a:r>
            <a:r>
              <a:rPr lang="en-US" altLang="zh-CN" dirty="0" smtClean="0"/>
              <a:t>['</a:t>
            </a:r>
            <a:r>
              <a:rPr lang="en-US" altLang="zh-CN" dirty="0" err="1" smtClean="0"/>
              <a:t>ɪn,laɪn</a:t>
            </a:r>
            <a:r>
              <a:rPr lang="en-US" altLang="zh-CN" dirty="0" smtClean="0"/>
              <a:t>]  </a:t>
            </a:r>
            <a:r>
              <a:rPr lang="zh-CN" altLang="en-US" dirty="0" smtClean="0"/>
              <a:t>美 </a:t>
            </a:r>
            <a:r>
              <a:rPr lang="en-US" altLang="zh-CN" dirty="0" smtClean="0"/>
              <a:t>[</a:t>
            </a:r>
            <a:r>
              <a:rPr lang="en-US" altLang="zh-CN" dirty="0" err="1" smtClean="0"/>
              <a:t>ɪnlaɪn</a:t>
            </a:r>
            <a:r>
              <a:rPr lang="en-US" altLang="zh-CN" dirty="0" smtClean="0"/>
              <a:t>] </a:t>
            </a:r>
          </a:p>
          <a:p>
            <a:r>
              <a:rPr lang="en-US" altLang="zh-CN" dirty="0" smtClean="0"/>
              <a:t>adj. </a:t>
            </a:r>
            <a:r>
              <a:rPr lang="zh-CN" altLang="en-US" dirty="0" smtClean="0"/>
              <a:t>内联的；联机的</a:t>
            </a:r>
            <a:endParaRPr lang="zh-CN" altLang="en-US" dirty="0"/>
          </a:p>
        </p:txBody>
      </p:sp>
      <p:sp>
        <p:nvSpPr>
          <p:cNvPr id="4" name="灯片编号占位符 3"/>
          <p:cNvSpPr>
            <a:spLocks noGrp="1"/>
          </p:cNvSpPr>
          <p:nvPr>
            <p:ph type="sldNum" sz="quarter" idx="10"/>
          </p:nvPr>
        </p:nvSpPr>
        <p:spPr/>
        <p:txBody>
          <a:bodyPr/>
          <a:lstStyle/>
          <a:p>
            <a:fld id="{45AD50B4-1911-4E5E-9414-C209CAA530B4}" type="slidenum">
              <a:rPr lang="zh-CN" altLang="en-US" smtClean="0"/>
              <a:t>11</a:t>
            </a:fld>
            <a:endParaRPr lang="zh-CN" altLang="en-US"/>
          </a:p>
        </p:txBody>
      </p:sp>
    </p:spTree>
    <p:extLst>
      <p:ext uri="{BB962C8B-B14F-4D97-AF65-F5344CB8AC3E}">
        <p14:creationId xmlns:p14="http://schemas.microsoft.com/office/powerpoint/2010/main" val="388915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u="sng" kern="1200" dirty="0" smtClean="0">
                <a:solidFill>
                  <a:schemeClr val="tx1"/>
                </a:solidFill>
                <a:effectLst/>
                <a:latin typeface="+mn-lt"/>
                <a:ea typeface="+mn-ea"/>
                <a:cs typeface="+mn-cs"/>
                <a:hlinkClick r:id="rId3" tooltip="HTML &lt;em&gt; 标签"/>
              </a:rPr>
              <a:t>&lt;</a:t>
            </a:r>
            <a:r>
              <a:rPr lang="en-US" altLang="zh-CN" sz="1200" u="sng" kern="1200" dirty="0" err="1" smtClean="0">
                <a:solidFill>
                  <a:schemeClr val="tx1"/>
                </a:solidFill>
                <a:effectLst/>
                <a:latin typeface="+mn-lt"/>
                <a:ea typeface="+mn-ea"/>
                <a:cs typeface="+mn-cs"/>
                <a:hlinkClick r:id="rId3" tooltip="HTML &lt;em&gt; 标签"/>
              </a:rPr>
              <a:t>em</a:t>
            </a:r>
            <a:r>
              <a:rPr lang="en-US" altLang="zh-CN" sz="1200" u="sng" kern="1200" dirty="0" smtClean="0">
                <a:solidFill>
                  <a:schemeClr val="tx1"/>
                </a:solidFill>
                <a:effectLst/>
                <a:latin typeface="+mn-lt"/>
                <a:ea typeface="+mn-ea"/>
                <a:cs typeface="+mn-cs"/>
                <a:hlinkClick r:id="rId3" tooltip="HTML &lt;em&gt; 标签"/>
              </a:rPr>
              <a:t>&gt;</a:t>
            </a:r>
            <a:r>
              <a:rPr lang="zh-CN" altLang="en-US" dirty="0" smtClean="0">
                <a:effectLst/>
              </a:rPr>
              <a:t>把文本定义为强调的内容。斜体表示</a:t>
            </a:r>
            <a:endParaRPr lang="zh-CN" altLang="en-US" dirty="0"/>
          </a:p>
        </p:txBody>
      </p:sp>
      <p:sp>
        <p:nvSpPr>
          <p:cNvPr id="4" name="灯片编号占位符 3"/>
          <p:cNvSpPr>
            <a:spLocks noGrp="1"/>
          </p:cNvSpPr>
          <p:nvPr>
            <p:ph type="sldNum" sz="quarter" idx="10"/>
          </p:nvPr>
        </p:nvSpPr>
        <p:spPr/>
        <p:txBody>
          <a:bodyPr/>
          <a:lstStyle/>
          <a:p>
            <a:fld id="{45AD50B4-1911-4E5E-9414-C209CAA530B4}" type="slidenum">
              <a:rPr lang="zh-CN" altLang="en-US" smtClean="0"/>
              <a:t>12</a:t>
            </a:fld>
            <a:endParaRPr lang="zh-CN" altLang="en-US"/>
          </a:p>
        </p:txBody>
      </p:sp>
    </p:spTree>
    <p:extLst>
      <p:ext uri="{BB962C8B-B14F-4D97-AF65-F5344CB8AC3E}">
        <p14:creationId xmlns:p14="http://schemas.microsoft.com/office/powerpoint/2010/main" val="1952236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b="1" i="0" kern="1200" dirty="0" smtClean="0">
                <a:solidFill>
                  <a:schemeClr val="tx1"/>
                </a:solidFill>
                <a:effectLst/>
                <a:latin typeface="+mn-lt"/>
                <a:ea typeface="+mn-ea"/>
                <a:cs typeface="+mn-cs"/>
              </a:rPr>
              <a:t>tooltip</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tuːltɪp</a:t>
            </a:r>
            <a:r>
              <a:rPr lang="en-US" altLang="zh-CN" sz="1200" b="0"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 </a:t>
            </a:r>
          </a:p>
          <a:p>
            <a:r>
              <a:rPr lang="en-US" altLang="zh-CN" sz="1200" b="1" i="0" kern="1200" dirty="0" smtClean="0">
                <a:solidFill>
                  <a:schemeClr val="tx1"/>
                </a:solidFill>
                <a:effectLst/>
                <a:latin typeface="+mn-lt"/>
                <a:ea typeface="+mn-ea"/>
                <a:cs typeface="+mn-cs"/>
              </a:rPr>
              <a:t>n. </a:t>
            </a:r>
            <a:r>
              <a:rPr lang="zh-CN" altLang="en-US" sz="1200" b="1" i="0" kern="1200" dirty="0" smtClean="0">
                <a:solidFill>
                  <a:schemeClr val="tx1"/>
                </a:solidFill>
                <a:effectLst/>
                <a:latin typeface="+mn-lt"/>
                <a:ea typeface="+mn-ea"/>
                <a:cs typeface="+mn-cs"/>
              </a:rPr>
              <a:t>工具提示；提示信息；提示框；提示文本</a:t>
            </a:r>
          </a:p>
          <a:p>
            <a:endParaRPr lang="zh-CN" altLang="en-US" dirty="0"/>
          </a:p>
        </p:txBody>
      </p:sp>
      <p:sp>
        <p:nvSpPr>
          <p:cNvPr id="4" name="灯片编号占位符 3"/>
          <p:cNvSpPr>
            <a:spLocks noGrp="1"/>
          </p:cNvSpPr>
          <p:nvPr>
            <p:ph type="sldNum" sz="quarter" idx="10"/>
          </p:nvPr>
        </p:nvSpPr>
        <p:spPr/>
        <p:txBody>
          <a:bodyPr/>
          <a:lstStyle/>
          <a:p>
            <a:fld id="{45AD50B4-1911-4E5E-9414-C209CAA530B4}" type="slidenum">
              <a:rPr lang="zh-CN" altLang="en-US" smtClean="0"/>
              <a:t>14</a:t>
            </a:fld>
            <a:endParaRPr lang="zh-CN" altLang="en-US"/>
          </a:p>
        </p:txBody>
      </p:sp>
    </p:spTree>
    <p:extLst>
      <p:ext uri="{BB962C8B-B14F-4D97-AF65-F5344CB8AC3E}">
        <p14:creationId xmlns:p14="http://schemas.microsoft.com/office/powerpoint/2010/main" val="3044378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Red</a:t>
            </a:r>
            <a:r>
              <a:rPr lang="en-US" altLang="zh-CN" baseline="0" dirty="0" smtClean="0"/>
              <a:t> sentence add or not?</a:t>
            </a:r>
            <a:endParaRPr lang="zh-CN" altLang="en-US" dirty="0"/>
          </a:p>
        </p:txBody>
      </p:sp>
      <p:sp>
        <p:nvSpPr>
          <p:cNvPr id="4" name="灯片编号占位符 3"/>
          <p:cNvSpPr>
            <a:spLocks noGrp="1"/>
          </p:cNvSpPr>
          <p:nvPr>
            <p:ph type="sldNum" sz="quarter" idx="10"/>
          </p:nvPr>
        </p:nvSpPr>
        <p:spPr/>
        <p:txBody>
          <a:bodyPr/>
          <a:lstStyle/>
          <a:p>
            <a:fld id="{45AD50B4-1911-4E5E-9414-C209CAA530B4}" type="slidenum">
              <a:rPr lang="zh-CN" altLang="en-US" smtClean="0"/>
              <a:t>22</a:t>
            </a:fld>
            <a:endParaRPr lang="zh-CN" altLang="en-US"/>
          </a:p>
        </p:txBody>
      </p:sp>
    </p:spTree>
    <p:extLst>
      <p:ext uri="{BB962C8B-B14F-4D97-AF65-F5344CB8AC3E}">
        <p14:creationId xmlns:p14="http://schemas.microsoft.com/office/powerpoint/2010/main" val="3651227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Newbie: </a:t>
            </a:r>
            <a:r>
              <a:rPr lang="zh-CN" altLang="en-US" dirty="0" smtClean="0"/>
              <a:t>新手</a:t>
            </a:r>
            <a:endParaRPr lang="en-US" altLang="zh-CN" dirty="0" smtClean="0"/>
          </a:p>
          <a:p>
            <a:endParaRPr lang="en-US" altLang="zh-CN" dirty="0" smtClean="0"/>
          </a:p>
          <a:p>
            <a:pPr latinLnBrk="1"/>
            <a:r>
              <a:rPr lang="en-US" altLang="zh-CN" sz="1200" b="1" i="0" kern="1200" dirty="0" smtClean="0">
                <a:solidFill>
                  <a:schemeClr val="tx1"/>
                </a:solidFill>
                <a:effectLst/>
                <a:latin typeface="+mn-lt"/>
                <a:ea typeface="+mn-ea"/>
                <a:cs typeface="+mn-cs"/>
              </a:rPr>
              <a:t>frag</a:t>
            </a:r>
            <a:r>
              <a:rPr lang="zh-CN" altLang="en-US" sz="1200" b="1" i="0" kern="1200" dirty="0" smtClean="0">
                <a:solidFill>
                  <a:schemeClr val="tx1"/>
                </a:solidFill>
                <a:effectLst/>
                <a:latin typeface="+mn-lt"/>
                <a:ea typeface="+mn-ea"/>
                <a:cs typeface="+mn-cs"/>
              </a:rPr>
              <a:t>英 </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fræg</a:t>
            </a:r>
            <a:r>
              <a:rPr lang="en-US" altLang="zh-CN"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 </a:t>
            </a:r>
          </a:p>
          <a:p>
            <a:r>
              <a:rPr lang="en-US" altLang="zh-CN" sz="1200" b="1" i="0" kern="1200" dirty="0" err="1" smtClean="0">
                <a:solidFill>
                  <a:schemeClr val="tx1"/>
                </a:solidFill>
                <a:effectLst/>
                <a:latin typeface="+mn-lt"/>
                <a:ea typeface="+mn-ea"/>
                <a:cs typeface="+mn-cs"/>
              </a:rPr>
              <a:t>vt.</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蓄意杀伤</a:t>
            </a:r>
          </a:p>
          <a:p>
            <a:r>
              <a:rPr lang="en-US" altLang="zh-CN" sz="1200" b="1" i="0" kern="1200" dirty="0" smtClean="0">
                <a:solidFill>
                  <a:schemeClr val="tx1"/>
                </a:solidFill>
                <a:effectLst/>
                <a:latin typeface="+mn-lt"/>
                <a:ea typeface="+mn-ea"/>
                <a:cs typeface="+mn-cs"/>
              </a:rPr>
              <a:t>vi. </a:t>
            </a:r>
            <a:r>
              <a:rPr lang="zh-CN" altLang="en-US" sz="1200" b="1" i="0" kern="1200" dirty="0" smtClean="0">
                <a:solidFill>
                  <a:schemeClr val="tx1"/>
                </a:solidFill>
                <a:effectLst/>
                <a:latin typeface="+mn-lt"/>
                <a:ea typeface="+mn-ea"/>
                <a:cs typeface="+mn-cs"/>
              </a:rPr>
              <a:t>蓄意杀伤</a:t>
            </a:r>
          </a:p>
          <a:p>
            <a:r>
              <a:rPr lang="en-US" altLang="zh-CN" sz="1200" b="1" i="0" kern="1200" dirty="0" smtClean="0">
                <a:solidFill>
                  <a:schemeClr val="tx1"/>
                </a:solidFill>
                <a:effectLst/>
                <a:latin typeface="+mn-lt"/>
                <a:ea typeface="+mn-ea"/>
                <a:cs typeface="+mn-cs"/>
              </a:rPr>
              <a:t>n. </a:t>
            </a:r>
            <a:r>
              <a:rPr lang="zh-CN" altLang="en-US" sz="1200" b="1" i="0" kern="1200" dirty="0" smtClean="0">
                <a:solidFill>
                  <a:schemeClr val="tx1"/>
                </a:solidFill>
                <a:effectLst/>
                <a:latin typeface="+mn-lt"/>
                <a:ea typeface="+mn-ea"/>
                <a:cs typeface="+mn-cs"/>
              </a:rPr>
              <a:t>碎片弹</a:t>
            </a:r>
          </a:p>
          <a:p>
            <a:endParaRPr lang="zh-CN" altLang="en-US" dirty="0"/>
          </a:p>
        </p:txBody>
      </p:sp>
      <p:sp>
        <p:nvSpPr>
          <p:cNvPr id="4" name="灯片编号占位符 3"/>
          <p:cNvSpPr>
            <a:spLocks noGrp="1"/>
          </p:cNvSpPr>
          <p:nvPr>
            <p:ph type="sldNum" sz="quarter" idx="10"/>
          </p:nvPr>
        </p:nvSpPr>
        <p:spPr/>
        <p:txBody>
          <a:bodyPr/>
          <a:lstStyle/>
          <a:p>
            <a:fld id="{45AD50B4-1911-4E5E-9414-C209CAA530B4}" type="slidenum">
              <a:rPr lang="zh-CN" altLang="en-US" smtClean="0"/>
              <a:t>23</a:t>
            </a:fld>
            <a:endParaRPr lang="zh-CN" altLang="en-US"/>
          </a:p>
        </p:txBody>
      </p:sp>
    </p:spTree>
    <p:extLst>
      <p:ext uri="{BB962C8B-B14F-4D97-AF65-F5344CB8AC3E}">
        <p14:creationId xmlns:p14="http://schemas.microsoft.com/office/powerpoint/2010/main" val="3414406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浏览器经常在引用的内容周围添加引号。</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提示：</a:t>
            </a:r>
            <a:r>
              <a:rPr lang="zh-CN" altLang="en-US" sz="1200" b="0" i="0" kern="1200" dirty="0" smtClean="0">
                <a:solidFill>
                  <a:schemeClr val="tx1"/>
                </a:solidFill>
                <a:effectLst/>
                <a:latin typeface="+mn-lt"/>
                <a:ea typeface="+mn-ea"/>
                <a:cs typeface="+mn-cs"/>
              </a:rPr>
              <a:t>根据 </a:t>
            </a:r>
            <a:r>
              <a:rPr lang="en-US" altLang="zh-CN" sz="1200" b="0" i="0" kern="1200" dirty="0" smtClean="0">
                <a:solidFill>
                  <a:schemeClr val="tx1"/>
                </a:solidFill>
                <a:effectLst/>
                <a:latin typeface="+mn-lt"/>
                <a:ea typeface="+mn-ea"/>
                <a:cs typeface="+mn-cs"/>
              </a:rPr>
              <a:t>HTML 4.01 </a:t>
            </a:r>
            <a:r>
              <a:rPr lang="zh-CN" altLang="en-US" sz="1200" b="0" i="0" kern="1200" dirty="0" smtClean="0">
                <a:solidFill>
                  <a:schemeClr val="tx1"/>
                </a:solidFill>
                <a:effectLst/>
                <a:latin typeface="+mn-lt"/>
                <a:ea typeface="+mn-ea"/>
                <a:cs typeface="+mn-cs"/>
              </a:rPr>
              <a:t>规范，</a:t>
            </a:r>
            <a:r>
              <a:rPr lang="en-US" altLang="zh-CN" sz="1200" b="0" i="0" kern="1200" dirty="0" smtClean="0">
                <a:solidFill>
                  <a:schemeClr val="tx1"/>
                </a:solidFill>
                <a:effectLst/>
                <a:latin typeface="+mn-lt"/>
                <a:ea typeface="+mn-ea"/>
                <a:cs typeface="+mn-cs"/>
              </a:rPr>
              <a:t>q </a:t>
            </a:r>
            <a:r>
              <a:rPr lang="zh-CN" altLang="en-US" sz="1200" b="0" i="0" kern="1200" dirty="0" smtClean="0">
                <a:solidFill>
                  <a:schemeClr val="tx1"/>
                </a:solidFill>
                <a:effectLst/>
                <a:latin typeface="+mn-lt"/>
                <a:ea typeface="+mn-ea"/>
                <a:cs typeface="+mn-cs"/>
              </a:rPr>
              <a:t>元素应当使用分界引号来呈现，就是说，</a:t>
            </a:r>
            <a:r>
              <a:rPr lang="en-US" altLang="zh-CN" sz="1200" b="0" i="0" kern="1200" dirty="0" smtClean="0">
                <a:solidFill>
                  <a:schemeClr val="tx1"/>
                </a:solidFill>
                <a:effectLst/>
                <a:latin typeface="+mn-lt"/>
                <a:ea typeface="+mn-ea"/>
                <a:cs typeface="+mn-cs"/>
              </a:rPr>
              <a:t>q </a:t>
            </a:r>
            <a:r>
              <a:rPr lang="zh-CN" altLang="en-US" sz="1200" b="0" i="0" kern="1200" dirty="0" smtClean="0">
                <a:solidFill>
                  <a:schemeClr val="tx1"/>
                </a:solidFill>
                <a:effectLst/>
                <a:latin typeface="+mn-lt"/>
                <a:ea typeface="+mn-ea"/>
                <a:cs typeface="+mn-cs"/>
              </a:rPr>
              <a:t>元素包含的文本必须以引号来开始和结束。</a:t>
            </a:r>
            <a:r>
              <a:rPr lang="en-US" altLang="zh-CN" sz="1200" b="0" i="0" kern="1200" dirty="0" smtClean="0">
                <a:solidFill>
                  <a:schemeClr val="tx1"/>
                </a:solidFill>
                <a:effectLst/>
                <a:latin typeface="+mn-lt"/>
                <a:ea typeface="+mn-ea"/>
                <a:cs typeface="+mn-cs"/>
              </a:rPr>
              <a:t>Mozilla </a:t>
            </a:r>
            <a:r>
              <a:rPr lang="zh-CN" altLang="en-US" sz="1200" b="0" i="0" kern="1200" dirty="0" smtClean="0">
                <a:solidFill>
                  <a:schemeClr val="tx1"/>
                </a:solidFill>
                <a:effectLst/>
                <a:latin typeface="+mn-lt"/>
                <a:ea typeface="+mn-ea"/>
                <a:cs typeface="+mn-cs"/>
              </a:rPr>
              <a:t>浏览器 </a:t>
            </a:r>
            <a:r>
              <a:rPr lang="en-US" altLang="zh-CN" sz="1200" b="0" i="0" kern="1200" dirty="0" smtClean="0">
                <a:solidFill>
                  <a:schemeClr val="tx1"/>
                </a:solidFill>
                <a:effectLst/>
                <a:latin typeface="+mn-lt"/>
                <a:ea typeface="+mn-ea"/>
                <a:cs typeface="+mn-cs"/>
              </a:rPr>
              <a:t>(Firefox) </a:t>
            </a:r>
            <a:r>
              <a:rPr lang="zh-CN" altLang="en-US" sz="1200" b="0" i="0" kern="1200" dirty="0" smtClean="0">
                <a:solidFill>
                  <a:schemeClr val="tx1"/>
                </a:solidFill>
                <a:effectLst/>
                <a:latin typeface="+mn-lt"/>
                <a:ea typeface="+mn-ea"/>
                <a:cs typeface="+mn-cs"/>
              </a:rPr>
              <a:t>以及 </a:t>
            </a:r>
            <a:r>
              <a:rPr lang="en-US" altLang="zh-CN" sz="1200" b="0" i="0" kern="1200" dirty="0" smtClean="0">
                <a:solidFill>
                  <a:schemeClr val="tx1"/>
                </a:solidFill>
                <a:effectLst/>
                <a:latin typeface="+mn-lt"/>
                <a:ea typeface="+mn-ea"/>
                <a:cs typeface="+mn-cs"/>
              </a:rPr>
              <a:t>Opera </a:t>
            </a:r>
            <a:r>
              <a:rPr lang="zh-CN" altLang="en-US" sz="1200" b="0" i="0" kern="1200" dirty="0" smtClean="0">
                <a:solidFill>
                  <a:schemeClr val="tx1"/>
                </a:solidFill>
                <a:effectLst/>
                <a:latin typeface="+mn-lt"/>
                <a:ea typeface="+mn-ea"/>
                <a:cs typeface="+mn-cs"/>
              </a:rPr>
              <a:t>符合这个规定，但是 </a:t>
            </a:r>
            <a:r>
              <a:rPr lang="en-US" altLang="zh-CN" sz="1200" b="0" i="0" kern="1200" dirty="0" smtClean="0">
                <a:solidFill>
                  <a:schemeClr val="tx1"/>
                </a:solidFill>
                <a:effectLst/>
                <a:latin typeface="+mn-lt"/>
                <a:ea typeface="+mn-ea"/>
                <a:cs typeface="+mn-cs"/>
              </a:rPr>
              <a:t>Internet Explorer </a:t>
            </a:r>
            <a:r>
              <a:rPr lang="zh-CN" altLang="en-US" sz="1200" b="0" i="0" kern="1200" dirty="0" smtClean="0">
                <a:solidFill>
                  <a:schemeClr val="tx1"/>
                </a:solidFill>
                <a:effectLst/>
                <a:latin typeface="+mn-lt"/>
                <a:ea typeface="+mn-ea"/>
                <a:cs typeface="+mn-cs"/>
              </a:rPr>
              <a:t>却不支持此规定。结果，如果要使用 </a:t>
            </a:r>
            <a:r>
              <a:rPr lang="en-US" altLang="zh-CN" sz="1200" b="0" i="0" kern="1200" dirty="0" smtClean="0">
                <a:solidFill>
                  <a:schemeClr val="tx1"/>
                </a:solidFill>
                <a:effectLst/>
                <a:latin typeface="+mn-lt"/>
                <a:ea typeface="+mn-ea"/>
                <a:cs typeface="+mn-cs"/>
              </a:rPr>
              <a:t>&lt;q&gt; </a:t>
            </a:r>
            <a:r>
              <a:rPr lang="zh-CN" altLang="en-US" sz="1200" b="0" i="0" kern="1200" dirty="0" smtClean="0">
                <a:solidFill>
                  <a:schemeClr val="tx1"/>
                </a:solidFill>
                <a:effectLst/>
                <a:latin typeface="+mn-lt"/>
                <a:ea typeface="+mn-ea"/>
                <a:cs typeface="+mn-cs"/>
              </a:rPr>
              <a:t>标签，而且用自己的引号来满足 </a:t>
            </a:r>
            <a:r>
              <a:rPr lang="en-US" altLang="zh-CN" sz="1200" b="0" i="0" kern="1200" dirty="0" smtClean="0">
                <a:solidFill>
                  <a:schemeClr val="tx1"/>
                </a:solidFill>
                <a:effectLst/>
                <a:latin typeface="+mn-lt"/>
                <a:ea typeface="+mn-ea"/>
                <a:cs typeface="+mn-cs"/>
              </a:rPr>
              <a:t>Internet Explorer</a:t>
            </a:r>
            <a:r>
              <a:rPr lang="zh-CN" altLang="en-US" sz="1200" b="0" i="0" kern="1200" dirty="0" smtClean="0">
                <a:solidFill>
                  <a:schemeClr val="tx1"/>
                </a:solidFill>
                <a:effectLst/>
                <a:latin typeface="+mn-lt"/>
                <a:ea typeface="+mn-ea"/>
                <a:cs typeface="+mn-cs"/>
              </a:rPr>
              <a:t>，那么就要在符合标准的浏览器使用两组引号。尽管如此，我们还是推荐使用 </a:t>
            </a:r>
            <a:r>
              <a:rPr lang="en-US" altLang="zh-CN" sz="1200" b="0" i="0" kern="1200" dirty="0" smtClean="0">
                <a:solidFill>
                  <a:schemeClr val="tx1"/>
                </a:solidFill>
                <a:effectLst/>
                <a:latin typeface="+mn-lt"/>
                <a:ea typeface="+mn-ea"/>
                <a:cs typeface="+mn-cs"/>
              </a:rPr>
              <a:t>&lt;q&gt; </a:t>
            </a:r>
            <a:r>
              <a:rPr lang="zh-CN" altLang="en-US" sz="1200" b="0" i="0" kern="1200" dirty="0" smtClean="0">
                <a:solidFill>
                  <a:schemeClr val="tx1"/>
                </a:solidFill>
                <a:effectLst/>
                <a:latin typeface="+mn-lt"/>
                <a:ea typeface="+mn-ea"/>
                <a:cs typeface="+mn-cs"/>
              </a:rPr>
              <a:t>标签，这不仅仅因为我们喜欢标准，还因为我们预见到了将其应用于文档处理、信息提取等方面的显示效果。</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注意这里用</a:t>
            </a:r>
            <a:r>
              <a:rPr lang="en-US" altLang="zh-CN" sz="1200" b="1" i="0" kern="1200" dirty="0" smtClean="0">
                <a:solidFill>
                  <a:schemeClr val="tx1"/>
                </a:solidFill>
                <a:effectLst/>
                <a:latin typeface="+mn-lt"/>
                <a:ea typeface="+mn-ea"/>
                <a:cs typeface="+mn-cs"/>
              </a:rPr>
              <a:t>&lt;q&gt;</a:t>
            </a:r>
            <a:r>
              <a:rPr lang="zh-CN" altLang="en-US" sz="1200" b="1" i="0" kern="1200" dirty="0" smtClean="0">
                <a:solidFill>
                  <a:schemeClr val="tx1"/>
                </a:solidFill>
                <a:effectLst/>
                <a:latin typeface="+mn-lt"/>
                <a:ea typeface="+mn-ea"/>
                <a:cs typeface="+mn-cs"/>
              </a:rPr>
              <a:t>标签的真正关键点不是它的默认样式双引号（如果这样我们不如自己在键盘上输入双引号就行了），而是它的语义：引用别人的话。</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&lt;q&gt; </a:t>
            </a:r>
            <a:r>
              <a:rPr lang="zh-CN" altLang="en-US" sz="1200" b="1" i="0" kern="1200" dirty="0" smtClean="0">
                <a:solidFill>
                  <a:schemeClr val="tx1"/>
                </a:solidFill>
                <a:effectLst/>
                <a:latin typeface="+mn-lt"/>
                <a:ea typeface="+mn-ea"/>
                <a:cs typeface="+mn-cs"/>
              </a:rPr>
              <a:t>与 </a:t>
            </a:r>
            <a:r>
              <a:rPr lang="en-US" altLang="zh-CN" sz="1200" b="1" i="0" kern="1200" dirty="0" smtClean="0">
                <a:solidFill>
                  <a:schemeClr val="tx1"/>
                </a:solidFill>
                <a:effectLst/>
                <a:latin typeface="+mn-lt"/>
                <a:ea typeface="+mn-ea"/>
                <a:cs typeface="+mn-cs"/>
              </a:rPr>
              <a:t>&lt;</a:t>
            </a:r>
            <a:r>
              <a:rPr lang="en-US" altLang="zh-CN" sz="1200" b="1" i="0" kern="1200" dirty="0" err="1" smtClean="0">
                <a:solidFill>
                  <a:schemeClr val="tx1"/>
                </a:solidFill>
                <a:effectLst/>
                <a:latin typeface="+mn-lt"/>
                <a:ea typeface="+mn-ea"/>
                <a:cs typeface="+mn-cs"/>
              </a:rPr>
              <a:t>blockquote</a:t>
            </a:r>
            <a:r>
              <a:rPr lang="en-US" altLang="zh-CN" sz="1200" b="1" i="0" kern="1200" dirty="0" smtClean="0">
                <a:solidFill>
                  <a:schemeClr val="tx1"/>
                </a:solidFill>
                <a:effectLst/>
                <a:latin typeface="+mn-lt"/>
                <a:ea typeface="+mn-ea"/>
                <a:cs typeface="+mn-cs"/>
              </a:rPr>
              <a:t>&gt; </a:t>
            </a:r>
            <a:r>
              <a:rPr lang="zh-CN" altLang="en-US" sz="1200" b="1" i="0" kern="1200" dirty="0" smtClean="0">
                <a:solidFill>
                  <a:schemeClr val="tx1"/>
                </a:solidFill>
                <a:effectLst/>
                <a:latin typeface="+mn-lt"/>
                <a:ea typeface="+mn-ea"/>
                <a:cs typeface="+mn-cs"/>
              </a:rPr>
              <a:t>的区别</a:t>
            </a:r>
          </a:p>
          <a:p>
            <a:r>
              <a:rPr lang="en-US" altLang="zh-CN" sz="1200" b="0" i="0" kern="1200" dirty="0" smtClean="0">
                <a:solidFill>
                  <a:schemeClr val="tx1"/>
                </a:solidFill>
                <a:effectLst/>
                <a:latin typeface="+mn-lt"/>
                <a:ea typeface="+mn-ea"/>
                <a:cs typeface="+mn-cs"/>
              </a:rPr>
              <a:t>&lt;q&gt; </a:t>
            </a:r>
            <a:r>
              <a:rPr lang="zh-CN" altLang="en-US" sz="1200" b="0" i="0" kern="1200" dirty="0" smtClean="0">
                <a:solidFill>
                  <a:schemeClr val="tx1"/>
                </a:solidFill>
                <a:effectLst/>
                <a:latin typeface="+mn-lt"/>
                <a:ea typeface="+mn-ea"/>
                <a:cs typeface="+mn-cs"/>
              </a:rPr>
              <a:t>标签在本质上与 </a:t>
            </a:r>
            <a:r>
              <a:rPr lang="en-US" altLang="zh-CN" sz="1200" b="0" i="0" u="sng" kern="1200" dirty="0" smtClean="0">
                <a:solidFill>
                  <a:schemeClr val="tx1"/>
                </a:solidFill>
                <a:effectLst/>
                <a:latin typeface="+mn-lt"/>
                <a:ea typeface="+mn-ea"/>
                <a:cs typeface="+mn-cs"/>
                <a:hlinkClick r:id="rId3" tooltip="HTML &lt;blockquote&gt; 标签"/>
              </a:rPr>
              <a:t>&lt;</a:t>
            </a:r>
            <a:r>
              <a:rPr lang="en-US" altLang="zh-CN" sz="1200" b="0" i="0" u="sng" kern="1200" dirty="0" err="1" smtClean="0">
                <a:solidFill>
                  <a:schemeClr val="tx1"/>
                </a:solidFill>
                <a:effectLst/>
                <a:latin typeface="+mn-lt"/>
                <a:ea typeface="+mn-ea"/>
                <a:cs typeface="+mn-cs"/>
                <a:hlinkClick r:id="rId3" tooltip="HTML &lt;blockquote&gt; 标签"/>
              </a:rPr>
              <a:t>blockquote</a:t>
            </a:r>
            <a:r>
              <a:rPr lang="en-US" altLang="zh-CN" sz="1200" b="0" i="0" u="sng" kern="1200" dirty="0" smtClean="0">
                <a:solidFill>
                  <a:schemeClr val="tx1"/>
                </a:solidFill>
                <a:effectLst/>
                <a:latin typeface="+mn-lt"/>
                <a:ea typeface="+mn-ea"/>
                <a:cs typeface="+mn-cs"/>
                <a:hlinkClick r:id="rId3" tooltip="HTML &lt;blockquote&gt; 标签"/>
              </a:rPr>
              <a:t>&gt;</a:t>
            </a:r>
            <a:r>
              <a:rPr lang="zh-CN" altLang="en-US" sz="1200" b="0" i="0" kern="1200" dirty="0" smtClean="0">
                <a:solidFill>
                  <a:schemeClr val="tx1"/>
                </a:solidFill>
                <a:effectLst/>
                <a:latin typeface="+mn-lt"/>
                <a:ea typeface="+mn-ea"/>
                <a:cs typeface="+mn-cs"/>
              </a:rPr>
              <a:t> 是一样的。不同之处在于它们的显示和应用。</a:t>
            </a:r>
            <a:r>
              <a:rPr lang="en-US" altLang="zh-CN" sz="1200" b="0" i="0" kern="1200" dirty="0" smtClean="0">
                <a:solidFill>
                  <a:schemeClr val="tx1"/>
                </a:solidFill>
                <a:effectLst/>
                <a:latin typeface="+mn-lt"/>
                <a:ea typeface="+mn-ea"/>
                <a:cs typeface="+mn-cs"/>
              </a:rPr>
              <a:t>&lt;q&gt; </a:t>
            </a:r>
            <a:r>
              <a:rPr lang="zh-CN" altLang="en-US" sz="1200" b="0" i="0" kern="1200" dirty="0" smtClean="0">
                <a:solidFill>
                  <a:schemeClr val="tx1"/>
                </a:solidFill>
                <a:effectLst/>
                <a:latin typeface="+mn-lt"/>
                <a:ea typeface="+mn-ea"/>
                <a:cs typeface="+mn-cs"/>
              </a:rPr>
              <a:t>标签用于简短的行内引用。如果需要从周围内容分离出来比较长的部分（通常显示为缩进的块），请使用 </a:t>
            </a:r>
            <a:r>
              <a:rPr lang="en-US" altLang="zh-CN" sz="1200" b="0" i="0" kern="1200" dirty="0" smtClean="0">
                <a:solidFill>
                  <a:schemeClr val="tx1"/>
                </a:solidFill>
                <a:effectLst/>
                <a:latin typeface="+mn-lt"/>
                <a:ea typeface="+mn-ea"/>
                <a:cs typeface="+mn-cs"/>
              </a:rPr>
              <a:t>&lt;</a:t>
            </a:r>
            <a:r>
              <a:rPr lang="en-US" altLang="zh-CN" sz="1200" b="0" i="0" kern="1200" dirty="0" err="1" smtClean="0">
                <a:solidFill>
                  <a:schemeClr val="tx1"/>
                </a:solidFill>
                <a:effectLst/>
                <a:latin typeface="+mn-lt"/>
                <a:ea typeface="+mn-ea"/>
                <a:cs typeface="+mn-cs"/>
              </a:rPr>
              <a:t>blockquote</a:t>
            </a:r>
            <a:r>
              <a:rPr lang="en-US" altLang="zh-CN" sz="1200" b="0" i="0" kern="1200" dirty="0" smtClean="0">
                <a:solidFill>
                  <a:schemeClr val="tx1"/>
                </a:solidFill>
                <a:effectLst/>
                <a:latin typeface="+mn-lt"/>
                <a:ea typeface="+mn-ea"/>
                <a:cs typeface="+mn-cs"/>
              </a:rPr>
              <a:t>&gt; </a:t>
            </a:r>
            <a:r>
              <a:rPr lang="zh-CN" altLang="en-US" sz="1200" b="0" i="0" kern="1200" dirty="0" smtClean="0">
                <a:solidFill>
                  <a:schemeClr val="tx1"/>
                </a:solidFill>
                <a:effectLst/>
                <a:latin typeface="+mn-lt"/>
                <a:ea typeface="+mn-ea"/>
                <a:cs typeface="+mn-cs"/>
              </a:rPr>
              <a:t>标签。</a:t>
            </a:r>
          </a:p>
          <a:p>
            <a:endParaRPr lang="zh-CN" altLang="en-US" dirty="0"/>
          </a:p>
        </p:txBody>
      </p:sp>
      <p:sp>
        <p:nvSpPr>
          <p:cNvPr id="4" name="灯片编号占位符 3"/>
          <p:cNvSpPr>
            <a:spLocks noGrp="1"/>
          </p:cNvSpPr>
          <p:nvPr>
            <p:ph type="sldNum" sz="quarter" idx="10"/>
          </p:nvPr>
        </p:nvSpPr>
        <p:spPr/>
        <p:txBody>
          <a:bodyPr/>
          <a:lstStyle/>
          <a:p>
            <a:fld id="{45AD50B4-1911-4E5E-9414-C209CAA530B4}" type="slidenum">
              <a:rPr lang="zh-CN" altLang="en-US" smtClean="0"/>
              <a:t>25</a:t>
            </a:fld>
            <a:endParaRPr lang="zh-CN" altLang="en-US"/>
          </a:p>
        </p:txBody>
      </p:sp>
    </p:spTree>
    <p:extLst>
      <p:ext uri="{BB962C8B-B14F-4D97-AF65-F5344CB8AC3E}">
        <p14:creationId xmlns:p14="http://schemas.microsoft.com/office/powerpoint/2010/main" val="1091656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2/28/2016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2/28/2016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2/28/2016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www.baidu.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lecture.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htmlhelp.com/reference/html40/block.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cs.sfu.ca/CC/165/sbrown1/wdgxhtml10/inline.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w3school.com.cn/tags/html_ref_entities.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www.clickfire.com/favicon-tutorial/" TargetMode="External"/><Relationship Id="rId4" Type="http://schemas.openxmlformats.org/officeDocument/2006/relationships/image" Target="../media/image11.gi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en.wikipedia.org/wiki/MathML" TargetMode="External"/><Relationship Id="rId2" Type="http://schemas.openxmlformats.org/officeDocument/2006/relationships/hyperlink" Target="http://en.wikipedia.org/wiki/Scalable_Vector_Graphics" TargetMode="External"/><Relationship Id="rId1" Type="http://schemas.openxmlformats.org/officeDocument/2006/relationships/slideLayout" Target="../slideLayouts/slideLayout2.xml"/><Relationship Id="rId4" Type="http://schemas.openxmlformats.org/officeDocument/2006/relationships/hyperlink" Target="http://en.wikipedia.org/wiki/MusicX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validator.w3.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w3schools.com/tags/tryit.asp?filename=tryhtml_paragraphs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w3schools.com/tags/tryit.asp?filename=tryhtml_heade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Programming</a:t>
            </a:r>
            <a:endParaRPr lang="en-US" dirty="0"/>
          </a:p>
        </p:txBody>
      </p:sp>
      <p:sp>
        <p:nvSpPr>
          <p:cNvPr id="3" name="Subtitle 2"/>
          <p:cNvSpPr>
            <a:spLocks noGrp="1"/>
          </p:cNvSpPr>
          <p:nvPr>
            <p:ph type="subTitle" idx="1"/>
          </p:nvPr>
        </p:nvSpPr>
        <p:spPr/>
        <p:txBody>
          <a:bodyPr/>
          <a:lstStyle/>
          <a:p>
            <a:r>
              <a:rPr lang="en-US" dirty="0" smtClean="0"/>
              <a:t>HTML BASIC</a:t>
            </a:r>
            <a:endParaRPr lang="en-US" dirty="0"/>
          </a:p>
        </p:txBody>
      </p:sp>
      <p:pic>
        <p:nvPicPr>
          <p:cNvPr id="5" name="Picture 6" descr="http://www.tattoostime.com/images/391/head-body-geek-tattoos-on-na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7347" y="858343"/>
            <a:ext cx="3045350" cy="2218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895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More about HTML tags</a:t>
            </a:r>
            <a:endParaRPr lang="zh-CN" altLang="en-US" dirty="0"/>
          </a:p>
        </p:txBody>
      </p:sp>
      <p:sp>
        <p:nvSpPr>
          <p:cNvPr id="3" name="内容占位符 2"/>
          <p:cNvSpPr>
            <a:spLocks noGrp="1"/>
          </p:cNvSpPr>
          <p:nvPr>
            <p:ph idx="1"/>
          </p:nvPr>
        </p:nvSpPr>
        <p:spPr/>
        <p:txBody>
          <a:bodyPr>
            <a:normAutofit/>
          </a:bodyPr>
          <a:lstStyle/>
          <a:p>
            <a:r>
              <a:rPr lang="en-US" altLang="zh-CN" sz="2400" dirty="0"/>
              <a:t>some tags can contain additional information called </a:t>
            </a:r>
            <a:r>
              <a:rPr lang="en-US" altLang="zh-CN" sz="2400" b="1" dirty="0">
                <a:solidFill>
                  <a:schemeClr val="accent1"/>
                </a:solidFill>
              </a:rPr>
              <a:t>attributes</a:t>
            </a:r>
          </a:p>
          <a:p>
            <a:pPr lvl="1"/>
            <a:r>
              <a:rPr lang="en-US" altLang="zh-CN" sz="2400" dirty="0"/>
              <a:t>syntax: </a:t>
            </a:r>
            <a:r>
              <a:rPr lang="en-US" altLang="zh-CN" sz="2400" i="1" dirty="0">
                <a:solidFill>
                  <a:srgbClr val="003399"/>
                </a:solidFill>
              </a:rPr>
              <a:t>&lt;element attribute="value" attribute="value"&gt; content &lt;/element&gt;</a:t>
            </a:r>
          </a:p>
          <a:p>
            <a:pPr lvl="1"/>
            <a:r>
              <a:rPr lang="en-US" altLang="zh-CN" sz="2400" dirty="0"/>
              <a:t>example: </a:t>
            </a:r>
            <a:r>
              <a:rPr lang="en-US" altLang="zh-CN" sz="2400" dirty="0">
                <a:solidFill>
                  <a:srgbClr val="003399"/>
                </a:solidFill>
              </a:rPr>
              <a:t>&lt;a</a:t>
            </a:r>
            <a:r>
              <a:rPr lang="en-US" altLang="zh-CN" sz="2400" dirty="0">
                <a:solidFill>
                  <a:schemeClr val="tx2"/>
                </a:solidFill>
              </a:rPr>
              <a:t> </a:t>
            </a:r>
            <a:r>
              <a:rPr lang="en-US" altLang="zh-CN" sz="2400" dirty="0" err="1">
                <a:solidFill>
                  <a:srgbClr val="C00000"/>
                </a:solidFill>
              </a:rPr>
              <a:t>href</a:t>
            </a:r>
            <a:r>
              <a:rPr lang="en-US" altLang="zh-CN" sz="2400" dirty="0">
                <a:solidFill>
                  <a:srgbClr val="C00000"/>
                </a:solidFill>
              </a:rPr>
              <a:t>="page2.html"</a:t>
            </a:r>
            <a:r>
              <a:rPr lang="en-US" altLang="zh-CN" sz="2400" dirty="0">
                <a:solidFill>
                  <a:srgbClr val="003399"/>
                </a:solidFill>
              </a:rPr>
              <a:t>&gt;Next page&lt;/a&gt;</a:t>
            </a:r>
          </a:p>
          <a:p>
            <a:endParaRPr lang="en-US" altLang="zh-CN" sz="2400" dirty="0" smtClean="0"/>
          </a:p>
          <a:p>
            <a:r>
              <a:rPr lang="en-US" altLang="zh-CN" sz="2400" dirty="0" smtClean="0"/>
              <a:t>some </a:t>
            </a:r>
            <a:r>
              <a:rPr lang="en-US" altLang="zh-CN" sz="2400" dirty="0"/>
              <a:t>tags don't contain </a:t>
            </a:r>
            <a:r>
              <a:rPr lang="en-US" altLang="zh-CN" sz="2400" dirty="0" smtClean="0"/>
              <a:t>content; can </a:t>
            </a:r>
            <a:r>
              <a:rPr lang="en-US" altLang="zh-CN" sz="2400" dirty="0"/>
              <a:t>be opened and closed in one tag</a:t>
            </a:r>
          </a:p>
          <a:p>
            <a:pPr lvl="1"/>
            <a:r>
              <a:rPr lang="en-US" altLang="zh-CN" sz="2400" dirty="0"/>
              <a:t>syntax: </a:t>
            </a:r>
            <a:r>
              <a:rPr lang="en-US" altLang="zh-CN" sz="2400" i="1" dirty="0">
                <a:solidFill>
                  <a:srgbClr val="003399"/>
                </a:solidFill>
              </a:rPr>
              <a:t>&lt;element attribute="value" attribute="value" /&gt;</a:t>
            </a:r>
          </a:p>
          <a:p>
            <a:pPr lvl="1"/>
            <a:r>
              <a:rPr lang="en-US" altLang="zh-CN" sz="2400" dirty="0"/>
              <a:t>example: </a:t>
            </a:r>
            <a:r>
              <a:rPr lang="en-US" altLang="zh-CN" sz="2400" dirty="0">
                <a:solidFill>
                  <a:srgbClr val="003399"/>
                </a:solidFill>
              </a:rPr>
              <a:t>&lt;</a:t>
            </a:r>
            <a:r>
              <a:rPr lang="en-US" altLang="zh-CN" sz="2400" dirty="0" err="1">
                <a:solidFill>
                  <a:srgbClr val="003399"/>
                </a:solidFill>
              </a:rPr>
              <a:t>hr</a:t>
            </a:r>
            <a:r>
              <a:rPr lang="en-US" altLang="zh-CN" sz="2400" dirty="0">
                <a:solidFill>
                  <a:schemeClr val="tx2"/>
                </a:solidFill>
              </a:rPr>
              <a:t> </a:t>
            </a:r>
            <a:r>
              <a:rPr lang="en-US" altLang="zh-CN" sz="2400" dirty="0">
                <a:solidFill>
                  <a:srgbClr val="C00000"/>
                </a:solidFill>
              </a:rPr>
              <a:t>/&gt;</a:t>
            </a:r>
          </a:p>
          <a:p>
            <a:pPr lvl="1"/>
            <a:r>
              <a:rPr lang="en-US" altLang="zh-CN" sz="2400" dirty="0"/>
              <a:t>example: </a:t>
            </a:r>
            <a:r>
              <a:rPr lang="en-US" altLang="zh-CN" sz="2400" dirty="0">
                <a:solidFill>
                  <a:srgbClr val="003399"/>
                </a:solidFill>
              </a:rPr>
              <a:t>&lt;</a:t>
            </a:r>
            <a:r>
              <a:rPr lang="en-US" altLang="zh-CN" sz="2400" dirty="0" err="1">
                <a:solidFill>
                  <a:srgbClr val="003399"/>
                </a:solidFill>
              </a:rPr>
              <a:t>img</a:t>
            </a:r>
            <a:r>
              <a:rPr lang="en-US" altLang="zh-CN" sz="2400" dirty="0">
                <a:solidFill>
                  <a:srgbClr val="003399"/>
                </a:solidFill>
              </a:rPr>
              <a:t> </a:t>
            </a:r>
            <a:r>
              <a:rPr lang="en-US" altLang="zh-CN" sz="2400" dirty="0" err="1">
                <a:solidFill>
                  <a:srgbClr val="003399"/>
                </a:solidFill>
              </a:rPr>
              <a:t>src</a:t>
            </a:r>
            <a:r>
              <a:rPr lang="en-US" altLang="zh-CN" sz="2400" dirty="0">
                <a:solidFill>
                  <a:srgbClr val="003399"/>
                </a:solidFill>
              </a:rPr>
              <a:t>="bunny.jpg" alt="pic from Easter"</a:t>
            </a:r>
            <a:r>
              <a:rPr lang="en-US" altLang="zh-CN" sz="2400" dirty="0">
                <a:solidFill>
                  <a:schemeClr val="tx2"/>
                </a:solidFill>
              </a:rPr>
              <a:t> </a:t>
            </a:r>
            <a:r>
              <a:rPr lang="en-US" altLang="zh-CN" sz="2400" dirty="0">
                <a:solidFill>
                  <a:srgbClr val="C00000"/>
                </a:solidFill>
              </a:rPr>
              <a:t>/&gt;</a:t>
            </a:r>
            <a:endParaRPr lang="zh-CN" altLang="en-US" sz="2400" dirty="0">
              <a:solidFill>
                <a:srgbClr val="C00000"/>
              </a:solidFill>
            </a:endParaRPr>
          </a:p>
        </p:txBody>
      </p:sp>
      <p:pic>
        <p:nvPicPr>
          <p:cNvPr id="4" name="图片 3"/>
          <p:cNvPicPr>
            <a:picLocks noChangeAspect="1"/>
          </p:cNvPicPr>
          <p:nvPr/>
        </p:nvPicPr>
        <p:blipFill>
          <a:blip r:embed="rId3"/>
          <a:stretch>
            <a:fillRect/>
          </a:stretch>
        </p:blipFill>
        <p:spPr>
          <a:xfrm>
            <a:off x="8656449" y="5554769"/>
            <a:ext cx="2305050" cy="628650"/>
          </a:xfrm>
          <a:prstGeom prst="rect">
            <a:avLst/>
          </a:prstGeom>
        </p:spPr>
      </p:pic>
      <p:pic>
        <p:nvPicPr>
          <p:cNvPr id="5" name="图片 4"/>
          <p:cNvPicPr>
            <a:picLocks noChangeAspect="1"/>
          </p:cNvPicPr>
          <p:nvPr/>
        </p:nvPicPr>
        <p:blipFill>
          <a:blip r:embed="rId4"/>
          <a:stretch>
            <a:fillRect/>
          </a:stretch>
        </p:blipFill>
        <p:spPr>
          <a:xfrm>
            <a:off x="8726837" y="2820045"/>
            <a:ext cx="1595034" cy="443065"/>
          </a:xfrm>
          <a:prstGeom prst="rect">
            <a:avLst/>
          </a:prstGeom>
        </p:spPr>
      </p:pic>
    </p:spTree>
    <p:extLst>
      <p:ext uri="{BB962C8B-B14F-4D97-AF65-F5344CB8AC3E}">
        <p14:creationId xmlns:p14="http://schemas.microsoft.com/office/powerpoint/2010/main" val="296895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Links: </a:t>
            </a:r>
            <a:r>
              <a:rPr lang="en-US" b="1" dirty="0">
                <a:solidFill>
                  <a:srgbClr val="84B93F"/>
                </a:solidFill>
              </a:rPr>
              <a:t>&lt;a</a:t>
            </a:r>
            <a:r>
              <a:rPr lang="en-US" b="1" dirty="0" smtClean="0">
                <a:solidFill>
                  <a:srgbClr val="84B93F"/>
                </a:solidFill>
              </a:rPr>
              <a:t>&gt;</a:t>
            </a:r>
            <a:endParaRPr lang="en-US" b="1" dirty="0">
              <a:solidFill>
                <a:srgbClr val="84B93F"/>
              </a:solidFill>
            </a:endParaRPr>
          </a:p>
        </p:txBody>
      </p:sp>
      <p:sp>
        <p:nvSpPr>
          <p:cNvPr id="3" name="Content Placeholder 2"/>
          <p:cNvSpPr>
            <a:spLocks noGrp="1"/>
          </p:cNvSpPr>
          <p:nvPr>
            <p:ph idx="1"/>
          </p:nvPr>
        </p:nvSpPr>
        <p:spPr>
          <a:xfrm>
            <a:off x="1097280" y="1845733"/>
            <a:ext cx="10281920" cy="4823423"/>
          </a:xfrm>
        </p:spPr>
        <p:txBody>
          <a:bodyPr>
            <a:noAutofit/>
          </a:bodyPr>
          <a:lstStyle/>
          <a:p>
            <a:pPr algn="ctr"/>
            <a:r>
              <a:rPr lang="en-US" sz="2400" i="1" dirty="0">
                <a:latin typeface="+mj-lt"/>
              </a:rPr>
              <a:t>links, or "anchors", to other pages (inline</a:t>
            </a:r>
            <a:r>
              <a:rPr lang="en-US" sz="2400" i="1" dirty="0" smtClean="0">
                <a:latin typeface="+mj-lt"/>
              </a:rPr>
              <a:t>)</a:t>
            </a:r>
          </a:p>
          <a:p>
            <a:pPr algn="ctr"/>
            <a:endParaRPr lang="en-US" sz="2400" i="1" dirty="0">
              <a:latin typeface="+mj-lt"/>
            </a:endParaRPr>
          </a:p>
          <a:p>
            <a:pPr algn="ctr"/>
            <a:endParaRPr lang="en-US" sz="2400" i="1" dirty="0" smtClean="0">
              <a:latin typeface="+mj-lt"/>
            </a:endParaRPr>
          </a:p>
          <a:p>
            <a:pPr algn="ctr"/>
            <a:endParaRPr lang="en-US" sz="2400" i="1" dirty="0">
              <a:latin typeface="+mj-lt"/>
            </a:endParaRPr>
          </a:p>
          <a:p>
            <a:pPr algn="ctr"/>
            <a:endParaRPr lang="en-US" sz="2400" i="1" dirty="0" smtClean="0">
              <a:latin typeface="+mj-lt"/>
            </a:endParaRPr>
          </a:p>
          <a:p>
            <a:pPr algn="ctr"/>
            <a:endParaRPr lang="en-US" sz="2400" dirty="0" smtClean="0"/>
          </a:p>
          <a:p>
            <a:pPr>
              <a:spcBef>
                <a:spcPts val="0"/>
              </a:spcBef>
              <a:buFont typeface="Arial" panose="020B0604020202020204" pitchFamily="34" charset="0"/>
              <a:buChar char="•"/>
            </a:pPr>
            <a:r>
              <a:rPr lang="en-US" sz="2400" dirty="0" smtClean="0"/>
              <a:t>    </a:t>
            </a:r>
            <a:r>
              <a:rPr lang="en-US" sz="2400" dirty="0"/>
              <a:t>uses the </a:t>
            </a:r>
            <a:r>
              <a:rPr lang="en-US" sz="2400" dirty="0" err="1">
                <a:solidFill>
                  <a:srgbClr val="003399"/>
                </a:solidFill>
              </a:rPr>
              <a:t>href</a:t>
            </a:r>
            <a:r>
              <a:rPr lang="en-US" sz="2400" dirty="0">
                <a:solidFill>
                  <a:srgbClr val="003399"/>
                </a:solidFill>
              </a:rPr>
              <a:t> </a:t>
            </a:r>
            <a:r>
              <a:rPr lang="en-US" sz="2400" dirty="0"/>
              <a:t>attribute to specify the destination URL</a:t>
            </a:r>
          </a:p>
          <a:p>
            <a:pPr lvl="1">
              <a:spcBef>
                <a:spcPts val="0"/>
              </a:spcBef>
              <a:buFont typeface="Arial" panose="020B0604020202020204" pitchFamily="34" charset="0"/>
              <a:buChar char="•"/>
            </a:pPr>
            <a:r>
              <a:rPr lang="en-US" sz="2400" dirty="0"/>
              <a:t>   </a:t>
            </a:r>
            <a:r>
              <a:rPr lang="en-US" sz="2400" dirty="0" smtClean="0"/>
              <a:t>can </a:t>
            </a:r>
            <a:r>
              <a:rPr lang="en-US" sz="2400" dirty="0"/>
              <a:t>be </a:t>
            </a:r>
            <a:r>
              <a:rPr lang="en-US" sz="2400" b="1" dirty="0">
                <a:solidFill>
                  <a:schemeClr val="accent1"/>
                </a:solidFill>
              </a:rPr>
              <a:t>absolute</a:t>
            </a:r>
            <a:r>
              <a:rPr lang="en-US" sz="2400" dirty="0">
                <a:solidFill>
                  <a:schemeClr val="accent1"/>
                </a:solidFill>
              </a:rPr>
              <a:t> </a:t>
            </a:r>
            <a:r>
              <a:rPr lang="en-US" sz="2400" dirty="0"/>
              <a:t>(to another web site) or </a:t>
            </a:r>
            <a:r>
              <a:rPr lang="en-US" sz="2400" b="1" dirty="0">
                <a:solidFill>
                  <a:schemeClr val="accent1"/>
                </a:solidFill>
              </a:rPr>
              <a:t>relative</a:t>
            </a:r>
            <a:r>
              <a:rPr lang="en-US" sz="2400" dirty="0">
                <a:solidFill>
                  <a:schemeClr val="accent1"/>
                </a:solidFill>
              </a:rPr>
              <a:t> </a:t>
            </a:r>
            <a:r>
              <a:rPr lang="en-US" sz="2400" dirty="0"/>
              <a:t>(to another page on this site)</a:t>
            </a:r>
          </a:p>
          <a:p>
            <a:pPr>
              <a:lnSpc>
                <a:spcPct val="150000"/>
              </a:lnSpc>
              <a:spcBef>
                <a:spcPts val="0"/>
              </a:spcBef>
              <a:buFont typeface="Arial" panose="020B0604020202020204" pitchFamily="34" charset="0"/>
              <a:buChar char="•"/>
            </a:pPr>
            <a:r>
              <a:rPr lang="en-US" sz="2400" dirty="0"/>
              <a:t>    anchors are inline elements; must be placed in a block element such as </a:t>
            </a:r>
            <a:r>
              <a:rPr lang="en-US" sz="2400" dirty="0">
                <a:solidFill>
                  <a:srgbClr val="003399"/>
                </a:solidFill>
              </a:rPr>
              <a:t>p</a:t>
            </a:r>
            <a:r>
              <a:rPr lang="en-US" sz="2400" dirty="0"/>
              <a:t> or </a:t>
            </a:r>
            <a:r>
              <a:rPr lang="en-US" sz="2400" dirty="0">
                <a:solidFill>
                  <a:srgbClr val="003399"/>
                </a:solidFill>
              </a:rPr>
              <a:t>h1</a:t>
            </a:r>
          </a:p>
          <a:p>
            <a:endParaRPr lang="en-US" sz="2200" dirty="0"/>
          </a:p>
        </p:txBody>
      </p:sp>
      <p:sp>
        <p:nvSpPr>
          <p:cNvPr id="4" name="TextBox 3"/>
          <p:cNvSpPr txBox="1"/>
          <p:nvPr/>
        </p:nvSpPr>
        <p:spPr>
          <a:xfrm>
            <a:off x="1097280" y="2311604"/>
            <a:ext cx="10281920" cy="1785104"/>
          </a:xfrm>
          <a:prstGeom prst="rect">
            <a:avLst/>
          </a:prstGeom>
          <a:solidFill>
            <a:srgbClr val="E5F5FF"/>
          </a:solidFill>
          <a:ln w="19050">
            <a:solidFill>
              <a:schemeClr val="tx1"/>
            </a:solidFill>
            <a:prstDash val="dash"/>
          </a:ln>
        </p:spPr>
        <p:txBody>
          <a:bodyPr wrap="square" rtlCol="0">
            <a:spAutoFit/>
          </a:bodyPr>
          <a:lstStyle/>
          <a:p>
            <a:r>
              <a:rPr lang="en-US" sz="2200" dirty="0">
                <a:solidFill>
                  <a:schemeClr val="tx2"/>
                </a:solidFill>
                <a:latin typeface="Courier New" pitchFamily="49" charset="0"/>
                <a:cs typeface="Courier New" pitchFamily="49" charset="0"/>
              </a:rPr>
              <a:t>&lt;p&gt;</a:t>
            </a:r>
          </a:p>
          <a:p>
            <a:r>
              <a:rPr lang="en-US" sz="2200" dirty="0">
                <a:solidFill>
                  <a:schemeClr val="tx2"/>
                </a:solidFill>
                <a:latin typeface="Courier New" pitchFamily="49" charset="0"/>
                <a:cs typeface="Courier New" pitchFamily="49" charset="0"/>
              </a:rPr>
              <a:t>  Search </a:t>
            </a:r>
          </a:p>
          <a:p>
            <a:r>
              <a:rPr lang="en-US" sz="2200" b="1" dirty="0">
                <a:solidFill>
                  <a:srgbClr val="C00000"/>
                </a:solidFill>
                <a:latin typeface="Courier New" pitchFamily="49" charset="0"/>
                <a:cs typeface="Courier New" pitchFamily="49" charset="0"/>
              </a:rPr>
              <a:t>  &lt;a </a:t>
            </a:r>
            <a:r>
              <a:rPr lang="en-US" sz="2200" b="1" dirty="0" err="1">
                <a:solidFill>
                  <a:srgbClr val="C00000"/>
                </a:solidFill>
                <a:latin typeface="Courier New" pitchFamily="49" charset="0"/>
                <a:cs typeface="Courier New" pitchFamily="49" charset="0"/>
              </a:rPr>
              <a:t>href</a:t>
            </a:r>
            <a:r>
              <a:rPr lang="en-US" sz="2200" b="1" dirty="0">
                <a:solidFill>
                  <a:srgbClr val="C00000"/>
                </a:solidFill>
                <a:latin typeface="Courier New" pitchFamily="49" charset="0"/>
                <a:cs typeface="Courier New" pitchFamily="49" charset="0"/>
              </a:rPr>
              <a:t>="http://www.google.com/"&gt;</a:t>
            </a:r>
            <a:r>
              <a:rPr lang="en-US" sz="2200" dirty="0">
                <a:solidFill>
                  <a:schemeClr val="tx2"/>
                </a:solidFill>
                <a:latin typeface="Courier New" pitchFamily="49" charset="0"/>
                <a:cs typeface="Courier New" pitchFamily="49" charset="0"/>
              </a:rPr>
              <a:t>Google</a:t>
            </a:r>
            <a:r>
              <a:rPr lang="en-US" sz="2200" b="1" dirty="0">
                <a:solidFill>
                  <a:srgbClr val="C00000"/>
                </a:solidFill>
                <a:latin typeface="Courier New" pitchFamily="49" charset="0"/>
                <a:cs typeface="Courier New" pitchFamily="49" charset="0"/>
              </a:rPr>
              <a:t>&lt;/a&gt; </a:t>
            </a:r>
            <a:r>
              <a:rPr lang="en-US" sz="2200" dirty="0">
                <a:solidFill>
                  <a:schemeClr val="tx2"/>
                </a:solidFill>
                <a:latin typeface="Courier New" pitchFamily="49" charset="0"/>
                <a:cs typeface="Courier New" pitchFamily="49" charset="0"/>
              </a:rPr>
              <a:t>or our</a:t>
            </a:r>
          </a:p>
          <a:p>
            <a:r>
              <a:rPr lang="en-US" sz="2200" b="1" dirty="0">
                <a:solidFill>
                  <a:srgbClr val="C00000"/>
                </a:solidFill>
                <a:latin typeface="Courier New" pitchFamily="49" charset="0"/>
                <a:cs typeface="Courier New" pitchFamily="49" charset="0"/>
              </a:rPr>
              <a:t>  &lt;a </a:t>
            </a:r>
            <a:r>
              <a:rPr lang="en-US" sz="2200" b="1" dirty="0" err="1">
                <a:solidFill>
                  <a:srgbClr val="C00000"/>
                </a:solidFill>
                <a:latin typeface="Courier New" pitchFamily="49" charset="0"/>
                <a:cs typeface="Courier New" pitchFamily="49" charset="0"/>
              </a:rPr>
              <a:t>href</a:t>
            </a:r>
            <a:r>
              <a:rPr lang="en-US" sz="2200" b="1" dirty="0">
                <a:solidFill>
                  <a:srgbClr val="C00000"/>
                </a:solidFill>
                <a:latin typeface="Courier New" pitchFamily="49" charset="0"/>
                <a:cs typeface="Courier New" pitchFamily="49" charset="0"/>
              </a:rPr>
              <a:t>="lectures.html"&gt;</a:t>
            </a:r>
            <a:r>
              <a:rPr lang="en-US" sz="2200" dirty="0">
                <a:solidFill>
                  <a:schemeClr val="tx2"/>
                </a:solidFill>
                <a:latin typeface="Courier New" pitchFamily="49" charset="0"/>
                <a:cs typeface="Courier New" pitchFamily="49" charset="0"/>
              </a:rPr>
              <a:t>Lecture Notes</a:t>
            </a:r>
            <a:r>
              <a:rPr lang="en-US" sz="2200" b="1" dirty="0">
                <a:solidFill>
                  <a:srgbClr val="C00000"/>
                </a:solidFill>
                <a:latin typeface="Courier New" pitchFamily="49" charset="0"/>
                <a:cs typeface="Courier New" pitchFamily="49" charset="0"/>
              </a:rPr>
              <a:t>&lt;/a&gt;</a:t>
            </a:r>
            <a:r>
              <a:rPr lang="en-US" sz="2200" dirty="0">
                <a:solidFill>
                  <a:schemeClr val="tx2"/>
                </a:solidFill>
                <a:latin typeface="Courier New" pitchFamily="49" charset="0"/>
                <a:cs typeface="Courier New" pitchFamily="49" charset="0"/>
              </a:rPr>
              <a:t>.</a:t>
            </a:r>
          </a:p>
          <a:p>
            <a:r>
              <a:rPr lang="en-US" sz="2200" dirty="0">
                <a:solidFill>
                  <a:schemeClr val="tx2"/>
                </a:solidFill>
                <a:latin typeface="Courier New" pitchFamily="49" charset="0"/>
                <a:cs typeface="Courier New" pitchFamily="49" charset="0"/>
              </a:rPr>
              <a:t>&lt;/</a:t>
            </a:r>
            <a:r>
              <a:rPr lang="en-US" sz="2200" dirty="0" smtClean="0">
                <a:solidFill>
                  <a:schemeClr val="tx2"/>
                </a:solidFill>
                <a:latin typeface="Courier New" pitchFamily="49" charset="0"/>
                <a:cs typeface="Courier New" pitchFamily="49" charset="0"/>
              </a:rPr>
              <a:t>p&gt;                                                    </a:t>
            </a:r>
            <a:r>
              <a:rPr lang="en-US" sz="2200" b="1" i="1" dirty="0" smtClean="0">
                <a:solidFill>
                  <a:schemeClr val="bg1">
                    <a:lumMod val="50000"/>
                  </a:schemeClr>
                </a:solidFill>
                <a:latin typeface="Consolas" pitchFamily="49" charset="0"/>
                <a:cs typeface="Consolas" pitchFamily="49" charset="0"/>
              </a:rPr>
              <a:t>HTML</a:t>
            </a:r>
          </a:p>
        </p:txBody>
      </p:sp>
      <p:sp>
        <p:nvSpPr>
          <p:cNvPr id="5" name="TextBox 3"/>
          <p:cNvSpPr txBox="1"/>
          <p:nvPr/>
        </p:nvSpPr>
        <p:spPr>
          <a:xfrm>
            <a:off x="1097280" y="4096708"/>
            <a:ext cx="10281920" cy="523220"/>
          </a:xfrm>
          <a:prstGeom prst="rect">
            <a:avLst/>
          </a:prstGeom>
          <a:noFill/>
          <a:ln w="19050">
            <a:solidFill>
              <a:schemeClr val="tx1"/>
            </a:solidFill>
            <a:prstDash val="dash"/>
          </a:ln>
        </p:spPr>
        <p:txBody>
          <a:bodyPr wrap="square" rtlCol="0">
            <a:spAutoFit/>
          </a:bodyPr>
          <a:lstStyle/>
          <a:p>
            <a:pPr>
              <a:spcBef>
                <a:spcPts val="600"/>
              </a:spcBef>
              <a:spcAft>
                <a:spcPts val="1200"/>
              </a:spcAft>
            </a:pPr>
            <a:r>
              <a:rPr lang="en-US" altLang="zh-CN" sz="2800" dirty="0">
                <a:latin typeface="Times New Roman" panose="02020603050405020304" pitchFamily="18" charset="0"/>
                <a:cs typeface="Times New Roman" panose="02020603050405020304" pitchFamily="18" charset="0"/>
              </a:rPr>
              <a:t>Search </a:t>
            </a:r>
            <a:r>
              <a:rPr lang="en-US" altLang="zh-CN" sz="2800" dirty="0">
                <a:latin typeface="Times New Roman" panose="02020603050405020304" pitchFamily="18" charset="0"/>
                <a:cs typeface="Times New Roman" panose="02020603050405020304" pitchFamily="18" charset="0"/>
                <a:hlinkClick r:id="rId3"/>
              </a:rPr>
              <a:t>Google</a:t>
            </a:r>
            <a:r>
              <a:rPr lang="en-US" altLang="zh-CN" sz="2800" dirty="0">
                <a:latin typeface="Times New Roman" panose="02020603050405020304" pitchFamily="18" charset="0"/>
                <a:cs typeface="Times New Roman" panose="02020603050405020304" pitchFamily="18" charset="0"/>
              </a:rPr>
              <a:t> or our </a:t>
            </a:r>
            <a:r>
              <a:rPr lang="en-US" altLang="zh-CN" sz="2800" dirty="0">
                <a:latin typeface="Times New Roman" panose="02020603050405020304" pitchFamily="18" charset="0"/>
                <a:cs typeface="Times New Roman" panose="02020603050405020304" pitchFamily="18" charset="0"/>
                <a:hlinkClick r:id="rId4" action="ppaction://hlinkfile"/>
              </a:rPr>
              <a:t>Lecture </a:t>
            </a:r>
            <a:r>
              <a:rPr lang="en-US" altLang="zh-CN" sz="2800" dirty="0" smtClean="0">
                <a:latin typeface="Times New Roman" panose="02020603050405020304" pitchFamily="18" charset="0"/>
                <a:cs typeface="Times New Roman" panose="02020603050405020304" pitchFamily="18" charset="0"/>
                <a:hlinkClick r:id="rId4" action="ppaction://hlinkfile"/>
              </a:rPr>
              <a:t>Notes</a:t>
            </a:r>
            <a:r>
              <a:rPr lang="en-US" altLang="zh-CN" sz="2800" dirty="0" smtClean="0">
                <a:latin typeface="Times New Roman" panose="02020603050405020304" pitchFamily="18" charset="0"/>
                <a:cs typeface="Times New Roman" panose="02020603050405020304" pitchFamily="18" charset="0"/>
              </a:rPr>
              <a:t>.                                              </a:t>
            </a:r>
            <a:r>
              <a:rPr lang="en-US" altLang="zh-CN" sz="2000" i="1" dirty="0" smtClean="0">
                <a:solidFill>
                  <a:schemeClr val="bg1">
                    <a:lumMod val="50000"/>
                  </a:schemeClr>
                </a:solidFill>
              </a:rPr>
              <a:t>output</a:t>
            </a:r>
            <a:endParaRPr lang="en-US" sz="2200" b="1" i="1" dirty="0" smtClean="0">
              <a:solidFill>
                <a:schemeClr val="bg1">
                  <a:lumMod val="50000"/>
                </a:schemeClr>
              </a:solidFill>
              <a:latin typeface="Consolas" pitchFamily="49" charset="0"/>
              <a:cs typeface="Consolas" pitchFamily="49" charset="0"/>
            </a:endParaRPr>
          </a:p>
        </p:txBody>
      </p:sp>
    </p:spTree>
    <p:extLst>
      <p:ext uri="{BB962C8B-B14F-4D97-AF65-F5344CB8AC3E}">
        <p14:creationId xmlns:p14="http://schemas.microsoft.com/office/powerpoint/2010/main" val="2974721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and inline </a:t>
            </a:r>
            <a:r>
              <a:rPr lang="en-US" b="1" dirty="0" smtClean="0"/>
              <a:t>elements (</a:t>
            </a:r>
            <a:r>
              <a:rPr lang="en-US" b="1" dirty="0" smtClean="0">
                <a:solidFill>
                  <a:srgbClr val="84B93F"/>
                </a:solidFill>
              </a:rPr>
              <a:t>explanation</a:t>
            </a:r>
            <a:r>
              <a:rPr lang="en-US" b="1" dirty="0" smtClean="0"/>
              <a:t>)</a:t>
            </a:r>
            <a:endParaRPr lang="en-US" dirty="0"/>
          </a:p>
        </p:txBody>
      </p:sp>
      <p:sp>
        <p:nvSpPr>
          <p:cNvPr id="3" name="Content Placeholder 2"/>
          <p:cNvSpPr>
            <a:spLocks noGrp="1"/>
          </p:cNvSpPr>
          <p:nvPr>
            <p:ph idx="1"/>
          </p:nvPr>
        </p:nvSpPr>
        <p:spPr>
          <a:xfrm>
            <a:off x="1097280" y="2996610"/>
            <a:ext cx="10058400" cy="3861390"/>
          </a:xfrm>
        </p:spPr>
        <p:txBody>
          <a:bodyPr/>
          <a:lstStyle/>
          <a:p>
            <a:r>
              <a:rPr lang="en-US" sz="2400" dirty="0">
                <a:hlinkClick r:id="rId3"/>
              </a:rPr>
              <a:t>block</a:t>
            </a:r>
            <a:r>
              <a:rPr lang="en-US" sz="2400" dirty="0"/>
              <a:t> elements contain an entire large region of content </a:t>
            </a:r>
          </a:p>
          <a:p>
            <a:pPr lvl="1"/>
            <a:r>
              <a:rPr lang="en-US" sz="2400" dirty="0"/>
              <a:t>examples: paragraphs, lists, table cells</a:t>
            </a:r>
          </a:p>
          <a:p>
            <a:pPr lvl="1"/>
            <a:r>
              <a:rPr lang="en-US" sz="2400" dirty="0"/>
              <a:t>the browser places a margin of whitespace between block elements for separation</a:t>
            </a:r>
          </a:p>
          <a:p>
            <a:r>
              <a:rPr lang="en-US" sz="2400" dirty="0">
                <a:hlinkClick r:id="rId4"/>
              </a:rPr>
              <a:t>inline</a:t>
            </a:r>
            <a:r>
              <a:rPr lang="en-US" sz="2400" dirty="0"/>
              <a:t> elements affect a small amount of content </a:t>
            </a:r>
          </a:p>
          <a:p>
            <a:pPr lvl="1"/>
            <a:r>
              <a:rPr lang="en-US" sz="2400" dirty="0"/>
              <a:t>examples: bold text, code fragments, images</a:t>
            </a:r>
          </a:p>
          <a:p>
            <a:pPr lvl="1"/>
            <a:r>
              <a:rPr lang="en-US" sz="2400" dirty="0"/>
              <a:t>the browser allows many inline elements to appear on the same line</a:t>
            </a:r>
          </a:p>
          <a:p>
            <a:pPr lvl="1"/>
            <a:r>
              <a:rPr lang="en-US" sz="2400" dirty="0"/>
              <a:t>must be nested inside a block element</a:t>
            </a:r>
          </a:p>
          <a:p>
            <a:endParaRPr lang="en-US" dirty="0"/>
          </a:p>
        </p:txBody>
      </p:sp>
      <p:pic>
        <p:nvPicPr>
          <p:cNvPr id="4098" name="Picture 2" descr="elemen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6480" y="1777409"/>
            <a:ext cx="76200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100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1097280" y="2782027"/>
            <a:ext cx="10281920" cy="2431435"/>
          </a:xfrm>
          <a:prstGeom prst="rect">
            <a:avLst/>
          </a:prstGeom>
          <a:noFill/>
          <a:ln w="19050">
            <a:solidFill>
              <a:schemeClr val="tx1"/>
            </a:solidFill>
            <a:prstDash val="dash"/>
          </a:ln>
        </p:spPr>
        <p:txBody>
          <a:bodyPr wrap="square" rtlCol="0">
            <a:spAutoFit/>
          </a:bodyPr>
          <a:lstStyle/>
          <a:p>
            <a:pPr>
              <a:spcBef>
                <a:spcPts val="600"/>
              </a:spcBef>
              <a:spcAft>
                <a:spcPts val="1200"/>
              </a:spcAft>
            </a:pPr>
            <a:r>
              <a:rPr lang="en-US" altLang="zh-CN" dirty="0" smtClean="0">
                <a:latin typeface="Times New Roman" panose="02020603050405020304" pitchFamily="18" charset="0"/>
                <a:cs typeface="Times New Roman" panose="02020603050405020304" pitchFamily="18" charset="0"/>
              </a:rPr>
              <a:t>                                                                                      </a:t>
            </a:r>
            <a:endParaRPr lang="en-US" sz="1400" b="1" i="1" dirty="0">
              <a:solidFill>
                <a:schemeClr val="bg1">
                  <a:lumMod val="50000"/>
                </a:schemeClr>
              </a:solidFill>
              <a:latin typeface="Consolas" pitchFamily="49" charset="0"/>
              <a:cs typeface="Consolas" pitchFamily="49" charset="0"/>
            </a:endParaRPr>
          </a:p>
          <a:p>
            <a:pPr>
              <a:spcBef>
                <a:spcPts val="600"/>
              </a:spcBef>
              <a:spcAft>
                <a:spcPts val="1200"/>
              </a:spcAft>
            </a:pPr>
            <a:endParaRPr lang="en-US" sz="2400" b="1" i="1" dirty="0" smtClean="0">
              <a:solidFill>
                <a:schemeClr val="bg1">
                  <a:lumMod val="50000"/>
                </a:schemeClr>
              </a:solidFill>
              <a:latin typeface="Consolas" pitchFamily="49" charset="0"/>
              <a:cs typeface="Consolas" pitchFamily="49" charset="0"/>
            </a:endParaRPr>
          </a:p>
          <a:p>
            <a:pPr>
              <a:spcBef>
                <a:spcPts val="600"/>
              </a:spcBef>
              <a:spcAft>
                <a:spcPts val="1200"/>
              </a:spcAft>
            </a:pPr>
            <a:endParaRPr lang="en-US" sz="1400" b="1" i="1" dirty="0">
              <a:solidFill>
                <a:schemeClr val="bg1">
                  <a:lumMod val="50000"/>
                </a:schemeClr>
              </a:solidFill>
              <a:latin typeface="Consolas" pitchFamily="49" charset="0"/>
              <a:cs typeface="Consolas" pitchFamily="49" charset="0"/>
            </a:endParaRPr>
          </a:p>
          <a:p>
            <a:pPr>
              <a:spcBef>
                <a:spcPts val="600"/>
              </a:spcBef>
              <a:spcAft>
                <a:spcPts val="1200"/>
              </a:spcAft>
            </a:pPr>
            <a:r>
              <a:rPr lang="en-US" altLang="zh-CN" sz="1600" i="1" dirty="0" smtClean="0">
                <a:solidFill>
                  <a:schemeClr val="bg1">
                    <a:lumMod val="50000"/>
                  </a:schemeClr>
                </a:solidFill>
              </a:rPr>
              <a:t>                                                   </a:t>
            </a:r>
          </a:p>
          <a:p>
            <a:pPr>
              <a:spcBef>
                <a:spcPts val="600"/>
              </a:spcBef>
              <a:spcAft>
                <a:spcPts val="1200"/>
              </a:spcAft>
            </a:pPr>
            <a:r>
              <a:rPr lang="en-US" altLang="zh-CN" sz="1600" i="1" dirty="0">
                <a:solidFill>
                  <a:schemeClr val="bg1">
                    <a:lumMod val="50000"/>
                  </a:schemeClr>
                </a:solidFill>
              </a:rPr>
              <a:t> </a:t>
            </a:r>
            <a:r>
              <a:rPr lang="en-US" altLang="zh-CN" sz="1600" i="1" dirty="0" smtClean="0">
                <a:solidFill>
                  <a:schemeClr val="bg1">
                    <a:lumMod val="50000"/>
                  </a:schemeClr>
                </a:solidFill>
              </a:rPr>
              <a:t>                                                                                                                                                                                                          </a:t>
            </a:r>
            <a:r>
              <a:rPr lang="en-US" altLang="zh-CN" sz="2000" i="1" dirty="0" smtClean="0">
                <a:solidFill>
                  <a:schemeClr val="bg1">
                    <a:lumMod val="50000"/>
                  </a:schemeClr>
                </a:solidFill>
              </a:rPr>
              <a:t>output</a:t>
            </a:r>
            <a:endParaRPr lang="en-US" b="1" i="1" dirty="0" smtClean="0">
              <a:solidFill>
                <a:schemeClr val="bg1">
                  <a:lumMod val="50000"/>
                </a:schemeClr>
              </a:solidFill>
              <a:latin typeface="Consolas" pitchFamily="49" charset="0"/>
              <a:cs typeface="Consolas" pitchFamily="49" charset="0"/>
            </a:endParaRPr>
          </a:p>
        </p:txBody>
      </p:sp>
      <p:sp>
        <p:nvSpPr>
          <p:cNvPr id="2" name="Title 1"/>
          <p:cNvSpPr>
            <a:spLocks noGrp="1"/>
          </p:cNvSpPr>
          <p:nvPr>
            <p:ph type="title"/>
          </p:nvPr>
        </p:nvSpPr>
        <p:spPr/>
        <p:txBody>
          <a:bodyPr/>
          <a:lstStyle/>
          <a:p>
            <a:r>
              <a:rPr lang="en-US" b="1" dirty="0"/>
              <a:t>Images: </a:t>
            </a:r>
            <a:r>
              <a:rPr lang="en-US" b="1" dirty="0">
                <a:solidFill>
                  <a:srgbClr val="84B93F"/>
                </a:solidFill>
              </a:rPr>
              <a:t>&lt;</a:t>
            </a:r>
            <a:r>
              <a:rPr lang="en-US" b="1" dirty="0" err="1">
                <a:solidFill>
                  <a:srgbClr val="84B93F"/>
                </a:solidFill>
              </a:rPr>
              <a:t>img</a:t>
            </a:r>
            <a:r>
              <a:rPr lang="en-US" b="1" dirty="0">
                <a:solidFill>
                  <a:srgbClr val="84B93F"/>
                </a:solidFill>
              </a:rPr>
              <a:t>&gt;</a:t>
            </a:r>
          </a:p>
        </p:txBody>
      </p:sp>
      <p:sp>
        <p:nvSpPr>
          <p:cNvPr id="3" name="Content Placeholder 2"/>
          <p:cNvSpPr>
            <a:spLocks noGrp="1"/>
          </p:cNvSpPr>
          <p:nvPr>
            <p:ph idx="1"/>
          </p:nvPr>
        </p:nvSpPr>
        <p:spPr>
          <a:xfrm>
            <a:off x="1097280" y="1845734"/>
            <a:ext cx="10058400" cy="4783666"/>
          </a:xfrm>
        </p:spPr>
        <p:txBody>
          <a:bodyPr/>
          <a:lstStyle/>
          <a:p>
            <a:pPr algn="ctr"/>
            <a:r>
              <a:rPr lang="en-US" sz="2200" i="1" dirty="0"/>
              <a:t>inserts a graphical image into the page (inline</a:t>
            </a:r>
            <a:r>
              <a:rPr lang="en-US" sz="2200" i="1" dirty="0" smtClean="0"/>
              <a:t>)</a:t>
            </a:r>
            <a:endParaRPr lang="en-US" sz="2200" dirty="0"/>
          </a:p>
          <a:p>
            <a:endParaRPr lang="en-US" sz="2200" dirty="0"/>
          </a:p>
          <a:p>
            <a:endParaRPr lang="en-US" sz="2200" dirty="0" smtClean="0"/>
          </a:p>
          <a:p>
            <a:endParaRPr lang="en-US" sz="2200" dirty="0"/>
          </a:p>
          <a:p>
            <a:endParaRPr lang="en-US" sz="2200" dirty="0" smtClean="0"/>
          </a:p>
          <a:p>
            <a:endParaRPr lang="en-US" sz="2200" dirty="0" smtClean="0"/>
          </a:p>
          <a:p>
            <a:endParaRPr lang="en-US" sz="2200" dirty="0"/>
          </a:p>
          <a:p>
            <a:pPr>
              <a:buFont typeface="Arial" panose="020B0604020202020204" pitchFamily="34" charset="0"/>
              <a:buChar char="•"/>
            </a:pPr>
            <a:r>
              <a:rPr lang="en-US" sz="2200" dirty="0" smtClean="0"/>
              <a:t>    </a:t>
            </a:r>
            <a:r>
              <a:rPr lang="en-US" sz="2200" dirty="0"/>
              <a:t>the </a:t>
            </a:r>
            <a:r>
              <a:rPr lang="en-US" sz="2200" dirty="0" err="1">
                <a:solidFill>
                  <a:srgbClr val="003399"/>
                </a:solidFill>
              </a:rPr>
              <a:t>src</a:t>
            </a:r>
            <a:r>
              <a:rPr lang="en-US" sz="2200" dirty="0">
                <a:solidFill>
                  <a:srgbClr val="003399"/>
                </a:solidFill>
              </a:rPr>
              <a:t> </a:t>
            </a:r>
            <a:r>
              <a:rPr lang="en-US" sz="2200" dirty="0"/>
              <a:t>attribute specifies the image URL</a:t>
            </a:r>
          </a:p>
          <a:p>
            <a:pPr>
              <a:buFont typeface="Arial" panose="020B0604020202020204" pitchFamily="34" charset="0"/>
              <a:buChar char="•"/>
            </a:pPr>
            <a:r>
              <a:rPr lang="en-US" sz="2200" dirty="0"/>
              <a:t>    HTML5 also requires an </a:t>
            </a:r>
            <a:r>
              <a:rPr lang="en-US" sz="2200" dirty="0">
                <a:solidFill>
                  <a:srgbClr val="003399"/>
                </a:solidFill>
              </a:rPr>
              <a:t>alt</a:t>
            </a:r>
            <a:r>
              <a:rPr lang="en-US" sz="2200" dirty="0"/>
              <a:t> attribute describing the image</a:t>
            </a:r>
          </a:p>
          <a:p>
            <a:endParaRPr lang="en-US" dirty="0"/>
          </a:p>
        </p:txBody>
      </p:sp>
      <p:pic>
        <p:nvPicPr>
          <p:cNvPr id="6146" name="Picture 2" descr="Koalified koa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798049"/>
            <a:ext cx="1933575" cy="2362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3"/>
          <p:cNvSpPr txBox="1"/>
          <p:nvPr/>
        </p:nvSpPr>
        <p:spPr>
          <a:xfrm>
            <a:off x="1097280" y="2367162"/>
            <a:ext cx="10281920" cy="430887"/>
          </a:xfrm>
          <a:prstGeom prst="rect">
            <a:avLst/>
          </a:prstGeom>
          <a:solidFill>
            <a:srgbClr val="E5F5FF"/>
          </a:solidFill>
          <a:ln w="19050">
            <a:solidFill>
              <a:schemeClr val="tx1"/>
            </a:solidFill>
            <a:prstDash val="dash"/>
          </a:ln>
        </p:spPr>
        <p:txBody>
          <a:bodyPr wrap="square" rtlCol="0">
            <a:spAutoFit/>
          </a:bodyPr>
          <a:lstStyle/>
          <a:p>
            <a:r>
              <a:rPr lang="en-US" sz="2200" b="1" dirty="0">
                <a:solidFill>
                  <a:srgbClr val="C00000"/>
                </a:solidFill>
                <a:latin typeface="Courier New" pitchFamily="49" charset="0"/>
                <a:cs typeface="Courier New" pitchFamily="49" charset="0"/>
              </a:rPr>
              <a:t>&lt;</a:t>
            </a:r>
            <a:r>
              <a:rPr lang="en-US" sz="2200" b="1" dirty="0" err="1">
                <a:solidFill>
                  <a:srgbClr val="C00000"/>
                </a:solidFill>
                <a:latin typeface="Courier New" pitchFamily="49" charset="0"/>
                <a:cs typeface="Courier New" pitchFamily="49" charset="0"/>
              </a:rPr>
              <a:t>img</a:t>
            </a:r>
            <a:r>
              <a:rPr lang="en-US" sz="2200" b="1" dirty="0">
                <a:solidFill>
                  <a:srgbClr val="C00000"/>
                </a:solidFill>
                <a:latin typeface="Courier New" pitchFamily="49" charset="0"/>
                <a:cs typeface="Courier New" pitchFamily="49" charset="0"/>
              </a:rPr>
              <a:t> </a:t>
            </a:r>
            <a:r>
              <a:rPr lang="en-US" sz="2200" b="1" dirty="0" err="1">
                <a:solidFill>
                  <a:srgbClr val="C00000"/>
                </a:solidFill>
                <a:latin typeface="Courier New" pitchFamily="49" charset="0"/>
                <a:cs typeface="Courier New" pitchFamily="49" charset="0"/>
              </a:rPr>
              <a:t>src</a:t>
            </a:r>
            <a:r>
              <a:rPr lang="en-US" sz="2200" b="1" dirty="0">
                <a:solidFill>
                  <a:srgbClr val="C00000"/>
                </a:solidFill>
                <a:latin typeface="Courier New" pitchFamily="49" charset="0"/>
                <a:cs typeface="Courier New" pitchFamily="49" charset="0"/>
              </a:rPr>
              <a:t>="images/koalafications.jpg" alt</a:t>
            </a:r>
            <a:r>
              <a:rPr lang="en-US" sz="2200" b="1" dirty="0" smtClean="0">
                <a:solidFill>
                  <a:srgbClr val="C00000"/>
                </a:solidFill>
                <a:latin typeface="Courier New" pitchFamily="49" charset="0"/>
                <a:cs typeface="Courier New" pitchFamily="49" charset="0"/>
              </a:rPr>
              <a:t>="koala</a:t>
            </a:r>
            <a:r>
              <a:rPr lang="en-US" sz="2200" b="1" dirty="0">
                <a:solidFill>
                  <a:srgbClr val="C00000"/>
                </a:solidFill>
                <a:latin typeface="Courier New" pitchFamily="49" charset="0"/>
                <a:cs typeface="Courier New" pitchFamily="49" charset="0"/>
              </a:rPr>
              <a:t>" </a:t>
            </a:r>
            <a:r>
              <a:rPr lang="en-US" sz="2200" b="1" dirty="0" smtClean="0">
                <a:solidFill>
                  <a:srgbClr val="C00000"/>
                </a:solidFill>
                <a:latin typeface="Courier New" pitchFamily="49" charset="0"/>
                <a:cs typeface="Courier New" pitchFamily="49" charset="0"/>
              </a:rPr>
              <a:t>/&gt;     </a:t>
            </a:r>
            <a:r>
              <a:rPr lang="en-US" sz="2200" b="1" i="1" dirty="0" smtClean="0">
                <a:solidFill>
                  <a:schemeClr val="bg1">
                    <a:lumMod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231575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fade">
                                      <p:cBhvr>
                                        <p:cTn id="10" dur="500"/>
                                        <p:tgtEl>
                                          <p:spTgt spid="614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7280" y="1845734"/>
            <a:ext cx="10281920" cy="1446550"/>
          </a:xfrm>
          <a:prstGeom prst="rect">
            <a:avLst/>
          </a:prstGeom>
          <a:solidFill>
            <a:srgbClr val="E5F5FF"/>
          </a:solidFill>
          <a:ln w="19050">
            <a:solidFill>
              <a:schemeClr val="tx1"/>
            </a:solidFill>
            <a:prstDash val="dash"/>
          </a:ln>
        </p:spPr>
        <p:txBody>
          <a:bodyPr wrap="square" rtlCol="0">
            <a:spAutoFit/>
          </a:bodyPr>
          <a:lstStyle/>
          <a:p>
            <a:r>
              <a:rPr lang="en-US" sz="2200" b="1" dirty="0">
                <a:solidFill>
                  <a:srgbClr val="C00000"/>
                </a:solidFill>
                <a:latin typeface="Courier New" pitchFamily="49" charset="0"/>
                <a:cs typeface="Courier New" pitchFamily="49" charset="0"/>
              </a:rPr>
              <a:t>&lt;a </a:t>
            </a:r>
            <a:r>
              <a:rPr lang="en-US" sz="2200" b="1" dirty="0" err="1">
                <a:solidFill>
                  <a:srgbClr val="C00000"/>
                </a:solidFill>
                <a:latin typeface="Courier New" pitchFamily="49" charset="0"/>
                <a:cs typeface="Courier New" pitchFamily="49" charset="0"/>
              </a:rPr>
              <a:t>href</a:t>
            </a:r>
            <a:r>
              <a:rPr lang="en-US" sz="2200" b="1" dirty="0" smtClean="0">
                <a:solidFill>
                  <a:srgbClr val="C00000"/>
                </a:solidFill>
                <a:latin typeface="Courier New" pitchFamily="49" charset="0"/>
                <a:cs typeface="Courier New" pitchFamily="49" charset="0"/>
              </a:rPr>
              <a:t>=“www.baidu.com"&gt;</a:t>
            </a:r>
          </a:p>
          <a:p>
            <a:r>
              <a:rPr lang="en-US" sz="2200" dirty="0">
                <a:solidFill>
                  <a:schemeClr val="tx2"/>
                </a:solidFill>
                <a:latin typeface="Courier New" pitchFamily="49" charset="0"/>
                <a:cs typeface="Courier New" pitchFamily="49" charset="0"/>
              </a:rPr>
              <a:t>&lt;</a:t>
            </a:r>
            <a:r>
              <a:rPr lang="en-US" sz="2200" dirty="0" err="1">
                <a:solidFill>
                  <a:schemeClr val="tx2"/>
                </a:solidFill>
                <a:latin typeface="Courier New" pitchFamily="49" charset="0"/>
                <a:cs typeface="Courier New" pitchFamily="49" charset="0"/>
              </a:rPr>
              <a:t>img</a:t>
            </a:r>
            <a:r>
              <a:rPr lang="en-US" sz="2200" dirty="0">
                <a:solidFill>
                  <a:schemeClr val="tx2"/>
                </a:solidFill>
                <a:latin typeface="Courier New" pitchFamily="49" charset="0"/>
                <a:cs typeface="Courier New" pitchFamily="49" charset="0"/>
              </a:rPr>
              <a:t> </a:t>
            </a:r>
            <a:r>
              <a:rPr lang="en-US" sz="2200" dirty="0" err="1">
                <a:solidFill>
                  <a:schemeClr val="tx2"/>
                </a:solidFill>
                <a:latin typeface="Courier New" pitchFamily="49" charset="0"/>
                <a:cs typeface="Courier New" pitchFamily="49" charset="0"/>
              </a:rPr>
              <a:t>src</a:t>
            </a:r>
            <a:r>
              <a:rPr lang="en-US" sz="2200" dirty="0">
                <a:solidFill>
                  <a:schemeClr val="tx2"/>
                </a:solidFill>
                <a:latin typeface="Courier New" pitchFamily="49" charset="0"/>
                <a:cs typeface="Courier New" pitchFamily="49" charset="0"/>
              </a:rPr>
              <a:t>="</a:t>
            </a:r>
            <a:r>
              <a:rPr lang="en-US" sz="2200" dirty="0" smtClean="0">
                <a:solidFill>
                  <a:schemeClr val="tx2"/>
                </a:solidFill>
                <a:latin typeface="Courier New" pitchFamily="49" charset="0"/>
                <a:cs typeface="Courier New" pitchFamily="49" charset="0"/>
              </a:rPr>
              <a:t>images/</a:t>
            </a:r>
            <a:r>
              <a:rPr lang="en-US" altLang="zh-CN" sz="2200" dirty="0" smtClean="0">
                <a:solidFill>
                  <a:schemeClr val="tx2"/>
                </a:solidFill>
                <a:latin typeface="Courier New" pitchFamily="49" charset="0"/>
                <a:cs typeface="Courier New" pitchFamily="49" charset="0"/>
              </a:rPr>
              <a:t>flower</a:t>
            </a:r>
            <a:r>
              <a:rPr lang="en-US" sz="2200" dirty="0" smtClean="0">
                <a:solidFill>
                  <a:schemeClr val="tx2"/>
                </a:solidFill>
                <a:latin typeface="Courier New" pitchFamily="49" charset="0"/>
                <a:cs typeface="Courier New" pitchFamily="49" charset="0"/>
              </a:rPr>
              <a:t>.jpg</a:t>
            </a:r>
            <a:r>
              <a:rPr lang="en-US" sz="2200" dirty="0">
                <a:solidFill>
                  <a:schemeClr val="tx2"/>
                </a:solidFill>
                <a:latin typeface="Courier New" pitchFamily="49" charset="0"/>
                <a:cs typeface="Courier New" pitchFamily="49" charset="0"/>
              </a:rPr>
              <a:t>" alt</a:t>
            </a:r>
            <a:r>
              <a:rPr lang="en-US" sz="2200" dirty="0" smtClean="0">
                <a:solidFill>
                  <a:schemeClr val="tx2"/>
                </a:solidFill>
                <a:latin typeface="Courier New" pitchFamily="49" charset="0"/>
                <a:cs typeface="Courier New" pitchFamily="49" charset="0"/>
              </a:rPr>
              <a:t>=“</a:t>
            </a:r>
            <a:r>
              <a:rPr lang="en-US" altLang="zh-CN" sz="2200" dirty="0" smtClean="0">
                <a:solidFill>
                  <a:schemeClr val="tx2"/>
                </a:solidFill>
                <a:latin typeface="Courier New" pitchFamily="49" charset="0"/>
                <a:cs typeface="Courier New" pitchFamily="49" charset="0"/>
              </a:rPr>
              <a:t>flower</a:t>
            </a:r>
            <a:r>
              <a:rPr lang="en-US" sz="2200" dirty="0" smtClean="0">
                <a:solidFill>
                  <a:schemeClr val="tx2"/>
                </a:solidFill>
                <a:latin typeface="Courier New" pitchFamily="49" charset="0"/>
                <a:cs typeface="Courier New" pitchFamily="49" charset="0"/>
              </a:rPr>
              <a:t>"</a:t>
            </a:r>
            <a:endParaRPr lang="en-US" sz="2200" dirty="0">
              <a:solidFill>
                <a:schemeClr val="tx2"/>
              </a:solidFill>
              <a:latin typeface="Courier New" pitchFamily="49" charset="0"/>
              <a:cs typeface="Courier New" pitchFamily="49" charset="0"/>
            </a:endParaRPr>
          </a:p>
          <a:p>
            <a:r>
              <a:rPr lang="en-US" sz="2200" b="1" dirty="0">
                <a:solidFill>
                  <a:srgbClr val="C00000"/>
                </a:solidFill>
                <a:latin typeface="Courier New" pitchFamily="49" charset="0"/>
                <a:cs typeface="Courier New" pitchFamily="49" charset="0"/>
              </a:rPr>
              <a:t>       title="You shall not pass!" </a:t>
            </a:r>
            <a:r>
              <a:rPr lang="en-US" sz="2200" dirty="0" smtClean="0">
                <a:solidFill>
                  <a:schemeClr val="tx2"/>
                </a:solidFill>
                <a:latin typeface="Courier New" pitchFamily="49" charset="0"/>
                <a:cs typeface="Courier New" pitchFamily="49" charset="0"/>
              </a:rPr>
              <a:t>/&gt;</a:t>
            </a:r>
          </a:p>
          <a:p>
            <a:r>
              <a:rPr lang="en-US" sz="2200" b="1" dirty="0">
                <a:solidFill>
                  <a:srgbClr val="C00000"/>
                </a:solidFill>
                <a:latin typeface="Courier New" pitchFamily="49" charset="0"/>
                <a:cs typeface="Courier New" pitchFamily="49" charset="0"/>
              </a:rPr>
              <a:t>&lt;/a</a:t>
            </a:r>
            <a:r>
              <a:rPr lang="en-US" sz="2200" b="1" dirty="0" smtClean="0">
                <a:solidFill>
                  <a:srgbClr val="C00000"/>
                </a:solidFill>
                <a:latin typeface="Courier New" pitchFamily="49" charset="0"/>
                <a:cs typeface="Courier New" pitchFamily="49" charset="0"/>
              </a:rPr>
              <a:t>&gt;                                                    </a:t>
            </a:r>
            <a:r>
              <a:rPr lang="en-US" sz="2200" b="1" i="1" dirty="0" smtClean="0">
                <a:solidFill>
                  <a:schemeClr val="bg1">
                    <a:lumMod val="50000"/>
                  </a:schemeClr>
                </a:solidFill>
                <a:latin typeface="Consolas" pitchFamily="49" charset="0"/>
                <a:cs typeface="Consolas" pitchFamily="49" charset="0"/>
              </a:rPr>
              <a:t>HTML</a:t>
            </a:r>
          </a:p>
        </p:txBody>
      </p:sp>
      <p:sp>
        <p:nvSpPr>
          <p:cNvPr id="5" name="TextBox 3"/>
          <p:cNvSpPr txBox="1"/>
          <p:nvPr/>
        </p:nvSpPr>
        <p:spPr>
          <a:xfrm>
            <a:off x="1097280" y="3292284"/>
            <a:ext cx="10281920" cy="1862048"/>
          </a:xfrm>
          <a:prstGeom prst="rect">
            <a:avLst/>
          </a:prstGeom>
          <a:noFill/>
          <a:ln w="19050">
            <a:solidFill>
              <a:schemeClr val="tx1"/>
            </a:solidFill>
            <a:prstDash val="dash"/>
          </a:ln>
        </p:spPr>
        <p:txBody>
          <a:bodyPr wrap="square" rtlCol="0">
            <a:spAutoFit/>
          </a:bodyPr>
          <a:lstStyle/>
          <a:p>
            <a:pPr>
              <a:spcBef>
                <a:spcPts val="600"/>
              </a:spcBef>
              <a:spcAft>
                <a:spcPts val="1200"/>
              </a:spcAft>
            </a:pPr>
            <a:r>
              <a:rPr lang="en-US" altLang="zh-CN" dirty="0" smtClean="0">
                <a:latin typeface="Times New Roman" panose="02020603050405020304" pitchFamily="18" charset="0"/>
                <a:cs typeface="Times New Roman" panose="02020603050405020304" pitchFamily="18" charset="0"/>
              </a:rPr>
              <a:t>                                                                           </a:t>
            </a:r>
            <a:r>
              <a:rPr lang="en-US" altLang="zh-CN" sz="1600" i="1" dirty="0" smtClean="0">
                <a:solidFill>
                  <a:schemeClr val="bg1">
                    <a:lumMod val="50000"/>
                  </a:schemeClr>
                </a:solidFill>
              </a:rPr>
              <a:t>        </a:t>
            </a:r>
          </a:p>
          <a:p>
            <a:pPr>
              <a:spcBef>
                <a:spcPts val="600"/>
              </a:spcBef>
              <a:spcAft>
                <a:spcPts val="1200"/>
              </a:spcAft>
            </a:pPr>
            <a:r>
              <a:rPr lang="en-US" altLang="zh-CN" sz="1600" i="1" dirty="0">
                <a:solidFill>
                  <a:schemeClr val="bg1">
                    <a:lumMod val="50000"/>
                  </a:schemeClr>
                </a:solidFill>
              </a:rPr>
              <a:t> </a:t>
            </a:r>
            <a:r>
              <a:rPr lang="en-US" altLang="zh-CN" sz="1600" i="1" dirty="0" smtClean="0">
                <a:solidFill>
                  <a:schemeClr val="bg1">
                    <a:lumMod val="50000"/>
                  </a:schemeClr>
                </a:solidFill>
              </a:rPr>
              <a:t>                                             </a:t>
            </a:r>
          </a:p>
          <a:p>
            <a:pPr>
              <a:spcBef>
                <a:spcPts val="600"/>
              </a:spcBef>
              <a:spcAft>
                <a:spcPts val="1200"/>
              </a:spcAft>
            </a:pPr>
            <a:endParaRPr lang="en-US" altLang="zh-CN" sz="1600" i="1" dirty="0">
              <a:solidFill>
                <a:schemeClr val="bg1">
                  <a:lumMod val="50000"/>
                </a:schemeClr>
              </a:solidFill>
            </a:endParaRPr>
          </a:p>
          <a:p>
            <a:pPr>
              <a:spcBef>
                <a:spcPts val="600"/>
              </a:spcBef>
              <a:spcAft>
                <a:spcPts val="1200"/>
              </a:spcAft>
            </a:pPr>
            <a:r>
              <a:rPr lang="en-US" altLang="zh-CN" sz="1600" i="1" dirty="0" smtClean="0">
                <a:solidFill>
                  <a:schemeClr val="bg1">
                    <a:lumMod val="50000"/>
                  </a:schemeClr>
                </a:solidFill>
              </a:rPr>
              <a:t>                                                                                                                                                                                                            </a:t>
            </a:r>
            <a:r>
              <a:rPr lang="en-US" altLang="zh-CN" sz="2000" i="1" dirty="0" smtClean="0">
                <a:solidFill>
                  <a:schemeClr val="bg1">
                    <a:lumMod val="50000"/>
                  </a:schemeClr>
                </a:solidFill>
              </a:rPr>
              <a:t>output</a:t>
            </a:r>
            <a:endParaRPr lang="en-US" b="1" i="1" dirty="0" smtClean="0">
              <a:solidFill>
                <a:schemeClr val="bg1">
                  <a:lumMod val="50000"/>
                </a:schemeClr>
              </a:solidFill>
              <a:latin typeface="Consolas" pitchFamily="49" charset="0"/>
              <a:cs typeface="Consolas" pitchFamily="49" charset="0"/>
            </a:endParaRPr>
          </a:p>
        </p:txBody>
      </p:sp>
      <p:sp>
        <p:nvSpPr>
          <p:cNvPr id="2" name="标题 1"/>
          <p:cNvSpPr>
            <a:spLocks noGrp="1"/>
          </p:cNvSpPr>
          <p:nvPr>
            <p:ph type="title"/>
          </p:nvPr>
        </p:nvSpPr>
        <p:spPr/>
        <p:txBody>
          <a:bodyPr/>
          <a:lstStyle/>
          <a:p>
            <a:r>
              <a:rPr lang="en-US" altLang="zh-CN" dirty="0" smtClean="0"/>
              <a:t>More about images</a:t>
            </a:r>
            <a:endParaRPr lang="zh-CN" altLang="en-US" dirty="0"/>
          </a:p>
        </p:txBody>
      </p:sp>
      <p:sp>
        <p:nvSpPr>
          <p:cNvPr id="11" name="文本框 10"/>
          <p:cNvSpPr txBox="1"/>
          <p:nvPr/>
        </p:nvSpPr>
        <p:spPr>
          <a:xfrm>
            <a:off x="1039124" y="5372100"/>
            <a:ext cx="10398231"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t>if </a:t>
            </a:r>
            <a:r>
              <a:rPr lang="en-US" altLang="zh-CN" sz="2400" dirty="0"/>
              <a:t>placed in an </a:t>
            </a:r>
            <a:r>
              <a:rPr lang="en-US" altLang="zh-CN" sz="2400" dirty="0">
                <a:solidFill>
                  <a:srgbClr val="003399"/>
                </a:solidFill>
              </a:rPr>
              <a:t>a</a:t>
            </a:r>
            <a:r>
              <a:rPr lang="en-US" altLang="zh-CN" sz="2400" dirty="0"/>
              <a:t> anchor, the image becomes a link</a:t>
            </a:r>
          </a:p>
          <a:p>
            <a:pPr marL="342900" indent="-342900">
              <a:buFont typeface="Arial" panose="020B0604020202020204" pitchFamily="34" charset="0"/>
              <a:buChar char="•"/>
            </a:pPr>
            <a:r>
              <a:rPr lang="en-US" altLang="zh-CN" sz="2400" dirty="0">
                <a:solidFill>
                  <a:srgbClr val="003399"/>
                </a:solidFill>
              </a:rPr>
              <a:t>title</a:t>
            </a:r>
            <a:r>
              <a:rPr lang="en-US" altLang="zh-CN" sz="2400" dirty="0"/>
              <a:t> attribute is an optional tooltip (on ANY element)</a:t>
            </a:r>
            <a:endParaRPr lang="zh-CN" altLang="en-US" sz="2400" dirty="0"/>
          </a:p>
        </p:txBody>
      </p:sp>
      <p:pic>
        <p:nvPicPr>
          <p:cNvPr id="14" name="图片 13"/>
          <p:cNvPicPr>
            <a:picLocks noChangeAspect="1"/>
          </p:cNvPicPr>
          <p:nvPr/>
        </p:nvPicPr>
        <p:blipFill>
          <a:blip r:embed="rId3"/>
          <a:stretch>
            <a:fillRect/>
          </a:stretch>
        </p:blipFill>
        <p:spPr>
          <a:xfrm>
            <a:off x="1097280" y="3335440"/>
            <a:ext cx="2751138" cy="1818892"/>
          </a:xfrm>
          <a:prstGeom prst="rect">
            <a:avLst/>
          </a:prstGeom>
        </p:spPr>
      </p:pic>
      <p:pic>
        <p:nvPicPr>
          <p:cNvPr id="15" name="图片 14"/>
          <p:cNvPicPr>
            <a:picLocks noChangeAspect="1"/>
          </p:cNvPicPr>
          <p:nvPr/>
        </p:nvPicPr>
        <p:blipFill>
          <a:blip r:embed="rId4"/>
          <a:stretch>
            <a:fillRect/>
          </a:stretch>
        </p:blipFill>
        <p:spPr>
          <a:xfrm>
            <a:off x="4805362" y="3551136"/>
            <a:ext cx="2428875" cy="1238250"/>
          </a:xfrm>
          <a:prstGeom prst="rect">
            <a:avLst/>
          </a:prstGeom>
        </p:spPr>
      </p:pic>
    </p:spTree>
    <p:extLst>
      <p:ext uri="{BB962C8B-B14F-4D97-AF65-F5344CB8AC3E}">
        <p14:creationId xmlns:p14="http://schemas.microsoft.com/office/powerpoint/2010/main" val="371320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Line break: </a:t>
            </a:r>
            <a:r>
              <a:rPr lang="en-US" b="1" dirty="0">
                <a:solidFill>
                  <a:srgbClr val="84B93F"/>
                </a:solidFill>
              </a:rPr>
              <a:t>&lt;</a:t>
            </a:r>
            <a:r>
              <a:rPr lang="en-US" b="1" dirty="0" err="1">
                <a:solidFill>
                  <a:srgbClr val="84B93F"/>
                </a:solidFill>
              </a:rPr>
              <a:t>br</a:t>
            </a:r>
            <a:r>
              <a:rPr lang="en-US" b="1" dirty="0">
                <a:solidFill>
                  <a:srgbClr val="84B93F"/>
                </a:solidFill>
              </a:rPr>
              <a:t>&gt;</a:t>
            </a:r>
          </a:p>
        </p:txBody>
      </p:sp>
      <p:sp>
        <p:nvSpPr>
          <p:cNvPr id="3" name="Content Placeholder 2"/>
          <p:cNvSpPr>
            <a:spLocks noGrp="1"/>
          </p:cNvSpPr>
          <p:nvPr>
            <p:ph idx="1"/>
          </p:nvPr>
        </p:nvSpPr>
        <p:spPr>
          <a:xfrm>
            <a:off x="1097280" y="1845734"/>
            <a:ext cx="10058400" cy="4714092"/>
          </a:xfrm>
        </p:spPr>
        <p:txBody>
          <a:bodyPr>
            <a:normAutofit/>
          </a:bodyPr>
          <a:lstStyle/>
          <a:p>
            <a:pPr algn="ctr"/>
            <a:r>
              <a:rPr lang="en-US" sz="2200" i="1" dirty="0"/>
              <a:t>forces a line break in the middle of a block element (inline</a:t>
            </a:r>
            <a:r>
              <a:rPr lang="en-US" sz="2200" i="1" dirty="0" smtClean="0"/>
              <a:t>)</a:t>
            </a:r>
            <a:endParaRPr lang="en-US" sz="2200" dirty="0"/>
          </a:p>
          <a:p>
            <a:pPr>
              <a:spcBef>
                <a:spcPts val="200"/>
              </a:spcBef>
            </a:pPr>
            <a:endParaRPr lang="en-US" sz="1400" dirty="0"/>
          </a:p>
          <a:p>
            <a:pPr>
              <a:spcBef>
                <a:spcPts val="200"/>
              </a:spcBef>
            </a:pPr>
            <a:endParaRPr lang="en-US" sz="2200" dirty="0" smtClean="0"/>
          </a:p>
          <a:p>
            <a:pPr>
              <a:spcBef>
                <a:spcPts val="200"/>
              </a:spcBef>
            </a:pPr>
            <a:endParaRPr lang="en-US" sz="2200" dirty="0"/>
          </a:p>
          <a:p>
            <a:pPr>
              <a:spcBef>
                <a:spcPts val="200"/>
              </a:spcBef>
            </a:pPr>
            <a:endParaRPr lang="en-US" sz="2200" dirty="0" smtClean="0"/>
          </a:p>
          <a:p>
            <a:pPr>
              <a:spcBef>
                <a:spcPts val="200"/>
              </a:spcBef>
            </a:pPr>
            <a:endParaRPr lang="en-US" sz="2200" dirty="0"/>
          </a:p>
          <a:p>
            <a:pPr>
              <a:spcBef>
                <a:spcPts val="200"/>
              </a:spcBef>
            </a:pPr>
            <a:endParaRPr lang="en-US" sz="2200" dirty="0" smtClean="0"/>
          </a:p>
          <a:p>
            <a:pPr>
              <a:spcBef>
                <a:spcPts val="200"/>
              </a:spcBef>
            </a:pPr>
            <a:endParaRPr lang="en-US" sz="2200" dirty="0"/>
          </a:p>
          <a:p>
            <a:pPr>
              <a:spcBef>
                <a:spcPts val="200"/>
              </a:spcBef>
            </a:pPr>
            <a:endParaRPr lang="en-US" sz="2200" dirty="0" smtClean="0"/>
          </a:p>
          <a:p>
            <a:pPr>
              <a:spcBef>
                <a:spcPts val="200"/>
              </a:spcBef>
            </a:pPr>
            <a:endParaRPr lang="en-US" sz="2200" dirty="0"/>
          </a:p>
          <a:p>
            <a:pPr>
              <a:spcBef>
                <a:spcPts val="200"/>
              </a:spcBef>
            </a:pPr>
            <a:endParaRPr lang="en-US" sz="2200" dirty="0" smtClean="0"/>
          </a:p>
          <a:p>
            <a:pPr>
              <a:buFont typeface="Arial" panose="020B0604020202020204" pitchFamily="34" charset="0"/>
              <a:buChar char="•"/>
            </a:pPr>
            <a:r>
              <a:rPr lang="en-US" sz="2200" dirty="0" smtClean="0"/>
              <a:t>    </a:t>
            </a:r>
            <a:r>
              <a:rPr lang="en-US" sz="2200" dirty="0">
                <a:solidFill>
                  <a:srgbClr val="FF0000"/>
                </a:solidFill>
              </a:rPr>
              <a:t>Warning</a:t>
            </a:r>
            <a:r>
              <a:rPr lang="en-US" sz="2200" dirty="0"/>
              <a:t>: Don't over-use </a:t>
            </a:r>
            <a:r>
              <a:rPr lang="en-US" sz="2200" dirty="0" err="1">
                <a:solidFill>
                  <a:srgbClr val="003399"/>
                </a:solidFill>
              </a:rPr>
              <a:t>br</a:t>
            </a:r>
            <a:r>
              <a:rPr lang="en-US" sz="2200" dirty="0">
                <a:solidFill>
                  <a:srgbClr val="003399"/>
                </a:solidFill>
              </a:rPr>
              <a:t> </a:t>
            </a:r>
            <a:r>
              <a:rPr lang="en-US" sz="2200" dirty="0"/>
              <a:t>(guideline: &gt;= 2 in a row is bad)</a:t>
            </a:r>
          </a:p>
          <a:p>
            <a:endParaRPr lang="en-US" dirty="0"/>
          </a:p>
        </p:txBody>
      </p:sp>
      <p:sp>
        <p:nvSpPr>
          <p:cNvPr id="4" name="TextBox 3"/>
          <p:cNvSpPr txBox="1"/>
          <p:nvPr/>
        </p:nvSpPr>
        <p:spPr>
          <a:xfrm>
            <a:off x="1097280" y="2232202"/>
            <a:ext cx="10281920" cy="1446550"/>
          </a:xfrm>
          <a:prstGeom prst="rect">
            <a:avLst/>
          </a:prstGeom>
          <a:solidFill>
            <a:srgbClr val="E5F5FF"/>
          </a:solidFill>
          <a:ln w="19050">
            <a:solidFill>
              <a:schemeClr val="tx1"/>
            </a:solidFill>
            <a:prstDash val="dash"/>
          </a:ln>
        </p:spPr>
        <p:txBody>
          <a:bodyPr wrap="square" rtlCol="0">
            <a:spAutoFit/>
          </a:bodyPr>
          <a:lstStyle/>
          <a:p>
            <a:r>
              <a:rPr lang="en-US" sz="2200" dirty="0">
                <a:solidFill>
                  <a:schemeClr val="tx2"/>
                </a:solidFill>
                <a:latin typeface="Courier New" pitchFamily="49" charset="0"/>
                <a:cs typeface="Courier New" pitchFamily="49" charset="0"/>
              </a:rPr>
              <a:t>&lt;p&gt;</a:t>
            </a:r>
          </a:p>
          <a:p>
            <a:r>
              <a:rPr lang="en-US" sz="2200" dirty="0">
                <a:solidFill>
                  <a:schemeClr val="tx2"/>
                </a:solidFill>
                <a:latin typeface="Courier New" pitchFamily="49" charset="0"/>
                <a:cs typeface="Courier New" pitchFamily="49" charset="0"/>
              </a:rPr>
              <a:t>    The woods are lovely, dark and deep, </a:t>
            </a:r>
            <a:r>
              <a:rPr lang="en-US" sz="2200" b="1" dirty="0">
                <a:solidFill>
                  <a:srgbClr val="C00000"/>
                </a:solidFill>
                <a:latin typeface="Courier New" pitchFamily="49" charset="0"/>
                <a:cs typeface="Courier New" pitchFamily="49" charset="0"/>
              </a:rPr>
              <a:t>&lt;</a:t>
            </a:r>
            <a:r>
              <a:rPr lang="en-US" sz="2200" b="1" dirty="0" err="1">
                <a:solidFill>
                  <a:srgbClr val="C00000"/>
                </a:solidFill>
                <a:latin typeface="Courier New" pitchFamily="49" charset="0"/>
                <a:cs typeface="Courier New" pitchFamily="49" charset="0"/>
              </a:rPr>
              <a:t>br</a:t>
            </a:r>
            <a:r>
              <a:rPr lang="en-US" sz="2200" b="1" dirty="0">
                <a:solidFill>
                  <a:srgbClr val="C00000"/>
                </a:solidFill>
                <a:latin typeface="Courier New" pitchFamily="49" charset="0"/>
                <a:cs typeface="Courier New" pitchFamily="49" charset="0"/>
              </a:rPr>
              <a:t> /&gt; </a:t>
            </a:r>
            <a:r>
              <a:rPr lang="en-US" sz="2200" dirty="0">
                <a:solidFill>
                  <a:schemeClr val="tx2"/>
                </a:solidFill>
                <a:latin typeface="Courier New" pitchFamily="49" charset="0"/>
                <a:cs typeface="Courier New" pitchFamily="49" charset="0"/>
              </a:rPr>
              <a:t>But I have promises </a:t>
            </a:r>
            <a:r>
              <a:rPr lang="en-US" sz="2200" dirty="0" smtClean="0">
                <a:solidFill>
                  <a:schemeClr val="tx2"/>
                </a:solidFill>
                <a:latin typeface="Courier New" pitchFamily="49" charset="0"/>
                <a:cs typeface="Courier New" pitchFamily="49" charset="0"/>
              </a:rPr>
              <a:t>to keep</a:t>
            </a:r>
            <a:r>
              <a:rPr lang="en-US" sz="2200" dirty="0">
                <a:solidFill>
                  <a:schemeClr val="tx2"/>
                </a:solidFill>
                <a:latin typeface="Courier New" pitchFamily="49" charset="0"/>
                <a:cs typeface="Courier New" pitchFamily="49" charset="0"/>
              </a:rPr>
              <a:t>, </a:t>
            </a:r>
            <a:r>
              <a:rPr lang="en-US" sz="2200" b="1" dirty="0">
                <a:solidFill>
                  <a:srgbClr val="C00000"/>
                </a:solidFill>
                <a:latin typeface="Courier New" pitchFamily="49" charset="0"/>
                <a:cs typeface="Courier New" pitchFamily="49" charset="0"/>
              </a:rPr>
              <a:t>&lt;</a:t>
            </a:r>
            <a:r>
              <a:rPr lang="en-US" sz="2200" b="1" dirty="0" err="1">
                <a:solidFill>
                  <a:srgbClr val="C00000"/>
                </a:solidFill>
                <a:latin typeface="Courier New" pitchFamily="49" charset="0"/>
                <a:cs typeface="Courier New" pitchFamily="49" charset="0"/>
              </a:rPr>
              <a:t>br</a:t>
            </a:r>
            <a:r>
              <a:rPr lang="en-US" sz="2200" b="1" dirty="0">
                <a:solidFill>
                  <a:srgbClr val="C00000"/>
                </a:solidFill>
                <a:latin typeface="Courier New" pitchFamily="49" charset="0"/>
                <a:cs typeface="Courier New" pitchFamily="49" charset="0"/>
              </a:rPr>
              <a:t> /&gt; </a:t>
            </a:r>
            <a:r>
              <a:rPr lang="en-US" sz="2200" dirty="0">
                <a:solidFill>
                  <a:schemeClr val="tx2"/>
                </a:solidFill>
                <a:latin typeface="Courier New" pitchFamily="49" charset="0"/>
                <a:cs typeface="Courier New" pitchFamily="49" charset="0"/>
              </a:rPr>
              <a:t>And miles to go before I sleep, </a:t>
            </a:r>
            <a:r>
              <a:rPr lang="en-US" sz="2200" b="1" dirty="0">
                <a:solidFill>
                  <a:srgbClr val="C00000"/>
                </a:solidFill>
                <a:latin typeface="Courier New" pitchFamily="49" charset="0"/>
                <a:cs typeface="Courier New" pitchFamily="49" charset="0"/>
              </a:rPr>
              <a:t>&lt;</a:t>
            </a:r>
            <a:r>
              <a:rPr lang="en-US" sz="2200" b="1" dirty="0" err="1">
                <a:solidFill>
                  <a:srgbClr val="C00000"/>
                </a:solidFill>
                <a:latin typeface="Courier New" pitchFamily="49" charset="0"/>
                <a:cs typeface="Courier New" pitchFamily="49" charset="0"/>
              </a:rPr>
              <a:t>br</a:t>
            </a:r>
            <a:r>
              <a:rPr lang="en-US" sz="2200" b="1" dirty="0">
                <a:solidFill>
                  <a:srgbClr val="C00000"/>
                </a:solidFill>
                <a:latin typeface="Courier New" pitchFamily="49" charset="0"/>
                <a:cs typeface="Courier New" pitchFamily="49" charset="0"/>
              </a:rPr>
              <a:t> /&gt;</a:t>
            </a:r>
            <a:r>
              <a:rPr lang="en-US" sz="2200" dirty="0">
                <a:solidFill>
                  <a:schemeClr val="tx2"/>
                </a:solidFill>
                <a:latin typeface="Courier New" pitchFamily="49" charset="0"/>
                <a:cs typeface="Courier New" pitchFamily="49" charset="0"/>
              </a:rPr>
              <a:t> And miles to </a:t>
            </a:r>
            <a:r>
              <a:rPr lang="en-US" sz="2200" dirty="0" smtClean="0">
                <a:solidFill>
                  <a:schemeClr val="tx2"/>
                </a:solidFill>
                <a:latin typeface="Courier New" pitchFamily="49" charset="0"/>
                <a:cs typeface="Courier New" pitchFamily="49" charset="0"/>
              </a:rPr>
              <a:t>go before </a:t>
            </a:r>
            <a:r>
              <a:rPr lang="en-US" sz="2200" dirty="0">
                <a:solidFill>
                  <a:schemeClr val="tx2"/>
                </a:solidFill>
                <a:latin typeface="Courier New" pitchFamily="49" charset="0"/>
                <a:cs typeface="Courier New" pitchFamily="49" charset="0"/>
              </a:rPr>
              <a:t>I sleep</a:t>
            </a:r>
            <a:r>
              <a:rPr lang="en-US" sz="2200" dirty="0" smtClean="0">
                <a:solidFill>
                  <a:schemeClr val="tx2"/>
                </a:solidFill>
                <a:latin typeface="Courier New" pitchFamily="49" charset="0"/>
                <a:cs typeface="Courier New" pitchFamily="49" charset="0"/>
              </a:rPr>
              <a:t>.&lt;/p&gt;                  </a:t>
            </a:r>
            <a:r>
              <a:rPr lang="en-US" sz="2200" b="1" i="1" dirty="0" smtClean="0">
                <a:solidFill>
                  <a:schemeClr val="bg1">
                    <a:lumMod val="50000"/>
                  </a:schemeClr>
                </a:solidFill>
                <a:latin typeface="Consolas" pitchFamily="49" charset="0"/>
                <a:cs typeface="Consolas" pitchFamily="49" charset="0"/>
              </a:rPr>
              <a:t>HTML</a:t>
            </a:r>
          </a:p>
        </p:txBody>
      </p:sp>
      <p:sp>
        <p:nvSpPr>
          <p:cNvPr id="5" name="TextBox 3"/>
          <p:cNvSpPr txBox="1"/>
          <p:nvPr/>
        </p:nvSpPr>
        <p:spPr>
          <a:xfrm>
            <a:off x="1097280" y="3682858"/>
            <a:ext cx="10281920" cy="1892826"/>
          </a:xfrm>
          <a:prstGeom prst="rect">
            <a:avLst/>
          </a:prstGeom>
          <a:noFill/>
          <a:ln w="19050">
            <a:solidFill>
              <a:schemeClr val="tx1"/>
            </a:solidFill>
            <a:prstDash val="dash"/>
          </a:ln>
        </p:spPr>
        <p:txBody>
          <a:bodyPr wrap="square" rtlCol="0">
            <a:spAutoFit/>
          </a:bodyPr>
          <a:lstStyle/>
          <a:p>
            <a:pPr>
              <a:spcBef>
                <a:spcPts val="200"/>
              </a:spcBef>
            </a:pPr>
            <a:r>
              <a:rPr lang="en-US" altLang="zh-CN" sz="2800" dirty="0">
                <a:latin typeface="Times New Roman" panose="02020603050405020304" pitchFamily="18" charset="0"/>
                <a:cs typeface="Times New Roman" panose="02020603050405020304" pitchFamily="18" charset="0"/>
              </a:rPr>
              <a:t>The woods are lovely, dark and deep,</a:t>
            </a:r>
          </a:p>
          <a:p>
            <a:pPr>
              <a:spcBef>
                <a:spcPts val="200"/>
              </a:spcBef>
            </a:pPr>
            <a:r>
              <a:rPr lang="en-US" altLang="zh-CN" sz="2800" dirty="0">
                <a:latin typeface="Times New Roman" panose="02020603050405020304" pitchFamily="18" charset="0"/>
                <a:cs typeface="Times New Roman" panose="02020603050405020304" pitchFamily="18" charset="0"/>
              </a:rPr>
              <a:t>But I have promises to keep,</a:t>
            </a:r>
          </a:p>
          <a:p>
            <a:pPr>
              <a:spcBef>
                <a:spcPts val="200"/>
              </a:spcBef>
            </a:pPr>
            <a:r>
              <a:rPr lang="en-US" altLang="zh-CN" sz="2800" dirty="0">
                <a:latin typeface="Times New Roman" panose="02020603050405020304" pitchFamily="18" charset="0"/>
                <a:cs typeface="Times New Roman" panose="02020603050405020304" pitchFamily="18" charset="0"/>
              </a:rPr>
              <a:t>And miles to go before I sleep,</a:t>
            </a:r>
          </a:p>
          <a:p>
            <a:pPr>
              <a:spcBef>
                <a:spcPts val="200"/>
              </a:spcBef>
            </a:pPr>
            <a:r>
              <a:rPr lang="en-US" altLang="zh-CN" sz="2800" dirty="0">
                <a:latin typeface="Times New Roman" panose="02020603050405020304" pitchFamily="18" charset="0"/>
                <a:cs typeface="Times New Roman" panose="02020603050405020304" pitchFamily="18" charset="0"/>
              </a:rPr>
              <a:t>And miles to go before I sleep</a:t>
            </a:r>
            <a:r>
              <a:rPr lang="en-US" altLang="zh-CN" sz="2800" dirty="0" smtClean="0">
                <a:latin typeface="Times New Roman" panose="02020603050405020304" pitchFamily="18" charset="0"/>
                <a:cs typeface="Times New Roman" panose="02020603050405020304" pitchFamily="18" charset="0"/>
              </a:rPr>
              <a:t>.                                                        </a:t>
            </a:r>
            <a:r>
              <a:rPr lang="en-US" altLang="zh-CN" sz="2000" i="1" dirty="0" smtClean="0">
                <a:solidFill>
                  <a:schemeClr val="bg1">
                    <a:lumMod val="50000"/>
                  </a:schemeClr>
                </a:solidFill>
              </a:rPr>
              <a:t>output</a:t>
            </a:r>
            <a:endParaRPr lang="en-US" sz="2200" b="1" i="1" dirty="0" smtClean="0">
              <a:solidFill>
                <a:schemeClr val="bg1">
                  <a:lumMod val="50000"/>
                </a:schemeClr>
              </a:solidFill>
              <a:latin typeface="Consolas" pitchFamily="49" charset="0"/>
              <a:cs typeface="Consolas" pitchFamily="49" charset="0"/>
            </a:endParaRPr>
          </a:p>
        </p:txBody>
      </p:sp>
    </p:spTree>
    <p:extLst>
      <p:ext uri="{BB962C8B-B14F-4D97-AF65-F5344CB8AC3E}">
        <p14:creationId xmlns:p14="http://schemas.microsoft.com/office/powerpoint/2010/main" val="72459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Phrase elements </a:t>
            </a:r>
            <a:r>
              <a:rPr lang="en-US" b="1" dirty="0"/>
              <a:t>: </a:t>
            </a:r>
            <a:r>
              <a:rPr lang="en-US" b="1" dirty="0">
                <a:solidFill>
                  <a:srgbClr val="84B93F"/>
                </a:solidFill>
              </a:rPr>
              <a:t>&lt;</a:t>
            </a:r>
            <a:r>
              <a:rPr lang="en-US" b="1" dirty="0" err="1">
                <a:solidFill>
                  <a:srgbClr val="84B93F"/>
                </a:solidFill>
              </a:rPr>
              <a:t>em</a:t>
            </a:r>
            <a:r>
              <a:rPr lang="en-US" b="1" dirty="0">
                <a:solidFill>
                  <a:srgbClr val="84B93F"/>
                </a:solidFill>
              </a:rPr>
              <a:t>&gt;</a:t>
            </a:r>
            <a:r>
              <a:rPr lang="en-US" b="1" dirty="0"/>
              <a:t>, </a:t>
            </a:r>
            <a:r>
              <a:rPr lang="en-US" b="1" dirty="0">
                <a:solidFill>
                  <a:srgbClr val="84B93F"/>
                </a:solidFill>
              </a:rPr>
              <a:t>&lt;strong&gt;</a:t>
            </a:r>
          </a:p>
        </p:txBody>
      </p:sp>
      <p:sp>
        <p:nvSpPr>
          <p:cNvPr id="3" name="Content Placeholder 2"/>
          <p:cNvSpPr>
            <a:spLocks noGrp="1"/>
          </p:cNvSpPr>
          <p:nvPr>
            <p:ph idx="1"/>
          </p:nvPr>
        </p:nvSpPr>
        <p:spPr/>
        <p:txBody>
          <a:bodyPr>
            <a:normAutofit/>
          </a:bodyPr>
          <a:lstStyle/>
          <a:p>
            <a:pPr algn="ctr">
              <a:spcBef>
                <a:spcPts val="200"/>
              </a:spcBef>
            </a:pPr>
            <a:r>
              <a:rPr lang="en-US" i="1" dirty="0" smtClean="0"/>
              <a:t> </a:t>
            </a:r>
            <a:r>
              <a:rPr lang="en-US" sz="2400" i="1" dirty="0" err="1" smtClean="0"/>
              <a:t>em</a:t>
            </a:r>
            <a:r>
              <a:rPr lang="en-US" sz="2400" i="1" dirty="0" smtClean="0"/>
              <a:t>: emphasized text (usually rendered in italic)</a:t>
            </a:r>
          </a:p>
          <a:p>
            <a:pPr algn="ctr">
              <a:spcBef>
                <a:spcPts val="200"/>
              </a:spcBef>
            </a:pPr>
            <a:r>
              <a:rPr lang="en-US" sz="2400" i="1" dirty="0" smtClean="0"/>
              <a:t>strong: strongly emphasized text (usually rendered in bold)</a:t>
            </a:r>
          </a:p>
          <a:p>
            <a:pPr>
              <a:spcBef>
                <a:spcPts val="200"/>
              </a:spcBef>
            </a:pPr>
            <a:endParaRPr lang="en-US" dirty="0" smtClean="0"/>
          </a:p>
          <a:p>
            <a:pPr>
              <a:spcBef>
                <a:spcPts val="200"/>
              </a:spcBef>
            </a:pPr>
            <a:endParaRPr lang="en-US" dirty="0" smtClean="0"/>
          </a:p>
          <a:p>
            <a:pPr>
              <a:spcBef>
                <a:spcPts val="200"/>
              </a:spcBef>
            </a:pPr>
            <a:endParaRPr lang="en-US" dirty="0" smtClean="0"/>
          </a:p>
          <a:p>
            <a:pPr>
              <a:spcBef>
                <a:spcPts val="200"/>
              </a:spcBef>
            </a:pPr>
            <a:endParaRPr lang="en-US" dirty="0"/>
          </a:p>
          <a:p>
            <a:pPr>
              <a:spcBef>
                <a:spcPts val="200"/>
              </a:spcBef>
            </a:pPr>
            <a:endParaRPr lang="en-US" dirty="0" smtClean="0"/>
          </a:p>
          <a:p>
            <a:pPr>
              <a:spcBef>
                <a:spcPts val="200"/>
              </a:spcBef>
            </a:pPr>
            <a:endParaRPr lang="en-US" dirty="0"/>
          </a:p>
          <a:p>
            <a:pPr marL="0" indent="0">
              <a:spcBef>
                <a:spcPts val="200"/>
              </a:spcBef>
              <a:buNone/>
            </a:pPr>
            <a:endParaRPr lang="en-US" sz="2400" dirty="0" smtClean="0"/>
          </a:p>
          <a:p>
            <a:pPr marL="0" indent="0">
              <a:spcBef>
                <a:spcPts val="200"/>
              </a:spcBef>
              <a:buNone/>
            </a:pPr>
            <a:endParaRPr lang="en-US" sz="2400" dirty="0" smtClean="0"/>
          </a:p>
          <a:p>
            <a:pPr>
              <a:spcBef>
                <a:spcPts val="200"/>
              </a:spcBef>
              <a:buFont typeface="Arial" panose="020B0604020202020204" pitchFamily="34" charset="0"/>
              <a:buChar char="•"/>
            </a:pPr>
            <a:r>
              <a:rPr lang="en-US" sz="2400" dirty="0" smtClean="0"/>
              <a:t>as usual, the tags must be properly nested for a valid page</a:t>
            </a:r>
          </a:p>
          <a:p>
            <a:endParaRPr lang="en-US" dirty="0"/>
          </a:p>
        </p:txBody>
      </p:sp>
      <p:sp>
        <p:nvSpPr>
          <p:cNvPr id="4" name="TextBox 3"/>
          <p:cNvSpPr txBox="1"/>
          <p:nvPr/>
        </p:nvSpPr>
        <p:spPr>
          <a:xfrm>
            <a:off x="1097280" y="2771544"/>
            <a:ext cx="10281920" cy="1446550"/>
          </a:xfrm>
          <a:prstGeom prst="rect">
            <a:avLst/>
          </a:prstGeom>
          <a:solidFill>
            <a:srgbClr val="E5F5FF"/>
          </a:solidFill>
          <a:ln w="19050">
            <a:solidFill>
              <a:schemeClr val="tx1"/>
            </a:solidFill>
            <a:prstDash val="dash"/>
          </a:ln>
        </p:spPr>
        <p:txBody>
          <a:bodyPr wrap="square" rtlCol="0">
            <a:spAutoFit/>
          </a:bodyPr>
          <a:lstStyle/>
          <a:p>
            <a:r>
              <a:rPr lang="en-US" sz="2200" dirty="0">
                <a:solidFill>
                  <a:schemeClr val="tx2"/>
                </a:solidFill>
                <a:latin typeface="Courier New" pitchFamily="49" charset="0"/>
                <a:cs typeface="Courier New" pitchFamily="49" charset="0"/>
              </a:rPr>
              <a:t>&lt;p&gt;</a:t>
            </a:r>
          </a:p>
          <a:p>
            <a:r>
              <a:rPr lang="en-US" sz="2200" dirty="0">
                <a:solidFill>
                  <a:schemeClr val="tx2"/>
                </a:solidFill>
                <a:latin typeface="Courier New" pitchFamily="49" charset="0"/>
                <a:cs typeface="Courier New" pitchFamily="49" charset="0"/>
              </a:rPr>
              <a:t>  HTML is </a:t>
            </a:r>
            <a:r>
              <a:rPr lang="en-US" sz="2200" b="1" dirty="0">
                <a:solidFill>
                  <a:srgbClr val="C00000"/>
                </a:solidFill>
                <a:latin typeface="Courier New" pitchFamily="49" charset="0"/>
                <a:cs typeface="Courier New" pitchFamily="49" charset="0"/>
              </a:rPr>
              <a:t>&lt;</a:t>
            </a:r>
            <a:r>
              <a:rPr lang="en-US" sz="2200" b="1" dirty="0" err="1">
                <a:solidFill>
                  <a:srgbClr val="C00000"/>
                </a:solidFill>
                <a:latin typeface="Courier New" pitchFamily="49" charset="0"/>
                <a:cs typeface="Courier New" pitchFamily="49" charset="0"/>
              </a:rPr>
              <a:t>em</a:t>
            </a:r>
            <a:r>
              <a:rPr lang="en-US" sz="2200" b="1" dirty="0">
                <a:solidFill>
                  <a:srgbClr val="C00000"/>
                </a:solidFill>
                <a:latin typeface="Courier New" pitchFamily="49" charset="0"/>
                <a:cs typeface="Courier New" pitchFamily="49" charset="0"/>
              </a:rPr>
              <a:t>&gt;</a:t>
            </a:r>
            <a:r>
              <a:rPr lang="en-US" sz="2200" dirty="0">
                <a:solidFill>
                  <a:schemeClr val="tx2"/>
                </a:solidFill>
                <a:latin typeface="Courier New" pitchFamily="49" charset="0"/>
                <a:cs typeface="Courier New" pitchFamily="49" charset="0"/>
              </a:rPr>
              <a:t>really</a:t>
            </a:r>
            <a:r>
              <a:rPr lang="en-US" sz="2200" b="1" dirty="0">
                <a:solidFill>
                  <a:srgbClr val="C00000"/>
                </a:solidFill>
                <a:latin typeface="Courier New" pitchFamily="49" charset="0"/>
                <a:cs typeface="Courier New" pitchFamily="49" charset="0"/>
              </a:rPr>
              <a:t>&lt;/</a:t>
            </a:r>
            <a:r>
              <a:rPr lang="en-US" sz="2200" b="1" dirty="0" err="1">
                <a:solidFill>
                  <a:srgbClr val="C00000"/>
                </a:solidFill>
                <a:latin typeface="Courier New" pitchFamily="49" charset="0"/>
                <a:cs typeface="Courier New" pitchFamily="49" charset="0"/>
              </a:rPr>
              <a:t>em</a:t>
            </a:r>
            <a:r>
              <a:rPr lang="en-US" sz="2200" b="1" dirty="0">
                <a:solidFill>
                  <a:srgbClr val="C00000"/>
                </a:solidFill>
                <a:latin typeface="Courier New" pitchFamily="49" charset="0"/>
                <a:cs typeface="Courier New" pitchFamily="49" charset="0"/>
              </a:rPr>
              <a:t>&gt;</a:t>
            </a:r>
            <a:r>
              <a:rPr lang="en-US" sz="2200" dirty="0">
                <a:solidFill>
                  <a:schemeClr val="tx2"/>
                </a:solidFill>
                <a:latin typeface="Courier New" pitchFamily="49" charset="0"/>
                <a:cs typeface="Courier New" pitchFamily="49" charset="0"/>
              </a:rPr>
              <a:t>,</a:t>
            </a:r>
          </a:p>
          <a:p>
            <a:r>
              <a:rPr lang="en-US" sz="2200" dirty="0">
                <a:solidFill>
                  <a:schemeClr val="tx2"/>
                </a:solidFill>
                <a:latin typeface="Courier New" pitchFamily="49" charset="0"/>
                <a:cs typeface="Courier New" pitchFamily="49" charset="0"/>
              </a:rPr>
              <a:t>  </a:t>
            </a:r>
            <a:r>
              <a:rPr lang="en-US" sz="2200" b="1" dirty="0">
                <a:solidFill>
                  <a:srgbClr val="C00000"/>
                </a:solidFill>
                <a:latin typeface="Courier New" pitchFamily="49" charset="0"/>
                <a:cs typeface="Courier New" pitchFamily="49" charset="0"/>
              </a:rPr>
              <a:t>&lt;strong&gt;</a:t>
            </a:r>
            <a:r>
              <a:rPr lang="en-US" sz="2200" dirty="0">
                <a:solidFill>
                  <a:schemeClr val="tx2"/>
                </a:solidFill>
                <a:latin typeface="Courier New" pitchFamily="49" charset="0"/>
                <a:cs typeface="Courier New" pitchFamily="49" charset="0"/>
              </a:rPr>
              <a:t>REALLY</a:t>
            </a:r>
            <a:r>
              <a:rPr lang="en-US" sz="2200" b="1" dirty="0">
                <a:solidFill>
                  <a:srgbClr val="C00000"/>
                </a:solidFill>
                <a:latin typeface="Courier New" pitchFamily="49" charset="0"/>
                <a:cs typeface="Courier New" pitchFamily="49" charset="0"/>
              </a:rPr>
              <a:t>&lt;/strong&gt;</a:t>
            </a:r>
            <a:r>
              <a:rPr lang="en-US" sz="2200" dirty="0">
                <a:solidFill>
                  <a:schemeClr val="tx2"/>
                </a:solidFill>
                <a:latin typeface="Courier New" pitchFamily="49" charset="0"/>
                <a:cs typeface="Courier New" pitchFamily="49" charset="0"/>
              </a:rPr>
              <a:t> fun!</a:t>
            </a:r>
          </a:p>
          <a:p>
            <a:r>
              <a:rPr lang="en-US" sz="2200" dirty="0">
                <a:solidFill>
                  <a:schemeClr val="tx2"/>
                </a:solidFill>
                <a:latin typeface="Courier New" pitchFamily="49" charset="0"/>
                <a:cs typeface="Courier New" pitchFamily="49" charset="0"/>
              </a:rPr>
              <a:t>&lt;/p</a:t>
            </a:r>
            <a:r>
              <a:rPr lang="en-US" sz="2200" dirty="0" smtClean="0">
                <a:solidFill>
                  <a:schemeClr val="tx2"/>
                </a:solidFill>
                <a:latin typeface="Courier New" pitchFamily="49" charset="0"/>
                <a:cs typeface="Courier New" pitchFamily="49" charset="0"/>
              </a:rPr>
              <a:t>&gt;                                                    </a:t>
            </a:r>
            <a:r>
              <a:rPr lang="en-US" sz="2200" b="1" i="1" dirty="0" smtClean="0">
                <a:solidFill>
                  <a:schemeClr val="bg1">
                    <a:lumMod val="50000"/>
                  </a:schemeClr>
                </a:solidFill>
                <a:latin typeface="Consolas" pitchFamily="49" charset="0"/>
                <a:cs typeface="Consolas" pitchFamily="49" charset="0"/>
              </a:rPr>
              <a:t>HTML</a:t>
            </a:r>
          </a:p>
        </p:txBody>
      </p:sp>
      <p:sp>
        <p:nvSpPr>
          <p:cNvPr id="5" name="TextBox 3"/>
          <p:cNvSpPr txBox="1"/>
          <p:nvPr/>
        </p:nvSpPr>
        <p:spPr>
          <a:xfrm>
            <a:off x="1097280" y="4222200"/>
            <a:ext cx="10281920" cy="523220"/>
          </a:xfrm>
          <a:prstGeom prst="rect">
            <a:avLst/>
          </a:prstGeom>
          <a:noFill/>
          <a:ln w="19050">
            <a:solidFill>
              <a:schemeClr val="tx1"/>
            </a:solidFill>
            <a:prstDash val="dash"/>
          </a:ln>
        </p:spPr>
        <p:txBody>
          <a:bodyPr wrap="square" rtlCol="0">
            <a:spAutoFit/>
          </a:bodyPr>
          <a:lstStyle/>
          <a:p>
            <a:pPr>
              <a:spcBef>
                <a:spcPts val="200"/>
              </a:spcBef>
            </a:pPr>
            <a:r>
              <a:rPr lang="en-US" altLang="zh-CN" sz="2800" dirty="0">
                <a:latin typeface="Times New Roman" panose="02020603050405020304" pitchFamily="18" charset="0"/>
                <a:cs typeface="Times New Roman" panose="02020603050405020304" pitchFamily="18" charset="0"/>
              </a:rPr>
              <a:t>HTML is </a:t>
            </a:r>
            <a:r>
              <a:rPr lang="en-US" altLang="zh-CN" sz="2800" i="1" dirty="0">
                <a:latin typeface="Times New Roman" panose="02020603050405020304" pitchFamily="18" charset="0"/>
                <a:cs typeface="Times New Roman" panose="02020603050405020304" pitchFamily="18" charset="0"/>
              </a:rPr>
              <a:t>really</a:t>
            </a:r>
            <a:r>
              <a:rPr lang="en-US" altLang="zh-CN" sz="2800"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REALLY</a:t>
            </a:r>
            <a:r>
              <a:rPr lang="en-US" altLang="zh-CN" sz="2800" dirty="0">
                <a:latin typeface="Times New Roman" panose="02020603050405020304" pitchFamily="18" charset="0"/>
                <a:cs typeface="Times New Roman" panose="02020603050405020304" pitchFamily="18" charset="0"/>
              </a:rPr>
              <a:t> fun</a:t>
            </a:r>
            <a:r>
              <a:rPr lang="en-US" altLang="zh-CN" sz="2800" dirty="0" smtClean="0">
                <a:latin typeface="Times New Roman" panose="02020603050405020304" pitchFamily="18" charset="0"/>
                <a:cs typeface="Times New Roman" panose="02020603050405020304" pitchFamily="18" charset="0"/>
              </a:rPr>
              <a:t>!                                                      </a:t>
            </a:r>
            <a:r>
              <a:rPr lang="en-US" altLang="zh-CN" sz="2000" i="1" dirty="0" smtClean="0">
                <a:solidFill>
                  <a:schemeClr val="bg1">
                    <a:lumMod val="50000"/>
                  </a:schemeClr>
                </a:solidFill>
              </a:rPr>
              <a:t>output</a:t>
            </a:r>
            <a:endParaRPr lang="en-US" sz="2200" b="1" i="1" dirty="0" smtClean="0">
              <a:solidFill>
                <a:schemeClr val="bg1">
                  <a:lumMod val="50000"/>
                </a:schemeClr>
              </a:solidFill>
              <a:latin typeface="Consolas" pitchFamily="49" charset="0"/>
              <a:cs typeface="Consolas" pitchFamily="49" charset="0"/>
            </a:endParaRPr>
          </a:p>
        </p:txBody>
      </p:sp>
    </p:spTree>
    <p:extLst>
      <p:ext uri="{BB962C8B-B14F-4D97-AF65-F5344CB8AC3E}">
        <p14:creationId xmlns:p14="http://schemas.microsoft.com/office/powerpoint/2010/main" val="85391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Nesting </a:t>
            </a:r>
            <a:r>
              <a:rPr lang="en-US" b="1" dirty="0" smtClean="0"/>
              <a:t>tags</a:t>
            </a:r>
            <a:endParaRPr lang="en-US" dirty="0"/>
          </a:p>
        </p:txBody>
      </p:sp>
      <p:sp>
        <p:nvSpPr>
          <p:cNvPr id="7" name="Rectangle 6"/>
          <p:cNvSpPr/>
          <p:nvPr/>
        </p:nvSpPr>
        <p:spPr>
          <a:xfrm>
            <a:off x="1097280" y="3450580"/>
            <a:ext cx="9875520" cy="2677656"/>
          </a:xfrm>
          <a:prstGeom prst="rect">
            <a:avLst/>
          </a:prstGeom>
        </p:spPr>
        <p:txBody>
          <a:bodyPr wrap="square">
            <a:spAutoFit/>
          </a:bodyPr>
          <a:lstStyle/>
          <a:p>
            <a:pPr>
              <a:lnSpc>
                <a:spcPct val="150000"/>
              </a:lnSpc>
              <a:buFont typeface="Arial" panose="020B0604020202020204" pitchFamily="34" charset="0"/>
              <a:buChar char="•"/>
            </a:pPr>
            <a:r>
              <a:rPr lang="en-US" sz="2800" dirty="0" smtClean="0"/>
              <a:t> tags </a:t>
            </a:r>
            <a:r>
              <a:rPr lang="en-US" sz="2800" dirty="0"/>
              <a:t>must be correctly nested </a:t>
            </a:r>
          </a:p>
          <a:p>
            <a:pPr marL="742950" lvl="1" indent="-285750">
              <a:lnSpc>
                <a:spcPct val="150000"/>
              </a:lnSpc>
              <a:buFont typeface="Arial" panose="020B0604020202020204" pitchFamily="34" charset="0"/>
              <a:buChar char="•"/>
            </a:pPr>
            <a:r>
              <a:rPr lang="en-US" sz="2800" dirty="0" smtClean="0"/>
              <a:t>a </a:t>
            </a:r>
            <a:r>
              <a:rPr lang="en-US" sz="2800" dirty="0"/>
              <a:t>closing tag must match the most recently opened </a:t>
            </a:r>
            <a:r>
              <a:rPr lang="en-US" sz="2800" dirty="0" smtClean="0"/>
              <a:t>tag</a:t>
            </a:r>
            <a:endParaRPr lang="en-US" sz="2800" dirty="0"/>
          </a:p>
          <a:p>
            <a:pPr>
              <a:lnSpc>
                <a:spcPct val="150000"/>
              </a:lnSpc>
              <a:buFont typeface="Arial" panose="020B0604020202020204" pitchFamily="34" charset="0"/>
              <a:buChar char="•"/>
            </a:pPr>
            <a:r>
              <a:rPr lang="en-US" sz="2800" dirty="0" smtClean="0"/>
              <a:t> the </a:t>
            </a:r>
            <a:r>
              <a:rPr lang="en-US" sz="2800" dirty="0"/>
              <a:t>browser may render it correctly anyway, but it is invalid HTML </a:t>
            </a:r>
          </a:p>
          <a:p>
            <a:pPr marL="742950" lvl="1" indent="-285750">
              <a:lnSpc>
                <a:spcPct val="150000"/>
              </a:lnSpc>
              <a:buFont typeface="Arial" panose="020B0604020202020204" pitchFamily="34" charset="0"/>
              <a:buChar char="•"/>
            </a:pPr>
            <a:r>
              <a:rPr lang="en-US" sz="2800" dirty="0" smtClean="0"/>
              <a:t>how </a:t>
            </a:r>
            <a:r>
              <a:rPr lang="en-US" sz="2800" dirty="0"/>
              <a:t>would we get the above effect in a valid way</a:t>
            </a:r>
            <a:r>
              <a:rPr lang="en-US" sz="2800" dirty="0" smtClean="0"/>
              <a:t>? </a:t>
            </a:r>
            <a:endParaRPr lang="en-US" sz="2800" dirty="0"/>
          </a:p>
        </p:txBody>
      </p:sp>
      <p:sp>
        <p:nvSpPr>
          <p:cNvPr id="5" name="TextBox 3"/>
          <p:cNvSpPr txBox="1"/>
          <p:nvPr/>
        </p:nvSpPr>
        <p:spPr>
          <a:xfrm>
            <a:off x="1097280" y="2012953"/>
            <a:ext cx="10281920" cy="1446550"/>
          </a:xfrm>
          <a:prstGeom prst="rect">
            <a:avLst/>
          </a:prstGeom>
          <a:solidFill>
            <a:srgbClr val="E5F5FF"/>
          </a:solidFill>
          <a:ln w="19050">
            <a:solidFill>
              <a:schemeClr val="tx1"/>
            </a:solidFill>
            <a:prstDash val="dash"/>
          </a:ln>
        </p:spPr>
        <p:txBody>
          <a:bodyPr wrap="square" rtlCol="0">
            <a:spAutoFit/>
          </a:bodyPr>
          <a:lstStyle/>
          <a:p>
            <a:r>
              <a:rPr lang="en-US" sz="2200" dirty="0">
                <a:solidFill>
                  <a:schemeClr val="tx2"/>
                </a:solidFill>
                <a:latin typeface="Courier New" pitchFamily="49" charset="0"/>
                <a:cs typeface="Courier New" pitchFamily="49" charset="0"/>
              </a:rPr>
              <a:t>&lt;p&gt; </a:t>
            </a:r>
          </a:p>
          <a:p>
            <a:r>
              <a:rPr lang="en-US" sz="2200" dirty="0">
                <a:solidFill>
                  <a:schemeClr val="tx2"/>
                </a:solidFill>
                <a:latin typeface="Courier New" pitchFamily="49" charset="0"/>
                <a:cs typeface="Courier New" pitchFamily="49" charset="0"/>
              </a:rPr>
              <a:t>	HTML is &lt;</a:t>
            </a:r>
            <a:r>
              <a:rPr lang="en-US" sz="2200" dirty="0" err="1">
                <a:solidFill>
                  <a:schemeClr val="tx2"/>
                </a:solidFill>
                <a:latin typeface="Courier New" pitchFamily="49" charset="0"/>
                <a:cs typeface="Courier New" pitchFamily="49" charset="0"/>
              </a:rPr>
              <a:t>em</a:t>
            </a:r>
            <a:r>
              <a:rPr lang="en-US" sz="2200" dirty="0">
                <a:solidFill>
                  <a:schemeClr val="tx2"/>
                </a:solidFill>
                <a:latin typeface="Courier New" pitchFamily="49" charset="0"/>
                <a:cs typeface="Courier New" pitchFamily="49" charset="0"/>
              </a:rPr>
              <a:t>&gt;really, </a:t>
            </a:r>
          </a:p>
          <a:p>
            <a:r>
              <a:rPr lang="en-US" sz="2200" dirty="0">
                <a:solidFill>
                  <a:schemeClr val="tx2"/>
                </a:solidFill>
                <a:latin typeface="Courier New" pitchFamily="49" charset="0"/>
                <a:cs typeface="Courier New" pitchFamily="49" charset="0"/>
              </a:rPr>
              <a:t>	&lt;strong&gt;REALLY</a:t>
            </a:r>
            <a:r>
              <a:rPr lang="en-US" sz="2200" b="1" dirty="0">
                <a:solidFill>
                  <a:srgbClr val="FF0000"/>
                </a:solidFill>
                <a:latin typeface="Courier New" pitchFamily="49" charset="0"/>
                <a:cs typeface="Courier New" pitchFamily="49" charset="0"/>
              </a:rPr>
              <a:t>&lt;/</a:t>
            </a:r>
            <a:r>
              <a:rPr lang="en-US" sz="2200" b="1" dirty="0" err="1">
                <a:solidFill>
                  <a:srgbClr val="FF0000"/>
                </a:solidFill>
                <a:latin typeface="Courier New" pitchFamily="49" charset="0"/>
                <a:cs typeface="Courier New" pitchFamily="49" charset="0"/>
              </a:rPr>
              <a:t>em</a:t>
            </a:r>
            <a:r>
              <a:rPr lang="en-US" sz="2200" b="1" dirty="0">
                <a:solidFill>
                  <a:srgbClr val="FF0000"/>
                </a:solidFill>
                <a:latin typeface="Courier New" pitchFamily="49" charset="0"/>
                <a:cs typeface="Courier New" pitchFamily="49" charset="0"/>
              </a:rPr>
              <a:t>&gt;</a:t>
            </a:r>
            <a:r>
              <a:rPr lang="en-US" sz="2200" dirty="0">
                <a:solidFill>
                  <a:schemeClr val="tx2"/>
                </a:solidFill>
                <a:latin typeface="Courier New" pitchFamily="49" charset="0"/>
                <a:cs typeface="Courier New" pitchFamily="49" charset="0"/>
              </a:rPr>
              <a:t> lots of&lt;/strong&gt; fun! </a:t>
            </a:r>
          </a:p>
          <a:p>
            <a:r>
              <a:rPr lang="en-US" sz="2200" dirty="0">
                <a:solidFill>
                  <a:schemeClr val="tx2"/>
                </a:solidFill>
                <a:latin typeface="Courier New" pitchFamily="49" charset="0"/>
                <a:cs typeface="Courier New" pitchFamily="49" charset="0"/>
              </a:rPr>
              <a:t>&lt;/p&gt; </a:t>
            </a:r>
            <a:r>
              <a:rPr lang="en-US" sz="2200" dirty="0" smtClean="0">
                <a:solidFill>
                  <a:schemeClr val="tx2"/>
                </a:solidFill>
                <a:latin typeface="Courier New" pitchFamily="49" charset="0"/>
                <a:cs typeface="Courier New" pitchFamily="49" charset="0"/>
              </a:rPr>
              <a:t>                                                   </a:t>
            </a:r>
            <a:r>
              <a:rPr lang="en-US" sz="2200" b="1" i="1" dirty="0" smtClean="0">
                <a:solidFill>
                  <a:schemeClr val="bg1">
                    <a:lumMod val="50000"/>
                  </a:schemeClr>
                </a:solidFill>
                <a:latin typeface="Consolas" pitchFamily="49" charset="0"/>
                <a:cs typeface="Consolas" pitchFamily="49" charset="0"/>
              </a:rPr>
              <a:t>HTML</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6250" y="5263880"/>
            <a:ext cx="1454150" cy="149005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4098" y="2101474"/>
            <a:ext cx="1148904" cy="1269507"/>
          </a:xfrm>
          <a:prstGeom prst="rect">
            <a:avLst/>
          </a:prstGeom>
        </p:spPr>
      </p:pic>
    </p:spTree>
    <p:extLst>
      <p:ext uri="{BB962C8B-B14F-4D97-AF65-F5344CB8AC3E}">
        <p14:creationId xmlns:p14="http://schemas.microsoft.com/office/powerpoint/2010/main" val="166455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Comments: </a:t>
            </a:r>
            <a:r>
              <a:rPr lang="en-US" b="1" dirty="0">
                <a:solidFill>
                  <a:srgbClr val="84B93F"/>
                </a:solidFill>
              </a:rPr>
              <a:t>&lt;!-- ... --&gt;</a:t>
            </a:r>
          </a:p>
        </p:txBody>
      </p:sp>
      <p:sp>
        <p:nvSpPr>
          <p:cNvPr id="3" name="Content Placeholder 2"/>
          <p:cNvSpPr>
            <a:spLocks noGrp="1"/>
          </p:cNvSpPr>
          <p:nvPr>
            <p:ph idx="1"/>
          </p:nvPr>
        </p:nvSpPr>
        <p:spPr>
          <a:xfrm>
            <a:off x="1097280" y="1845733"/>
            <a:ext cx="10058400" cy="4793605"/>
          </a:xfrm>
        </p:spPr>
        <p:txBody>
          <a:bodyPr>
            <a:normAutofit/>
          </a:bodyPr>
          <a:lstStyle/>
          <a:p>
            <a:pPr algn="ctr">
              <a:spcBef>
                <a:spcPts val="200"/>
              </a:spcBef>
            </a:pPr>
            <a:r>
              <a:rPr lang="en-US" sz="2200" i="1" dirty="0" smtClean="0"/>
              <a:t>comments to document your HTML file or "comment out" text</a:t>
            </a:r>
          </a:p>
          <a:p>
            <a:pPr>
              <a:spcBef>
                <a:spcPts val="200"/>
              </a:spcBef>
            </a:pPr>
            <a:endParaRPr lang="en-US" sz="2200" dirty="0" smtClean="0"/>
          </a:p>
          <a:p>
            <a:pPr>
              <a:spcBef>
                <a:spcPts val="200"/>
              </a:spcBef>
            </a:pPr>
            <a:endParaRPr lang="en-US" sz="2200" dirty="0" smtClean="0"/>
          </a:p>
          <a:p>
            <a:pPr>
              <a:spcBef>
                <a:spcPts val="200"/>
              </a:spcBef>
            </a:pPr>
            <a:endParaRPr lang="en-US" sz="2200" dirty="0"/>
          </a:p>
          <a:p>
            <a:pPr>
              <a:spcBef>
                <a:spcPts val="200"/>
              </a:spcBef>
            </a:pPr>
            <a:endParaRPr lang="en-US" sz="2200" dirty="0" smtClean="0"/>
          </a:p>
          <a:p>
            <a:pPr>
              <a:spcBef>
                <a:spcPts val="200"/>
              </a:spcBef>
            </a:pPr>
            <a:endParaRPr lang="en-US" sz="2200" dirty="0"/>
          </a:p>
          <a:p>
            <a:pPr>
              <a:lnSpc>
                <a:spcPct val="150000"/>
              </a:lnSpc>
              <a:spcBef>
                <a:spcPts val="200"/>
              </a:spcBef>
            </a:pPr>
            <a:endParaRPr lang="en-US" sz="2200" dirty="0" smtClean="0"/>
          </a:p>
          <a:p>
            <a:pPr>
              <a:lnSpc>
                <a:spcPct val="150000"/>
              </a:lnSpc>
              <a:spcBef>
                <a:spcPts val="200"/>
              </a:spcBef>
              <a:buFont typeface="Arial" panose="020B0604020202020204" pitchFamily="34" charset="0"/>
              <a:buChar char="•"/>
            </a:pPr>
            <a:r>
              <a:rPr lang="en-US" sz="2400" dirty="0" smtClean="0"/>
              <a:t>    many web pages are not thoroughly commented (or at all)</a:t>
            </a:r>
          </a:p>
          <a:p>
            <a:pPr>
              <a:lnSpc>
                <a:spcPct val="150000"/>
              </a:lnSpc>
              <a:spcBef>
                <a:spcPts val="200"/>
              </a:spcBef>
              <a:buFont typeface="Arial" panose="020B0604020202020204" pitchFamily="34" charset="0"/>
              <a:buChar char="•"/>
            </a:pPr>
            <a:r>
              <a:rPr lang="en-US" sz="2400" dirty="0" smtClean="0"/>
              <a:t>    still useful at top of page and for disabling code</a:t>
            </a:r>
          </a:p>
          <a:p>
            <a:pPr>
              <a:lnSpc>
                <a:spcPct val="150000"/>
              </a:lnSpc>
              <a:spcBef>
                <a:spcPts val="200"/>
              </a:spcBef>
              <a:buFont typeface="Arial" panose="020B0604020202020204" pitchFamily="34" charset="0"/>
              <a:buChar char="•"/>
            </a:pPr>
            <a:r>
              <a:rPr lang="en-US" sz="2400" dirty="0" smtClean="0"/>
              <a:t>    comments cannot be nested and cannot contain a </a:t>
            </a:r>
            <a:r>
              <a:rPr lang="en-US" sz="2400" dirty="0" smtClean="0">
                <a:solidFill>
                  <a:srgbClr val="003399"/>
                </a:solidFill>
              </a:rPr>
              <a:t>--</a:t>
            </a:r>
          </a:p>
          <a:p>
            <a:pPr>
              <a:spcBef>
                <a:spcPts val="200"/>
              </a:spcBef>
            </a:pPr>
            <a:endParaRPr lang="en-US" dirty="0"/>
          </a:p>
        </p:txBody>
      </p:sp>
      <p:sp>
        <p:nvSpPr>
          <p:cNvPr id="4" name="TextBox 3"/>
          <p:cNvSpPr txBox="1"/>
          <p:nvPr/>
        </p:nvSpPr>
        <p:spPr>
          <a:xfrm>
            <a:off x="1097280" y="2391374"/>
            <a:ext cx="10281920" cy="1446550"/>
          </a:xfrm>
          <a:prstGeom prst="rect">
            <a:avLst/>
          </a:prstGeom>
          <a:solidFill>
            <a:srgbClr val="E5F5FF"/>
          </a:solidFill>
          <a:ln w="19050">
            <a:solidFill>
              <a:schemeClr val="tx1"/>
            </a:solidFill>
            <a:prstDash val="dash"/>
          </a:ln>
        </p:spPr>
        <p:txBody>
          <a:bodyPr wrap="square" rtlCol="0">
            <a:spAutoFit/>
          </a:bodyPr>
          <a:lstStyle/>
          <a:p>
            <a:r>
              <a:rPr lang="en-US" sz="2200" b="1" dirty="0">
                <a:solidFill>
                  <a:srgbClr val="84B93F"/>
                </a:solidFill>
                <a:latin typeface="Courier New" pitchFamily="49" charset="0"/>
                <a:cs typeface="Courier New" pitchFamily="49" charset="0"/>
              </a:rPr>
              <a:t>&lt;!-- My web page, </a:t>
            </a:r>
            <a:endParaRPr lang="en-US" sz="2200" b="1" dirty="0" smtClean="0">
              <a:solidFill>
                <a:srgbClr val="84B93F"/>
              </a:solidFill>
              <a:latin typeface="Courier New" pitchFamily="49" charset="0"/>
              <a:cs typeface="Courier New" pitchFamily="49" charset="0"/>
            </a:endParaRPr>
          </a:p>
          <a:p>
            <a:r>
              <a:rPr lang="en-US" sz="2200" b="1" dirty="0">
                <a:solidFill>
                  <a:srgbClr val="84B93F"/>
                </a:solidFill>
                <a:latin typeface="Courier New" pitchFamily="49" charset="0"/>
                <a:cs typeface="Courier New" pitchFamily="49" charset="0"/>
              </a:rPr>
              <a:t> </a:t>
            </a:r>
            <a:r>
              <a:rPr lang="en-US" sz="2200" b="1" dirty="0" smtClean="0">
                <a:solidFill>
                  <a:srgbClr val="84B93F"/>
                </a:solidFill>
                <a:latin typeface="Courier New" pitchFamily="49" charset="0"/>
                <a:cs typeface="Courier New" pitchFamily="49" charset="0"/>
              </a:rPr>
              <a:t>            Spring </a:t>
            </a:r>
            <a:r>
              <a:rPr lang="en-US" sz="2200" b="1" dirty="0">
                <a:solidFill>
                  <a:srgbClr val="84B93F"/>
                </a:solidFill>
                <a:latin typeface="Courier New" pitchFamily="49" charset="0"/>
                <a:cs typeface="Courier New" pitchFamily="49" charset="0"/>
              </a:rPr>
              <a:t>2048       --&gt;</a:t>
            </a:r>
          </a:p>
          <a:p>
            <a:r>
              <a:rPr lang="en-US" sz="2200" dirty="0">
                <a:solidFill>
                  <a:schemeClr val="tx2"/>
                </a:solidFill>
                <a:latin typeface="Courier New" pitchFamily="49" charset="0"/>
                <a:cs typeface="Courier New" pitchFamily="49" charset="0"/>
              </a:rPr>
              <a:t>&lt;</a:t>
            </a:r>
            <a:r>
              <a:rPr lang="en-US" sz="2200" dirty="0" smtClean="0">
                <a:solidFill>
                  <a:schemeClr val="tx2"/>
                </a:solidFill>
                <a:latin typeface="Courier New" pitchFamily="49" charset="0"/>
                <a:cs typeface="Courier New" pitchFamily="49" charset="0"/>
              </a:rPr>
              <a:t>p&gt;Web Programming </a:t>
            </a:r>
            <a:r>
              <a:rPr lang="en-US" sz="2200" dirty="0">
                <a:solidFill>
                  <a:schemeClr val="tx2"/>
                </a:solidFill>
                <a:latin typeface="Courier New" pitchFamily="49" charset="0"/>
                <a:cs typeface="Courier New" pitchFamily="49" charset="0"/>
              </a:rPr>
              <a:t>courses are </a:t>
            </a:r>
            <a:r>
              <a:rPr lang="en-US" sz="2200" b="1" dirty="0">
                <a:solidFill>
                  <a:srgbClr val="84B93F"/>
                </a:solidFill>
                <a:latin typeface="Courier New" pitchFamily="49" charset="0"/>
                <a:cs typeface="Courier New" pitchFamily="49" charset="0"/>
              </a:rPr>
              <a:t>&lt;!-- NOT --&gt;</a:t>
            </a:r>
            <a:r>
              <a:rPr lang="en-US" sz="2200" dirty="0">
                <a:solidFill>
                  <a:schemeClr val="tx2"/>
                </a:solidFill>
                <a:latin typeface="Courier New" pitchFamily="49" charset="0"/>
                <a:cs typeface="Courier New" pitchFamily="49" charset="0"/>
              </a:rPr>
              <a:t> a lot of fun!&lt;/</a:t>
            </a:r>
            <a:r>
              <a:rPr lang="en-US" sz="2200" dirty="0" smtClean="0">
                <a:solidFill>
                  <a:schemeClr val="tx2"/>
                </a:solidFill>
                <a:latin typeface="Courier New" pitchFamily="49" charset="0"/>
                <a:cs typeface="Courier New" pitchFamily="49" charset="0"/>
              </a:rPr>
              <a:t>p&gt;                                                </a:t>
            </a:r>
            <a:r>
              <a:rPr lang="en-US" sz="2200" b="1" i="1" dirty="0" smtClean="0">
                <a:solidFill>
                  <a:schemeClr val="bg1">
                    <a:lumMod val="50000"/>
                  </a:schemeClr>
                </a:solidFill>
                <a:latin typeface="Consolas" pitchFamily="49" charset="0"/>
                <a:cs typeface="Consolas" pitchFamily="49" charset="0"/>
              </a:rPr>
              <a:t>HTML</a:t>
            </a:r>
          </a:p>
        </p:txBody>
      </p:sp>
      <p:sp>
        <p:nvSpPr>
          <p:cNvPr id="5" name="TextBox 3"/>
          <p:cNvSpPr txBox="1"/>
          <p:nvPr/>
        </p:nvSpPr>
        <p:spPr>
          <a:xfrm>
            <a:off x="1097280" y="3837924"/>
            <a:ext cx="10281920" cy="523220"/>
          </a:xfrm>
          <a:prstGeom prst="rect">
            <a:avLst/>
          </a:prstGeom>
          <a:noFill/>
          <a:ln w="19050">
            <a:solidFill>
              <a:schemeClr val="tx1"/>
            </a:solidFill>
            <a:prstDash val="dash"/>
          </a:ln>
        </p:spPr>
        <p:txBody>
          <a:bodyPr wrap="square" rtlCol="0">
            <a:spAutoFit/>
          </a:bodyPr>
          <a:lstStyle/>
          <a:p>
            <a:pPr>
              <a:spcBef>
                <a:spcPts val="200"/>
              </a:spcBef>
            </a:pPr>
            <a:r>
              <a:rPr lang="en-US" altLang="zh-CN" sz="2800" dirty="0" smtClean="0">
                <a:latin typeface="Times New Roman" panose="02020603050405020304" pitchFamily="18" charset="0"/>
                <a:cs typeface="Times New Roman" panose="02020603050405020304" pitchFamily="18" charset="0"/>
              </a:rPr>
              <a:t>Web Programming courses </a:t>
            </a:r>
            <a:r>
              <a:rPr lang="en-US" altLang="zh-CN" sz="2800" dirty="0">
                <a:latin typeface="Times New Roman" panose="02020603050405020304" pitchFamily="18" charset="0"/>
                <a:cs typeface="Times New Roman" panose="02020603050405020304" pitchFamily="18" charset="0"/>
              </a:rPr>
              <a:t>are a lot of </a:t>
            </a:r>
            <a:r>
              <a:rPr lang="en-US" altLang="zh-CN" sz="2800" dirty="0" smtClean="0">
                <a:latin typeface="Times New Roman" panose="02020603050405020304" pitchFamily="18" charset="0"/>
                <a:cs typeface="Times New Roman" panose="02020603050405020304" pitchFamily="18" charset="0"/>
              </a:rPr>
              <a:t>fun!                                    </a:t>
            </a:r>
            <a:r>
              <a:rPr lang="en-US" altLang="zh-CN" sz="2000" i="1" dirty="0" smtClean="0">
                <a:solidFill>
                  <a:schemeClr val="bg1">
                    <a:lumMod val="50000"/>
                  </a:schemeClr>
                </a:solidFill>
              </a:rPr>
              <a:t>output</a:t>
            </a:r>
            <a:endParaRPr lang="en-US" sz="2200" b="1" i="1" dirty="0" smtClean="0">
              <a:solidFill>
                <a:schemeClr val="bg1">
                  <a:lumMod val="50000"/>
                </a:schemeClr>
              </a:solidFill>
              <a:latin typeface="Consolas" pitchFamily="49" charset="0"/>
              <a:cs typeface="Consolas" pitchFamily="49" charset="0"/>
            </a:endParaRPr>
          </a:p>
        </p:txBody>
      </p:sp>
    </p:spTree>
    <p:extLst>
      <p:ext uri="{BB962C8B-B14F-4D97-AF65-F5344CB8AC3E}">
        <p14:creationId xmlns:p14="http://schemas.microsoft.com/office/powerpoint/2010/main" val="2513665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Today’s Topics</a:t>
            </a:r>
            <a:endParaRPr lang="zh-CN" altLang="en-US" dirty="0"/>
          </a:p>
        </p:txBody>
      </p:sp>
      <p:sp>
        <p:nvSpPr>
          <p:cNvPr id="3" name="内容占位符 2"/>
          <p:cNvSpPr>
            <a:spLocks noGrp="1"/>
          </p:cNvSpPr>
          <p:nvPr>
            <p:ph idx="1"/>
          </p:nvPr>
        </p:nvSpPr>
        <p:spPr/>
        <p:txBody>
          <a:bodyPr>
            <a:normAutofit/>
          </a:bodyPr>
          <a:lstStyle/>
          <a:p>
            <a:r>
              <a:rPr lang="en-US" altLang="zh-CN" sz="2400" b="1" i="1" dirty="0" smtClean="0">
                <a:solidFill>
                  <a:srgbClr val="0066FF"/>
                </a:solidFill>
              </a:rPr>
              <a:t>Basic HTML</a:t>
            </a:r>
          </a:p>
          <a:p>
            <a:pPr lvl="1"/>
            <a:r>
              <a:rPr lang="en-US" altLang="zh-CN" sz="2000" dirty="0">
                <a:solidFill>
                  <a:srgbClr val="003399"/>
                </a:solidFill>
              </a:rPr>
              <a:t>Basic HTML</a:t>
            </a:r>
          </a:p>
          <a:p>
            <a:pPr lvl="1"/>
            <a:r>
              <a:rPr lang="en-US" altLang="zh-CN" sz="2000" b="1" i="1" dirty="0">
                <a:solidFill>
                  <a:srgbClr val="0066FF"/>
                </a:solidFill>
              </a:rPr>
              <a:t>More HTML Elements</a:t>
            </a:r>
          </a:p>
          <a:p>
            <a:pPr lvl="1"/>
            <a:r>
              <a:rPr lang="en-US" altLang="zh-CN" sz="2000" dirty="0" smtClean="0">
                <a:solidFill>
                  <a:srgbClr val="003399"/>
                </a:solidFill>
              </a:rPr>
              <a:t>Web Standards</a:t>
            </a:r>
          </a:p>
          <a:p>
            <a:pPr marL="0" indent="0">
              <a:buNone/>
            </a:pPr>
            <a:endParaRPr lang="zh-CN" altLang="en-US" sz="2400" dirty="0"/>
          </a:p>
        </p:txBody>
      </p:sp>
    </p:spTree>
    <p:extLst>
      <p:ext uri="{BB962C8B-B14F-4D97-AF65-F5344CB8AC3E}">
        <p14:creationId xmlns:p14="http://schemas.microsoft.com/office/powerpoint/2010/main" val="1821805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Today’s Topics</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Basic HTML</a:t>
            </a:r>
          </a:p>
          <a:p>
            <a:pPr lvl="1"/>
            <a:r>
              <a:rPr lang="en-US" altLang="zh-CN" sz="2000" dirty="0" smtClean="0"/>
              <a:t>Basic HTML</a:t>
            </a:r>
          </a:p>
          <a:p>
            <a:pPr lvl="1"/>
            <a:r>
              <a:rPr lang="en-US" altLang="zh-CN" sz="2000" dirty="0" smtClean="0"/>
              <a:t>More HTML Elements</a:t>
            </a:r>
          </a:p>
          <a:p>
            <a:pPr lvl="1"/>
            <a:r>
              <a:rPr lang="en-US" altLang="zh-CN" sz="2000" dirty="0" smtClean="0"/>
              <a:t>Web Standards</a:t>
            </a:r>
          </a:p>
          <a:p>
            <a:pPr marL="0" indent="0">
              <a:buNone/>
            </a:pPr>
            <a:endParaRPr lang="zh-CN" altLang="en-US" sz="2400" dirty="0"/>
          </a:p>
        </p:txBody>
      </p:sp>
    </p:spTree>
    <p:extLst>
      <p:ext uri="{BB962C8B-B14F-4D97-AF65-F5344CB8AC3E}">
        <p14:creationId xmlns:p14="http://schemas.microsoft.com/office/powerpoint/2010/main" val="1618383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Unordered list: </a:t>
            </a:r>
            <a:r>
              <a:rPr lang="en-US" b="1" dirty="0">
                <a:solidFill>
                  <a:srgbClr val="84B93F"/>
                </a:solidFill>
              </a:rPr>
              <a:t>&lt;</a:t>
            </a:r>
            <a:r>
              <a:rPr lang="en-US" b="1" dirty="0" err="1">
                <a:solidFill>
                  <a:srgbClr val="84B93F"/>
                </a:solidFill>
              </a:rPr>
              <a:t>ul</a:t>
            </a:r>
            <a:r>
              <a:rPr lang="en-US" b="1" dirty="0">
                <a:solidFill>
                  <a:srgbClr val="84B93F"/>
                </a:solidFill>
              </a:rPr>
              <a:t>&gt;, &lt;li&gt;</a:t>
            </a:r>
          </a:p>
        </p:txBody>
      </p:sp>
      <p:sp>
        <p:nvSpPr>
          <p:cNvPr id="4" name="Content Placeholder 7"/>
          <p:cNvSpPr txBox="1">
            <a:spLocks/>
          </p:cNvSpPr>
          <p:nvPr/>
        </p:nvSpPr>
        <p:spPr>
          <a:xfrm>
            <a:off x="1591652" y="1995189"/>
            <a:ext cx="8153400" cy="15240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800" b="1" dirty="0" smtClean="0"/>
              <a:t>  </a:t>
            </a:r>
            <a:r>
              <a:rPr lang="en-US" sz="2400" i="1" dirty="0" err="1" smtClean="0"/>
              <a:t>ul</a:t>
            </a:r>
            <a:r>
              <a:rPr lang="en-US" sz="2400" i="1" dirty="0" smtClean="0"/>
              <a:t>: represents </a:t>
            </a:r>
            <a:r>
              <a:rPr lang="en-US" sz="2400" i="1" dirty="0"/>
              <a:t>a bulleted list of items (block)</a:t>
            </a:r>
          </a:p>
          <a:p>
            <a:pPr algn="ctr"/>
            <a:r>
              <a:rPr lang="en-US" sz="2400" i="1" dirty="0"/>
              <a:t>  </a:t>
            </a:r>
            <a:r>
              <a:rPr lang="en-US" sz="2400" i="1" dirty="0" smtClean="0"/>
              <a:t>li: represents </a:t>
            </a:r>
            <a:r>
              <a:rPr lang="en-US" sz="2400" i="1" dirty="0"/>
              <a:t>a single item within the list (block)</a:t>
            </a:r>
          </a:p>
        </p:txBody>
      </p:sp>
      <p:sp>
        <p:nvSpPr>
          <p:cNvPr id="5" name="TextBox 4"/>
          <p:cNvSpPr txBox="1"/>
          <p:nvPr/>
        </p:nvSpPr>
        <p:spPr>
          <a:xfrm>
            <a:off x="1097280" y="3125152"/>
            <a:ext cx="10058400" cy="1477328"/>
          </a:xfrm>
          <a:prstGeom prst="rect">
            <a:avLst/>
          </a:prstGeom>
          <a:solidFill>
            <a:srgbClr val="E5F5FF"/>
          </a:solidFill>
          <a:ln w="19050">
            <a:solidFill>
              <a:schemeClr val="tx1"/>
            </a:solidFill>
            <a:prstDash val="dash"/>
          </a:ln>
        </p:spPr>
        <p:txBody>
          <a:bodyPr wrap="square" rtlCol="0">
            <a:spAutoFit/>
          </a:bodyPr>
          <a:lstStyle/>
          <a:p>
            <a:r>
              <a:rPr lang="en-US" b="1" dirty="0">
                <a:solidFill>
                  <a:srgbClr val="C00000"/>
                </a:solidFill>
                <a:latin typeface="Courier New" pitchFamily="49" charset="0"/>
                <a:cs typeface="Courier New" pitchFamily="49" charset="0"/>
              </a:rPr>
              <a:t>&lt;</a:t>
            </a:r>
            <a:r>
              <a:rPr lang="en-US" b="1" dirty="0" err="1">
                <a:solidFill>
                  <a:srgbClr val="C00000"/>
                </a:solidFill>
                <a:latin typeface="Courier New" pitchFamily="49" charset="0"/>
                <a:cs typeface="Courier New" pitchFamily="49" charset="0"/>
              </a:rPr>
              <a:t>ul</a:t>
            </a:r>
            <a:r>
              <a:rPr lang="en-US" b="1" dirty="0">
                <a:solidFill>
                  <a:srgbClr val="C00000"/>
                </a:solidFill>
                <a:latin typeface="Courier New" pitchFamily="49" charset="0"/>
                <a:cs typeface="Courier New" pitchFamily="49" charset="0"/>
              </a:rPr>
              <a:t>&gt;</a:t>
            </a:r>
          </a:p>
          <a:p>
            <a:r>
              <a:rPr lang="en-US" dirty="0" smtClean="0">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&lt;</a:t>
            </a:r>
            <a:r>
              <a:rPr lang="en-US" b="1" dirty="0">
                <a:solidFill>
                  <a:srgbClr val="C00000"/>
                </a:solidFill>
                <a:latin typeface="Courier New" pitchFamily="49" charset="0"/>
                <a:cs typeface="Courier New" pitchFamily="49" charset="0"/>
              </a:rPr>
              <a:t>li&gt;</a:t>
            </a:r>
            <a:r>
              <a:rPr lang="en-US" dirty="0">
                <a:latin typeface="Courier New" pitchFamily="49" charset="0"/>
                <a:cs typeface="Courier New" pitchFamily="49" charset="0"/>
              </a:rPr>
              <a:t>No shoes</a:t>
            </a:r>
            <a:r>
              <a:rPr lang="en-US" b="1" dirty="0">
                <a:solidFill>
                  <a:srgbClr val="C00000"/>
                </a:solidFill>
                <a:latin typeface="Courier New" pitchFamily="49" charset="0"/>
                <a:cs typeface="Courier New" pitchFamily="49" charset="0"/>
              </a:rPr>
              <a:t>&lt;/li&gt;</a:t>
            </a:r>
          </a:p>
          <a:p>
            <a:r>
              <a:rPr lang="en-US" dirty="0" smtClean="0">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&lt;</a:t>
            </a:r>
            <a:r>
              <a:rPr lang="en-US" b="1" dirty="0">
                <a:solidFill>
                  <a:srgbClr val="C00000"/>
                </a:solidFill>
                <a:latin typeface="Courier New" pitchFamily="49" charset="0"/>
                <a:cs typeface="Courier New" pitchFamily="49" charset="0"/>
              </a:rPr>
              <a:t>li&gt;</a:t>
            </a:r>
            <a:r>
              <a:rPr lang="en-US" dirty="0">
                <a:latin typeface="Courier New" pitchFamily="49" charset="0"/>
                <a:cs typeface="Courier New" pitchFamily="49" charset="0"/>
              </a:rPr>
              <a:t>No shirt</a:t>
            </a:r>
            <a:r>
              <a:rPr lang="en-US" b="1" dirty="0">
                <a:solidFill>
                  <a:srgbClr val="C00000"/>
                </a:solidFill>
                <a:latin typeface="Courier New" pitchFamily="49" charset="0"/>
                <a:cs typeface="Courier New" pitchFamily="49" charset="0"/>
              </a:rPr>
              <a:t>&lt;/li&gt;</a:t>
            </a:r>
          </a:p>
          <a:p>
            <a:r>
              <a:rPr lang="en-US" dirty="0" smtClean="0">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&lt;</a:t>
            </a:r>
            <a:r>
              <a:rPr lang="en-US" b="1" dirty="0">
                <a:solidFill>
                  <a:srgbClr val="C00000"/>
                </a:solidFill>
                <a:latin typeface="Courier New" pitchFamily="49" charset="0"/>
                <a:cs typeface="Courier New" pitchFamily="49" charset="0"/>
              </a:rPr>
              <a:t>li&gt;</a:t>
            </a:r>
            <a:r>
              <a:rPr lang="en-US" dirty="0">
                <a:latin typeface="Courier New" pitchFamily="49" charset="0"/>
                <a:cs typeface="Courier New" pitchFamily="49" charset="0"/>
              </a:rPr>
              <a:t>No problem!</a:t>
            </a:r>
            <a:r>
              <a:rPr lang="en-US" b="1" dirty="0">
                <a:solidFill>
                  <a:srgbClr val="C00000"/>
                </a:solidFill>
                <a:latin typeface="Courier New" pitchFamily="49" charset="0"/>
                <a:cs typeface="Courier New" pitchFamily="49" charset="0"/>
              </a:rPr>
              <a:t>&lt;/li&gt;</a:t>
            </a:r>
          </a:p>
          <a:p>
            <a:r>
              <a:rPr lang="en-US" b="1" dirty="0">
                <a:solidFill>
                  <a:srgbClr val="C00000"/>
                </a:solidFill>
                <a:latin typeface="Courier New" pitchFamily="49" charset="0"/>
                <a:cs typeface="Courier New" pitchFamily="49" charset="0"/>
              </a:rPr>
              <a:t>&lt;/</a:t>
            </a:r>
            <a:r>
              <a:rPr lang="en-US" b="1" dirty="0" err="1">
                <a:solidFill>
                  <a:srgbClr val="C00000"/>
                </a:solidFill>
                <a:latin typeface="Courier New" pitchFamily="49" charset="0"/>
                <a:cs typeface="Courier New" pitchFamily="49" charset="0"/>
              </a:rPr>
              <a:t>ul</a:t>
            </a:r>
            <a:r>
              <a:rPr lang="en-US" b="1" dirty="0">
                <a:solidFill>
                  <a:srgbClr val="C00000"/>
                </a:solidFill>
                <a:latin typeface="Courier New" pitchFamily="49" charset="0"/>
                <a:cs typeface="Courier New" pitchFamily="49" charset="0"/>
              </a:rPr>
              <a:t>&gt;</a:t>
            </a:r>
            <a:r>
              <a:rPr lang="en-US" dirty="0" smtClean="0">
                <a:latin typeface="Courier New" pitchFamily="49" charset="0"/>
                <a:cs typeface="Courier New" pitchFamily="49" charset="0"/>
              </a:rPr>
              <a:t>								                                      </a:t>
            </a:r>
            <a:r>
              <a:rPr lang="en-US" b="1" i="1" dirty="0" smtClean="0">
                <a:solidFill>
                  <a:schemeClr val="bg1">
                    <a:lumMod val="65000"/>
                  </a:schemeClr>
                </a:solidFill>
                <a:latin typeface="Consolas" pitchFamily="49" charset="0"/>
                <a:cs typeface="Consolas" pitchFamily="49" charset="0"/>
              </a:rPr>
              <a:t>HTML</a:t>
            </a:r>
          </a:p>
        </p:txBody>
      </p:sp>
      <p:sp>
        <p:nvSpPr>
          <p:cNvPr id="6" name="TextBox 5"/>
          <p:cNvSpPr txBox="1"/>
          <p:nvPr/>
        </p:nvSpPr>
        <p:spPr>
          <a:xfrm>
            <a:off x="1097280" y="4602480"/>
            <a:ext cx="10058400" cy="1015663"/>
          </a:xfrm>
          <a:prstGeom prst="rect">
            <a:avLst/>
          </a:prstGeom>
          <a:noFill/>
          <a:ln w="19050">
            <a:solidFill>
              <a:schemeClr val="tx1"/>
            </a:solidFill>
            <a:prstDash val="dash"/>
          </a:ln>
        </p:spPr>
        <p:txBody>
          <a:bodyPr wrap="square" rtlCol="0">
            <a:spAutoFit/>
          </a:bodyPr>
          <a:lstStyle/>
          <a:p>
            <a:pPr marL="285750" indent="-285750">
              <a:buFont typeface="Arial" pitchFamily="34" charset="0"/>
              <a:buChar char="•"/>
            </a:pPr>
            <a:r>
              <a:rPr lang="en-US" sz="2000" dirty="0">
                <a:latin typeface="Times New Roman" pitchFamily="18" charset="0"/>
                <a:cs typeface="Times New Roman" pitchFamily="18" charset="0"/>
              </a:rPr>
              <a:t>No </a:t>
            </a:r>
            <a:r>
              <a:rPr lang="en-US" sz="2000" dirty="0" smtClean="0">
                <a:latin typeface="Times New Roman" pitchFamily="18" charset="0"/>
                <a:cs typeface="Times New Roman" pitchFamily="18" charset="0"/>
              </a:rPr>
              <a:t>shoes</a:t>
            </a:r>
          </a:p>
          <a:p>
            <a:pPr marL="285750" indent="-285750">
              <a:buFont typeface="Arial" pitchFamily="34" charset="0"/>
              <a:buChar char="•"/>
            </a:pPr>
            <a:r>
              <a:rPr lang="en-US" sz="2000" dirty="0" smtClean="0">
                <a:latin typeface="Times New Roman" pitchFamily="18" charset="0"/>
                <a:cs typeface="Times New Roman" pitchFamily="18" charset="0"/>
              </a:rPr>
              <a:t>No shirt</a:t>
            </a:r>
          </a:p>
          <a:p>
            <a:pPr marL="285750" indent="-285750">
              <a:buFont typeface="Arial" pitchFamily="34" charset="0"/>
              <a:buChar char="•"/>
            </a:pPr>
            <a:r>
              <a:rPr lang="en-US" sz="2000" dirty="0" smtClean="0">
                <a:latin typeface="Times New Roman" pitchFamily="18" charset="0"/>
                <a:cs typeface="Times New Roman" pitchFamily="18" charset="0"/>
              </a:rPr>
              <a:t>No </a:t>
            </a:r>
            <a:r>
              <a:rPr lang="en-US" sz="2000" dirty="0">
                <a:latin typeface="Times New Roman" pitchFamily="18" charset="0"/>
                <a:cs typeface="Times New Roman" pitchFamily="18" charset="0"/>
              </a:rPr>
              <a:t>problem!</a:t>
            </a: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b="1" i="1" dirty="0" smtClean="0">
                <a:solidFill>
                  <a:schemeClr val="bg1">
                    <a:lumMod val="65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192368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More about unordered lists</a:t>
            </a:r>
          </a:p>
        </p:txBody>
      </p:sp>
      <p:sp>
        <p:nvSpPr>
          <p:cNvPr id="3" name="内容占位符 2"/>
          <p:cNvSpPr>
            <a:spLocks noGrp="1"/>
          </p:cNvSpPr>
          <p:nvPr>
            <p:ph idx="1"/>
          </p:nvPr>
        </p:nvSpPr>
        <p:spPr/>
        <p:txBody>
          <a:bodyPr>
            <a:normAutofit/>
          </a:bodyPr>
          <a:lstStyle/>
          <a:p>
            <a:pPr lvl="1"/>
            <a:r>
              <a:rPr lang="en-US" altLang="zh-CN" sz="2400" dirty="0" smtClean="0"/>
              <a:t>A list can contain other lists:</a:t>
            </a:r>
            <a:endParaRPr lang="zh-CN" altLang="en-US" sz="2400" dirty="0"/>
          </a:p>
        </p:txBody>
      </p:sp>
      <p:sp>
        <p:nvSpPr>
          <p:cNvPr id="6" name="TextBox 5"/>
          <p:cNvSpPr txBox="1"/>
          <p:nvPr/>
        </p:nvSpPr>
        <p:spPr>
          <a:xfrm>
            <a:off x="1097280" y="2310517"/>
            <a:ext cx="5055042" cy="4524315"/>
          </a:xfrm>
          <a:prstGeom prst="rect">
            <a:avLst/>
          </a:prstGeom>
          <a:solidFill>
            <a:srgbClr val="E5F5FF"/>
          </a:solidFill>
          <a:ln w="19050">
            <a:solidFill>
              <a:schemeClr val="tx1"/>
            </a:solidFill>
            <a:prstDash val="dash"/>
          </a:ln>
        </p:spPr>
        <p:txBody>
          <a:bodyPr wrap="square" rtlCol="0">
            <a:spAutoFit/>
          </a:bodyPr>
          <a:lstStyle/>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smtClean="0">
                <a:latin typeface="Courier New" pitchFamily="49" charset="0"/>
                <a:cs typeface="Courier New" pitchFamily="49" charset="0"/>
              </a:rPr>
              <a:t>   &lt;li&gt;Harry Potter characters:</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&lt;</a:t>
            </a:r>
            <a:r>
              <a:rPr lang="en-US" b="1" dirty="0" err="1">
                <a:solidFill>
                  <a:srgbClr val="C00000"/>
                </a:solidFill>
                <a:latin typeface="Courier New" pitchFamily="49" charset="0"/>
                <a:cs typeface="Courier New" pitchFamily="49" charset="0"/>
              </a:rPr>
              <a:t>ul</a:t>
            </a:r>
            <a:r>
              <a:rPr lang="en-US" b="1" dirty="0">
                <a:solidFill>
                  <a:srgbClr val="C00000"/>
                </a:solidFill>
                <a:latin typeface="Courier New" pitchFamily="49" charset="0"/>
                <a:cs typeface="Courier New" pitchFamily="49" charset="0"/>
              </a:rPr>
              <a:t>&gt;</a:t>
            </a:r>
          </a:p>
          <a:p>
            <a:r>
              <a:rPr lang="en-US" dirty="0" smtClean="0">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&lt;li&gt;</a:t>
            </a:r>
            <a:r>
              <a:rPr lang="en-US" dirty="0" smtClean="0">
                <a:latin typeface="Courier New" pitchFamily="49" charset="0"/>
                <a:cs typeface="Courier New" pitchFamily="49" charset="0"/>
              </a:rPr>
              <a:t>Harry Potter</a:t>
            </a:r>
            <a:r>
              <a:rPr lang="en-US" b="1" dirty="0" smtClean="0">
                <a:solidFill>
                  <a:srgbClr val="C00000"/>
                </a:solidFill>
                <a:latin typeface="Courier New" pitchFamily="49" charset="0"/>
                <a:cs typeface="Courier New" pitchFamily="49" charset="0"/>
              </a:rPr>
              <a:t>&lt;/</a:t>
            </a:r>
            <a:r>
              <a:rPr lang="en-US" b="1" dirty="0">
                <a:solidFill>
                  <a:srgbClr val="C00000"/>
                </a:solidFill>
                <a:latin typeface="Courier New" pitchFamily="49" charset="0"/>
                <a:cs typeface="Courier New" pitchFamily="49" charset="0"/>
              </a:rPr>
              <a:t>li&gt;</a:t>
            </a:r>
          </a:p>
          <a:p>
            <a:r>
              <a:rPr lang="en-US" dirty="0" smtClean="0">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&lt;li&gt;</a:t>
            </a:r>
            <a:r>
              <a:rPr lang="en-US" dirty="0" smtClean="0">
                <a:latin typeface="Courier New" pitchFamily="49" charset="0"/>
                <a:cs typeface="Courier New" pitchFamily="49" charset="0"/>
              </a:rPr>
              <a:t>Hermione</a:t>
            </a:r>
            <a:r>
              <a:rPr lang="en-US" b="1" dirty="0" smtClean="0">
                <a:solidFill>
                  <a:srgbClr val="C00000"/>
                </a:solidFill>
                <a:latin typeface="Courier New" pitchFamily="49" charset="0"/>
                <a:cs typeface="Courier New" pitchFamily="49" charset="0"/>
              </a:rPr>
              <a:t>&lt;/</a:t>
            </a:r>
            <a:r>
              <a:rPr lang="en-US" b="1" dirty="0">
                <a:solidFill>
                  <a:srgbClr val="C00000"/>
                </a:solidFill>
                <a:latin typeface="Courier New" pitchFamily="49" charset="0"/>
                <a:cs typeface="Courier New" pitchFamily="49" charset="0"/>
              </a:rPr>
              <a:t>li</a:t>
            </a:r>
            <a:r>
              <a:rPr lang="en-US" b="1" dirty="0" smtClean="0">
                <a:solidFill>
                  <a:srgbClr val="C00000"/>
                </a:solidFill>
                <a:latin typeface="Courier New" pitchFamily="49" charset="0"/>
                <a:cs typeface="Courier New" pitchFamily="49" charset="0"/>
              </a:rPr>
              <a:t>&gt;</a:t>
            </a:r>
          </a:p>
          <a:p>
            <a:r>
              <a:rPr lang="en-US" dirty="0" smtClean="0">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&lt;li&gt;</a:t>
            </a:r>
            <a:r>
              <a:rPr lang="en-US" dirty="0" smtClean="0">
                <a:latin typeface="Courier New" pitchFamily="49" charset="0"/>
                <a:cs typeface="Courier New" pitchFamily="49" charset="0"/>
              </a:rPr>
              <a:t>Ron</a:t>
            </a:r>
            <a:r>
              <a:rPr lang="en-US" b="1" dirty="0" smtClean="0">
                <a:solidFill>
                  <a:srgbClr val="C00000"/>
                </a:solidFill>
                <a:latin typeface="Courier New" pitchFamily="49" charset="0"/>
                <a:cs typeface="Courier New" pitchFamily="49" charset="0"/>
              </a:rPr>
              <a:t>&lt;/li&gt;</a:t>
            </a:r>
            <a:endParaRPr lang="en-US" b="1" dirty="0">
              <a:solidFill>
                <a:srgbClr val="C00000"/>
              </a:solidFill>
              <a:latin typeface="Courier New" pitchFamily="49" charset="0"/>
              <a:cs typeface="Courier New" pitchFamily="49" charset="0"/>
            </a:endParaRPr>
          </a:p>
          <a:p>
            <a:r>
              <a:rPr lang="en-US" dirty="0" smtClean="0">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&lt;/</a:t>
            </a:r>
            <a:r>
              <a:rPr lang="en-US" b="1" dirty="0" err="1">
                <a:solidFill>
                  <a:srgbClr val="C00000"/>
                </a:solidFill>
                <a:latin typeface="Courier New" pitchFamily="49" charset="0"/>
                <a:cs typeface="Courier New" pitchFamily="49" charset="0"/>
              </a:rPr>
              <a:t>ul</a:t>
            </a:r>
            <a:r>
              <a:rPr lang="en-US" b="1" dirty="0">
                <a:solidFill>
                  <a:srgbClr val="C00000"/>
                </a:solidFill>
                <a:latin typeface="Courier New" pitchFamily="49" charset="0"/>
                <a:cs typeface="Courier New" pitchFamily="49" charset="0"/>
              </a:rPr>
              <a:t>&gt;</a:t>
            </a:r>
          </a:p>
          <a:p>
            <a:r>
              <a:rPr lang="en-US" dirty="0" smtClean="0">
                <a:latin typeface="Courier New" pitchFamily="49" charset="0"/>
                <a:cs typeface="Courier New" pitchFamily="49" charset="0"/>
              </a:rPr>
              <a:t>   &lt;/</a:t>
            </a:r>
            <a:r>
              <a:rPr lang="en-US" dirty="0">
                <a:latin typeface="Courier New" pitchFamily="49" charset="0"/>
                <a:cs typeface="Courier New" pitchFamily="49" charset="0"/>
              </a:rPr>
              <a:t>li&gt;</a:t>
            </a:r>
          </a:p>
          <a:p>
            <a:r>
              <a:rPr lang="en-US" dirty="0" smtClean="0">
                <a:latin typeface="Courier New" pitchFamily="49" charset="0"/>
                <a:cs typeface="Courier New" pitchFamily="49" charset="0"/>
              </a:rPr>
              <a:t>   &lt;li&gt;LOTR characters:</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&lt;</a:t>
            </a:r>
            <a:r>
              <a:rPr lang="en-US" b="1" dirty="0" err="1">
                <a:solidFill>
                  <a:srgbClr val="C00000"/>
                </a:solidFill>
                <a:latin typeface="Courier New" pitchFamily="49" charset="0"/>
                <a:cs typeface="Courier New" pitchFamily="49" charset="0"/>
              </a:rPr>
              <a:t>ul</a:t>
            </a:r>
            <a:r>
              <a:rPr lang="en-US" b="1" dirty="0">
                <a:solidFill>
                  <a:srgbClr val="C00000"/>
                </a:solidFill>
                <a:latin typeface="Courier New" pitchFamily="49" charset="0"/>
                <a:cs typeface="Courier New" pitchFamily="49" charset="0"/>
              </a:rPr>
              <a:t>&gt;</a:t>
            </a:r>
          </a:p>
          <a:p>
            <a:r>
              <a:rPr lang="en-US" dirty="0" smtClean="0">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&lt;li&gt;</a:t>
            </a:r>
            <a:r>
              <a:rPr lang="en-US" dirty="0" smtClean="0">
                <a:latin typeface="Courier New" pitchFamily="49" charset="0"/>
                <a:cs typeface="Courier New" pitchFamily="49" charset="0"/>
              </a:rPr>
              <a:t>Frodo</a:t>
            </a:r>
            <a:r>
              <a:rPr lang="en-US" b="1" dirty="0" smtClean="0">
                <a:solidFill>
                  <a:srgbClr val="C00000"/>
                </a:solidFill>
                <a:latin typeface="Courier New" pitchFamily="49" charset="0"/>
                <a:cs typeface="Courier New" pitchFamily="49" charset="0"/>
              </a:rPr>
              <a:t>&lt;/</a:t>
            </a:r>
            <a:r>
              <a:rPr lang="en-US" b="1" dirty="0">
                <a:solidFill>
                  <a:srgbClr val="C00000"/>
                </a:solidFill>
                <a:latin typeface="Courier New" pitchFamily="49" charset="0"/>
                <a:cs typeface="Courier New" pitchFamily="49" charset="0"/>
              </a:rPr>
              <a:t>li&gt;</a:t>
            </a:r>
          </a:p>
          <a:p>
            <a:r>
              <a:rPr lang="en-US" dirty="0" smtClean="0">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&lt;li&gt;</a:t>
            </a:r>
            <a:r>
              <a:rPr lang="en-US" dirty="0" smtClean="0">
                <a:latin typeface="Courier New" pitchFamily="49" charset="0"/>
                <a:cs typeface="Courier New" pitchFamily="49" charset="0"/>
              </a:rPr>
              <a:t>Bilbo</a:t>
            </a:r>
            <a:r>
              <a:rPr lang="en-US" b="1" dirty="0" smtClean="0">
                <a:solidFill>
                  <a:srgbClr val="C00000"/>
                </a:solidFill>
                <a:latin typeface="Courier New" pitchFamily="49" charset="0"/>
                <a:cs typeface="Courier New" pitchFamily="49" charset="0"/>
              </a:rPr>
              <a:t>&lt;/</a:t>
            </a:r>
            <a:r>
              <a:rPr lang="en-US" b="1" dirty="0">
                <a:solidFill>
                  <a:srgbClr val="C00000"/>
                </a:solidFill>
                <a:latin typeface="Courier New" pitchFamily="49" charset="0"/>
                <a:cs typeface="Courier New" pitchFamily="49" charset="0"/>
              </a:rPr>
              <a:t>li</a:t>
            </a:r>
            <a:r>
              <a:rPr lang="en-US" b="1" dirty="0" smtClean="0">
                <a:solidFill>
                  <a:srgbClr val="C00000"/>
                </a:solidFill>
                <a:latin typeface="Courier New" pitchFamily="49" charset="0"/>
                <a:cs typeface="Courier New" pitchFamily="49" charset="0"/>
              </a:rPr>
              <a:t>&gt;</a:t>
            </a:r>
          </a:p>
          <a:p>
            <a:r>
              <a:rPr lang="en-US" dirty="0" smtClean="0">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&lt;li&gt;</a:t>
            </a:r>
            <a:r>
              <a:rPr lang="en-US" dirty="0" smtClean="0">
                <a:latin typeface="Courier New" pitchFamily="49" charset="0"/>
                <a:cs typeface="Courier New" pitchFamily="49" charset="0"/>
              </a:rPr>
              <a:t>Sam</a:t>
            </a:r>
            <a:r>
              <a:rPr lang="en-US" b="1" dirty="0" smtClean="0">
                <a:solidFill>
                  <a:srgbClr val="C00000"/>
                </a:solidFill>
                <a:latin typeface="Courier New" pitchFamily="49" charset="0"/>
                <a:cs typeface="Courier New" pitchFamily="49" charset="0"/>
              </a:rPr>
              <a:t>&lt;/li&gt;</a:t>
            </a:r>
            <a:endParaRPr lang="en-US" b="1" dirty="0">
              <a:solidFill>
                <a:srgbClr val="C00000"/>
              </a:solidFill>
              <a:latin typeface="Courier New" pitchFamily="49" charset="0"/>
              <a:cs typeface="Courier New" pitchFamily="49" charset="0"/>
            </a:endParaRPr>
          </a:p>
          <a:p>
            <a:r>
              <a:rPr lang="en-US" dirty="0" smtClean="0">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&lt;/</a:t>
            </a:r>
            <a:r>
              <a:rPr lang="en-US" b="1" dirty="0" err="1">
                <a:solidFill>
                  <a:srgbClr val="C00000"/>
                </a:solidFill>
                <a:latin typeface="Courier New" pitchFamily="49" charset="0"/>
                <a:cs typeface="Courier New" pitchFamily="49" charset="0"/>
              </a:rPr>
              <a:t>ul</a:t>
            </a:r>
            <a:r>
              <a:rPr lang="en-US" b="1" dirty="0">
                <a:solidFill>
                  <a:srgbClr val="C00000"/>
                </a:solidFill>
                <a:latin typeface="Courier New" pitchFamily="49" charset="0"/>
                <a:cs typeface="Courier New" pitchFamily="49" charset="0"/>
              </a:rPr>
              <a:t>&gt;</a:t>
            </a:r>
          </a:p>
          <a:p>
            <a:r>
              <a:rPr lang="en-US" dirty="0" smtClean="0">
                <a:latin typeface="Courier New" pitchFamily="49" charset="0"/>
                <a:cs typeface="Courier New" pitchFamily="49" charset="0"/>
              </a:rPr>
              <a:t>   &lt;/</a:t>
            </a:r>
            <a:r>
              <a:rPr lang="en-US" dirty="0">
                <a:latin typeface="Courier New" pitchFamily="49" charset="0"/>
                <a:cs typeface="Courier New" pitchFamily="49" charset="0"/>
              </a:rPr>
              <a:t>li&gt;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152322" y="2310517"/>
            <a:ext cx="5003358" cy="4493538"/>
          </a:xfrm>
          <a:prstGeom prst="rect">
            <a:avLst/>
          </a:prstGeom>
          <a:solidFill>
            <a:schemeClr val="bg1"/>
          </a:solidFill>
          <a:ln w="19050">
            <a:solidFill>
              <a:schemeClr val="tx1"/>
            </a:solidFill>
            <a:prstDash val="dash"/>
          </a:ln>
        </p:spPr>
        <p:txBody>
          <a:bodyPr wrap="square" rtlCol="0">
            <a:spAutoFit/>
          </a:bodyPr>
          <a:lstStyle/>
          <a:p>
            <a:pPr marL="285750" indent="-285750">
              <a:buFont typeface="Arial" pitchFamily="34" charset="0"/>
              <a:buChar char="•"/>
            </a:pPr>
            <a:r>
              <a:rPr lang="en-US" sz="2000" dirty="0" smtClean="0">
                <a:latin typeface="Times New Roman" pitchFamily="18" charset="0"/>
                <a:cs typeface="Times New Roman" pitchFamily="18" charset="0"/>
              </a:rPr>
              <a:t>Harry Potter characters:</a:t>
            </a:r>
          </a:p>
          <a:p>
            <a:pPr marL="742950" lvl="1" indent="-285750">
              <a:buFont typeface="Arial" pitchFamily="34" charset="0"/>
              <a:buChar char="•"/>
            </a:pPr>
            <a:r>
              <a:rPr lang="en-US" sz="2000" dirty="0" smtClean="0">
                <a:latin typeface="Times New Roman" pitchFamily="18" charset="0"/>
                <a:cs typeface="Times New Roman" pitchFamily="18" charset="0"/>
              </a:rPr>
              <a:t>Harry Potter</a:t>
            </a:r>
          </a:p>
          <a:p>
            <a:pPr marL="742950" lvl="1" indent="-285750">
              <a:buFont typeface="Arial" pitchFamily="34" charset="0"/>
              <a:buChar char="•"/>
            </a:pPr>
            <a:r>
              <a:rPr lang="en-US" sz="2000" dirty="0" smtClean="0">
                <a:latin typeface="Times New Roman" pitchFamily="18" charset="0"/>
                <a:cs typeface="Times New Roman" pitchFamily="18" charset="0"/>
              </a:rPr>
              <a:t>Hermione</a:t>
            </a:r>
          </a:p>
          <a:p>
            <a:pPr marL="742950" lvl="1" indent="-285750">
              <a:buFont typeface="Arial" pitchFamily="34" charset="0"/>
              <a:buChar char="•"/>
            </a:pPr>
            <a:r>
              <a:rPr lang="en-US" sz="2000" dirty="0" smtClean="0">
                <a:latin typeface="Times New Roman" pitchFamily="18" charset="0"/>
                <a:cs typeface="Times New Roman" pitchFamily="18" charset="0"/>
              </a:rPr>
              <a:t>Ron</a:t>
            </a:r>
          </a:p>
          <a:p>
            <a:pPr marL="285750" indent="-285750">
              <a:buFont typeface="Arial" pitchFamily="34" charset="0"/>
              <a:buChar char="•"/>
            </a:pPr>
            <a:r>
              <a:rPr lang="en-US" sz="2000" dirty="0" smtClean="0">
                <a:latin typeface="Times New Roman" pitchFamily="18" charset="0"/>
                <a:cs typeface="Times New Roman" pitchFamily="18" charset="0"/>
              </a:rPr>
              <a:t>LOTR characters:</a:t>
            </a:r>
          </a:p>
          <a:p>
            <a:pPr marL="742950" lvl="1" indent="-285750">
              <a:buFont typeface="Arial" pitchFamily="34" charset="0"/>
              <a:buChar char="•"/>
            </a:pPr>
            <a:r>
              <a:rPr lang="en-US" sz="2000" dirty="0" smtClean="0">
                <a:latin typeface="Times New Roman" pitchFamily="18" charset="0"/>
                <a:cs typeface="Times New Roman" pitchFamily="18" charset="0"/>
              </a:rPr>
              <a:t>Frodo</a:t>
            </a:r>
          </a:p>
          <a:p>
            <a:pPr marL="742950" lvl="1" indent="-285750">
              <a:buFont typeface="Arial" pitchFamily="34" charset="0"/>
              <a:buChar char="•"/>
            </a:pPr>
            <a:r>
              <a:rPr lang="en-US" sz="2000" dirty="0" smtClean="0">
                <a:latin typeface="Times New Roman" pitchFamily="18" charset="0"/>
                <a:cs typeface="Times New Roman" pitchFamily="18" charset="0"/>
              </a:rPr>
              <a:t>Bilbo</a:t>
            </a:r>
          </a:p>
          <a:p>
            <a:pPr marL="742950" lvl="1" indent="-285750">
              <a:buFont typeface="Arial" pitchFamily="34" charset="0"/>
              <a:buChar char="•"/>
            </a:pPr>
            <a:r>
              <a:rPr lang="en-US" sz="2000" dirty="0" smtClean="0">
                <a:latin typeface="Times New Roman" pitchFamily="18" charset="0"/>
                <a:cs typeface="Times New Roman" pitchFamily="18" charset="0"/>
              </a:rPr>
              <a:t>Sam</a:t>
            </a:r>
            <a:endParaRPr lang="en-US" sz="2000" dirty="0">
              <a:latin typeface="Times New Roman" pitchFamily="18" charset="0"/>
              <a:cs typeface="Times New Roman" pitchFamily="18" charset="0"/>
            </a:endParaRPr>
          </a:p>
          <a:p>
            <a:endParaRPr lang="en-US" dirty="0" smtClean="0">
              <a:latin typeface="Courier New" pitchFamily="49" charset="0"/>
              <a:cs typeface="Courier New" pitchFamily="49" charset="0"/>
            </a:endParaRPr>
          </a:p>
          <a:p>
            <a:endParaRPr lang="en-US" dirty="0">
              <a:latin typeface="Courier New" pitchFamily="49" charset="0"/>
              <a:cs typeface="Courier New" pitchFamily="49" charset="0"/>
            </a:endParaRPr>
          </a:p>
          <a:p>
            <a:endParaRPr lang="en-US" dirty="0" smtClean="0">
              <a:latin typeface="Courier New" pitchFamily="49" charset="0"/>
              <a:cs typeface="Courier New" pitchFamily="49" charset="0"/>
            </a:endParaRPr>
          </a:p>
          <a:p>
            <a:endParaRPr lang="en-US" dirty="0">
              <a:latin typeface="Courier New" pitchFamily="49" charset="0"/>
              <a:cs typeface="Courier New" pitchFamily="49" charset="0"/>
            </a:endParaRPr>
          </a:p>
          <a:p>
            <a:endParaRPr lang="en-US" dirty="0" smtClean="0">
              <a:latin typeface="Courier New" pitchFamily="49" charset="0"/>
              <a:cs typeface="Courier New" pitchFamily="49" charset="0"/>
            </a:endParaRPr>
          </a:p>
          <a:p>
            <a:pPr algn="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1662809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Ordered </a:t>
            </a:r>
            <a:r>
              <a:rPr lang="en-US" b="1" dirty="0" smtClean="0"/>
              <a:t>list: </a:t>
            </a:r>
            <a:r>
              <a:rPr lang="en-US" b="1" dirty="0">
                <a:solidFill>
                  <a:srgbClr val="84B93F"/>
                </a:solidFill>
              </a:rPr>
              <a:t>&lt;</a:t>
            </a:r>
            <a:r>
              <a:rPr lang="en-US" b="1" dirty="0" err="1">
                <a:solidFill>
                  <a:srgbClr val="84B93F"/>
                </a:solidFill>
              </a:rPr>
              <a:t>ol</a:t>
            </a:r>
            <a:r>
              <a:rPr lang="en-US" b="1" dirty="0">
                <a:solidFill>
                  <a:srgbClr val="84B93F"/>
                </a:solidFill>
              </a:rPr>
              <a:t>&gt;</a:t>
            </a:r>
          </a:p>
        </p:txBody>
      </p:sp>
      <p:sp>
        <p:nvSpPr>
          <p:cNvPr id="4" name="Content Placeholder 2"/>
          <p:cNvSpPr>
            <a:spLocks noGrp="1"/>
          </p:cNvSpPr>
          <p:nvPr>
            <p:ph sz="quarter" idx="1"/>
          </p:nvPr>
        </p:nvSpPr>
        <p:spPr>
          <a:xfrm>
            <a:off x="1100328" y="1905000"/>
            <a:ext cx="10058400" cy="4953000"/>
          </a:xfrm>
        </p:spPr>
        <p:txBody>
          <a:bodyPr>
            <a:normAutofit/>
          </a:bodyPr>
          <a:lstStyle/>
          <a:p>
            <a:pPr marL="0" indent="0" algn="ctr">
              <a:buNone/>
            </a:pPr>
            <a:r>
              <a:rPr lang="en-US" sz="2400" b="1" i="1" dirty="0" smtClean="0"/>
              <a:t> </a:t>
            </a:r>
            <a:r>
              <a:rPr lang="en-US" sz="2400" b="1" i="1" dirty="0" err="1" smtClean="0"/>
              <a:t>ol</a:t>
            </a:r>
            <a:r>
              <a:rPr lang="en-US" sz="2400" i="1" dirty="0" smtClean="0"/>
              <a:t>: represents </a:t>
            </a:r>
            <a:r>
              <a:rPr lang="en-US" sz="2400" i="1" dirty="0"/>
              <a:t>a numbered list of </a:t>
            </a:r>
            <a:r>
              <a:rPr lang="en-US" sz="2400" i="1" dirty="0" smtClean="0"/>
              <a:t>items</a:t>
            </a:r>
          </a:p>
          <a:p>
            <a:pPr>
              <a:buFont typeface="Arial" panose="020B0604020202020204" pitchFamily="34" charset="0"/>
              <a:buChar char="•"/>
            </a:pPr>
            <a:endParaRPr lang="en-US" sz="2200" dirty="0"/>
          </a:p>
          <a:p>
            <a:pPr>
              <a:buFont typeface="Arial" panose="020B0604020202020204" pitchFamily="34" charset="0"/>
              <a:buChar char="•"/>
            </a:pPr>
            <a:endParaRPr lang="en-US" sz="2200" dirty="0" smtClean="0"/>
          </a:p>
          <a:p>
            <a:pPr>
              <a:buFont typeface="Arial" panose="020B0604020202020204" pitchFamily="34" charset="0"/>
              <a:buChar char="•"/>
            </a:pPr>
            <a:endParaRPr lang="en-US" sz="2200" dirty="0"/>
          </a:p>
          <a:p>
            <a:pPr>
              <a:buFont typeface="Arial" panose="020B0604020202020204" pitchFamily="34" charset="0"/>
              <a:buChar char="•"/>
            </a:pPr>
            <a:endParaRPr lang="en-US" sz="2200" dirty="0" smtClean="0"/>
          </a:p>
          <a:p>
            <a:pPr>
              <a:buFont typeface="Arial" panose="020B0604020202020204" pitchFamily="34" charset="0"/>
              <a:buChar char="•"/>
            </a:pPr>
            <a:endParaRPr lang="en-US" sz="2200" dirty="0"/>
          </a:p>
          <a:p>
            <a:pPr>
              <a:buFont typeface="Arial" panose="020B0604020202020204" pitchFamily="34" charset="0"/>
              <a:buChar char="•"/>
            </a:pPr>
            <a:endParaRPr lang="en-US" sz="2200" dirty="0" smtClean="0"/>
          </a:p>
          <a:p>
            <a:pPr>
              <a:buFont typeface="Arial" panose="020B0604020202020204" pitchFamily="34" charset="0"/>
              <a:buChar char="•"/>
            </a:pPr>
            <a:endParaRPr lang="en-US" sz="2200" dirty="0" smtClean="0"/>
          </a:p>
          <a:p>
            <a:pPr>
              <a:buFont typeface="Arial" panose="020B0604020202020204" pitchFamily="34" charset="0"/>
              <a:buChar char="•"/>
            </a:pPr>
            <a:r>
              <a:rPr lang="en-US" sz="2200" dirty="0" smtClean="0"/>
              <a:t>  </a:t>
            </a:r>
            <a:r>
              <a:rPr lang="en-US" sz="2400" dirty="0" smtClean="0"/>
              <a:t>we </a:t>
            </a:r>
            <a:r>
              <a:rPr lang="en-US" sz="2400" dirty="0"/>
              <a:t>can make lists with letters or Roman numerals using CSS (later)</a:t>
            </a:r>
          </a:p>
        </p:txBody>
      </p:sp>
      <p:sp>
        <p:nvSpPr>
          <p:cNvPr id="5" name="TextBox 4"/>
          <p:cNvSpPr txBox="1"/>
          <p:nvPr/>
        </p:nvSpPr>
        <p:spPr>
          <a:xfrm>
            <a:off x="1097280" y="2514600"/>
            <a:ext cx="10058400" cy="1754326"/>
          </a:xfrm>
          <a:prstGeom prst="rect">
            <a:avLst/>
          </a:prstGeom>
          <a:solidFill>
            <a:srgbClr val="E5F5FF"/>
          </a:solidFill>
          <a:ln w="19050">
            <a:solidFill>
              <a:schemeClr val="tx1"/>
            </a:solidFill>
            <a:prstDash val="dash"/>
          </a:ln>
        </p:spPr>
        <p:txBody>
          <a:bodyPr wrap="square" rtlCol="0">
            <a:spAutoFit/>
          </a:bodyPr>
          <a:lstStyle/>
          <a:p>
            <a:r>
              <a:rPr lang="en-US" dirty="0">
                <a:latin typeface="Courier New" pitchFamily="49" charset="0"/>
                <a:cs typeface="Courier New" pitchFamily="49" charset="0"/>
              </a:rPr>
              <a:t>&lt;</a:t>
            </a:r>
            <a:r>
              <a:rPr lang="en-US" dirty="0" smtClean="0">
                <a:latin typeface="Courier New" pitchFamily="49" charset="0"/>
                <a:cs typeface="Courier New" pitchFamily="49" charset="0"/>
              </a:rPr>
              <a:t>p&gt;Apple </a:t>
            </a:r>
            <a:r>
              <a:rPr lang="en-US" dirty="0">
                <a:latin typeface="Courier New" pitchFamily="49" charset="0"/>
                <a:cs typeface="Courier New" pitchFamily="49" charset="0"/>
              </a:rPr>
              <a:t>business model:&lt;/p&gt;</a:t>
            </a:r>
          </a:p>
          <a:p>
            <a:r>
              <a:rPr lang="en-US" b="1" dirty="0">
                <a:solidFill>
                  <a:srgbClr val="C00000"/>
                </a:solidFill>
                <a:latin typeface="Courier New" pitchFamily="49" charset="0"/>
                <a:cs typeface="Courier New" pitchFamily="49" charset="0"/>
              </a:rPr>
              <a:t>&lt;</a:t>
            </a:r>
            <a:r>
              <a:rPr lang="en-US" b="1" dirty="0" err="1">
                <a:solidFill>
                  <a:srgbClr val="C00000"/>
                </a:solidFill>
                <a:latin typeface="Courier New" pitchFamily="49" charset="0"/>
                <a:cs typeface="Courier New" pitchFamily="49" charset="0"/>
              </a:rPr>
              <a:t>ol</a:t>
            </a:r>
            <a:r>
              <a:rPr lang="en-US" b="1" dirty="0">
                <a:solidFill>
                  <a:srgbClr val="C00000"/>
                </a:solidFill>
                <a:latin typeface="Courier New" pitchFamily="49" charset="0"/>
                <a:cs typeface="Courier New" pitchFamily="49" charset="0"/>
              </a:rPr>
              <a:t>&gt;</a:t>
            </a:r>
          </a:p>
          <a:p>
            <a:r>
              <a:rPr lang="en-US" b="1" dirty="0">
                <a:solidFill>
                  <a:srgbClr val="C00000"/>
                </a:solidFill>
                <a:latin typeface="Courier New" pitchFamily="49" charset="0"/>
                <a:cs typeface="Courier New" pitchFamily="49" charset="0"/>
              </a:rPr>
              <a:t>&lt;</a:t>
            </a:r>
            <a:r>
              <a:rPr lang="en-US" b="1" dirty="0" smtClean="0">
                <a:solidFill>
                  <a:srgbClr val="C00000"/>
                </a:solidFill>
                <a:latin typeface="Courier New" pitchFamily="49" charset="0"/>
                <a:cs typeface="Courier New" pitchFamily="49" charset="0"/>
              </a:rPr>
              <a:t>li&gt;</a:t>
            </a:r>
            <a:r>
              <a:rPr lang="en-US" dirty="0" smtClean="0">
                <a:latin typeface="Courier New" pitchFamily="49" charset="0"/>
                <a:cs typeface="Courier New" pitchFamily="49" charset="0"/>
              </a:rPr>
              <a:t>Beat Microsoft</a:t>
            </a:r>
            <a:r>
              <a:rPr lang="en-US" b="1" dirty="0" smtClean="0">
                <a:solidFill>
                  <a:srgbClr val="C00000"/>
                </a:solidFill>
                <a:latin typeface="Courier New" pitchFamily="49" charset="0"/>
                <a:cs typeface="Courier New" pitchFamily="49" charset="0"/>
              </a:rPr>
              <a:t>&lt;/</a:t>
            </a:r>
            <a:r>
              <a:rPr lang="en-US" b="1" dirty="0">
                <a:solidFill>
                  <a:srgbClr val="C00000"/>
                </a:solidFill>
                <a:latin typeface="Courier New" pitchFamily="49" charset="0"/>
                <a:cs typeface="Courier New" pitchFamily="49" charset="0"/>
              </a:rPr>
              <a:t>li&gt;</a:t>
            </a:r>
          </a:p>
          <a:p>
            <a:r>
              <a:rPr lang="en-US" b="1" dirty="0">
                <a:solidFill>
                  <a:srgbClr val="C00000"/>
                </a:solidFill>
                <a:latin typeface="Courier New" pitchFamily="49" charset="0"/>
                <a:cs typeface="Courier New" pitchFamily="49" charset="0"/>
              </a:rPr>
              <a:t>&lt;</a:t>
            </a:r>
            <a:r>
              <a:rPr lang="en-US" b="1" dirty="0" smtClean="0">
                <a:solidFill>
                  <a:srgbClr val="C00000"/>
                </a:solidFill>
                <a:latin typeface="Courier New" pitchFamily="49" charset="0"/>
                <a:cs typeface="Courier New" pitchFamily="49" charset="0"/>
              </a:rPr>
              <a:t>li&gt;</a:t>
            </a:r>
            <a:r>
              <a:rPr lang="en-US" dirty="0" smtClean="0">
                <a:latin typeface="Courier New" pitchFamily="49" charset="0"/>
                <a:cs typeface="Courier New" pitchFamily="49" charset="0"/>
              </a:rPr>
              <a:t>Beat Google</a:t>
            </a:r>
            <a:r>
              <a:rPr lang="en-US" b="1" dirty="0" smtClean="0">
                <a:solidFill>
                  <a:srgbClr val="C00000"/>
                </a:solidFill>
                <a:latin typeface="Courier New" pitchFamily="49" charset="0"/>
                <a:cs typeface="Courier New" pitchFamily="49" charset="0"/>
              </a:rPr>
              <a:t>&lt;/</a:t>
            </a:r>
            <a:r>
              <a:rPr lang="en-US" b="1" dirty="0">
                <a:solidFill>
                  <a:srgbClr val="C00000"/>
                </a:solidFill>
                <a:latin typeface="Courier New" pitchFamily="49" charset="0"/>
                <a:cs typeface="Courier New" pitchFamily="49" charset="0"/>
              </a:rPr>
              <a:t>li&gt;</a:t>
            </a:r>
          </a:p>
          <a:p>
            <a:r>
              <a:rPr lang="en-US" b="1" dirty="0">
                <a:solidFill>
                  <a:srgbClr val="C00000"/>
                </a:solidFill>
                <a:latin typeface="Courier New" pitchFamily="49" charset="0"/>
                <a:cs typeface="Courier New" pitchFamily="49" charset="0"/>
              </a:rPr>
              <a:t>&lt;</a:t>
            </a:r>
            <a:r>
              <a:rPr lang="en-US" b="1" dirty="0" smtClean="0">
                <a:solidFill>
                  <a:srgbClr val="C00000"/>
                </a:solidFill>
                <a:latin typeface="Courier New" pitchFamily="49" charset="0"/>
                <a:cs typeface="Courier New" pitchFamily="49" charset="0"/>
              </a:rPr>
              <a:t>li&gt;</a:t>
            </a:r>
            <a:r>
              <a:rPr lang="en-US" dirty="0" smtClean="0">
                <a:latin typeface="Courier New" pitchFamily="49" charset="0"/>
                <a:cs typeface="Courier New" pitchFamily="49" charset="0"/>
              </a:rPr>
              <a:t>Conquer the world!</a:t>
            </a:r>
            <a:r>
              <a:rPr lang="en-US" b="1" dirty="0" smtClean="0">
                <a:solidFill>
                  <a:srgbClr val="C00000"/>
                </a:solidFill>
                <a:latin typeface="Courier New" pitchFamily="49" charset="0"/>
                <a:cs typeface="Courier New" pitchFamily="49" charset="0"/>
              </a:rPr>
              <a:t>&lt;/</a:t>
            </a:r>
            <a:r>
              <a:rPr lang="en-US" b="1" dirty="0">
                <a:solidFill>
                  <a:srgbClr val="C00000"/>
                </a:solidFill>
                <a:latin typeface="Courier New" pitchFamily="49" charset="0"/>
                <a:cs typeface="Courier New" pitchFamily="49" charset="0"/>
              </a:rPr>
              <a:t>li&gt;</a:t>
            </a:r>
          </a:p>
          <a:p>
            <a:r>
              <a:rPr lang="en-US" b="1" dirty="0">
                <a:solidFill>
                  <a:srgbClr val="C00000"/>
                </a:solidFill>
                <a:latin typeface="Courier New" pitchFamily="49" charset="0"/>
                <a:cs typeface="Courier New" pitchFamily="49" charset="0"/>
              </a:rPr>
              <a:t>&lt;/</a:t>
            </a:r>
            <a:r>
              <a:rPr lang="en-US" b="1" dirty="0" err="1">
                <a:solidFill>
                  <a:srgbClr val="C00000"/>
                </a:solidFill>
                <a:latin typeface="Courier New" pitchFamily="49" charset="0"/>
                <a:cs typeface="Courier New" pitchFamily="49" charset="0"/>
              </a:rPr>
              <a:t>ol</a:t>
            </a:r>
            <a:r>
              <a:rPr lang="en-US" b="1" dirty="0">
                <a:solidFill>
                  <a:srgbClr val="C00000"/>
                </a:solidFill>
                <a:latin typeface="Courier New" pitchFamily="49" charset="0"/>
                <a:cs typeface="Courier New" pitchFamily="49" charset="0"/>
              </a:rPr>
              <a:t>&gt;</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HTML</a:t>
            </a:r>
          </a:p>
        </p:txBody>
      </p:sp>
      <p:sp>
        <p:nvSpPr>
          <p:cNvPr id="6" name="TextBox 5"/>
          <p:cNvSpPr txBox="1"/>
          <p:nvPr/>
        </p:nvSpPr>
        <p:spPr>
          <a:xfrm>
            <a:off x="1097280" y="4270652"/>
            <a:ext cx="10058400" cy="1323439"/>
          </a:xfrm>
          <a:prstGeom prst="rect">
            <a:avLst/>
          </a:prstGeom>
          <a:noFill/>
          <a:ln w="19050">
            <a:solidFill>
              <a:schemeClr val="tx1"/>
            </a:solidFill>
            <a:prstDash val="dash"/>
          </a:ln>
        </p:spPr>
        <p:txBody>
          <a:bodyPr wrap="square" rtlCol="0">
            <a:spAutoFit/>
          </a:bodyPr>
          <a:lstStyle/>
          <a:p>
            <a:r>
              <a:rPr lang="en-US" sz="2000" dirty="0" smtClean="0">
                <a:latin typeface="Times New Roman" pitchFamily="18" charset="0"/>
                <a:cs typeface="Times New Roman" pitchFamily="18" charset="0"/>
              </a:rPr>
              <a:t>Apple business model:</a:t>
            </a:r>
          </a:p>
          <a:p>
            <a:pPr marL="342900" indent="-342900">
              <a:buFont typeface="+mj-lt"/>
              <a:buAutoNum type="arabicPeriod"/>
            </a:pPr>
            <a:r>
              <a:rPr lang="en-US" sz="2000" dirty="0" smtClean="0">
                <a:latin typeface="Times New Roman" pitchFamily="18" charset="0"/>
                <a:cs typeface="Times New Roman" pitchFamily="18" charset="0"/>
              </a:rPr>
              <a:t>Beat Microsoft</a:t>
            </a:r>
          </a:p>
          <a:p>
            <a:pPr marL="342900" indent="-342900">
              <a:buFont typeface="+mj-lt"/>
              <a:buAutoNum type="arabicPeriod"/>
            </a:pPr>
            <a:r>
              <a:rPr lang="en-US" sz="2000" dirty="0" smtClean="0">
                <a:latin typeface="Times New Roman" pitchFamily="18" charset="0"/>
                <a:cs typeface="Times New Roman" pitchFamily="18" charset="0"/>
              </a:rPr>
              <a:t>Beat Google</a:t>
            </a:r>
          </a:p>
          <a:p>
            <a:pPr marL="342900" indent="-342900">
              <a:buFont typeface="+mj-lt"/>
              <a:buAutoNum type="arabicPeriod"/>
            </a:pPr>
            <a:r>
              <a:rPr lang="en-US" sz="2000" dirty="0" smtClean="0">
                <a:latin typeface="Times New Roman" pitchFamily="18" charset="0"/>
                <a:cs typeface="Times New Roman" pitchFamily="18" charset="0"/>
              </a:rPr>
              <a:t>Conquer the world	</a:t>
            </a:r>
            <a:r>
              <a:rPr lang="en-US" dirty="0" smtClean="0">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3871433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8" end="8"/>
                                            </p:txEl>
                                          </p:spTgt>
                                        </p:tgtEl>
                                        <p:attrNameLst>
                                          <p:attrName>style.visibility</p:attrName>
                                        </p:attrNameLst>
                                      </p:cBhvr>
                                      <p:to>
                                        <p:strVal val="visible"/>
                                      </p:to>
                                    </p:set>
                                    <p:animEffect transition="in" filter="fade">
                                      <p:cBhvr>
                                        <p:cTn id="1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Definition </a:t>
            </a:r>
            <a:r>
              <a:rPr lang="en-US" b="1" dirty="0" smtClean="0"/>
              <a:t>list: </a:t>
            </a:r>
            <a:r>
              <a:rPr lang="en-US" b="1" dirty="0">
                <a:solidFill>
                  <a:srgbClr val="84B93F"/>
                </a:solidFill>
              </a:rPr>
              <a:t>&lt;dl&gt;, &lt;</a:t>
            </a:r>
            <a:r>
              <a:rPr lang="en-US" b="1" dirty="0" err="1">
                <a:solidFill>
                  <a:srgbClr val="84B93F"/>
                </a:solidFill>
              </a:rPr>
              <a:t>dt</a:t>
            </a:r>
            <a:r>
              <a:rPr lang="en-US" b="1" dirty="0">
                <a:solidFill>
                  <a:srgbClr val="84B93F"/>
                </a:solidFill>
              </a:rPr>
              <a:t>&gt;, &lt;</a:t>
            </a:r>
            <a:r>
              <a:rPr lang="en-US" b="1" dirty="0" err="1">
                <a:solidFill>
                  <a:srgbClr val="84B93F"/>
                </a:solidFill>
              </a:rPr>
              <a:t>dd</a:t>
            </a:r>
            <a:r>
              <a:rPr lang="en-US" b="1" dirty="0">
                <a:solidFill>
                  <a:srgbClr val="84B93F"/>
                </a:solidFill>
              </a:rPr>
              <a:t>&gt;</a:t>
            </a:r>
          </a:p>
        </p:txBody>
      </p:sp>
      <p:sp>
        <p:nvSpPr>
          <p:cNvPr id="5" name="Content Placeholder 2"/>
          <p:cNvSpPr>
            <a:spLocks noGrp="1"/>
          </p:cNvSpPr>
          <p:nvPr>
            <p:ph sz="quarter" idx="1"/>
          </p:nvPr>
        </p:nvSpPr>
        <p:spPr>
          <a:xfrm>
            <a:off x="1097280" y="1851991"/>
            <a:ext cx="8153400" cy="5191539"/>
          </a:xfrm>
        </p:spPr>
        <p:txBody>
          <a:bodyPr>
            <a:normAutofit/>
          </a:bodyPr>
          <a:lstStyle/>
          <a:p>
            <a:pPr marL="0" indent="0" algn="ctr">
              <a:buNone/>
            </a:pPr>
            <a:r>
              <a:rPr lang="en-US" sz="2400" b="1" i="1" dirty="0" smtClean="0"/>
              <a:t>dl:</a:t>
            </a:r>
            <a:r>
              <a:rPr lang="en-US" sz="2400" i="1" dirty="0" smtClean="0"/>
              <a:t> </a:t>
            </a:r>
            <a:r>
              <a:rPr lang="en-US" sz="2400" i="1" dirty="0"/>
              <a:t>represents a list of definitions of </a:t>
            </a:r>
            <a:r>
              <a:rPr lang="en-US" sz="2400" i="1" dirty="0" smtClean="0"/>
              <a:t>terms</a:t>
            </a:r>
            <a:endParaRPr lang="en-US" sz="2400" i="1" dirty="0"/>
          </a:p>
          <a:p>
            <a:pPr marL="0" indent="0" algn="ctr">
              <a:buNone/>
            </a:pPr>
            <a:r>
              <a:rPr lang="en-US" sz="2400" b="1" i="1" dirty="0" err="1" smtClean="0"/>
              <a:t>dt</a:t>
            </a:r>
            <a:r>
              <a:rPr lang="en-US" sz="2400" b="1" i="1" dirty="0" smtClean="0"/>
              <a:t>:</a:t>
            </a:r>
            <a:r>
              <a:rPr lang="en-US" sz="2400" i="1" dirty="0" smtClean="0"/>
              <a:t> </a:t>
            </a:r>
            <a:r>
              <a:rPr lang="en-US" sz="2400" i="1" dirty="0"/>
              <a:t>represents each </a:t>
            </a:r>
            <a:r>
              <a:rPr lang="en-US" sz="2400" i="1" dirty="0" smtClean="0"/>
              <a:t>term; </a:t>
            </a:r>
            <a:r>
              <a:rPr lang="en-US" sz="2400" b="1" i="1" dirty="0" err="1" smtClean="0"/>
              <a:t>dd</a:t>
            </a:r>
            <a:r>
              <a:rPr lang="en-US" sz="2400" b="1" i="1" dirty="0" smtClean="0"/>
              <a:t>:</a:t>
            </a:r>
            <a:r>
              <a:rPr lang="en-US" sz="2400" i="1" dirty="0" smtClean="0"/>
              <a:t> </a:t>
            </a:r>
            <a:r>
              <a:rPr lang="en-US" sz="2400" i="1" dirty="0"/>
              <a:t>its definition</a:t>
            </a:r>
          </a:p>
        </p:txBody>
      </p:sp>
      <p:sp>
        <p:nvSpPr>
          <p:cNvPr id="6" name="TextBox 5"/>
          <p:cNvSpPr txBox="1"/>
          <p:nvPr/>
        </p:nvSpPr>
        <p:spPr>
          <a:xfrm>
            <a:off x="1097280" y="2931491"/>
            <a:ext cx="10058400" cy="1477328"/>
          </a:xfrm>
          <a:prstGeom prst="rect">
            <a:avLst/>
          </a:prstGeom>
          <a:solidFill>
            <a:srgbClr val="E5F5FF"/>
          </a:solidFill>
          <a:ln w="19050">
            <a:solidFill>
              <a:schemeClr val="tx1"/>
            </a:solidFill>
            <a:prstDash val="dash"/>
          </a:ln>
        </p:spPr>
        <p:txBody>
          <a:bodyPr wrap="square" rtlCol="0">
            <a:spAutoFit/>
          </a:bodyPr>
          <a:lstStyle/>
          <a:p>
            <a:r>
              <a:rPr lang="en-US" b="1" dirty="0">
                <a:solidFill>
                  <a:srgbClr val="C00000"/>
                </a:solidFill>
                <a:latin typeface="Courier New" pitchFamily="49" charset="0"/>
                <a:cs typeface="Courier New" pitchFamily="49" charset="0"/>
              </a:rPr>
              <a:t>&lt;dl&gt;</a:t>
            </a:r>
          </a:p>
          <a:p>
            <a:r>
              <a:rPr lang="en-US" dirty="0" smtClean="0">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&lt;</a:t>
            </a:r>
            <a:r>
              <a:rPr lang="en-US" b="1" dirty="0" err="1">
                <a:solidFill>
                  <a:srgbClr val="C00000"/>
                </a:solidFill>
                <a:latin typeface="Courier New" pitchFamily="49" charset="0"/>
                <a:cs typeface="Courier New" pitchFamily="49" charset="0"/>
              </a:rPr>
              <a:t>dt</a:t>
            </a:r>
            <a:r>
              <a:rPr lang="en-US" b="1" dirty="0">
                <a:solidFill>
                  <a:srgbClr val="C00000"/>
                </a:solidFill>
                <a:latin typeface="Courier New" pitchFamily="49" charset="0"/>
                <a:cs typeface="Courier New" pitchFamily="49" charset="0"/>
              </a:rPr>
              <a:t>&gt;</a:t>
            </a:r>
            <a:r>
              <a:rPr lang="en-US" dirty="0">
                <a:latin typeface="Courier New" pitchFamily="49" charset="0"/>
                <a:cs typeface="Courier New" pitchFamily="49" charset="0"/>
              </a:rPr>
              <a:t>newbie</a:t>
            </a:r>
            <a:r>
              <a:rPr lang="en-US" b="1" dirty="0">
                <a:solidFill>
                  <a:srgbClr val="C00000"/>
                </a:solidFill>
                <a:latin typeface="Courier New" pitchFamily="49" charset="0"/>
                <a:cs typeface="Courier New" pitchFamily="49" charset="0"/>
              </a:rPr>
              <a:t>&lt;/</a:t>
            </a:r>
            <a:r>
              <a:rPr lang="en-US" b="1" dirty="0" err="1">
                <a:solidFill>
                  <a:srgbClr val="C00000"/>
                </a:solidFill>
                <a:latin typeface="Courier New" pitchFamily="49" charset="0"/>
                <a:cs typeface="Courier New" pitchFamily="49" charset="0"/>
              </a:rPr>
              <a:t>dt</a:t>
            </a:r>
            <a:r>
              <a:rPr lang="en-US" b="1" dirty="0">
                <a:solidFill>
                  <a:srgbClr val="C00000"/>
                </a:solidFill>
                <a:latin typeface="Courier New" pitchFamily="49" charset="0"/>
                <a:cs typeface="Courier New" pitchFamily="49" charset="0"/>
              </a:rPr>
              <a:t>&gt; &lt;</a:t>
            </a:r>
            <a:r>
              <a:rPr lang="en-US" b="1" dirty="0" err="1">
                <a:solidFill>
                  <a:srgbClr val="C00000"/>
                </a:solidFill>
                <a:latin typeface="Courier New" pitchFamily="49" charset="0"/>
                <a:cs typeface="Courier New" pitchFamily="49" charset="0"/>
              </a:rPr>
              <a:t>dd</a:t>
            </a:r>
            <a:r>
              <a:rPr lang="en-US" b="1" dirty="0">
                <a:solidFill>
                  <a:srgbClr val="C00000"/>
                </a:solidFill>
                <a:latin typeface="Courier New" pitchFamily="49" charset="0"/>
                <a:cs typeface="Courier New" pitchFamily="49" charset="0"/>
              </a:rPr>
              <a:t>&gt;</a:t>
            </a:r>
            <a:r>
              <a:rPr lang="en-US" dirty="0">
                <a:latin typeface="Courier New" pitchFamily="49" charset="0"/>
                <a:cs typeface="Courier New" pitchFamily="49" charset="0"/>
              </a:rPr>
              <a:t>one who does not have mad skills</a:t>
            </a:r>
            <a:r>
              <a:rPr lang="en-US" b="1" dirty="0">
                <a:solidFill>
                  <a:srgbClr val="C00000"/>
                </a:solidFill>
                <a:latin typeface="Courier New" pitchFamily="49" charset="0"/>
                <a:cs typeface="Courier New" pitchFamily="49" charset="0"/>
              </a:rPr>
              <a:t>&lt;/</a:t>
            </a:r>
            <a:r>
              <a:rPr lang="en-US" b="1" dirty="0" err="1">
                <a:solidFill>
                  <a:srgbClr val="C00000"/>
                </a:solidFill>
                <a:latin typeface="Courier New" pitchFamily="49" charset="0"/>
                <a:cs typeface="Courier New" pitchFamily="49" charset="0"/>
              </a:rPr>
              <a:t>dd</a:t>
            </a:r>
            <a:r>
              <a:rPr lang="en-US" b="1" dirty="0">
                <a:solidFill>
                  <a:srgbClr val="C00000"/>
                </a:solidFill>
                <a:latin typeface="Courier New" pitchFamily="49" charset="0"/>
                <a:cs typeface="Courier New" pitchFamily="49" charset="0"/>
              </a:rPr>
              <a:t>&gt;</a:t>
            </a:r>
          </a:p>
          <a:p>
            <a:r>
              <a:rPr lang="en-US" dirty="0" smtClean="0">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&lt;</a:t>
            </a:r>
            <a:r>
              <a:rPr lang="en-US" b="1" dirty="0" err="1">
                <a:solidFill>
                  <a:srgbClr val="C00000"/>
                </a:solidFill>
                <a:latin typeface="Courier New" pitchFamily="49" charset="0"/>
                <a:cs typeface="Courier New" pitchFamily="49" charset="0"/>
              </a:rPr>
              <a:t>dt</a:t>
            </a:r>
            <a:r>
              <a:rPr lang="en-US" b="1" dirty="0">
                <a:solidFill>
                  <a:srgbClr val="C00000"/>
                </a:solidFill>
                <a:latin typeface="Courier New" pitchFamily="49" charset="0"/>
                <a:cs typeface="Courier New" pitchFamily="49" charset="0"/>
              </a:rPr>
              <a:t>&gt;</a:t>
            </a:r>
            <a:r>
              <a:rPr lang="en-US" dirty="0">
                <a:latin typeface="Courier New" pitchFamily="49" charset="0"/>
                <a:cs typeface="Courier New" pitchFamily="49" charset="0"/>
              </a:rPr>
              <a:t>own</a:t>
            </a:r>
            <a:r>
              <a:rPr lang="en-US" b="1" dirty="0">
                <a:solidFill>
                  <a:srgbClr val="C00000"/>
                </a:solidFill>
                <a:latin typeface="Courier New" pitchFamily="49" charset="0"/>
                <a:cs typeface="Courier New" pitchFamily="49" charset="0"/>
              </a:rPr>
              <a:t>&lt;/</a:t>
            </a:r>
            <a:r>
              <a:rPr lang="en-US" b="1" dirty="0" err="1">
                <a:solidFill>
                  <a:srgbClr val="C00000"/>
                </a:solidFill>
                <a:latin typeface="Courier New" pitchFamily="49" charset="0"/>
                <a:cs typeface="Courier New" pitchFamily="49" charset="0"/>
              </a:rPr>
              <a:t>dt</a:t>
            </a:r>
            <a:r>
              <a:rPr lang="en-US" b="1" dirty="0">
                <a:solidFill>
                  <a:srgbClr val="C00000"/>
                </a:solidFill>
                <a:latin typeface="Courier New" pitchFamily="49" charset="0"/>
                <a:cs typeface="Courier New" pitchFamily="49" charset="0"/>
              </a:rPr>
              <a:t>&gt; &lt;</a:t>
            </a:r>
            <a:r>
              <a:rPr lang="en-US" b="1" dirty="0" err="1">
                <a:solidFill>
                  <a:srgbClr val="C00000"/>
                </a:solidFill>
                <a:latin typeface="Courier New" pitchFamily="49" charset="0"/>
                <a:cs typeface="Courier New" pitchFamily="49" charset="0"/>
              </a:rPr>
              <a:t>dd</a:t>
            </a:r>
            <a:r>
              <a:rPr lang="en-US" b="1" dirty="0">
                <a:solidFill>
                  <a:srgbClr val="C00000"/>
                </a:solidFill>
                <a:latin typeface="Courier New" pitchFamily="49" charset="0"/>
                <a:cs typeface="Courier New" pitchFamily="49" charset="0"/>
              </a:rPr>
              <a:t>&gt;</a:t>
            </a:r>
            <a:r>
              <a:rPr lang="en-US" dirty="0">
                <a:latin typeface="Courier New" pitchFamily="49" charset="0"/>
                <a:cs typeface="Courier New" pitchFamily="49" charset="0"/>
              </a:rPr>
              <a:t>to soundly defeat (e.g. I owned that newbie</a:t>
            </a:r>
            <a:r>
              <a:rPr lang="en-US" dirty="0" smtClean="0">
                <a:latin typeface="Courier New" pitchFamily="49" charset="0"/>
                <a:cs typeface="Courier New" pitchFamily="49" charset="0"/>
              </a:rPr>
              <a:t>!)</a:t>
            </a:r>
            <a:r>
              <a:rPr lang="en-US" b="1" dirty="0" smtClean="0">
                <a:solidFill>
                  <a:srgbClr val="C00000"/>
                </a:solidFill>
                <a:latin typeface="Courier New" pitchFamily="49" charset="0"/>
                <a:cs typeface="Courier New" pitchFamily="49" charset="0"/>
              </a:rPr>
              <a:t>&lt;/</a:t>
            </a:r>
            <a:r>
              <a:rPr lang="en-US" b="1" dirty="0" err="1" smtClean="0">
                <a:solidFill>
                  <a:srgbClr val="C00000"/>
                </a:solidFill>
                <a:latin typeface="Courier New" pitchFamily="49" charset="0"/>
                <a:cs typeface="Courier New" pitchFamily="49" charset="0"/>
              </a:rPr>
              <a:t>dd</a:t>
            </a:r>
            <a:r>
              <a:rPr lang="en-US" b="1" dirty="0" smtClean="0">
                <a:solidFill>
                  <a:srgbClr val="C00000"/>
                </a:solidFill>
                <a:latin typeface="Courier New" pitchFamily="49" charset="0"/>
                <a:cs typeface="Courier New" pitchFamily="49" charset="0"/>
              </a:rPr>
              <a:t>&gt;</a:t>
            </a:r>
          </a:p>
          <a:p>
            <a:r>
              <a:rPr lang="en-US" dirty="0" smtClean="0">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&lt;</a:t>
            </a:r>
            <a:r>
              <a:rPr lang="en-US" b="1" dirty="0" err="1">
                <a:solidFill>
                  <a:srgbClr val="C00000"/>
                </a:solidFill>
                <a:latin typeface="Courier New" pitchFamily="49" charset="0"/>
                <a:cs typeface="Courier New" pitchFamily="49" charset="0"/>
              </a:rPr>
              <a:t>dt</a:t>
            </a:r>
            <a:r>
              <a:rPr lang="en-US" b="1" dirty="0">
                <a:solidFill>
                  <a:srgbClr val="C00000"/>
                </a:solidFill>
                <a:latin typeface="Courier New" pitchFamily="49" charset="0"/>
                <a:cs typeface="Courier New" pitchFamily="49" charset="0"/>
              </a:rPr>
              <a:t>&gt;</a:t>
            </a:r>
            <a:r>
              <a:rPr lang="en-US" dirty="0">
                <a:latin typeface="Courier New" pitchFamily="49" charset="0"/>
                <a:cs typeface="Courier New" pitchFamily="49" charset="0"/>
              </a:rPr>
              <a:t>frag</a:t>
            </a:r>
            <a:r>
              <a:rPr lang="en-US" b="1" dirty="0">
                <a:solidFill>
                  <a:srgbClr val="C00000"/>
                </a:solidFill>
                <a:latin typeface="Courier New" pitchFamily="49" charset="0"/>
                <a:cs typeface="Courier New" pitchFamily="49" charset="0"/>
              </a:rPr>
              <a:t>&lt;/</a:t>
            </a:r>
            <a:r>
              <a:rPr lang="en-US" b="1" dirty="0" err="1">
                <a:solidFill>
                  <a:srgbClr val="C00000"/>
                </a:solidFill>
                <a:latin typeface="Courier New" pitchFamily="49" charset="0"/>
                <a:cs typeface="Courier New" pitchFamily="49" charset="0"/>
              </a:rPr>
              <a:t>dt</a:t>
            </a:r>
            <a:r>
              <a:rPr lang="en-US" b="1" dirty="0">
                <a:solidFill>
                  <a:srgbClr val="C00000"/>
                </a:solidFill>
                <a:latin typeface="Courier New" pitchFamily="49" charset="0"/>
                <a:cs typeface="Courier New" pitchFamily="49" charset="0"/>
              </a:rPr>
              <a:t>&gt; &lt;</a:t>
            </a:r>
            <a:r>
              <a:rPr lang="en-US" b="1" dirty="0" err="1">
                <a:solidFill>
                  <a:srgbClr val="C00000"/>
                </a:solidFill>
                <a:latin typeface="Courier New" pitchFamily="49" charset="0"/>
                <a:cs typeface="Courier New" pitchFamily="49" charset="0"/>
              </a:rPr>
              <a:t>dd</a:t>
            </a:r>
            <a:r>
              <a:rPr lang="en-US" b="1" dirty="0">
                <a:solidFill>
                  <a:srgbClr val="C00000"/>
                </a:solidFill>
                <a:latin typeface="Courier New" pitchFamily="49" charset="0"/>
                <a:cs typeface="Courier New" pitchFamily="49" charset="0"/>
              </a:rPr>
              <a:t>&gt;</a:t>
            </a:r>
            <a:r>
              <a:rPr lang="en-US" dirty="0">
                <a:latin typeface="Courier New" pitchFamily="49" charset="0"/>
                <a:cs typeface="Courier New" pitchFamily="49" charset="0"/>
              </a:rPr>
              <a:t>a kill in a shooting game</a:t>
            </a:r>
            <a:r>
              <a:rPr lang="en-US" b="1" dirty="0">
                <a:solidFill>
                  <a:srgbClr val="C00000"/>
                </a:solidFill>
                <a:latin typeface="Courier New" pitchFamily="49" charset="0"/>
                <a:cs typeface="Courier New" pitchFamily="49" charset="0"/>
              </a:rPr>
              <a:t>&lt;/</a:t>
            </a:r>
            <a:r>
              <a:rPr lang="en-US" b="1" dirty="0" err="1">
                <a:solidFill>
                  <a:srgbClr val="C00000"/>
                </a:solidFill>
                <a:latin typeface="Courier New" pitchFamily="49" charset="0"/>
                <a:cs typeface="Courier New" pitchFamily="49" charset="0"/>
              </a:rPr>
              <a:t>dd</a:t>
            </a:r>
            <a:r>
              <a:rPr lang="en-US" b="1" dirty="0">
                <a:solidFill>
                  <a:srgbClr val="C00000"/>
                </a:solidFill>
                <a:latin typeface="Courier New" pitchFamily="49" charset="0"/>
                <a:cs typeface="Courier New" pitchFamily="49" charset="0"/>
              </a:rPr>
              <a:t>&gt;</a:t>
            </a:r>
          </a:p>
          <a:p>
            <a:r>
              <a:rPr lang="en-US" b="1" dirty="0">
                <a:solidFill>
                  <a:srgbClr val="C00000"/>
                </a:solidFill>
                <a:latin typeface="Courier New" pitchFamily="49" charset="0"/>
                <a:cs typeface="Courier New" pitchFamily="49" charset="0"/>
              </a:rPr>
              <a:t>&lt;/dl&gt;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solidFill>
                  <a:schemeClr val="bg1">
                    <a:lumMod val="65000"/>
                  </a:schemeClr>
                </a:solidFill>
                <a:latin typeface="Consolas" pitchFamily="49" charset="0"/>
                <a:cs typeface="Consolas" pitchFamily="49" charset="0"/>
              </a:rPr>
              <a:t>HTML</a:t>
            </a:r>
          </a:p>
        </p:txBody>
      </p:sp>
      <p:sp>
        <p:nvSpPr>
          <p:cNvPr id="7" name="TextBox 6"/>
          <p:cNvSpPr txBox="1"/>
          <p:nvPr/>
        </p:nvSpPr>
        <p:spPr>
          <a:xfrm>
            <a:off x="1097280" y="4408819"/>
            <a:ext cx="10058400" cy="1938992"/>
          </a:xfrm>
          <a:prstGeom prst="rect">
            <a:avLst/>
          </a:prstGeom>
          <a:noFill/>
          <a:ln w="19050">
            <a:solidFill>
              <a:schemeClr val="tx1"/>
            </a:solidFill>
            <a:prstDash val="dash"/>
          </a:ln>
        </p:spPr>
        <p:txBody>
          <a:bodyPr wrap="square" rtlCol="0">
            <a:spAutoFit/>
          </a:bodyPr>
          <a:lstStyle/>
          <a:p>
            <a:r>
              <a:rPr lang="en-US" sz="2000" dirty="0">
                <a:latin typeface="Times New Roman" pitchFamily="18" charset="0"/>
                <a:cs typeface="Times New Roman" pitchFamily="18" charset="0"/>
              </a:rPr>
              <a:t>newbie</a:t>
            </a:r>
          </a:p>
          <a:p>
            <a:r>
              <a:rPr lang="en-US" sz="2000" dirty="0" smtClean="0">
                <a:latin typeface="Times New Roman" pitchFamily="18" charset="0"/>
                <a:cs typeface="Times New Roman" pitchFamily="18" charset="0"/>
              </a:rPr>
              <a:t>	one </a:t>
            </a:r>
            <a:r>
              <a:rPr lang="en-US" sz="2000" dirty="0">
                <a:latin typeface="Times New Roman" pitchFamily="18" charset="0"/>
                <a:cs typeface="Times New Roman" pitchFamily="18" charset="0"/>
              </a:rPr>
              <a:t>who does not have mad skills</a:t>
            </a:r>
          </a:p>
          <a:p>
            <a:r>
              <a:rPr lang="en-US" sz="2000" dirty="0" smtClean="0">
                <a:latin typeface="Times New Roman" pitchFamily="18" charset="0"/>
                <a:cs typeface="Times New Roman" pitchFamily="18" charset="0"/>
              </a:rPr>
              <a:t>own</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to soundly defeat (e.g. I owned that newbie!)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frag</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 </a:t>
            </a:r>
            <a:r>
              <a:rPr lang="en-US" sz="2000" dirty="0">
                <a:latin typeface="Times New Roman" pitchFamily="18" charset="0"/>
                <a:cs typeface="Times New Roman" pitchFamily="18" charset="0"/>
              </a:rPr>
              <a:t>kill in a shooting game</a:t>
            </a:r>
            <a:r>
              <a:rPr lang="en-US" dirty="0" smtClean="0">
                <a:latin typeface="Consolas" pitchFamily="49" charset="0"/>
                <a:cs typeface="Consolas" pitchFamily="49" charset="0"/>
              </a:rPr>
              <a:t>	                                               </a:t>
            </a:r>
            <a:r>
              <a:rPr lang="en-US" b="1" dirty="0" smtClean="0">
                <a:solidFill>
                  <a:schemeClr val="bg1">
                    <a:lumMod val="65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865624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Quotations: </a:t>
            </a:r>
            <a:r>
              <a:rPr lang="en-US" b="1" dirty="0">
                <a:solidFill>
                  <a:srgbClr val="84B93F"/>
                </a:solidFill>
              </a:rPr>
              <a:t>&lt;</a:t>
            </a:r>
            <a:r>
              <a:rPr lang="en-US" b="1" dirty="0" err="1">
                <a:solidFill>
                  <a:srgbClr val="84B93F"/>
                </a:solidFill>
              </a:rPr>
              <a:t>blockquote</a:t>
            </a:r>
            <a:r>
              <a:rPr lang="en-US" b="1" dirty="0">
                <a:solidFill>
                  <a:srgbClr val="84B93F"/>
                </a:solidFill>
              </a:rPr>
              <a:t>&gt;</a:t>
            </a:r>
          </a:p>
        </p:txBody>
      </p:sp>
      <p:sp>
        <p:nvSpPr>
          <p:cNvPr id="4" name="Content Placeholder 2"/>
          <p:cNvSpPr>
            <a:spLocks noGrp="1"/>
          </p:cNvSpPr>
          <p:nvPr>
            <p:ph sz="quarter" idx="1"/>
          </p:nvPr>
        </p:nvSpPr>
        <p:spPr>
          <a:xfrm>
            <a:off x="1097280" y="1953260"/>
            <a:ext cx="10058400" cy="556591"/>
          </a:xfrm>
        </p:spPr>
        <p:txBody>
          <a:bodyPr>
            <a:normAutofit/>
          </a:bodyPr>
          <a:lstStyle/>
          <a:p>
            <a:pPr algn="ctr"/>
            <a:r>
              <a:rPr lang="en-US" sz="2400" i="1" dirty="0"/>
              <a:t>a </a:t>
            </a:r>
            <a:r>
              <a:rPr lang="en-US" sz="2400" i="1" dirty="0" smtClean="0"/>
              <a:t>lengthy quotation (block) </a:t>
            </a:r>
            <a:endParaRPr lang="en-US" sz="2400" i="1" dirty="0"/>
          </a:p>
        </p:txBody>
      </p:sp>
      <p:sp>
        <p:nvSpPr>
          <p:cNvPr id="5" name="TextBox 4"/>
          <p:cNvSpPr txBox="1"/>
          <p:nvPr/>
        </p:nvSpPr>
        <p:spPr>
          <a:xfrm>
            <a:off x="1131073" y="2736574"/>
            <a:ext cx="10058400" cy="1754326"/>
          </a:xfrm>
          <a:prstGeom prst="rect">
            <a:avLst/>
          </a:prstGeom>
          <a:solidFill>
            <a:srgbClr val="E5F5FF"/>
          </a:solidFill>
          <a:ln w="19050">
            <a:solidFill>
              <a:schemeClr val="tx1"/>
            </a:solidFill>
            <a:prstDash val="dash"/>
          </a:ln>
        </p:spPr>
        <p:txBody>
          <a:bodyPr wrap="square" rtlCol="0">
            <a:spAutoFit/>
          </a:bodyPr>
          <a:lstStyle/>
          <a:p>
            <a:r>
              <a:rPr lang="en-US" dirty="0">
                <a:latin typeface="Courier New" pitchFamily="49" charset="0"/>
                <a:cs typeface="Courier New" pitchFamily="49" charset="0"/>
              </a:rPr>
              <a:t>&lt;p&gt;As Lincoln said in his famous Gettysburg Address:&lt;/p&gt;</a:t>
            </a:r>
          </a:p>
          <a:p>
            <a:r>
              <a:rPr lang="en-US" b="1" dirty="0" smtClean="0">
                <a:solidFill>
                  <a:srgbClr val="C00000"/>
                </a:solidFill>
                <a:latin typeface="Courier New" pitchFamily="49" charset="0"/>
                <a:cs typeface="Courier New" pitchFamily="49" charset="0"/>
              </a:rPr>
              <a:t>&lt;</a:t>
            </a:r>
            <a:r>
              <a:rPr lang="en-US" b="1" dirty="0" err="1">
                <a:solidFill>
                  <a:srgbClr val="C00000"/>
                </a:solidFill>
                <a:latin typeface="Courier New" pitchFamily="49" charset="0"/>
                <a:cs typeface="Courier New" pitchFamily="49" charset="0"/>
              </a:rPr>
              <a:t>blockquote</a:t>
            </a:r>
            <a:r>
              <a:rPr lang="en-US" b="1" dirty="0">
                <a:solidFill>
                  <a:srgbClr val="C00000"/>
                </a:solidFill>
                <a:latin typeface="Courier New" pitchFamily="49" charset="0"/>
                <a:cs typeface="Courier New" pitchFamily="49" charset="0"/>
              </a:rPr>
              <a:t>&gt;</a:t>
            </a:r>
          </a:p>
          <a:p>
            <a:r>
              <a:rPr lang="en-US" dirty="0" smtClean="0">
                <a:latin typeface="Courier New" pitchFamily="49" charset="0"/>
                <a:cs typeface="Courier New" pitchFamily="49" charset="0"/>
              </a:rPr>
              <a:t>	&lt;</a:t>
            </a:r>
            <a:r>
              <a:rPr lang="en-US" dirty="0">
                <a:latin typeface="Courier New" pitchFamily="49" charset="0"/>
                <a:cs typeface="Courier New" pitchFamily="49" charset="0"/>
              </a:rPr>
              <a:t>p&gt;Fourscore and seven years ago, our fathers brought forth</a:t>
            </a:r>
          </a:p>
          <a:p>
            <a:r>
              <a:rPr lang="en-US" dirty="0" smtClean="0">
                <a:latin typeface="Courier New" pitchFamily="49" charset="0"/>
                <a:cs typeface="Courier New" pitchFamily="49" charset="0"/>
              </a:rPr>
              <a:t>	on </a:t>
            </a:r>
            <a:r>
              <a:rPr lang="en-US" dirty="0">
                <a:latin typeface="Courier New" pitchFamily="49" charset="0"/>
                <a:cs typeface="Courier New" pitchFamily="49" charset="0"/>
              </a:rPr>
              <a:t>this continent a new nation, conceived in liberty, and</a:t>
            </a:r>
          </a:p>
          <a:p>
            <a:r>
              <a:rPr lang="en-US" dirty="0" smtClean="0">
                <a:latin typeface="Courier New" pitchFamily="49" charset="0"/>
                <a:cs typeface="Courier New" pitchFamily="49" charset="0"/>
              </a:rPr>
              <a:t>	dedicated </a:t>
            </a:r>
            <a:r>
              <a:rPr lang="en-US" dirty="0">
                <a:latin typeface="Courier New" pitchFamily="49" charset="0"/>
                <a:cs typeface="Courier New" pitchFamily="49" charset="0"/>
              </a:rPr>
              <a:t>to the proposition that all men are created equal.&lt;/p&gt;</a:t>
            </a:r>
          </a:p>
          <a:p>
            <a:r>
              <a:rPr lang="en-US" b="1" dirty="0">
                <a:solidFill>
                  <a:srgbClr val="C00000"/>
                </a:solidFill>
                <a:latin typeface="Courier New" pitchFamily="49" charset="0"/>
                <a:cs typeface="Courier New" pitchFamily="49" charset="0"/>
              </a:rPr>
              <a:t>&lt;/</a:t>
            </a:r>
            <a:r>
              <a:rPr lang="en-US" b="1" dirty="0" err="1">
                <a:solidFill>
                  <a:srgbClr val="C00000"/>
                </a:solidFill>
                <a:latin typeface="Courier New" pitchFamily="49" charset="0"/>
                <a:cs typeface="Courier New" pitchFamily="49" charset="0"/>
              </a:rPr>
              <a:t>blockquote</a:t>
            </a:r>
            <a:r>
              <a:rPr lang="en-US" b="1" dirty="0">
                <a:solidFill>
                  <a:srgbClr val="C00000"/>
                </a:solidFill>
                <a:latin typeface="Courier New" pitchFamily="49" charset="0"/>
                <a:cs typeface="Courier New" pitchFamily="49" charset="0"/>
              </a:rPr>
              <a:t>&gt;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solidFill>
                  <a:schemeClr val="bg1">
                    <a:lumMod val="65000"/>
                  </a:schemeClr>
                </a:solidFill>
                <a:latin typeface="Consolas" pitchFamily="49" charset="0"/>
                <a:cs typeface="Consolas" pitchFamily="49" charset="0"/>
              </a:rPr>
              <a:t>HTML</a:t>
            </a:r>
          </a:p>
        </p:txBody>
      </p:sp>
      <p:sp>
        <p:nvSpPr>
          <p:cNvPr id="6" name="TextBox 5"/>
          <p:cNvSpPr txBox="1"/>
          <p:nvPr/>
        </p:nvSpPr>
        <p:spPr>
          <a:xfrm>
            <a:off x="1131073" y="4490900"/>
            <a:ext cx="10058400" cy="1292662"/>
          </a:xfrm>
          <a:prstGeom prst="rect">
            <a:avLst/>
          </a:prstGeom>
          <a:noFill/>
          <a:ln w="19050">
            <a:solidFill>
              <a:schemeClr val="tx1"/>
            </a:solidFill>
            <a:prstDash val="dash"/>
          </a:ln>
        </p:spPr>
        <p:txBody>
          <a:bodyPr wrap="square" rtlCol="0">
            <a:spAutoFit/>
          </a:bodyPr>
          <a:lstStyle/>
          <a:p>
            <a:r>
              <a:rPr lang="en-US" sz="2000" dirty="0">
                <a:latin typeface="Times New Roman" pitchFamily="18" charset="0"/>
                <a:cs typeface="Times New Roman" pitchFamily="18" charset="0"/>
              </a:rPr>
              <a:t>As Lincoln said in his famous Gettysburg Address:</a:t>
            </a:r>
          </a:p>
          <a:p>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Fourscore </a:t>
            </a:r>
            <a:r>
              <a:rPr lang="en-US" sz="2000" i="1" dirty="0">
                <a:latin typeface="Times New Roman" pitchFamily="18" charset="0"/>
                <a:cs typeface="Times New Roman" pitchFamily="18" charset="0"/>
              </a:rPr>
              <a:t>and seven years ago, our fathers brought forth on </a:t>
            </a:r>
            <a:r>
              <a:rPr lang="en-US" sz="2000" i="1" dirty="0" smtClean="0">
                <a:latin typeface="Times New Roman" pitchFamily="18" charset="0"/>
                <a:cs typeface="Times New Roman" pitchFamily="18" charset="0"/>
              </a:rPr>
              <a:t>this continent </a:t>
            </a:r>
            <a:r>
              <a:rPr lang="en-US" sz="2000" i="1" dirty="0">
                <a:latin typeface="Times New Roman" pitchFamily="18" charset="0"/>
                <a:cs typeface="Times New Roman" pitchFamily="18" charset="0"/>
              </a:rPr>
              <a:t>a new </a:t>
            </a:r>
            <a:r>
              <a:rPr lang="en-US" sz="2000" i="1" dirty="0" smtClean="0">
                <a:latin typeface="Times New Roman" pitchFamily="18" charset="0"/>
                <a:cs typeface="Times New Roman" pitchFamily="18" charset="0"/>
              </a:rPr>
              <a:t>nation, 	conceived </a:t>
            </a:r>
            <a:r>
              <a:rPr lang="en-US" sz="2000" i="1" dirty="0">
                <a:latin typeface="Times New Roman" pitchFamily="18" charset="0"/>
                <a:cs typeface="Times New Roman" pitchFamily="18" charset="0"/>
              </a:rPr>
              <a:t>in liberty, and dedicated to the proposition that all men are created equal. </a:t>
            </a:r>
            <a:r>
              <a:rPr lang="en-US" sz="2000" i="1" dirty="0" smtClean="0">
                <a:latin typeface="Times New Roman" pitchFamily="18" charset="0"/>
                <a:cs typeface="Times New Roman" pitchFamily="18" charset="0"/>
              </a:rPr>
              <a:t>	</a:t>
            </a:r>
            <a:r>
              <a:rPr lang="en-US" i="1" dirty="0" smtClean="0">
                <a:latin typeface="Consolas" pitchFamily="49" charset="0"/>
                <a:cs typeface="Consolas" pitchFamily="49" charset="0"/>
              </a:rPr>
              <a:t>                               		</a:t>
            </a:r>
            <a:r>
              <a:rPr lang="en-US" dirty="0" smtClean="0">
                <a:latin typeface="Consolas" pitchFamily="49" charset="0"/>
                <a:cs typeface="Consolas" pitchFamily="49" charset="0"/>
              </a:rPr>
              <a:t>			                                                      </a:t>
            </a:r>
            <a:r>
              <a:rPr lang="en-US" b="1" dirty="0" smtClean="0">
                <a:solidFill>
                  <a:schemeClr val="bg1">
                    <a:lumMod val="65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78117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Inline </a:t>
            </a:r>
            <a:r>
              <a:rPr lang="en-US" b="1" dirty="0" smtClean="0"/>
              <a:t>quotations: </a:t>
            </a:r>
            <a:r>
              <a:rPr lang="en-US" b="1" dirty="0">
                <a:solidFill>
                  <a:srgbClr val="84B93F"/>
                </a:solidFill>
              </a:rPr>
              <a:t>&lt;q&gt;</a:t>
            </a:r>
          </a:p>
        </p:txBody>
      </p:sp>
      <p:sp>
        <p:nvSpPr>
          <p:cNvPr id="3" name="Content Placeholder 2"/>
          <p:cNvSpPr>
            <a:spLocks noGrp="1"/>
          </p:cNvSpPr>
          <p:nvPr>
            <p:ph idx="1"/>
          </p:nvPr>
        </p:nvSpPr>
        <p:spPr>
          <a:xfrm>
            <a:off x="1097279" y="1966359"/>
            <a:ext cx="10058400" cy="688744"/>
          </a:xfrm>
        </p:spPr>
        <p:txBody>
          <a:bodyPr>
            <a:normAutofit/>
          </a:bodyPr>
          <a:lstStyle/>
          <a:p>
            <a:pPr algn="ctr"/>
            <a:r>
              <a:rPr lang="en-US" sz="2400" i="1" dirty="0"/>
              <a:t>a short quotation (inline)</a:t>
            </a:r>
          </a:p>
        </p:txBody>
      </p:sp>
      <p:sp>
        <p:nvSpPr>
          <p:cNvPr id="4" name="TextBox 3"/>
          <p:cNvSpPr txBox="1"/>
          <p:nvPr/>
        </p:nvSpPr>
        <p:spPr>
          <a:xfrm>
            <a:off x="1097280" y="2736574"/>
            <a:ext cx="10058400" cy="461665"/>
          </a:xfrm>
          <a:prstGeom prst="rect">
            <a:avLst/>
          </a:prstGeom>
          <a:solidFill>
            <a:srgbClr val="E5F5FF"/>
          </a:solidFill>
          <a:ln w="19050">
            <a:solidFill>
              <a:schemeClr val="tx1"/>
            </a:solidFill>
          </a:ln>
        </p:spPr>
        <p:txBody>
          <a:bodyPr wrap="square" rtlCol="0">
            <a:spAutoFit/>
          </a:bodyPr>
          <a:lstStyle/>
          <a:p>
            <a:r>
              <a:rPr lang="en-US" sz="2400" dirty="0">
                <a:latin typeface="Courier New" pitchFamily="49" charset="0"/>
                <a:cs typeface="Courier New" pitchFamily="49" charset="0"/>
              </a:rPr>
              <a:t>&lt;p&gt;</a:t>
            </a:r>
            <a:r>
              <a:rPr lang="en-US" sz="2400" dirty="0" err="1">
                <a:latin typeface="Courier New" pitchFamily="49" charset="0"/>
                <a:cs typeface="Courier New" pitchFamily="49" charset="0"/>
              </a:rPr>
              <a:t>Quoth</a:t>
            </a:r>
            <a:r>
              <a:rPr lang="en-US" sz="2400" dirty="0">
                <a:latin typeface="Courier New" pitchFamily="49" charset="0"/>
                <a:cs typeface="Courier New" pitchFamily="49" charset="0"/>
              </a:rPr>
              <a:t> the Raven, </a:t>
            </a:r>
            <a:r>
              <a:rPr lang="en-US" sz="2400" b="1" dirty="0">
                <a:solidFill>
                  <a:srgbClr val="C00000"/>
                </a:solidFill>
                <a:latin typeface="Courier New" pitchFamily="49" charset="0"/>
                <a:cs typeface="Courier New" pitchFamily="49" charset="0"/>
              </a:rPr>
              <a:t>&lt;q&gt;</a:t>
            </a:r>
            <a:r>
              <a:rPr lang="en-US" sz="2400" dirty="0">
                <a:latin typeface="Courier New" pitchFamily="49" charset="0"/>
                <a:cs typeface="Courier New" pitchFamily="49" charset="0"/>
              </a:rPr>
              <a:t>Nevermore.</a:t>
            </a:r>
            <a:r>
              <a:rPr lang="en-US" sz="2400" b="1" dirty="0">
                <a:solidFill>
                  <a:srgbClr val="C00000"/>
                </a:solidFill>
                <a:latin typeface="Courier New" pitchFamily="49" charset="0"/>
                <a:cs typeface="Courier New" pitchFamily="49" charset="0"/>
              </a:rPr>
              <a:t>&lt;/q&gt;</a:t>
            </a:r>
            <a:r>
              <a:rPr lang="en-US" sz="2400" dirty="0">
                <a:latin typeface="Courier New" pitchFamily="49" charset="0"/>
                <a:cs typeface="Courier New" pitchFamily="49" charset="0"/>
              </a:rPr>
              <a:t>&lt;/p</a:t>
            </a:r>
            <a:r>
              <a:rPr lang="en-US" sz="2400" dirty="0" smtClean="0">
                <a:latin typeface="Courier New" pitchFamily="49" charset="0"/>
                <a:cs typeface="Courier New" pitchFamily="49" charset="0"/>
              </a:rPr>
              <a:t>&gt;         </a:t>
            </a:r>
            <a:r>
              <a:rPr lang="en-US" sz="2400" b="1" i="1" dirty="0" smtClean="0">
                <a:solidFill>
                  <a:schemeClr val="bg1">
                    <a:lumMod val="65000"/>
                  </a:schemeClr>
                </a:solidFill>
                <a:latin typeface="Consolas" pitchFamily="49" charset="0"/>
                <a:cs typeface="Consolas" pitchFamily="49" charset="0"/>
              </a:rPr>
              <a:t>HTML</a:t>
            </a:r>
          </a:p>
        </p:txBody>
      </p:sp>
      <p:sp>
        <p:nvSpPr>
          <p:cNvPr id="5" name="TextBox 4"/>
          <p:cNvSpPr txBox="1"/>
          <p:nvPr/>
        </p:nvSpPr>
        <p:spPr>
          <a:xfrm>
            <a:off x="1097279" y="3198239"/>
            <a:ext cx="10058400" cy="461665"/>
          </a:xfrm>
          <a:prstGeom prst="rect">
            <a:avLst/>
          </a:prstGeom>
          <a:noFill/>
          <a:ln w="19050">
            <a:solidFill>
              <a:schemeClr val="tx1"/>
            </a:solidFill>
          </a:ln>
        </p:spPr>
        <p:txBody>
          <a:bodyPr wrap="square" rtlCol="0">
            <a:spAutoFit/>
          </a:bodyPr>
          <a:lstStyle/>
          <a:p>
            <a:r>
              <a:rPr lang="en-US" sz="2400" dirty="0" err="1">
                <a:latin typeface="Times New Roman" pitchFamily="18" charset="0"/>
                <a:cs typeface="Times New Roman" pitchFamily="18" charset="0"/>
              </a:rPr>
              <a:t>Quoth</a:t>
            </a:r>
            <a:r>
              <a:rPr lang="en-US" sz="2400" dirty="0">
                <a:latin typeface="Times New Roman" pitchFamily="18" charset="0"/>
                <a:cs typeface="Times New Roman" pitchFamily="18" charset="0"/>
              </a:rPr>
              <a:t> the Raven, “Nevermore.” </a:t>
            </a:r>
            <a:r>
              <a:rPr lang="en-US" sz="2400" dirty="0" smtClean="0">
                <a:latin typeface="Times New Roman" pitchFamily="18" charset="0"/>
                <a:cs typeface="Times New Roman" pitchFamily="18" charset="0"/>
              </a:rPr>
              <a:t>	</a:t>
            </a:r>
            <a:r>
              <a:rPr lang="en-US" sz="2400" dirty="0" smtClean="0">
                <a:latin typeface="Consolas" pitchFamily="49" charset="0"/>
                <a:cs typeface="Consolas" pitchFamily="49" charset="0"/>
              </a:rPr>
              <a:t>                            </a:t>
            </a:r>
            <a:r>
              <a:rPr lang="en-US" sz="2400" b="1" i="1" dirty="0" smtClean="0">
                <a:solidFill>
                  <a:schemeClr val="bg1">
                    <a:lumMod val="65000"/>
                  </a:schemeClr>
                </a:solidFill>
                <a:latin typeface="Consolas" pitchFamily="49" charset="0"/>
                <a:cs typeface="Consolas" pitchFamily="49" charset="0"/>
              </a:rPr>
              <a:t>output</a:t>
            </a:r>
          </a:p>
        </p:txBody>
      </p:sp>
      <p:sp>
        <p:nvSpPr>
          <p:cNvPr id="6" name="Rectangle 5"/>
          <p:cNvSpPr/>
          <p:nvPr/>
        </p:nvSpPr>
        <p:spPr>
          <a:xfrm>
            <a:off x="1097279" y="4169322"/>
            <a:ext cx="10058401" cy="1569660"/>
          </a:xfrm>
          <a:prstGeom prst="rect">
            <a:avLst/>
          </a:prstGeom>
        </p:spPr>
        <p:txBody>
          <a:bodyPr wrap="square">
            <a:spAutoFit/>
          </a:bodyPr>
          <a:lstStyle/>
          <a:p>
            <a:pPr marL="285750" indent="-285750">
              <a:buFont typeface="Arial" panose="020B0604020202020204" pitchFamily="34" charset="0"/>
              <a:buChar char="•"/>
            </a:pPr>
            <a:r>
              <a:rPr lang="en-US" sz="2400" dirty="0"/>
              <a:t>Why not just write the following?</a:t>
            </a:r>
          </a:p>
          <a:p>
            <a:r>
              <a:rPr lang="en-US" sz="2400" dirty="0" smtClean="0"/>
              <a:t>		</a:t>
            </a:r>
            <a:r>
              <a:rPr lang="en-US" sz="2400" dirty="0" smtClean="0">
                <a:solidFill>
                  <a:srgbClr val="003399"/>
                </a:solidFill>
              </a:rPr>
              <a:t>&lt;</a:t>
            </a:r>
            <a:r>
              <a:rPr lang="en-US" sz="2400" dirty="0">
                <a:solidFill>
                  <a:srgbClr val="003399"/>
                </a:solidFill>
              </a:rPr>
              <a:t>p&gt;</a:t>
            </a:r>
            <a:r>
              <a:rPr lang="en-US" sz="2400" dirty="0" err="1">
                <a:solidFill>
                  <a:srgbClr val="003399"/>
                </a:solidFill>
              </a:rPr>
              <a:t>Quoth</a:t>
            </a:r>
            <a:r>
              <a:rPr lang="en-US" sz="2400" dirty="0">
                <a:solidFill>
                  <a:srgbClr val="003399"/>
                </a:solidFill>
              </a:rPr>
              <a:t> the Raven, "Nevermore."&lt;/p</a:t>
            </a:r>
            <a:r>
              <a:rPr lang="en-US" sz="2400" dirty="0" smtClean="0">
                <a:solidFill>
                  <a:srgbClr val="003399"/>
                </a:solidFill>
              </a:rPr>
              <a:t>&gt;</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What </a:t>
            </a:r>
            <a:r>
              <a:rPr lang="en-US" sz="2400" dirty="0"/>
              <a:t>is the difference between</a:t>
            </a:r>
            <a:r>
              <a:rPr lang="en-US" sz="2400" dirty="0">
                <a:solidFill>
                  <a:srgbClr val="003399"/>
                </a:solidFill>
              </a:rPr>
              <a:t> &lt;q&gt;</a:t>
            </a:r>
            <a:r>
              <a:rPr lang="en-US" sz="2400" dirty="0"/>
              <a:t> and </a:t>
            </a:r>
            <a:r>
              <a:rPr lang="en-US" sz="2400" dirty="0">
                <a:solidFill>
                  <a:srgbClr val="003399"/>
                </a:solidFill>
              </a:rPr>
              <a:t>&lt;</a:t>
            </a:r>
            <a:r>
              <a:rPr lang="en-US" sz="2400" dirty="0" err="1">
                <a:solidFill>
                  <a:srgbClr val="003399"/>
                </a:solidFill>
              </a:rPr>
              <a:t>blockquote</a:t>
            </a:r>
            <a:r>
              <a:rPr lang="en-US" sz="2400" dirty="0">
                <a:solidFill>
                  <a:srgbClr val="003399"/>
                </a:solidFill>
              </a:rPr>
              <a:t>&gt;</a:t>
            </a:r>
            <a:r>
              <a:rPr lang="en-US" sz="2400" dirty="0"/>
              <a:t>?</a:t>
            </a:r>
          </a:p>
        </p:txBody>
      </p:sp>
    </p:spTree>
    <p:extLst>
      <p:ext uri="{BB962C8B-B14F-4D97-AF65-F5344CB8AC3E}">
        <p14:creationId xmlns:p14="http://schemas.microsoft.com/office/powerpoint/2010/main" val="64657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anim calcmode="lin" valueType="num">
                                      <p:cBhvr>
                                        <p:cTn id="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anim calcmode="lin" valueType="num">
                                      <p:cBhvr>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anim calcmode="lin" valueType="num">
                                      <p:cBhvr>
                                        <p:cTn id="20"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Character Entities</a:t>
            </a:r>
          </a:p>
        </p:txBody>
      </p:sp>
      <p:sp>
        <p:nvSpPr>
          <p:cNvPr id="3" name="Content Placeholder 2"/>
          <p:cNvSpPr>
            <a:spLocks noGrp="1"/>
          </p:cNvSpPr>
          <p:nvPr>
            <p:ph idx="1"/>
          </p:nvPr>
        </p:nvSpPr>
        <p:spPr>
          <a:xfrm>
            <a:off x="1097280" y="1947334"/>
            <a:ext cx="10058400" cy="440266"/>
          </a:xfrm>
        </p:spPr>
        <p:txBody>
          <a:bodyPr>
            <a:normAutofit/>
          </a:bodyPr>
          <a:lstStyle/>
          <a:p>
            <a:pPr algn="ctr"/>
            <a:r>
              <a:rPr lang="en-US" sz="2400" i="1" dirty="0"/>
              <a:t>a way of representing any </a:t>
            </a:r>
            <a:r>
              <a:rPr lang="en-US" sz="2400" b="1" i="1" dirty="0">
                <a:solidFill>
                  <a:srgbClr val="84B93F"/>
                </a:solidFill>
              </a:rPr>
              <a:t>Unicode</a:t>
            </a:r>
            <a:r>
              <a:rPr lang="en-US" sz="2400" i="1" dirty="0"/>
              <a:t> character within a web page</a:t>
            </a:r>
            <a:endParaRPr lang="en-US" sz="2400" dirty="0"/>
          </a:p>
        </p:txBody>
      </p:sp>
      <p:graphicFrame>
        <p:nvGraphicFramePr>
          <p:cNvPr id="4" name="Table 3"/>
          <p:cNvGraphicFramePr>
            <a:graphicFrameLocks noGrp="1"/>
          </p:cNvGraphicFramePr>
          <p:nvPr>
            <p:extLst/>
          </p:nvPr>
        </p:nvGraphicFramePr>
        <p:xfrm>
          <a:off x="3041374" y="2530861"/>
          <a:ext cx="6261652" cy="2702560"/>
        </p:xfrm>
        <a:graphic>
          <a:graphicData uri="http://schemas.openxmlformats.org/drawingml/2006/table">
            <a:tbl>
              <a:tblPr>
                <a:tableStyleId>{2D5ABB26-0587-4C30-8999-92F81FD0307C}</a:tableStyleId>
              </a:tblPr>
              <a:tblGrid>
                <a:gridCol w="1838739"/>
                <a:gridCol w="4422913"/>
              </a:tblGrid>
              <a:tr h="0">
                <a:tc>
                  <a:txBody>
                    <a:bodyPr/>
                    <a:lstStyle/>
                    <a:p>
                      <a:pPr fontAlgn="t"/>
                      <a:r>
                        <a:rPr lang="en-US" sz="2200" b="1" dirty="0">
                          <a:effectLst/>
                        </a:rPr>
                        <a:t>character(s)</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2200" b="1" dirty="0">
                          <a:effectLst/>
                        </a:rPr>
                        <a:t>entity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US" sz="2200">
                          <a:effectLst/>
                          <a:latin typeface="Consolas" panose="020B0609020204030204" pitchFamily="49" charset="0"/>
                          <a:cs typeface="Consolas" panose="020B0609020204030204" pitchFamily="49" charset="0"/>
                        </a:rPr>
                        <a:t>&lt; &gt;</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2200">
                          <a:effectLst/>
                          <a:latin typeface="Consolas" panose="020B0609020204030204" pitchFamily="49" charset="0"/>
                          <a:cs typeface="Consolas" panose="020B0609020204030204" pitchFamily="49" charset="0"/>
                        </a:rPr>
                        <a:t>&amp;lt; &amp;gt;</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US" sz="2200">
                          <a:effectLst/>
                          <a:latin typeface="Consolas" panose="020B0609020204030204" pitchFamily="49" charset="0"/>
                          <a:cs typeface="Consolas" panose="020B0609020204030204" pitchFamily="49" charset="0"/>
                        </a:rPr>
                        <a:t>é è ñ</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2200">
                          <a:effectLst/>
                          <a:latin typeface="Consolas" panose="020B0609020204030204" pitchFamily="49" charset="0"/>
                          <a:cs typeface="Consolas" panose="020B0609020204030204" pitchFamily="49" charset="0"/>
                        </a:rPr>
                        <a:t>&amp;eacute; &amp;egrave; &amp;ntilde;</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US" sz="2200">
                          <a:effectLst/>
                          <a:latin typeface="Consolas" panose="020B0609020204030204" pitchFamily="49" charset="0"/>
                          <a:cs typeface="Consolas" panose="020B0609020204030204" pitchFamily="49" charset="0"/>
                        </a:rPr>
                        <a:t>™ ©</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2200">
                          <a:effectLst/>
                          <a:latin typeface="Consolas" panose="020B0609020204030204" pitchFamily="49" charset="0"/>
                          <a:cs typeface="Consolas" panose="020B0609020204030204" pitchFamily="49" charset="0"/>
                        </a:rPr>
                        <a:t>&amp;trade; &amp;copy;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l-GR" sz="2200">
                          <a:effectLst/>
                          <a:latin typeface="Consolas" panose="020B0609020204030204" pitchFamily="49" charset="0"/>
                          <a:cs typeface="Consolas" panose="020B0609020204030204" pitchFamily="49" charset="0"/>
                        </a:rPr>
                        <a:t>π δ Δ</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2200">
                          <a:effectLst/>
                          <a:latin typeface="Consolas" panose="020B0609020204030204" pitchFamily="49" charset="0"/>
                          <a:cs typeface="Consolas" panose="020B0609020204030204" pitchFamily="49" charset="0"/>
                        </a:rPr>
                        <a:t>&amp;pi; &amp;delta; &amp;Delta;</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az-Cyrl-AZ" sz="2200">
                          <a:effectLst/>
                          <a:latin typeface="Consolas" panose="020B0609020204030204" pitchFamily="49" charset="0"/>
                          <a:cs typeface="Consolas" panose="020B0609020204030204" pitchFamily="49" charset="0"/>
                        </a:rPr>
                        <a:t>И</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2200">
                          <a:effectLst/>
                          <a:latin typeface="Consolas" panose="020B0609020204030204" pitchFamily="49" charset="0"/>
                          <a:cs typeface="Consolas" panose="020B0609020204030204" pitchFamily="49" charset="0"/>
                        </a:rPr>
                        <a:t>&amp;#1048;</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US" sz="2200">
                          <a:effectLst/>
                          <a:latin typeface="Consolas" panose="020B0609020204030204" pitchFamily="49" charset="0"/>
                          <a:cs typeface="Consolas" panose="020B0609020204030204" pitchFamily="49" charset="0"/>
                        </a:rPr>
                        <a:t>" &amp;</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2200" dirty="0">
                          <a:effectLst/>
                          <a:latin typeface="Consolas" panose="020B0609020204030204" pitchFamily="49" charset="0"/>
                          <a:cs typeface="Consolas" panose="020B0609020204030204" pitchFamily="49" charset="0"/>
                        </a:rPr>
                        <a:t>&amp;</a:t>
                      </a:r>
                      <a:r>
                        <a:rPr lang="en-US" sz="2200" dirty="0" err="1">
                          <a:effectLst/>
                          <a:latin typeface="Consolas" panose="020B0609020204030204" pitchFamily="49" charset="0"/>
                          <a:cs typeface="Consolas" panose="020B0609020204030204" pitchFamily="49" charset="0"/>
                        </a:rPr>
                        <a:t>quot</a:t>
                      </a:r>
                      <a:r>
                        <a:rPr lang="en-US" sz="2200" dirty="0">
                          <a:effectLst/>
                          <a:latin typeface="Consolas" panose="020B0609020204030204" pitchFamily="49" charset="0"/>
                          <a:cs typeface="Consolas" panose="020B0609020204030204" pitchFamily="49" charset="0"/>
                        </a:rPr>
                        <a:t>; &amp;amp;</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1097280" y="5224282"/>
            <a:ext cx="7292253" cy="1200329"/>
          </a:xfrm>
          <a:prstGeom prst="rect">
            <a:avLst/>
          </a:prstGeom>
        </p:spPr>
        <p:txBody>
          <a:bodyPr wrap="none">
            <a:spAutoFit/>
          </a:bodyPr>
          <a:lstStyle/>
          <a:p>
            <a:pPr>
              <a:lnSpc>
                <a:spcPct val="150000"/>
              </a:lnSpc>
              <a:buFont typeface="Arial" panose="020B0604020202020204" pitchFamily="34" charset="0"/>
              <a:buChar char="•"/>
            </a:pPr>
            <a:r>
              <a:rPr lang="en-US" sz="2400" dirty="0" smtClean="0">
                <a:solidFill>
                  <a:srgbClr val="335177"/>
                </a:solidFill>
                <a:latin typeface="Calibri" panose="020F0502020204030204" pitchFamily="34" charset="0"/>
                <a:hlinkClick r:id="rId3"/>
              </a:rPr>
              <a:t>  Complete </a:t>
            </a:r>
            <a:r>
              <a:rPr lang="en-US" sz="2400" dirty="0">
                <a:solidFill>
                  <a:srgbClr val="335177"/>
                </a:solidFill>
                <a:latin typeface="Calibri" panose="020F0502020204030204" pitchFamily="34" charset="0"/>
                <a:hlinkClick r:id="rId3"/>
              </a:rPr>
              <a:t>list of HTML </a:t>
            </a:r>
            <a:r>
              <a:rPr lang="en-US" sz="2400" dirty="0" smtClean="0">
                <a:solidFill>
                  <a:srgbClr val="335177"/>
                </a:solidFill>
                <a:latin typeface="Calibri" panose="020F0502020204030204" pitchFamily="34" charset="0"/>
                <a:hlinkClick r:id="rId3"/>
              </a:rPr>
              <a:t>entities</a:t>
            </a:r>
            <a:endParaRPr lang="en-US" sz="2400" dirty="0" smtClean="0">
              <a:solidFill>
                <a:srgbClr val="335177"/>
              </a:solidFill>
              <a:latin typeface="Calibri" panose="020F0502020204030204" pitchFamily="34" charset="0"/>
            </a:endParaRPr>
          </a:p>
          <a:p>
            <a:pPr>
              <a:lnSpc>
                <a:spcPct val="150000"/>
              </a:lnSpc>
              <a:buFont typeface="Arial" panose="020B0604020202020204" pitchFamily="34" charset="0"/>
              <a:buChar char="•"/>
            </a:pPr>
            <a:r>
              <a:rPr lang="en-US" sz="2400" dirty="0" smtClean="0">
                <a:solidFill>
                  <a:srgbClr val="000000"/>
                </a:solidFill>
                <a:latin typeface="Calibri" panose="020F0502020204030204" pitchFamily="34" charset="0"/>
              </a:rPr>
              <a:t>  How </a:t>
            </a:r>
            <a:r>
              <a:rPr lang="en-US" sz="2400" dirty="0">
                <a:solidFill>
                  <a:srgbClr val="000000"/>
                </a:solidFill>
                <a:latin typeface="Calibri" panose="020F0502020204030204" pitchFamily="34" charset="0"/>
              </a:rPr>
              <a:t>would you display the text </a:t>
            </a:r>
            <a:r>
              <a:rPr lang="en-US" sz="2400" dirty="0">
                <a:solidFill>
                  <a:srgbClr val="003399"/>
                </a:solidFill>
                <a:latin typeface="Calibri" panose="020F0502020204030204" pitchFamily="34" charset="0"/>
              </a:rPr>
              <a:t>&amp;amp;</a:t>
            </a:r>
            <a:r>
              <a:rPr lang="en-US" sz="2400" dirty="0">
                <a:solidFill>
                  <a:srgbClr val="000000"/>
                </a:solidFill>
                <a:latin typeface="Calibri" panose="020F0502020204030204" pitchFamily="34" charset="0"/>
              </a:rPr>
              <a:t> on a web page?</a:t>
            </a:r>
            <a:endParaRPr lang="en-US" sz="24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23345581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HTML-encoding text</a:t>
            </a:r>
            <a:endParaRPr lang="zh-CN" altLang="en-US" dirty="0"/>
          </a:p>
        </p:txBody>
      </p:sp>
      <p:sp>
        <p:nvSpPr>
          <p:cNvPr id="3" name="内容占位符 2"/>
          <p:cNvSpPr>
            <a:spLocks noGrp="1"/>
          </p:cNvSpPr>
          <p:nvPr>
            <p:ph idx="1"/>
          </p:nvPr>
        </p:nvSpPr>
        <p:spPr/>
        <p:txBody>
          <a:bodyPr/>
          <a:lstStyle/>
          <a:p>
            <a:pPr lvl="1"/>
            <a:r>
              <a:rPr lang="en-US" altLang="zh-CN" sz="2400" dirty="0"/>
              <a:t>To display the link text in a web page, its special characters must be encoded as shown </a:t>
            </a:r>
            <a:r>
              <a:rPr lang="en-US" altLang="zh-CN" sz="2400" dirty="0" smtClean="0"/>
              <a:t>below</a:t>
            </a:r>
            <a:endParaRPr lang="en-US" altLang="zh-CN" sz="2400" dirty="0"/>
          </a:p>
          <a:p>
            <a:endParaRPr lang="zh-CN" altLang="en-US" dirty="0"/>
          </a:p>
        </p:txBody>
      </p:sp>
      <p:sp>
        <p:nvSpPr>
          <p:cNvPr id="4" name="TextBox 4"/>
          <p:cNvSpPr txBox="1"/>
          <p:nvPr/>
        </p:nvSpPr>
        <p:spPr>
          <a:xfrm>
            <a:off x="1097280" y="2850874"/>
            <a:ext cx="10058400" cy="1754326"/>
          </a:xfrm>
          <a:prstGeom prst="rect">
            <a:avLst/>
          </a:prstGeom>
          <a:solidFill>
            <a:srgbClr val="E5F5FF"/>
          </a:solidFill>
          <a:ln w="19050">
            <a:solidFill>
              <a:schemeClr val="tx1"/>
            </a:solidFill>
            <a:prstDash val="dash"/>
          </a:ln>
        </p:spPr>
        <p:txBody>
          <a:bodyPr wrap="square" rtlCol="0">
            <a:spAutoFit/>
          </a:bodyPr>
          <a:lstStyle/>
          <a:p>
            <a:r>
              <a:rPr lang="en-US" b="1" dirty="0">
                <a:solidFill>
                  <a:srgbClr val="C00000"/>
                </a:solidFill>
                <a:latin typeface="Courier New" pitchFamily="49" charset="0"/>
                <a:cs typeface="Courier New" pitchFamily="49" charset="0"/>
              </a:rPr>
              <a:t>&amp;</a:t>
            </a:r>
            <a:r>
              <a:rPr lang="en-US" b="1" dirty="0" err="1">
                <a:solidFill>
                  <a:srgbClr val="C00000"/>
                </a:solidFill>
                <a:latin typeface="Courier New" pitchFamily="49" charset="0"/>
                <a:cs typeface="Courier New" pitchFamily="49" charset="0"/>
              </a:rPr>
              <a:t>lt;</a:t>
            </a:r>
            <a:r>
              <a:rPr lang="en-US" dirty="0" err="1">
                <a:latin typeface="Courier New" pitchFamily="49" charset="0"/>
                <a:cs typeface="Courier New" pitchFamily="49" charset="0"/>
              </a:rPr>
              <a:t>p</a:t>
            </a:r>
            <a:r>
              <a:rPr lang="en-US" b="1" dirty="0" err="1">
                <a:solidFill>
                  <a:srgbClr val="C00000"/>
                </a:solidFill>
                <a:latin typeface="Courier New" pitchFamily="49" charset="0"/>
                <a:cs typeface="Courier New" pitchFamily="49" charset="0"/>
              </a:rPr>
              <a:t>&amp;gt</a:t>
            </a:r>
            <a:r>
              <a:rPr lang="en-US" b="1" dirty="0">
                <a:solidFill>
                  <a:srgbClr val="C00000"/>
                </a:solidFill>
                <a:latin typeface="Courier New" pitchFamily="49" charset="0"/>
                <a:cs typeface="Courier New" pitchFamily="49" charset="0"/>
              </a:rPr>
              <a:t>;</a:t>
            </a:r>
          </a:p>
          <a:p>
            <a:r>
              <a:rPr lang="en-US" dirty="0">
                <a:latin typeface="Courier New" pitchFamily="49" charset="0"/>
                <a:cs typeface="Courier New" pitchFamily="49" charset="0"/>
              </a:rPr>
              <a:t>  </a:t>
            </a:r>
            <a:r>
              <a:rPr lang="en-US" b="1" dirty="0">
                <a:solidFill>
                  <a:srgbClr val="C00000"/>
                </a:solidFill>
                <a:latin typeface="Courier New" pitchFamily="49" charset="0"/>
                <a:cs typeface="Courier New" pitchFamily="49" charset="0"/>
              </a:rPr>
              <a:t>&amp;</a:t>
            </a:r>
            <a:r>
              <a:rPr lang="en-US" b="1" dirty="0" err="1">
                <a:solidFill>
                  <a:srgbClr val="C00000"/>
                </a:solidFill>
                <a:latin typeface="Courier New" pitchFamily="49" charset="0"/>
                <a:cs typeface="Courier New" pitchFamily="49" charset="0"/>
              </a:rPr>
              <a:t>lt;</a:t>
            </a:r>
            <a:r>
              <a:rPr lang="en-US" dirty="0" err="1">
                <a:latin typeface="Courier New" pitchFamily="49" charset="0"/>
                <a:cs typeface="Courier New" pitchFamily="49" charset="0"/>
              </a:rPr>
              <a:t>a</a:t>
            </a:r>
            <a:r>
              <a:rPr lang="en-US" dirty="0">
                <a:latin typeface="Courier New" pitchFamily="49" charset="0"/>
                <a:cs typeface="Courier New" pitchFamily="49" charset="0"/>
              </a:rPr>
              <a:t> </a:t>
            </a:r>
            <a:r>
              <a:rPr lang="en-US" dirty="0" err="1">
                <a:latin typeface="Courier New" pitchFamily="49" charset="0"/>
                <a:cs typeface="Courier New" pitchFamily="49" charset="0"/>
              </a:rPr>
              <a:t>href</a:t>
            </a:r>
            <a:r>
              <a:rPr lang="en-US" dirty="0">
                <a:latin typeface="Courier New" pitchFamily="49" charset="0"/>
                <a:cs typeface="Courier New" pitchFamily="49" charset="0"/>
              </a:rPr>
              <a:t>=</a:t>
            </a:r>
            <a:r>
              <a:rPr lang="en-US" b="1" dirty="0">
                <a:solidFill>
                  <a:srgbClr val="C00000"/>
                </a:solidFill>
                <a:latin typeface="Courier New" pitchFamily="49" charset="0"/>
                <a:cs typeface="Courier New" pitchFamily="49" charset="0"/>
              </a:rPr>
              <a:t>&amp;</a:t>
            </a:r>
            <a:r>
              <a:rPr lang="en-US" b="1" dirty="0" err="1">
                <a:solidFill>
                  <a:srgbClr val="C00000"/>
                </a:solidFill>
                <a:latin typeface="Courier New" pitchFamily="49" charset="0"/>
                <a:cs typeface="Courier New" pitchFamily="49" charset="0"/>
              </a:rPr>
              <a:t>quot;</a:t>
            </a:r>
            <a:r>
              <a:rPr lang="en-US" dirty="0" err="1">
                <a:latin typeface="Courier New" pitchFamily="49" charset="0"/>
                <a:cs typeface="Courier New" pitchFamily="49" charset="0"/>
              </a:rPr>
              <a:t>http</a:t>
            </a:r>
            <a:r>
              <a:rPr lang="en-US" dirty="0">
                <a:latin typeface="Courier New" pitchFamily="49" charset="0"/>
                <a:cs typeface="Courier New" pitchFamily="49" charset="0"/>
              </a:rPr>
              <a:t>://google.com/</a:t>
            </a:r>
            <a:r>
              <a:rPr lang="en-US" dirty="0" err="1">
                <a:latin typeface="Courier New" pitchFamily="49" charset="0"/>
                <a:cs typeface="Courier New" pitchFamily="49" charset="0"/>
              </a:rPr>
              <a:t>search?q</a:t>
            </a:r>
            <a:r>
              <a:rPr lang="en-US" dirty="0">
                <a:latin typeface="Courier New" pitchFamily="49" charset="0"/>
                <a:cs typeface="Courier New" pitchFamily="49" charset="0"/>
              </a:rPr>
              <a:t>=</a:t>
            </a:r>
            <a:r>
              <a:rPr lang="en-US" dirty="0" err="1">
                <a:latin typeface="Courier New" pitchFamily="49" charset="0"/>
                <a:cs typeface="Courier New" pitchFamily="49" charset="0"/>
              </a:rPr>
              <a:t>marty</a:t>
            </a:r>
            <a:r>
              <a:rPr lang="en-US" b="1" dirty="0" err="1">
                <a:solidFill>
                  <a:srgbClr val="C00000"/>
                </a:solidFill>
                <a:latin typeface="Courier New" pitchFamily="49" charset="0"/>
                <a:cs typeface="Courier New" pitchFamily="49" charset="0"/>
              </a:rPr>
              <a:t>&amp;amp;</a:t>
            </a:r>
            <a:r>
              <a:rPr lang="en-US" dirty="0" err="1">
                <a:latin typeface="Courier New" pitchFamily="49" charset="0"/>
                <a:cs typeface="Courier New" pitchFamily="49" charset="0"/>
              </a:rPr>
              <a:t>ie</a:t>
            </a:r>
            <a:r>
              <a:rPr lang="en-US" dirty="0">
                <a:latin typeface="Courier New" pitchFamily="49" charset="0"/>
                <a:cs typeface="Courier New" pitchFamily="49" charset="0"/>
              </a:rPr>
              <a:t>=utf-8</a:t>
            </a:r>
            <a:r>
              <a:rPr lang="en-US" b="1" dirty="0">
                <a:solidFill>
                  <a:srgbClr val="C00000"/>
                </a:solidFill>
                <a:latin typeface="Courier New" pitchFamily="49" charset="0"/>
                <a:cs typeface="Courier New" pitchFamily="49" charset="0"/>
              </a:rPr>
              <a:t>&amp;quot;&amp;</a:t>
            </a:r>
            <a:r>
              <a:rPr lang="en-US" b="1" dirty="0" err="1">
                <a:solidFill>
                  <a:srgbClr val="C00000"/>
                </a:solidFill>
                <a:latin typeface="Courier New" pitchFamily="49" charset="0"/>
                <a:cs typeface="Courier New" pitchFamily="49" charset="0"/>
              </a:rPr>
              <a:t>gt</a:t>
            </a:r>
            <a:r>
              <a:rPr lang="en-US" b="1" dirty="0">
                <a:solidFill>
                  <a:srgbClr val="C00000"/>
                </a:solidFill>
                <a:latin typeface="Courier New" pitchFamily="49" charset="0"/>
                <a:cs typeface="Courier New" pitchFamily="49" charset="0"/>
              </a:rPr>
              <a:t>;</a:t>
            </a:r>
          </a:p>
          <a:p>
            <a:r>
              <a:rPr lang="en-US" dirty="0">
                <a:latin typeface="Courier New" pitchFamily="49" charset="0"/>
                <a:cs typeface="Courier New" pitchFamily="49" charset="0"/>
              </a:rPr>
              <a:t>    Search Google for Marty</a:t>
            </a:r>
          </a:p>
          <a:p>
            <a:r>
              <a:rPr lang="en-US" dirty="0">
                <a:latin typeface="Courier New" pitchFamily="49" charset="0"/>
                <a:cs typeface="Courier New" pitchFamily="49" charset="0"/>
              </a:rPr>
              <a:t> </a:t>
            </a:r>
            <a:r>
              <a:rPr lang="en-US" b="1" dirty="0">
                <a:solidFill>
                  <a:srgbClr val="C00000"/>
                </a:solidFill>
                <a:latin typeface="Courier New" pitchFamily="49" charset="0"/>
                <a:cs typeface="Courier New" pitchFamily="49" charset="0"/>
              </a:rPr>
              <a:t> &amp;</a:t>
            </a:r>
            <a:r>
              <a:rPr lang="en-US" b="1" dirty="0" err="1">
                <a:solidFill>
                  <a:srgbClr val="C00000"/>
                </a:solidFill>
                <a:latin typeface="Courier New" pitchFamily="49" charset="0"/>
                <a:cs typeface="Courier New" pitchFamily="49" charset="0"/>
              </a:rPr>
              <a:t>lt</a:t>
            </a:r>
            <a:r>
              <a:rPr lang="en-US" b="1" dirty="0">
                <a:solidFill>
                  <a:srgbClr val="C00000"/>
                </a:solidFill>
                <a:latin typeface="Courier New" pitchFamily="49" charset="0"/>
                <a:cs typeface="Courier New" pitchFamily="49" charset="0"/>
              </a:rPr>
              <a:t>;</a:t>
            </a:r>
            <a:r>
              <a:rPr lang="en-US" dirty="0">
                <a:latin typeface="Courier New" pitchFamily="49" charset="0"/>
                <a:cs typeface="Courier New" pitchFamily="49" charset="0"/>
              </a:rPr>
              <a:t>/</a:t>
            </a:r>
            <a:r>
              <a:rPr lang="en-US" dirty="0" err="1">
                <a:latin typeface="Courier New" pitchFamily="49" charset="0"/>
                <a:cs typeface="Courier New" pitchFamily="49" charset="0"/>
              </a:rPr>
              <a:t>a</a:t>
            </a:r>
            <a:r>
              <a:rPr lang="en-US" b="1" dirty="0" err="1">
                <a:solidFill>
                  <a:srgbClr val="C00000"/>
                </a:solidFill>
                <a:latin typeface="Courier New" pitchFamily="49" charset="0"/>
                <a:cs typeface="Courier New" pitchFamily="49" charset="0"/>
              </a:rPr>
              <a:t>&amp;gt</a:t>
            </a:r>
            <a:r>
              <a:rPr lang="en-US" b="1" dirty="0">
                <a:solidFill>
                  <a:srgbClr val="C00000"/>
                </a:solidFill>
                <a:latin typeface="Courier New" pitchFamily="49" charset="0"/>
                <a:cs typeface="Courier New" pitchFamily="49" charset="0"/>
              </a:rPr>
              <a:t>;</a:t>
            </a:r>
          </a:p>
          <a:p>
            <a:r>
              <a:rPr lang="en-US" b="1" dirty="0">
                <a:solidFill>
                  <a:srgbClr val="C00000"/>
                </a:solidFill>
                <a:latin typeface="Courier New" pitchFamily="49" charset="0"/>
                <a:cs typeface="Courier New" pitchFamily="49" charset="0"/>
              </a:rPr>
              <a:t>&amp;</a:t>
            </a:r>
            <a:r>
              <a:rPr lang="en-US" b="1" dirty="0" err="1">
                <a:solidFill>
                  <a:srgbClr val="C00000"/>
                </a:solidFill>
                <a:latin typeface="Courier New" pitchFamily="49" charset="0"/>
                <a:cs typeface="Courier New" pitchFamily="49" charset="0"/>
              </a:rPr>
              <a:t>lt</a:t>
            </a:r>
            <a:r>
              <a:rPr lang="en-US" b="1" dirty="0">
                <a:solidFill>
                  <a:srgbClr val="C00000"/>
                </a:solidFill>
                <a:latin typeface="Courier New" pitchFamily="49" charset="0"/>
                <a:cs typeface="Courier New" pitchFamily="49" charset="0"/>
              </a:rPr>
              <a:t>;</a:t>
            </a:r>
            <a:r>
              <a:rPr lang="en-US" dirty="0">
                <a:latin typeface="Courier New" pitchFamily="49" charset="0"/>
                <a:cs typeface="Courier New" pitchFamily="49" charset="0"/>
              </a:rPr>
              <a:t>/</a:t>
            </a:r>
            <a:r>
              <a:rPr lang="en-US" dirty="0" err="1">
                <a:latin typeface="Courier New" pitchFamily="49" charset="0"/>
                <a:cs typeface="Courier New" pitchFamily="49" charset="0"/>
              </a:rPr>
              <a:t>p</a:t>
            </a:r>
            <a:r>
              <a:rPr lang="en-US" b="1" dirty="0" err="1">
                <a:solidFill>
                  <a:srgbClr val="C00000"/>
                </a:solidFill>
                <a:latin typeface="Courier New" pitchFamily="49" charset="0"/>
                <a:cs typeface="Courier New" pitchFamily="49" charset="0"/>
              </a:rPr>
              <a:t>&amp;gt</a:t>
            </a:r>
            <a:r>
              <a:rPr lang="en-US" b="1" dirty="0" smtClean="0">
                <a:solidFill>
                  <a:srgbClr val="C00000"/>
                </a:solidFill>
                <a:latin typeface="Courier New" pitchFamily="49" charset="0"/>
                <a:cs typeface="Courier New" pitchFamily="49" charset="0"/>
              </a:rPr>
              <a: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i="1" dirty="0" smtClean="0">
                <a:solidFill>
                  <a:schemeClr val="bg1">
                    <a:lumMod val="65000"/>
                  </a:schemeClr>
                </a:solidFill>
                <a:latin typeface="Consolas" pitchFamily="49" charset="0"/>
                <a:cs typeface="Consolas" pitchFamily="49" charset="0"/>
              </a:rPr>
              <a:t>HTML</a:t>
            </a:r>
          </a:p>
        </p:txBody>
      </p:sp>
      <p:sp>
        <p:nvSpPr>
          <p:cNvPr id="5" name="TextBox 5"/>
          <p:cNvSpPr txBox="1"/>
          <p:nvPr/>
        </p:nvSpPr>
        <p:spPr>
          <a:xfrm>
            <a:off x="1097280" y="4605200"/>
            <a:ext cx="10058400" cy="707886"/>
          </a:xfrm>
          <a:prstGeom prst="rect">
            <a:avLst/>
          </a:prstGeom>
          <a:noFill/>
          <a:ln w="19050">
            <a:solidFill>
              <a:schemeClr val="tx1"/>
            </a:solidFill>
            <a:prstDash val="dash"/>
          </a:ln>
        </p:spPr>
        <p:txBody>
          <a:bodyPr wrap="square" rtlCol="0">
            <a:spAutoFit/>
          </a:bodyPr>
          <a:lstStyle/>
          <a:p>
            <a:r>
              <a:rPr lang="en-US" sz="2000" dirty="0">
                <a:latin typeface="Times New Roman" pitchFamily="18" charset="0"/>
                <a:cs typeface="Times New Roman" pitchFamily="18" charset="0"/>
              </a:rPr>
              <a:t>&lt;p&gt; &lt;a </a:t>
            </a:r>
            <a:r>
              <a:rPr lang="en-US" sz="2000" dirty="0" err="1">
                <a:latin typeface="Times New Roman" pitchFamily="18" charset="0"/>
                <a:cs typeface="Times New Roman" pitchFamily="18" charset="0"/>
              </a:rPr>
              <a:t>href</a:t>
            </a:r>
            <a:r>
              <a:rPr lang="en-US" sz="2000" dirty="0">
                <a:latin typeface="Times New Roman" pitchFamily="18" charset="0"/>
                <a:cs typeface="Times New Roman" pitchFamily="18" charset="0"/>
              </a:rPr>
              <a:t>="http://google.com/</a:t>
            </a:r>
            <a:r>
              <a:rPr lang="en-US" sz="2000" dirty="0" err="1">
                <a:latin typeface="Times New Roman" pitchFamily="18" charset="0"/>
                <a:cs typeface="Times New Roman" pitchFamily="18" charset="0"/>
              </a:rPr>
              <a:t>search?q</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marty&amp;ie</a:t>
            </a:r>
            <a:r>
              <a:rPr lang="en-US" sz="2000" dirty="0">
                <a:latin typeface="Times New Roman" pitchFamily="18" charset="0"/>
                <a:cs typeface="Times New Roman" pitchFamily="18" charset="0"/>
              </a:rPr>
              <a:t>=utf-8"&gt; Search Google for Marty &lt;/a&gt; &lt;/p</a:t>
            </a:r>
            <a:r>
              <a:rPr lang="en-US" sz="2000" dirty="0" smtClean="0">
                <a:latin typeface="Times New Roman" pitchFamily="18" charset="0"/>
                <a:cs typeface="Times New Roman" pitchFamily="18" charset="0"/>
              </a:rPr>
              <a:t>&gt;</a:t>
            </a:r>
            <a:r>
              <a:rPr lang="en-US" i="1" dirty="0" smtClean="0">
                <a:latin typeface="Consolas" pitchFamily="49" charset="0"/>
                <a:cs typeface="Consolas" pitchFamily="49" charset="0"/>
              </a:rPr>
              <a:t>                         		</a:t>
            </a:r>
            <a:r>
              <a:rPr lang="en-US" dirty="0" smtClean="0">
                <a:latin typeface="Consolas" pitchFamily="49" charset="0"/>
                <a:cs typeface="Consolas" pitchFamily="49" charset="0"/>
              </a:rPr>
              <a:t>			                            </a:t>
            </a:r>
            <a:r>
              <a:rPr lang="en-US" b="1" i="1" dirty="0" smtClean="0">
                <a:solidFill>
                  <a:schemeClr val="bg1">
                    <a:lumMod val="65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278997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Computer </a:t>
            </a:r>
            <a:r>
              <a:rPr lang="en-US" b="1" dirty="0" smtClean="0"/>
              <a:t>code: </a:t>
            </a:r>
            <a:r>
              <a:rPr lang="en-US" b="1" dirty="0">
                <a:solidFill>
                  <a:srgbClr val="84B93F"/>
                </a:solidFill>
              </a:rPr>
              <a:t>&lt;code&gt;</a:t>
            </a:r>
          </a:p>
        </p:txBody>
      </p:sp>
      <p:sp>
        <p:nvSpPr>
          <p:cNvPr id="4" name="TextBox 3"/>
          <p:cNvSpPr txBox="1"/>
          <p:nvPr/>
        </p:nvSpPr>
        <p:spPr>
          <a:xfrm>
            <a:off x="1114182" y="2806149"/>
            <a:ext cx="10044545" cy="1446550"/>
          </a:xfrm>
          <a:prstGeom prst="rect">
            <a:avLst/>
          </a:prstGeom>
          <a:solidFill>
            <a:srgbClr val="E5F5FF"/>
          </a:solidFill>
          <a:ln w="19050">
            <a:solidFill>
              <a:schemeClr val="tx1"/>
            </a:solidFill>
            <a:prstDash val="dash"/>
          </a:ln>
        </p:spPr>
        <p:txBody>
          <a:bodyPr wrap="square" rtlCol="0">
            <a:spAutoFit/>
          </a:bodyPr>
          <a:lstStyle/>
          <a:p>
            <a:r>
              <a:rPr lang="en-US" sz="2200" dirty="0">
                <a:latin typeface="Courier New" pitchFamily="49" charset="0"/>
                <a:cs typeface="Courier New" pitchFamily="49" charset="0"/>
              </a:rPr>
              <a:t>&lt;p&gt;</a:t>
            </a:r>
          </a:p>
          <a:p>
            <a:r>
              <a:rPr lang="en-US" sz="2200" dirty="0" smtClean="0">
                <a:latin typeface="Courier New" pitchFamily="49" charset="0"/>
                <a:cs typeface="Courier New" pitchFamily="49" charset="0"/>
              </a:rPr>
              <a:t>	The </a:t>
            </a:r>
            <a:r>
              <a:rPr lang="en-US" sz="2200" b="1" dirty="0">
                <a:solidFill>
                  <a:srgbClr val="C00000"/>
                </a:solidFill>
                <a:latin typeface="Courier New" pitchFamily="49" charset="0"/>
                <a:cs typeface="Courier New" pitchFamily="49" charset="0"/>
              </a:rPr>
              <a:t>&lt;code&gt;</a:t>
            </a:r>
            <a:r>
              <a:rPr lang="en-US" sz="2200" dirty="0" err="1">
                <a:latin typeface="Courier New" pitchFamily="49" charset="0"/>
                <a:cs typeface="Courier New" pitchFamily="49" charset="0"/>
              </a:rPr>
              <a:t>ul</a:t>
            </a:r>
            <a:r>
              <a:rPr lang="en-US" sz="2200" b="1" dirty="0">
                <a:solidFill>
                  <a:srgbClr val="C00000"/>
                </a:solidFill>
                <a:latin typeface="Courier New" pitchFamily="49" charset="0"/>
                <a:cs typeface="Courier New" pitchFamily="49" charset="0"/>
              </a:rPr>
              <a:t>&lt;/code&gt;</a:t>
            </a:r>
            <a:r>
              <a:rPr lang="en-US" sz="2200" dirty="0">
                <a:latin typeface="Courier New" pitchFamily="49" charset="0"/>
                <a:cs typeface="Courier New" pitchFamily="49" charset="0"/>
              </a:rPr>
              <a:t> and </a:t>
            </a:r>
            <a:r>
              <a:rPr lang="en-US" sz="2200" b="1" dirty="0">
                <a:solidFill>
                  <a:srgbClr val="C00000"/>
                </a:solidFill>
                <a:latin typeface="Courier New" pitchFamily="49" charset="0"/>
                <a:cs typeface="Courier New" pitchFamily="49" charset="0"/>
              </a:rPr>
              <a:t>&lt;code&gt;</a:t>
            </a:r>
            <a:r>
              <a:rPr lang="en-US" sz="2200" dirty="0" err="1">
                <a:latin typeface="Courier New" pitchFamily="49" charset="0"/>
                <a:cs typeface="Courier New" pitchFamily="49" charset="0"/>
              </a:rPr>
              <a:t>ol</a:t>
            </a:r>
            <a:r>
              <a:rPr lang="en-US" sz="2200" b="1" dirty="0">
                <a:solidFill>
                  <a:srgbClr val="C00000"/>
                </a:solidFill>
                <a:latin typeface="Courier New" pitchFamily="49" charset="0"/>
                <a:cs typeface="Courier New" pitchFamily="49" charset="0"/>
              </a:rPr>
              <a:t>&lt;/code&gt;</a:t>
            </a:r>
          </a:p>
          <a:p>
            <a:r>
              <a:rPr lang="en-US" sz="2200" dirty="0" smtClean="0">
                <a:latin typeface="Courier New" pitchFamily="49" charset="0"/>
                <a:cs typeface="Courier New" pitchFamily="49" charset="0"/>
              </a:rPr>
              <a:t>	tags </a:t>
            </a:r>
            <a:r>
              <a:rPr lang="en-US" sz="2200" dirty="0">
                <a:latin typeface="Courier New" pitchFamily="49" charset="0"/>
                <a:cs typeface="Courier New" pitchFamily="49" charset="0"/>
              </a:rPr>
              <a:t>make lists.</a:t>
            </a:r>
          </a:p>
          <a:p>
            <a:r>
              <a:rPr lang="en-US" sz="2200" dirty="0">
                <a:latin typeface="Courier New" pitchFamily="49" charset="0"/>
                <a:cs typeface="Courier New" pitchFamily="49" charset="0"/>
              </a:rPr>
              <a:t>&lt;/p&gt;</a:t>
            </a:r>
            <a:r>
              <a:rPr lang="en-US" sz="2200" dirty="0" smtClean="0">
                <a:latin typeface="Courier New" pitchFamily="49" charset="0"/>
                <a:cs typeface="Courier New" pitchFamily="49" charset="0"/>
              </a:rPr>
              <a:t>                                                  </a:t>
            </a:r>
            <a:r>
              <a:rPr lang="en-US" sz="2200" b="1" i="1" dirty="0" smtClean="0">
                <a:solidFill>
                  <a:schemeClr val="bg1">
                    <a:lumMod val="65000"/>
                  </a:schemeClr>
                </a:solidFill>
                <a:latin typeface="Consolas" pitchFamily="49" charset="0"/>
                <a:cs typeface="Consolas" pitchFamily="49" charset="0"/>
              </a:rPr>
              <a:t>HTML</a:t>
            </a:r>
          </a:p>
        </p:txBody>
      </p:sp>
      <p:sp>
        <p:nvSpPr>
          <p:cNvPr id="5" name="TextBox 4"/>
          <p:cNvSpPr txBox="1"/>
          <p:nvPr/>
        </p:nvSpPr>
        <p:spPr>
          <a:xfrm>
            <a:off x="1114182" y="4241339"/>
            <a:ext cx="10044545" cy="430887"/>
          </a:xfrm>
          <a:prstGeom prst="rect">
            <a:avLst/>
          </a:prstGeom>
          <a:noFill/>
          <a:ln w="19050">
            <a:solidFill>
              <a:schemeClr val="tx1"/>
            </a:solidFill>
            <a:prstDash val="dash"/>
          </a:ln>
        </p:spPr>
        <p:txBody>
          <a:bodyPr wrap="square" rtlCol="0">
            <a:spAutoFit/>
          </a:bodyPr>
          <a:lstStyle/>
          <a:p>
            <a:r>
              <a:rPr lang="en-US" sz="2200" dirty="0">
                <a:latin typeface="Times New Roman" pitchFamily="18" charset="0"/>
                <a:cs typeface="Times New Roman" pitchFamily="18" charset="0"/>
              </a:rPr>
              <a:t>The </a:t>
            </a:r>
            <a:r>
              <a:rPr lang="en-US" sz="2200" dirty="0" err="1">
                <a:latin typeface="Courier New" pitchFamily="49" charset="0"/>
                <a:cs typeface="Courier New" pitchFamily="49" charset="0"/>
              </a:rPr>
              <a:t>ul</a:t>
            </a:r>
            <a:r>
              <a:rPr lang="en-US" sz="2200" dirty="0">
                <a:latin typeface="Times New Roman" pitchFamily="18" charset="0"/>
                <a:cs typeface="Times New Roman" pitchFamily="18" charset="0"/>
              </a:rPr>
              <a:t> and </a:t>
            </a:r>
            <a:r>
              <a:rPr lang="en-US" sz="2200" dirty="0" err="1">
                <a:latin typeface="Courier New" pitchFamily="49" charset="0"/>
                <a:cs typeface="Courier New" pitchFamily="49" charset="0"/>
              </a:rPr>
              <a:t>ol</a:t>
            </a:r>
            <a:r>
              <a:rPr lang="en-US" sz="2200" dirty="0">
                <a:latin typeface="Times New Roman" pitchFamily="18" charset="0"/>
                <a:cs typeface="Times New Roman" pitchFamily="18" charset="0"/>
              </a:rPr>
              <a:t> tags make lists.</a:t>
            </a:r>
            <a:r>
              <a:rPr lang="en-US" sz="2200" dirty="0" smtClean="0">
                <a:latin typeface="Times New Roman" pitchFamily="18" charset="0"/>
                <a:cs typeface="Times New Roman" pitchFamily="18" charset="0"/>
              </a:rPr>
              <a:t>	</a:t>
            </a:r>
            <a:r>
              <a:rPr lang="en-US" sz="2200" dirty="0" smtClean="0">
                <a:latin typeface="Consolas" pitchFamily="49" charset="0"/>
                <a:cs typeface="Consolas" pitchFamily="49" charset="0"/>
              </a:rPr>
              <a:t>                               	 </a:t>
            </a:r>
            <a:r>
              <a:rPr lang="en-US" sz="2200" b="1" i="1" dirty="0" smtClean="0">
                <a:solidFill>
                  <a:schemeClr val="bg1">
                    <a:lumMod val="65000"/>
                  </a:schemeClr>
                </a:solidFill>
                <a:latin typeface="Consolas" pitchFamily="49" charset="0"/>
                <a:cs typeface="Consolas" pitchFamily="49" charset="0"/>
              </a:rPr>
              <a:t>output</a:t>
            </a:r>
          </a:p>
        </p:txBody>
      </p:sp>
      <p:sp>
        <p:nvSpPr>
          <p:cNvPr id="6" name="Content Placeholder 2"/>
          <p:cNvSpPr>
            <a:spLocks noGrp="1"/>
          </p:cNvSpPr>
          <p:nvPr>
            <p:ph sz="quarter" idx="1"/>
          </p:nvPr>
        </p:nvSpPr>
        <p:spPr>
          <a:xfrm>
            <a:off x="1114182" y="2168498"/>
            <a:ext cx="10044545" cy="689113"/>
          </a:xfrm>
        </p:spPr>
        <p:txBody>
          <a:bodyPr>
            <a:normAutofit/>
          </a:bodyPr>
          <a:lstStyle/>
          <a:p>
            <a:pPr algn="ctr"/>
            <a:r>
              <a:rPr lang="en-US" sz="2400" i="1" dirty="0"/>
              <a:t>a short section of computer code (usually shown in a fixed-width font) </a:t>
            </a:r>
          </a:p>
        </p:txBody>
      </p:sp>
    </p:spTree>
    <p:extLst>
      <p:ext uri="{BB962C8B-B14F-4D97-AF65-F5344CB8AC3E}">
        <p14:creationId xmlns:p14="http://schemas.microsoft.com/office/powerpoint/2010/main" val="276455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Deletions and insertions: &lt;del&gt;, &lt;ins&gt;</a:t>
            </a:r>
          </a:p>
        </p:txBody>
      </p:sp>
      <p:sp>
        <p:nvSpPr>
          <p:cNvPr id="3" name="Content Placeholder 2"/>
          <p:cNvSpPr>
            <a:spLocks noGrp="1"/>
          </p:cNvSpPr>
          <p:nvPr>
            <p:ph idx="1"/>
          </p:nvPr>
        </p:nvSpPr>
        <p:spPr>
          <a:xfrm>
            <a:off x="1097280" y="1737360"/>
            <a:ext cx="10058400" cy="450205"/>
          </a:xfrm>
        </p:spPr>
        <p:txBody>
          <a:bodyPr/>
          <a:lstStyle/>
          <a:p>
            <a:pPr algn="ctr"/>
            <a:r>
              <a:rPr lang="en-US" i="1" dirty="0"/>
              <a:t>content that should be considered deleted or added to the document (inline)</a:t>
            </a:r>
          </a:p>
        </p:txBody>
      </p:sp>
      <p:sp>
        <p:nvSpPr>
          <p:cNvPr id="5" name="Rectangle 2"/>
          <p:cNvSpPr>
            <a:spLocks noChangeArrowheads="1"/>
          </p:cNvSpPr>
          <p:nvPr/>
        </p:nvSpPr>
        <p:spPr bwMode="auto">
          <a:xfrm>
            <a:off x="1097280" y="2735542"/>
            <a:ext cx="10058400" cy="1446550"/>
          </a:xfrm>
          <a:prstGeom prst="rect">
            <a:avLst/>
          </a:prstGeom>
          <a:solidFill>
            <a:srgbClr val="E5F5FF"/>
          </a:solidFill>
          <a:ln w="19050">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&lt;p&gt; </a:t>
            </a:r>
          </a:p>
          <a:p>
            <a:pPr marL="0" marR="0" lvl="0" indent="0" algn="l" defTabSz="914400" rtl="0" eaLnBrk="0" fontAlgn="base" latinLnBrk="0" hangingPunct="0">
              <a:lnSpc>
                <a:spcPct val="100000"/>
              </a:lnSpc>
              <a:spcBef>
                <a:spcPct val="0"/>
              </a:spcBef>
              <a:spcAft>
                <a:spcPct val="0"/>
              </a:spcAft>
              <a:buClrTx/>
              <a:buSzTx/>
              <a:buFontTx/>
              <a:buNone/>
              <a:tabLst/>
            </a:pPr>
            <a:r>
              <a:rPr lang="en-US" sz="2200" dirty="0">
                <a:latin typeface="Courier New" panose="02070309020205020404" pitchFamily="49" charset="0"/>
                <a:cs typeface="Courier New" panose="02070309020205020404" pitchFamily="49" charset="0"/>
              </a:rPr>
              <a:t>	</a:t>
            </a:r>
            <a:r>
              <a:rPr kumimoji="0" lang="en-US" sz="2200" b="0" i="1"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&lt;del&gt;</a:t>
            </a:r>
            <a:r>
              <a:rPr kumimoji="0" lang="en-US" sz="2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Final Exam</a:t>
            </a:r>
            <a:r>
              <a:rPr kumimoji="0" lang="en-US" sz="2200" b="0" i="1"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&lt;/del&gt;</a:t>
            </a:r>
            <a:r>
              <a:rPr kumimoji="0" lang="en-US" sz="2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2200" b="0" i="1"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&lt;ins&gt;</a:t>
            </a:r>
            <a:r>
              <a:rPr kumimoji="0" lang="en-US" sz="2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Midterm</a:t>
            </a:r>
            <a:r>
              <a:rPr kumimoji="0" lang="en-US" sz="2200" b="0" i="1"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&lt;/ins&gt;</a:t>
            </a:r>
            <a:r>
              <a:rPr kumimoji="0" lang="en-US" sz="2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is on 	</a:t>
            </a:r>
            <a:r>
              <a:rPr kumimoji="0" lang="en-US" sz="2200" b="0" i="1"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&lt;del&gt;</a:t>
            </a:r>
            <a:r>
              <a:rPr kumimoji="0" lang="en-US" sz="2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Aug 29</a:t>
            </a:r>
            <a:r>
              <a:rPr kumimoji="0" lang="en-US" sz="2200" b="0" i="1"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&lt;/del&gt;</a:t>
            </a:r>
            <a:r>
              <a:rPr kumimoji="0" lang="en-US" sz="2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2200" b="0" i="1"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&lt;ins&gt;</a:t>
            </a:r>
            <a:r>
              <a:rPr kumimoji="0" lang="en-US" sz="2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Apr 17</a:t>
            </a:r>
            <a:r>
              <a:rPr kumimoji="0" lang="en-US" sz="2200" b="0" i="1"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&lt;/ins&gt;</a:t>
            </a:r>
            <a:r>
              <a:rPr kumimoji="0" lang="en-US" sz="2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&lt;/p&gt;                                                  </a:t>
            </a:r>
            <a:r>
              <a:rPr kumimoji="0" lang="en-US" sz="2200" b="1" i="0" u="none" strike="noStrike" cap="none" normalizeH="0" baseline="0" dirty="0" smtClean="0">
                <a:ln>
                  <a:noFill/>
                </a:ln>
                <a:solidFill>
                  <a:schemeClr val="bg1">
                    <a:lumMod val="65000"/>
                  </a:schemeClr>
                </a:solidFill>
                <a:effectLst/>
                <a:latin typeface="Courier New" panose="02070309020205020404" pitchFamily="49" charset="0"/>
                <a:cs typeface="Courier New" panose="02070309020205020404" pitchFamily="49" charset="0"/>
              </a:rPr>
              <a:t>HTML</a:t>
            </a:r>
          </a:p>
        </p:txBody>
      </p:sp>
      <p:sp>
        <p:nvSpPr>
          <p:cNvPr id="6" name="Rectangle 3"/>
          <p:cNvSpPr>
            <a:spLocks noChangeArrowheads="1"/>
          </p:cNvSpPr>
          <p:nvPr/>
        </p:nvSpPr>
        <p:spPr bwMode="auto">
          <a:xfrm>
            <a:off x="1097280" y="4182092"/>
            <a:ext cx="10058400" cy="43088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sngStrike" cap="none" normalizeH="0" baseline="0" dirty="0" smtClean="0">
                <a:ln>
                  <a:noFill/>
                </a:ln>
                <a:solidFill>
                  <a:srgbClr val="FF0000"/>
                </a:solidFill>
                <a:effectLst/>
                <a:latin typeface="Arial" panose="020B0604020202020204" pitchFamily="34" charset="0"/>
              </a:rPr>
              <a:t>Final Exam </a:t>
            </a:r>
            <a:r>
              <a:rPr kumimoji="0" lang="en-US" sz="2200" b="0" i="0" u="none" strike="noStrike" cap="none" normalizeH="0" baseline="0" dirty="0" smtClean="0">
                <a:ln>
                  <a:noFill/>
                </a:ln>
                <a:solidFill>
                  <a:srgbClr val="00B050"/>
                </a:solidFill>
                <a:effectLst/>
                <a:latin typeface="Arial" panose="020B0604020202020204" pitchFamily="34" charset="0"/>
              </a:rPr>
              <a:t>Midterm</a:t>
            </a:r>
            <a:r>
              <a:rPr kumimoji="0" lang="en-US" sz="2200" b="0" i="0" u="none" strike="noStrike" cap="none" normalizeH="0" baseline="0" dirty="0" smtClean="0">
                <a:ln>
                  <a:noFill/>
                </a:ln>
                <a:solidFill>
                  <a:schemeClr val="tx1"/>
                </a:solidFill>
                <a:effectLst/>
                <a:latin typeface="Arial" panose="020B0604020202020204" pitchFamily="34" charset="0"/>
              </a:rPr>
              <a:t> is on </a:t>
            </a:r>
            <a:r>
              <a:rPr kumimoji="0" lang="en-US" sz="2200" b="0" i="0" u="none" strike="sngStrike" cap="none" normalizeH="0" baseline="0" dirty="0" smtClean="0">
                <a:ln>
                  <a:noFill/>
                </a:ln>
                <a:solidFill>
                  <a:srgbClr val="FF0000"/>
                </a:solidFill>
                <a:effectLst/>
                <a:latin typeface="Arial" panose="020B0604020202020204" pitchFamily="34" charset="0"/>
              </a:rPr>
              <a:t>Aug 29 </a:t>
            </a:r>
            <a:r>
              <a:rPr kumimoji="0" lang="en-US" sz="2200" b="0" i="0" u="none" strike="noStrike" cap="none" normalizeH="0" baseline="0" dirty="0" smtClean="0">
                <a:ln>
                  <a:noFill/>
                </a:ln>
                <a:solidFill>
                  <a:srgbClr val="00B050"/>
                </a:solidFill>
                <a:effectLst/>
                <a:latin typeface="Arial" panose="020B0604020202020204" pitchFamily="34" charset="0"/>
              </a:rPr>
              <a:t>Apr 17</a:t>
            </a:r>
            <a:r>
              <a:rPr kumimoji="0" lang="en-US" sz="2200" b="0" i="0" u="none" strike="noStrike" cap="none" normalizeH="0" baseline="0" dirty="0" smtClean="0">
                <a:ln>
                  <a:noFill/>
                </a:ln>
                <a:solidFill>
                  <a:schemeClr val="tx1"/>
                </a:solidFill>
                <a:effectLst/>
                <a:latin typeface="Arial" panose="020B0604020202020204" pitchFamily="34" charset="0"/>
              </a:rPr>
              <a:t>.                                                  </a:t>
            </a:r>
            <a:r>
              <a:rPr kumimoji="0" lang="en-US" sz="2200" b="1" i="0" u="none" strike="noStrike" cap="none" normalizeH="0" baseline="0" dirty="0" smtClean="0">
                <a:ln>
                  <a:noFill/>
                </a:ln>
                <a:solidFill>
                  <a:schemeClr val="bg1">
                    <a:lumMod val="65000"/>
                  </a:schemeClr>
                </a:solidFill>
                <a:effectLst/>
                <a:latin typeface="Arial" panose="020B0604020202020204" pitchFamily="34" charset="0"/>
              </a:rPr>
              <a:t>output</a:t>
            </a:r>
            <a:r>
              <a:rPr kumimoji="0" lang="en-US" sz="22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199524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Today’s Topics</a:t>
            </a:r>
            <a:endParaRPr lang="zh-CN" altLang="en-US" dirty="0"/>
          </a:p>
        </p:txBody>
      </p:sp>
      <p:sp>
        <p:nvSpPr>
          <p:cNvPr id="3" name="内容占位符 2"/>
          <p:cNvSpPr>
            <a:spLocks noGrp="1"/>
          </p:cNvSpPr>
          <p:nvPr>
            <p:ph idx="1"/>
          </p:nvPr>
        </p:nvSpPr>
        <p:spPr/>
        <p:txBody>
          <a:bodyPr>
            <a:normAutofit/>
          </a:bodyPr>
          <a:lstStyle/>
          <a:p>
            <a:r>
              <a:rPr lang="en-US" altLang="zh-CN" sz="2400" b="1" i="1" dirty="0" smtClean="0">
                <a:solidFill>
                  <a:srgbClr val="0066FF"/>
                </a:solidFill>
              </a:rPr>
              <a:t>Basic HTML</a:t>
            </a:r>
          </a:p>
          <a:p>
            <a:pPr lvl="1"/>
            <a:r>
              <a:rPr lang="en-US" altLang="zh-CN" sz="2000" b="1" i="1" dirty="0" smtClean="0">
                <a:solidFill>
                  <a:srgbClr val="0066FF"/>
                </a:solidFill>
              </a:rPr>
              <a:t>Basic HTML</a:t>
            </a:r>
          </a:p>
          <a:p>
            <a:pPr lvl="1"/>
            <a:r>
              <a:rPr lang="en-US" altLang="zh-CN" sz="2000" dirty="0" smtClean="0"/>
              <a:t>More HTML Elements</a:t>
            </a:r>
          </a:p>
          <a:p>
            <a:pPr lvl="1"/>
            <a:r>
              <a:rPr lang="en-US" altLang="zh-CN" sz="2000" dirty="0" smtClean="0"/>
              <a:t>Web Standards</a:t>
            </a:r>
          </a:p>
          <a:p>
            <a:pPr marL="0" indent="0">
              <a:buNone/>
            </a:pPr>
            <a:endParaRPr lang="zh-CN" altLang="en-US" sz="2400" dirty="0"/>
          </a:p>
        </p:txBody>
      </p:sp>
    </p:spTree>
    <p:extLst>
      <p:ext uri="{BB962C8B-B14F-4D97-AF65-F5344CB8AC3E}">
        <p14:creationId xmlns:p14="http://schemas.microsoft.com/office/powerpoint/2010/main" val="16566305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Abbreviations: &lt;</a:t>
            </a:r>
            <a:r>
              <a:rPr lang="en-US" b="1" dirty="0" err="1"/>
              <a:t>abbr</a:t>
            </a:r>
            <a:r>
              <a:rPr lang="en-US" b="1" dirty="0"/>
              <a:t>&gt;</a:t>
            </a:r>
          </a:p>
        </p:txBody>
      </p:sp>
      <p:sp>
        <p:nvSpPr>
          <p:cNvPr id="3" name="Content Placeholder 2"/>
          <p:cNvSpPr>
            <a:spLocks noGrp="1"/>
          </p:cNvSpPr>
          <p:nvPr>
            <p:ph idx="1"/>
          </p:nvPr>
        </p:nvSpPr>
        <p:spPr>
          <a:xfrm>
            <a:off x="1097280" y="1845734"/>
            <a:ext cx="10058400" cy="589353"/>
          </a:xfrm>
        </p:spPr>
        <p:txBody>
          <a:bodyPr/>
          <a:lstStyle/>
          <a:p>
            <a:pPr algn="ctr"/>
            <a:r>
              <a:rPr lang="en-US" i="1" dirty="0"/>
              <a:t>an abbreviation, acronym, or slang term (inline)</a:t>
            </a:r>
          </a:p>
        </p:txBody>
      </p:sp>
      <p:sp>
        <p:nvSpPr>
          <p:cNvPr id="4" name="Rectangle 1"/>
          <p:cNvSpPr>
            <a:spLocks noChangeArrowheads="1"/>
          </p:cNvSpPr>
          <p:nvPr/>
        </p:nvSpPr>
        <p:spPr bwMode="auto">
          <a:xfrm>
            <a:off x="1097280" y="2435087"/>
            <a:ext cx="10058400" cy="1785104"/>
          </a:xfrm>
          <a:prstGeom prst="rect">
            <a:avLst/>
          </a:prstGeom>
          <a:solidFill>
            <a:srgbClr val="E5F5FF"/>
          </a:solidFill>
          <a:ln w="19050">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&lt;p&gt; </a:t>
            </a:r>
          </a:p>
          <a:p>
            <a:pPr marL="0" marR="0" lvl="0" indent="0" algn="l" defTabSz="914400" rtl="0" eaLnBrk="0" fontAlgn="base" latinLnBrk="0" hangingPunct="0">
              <a:lnSpc>
                <a:spcPct val="100000"/>
              </a:lnSpc>
              <a:spcBef>
                <a:spcPct val="0"/>
              </a:spcBef>
              <a:spcAft>
                <a:spcPct val="0"/>
              </a:spcAft>
              <a:buClrTx/>
              <a:buSzTx/>
              <a:buFontTx/>
              <a:buNone/>
              <a:tabLst/>
            </a:pPr>
            <a:r>
              <a:rPr lang="en-US" sz="2200" dirty="0">
                <a:latin typeface="Courier New" panose="02070309020205020404" pitchFamily="49" charset="0"/>
                <a:cs typeface="Courier New" panose="02070309020205020404" pitchFamily="49" charset="0"/>
              </a:rPr>
              <a:t>	</a:t>
            </a:r>
            <a:r>
              <a:rPr kumimoji="0" lang="en-US" sz="2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Safe divers always remember to check their </a:t>
            </a:r>
          </a:p>
          <a:p>
            <a:pPr marL="0" marR="0" lvl="0" indent="0" algn="l" defTabSz="914400" rtl="0" eaLnBrk="0" fontAlgn="base" latinLnBrk="0" hangingPunct="0">
              <a:lnSpc>
                <a:spcPct val="100000"/>
              </a:lnSpc>
              <a:spcBef>
                <a:spcPct val="0"/>
              </a:spcBef>
              <a:spcAft>
                <a:spcPct val="0"/>
              </a:spcAft>
              <a:buClrTx/>
              <a:buSzTx/>
              <a:buFontTx/>
              <a:buNone/>
              <a:tabLst/>
            </a:pPr>
            <a:r>
              <a:rPr lang="en-US" sz="2200" dirty="0">
                <a:latin typeface="Courier New" panose="02070309020205020404" pitchFamily="49" charset="0"/>
                <a:cs typeface="Courier New" panose="02070309020205020404" pitchFamily="49" charset="0"/>
              </a:rPr>
              <a:t>	</a:t>
            </a:r>
            <a:r>
              <a:rPr kumimoji="0" lang="en-US" sz="2200" b="0" i="1"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sz="2200" b="0" i="1"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abbr</a:t>
            </a:r>
            <a:r>
              <a:rPr kumimoji="0" lang="en-US" sz="2200" b="0" i="1"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title="Self-Contained Underwater Breathing 	Apparatus"&gt;</a:t>
            </a:r>
            <a:r>
              <a:rPr kumimoji="0" lang="en-US" sz="2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SCUBA</a:t>
            </a:r>
            <a:r>
              <a:rPr kumimoji="0" lang="en-US" sz="2200" b="0" i="1"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sz="2200" b="0" i="1"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abbr</a:t>
            </a:r>
            <a:r>
              <a:rPr kumimoji="0" lang="en-US" sz="2200" b="0" i="1"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a:t>
            </a:r>
            <a:r>
              <a:rPr kumimoji="0" lang="en-US" sz="2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gear.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&lt;/p&gt;                                                  </a:t>
            </a:r>
            <a:r>
              <a:rPr kumimoji="0" lang="en-US" sz="2200" b="1" i="0" u="none" strike="noStrike" cap="none" normalizeH="0" baseline="0" dirty="0" smtClean="0">
                <a:ln>
                  <a:noFill/>
                </a:ln>
                <a:solidFill>
                  <a:schemeClr val="bg1">
                    <a:lumMod val="65000"/>
                  </a:schemeClr>
                </a:solidFill>
                <a:effectLst/>
                <a:latin typeface="Courier New" panose="02070309020205020404" pitchFamily="49" charset="0"/>
                <a:cs typeface="Courier New" panose="02070309020205020404" pitchFamily="49" charset="0"/>
              </a:rPr>
              <a:t>HTML</a:t>
            </a:r>
          </a:p>
        </p:txBody>
      </p:sp>
      <p:sp>
        <p:nvSpPr>
          <p:cNvPr id="5" name="Rectangle 2"/>
          <p:cNvSpPr>
            <a:spLocks noChangeArrowheads="1"/>
          </p:cNvSpPr>
          <p:nvPr/>
        </p:nvSpPr>
        <p:spPr bwMode="auto">
          <a:xfrm>
            <a:off x="1097280" y="4220191"/>
            <a:ext cx="10058400" cy="43088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panose="020B0604020202020204" pitchFamily="34" charset="0"/>
              </a:rPr>
              <a:t>Safe divers always remember to check their </a:t>
            </a:r>
            <a:r>
              <a:rPr kumimoji="0" lang="en-US" sz="2200" b="0" i="0" strike="noStrike" cap="none" normalizeH="0" baseline="0" dirty="0" smtClean="0">
                <a:ln>
                  <a:noFill/>
                </a:ln>
                <a:solidFill>
                  <a:schemeClr val="tx1"/>
                </a:solidFill>
                <a:effectLst/>
                <a:latin typeface="Arial" panose="020B0604020202020204" pitchFamily="34" charset="0"/>
              </a:rPr>
              <a:t>SCUBA</a:t>
            </a:r>
            <a:r>
              <a:rPr kumimoji="0" lang="en-US" sz="2200" b="0" i="0" u="none" strike="noStrike" cap="none" normalizeH="0" baseline="0" dirty="0" smtClean="0">
                <a:ln>
                  <a:noFill/>
                </a:ln>
                <a:solidFill>
                  <a:schemeClr val="tx1"/>
                </a:solidFill>
                <a:effectLst/>
                <a:latin typeface="Arial" panose="020B0604020202020204" pitchFamily="34" charset="0"/>
              </a:rPr>
              <a:t> gear.                       </a:t>
            </a:r>
            <a:r>
              <a:rPr kumimoji="0" lang="en-US" sz="2200" b="1" i="0" u="none" strike="noStrike" cap="none" normalizeH="0" baseline="0" dirty="0" smtClean="0">
                <a:ln>
                  <a:noFill/>
                </a:ln>
                <a:solidFill>
                  <a:schemeClr val="bg1">
                    <a:lumMod val="65000"/>
                  </a:schemeClr>
                </a:solidFill>
                <a:effectLst/>
                <a:latin typeface="Arial" panose="020B0604020202020204" pitchFamily="34" charset="0"/>
              </a:rPr>
              <a:t>output </a:t>
            </a:r>
          </a:p>
        </p:txBody>
      </p:sp>
      <p:sp>
        <p:nvSpPr>
          <p:cNvPr id="6" name="TextBox 5"/>
          <p:cNvSpPr txBox="1"/>
          <p:nvPr/>
        </p:nvSpPr>
        <p:spPr>
          <a:xfrm>
            <a:off x="1097280" y="4897299"/>
            <a:ext cx="9943106" cy="11079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200" dirty="0" smtClean="0"/>
              <a:t>The title will appear when the abbreviated word is hovered over</a:t>
            </a:r>
          </a:p>
          <a:p>
            <a:pPr marL="285750" indent="-285750">
              <a:lnSpc>
                <a:spcPct val="150000"/>
              </a:lnSpc>
              <a:buFont typeface="Arial" panose="020B0604020202020204" pitchFamily="34" charset="0"/>
              <a:buChar char="•"/>
            </a:pPr>
            <a:r>
              <a:rPr lang="en-US" sz="2200" dirty="0" smtClean="0"/>
              <a:t>In some browsers the abbreviated word will have a dashed underline</a:t>
            </a:r>
            <a:endParaRPr lang="en-US" sz="2200" dirty="0"/>
          </a:p>
        </p:txBody>
      </p:sp>
    </p:spTree>
    <p:extLst>
      <p:ext uri="{BB962C8B-B14F-4D97-AF65-F5344CB8AC3E}">
        <p14:creationId xmlns:p14="http://schemas.microsoft.com/office/powerpoint/2010/main" val="2785182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6664"/>
            <a:ext cx="10058400" cy="1450757"/>
          </a:xfrm>
        </p:spPr>
        <p:txBody>
          <a:bodyPr/>
          <a:lstStyle/>
          <a:p>
            <a:r>
              <a:rPr lang="en-US" b="1" dirty="0"/>
              <a:t>Preformatted </a:t>
            </a:r>
            <a:r>
              <a:rPr lang="en-US" b="1" dirty="0" smtClean="0"/>
              <a:t>text:</a:t>
            </a:r>
            <a:r>
              <a:rPr lang="en-US" b="1" dirty="0" smtClean="0">
                <a:solidFill>
                  <a:srgbClr val="84B93F"/>
                </a:solidFill>
              </a:rPr>
              <a:t> </a:t>
            </a:r>
            <a:r>
              <a:rPr lang="en-US" b="1" dirty="0">
                <a:solidFill>
                  <a:srgbClr val="84B93F"/>
                </a:solidFill>
              </a:rPr>
              <a:t>&lt;pre&gt;</a:t>
            </a:r>
          </a:p>
        </p:txBody>
      </p:sp>
      <p:sp>
        <p:nvSpPr>
          <p:cNvPr id="3" name="Content Placeholder 2"/>
          <p:cNvSpPr>
            <a:spLocks noGrp="1"/>
          </p:cNvSpPr>
          <p:nvPr>
            <p:ph idx="1"/>
          </p:nvPr>
        </p:nvSpPr>
        <p:spPr>
          <a:xfrm>
            <a:off x="1097280" y="1769534"/>
            <a:ext cx="10058400" cy="609231"/>
          </a:xfrm>
        </p:spPr>
        <p:txBody>
          <a:bodyPr>
            <a:normAutofit/>
          </a:bodyPr>
          <a:lstStyle/>
          <a:p>
            <a:pPr algn="ctr"/>
            <a:r>
              <a:rPr lang="en-US" sz="2400" i="1" dirty="0"/>
              <a:t>a large section of pre-formatted text (block)</a:t>
            </a:r>
          </a:p>
        </p:txBody>
      </p:sp>
      <p:sp>
        <p:nvSpPr>
          <p:cNvPr id="4" name="TextBox 3"/>
          <p:cNvSpPr txBox="1"/>
          <p:nvPr/>
        </p:nvSpPr>
        <p:spPr>
          <a:xfrm>
            <a:off x="1111135" y="2302565"/>
            <a:ext cx="10120082" cy="1477328"/>
          </a:xfrm>
          <a:prstGeom prst="rect">
            <a:avLst/>
          </a:prstGeom>
          <a:solidFill>
            <a:srgbClr val="E5F5FF"/>
          </a:solidFill>
          <a:ln w="19050">
            <a:solidFill>
              <a:schemeClr val="tx1"/>
            </a:solidFill>
            <a:prstDash val="dash"/>
          </a:ln>
        </p:spPr>
        <p:txBody>
          <a:bodyPr wrap="square" rtlCol="0">
            <a:spAutoFit/>
          </a:bodyPr>
          <a:lstStyle/>
          <a:p>
            <a:r>
              <a:rPr lang="en-US" b="1" dirty="0">
                <a:solidFill>
                  <a:srgbClr val="C00000"/>
                </a:solidFill>
                <a:latin typeface="Courier New" pitchFamily="49" charset="0"/>
                <a:cs typeface="Courier New" pitchFamily="49" charset="0"/>
              </a:rPr>
              <a:t>&lt;pre&gt;</a:t>
            </a:r>
          </a:p>
          <a:p>
            <a:r>
              <a:rPr lang="en-US" dirty="0" smtClean="0">
                <a:latin typeface="Courier New" pitchFamily="49" charset="0"/>
                <a:cs typeface="Courier New" pitchFamily="49" charset="0"/>
              </a:rPr>
              <a:t>		Bill Gates </a:t>
            </a:r>
            <a:r>
              <a:rPr lang="en-US" dirty="0">
                <a:latin typeface="Courier New" pitchFamily="49" charset="0"/>
                <a:cs typeface="Courier New" pitchFamily="49" charset="0"/>
              </a:rPr>
              <a:t>speaks </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You will be assimilated </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Microsoft fans delirious</a:t>
            </a:r>
            <a:endParaRPr lang="en-US" dirty="0">
              <a:latin typeface="Courier New" pitchFamily="49" charset="0"/>
              <a:cs typeface="Courier New" pitchFamily="49" charset="0"/>
            </a:endParaRPr>
          </a:p>
          <a:p>
            <a:r>
              <a:rPr lang="en-US" b="1" dirty="0">
                <a:solidFill>
                  <a:srgbClr val="C00000"/>
                </a:solidFill>
                <a:latin typeface="Courier New" pitchFamily="49" charset="0"/>
                <a:cs typeface="Courier New" pitchFamily="49" charset="0"/>
              </a:rPr>
              <a:t>&lt;/pre</a:t>
            </a:r>
            <a:r>
              <a:rPr lang="en-US" b="1" dirty="0" smtClean="0">
                <a:solidFill>
                  <a:srgbClr val="C00000"/>
                </a:solidFill>
                <a:latin typeface="Courier New" pitchFamily="49" charset="0"/>
                <a:cs typeface="Courier New" pitchFamily="49" charset="0"/>
              </a:rPr>
              <a:t>&gt;                                                               </a:t>
            </a:r>
            <a:r>
              <a:rPr lang="en-US" b="1" i="1" dirty="0" smtClean="0">
                <a:solidFill>
                  <a:schemeClr val="bg1">
                    <a:lumMod val="65000"/>
                  </a:schemeClr>
                </a:solidFill>
                <a:latin typeface="Consolas" pitchFamily="49" charset="0"/>
                <a:cs typeface="Consolas" pitchFamily="49" charset="0"/>
              </a:rPr>
              <a:t>HTML</a:t>
            </a:r>
          </a:p>
        </p:txBody>
      </p:sp>
      <p:sp>
        <p:nvSpPr>
          <p:cNvPr id="5" name="TextBox 4"/>
          <p:cNvSpPr txBox="1"/>
          <p:nvPr/>
        </p:nvSpPr>
        <p:spPr>
          <a:xfrm>
            <a:off x="1111135" y="3779893"/>
            <a:ext cx="10120082" cy="1107996"/>
          </a:xfrm>
          <a:prstGeom prst="rect">
            <a:avLst/>
          </a:prstGeom>
          <a:noFill/>
          <a:ln w="19050">
            <a:solidFill>
              <a:schemeClr val="tx1"/>
            </a:solidFill>
            <a:prstDash val="dash"/>
          </a:ln>
        </p:spPr>
        <p:txBody>
          <a:bodyPr wrap="square" rtlCol="0">
            <a:spAutoFit/>
          </a:bodyPr>
          <a:lstStyle/>
          <a:p>
            <a:r>
              <a:rPr lang="en-US" dirty="0" smtClean="0">
                <a:latin typeface="Courier New" pitchFamily="49" charset="0"/>
                <a:cs typeface="Courier New" pitchFamily="49" charset="0"/>
              </a:rPr>
              <a:t>		</a:t>
            </a:r>
            <a:r>
              <a:rPr lang="en-US" sz="2200" dirty="0" smtClean="0">
                <a:latin typeface="Courier New" pitchFamily="49" charset="0"/>
                <a:cs typeface="Courier New" pitchFamily="49" charset="0"/>
              </a:rPr>
              <a:t>Bill Gates speaks </a:t>
            </a:r>
          </a:p>
          <a:p>
            <a:r>
              <a:rPr lang="en-US" sz="2200" dirty="0" smtClean="0">
                <a:latin typeface="Courier New" pitchFamily="49" charset="0"/>
                <a:cs typeface="Courier New" pitchFamily="49" charset="0"/>
              </a:rPr>
              <a:t>    		You will be assimilated </a:t>
            </a:r>
          </a:p>
          <a:p>
            <a:r>
              <a:rPr lang="en-US" sz="2200" dirty="0" smtClean="0">
                <a:latin typeface="Courier New" pitchFamily="49" charset="0"/>
                <a:cs typeface="Courier New" pitchFamily="49" charset="0"/>
              </a:rPr>
              <a:t>  		  Microsoft fans delirious</a:t>
            </a:r>
            <a:r>
              <a:rPr lang="en-US" dirty="0" smtClean="0">
                <a:latin typeface="Consolas" pitchFamily="49" charset="0"/>
                <a:cs typeface="Consolas" pitchFamily="49" charset="0"/>
              </a:rPr>
              <a:t>                               </a:t>
            </a:r>
            <a:r>
              <a:rPr lang="en-US" b="1" i="1" dirty="0" smtClean="0">
                <a:solidFill>
                  <a:schemeClr val="bg1">
                    <a:lumMod val="65000"/>
                  </a:schemeClr>
                </a:solidFill>
                <a:latin typeface="Consolas" pitchFamily="49" charset="0"/>
                <a:cs typeface="Consolas" pitchFamily="49" charset="0"/>
              </a:rPr>
              <a:t>output</a:t>
            </a:r>
          </a:p>
        </p:txBody>
      </p:sp>
      <p:sp>
        <p:nvSpPr>
          <p:cNvPr id="6" name="Content Placeholder 2"/>
          <p:cNvSpPr txBox="1">
            <a:spLocks/>
          </p:cNvSpPr>
          <p:nvPr/>
        </p:nvSpPr>
        <p:spPr>
          <a:xfrm>
            <a:off x="1111135" y="5041900"/>
            <a:ext cx="10120082" cy="16002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200" dirty="0" smtClean="0"/>
              <a:t>  Displayed with exactly the whitespace / line breaks given in the text</a:t>
            </a:r>
          </a:p>
          <a:p>
            <a:pPr>
              <a:buFont typeface="Arial" panose="020B0604020202020204" pitchFamily="34" charset="0"/>
              <a:buChar char="•"/>
            </a:pPr>
            <a:r>
              <a:rPr lang="en-US" sz="2200" dirty="0" smtClean="0"/>
              <a:t>  Shown in a fixed-width font by default</a:t>
            </a:r>
          </a:p>
          <a:p>
            <a:pPr>
              <a:buFont typeface="Arial" panose="020B0604020202020204" pitchFamily="34" charset="0"/>
              <a:buChar char="•"/>
            </a:pPr>
            <a:r>
              <a:rPr lang="en-US" sz="2200" dirty="0" smtClean="0"/>
              <a:t>  how </a:t>
            </a:r>
            <a:r>
              <a:rPr lang="en-US" sz="2200" dirty="0"/>
              <a:t>would it look if we had instead enclosed it in </a:t>
            </a:r>
            <a:r>
              <a:rPr lang="en-US" sz="2200" dirty="0">
                <a:solidFill>
                  <a:srgbClr val="003399"/>
                </a:solidFill>
              </a:rPr>
              <a:t>code</a:t>
            </a:r>
            <a:r>
              <a:rPr lang="en-US" sz="2200" dirty="0"/>
              <a:t> tags?</a:t>
            </a:r>
          </a:p>
        </p:txBody>
      </p:sp>
    </p:spTree>
    <p:extLst>
      <p:ext uri="{BB962C8B-B14F-4D97-AF65-F5344CB8AC3E}">
        <p14:creationId xmlns:p14="http://schemas.microsoft.com/office/powerpoint/2010/main" val="178037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fade">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 page metadata: </a:t>
            </a:r>
            <a:r>
              <a:rPr lang="en-US" b="1" dirty="0">
                <a:solidFill>
                  <a:srgbClr val="84B93F"/>
                </a:solidFill>
              </a:rPr>
              <a:t>&lt;meta&gt;</a:t>
            </a:r>
          </a:p>
        </p:txBody>
      </p:sp>
      <p:sp>
        <p:nvSpPr>
          <p:cNvPr id="3" name="Content Placeholder 2"/>
          <p:cNvSpPr>
            <a:spLocks noGrp="1"/>
          </p:cNvSpPr>
          <p:nvPr>
            <p:ph idx="1"/>
          </p:nvPr>
        </p:nvSpPr>
        <p:spPr>
          <a:xfrm>
            <a:off x="1097280" y="1845734"/>
            <a:ext cx="10058400" cy="489962"/>
          </a:xfrm>
        </p:spPr>
        <p:txBody>
          <a:bodyPr>
            <a:normAutofit/>
          </a:bodyPr>
          <a:lstStyle/>
          <a:p>
            <a:pPr algn="ctr"/>
            <a:r>
              <a:rPr lang="en-US" sz="2400" i="1" dirty="0"/>
              <a:t>information about your page (for a browser, search engine, etc.) </a:t>
            </a:r>
          </a:p>
        </p:txBody>
      </p:sp>
      <p:sp>
        <p:nvSpPr>
          <p:cNvPr id="6" name="Rectangle 5"/>
          <p:cNvSpPr/>
          <p:nvPr/>
        </p:nvSpPr>
        <p:spPr>
          <a:xfrm>
            <a:off x="1097280" y="2550540"/>
            <a:ext cx="10058400" cy="1107996"/>
          </a:xfrm>
          <a:prstGeom prst="rect">
            <a:avLst/>
          </a:prstGeom>
          <a:solidFill>
            <a:srgbClr val="E5F5FF"/>
          </a:solidFill>
          <a:ln w="19050">
            <a:solidFill>
              <a:schemeClr val="tx1"/>
            </a:solidFill>
            <a:prstDash val="dash"/>
          </a:ln>
        </p:spPr>
        <p:txBody>
          <a:bodyPr wrap="square">
            <a:spAutoFit/>
          </a:bodyPr>
          <a:lstStyle/>
          <a:p>
            <a:r>
              <a:rPr lang="en-US" sz="2200" dirty="0"/>
              <a:t>&lt;meta http-</a:t>
            </a:r>
            <a:r>
              <a:rPr lang="en-US" sz="2200" dirty="0" err="1"/>
              <a:t>equiv</a:t>
            </a:r>
            <a:r>
              <a:rPr lang="en-US" sz="2200" dirty="0"/>
              <a:t>="Content-Type</a:t>
            </a:r>
            <a:r>
              <a:rPr lang="en-US" sz="2200" dirty="0" smtClean="0"/>
              <a:t>" </a:t>
            </a:r>
            <a:r>
              <a:rPr lang="en-US" sz="2200" dirty="0"/>
              <a:t>content="text/html</a:t>
            </a:r>
            <a:r>
              <a:rPr lang="en-US" sz="2200" dirty="0" smtClean="0"/>
              <a:t>; charset</a:t>
            </a:r>
            <a:r>
              <a:rPr lang="en-US" sz="2200" dirty="0"/>
              <a:t>="utf-8" /&gt;</a:t>
            </a:r>
          </a:p>
          <a:p>
            <a:r>
              <a:rPr lang="en-US" sz="2200" dirty="0"/>
              <a:t>&lt;meta name="</a:t>
            </a:r>
            <a:r>
              <a:rPr lang="en-US" sz="2200" dirty="0" smtClean="0"/>
              <a:t>description“ content</a:t>
            </a:r>
            <a:r>
              <a:rPr lang="en-US" sz="2200" dirty="0"/>
              <a:t>="Authors' web site for Building Java Programs." /&gt;</a:t>
            </a:r>
          </a:p>
          <a:p>
            <a:r>
              <a:rPr lang="en-US" sz="2200" dirty="0"/>
              <a:t>&lt;meta name="keywords" content="java, textbook" </a:t>
            </a:r>
            <a:r>
              <a:rPr lang="en-US" sz="2200" dirty="0" smtClean="0"/>
              <a:t>/&gt;                                                </a:t>
            </a:r>
            <a:r>
              <a:rPr lang="en-US" sz="2200" b="1" i="1" dirty="0" smtClean="0">
                <a:solidFill>
                  <a:schemeClr val="bg1">
                    <a:lumMod val="65000"/>
                  </a:schemeClr>
                </a:solidFill>
              </a:rPr>
              <a:t>HTML</a:t>
            </a:r>
            <a:endParaRPr lang="en-US" sz="2200" b="1" i="1" dirty="0">
              <a:solidFill>
                <a:schemeClr val="bg1">
                  <a:lumMod val="65000"/>
                </a:schemeClr>
              </a:solidFill>
            </a:endParaRPr>
          </a:p>
        </p:txBody>
      </p:sp>
      <p:sp>
        <p:nvSpPr>
          <p:cNvPr id="7" name="Rectangle 6"/>
          <p:cNvSpPr/>
          <p:nvPr/>
        </p:nvSpPr>
        <p:spPr>
          <a:xfrm>
            <a:off x="1046480" y="3709336"/>
            <a:ext cx="10904220" cy="2492990"/>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smtClean="0"/>
              <a:t>placed </a:t>
            </a:r>
            <a:r>
              <a:rPr lang="en-US" sz="2400" b="1" dirty="0"/>
              <a:t>in the </a:t>
            </a:r>
            <a:r>
              <a:rPr lang="en-US" sz="2400" b="1" dirty="0">
                <a:solidFill>
                  <a:srgbClr val="003399"/>
                </a:solidFill>
              </a:rPr>
              <a:t>head</a:t>
            </a:r>
            <a:r>
              <a:rPr lang="en-US" sz="2400" dirty="0">
                <a:solidFill>
                  <a:srgbClr val="003399"/>
                </a:solidFill>
              </a:rPr>
              <a:t> </a:t>
            </a:r>
            <a:r>
              <a:rPr lang="en-US" sz="2400" dirty="0"/>
              <a:t>section of your HTML page</a:t>
            </a:r>
          </a:p>
          <a:p>
            <a:pPr marL="285750" indent="-285750">
              <a:lnSpc>
                <a:spcPct val="150000"/>
              </a:lnSpc>
              <a:buFont typeface="Arial" panose="020B0604020202020204" pitchFamily="34" charset="0"/>
              <a:buChar char="•"/>
            </a:pPr>
            <a:r>
              <a:rPr lang="en-US" sz="2400" dirty="0" smtClean="0">
                <a:solidFill>
                  <a:srgbClr val="003399"/>
                </a:solidFill>
              </a:rPr>
              <a:t>meta</a:t>
            </a:r>
            <a:r>
              <a:rPr lang="en-US" sz="2400" dirty="0" smtClean="0"/>
              <a:t> </a:t>
            </a:r>
            <a:r>
              <a:rPr lang="en-US" sz="2400" dirty="0"/>
              <a:t>tags often have both the </a:t>
            </a:r>
            <a:r>
              <a:rPr lang="en-US" sz="2400" dirty="0">
                <a:solidFill>
                  <a:srgbClr val="003399"/>
                </a:solidFill>
              </a:rPr>
              <a:t>name</a:t>
            </a:r>
            <a:r>
              <a:rPr lang="en-US" sz="2400" dirty="0"/>
              <a:t> and </a:t>
            </a:r>
            <a:r>
              <a:rPr lang="en-US" sz="2400" dirty="0">
                <a:solidFill>
                  <a:srgbClr val="003399"/>
                </a:solidFill>
              </a:rPr>
              <a:t>content</a:t>
            </a:r>
            <a:r>
              <a:rPr lang="en-US" sz="2400" dirty="0"/>
              <a:t> attributes</a:t>
            </a:r>
          </a:p>
          <a:p>
            <a:pPr marL="742950" lvl="1" indent="-285750">
              <a:buFont typeface="Arial" panose="020B0604020202020204" pitchFamily="34" charset="0"/>
              <a:buChar char="•"/>
            </a:pPr>
            <a:r>
              <a:rPr lang="en-US" sz="2400" dirty="0" smtClean="0"/>
              <a:t>some </a:t>
            </a:r>
            <a:r>
              <a:rPr lang="en-US" sz="2400" dirty="0">
                <a:solidFill>
                  <a:srgbClr val="003399"/>
                </a:solidFill>
              </a:rPr>
              <a:t>meta</a:t>
            </a:r>
            <a:r>
              <a:rPr lang="en-US" sz="2400" dirty="0"/>
              <a:t> tags use the </a:t>
            </a:r>
            <a:r>
              <a:rPr lang="en-US" sz="2400" dirty="0">
                <a:solidFill>
                  <a:srgbClr val="003399"/>
                </a:solidFill>
              </a:rPr>
              <a:t>http-</a:t>
            </a:r>
            <a:r>
              <a:rPr lang="en-US" sz="2400" dirty="0" err="1">
                <a:solidFill>
                  <a:srgbClr val="003399"/>
                </a:solidFill>
              </a:rPr>
              <a:t>equiv</a:t>
            </a:r>
            <a:r>
              <a:rPr lang="en-US" sz="2400" dirty="0"/>
              <a:t> attribute instead of </a:t>
            </a:r>
            <a:r>
              <a:rPr lang="en-US" sz="2400" dirty="0">
                <a:solidFill>
                  <a:srgbClr val="003399"/>
                </a:solidFill>
              </a:rPr>
              <a:t>name</a:t>
            </a:r>
          </a:p>
          <a:p>
            <a:pPr marL="742950" lvl="1" indent="-285750">
              <a:buFont typeface="Arial" panose="020B0604020202020204" pitchFamily="34" charset="0"/>
              <a:buChar char="•"/>
            </a:pPr>
            <a:r>
              <a:rPr lang="en-US" sz="2400" dirty="0" smtClean="0"/>
              <a:t>the </a:t>
            </a:r>
            <a:r>
              <a:rPr lang="en-US" sz="2400" dirty="0">
                <a:solidFill>
                  <a:srgbClr val="003399"/>
                </a:solidFill>
              </a:rPr>
              <a:t>meta</a:t>
            </a:r>
            <a:r>
              <a:rPr lang="en-US" sz="2400" dirty="0"/>
              <a:t> tag with </a:t>
            </a:r>
            <a:r>
              <a:rPr lang="en-US" sz="2400" dirty="0">
                <a:solidFill>
                  <a:srgbClr val="003399"/>
                </a:solidFill>
              </a:rPr>
              <a:t>charset</a:t>
            </a:r>
            <a:r>
              <a:rPr lang="en-US" sz="2400" dirty="0"/>
              <a:t> attribute indicates </a:t>
            </a:r>
            <a:r>
              <a:rPr lang="en-US" sz="2400" dirty="0" smtClean="0"/>
              <a:t>language/character encodings</a:t>
            </a:r>
            <a:endParaRPr lang="en-US" sz="2400" dirty="0"/>
          </a:p>
          <a:p>
            <a:pPr marL="285750" indent="-285750">
              <a:lnSpc>
                <a:spcPct val="150000"/>
              </a:lnSpc>
              <a:buFont typeface="Arial" panose="020B0604020202020204" pitchFamily="34" charset="0"/>
              <a:buChar char="•"/>
            </a:pPr>
            <a:r>
              <a:rPr lang="en-US" sz="2400" dirty="0" smtClean="0"/>
              <a:t>using </a:t>
            </a:r>
            <a:r>
              <a:rPr lang="en-US" sz="2400" dirty="0"/>
              <a:t>a </a:t>
            </a:r>
            <a:r>
              <a:rPr lang="en-US" sz="2400" dirty="0">
                <a:solidFill>
                  <a:srgbClr val="003399"/>
                </a:solidFill>
              </a:rPr>
              <a:t>meta</a:t>
            </a:r>
            <a:r>
              <a:rPr lang="en-US" sz="2400" dirty="0"/>
              <a:t> tag </a:t>
            </a:r>
            <a:r>
              <a:rPr lang="en-US" sz="2400" dirty="0">
                <a:solidFill>
                  <a:srgbClr val="003399"/>
                </a:solidFill>
              </a:rPr>
              <a:t>Content-Type</a:t>
            </a:r>
            <a:r>
              <a:rPr lang="en-US" sz="2400" dirty="0"/>
              <a:t> stops validator "tentatively valid" warnings</a:t>
            </a:r>
          </a:p>
        </p:txBody>
      </p:sp>
    </p:spTree>
    <p:extLst>
      <p:ext uri="{BB962C8B-B14F-4D97-AF65-F5344CB8AC3E}">
        <p14:creationId xmlns:p14="http://schemas.microsoft.com/office/powerpoint/2010/main" val="1952878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97280" y="3037196"/>
            <a:ext cx="10058400" cy="1200329"/>
          </a:xfrm>
          <a:prstGeom prst="rect">
            <a:avLst/>
          </a:prstGeom>
          <a:noFill/>
          <a:ln w="19050">
            <a:solidFill>
              <a:schemeClr val="tx1"/>
            </a:solidFill>
            <a:prstDash val="dash"/>
          </a:ln>
        </p:spPr>
        <p:txBody>
          <a:bodyPr wrap="square" rtlCol="0">
            <a:spAutoFit/>
          </a:bodyPr>
          <a:lstStyle/>
          <a:p>
            <a:r>
              <a:rPr lang="en-US" dirty="0" smtClean="0"/>
              <a:t>         </a:t>
            </a:r>
          </a:p>
          <a:p>
            <a:endParaRPr lang="en-US" dirty="0"/>
          </a:p>
          <a:p>
            <a:endParaRPr lang="en-US" dirty="0" smtClean="0"/>
          </a:p>
          <a:p>
            <a:r>
              <a:rPr lang="en-US" dirty="0"/>
              <a:t> </a:t>
            </a:r>
            <a:r>
              <a:rPr lang="en-US" dirty="0" smtClean="0"/>
              <a:t>                                                                                                                                                                               </a:t>
            </a:r>
            <a:r>
              <a:rPr lang="en-US" b="1" i="1" dirty="0" smtClean="0">
                <a:solidFill>
                  <a:schemeClr val="bg1">
                    <a:lumMod val="65000"/>
                  </a:schemeClr>
                </a:solidFill>
              </a:rPr>
              <a:t>output</a:t>
            </a:r>
            <a:endParaRPr lang="en-US" b="1" i="1" dirty="0">
              <a:solidFill>
                <a:schemeClr val="bg1">
                  <a:lumMod val="65000"/>
                </a:schemeClr>
              </a:solidFill>
            </a:endParaRPr>
          </a:p>
        </p:txBody>
      </p:sp>
      <p:sp>
        <p:nvSpPr>
          <p:cNvPr id="2" name="Title 1"/>
          <p:cNvSpPr>
            <a:spLocks noGrp="1"/>
          </p:cNvSpPr>
          <p:nvPr>
            <p:ph type="title"/>
          </p:nvPr>
        </p:nvSpPr>
        <p:spPr/>
        <p:txBody>
          <a:bodyPr/>
          <a:lstStyle/>
          <a:p>
            <a:r>
              <a:rPr lang="en-US" b="1" dirty="0"/>
              <a:t>Favorites icon ("favicon</a:t>
            </a:r>
            <a:r>
              <a:rPr lang="en-US" b="1" dirty="0" smtClean="0"/>
              <a:t>")</a:t>
            </a:r>
            <a:endParaRPr lang="en-US" dirty="0"/>
          </a:p>
        </p:txBody>
      </p:sp>
      <p:sp>
        <p:nvSpPr>
          <p:cNvPr id="3" name="Content Placeholder 2"/>
          <p:cNvSpPr>
            <a:spLocks noGrp="1"/>
          </p:cNvSpPr>
          <p:nvPr>
            <p:ph idx="1"/>
          </p:nvPr>
        </p:nvSpPr>
        <p:spPr>
          <a:xfrm>
            <a:off x="1097280" y="1845734"/>
            <a:ext cx="10058400" cy="410449"/>
          </a:xfrm>
          <a:solidFill>
            <a:srgbClr val="E5F5FF"/>
          </a:solidFill>
          <a:ln w="19050">
            <a:solidFill>
              <a:schemeClr val="tx1"/>
            </a:solidFill>
            <a:prstDash val="dash"/>
          </a:ln>
        </p:spPr>
        <p:txBody>
          <a:bodyPr>
            <a:normAutofit/>
          </a:bodyPr>
          <a:lstStyle/>
          <a:p>
            <a:r>
              <a:rPr lang="en-US" sz="1800" dirty="0">
                <a:latin typeface="Courier New" panose="02070309020205020404" pitchFamily="49" charset="0"/>
                <a:cs typeface="Courier New" panose="02070309020205020404" pitchFamily="49" charset="0"/>
              </a:rPr>
              <a:t>&lt;link </a:t>
            </a:r>
            <a:r>
              <a:rPr lang="en-US" sz="1800" dirty="0" err="1">
                <a:latin typeface="Courier New" panose="02070309020205020404" pitchFamily="49" charset="0"/>
                <a:cs typeface="Courier New" panose="02070309020205020404" pitchFamily="49" charset="0"/>
              </a:rPr>
              <a:t>href</a:t>
            </a:r>
            <a:r>
              <a:rPr lang="en-US" sz="1800" dirty="0">
                <a:latin typeface="Courier New" panose="02070309020205020404" pitchFamily="49" charset="0"/>
                <a:cs typeface="Courier New" panose="02070309020205020404" pitchFamily="49" charset="0"/>
              </a:rPr>
              <a:t>="filename" type="MIME type" </a:t>
            </a:r>
            <a:r>
              <a:rPr lang="en-US" sz="1800" dirty="0" err="1">
                <a:latin typeface="Courier New" panose="02070309020205020404" pitchFamily="49" charset="0"/>
                <a:cs typeface="Courier New" panose="02070309020205020404" pitchFamily="49" charset="0"/>
              </a:rPr>
              <a:t>rel</a:t>
            </a:r>
            <a:r>
              <a:rPr lang="en-US" sz="1800" dirty="0">
                <a:latin typeface="Courier New" panose="02070309020205020404" pitchFamily="49" charset="0"/>
                <a:cs typeface="Courier New" panose="02070309020205020404" pitchFamily="49" charset="0"/>
              </a:rPr>
              <a:t>="shortcut icon" </a:t>
            </a:r>
            <a:r>
              <a:rPr lang="en-US" sz="1800" dirty="0" smtClean="0">
                <a:latin typeface="Courier New" panose="02070309020205020404" pitchFamily="49" charset="0"/>
                <a:cs typeface="Courier New" panose="02070309020205020404" pitchFamily="49" charset="0"/>
              </a:rPr>
              <a:t>/&gt;       </a:t>
            </a:r>
            <a:r>
              <a:rPr lang="en-US" sz="1800" b="1" i="1" dirty="0" smtClean="0">
                <a:solidFill>
                  <a:schemeClr val="bg1">
                    <a:lumMod val="65000"/>
                  </a:schemeClr>
                </a:solidFill>
                <a:latin typeface="Courier New" panose="02070309020205020404" pitchFamily="49" charset="0"/>
                <a:cs typeface="Courier New" panose="02070309020205020404" pitchFamily="49" charset="0"/>
              </a:rPr>
              <a:t>HTML</a:t>
            </a:r>
            <a:endParaRPr lang="en-US" sz="1800"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1097280" y="2667864"/>
            <a:ext cx="10058400" cy="369332"/>
          </a:xfrm>
          <a:prstGeom prst="rect">
            <a:avLst/>
          </a:prstGeom>
          <a:solidFill>
            <a:srgbClr val="E5F5FF"/>
          </a:solidFill>
          <a:ln w="19050">
            <a:solidFill>
              <a:schemeClr val="tx1"/>
            </a:solidFill>
            <a:prstDash val="dash"/>
          </a:ln>
        </p:spPr>
        <p:txBody>
          <a:bodyPr wrap="square">
            <a:spAutoFit/>
          </a:bodyPr>
          <a:lstStyle/>
          <a:p>
            <a:r>
              <a:rPr lang="en-US" dirty="0">
                <a:latin typeface="Courier New" panose="02070309020205020404" pitchFamily="49" charset="0"/>
                <a:cs typeface="Courier New" panose="02070309020205020404" pitchFamily="49" charset="0"/>
              </a:rPr>
              <a:t>&lt;link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="yahoo.gif" type="image/gif" </a:t>
            </a:r>
            <a:r>
              <a:rPr lang="en-US" dirty="0" err="1">
                <a:latin typeface="Courier New" panose="02070309020205020404" pitchFamily="49" charset="0"/>
                <a:cs typeface="Courier New" panose="02070309020205020404" pitchFamily="49" charset="0"/>
              </a:rPr>
              <a:t>rel</a:t>
            </a:r>
            <a:r>
              <a:rPr lang="en-US" dirty="0">
                <a:latin typeface="Courier New" panose="02070309020205020404" pitchFamily="49" charset="0"/>
                <a:cs typeface="Courier New" panose="02070309020205020404" pitchFamily="49" charset="0"/>
              </a:rPr>
              <a:t>="shortcut icon" </a:t>
            </a:r>
            <a:r>
              <a:rPr lang="en-US" dirty="0" smtClean="0">
                <a:latin typeface="Courier New" panose="02070309020205020404" pitchFamily="49" charset="0"/>
                <a:cs typeface="Courier New" panose="02070309020205020404" pitchFamily="49" charset="0"/>
              </a:rPr>
              <a:t>/&gt;      </a:t>
            </a:r>
            <a:r>
              <a:rPr lang="en-US" b="1" i="1" dirty="0" smtClean="0">
                <a:solidFill>
                  <a:schemeClr val="bg1">
                    <a:lumMod val="65000"/>
                  </a:schemeClr>
                </a:solidFill>
                <a:latin typeface="Courier New" panose="02070309020205020404" pitchFamily="49" charset="0"/>
                <a:cs typeface="Courier New" panose="02070309020205020404" pitchFamily="49" charset="0"/>
              </a:rPr>
              <a:t>HTML</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pic>
        <p:nvPicPr>
          <p:cNvPr id="5123" name="Picture 3" descr="fav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1712" y="3166525"/>
            <a:ext cx="2428875" cy="111442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fav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5019" y="3336609"/>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97280" y="4237525"/>
            <a:ext cx="10637520" cy="1754326"/>
          </a:xfrm>
          <a:prstGeom prst="rect">
            <a:avLst/>
          </a:prstGeom>
        </p:spPr>
        <p:txBody>
          <a:bodyPr wrap="square">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 </a:t>
            </a:r>
            <a:r>
              <a:rPr lang="en-US" sz="2400" dirty="0"/>
              <a:t>the </a:t>
            </a:r>
            <a:r>
              <a:rPr lang="en-US" sz="2400" dirty="0">
                <a:solidFill>
                  <a:srgbClr val="003399"/>
                </a:solidFill>
              </a:rPr>
              <a:t>link</a:t>
            </a:r>
            <a:r>
              <a:rPr lang="en-US" sz="2400" dirty="0"/>
              <a:t> tag, placed in the </a:t>
            </a:r>
            <a:r>
              <a:rPr lang="en-US" sz="2400" dirty="0">
                <a:solidFill>
                  <a:srgbClr val="003399"/>
                </a:solidFill>
              </a:rPr>
              <a:t>head</a:t>
            </a:r>
            <a:r>
              <a:rPr lang="en-US" sz="2400" dirty="0"/>
              <a:t> section, attaches another file to the page</a:t>
            </a:r>
          </a:p>
          <a:p>
            <a:pPr marL="800100" lvl="1" indent="-342900">
              <a:buFont typeface="Arial" panose="020B0604020202020204" pitchFamily="34" charset="0"/>
              <a:buChar char="•"/>
            </a:pPr>
            <a:r>
              <a:rPr lang="en-US" sz="2400" dirty="0" smtClean="0"/>
              <a:t>in </a:t>
            </a:r>
            <a:r>
              <a:rPr lang="en-US" sz="2400" dirty="0"/>
              <a:t>this case, an icon to be placed in the browser title bar and bookmarks</a:t>
            </a:r>
          </a:p>
          <a:p>
            <a:pPr marL="342900" indent="-342900">
              <a:lnSpc>
                <a:spcPct val="150000"/>
              </a:lnSpc>
              <a:buFont typeface="Arial" panose="020B0604020202020204" pitchFamily="34" charset="0"/>
              <a:buChar char="•"/>
            </a:pPr>
            <a:r>
              <a:rPr lang="en-US" sz="2400" dirty="0"/>
              <a:t> </a:t>
            </a:r>
            <a:r>
              <a:rPr lang="en-US" sz="2400" dirty="0" smtClean="0"/>
              <a:t>IE6</a:t>
            </a:r>
            <a:r>
              <a:rPr lang="en-US" sz="2400" dirty="0"/>
              <a:t>: </a:t>
            </a:r>
            <a:r>
              <a:rPr lang="en-US" sz="2400" dirty="0" smtClean="0"/>
              <a:t>Doesn‘t </a:t>
            </a:r>
            <a:r>
              <a:rPr lang="en-US" sz="2400" dirty="0"/>
              <a:t>work; must put a file </a:t>
            </a:r>
            <a:r>
              <a:rPr lang="en-US" sz="2400" dirty="0">
                <a:solidFill>
                  <a:srgbClr val="003399"/>
                </a:solidFill>
              </a:rPr>
              <a:t>favicon.ico</a:t>
            </a:r>
            <a:r>
              <a:rPr lang="en-US" sz="2400" dirty="0"/>
              <a:t> in the root of the web server </a:t>
            </a:r>
            <a:r>
              <a:rPr lang="en-US" sz="2400" dirty="0" smtClean="0">
                <a:hlinkClick r:id="rId5"/>
              </a:rPr>
              <a:t>(more)</a:t>
            </a:r>
            <a:endParaRPr lang="en-US" sz="2400" dirty="0"/>
          </a:p>
        </p:txBody>
      </p:sp>
    </p:spTree>
    <p:extLst>
      <p:ext uri="{BB962C8B-B14F-4D97-AF65-F5344CB8AC3E}">
        <p14:creationId xmlns:p14="http://schemas.microsoft.com/office/powerpoint/2010/main" val="902784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123"/>
                                        </p:tgtEl>
                                        <p:attrNameLst>
                                          <p:attrName>style.visibility</p:attrName>
                                        </p:attrNameLst>
                                      </p:cBhvr>
                                      <p:to>
                                        <p:strVal val="visible"/>
                                      </p:to>
                                    </p:set>
                                    <p:animEffect transition="in" filter="fade">
                                      <p:cBhvr>
                                        <p:cTn id="10" dur="500"/>
                                        <p:tgtEl>
                                          <p:spTgt spid="5123"/>
                                        </p:tgtEl>
                                      </p:cBhvr>
                                    </p:animEffect>
                                  </p:childTnLst>
                                </p:cTn>
                              </p:par>
                              <p:par>
                                <p:cTn id="11" presetID="10" presetClass="entr" presetSubtype="0" fill="hold" nodeType="withEffect">
                                  <p:stCondLst>
                                    <p:cond delay="0"/>
                                  </p:stCondLst>
                                  <p:childTnLst>
                                    <p:set>
                                      <p:cBhvr>
                                        <p:cTn id="12" dur="1" fill="hold">
                                          <p:stCondLst>
                                            <p:cond delay="0"/>
                                          </p:stCondLst>
                                        </p:cTn>
                                        <p:tgtEl>
                                          <p:spTgt spid="5125"/>
                                        </p:tgtEl>
                                        <p:attrNameLst>
                                          <p:attrName>style.visibility</p:attrName>
                                        </p:attrNameLst>
                                      </p:cBhvr>
                                      <p:to>
                                        <p:strVal val="visible"/>
                                      </p:to>
                                    </p:set>
                                    <p:animEffect transition="in" filter="fade">
                                      <p:cBhvr>
                                        <p:cTn id="13" dur="500"/>
                                        <p:tgtEl>
                                          <p:spTgt spid="512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fade">
                                      <p:cBhvr>
                                        <p:cTn id="18" dur="500"/>
                                        <p:tgtEl>
                                          <p:spTgt spid="8">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500"/>
                                        <p:tgtEl>
                                          <p:spTgt spid="8">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3" end="3"/>
                                            </p:txEl>
                                          </p:spTgt>
                                        </p:tgtEl>
                                        <p:attrNameLst>
                                          <p:attrName>style.visibility</p:attrName>
                                        </p:attrNameLst>
                                      </p:cBhvr>
                                      <p:to>
                                        <p:strVal val="visible"/>
                                      </p:to>
                                    </p:set>
                                    <p:animEffect transition="in" filter="fade">
                                      <p:cBhvr>
                                        <p:cTn id="24"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 tables: </a:t>
            </a:r>
            <a:r>
              <a:rPr lang="en-US" b="1" dirty="0" smtClean="0">
                <a:solidFill>
                  <a:srgbClr val="84B93F"/>
                </a:solidFill>
              </a:rPr>
              <a:t>&lt;table&gt;, &lt;</a:t>
            </a:r>
            <a:r>
              <a:rPr lang="en-US" b="1" dirty="0" err="1" smtClean="0">
                <a:solidFill>
                  <a:srgbClr val="84B93F"/>
                </a:solidFill>
              </a:rPr>
              <a:t>tr</a:t>
            </a:r>
            <a:r>
              <a:rPr lang="en-US" b="1" dirty="0" smtClean="0">
                <a:solidFill>
                  <a:srgbClr val="84B93F"/>
                </a:solidFill>
              </a:rPr>
              <a:t>&gt;, &lt;td&gt;</a:t>
            </a:r>
            <a:endParaRPr lang="en-US" b="1" dirty="0">
              <a:solidFill>
                <a:srgbClr val="84B93F"/>
              </a:solidFill>
            </a:endParaRPr>
          </a:p>
        </p:txBody>
      </p:sp>
      <p:sp>
        <p:nvSpPr>
          <p:cNvPr id="3" name="Content Placeholder 2"/>
          <p:cNvSpPr>
            <a:spLocks noGrp="1"/>
          </p:cNvSpPr>
          <p:nvPr>
            <p:ph idx="1"/>
          </p:nvPr>
        </p:nvSpPr>
        <p:spPr>
          <a:xfrm>
            <a:off x="1097279" y="1966359"/>
            <a:ext cx="10058400" cy="688744"/>
          </a:xfrm>
        </p:spPr>
        <p:txBody>
          <a:bodyPr>
            <a:normAutofit/>
          </a:bodyPr>
          <a:lstStyle/>
          <a:p>
            <a:pPr algn="ctr"/>
            <a:r>
              <a:rPr lang="en-US" sz="2400" i="1" dirty="0"/>
              <a:t>A 2D table of rows and columns of data (block element)</a:t>
            </a:r>
          </a:p>
        </p:txBody>
      </p:sp>
      <p:grpSp>
        <p:nvGrpSpPr>
          <p:cNvPr id="7" name="组合 6"/>
          <p:cNvGrpSpPr/>
          <p:nvPr/>
        </p:nvGrpSpPr>
        <p:grpSpPr>
          <a:xfrm>
            <a:off x="1097279" y="2520674"/>
            <a:ext cx="10058401" cy="2062103"/>
            <a:chOff x="1097279" y="2736574"/>
            <a:chExt cx="10058401" cy="2062103"/>
          </a:xfrm>
        </p:grpSpPr>
        <p:sp>
          <p:nvSpPr>
            <p:cNvPr id="4" name="TextBox 3"/>
            <p:cNvSpPr txBox="1"/>
            <p:nvPr/>
          </p:nvSpPr>
          <p:spPr>
            <a:xfrm>
              <a:off x="1097280" y="2736574"/>
              <a:ext cx="10058400" cy="1231106"/>
            </a:xfrm>
            <a:prstGeom prst="rect">
              <a:avLst/>
            </a:prstGeom>
            <a:solidFill>
              <a:srgbClr val="E5F5FF"/>
            </a:solidFill>
            <a:ln w="19050">
              <a:solidFill>
                <a:schemeClr val="tx1"/>
              </a:solidFill>
              <a:prstDash val="dash"/>
            </a:ln>
          </p:spPr>
          <p:txBody>
            <a:bodyPr wrap="square" rtlCol="0">
              <a:spAutoFit/>
            </a:bodyPr>
            <a:lstStyle/>
            <a:p>
              <a:r>
                <a:rPr lang="en-US" dirty="0">
                  <a:latin typeface="Courier New" pitchFamily="49" charset="0"/>
                  <a:cs typeface="Courier New" pitchFamily="49" charset="0"/>
                </a:rPr>
                <a:t>&lt;table&gt;</a:t>
              </a:r>
            </a:p>
            <a:p>
              <a:r>
                <a:rPr lang="en-US" dirty="0">
                  <a:latin typeface="Courier New" pitchFamily="49" charset="0"/>
                  <a:cs typeface="Courier New" pitchFamily="49" charset="0"/>
                </a:rPr>
                <a:t>  &lt;</a:t>
              </a:r>
              <a:r>
                <a:rPr lang="en-US" dirty="0" err="1">
                  <a:latin typeface="Courier New" pitchFamily="49" charset="0"/>
                  <a:cs typeface="Courier New" pitchFamily="49" charset="0"/>
                </a:rPr>
                <a:t>tr</a:t>
              </a:r>
              <a:r>
                <a:rPr lang="en-US" dirty="0">
                  <a:latin typeface="Courier New" pitchFamily="49" charset="0"/>
                  <a:cs typeface="Courier New" pitchFamily="49" charset="0"/>
                </a:rPr>
                <a:t>&gt;&lt;td&gt;1,1&lt;/td&gt;&lt;td&gt;1,2 okay&lt;/td&gt;&lt;/</a:t>
              </a:r>
              <a:r>
                <a:rPr lang="en-US" dirty="0" err="1">
                  <a:latin typeface="Courier New" pitchFamily="49" charset="0"/>
                  <a:cs typeface="Courier New" pitchFamily="49" charset="0"/>
                </a:rPr>
                <a:t>tr</a:t>
              </a:r>
              <a:r>
                <a:rPr lang="en-US" dirty="0">
                  <a:latin typeface="Courier New" pitchFamily="49" charset="0"/>
                  <a:cs typeface="Courier New" pitchFamily="49" charset="0"/>
                </a:rPr>
                <a:t>&gt;</a:t>
              </a:r>
            </a:p>
            <a:p>
              <a:r>
                <a:rPr lang="en-US" dirty="0">
                  <a:latin typeface="Courier New" pitchFamily="49" charset="0"/>
                  <a:cs typeface="Courier New" pitchFamily="49" charset="0"/>
                </a:rPr>
                <a:t>  &lt;</a:t>
              </a:r>
              <a:r>
                <a:rPr lang="en-US" dirty="0" err="1">
                  <a:latin typeface="Courier New" pitchFamily="49" charset="0"/>
                  <a:cs typeface="Courier New" pitchFamily="49" charset="0"/>
                </a:rPr>
                <a:t>tr</a:t>
              </a:r>
              <a:r>
                <a:rPr lang="en-US" dirty="0">
                  <a:latin typeface="Courier New" pitchFamily="49" charset="0"/>
                  <a:cs typeface="Courier New" pitchFamily="49" charset="0"/>
                </a:rPr>
                <a:t>&gt;&lt;td&gt;2,1 real wide&lt;/td&gt;&lt;td&gt;2,2&lt;/td&gt;&lt;/</a:t>
              </a:r>
              <a:r>
                <a:rPr lang="en-US" dirty="0" err="1">
                  <a:latin typeface="Courier New" pitchFamily="49" charset="0"/>
                  <a:cs typeface="Courier New" pitchFamily="49" charset="0"/>
                </a:rPr>
                <a:t>tr</a:t>
              </a:r>
              <a:r>
                <a:rPr lang="en-US" dirty="0">
                  <a:latin typeface="Courier New" pitchFamily="49" charset="0"/>
                  <a:cs typeface="Courier New" pitchFamily="49" charset="0"/>
                </a:rPr>
                <a:t>&gt;</a:t>
              </a:r>
            </a:p>
            <a:p>
              <a:r>
                <a:rPr lang="en-US" dirty="0">
                  <a:latin typeface="Courier New" pitchFamily="49" charset="0"/>
                  <a:cs typeface="Courier New" pitchFamily="49" charset="0"/>
                </a:rPr>
                <a:t>&lt;/table</a:t>
              </a:r>
              <a:r>
                <a:rPr lang="en-US" dirty="0" smtClean="0">
                  <a:latin typeface="Courier New" pitchFamily="49" charset="0"/>
                  <a:cs typeface="Courier New" pitchFamily="49" charset="0"/>
                </a:rPr>
                <a:t>&gt;                                                            </a:t>
              </a:r>
              <a:r>
                <a:rPr lang="en-US" b="1" i="1" dirty="0" smtClean="0">
                  <a:solidFill>
                    <a:schemeClr val="bg1">
                      <a:lumMod val="65000"/>
                    </a:schemeClr>
                  </a:solidFill>
                  <a:latin typeface="Consolas" pitchFamily="49" charset="0"/>
                  <a:cs typeface="Consolas" pitchFamily="49" charset="0"/>
                </a:rPr>
                <a:t>HTML</a:t>
              </a:r>
              <a:endParaRPr lang="en-US" sz="2400" b="1" i="1" dirty="0" smtClean="0">
                <a:solidFill>
                  <a:schemeClr val="bg1">
                    <a:lumMod val="65000"/>
                  </a:schemeClr>
                </a:solidFill>
                <a:latin typeface="Consolas" pitchFamily="49" charset="0"/>
                <a:cs typeface="Consolas" pitchFamily="49" charset="0"/>
              </a:endParaRPr>
            </a:p>
          </p:txBody>
        </p:sp>
        <p:sp>
          <p:nvSpPr>
            <p:cNvPr id="5" name="TextBox 4"/>
            <p:cNvSpPr txBox="1"/>
            <p:nvPr/>
          </p:nvSpPr>
          <p:spPr>
            <a:xfrm>
              <a:off x="1097279" y="3967680"/>
              <a:ext cx="10058400" cy="830997"/>
            </a:xfrm>
            <a:prstGeom prst="rect">
              <a:avLst/>
            </a:prstGeom>
            <a:noFill/>
            <a:ln w="19050">
              <a:solidFill>
                <a:schemeClr val="tx1"/>
              </a:solidFill>
              <a:prstDash val="dash"/>
            </a:ln>
          </p:spPr>
          <p:txBody>
            <a:bodyPr wrap="square" rtlCol="0">
              <a:spAutoFit/>
            </a:bodyPr>
            <a:lstStyle/>
            <a:p>
              <a:r>
                <a:rPr lang="en-US" sz="2400" dirty="0">
                  <a:latin typeface="Times New Roman" pitchFamily="18" charset="0"/>
                  <a:cs typeface="Times New Roman" pitchFamily="18" charset="0"/>
                </a:rPr>
                <a:t>1,1	</a:t>
              </a:r>
              <a:r>
                <a:rPr lang="en-US" sz="2400" dirty="0" smtClean="0">
                  <a:latin typeface="Times New Roman" pitchFamily="18" charset="0"/>
                  <a:cs typeface="Times New Roman" pitchFamily="18" charset="0"/>
                </a:rPr>
                <a:t>                    1,2 </a:t>
              </a:r>
              <a:r>
                <a:rPr lang="en-US" sz="2400" dirty="0">
                  <a:latin typeface="Times New Roman" pitchFamily="18" charset="0"/>
                  <a:cs typeface="Times New Roman" pitchFamily="18" charset="0"/>
                </a:rPr>
                <a:t>okay</a:t>
              </a:r>
            </a:p>
            <a:p>
              <a:r>
                <a:rPr lang="en-US" sz="2400" dirty="0">
                  <a:latin typeface="Times New Roman" pitchFamily="18" charset="0"/>
                  <a:cs typeface="Times New Roman" pitchFamily="18" charset="0"/>
                </a:rPr>
                <a:t>2,1 real wide	</a:t>
              </a:r>
              <a:r>
                <a:rPr lang="en-US" sz="2400" dirty="0" smtClean="0">
                  <a:latin typeface="Times New Roman" pitchFamily="18" charset="0"/>
                  <a:cs typeface="Times New Roman" pitchFamily="18" charset="0"/>
                </a:rPr>
                <a:t>  2,2	</a:t>
              </a:r>
              <a:r>
                <a:rPr lang="en-US" sz="2400" dirty="0" smtClean="0">
                  <a:latin typeface="Consolas" pitchFamily="49" charset="0"/>
                  <a:cs typeface="Consolas" pitchFamily="49" charset="0"/>
                </a:rPr>
                <a:t>                                     </a:t>
              </a:r>
              <a:r>
                <a:rPr lang="en-US" b="1" i="1" dirty="0" smtClean="0">
                  <a:solidFill>
                    <a:schemeClr val="bg1">
                      <a:lumMod val="65000"/>
                    </a:schemeClr>
                  </a:solidFill>
                  <a:latin typeface="Consolas" pitchFamily="49" charset="0"/>
                  <a:cs typeface="Consolas" pitchFamily="49" charset="0"/>
                </a:rPr>
                <a:t>output</a:t>
              </a:r>
              <a:endParaRPr lang="en-US" sz="2400" b="1" i="1" dirty="0" smtClean="0">
                <a:solidFill>
                  <a:schemeClr val="bg1">
                    <a:lumMod val="65000"/>
                  </a:schemeClr>
                </a:solidFill>
                <a:latin typeface="Consolas" pitchFamily="49" charset="0"/>
                <a:cs typeface="Consolas" pitchFamily="49" charset="0"/>
              </a:endParaRPr>
            </a:p>
          </p:txBody>
        </p:sp>
      </p:grpSp>
      <p:sp>
        <p:nvSpPr>
          <p:cNvPr id="6" name="Rectangle 5"/>
          <p:cNvSpPr/>
          <p:nvPr/>
        </p:nvSpPr>
        <p:spPr>
          <a:xfrm>
            <a:off x="1097279" y="4804322"/>
            <a:ext cx="10058401" cy="1569660"/>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3399"/>
                </a:solidFill>
              </a:rPr>
              <a:t>table</a:t>
            </a:r>
            <a:r>
              <a:rPr lang="en-US" sz="2400" dirty="0"/>
              <a:t> defines the overall table, </a:t>
            </a:r>
            <a:r>
              <a:rPr lang="en-US" sz="2400" dirty="0" err="1">
                <a:solidFill>
                  <a:srgbClr val="003399"/>
                </a:solidFill>
              </a:rPr>
              <a:t>tr</a:t>
            </a:r>
            <a:r>
              <a:rPr lang="en-US" sz="2400" dirty="0"/>
              <a:t> each row, and </a:t>
            </a:r>
            <a:r>
              <a:rPr lang="en-US" sz="2400" dirty="0">
                <a:solidFill>
                  <a:srgbClr val="003399"/>
                </a:solidFill>
              </a:rPr>
              <a:t>td</a:t>
            </a:r>
            <a:r>
              <a:rPr lang="en-US" sz="2400" dirty="0"/>
              <a:t> each cell's data</a:t>
            </a:r>
          </a:p>
          <a:p>
            <a:pPr marL="285750" indent="-285750">
              <a:buFont typeface="Arial" panose="020B0604020202020204" pitchFamily="34" charset="0"/>
              <a:buChar char="•"/>
            </a:pPr>
            <a:r>
              <a:rPr lang="en-US" sz="2400" dirty="0"/>
              <a:t>tables are useful for displaying large row/column data sets</a:t>
            </a:r>
          </a:p>
          <a:p>
            <a:pPr marL="285750" indent="-285750">
              <a:buFont typeface="Arial" panose="020B0604020202020204" pitchFamily="34" charset="0"/>
              <a:buChar char="•"/>
            </a:pPr>
            <a:r>
              <a:rPr lang="en-US" sz="2400" dirty="0"/>
              <a:t>NOTE: tables are sometimes used by novices for web page layout, but this is not proper semantic HTML and should be avoided</a:t>
            </a:r>
          </a:p>
        </p:txBody>
      </p:sp>
    </p:spTree>
    <p:extLst>
      <p:ext uri="{BB962C8B-B14F-4D97-AF65-F5344CB8AC3E}">
        <p14:creationId xmlns:p14="http://schemas.microsoft.com/office/powerpoint/2010/main" val="1352975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headers, captions: </a:t>
            </a:r>
            <a:r>
              <a:rPr lang="en-US" b="1" dirty="0" smtClean="0">
                <a:solidFill>
                  <a:srgbClr val="84B93F"/>
                </a:solidFill>
              </a:rPr>
              <a:t>&lt;</a:t>
            </a:r>
            <a:r>
              <a:rPr lang="en-US" b="1" dirty="0" err="1" smtClean="0">
                <a:solidFill>
                  <a:srgbClr val="84B93F"/>
                </a:solidFill>
              </a:rPr>
              <a:t>th</a:t>
            </a:r>
            <a:r>
              <a:rPr lang="en-US" b="1" dirty="0" smtClean="0">
                <a:solidFill>
                  <a:srgbClr val="84B93F"/>
                </a:solidFill>
              </a:rPr>
              <a:t>&gt;, &lt;caption&gt;</a:t>
            </a:r>
            <a:endParaRPr lang="en-US" b="1" dirty="0">
              <a:solidFill>
                <a:srgbClr val="84B93F"/>
              </a:solidFill>
            </a:endParaRPr>
          </a:p>
        </p:txBody>
      </p:sp>
      <p:grpSp>
        <p:nvGrpSpPr>
          <p:cNvPr id="7" name="组合 6"/>
          <p:cNvGrpSpPr/>
          <p:nvPr/>
        </p:nvGrpSpPr>
        <p:grpSpPr>
          <a:xfrm>
            <a:off x="1097279" y="1860274"/>
            <a:ext cx="10058401" cy="3334166"/>
            <a:chOff x="1097279" y="2736574"/>
            <a:chExt cx="10058401" cy="3334166"/>
          </a:xfrm>
        </p:grpSpPr>
        <p:sp>
          <p:nvSpPr>
            <p:cNvPr id="4" name="TextBox 3"/>
            <p:cNvSpPr txBox="1"/>
            <p:nvPr/>
          </p:nvSpPr>
          <p:spPr>
            <a:xfrm>
              <a:off x="1097280" y="2736574"/>
              <a:ext cx="10058400" cy="1754326"/>
            </a:xfrm>
            <a:prstGeom prst="rect">
              <a:avLst/>
            </a:prstGeom>
            <a:solidFill>
              <a:srgbClr val="E5F5FF"/>
            </a:solidFill>
            <a:ln w="19050">
              <a:solidFill>
                <a:schemeClr val="tx1"/>
              </a:solidFill>
              <a:prstDash val="dash"/>
            </a:ln>
          </p:spPr>
          <p:txBody>
            <a:bodyPr wrap="square" rtlCol="0">
              <a:spAutoFit/>
            </a:bodyPr>
            <a:lstStyle/>
            <a:p>
              <a:r>
                <a:rPr lang="en-US" dirty="0">
                  <a:latin typeface="Courier New" pitchFamily="49" charset="0"/>
                  <a:cs typeface="Courier New" pitchFamily="49" charset="0"/>
                </a:rPr>
                <a:t>&lt;table&gt;</a:t>
              </a:r>
            </a:p>
            <a:p>
              <a:r>
                <a:rPr lang="en-US" dirty="0" smtClean="0">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&lt;</a:t>
              </a:r>
              <a:r>
                <a:rPr lang="en-US" b="1" dirty="0">
                  <a:solidFill>
                    <a:srgbClr val="C00000"/>
                  </a:solidFill>
                  <a:latin typeface="Courier New" pitchFamily="49" charset="0"/>
                  <a:cs typeface="Courier New" pitchFamily="49" charset="0"/>
                </a:rPr>
                <a:t>caption&gt;</a:t>
              </a:r>
              <a:r>
                <a:rPr lang="en-US" dirty="0">
                  <a:latin typeface="Courier New" pitchFamily="49" charset="0"/>
                  <a:cs typeface="Courier New" pitchFamily="49" charset="0"/>
                </a:rPr>
                <a:t>My important data</a:t>
              </a:r>
              <a:r>
                <a:rPr lang="en-US" b="1" dirty="0">
                  <a:solidFill>
                    <a:srgbClr val="C00000"/>
                  </a:solidFill>
                  <a:latin typeface="Courier New" pitchFamily="49" charset="0"/>
                  <a:cs typeface="Courier New" pitchFamily="49" charset="0"/>
                </a:rPr>
                <a:t>&lt;/caption&gt;</a:t>
              </a:r>
            </a:p>
            <a:p>
              <a:r>
                <a:rPr lang="en-US" dirty="0">
                  <a:latin typeface="Courier New" pitchFamily="49" charset="0"/>
                  <a:cs typeface="Courier New" pitchFamily="49" charset="0"/>
                </a:rPr>
                <a:t>  &lt;</a:t>
              </a:r>
              <a:r>
                <a:rPr lang="en-US" dirty="0" err="1">
                  <a:latin typeface="Courier New" pitchFamily="49" charset="0"/>
                  <a:cs typeface="Courier New" pitchFamily="49" charset="0"/>
                </a:rPr>
                <a:t>tr</a:t>
              </a:r>
              <a:r>
                <a:rPr lang="en-US" dirty="0">
                  <a:latin typeface="Courier New" pitchFamily="49" charset="0"/>
                  <a:cs typeface="Courier New" pitchFamily="49" charset="0"/>
                </a:rPr>
                <a:t>&gt;</a:t>
              </a:r>
              <a:r>
                <a:rPr lang="en-US" b="1" dirty="0">
                  <a:solidFill>
                    <a:srgbClr val="C00000"/>
                  </a:solidFill>
                  <a:latin typeface="Courier New" pitchFamily="49" charset="0"/>
                  <a:cs typeface="Courier New" pitchFamily="49" charset="0"/>
                </a:rPr>
                <a:t>&lt;</a:t>
              </a:r>
              <a:r>
                <a:rPr lang="en-US" b="1" dirty="0" err="1">
                  <a:solidFill>
                    <a:srgbClr val="C00000"/>
                  </a:solidFill>
                  <a:latin typeface="Courier New" pitchFamily="49" charset="0"/>
                  <a:cs typeface="Courier New" pitchFamily="49" charset="0"/>
                </a:rPr>
                <a:t>th</a:t>
              </a:r>
              <a:r>
                <a:rPr lang="en-US" b="1" dirty="0">
                  <a:solidFill>
                    <a:srgbClr val="C00000"/>
                  </a:solidFill>
                  <a:latin typeface="Courier New" pitchFamily="49" charset="0"/>
                  <a:cs typeface="Courier New" pitchFamily="49" charset="0"/>
                </a:rPr>
                <a:t>&gt;</a:t>
              </a:r>
              <a:r>
                <a:rPr lang="en-US" dirty="0">
                  <a:latin typeface="Courier New" pitchFamily="49" charset="0"/>
                  <a:cs typeface="Courier New" pitchFamily="49" charset="0"/>
                </a:rPr>
                <a:t>Column 1</a:t>
              </a:r>
              <a:r>
                <a:rPr lang="en-US" b="1" dirty="0">
                  <a:solidFill>
                    <a:srgbClr val="C00000"/>
                  </a:solidFill>
                  <a:latin typeface="Courier New" pitchFamily="49" charset="0"/>
                  <a:cs typeface="Courier New" pitchFamily="49" charset="0"/>
                </a:rPr>
                <a:t>&lt;/</a:t>
              </a:r>
              <a:r>
                <a:rPr lang="en-US" b="1" dirty="0" err="1">
                  <a:solidFill>
                    <a:srgbClr val="C00000"/>
                  </a:solidFill>
                  <a:latin typeface="Courier New" pitchFamily="49" charset="0"/>
                  <a:cs typeface="Courier New" pitchFamily="49" charset="0"/>
                </a:rPr>
                <a:t>th</a:t>
              </a:r>
              <a:r>
                <a:rPr lang="en-US" b="1" dirty="0">
                  <a:solidFill>
                    <a:srgbClr val="C00000"/>
                  </a:solidFill>
                  <a:latin typeface="Courier New" pitchFamily="49" charset="0"/>
                  <a:cs typeface="Courier New" pitchFamily="49" charset="0"/>
                </a:rPr>
                <a:t>&gt;&lt;</a:t>
              </a:r>
              <a:r>
                <a:rPr lang="en-US" b="1" dirty="0" err="1">
                  <a:solidFill>
                    <a:srgbClr val="C00000"/>
                  </a:solidFill>
                  <a:latin typeface="Courier New" pitchFamily="49" charset="0"/>
                  <a:cs typeface="Courier New" pitchFamily="49" charset="0"/>
                </a:rPr>
                <a:t>th</a:t>
              </a:r>
              <a:r>
                <a:rPr lang="en-US" b="1" dirty="0">
                  <a:solidFill>
                    <a:srgbClr val="C00000"/>
                  </a:solidFill>
                  <a:latin typeface="Courier New" pitchFamily="49" charset="0"/>
                  <a:cs typeface="Courier New" pitchFamily="49" charset="0"/>
                </a:rPr>
                <a:t>&gt;</a:t>
              </a:r>
              <a:r>
                <a:rPr lang="en-US" dirty="0">
                  <a:latin typeface="Courier New" pitchFamily="49" charset="0"/>
                  <a:cs typeface="Courier New" pitchFamily="49" charset="0"/>
                </a:rPr>
                <a:t>Column 2</a:t>
              </a:r>
              <a:r>
                <a:rPr lang="en-US" b="1" dirty="0">
                  <a:solidFill>
                    <a:srgbClr val="C00000"/>
                  </a:solidFill>
                  <a:latin typeface="Courier New" pitchFamily="49" charset="0"/>
                  <a:cs typeface="Courier New" pitchFamily="49" charset="0"/>
                </a:rPr>
                <a:t>&lt;/</a:t>
              </a:r>
              <a:r>
                <a:rPr lang="en-US" b="1" dirty="0" err="1">
                  <a:solidFill>
                    <a:srgbClr val="C00000"/>
                  </a:solidFill>
                  <a:latin typeface="Courier New" pitchFamily="49" charset="0"/>
                  <a:cs typeface="Courier New" pitchFamily="49" charset="0"/>
                </a:rPr>
                <a:t>th</a:t>
              </a:r>
              <a:r>
                <a:rPr lang="en-US" b="1" dirty="0">
                  <a:solidFill>
                    <a:srgbClr val="C00000"/>
                  </a:solidFill>
                  <a:latin typeface="Courier New" pitchFamily="49" charset="0"/>
                  <a:cs typeface="Courier New" pitchFamily="49" charset="0"/>
                </a:rPr>
                <a:t>&gt;</a:t>
              </a:r>
              <a:r>
                <a:rPr lang="en-US" dirty="0">
                  <a:latin typeface="Courier New" pitchFamily="49" charset="0"/>
                  <a:cs typeface="Courier New" pitchFamily="49" charset="0"/>
                </a:rPr>
                <a:t>&lt;/</a:t>
              </a:r>
              <a:r>
                <a:rPr lang="en-US" dirty="0" err="1">
                  <a:latin typeface="Courier New" pitchFamily="49" charset="0"/>
                  <a:cs typeface="Courier New" pitchFamily="49" charset="0"/>
                </a:rPr>
                <a:t>tr</a:t>
              </a:r>
              <a:r>
                <a:rPr lang="en-US" dirty="0">
                  <a:latin typeface="Courier New" pitchFamily="49" charset="0"/>
                  <a:cs typeface="Courier New" pitchFamily="49" charset="0"/>
                </a:rPr>
                <a:t>&gt;  </a:t>
              </a:r>
            </a:p>
            <a:p>
              <a:r>
                <a:rPr lang="en-US" dirty="0" smtClean="0">
                  <a:latin typeface="Courier New" pitchFamily="49" charset="0"/>
                  <a:cs typeface="Courier New" pitchFamily="49" charset="0"/>
                </a:rPr>
                <a:t>  &lt;</a:t>
              </a:r>
              <a:r>
                <a:rPr lang="en-US" dirty="0" err="1">
                  <a:latin typeface="Courier New" pitchFamily="49" charset="0"/>
                  <a:cs typeface="Courier New" pitchFamily="49" charset="0"/>
                </a:rPr>
                <a:t>tr</a:t>
              </a:r>
              <a:r>
                <a:rPr lang="en-US" dirty="0">
                  <a:latin typeface="Courier New" pitchFamily="49" charset="0"/>
                  <a:cs typeface="Courier New" pitchFamily="49" charset="0"/>
                </a:rPr>
                <a:t>&gt;&lt;td&gt;1,1&lt;/td&gt;&lt;td&gt;1,2 okay&lt;/td&gt;&lt;/</a:t>
              </a:r>
              <a:r>
                <a:rPr lang="en-US" dirty="0" err="1">
                  <a:latin typeface="Courier New" pitchFamily="49" charset="0"/>
                  <a:cs typeface="Courier New" pitchFamily="49" charset="0"/>
                </a:rPr>
                <a:t>tr</a:t>
              </a:r>
              <a:r>
                <a:rPr lang="en-US" dirty="0">
                  <a:latin typeface="Courier New" pitchFamily="49" charset="0"/>
                  <a:cs typeface="Courier New" pitchFamily="49" charset="0"/>
                </a:rPr>
                <a:t>&gt;</a:t>
              </a:r>
            </a:p>
            <a:p>
              <a:r>
                <a:rPr lang="en-US" dirty="0">
                  <a:latin typeface="Courier New" pitchFamily="49" charset="0"/>
                  <a:cs typeface="Courier New" pitchFamily="49" charset="0"/>
                </a:rPr>
                <a:t>  &lt;</a:t>
              </a:r>
              <a:r>
                <a:rPr lang="en-US" dirty="0" err="1">
                  <a:latin typeface="Courier New" pitchFamily="49" charset="0"/>
                  <a:cs typeface="Courier New" pitchFamily="49" charset="0"/>
                </a:rPr>
                <a:t>tr</a:t>
              </a:r>
              <a:r>
                <a:rPr lang="en-US" dirty="0">
                  <a:latin typeface="Courier New" pitchFamily="49" charset="0"/>
                  <a:cs typeface="Courier New" pitchFamily="49" charset="0"/>
                </a:rPr>
                <a:t>&gt;&lt;td&gt;2,1 real wide&lt;/td&gt;&lt;td&gt;2,2&lt;/td&gt;&lt;/</a:t>
              </a:r>
              <a:r>
                <a:rPr lang="en-US" dirty="0" err="1">
                  <a:latin typeface="Courier New" pitchFamily="49" charset="0"/>
                  <a:cs typeface="Courier New" pitchFamily="49" charset="0"/>
                </a:rPr>
                <a:t>tr</a:t>
              </a:r>
              <a:r>
                <a:rPr lang="en-US" dirty="0">
                  <a:latin typeface="Courier New" pitchFamily="49" charset="0"/>
                  <a:cs typeface="Courier New" pitchFamily="49" charset="0"/>
                </a:rPr>
                <a:t>&gt;</a:t>
              </a:r>
            </a:p>
            <a:p>
              <a:r>
                <a:rPr lang="en-US" dirty="0">
                  <a:latin typeface="Courier New" pitchFamily="49" charset="0"/>
                  <a:cs typeface="Courier New" pitchFamily="49" charset="0"/>
                </a:rPr>
                <a:t>&lt;/table</a:t>
              </a:r>
              <a:r>
                <a:rPr lang="en-US" dirty="0" smtClean="0">
                  <a:latin typeface="Courier New" pitchFamily="49" charset="0"/>
                  <a:cs typeface="Courier New" pitchFamily="49" charset="0"/>
                </a:rPr>
                <a:t>&gt;                                                            </a:t>
              </a:r>
              <a:r>
                <a:rPr lang="en-US" b="1" i="1" dirty="0" smtClean="0">
                  <a:solidFill>
                    <a:schemeClr val="bg1">
                      <a:lumMod val="65000"/>
                    </a:schemeClr>
                  </a:solidFill>
                  <a:latin typeface="Consolas" pitchFamily="49" charset="0"/>
                  <a:cs typeface="Consolas" pitchFamily="49" charset="0"/>
                </a:rPr>
                <a:t>HTML</a:t>
              </a:r>
              <a:endParaRPr lang="en-US" sz="2400" b="1" i="1" dirty="0" smtClean="0">
                <a:solidFill>
                  <a:schemeClr val="bg1">
                    <a:lumMod val="65000"/>
                  </a:schemeClr>
                </a:solidFill>
                <a:latin typeface="Consolas" pitchFamily="49" charset="0"/>
                <a:cs typeface="Consolas" pitchFamily="49" charset="0"/>
              </a:endParaRPr>
            </a:p>
          </p:txBody>
        </p:sp>
        <p:sp>
          <p:nvSpPr>
            <p:cNvPr id="5" name="TextBox 4"/>
            <p:cNvSpPr txBox="1"/>
            <p:nvPr/>
          </p:nvSpPr>
          <p:spPr>
            <a:xfrm>
              <a:off x="1097279" y="4501080"/>
              <a:ext cx="10058400" cy="1569660"/>
            </a:xfrm>
            <a:prstGeom prst="rect">
              <a:avLst/>
            </a:prstGeom>
            <a:noFill/>
            <a:ln w="19050">
              <a:solidFill>
                <a:schemeClr val="tx1"/>
              </a:solidFill>
              <a:prstDash val="dash"/>
            </a:ln>
          </p:spPr>
          <p:txBody>
            <a:bodyPr wrap="square" rtlCol="0">
              <a:spAutoFit/>
            </a:bodyPr>
            <a:lstStyle/>
            <a:p>
              <a:r>
                <a:rPr lang="en-US" sz="2400" dirty="0" smtClean="0">
                  <a:latin typeface="Times New Roman" pitchFamily="18" charset="0"/>
                  <a:cs typeface="Times New Roman" pitchFamily="18" charset="0"/>
                </a:rPr>
                <a:t>   My </a:t>
              </a:r>
              <a:r>
                <a:rPr lang="en-US" sz="2400" dirty="0">
                  <a:latin typeface="Times New Roman" pitchFamily="18" charset="0"/>
                  <a:cs typeface="Times New Roman" pitchFamily="18" charset="0"/>
                </a:rPr>
                <a:t>important data</a:t>
              </a:r>
            </a:p>
            <a:p>
              <a:r>
                <a:rPr lang="en-US" sz="2400" b="1" dirty="0">
                  <a:latin typeface="Times New Roman" pitchFamily="18" charset="0"/>
                  <a:cs typeface="Times New Roman" pitchFamily="18" charset="0"/>
                </a:rPr>
                <a:t>Column 1</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Column </a:t>
              </a:r>
              <a:r>
                <a:rPr lang="en-US" sz="2400" b="1" dirty="0">
                  <a:latin typeface="Times New Roman" pitchFamily="18" charset="0"/>
                  <a:cs typeface="Times New Roman" pitchFamily="18" charset="0"/>
                </a:rPr>
                <a:t>2</a:t>
              </a:r>
            </a:p>
            <a:p>
              <a:r>
                <a:rPr lang="en-US" sz="2400" dirty="0" smtClean="0">
                  <a:latin typeface="Times New Roman" pitchFamily="18" charset="0"/>
                  <a:cs typeface="Times New Roman" pitchFamily="18" charset="0"/>
                </a:rPr>
                <a:t>1,1</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1,2 </a:t>
              </a:r>
              <a:r>
                <a:rPr lang="en-US" sz="2400" dirty="0">
                  <a:latin typeface="Times New Roman" pitchFamily="18" charset="0"/>
                  <a:cs typeface="Times New Roman" pitchFamily="18" charset="0"/>
                </a:rPr>
                <a:t>okay</a:t>
              </a:r>
            </a:p>
            <a:p>
              <a:r>
                <a:rPr lang="en-US" sz="2400" dirty="0">
                  <a:latin typeface="Times New Roman" pitchFamily="18" charset="0"/>
                  <a:cs typeface="Times New Roman" pitchFamily="18" charset="0"/>
                </a:rPr>
                <a:t>2,1 real wide	</a:t>
              </a:r>
              <a:r>
                <a:rPr lang="en-US" sz="2400" dirty="0" smtClean="0">
                  <a:latin typeface="Times New Roman" pitchFamily="18" charset="0"/>
                  <a:cs typeface="Times New Roman" pitchFamily="18" charset="0"/>
                </a:rPr>
                <a:t>  2,2	</a:t>
              </a:r>
              <a:r>
                <a:rPr lang="en-US" sz="2400" dirty="0" smtClean="0">
                  <a:latin typeface="Consolas" pitchFamily="49" charset="0"/>
                  <a:cs typeface="Consolas" pitchFamily="49" charset="0"/>
                </a:rPr>
                <a:t>                                     </a:t>
              </a:r>
              <a:r>
                <a:rPr lang="en-US" b="1" i="1" dirty="0" smtClean="0">
                  <a:solidFill>
                    <a:schemeClr val="bg1">
                      <a:lumMod val="65000"/>
                    </a:schemeClr>
                  </a:solidFill>
                  <a:latin typeface="Consolas" pitchFamily="49" charset="0"/>
                  <a:cs typeface="Consolas" pitchFamily="49" charset="0"/>
                </a:rPr>
                <a:t>output</a:t>
              </a:r>
              <a:endParaRPr lang="en-US" sz="2400" b="1" i="1" dirty="0" smtClean="0">
                <a:solidFill>
                  <a:schemeClr val="bg1">
                    <a:lumMod val="65000"/>
                  </a:schemeClr>
                </a:solidFill>
                <a:latin typeface="Consolas" pitchFamily="49" charset="0"/>
                <a:cs typeface="Consolas" pitchFamily="49" charset="0"/>
              </a:endParaRPr>
            </a:p>
          </p:txBody>
        </p:sp>
      </p:grpSp>
      <p:sp>
        <p:nvSpPr>
          <p:cNvPr id="6" name="Rectangle 5"/>
          <p:cNvSpPr/>
          <p:nvPr/>
        </p:nvSpPr>
        <p:spPr>
          <a:xfrm>
            <a:off x="1097278" y="5401222"/>
            <a:ext cx="10058401" cy="830997"/>
          </a:xfrm>
          <a:prstGeom prst="rect">
            <a:avLst/>
          </a:prstGeom>
        </p:spPr>
        <p:txBody>
          <a:bodyPr wrap="square">
            <a:spAutoFit/>
          </a:bodyPr>
          <a:lstStyle/>
          <a:p>
            <a:pPr marL="285750" indent="-285750">
              <a:buFont typeface="Arial" panose="020B0604020202020204" pitchFamily="34" charset="0"/>
              <a:buChar char="•"/>
            </a:pPr>
            <a:r>
              <a:rPr lang="en-US" sz="2400" dirty="0" err="1">
                <a:solidFill>
                  <a:srgbClr val="003399"/>
                </a:solidFill>
              </a:rPr>
              <a:t>th</a:t>
            </a:r>
            <a:r>
              <a:rPr lang="en-US" sz="2400" dirty="0">
                <a:solidFill>
                  <a:srgbClr val="003399"/>
                </a:solidFill>
              </a:rPr>
              <a:t> </a:t>
            </a:r>
            <a:r>
              <a:rPr lang="en-US" sz="2400" dirty="0"/>
              <a:t>cells in a row are considered headers; by default, they appear bold</a:t>
            </a:r>
          </a:p>
          <a:p>
            <a:pPr marL="285750" indent="-285750">
              <a:buFont typeface="Arial" panose="020B0604020202020204" pitchFamily="34" charset="0"/>
              <a:buChar char="•"/>
            </a:pPr>
            <a:r>
              <a:rPr lang="en-US" sz="2400" dirty="0"/>
              <a:t>a </a:t>
            </a:r>
            <a:r>
              <a:rPr lang="en-US" sz="2400" dirty="0">
                <a:solidFill>
                  <a:srgbClr val="003399"/>
                </a:solidFill>
              </a:rPr>
              <a:t>caption</a:t>
            </a:r>
            <a:r>
              <a:rPr lang="en-US" sz="2400" dirty="0"/>
              <a:t> at the start of the table labels its meaning</a:t>
            </a:r>
          </a:p>
        </p:txBody>
      </p:sp>
    </p:spTree>
    <p:extLst>
      <p:ext uri="{BB962C8B-B14F-4D97-AF65-F5344CB8AC3E}">
        <p14:creationId xmlns:p14="http://schemas.microsoft.com/office/powerpoint/2010/main" val="24908623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Today’s Topics</a:t>
            </a:r>
            <a:endParaRPr lang="zh-CN" altLang="en-US" dirty="0"/>
          </a:p>
        </p:txBody>
      </p:sp>
      <p:sp>
        <p:nvSpPr>
          <p:cNvPr id="3" name="内容占位符 2"/>
          <p:cNvSpPr>
            <a:spLocks noGrp="1"/>
          </p:cNvSpPr>
          <p:nvPr>
            <p:ph idx="1"/>
          </p:nvPr>
        </p:nvSpPr>
        <p:spPr/>
        <p:txBody>
          <a:bodyPr>
            <a:normAutofit/>
          </a:bodyPr>
          <a:lstStyle/>
          <a:p>
            <a:r>
              <a:rPr lang="en-US" altLang="zh-CN" sz="2400" b="1" i="1" dirty="0" smtClean="0">
                <a:solidFill>
                  <a:srgbClr val="0066FF"/>
                </a:solidFill>
              </a:rPr>
              <a:t>Basic HTML</a:t>
            </a:r>
          </a:p>
          <a:p>
            <a:pPr lvl="1"/>
            <a:r>
              <a:rPr lang="en-US" altLang="zh-CN" sz="2000" dirty="0">
                <a:solidFill>
                  <a:srgbClr val="003399"/>
                </a:solidFill>
              </a:rPr>
              <a:t>Basic HTML</a:t>
            </a:r>
          </a:p>
          <a:p>
            <a:pPr lvl="1"/>
            <a:r>
              <a:rPr lang="en-US" altLang="zh-CN" sz="2000" dirty="0">
                <a:solidFill>
                  <a:srgbClr val="003399"/>
                </a:solidFill>
              </a:rPr>
              <a:t>More HTML Elements</a:t>
            </a:r>
          </a:p>
          <a:p>
            <a:pPr lvl="1"/>
            <a:r>
              <a:rPr lang="en-US" altLang="zh-CN" sz="2000" b="1" i="1" dirty="0">
                <a:solidFill>
                  <a:srgbClr val="0066FF"/>
                </a:solidFill>
              </a:rPr>
              <a:t>Web Standards</a:t>
            </a:r>
          </a:p>
          <a:p>
            <a:pPr marL="0" indent="0">
              <a:buNone/>
            </a:pPr>
            <a:endParaRPr lang="zh-CN" altLang="en-US" sz="2400" dirty="0"/>
          </a:p>
        </p:txBody>
      </p:sp>
    </p:spTree>
    <p:extLst>
      <p:ext uri="{BB962C8B-B14F-4D97-AF65-F5344CB8AC3E}">
        <p14:creationId xmlns:p14="http://schemas.microsoft.com/office/powerpoint/2010/main" val="9546223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 </a:t>
            </a:r>
            <a:r>
              <a:rPr lang="en-US" b="1" dirty="0" smtClean="0"/>
              <a:t>Standards</a:t>
            </a:r>
            <a:endParaRPr lang="en-US" dirty="0"/>
          </a:p>
        </p:txBody>
      </p:sp>
      <p:sp>
        <p:nvSpPr>
          <p:cNvPr id="3" name="Content Placeholder 2"/>
          <p:cNvSpPr>
            <a:spLocks noGrp="1"/>
          </p:cNvSpPr>
          <p:nvPr>
            <p:ph idx="1"/>
          </p:nvPr>
        </p:nvSpPr>
        <p:spPr/>
        <p:txBody>
          <a:bodyPr/>
          <a:lstStyle/>
          <a:p>
            <a:pPr lvl="1"/>
            <a:r>
              <a:rPr lang="en-US" sz="2400" dirty="0"/>
              <a:t>It is important to write proper HTML code and follow proper syntax. </a:t>
            </a:r>
          </a:p>
          <a:p>
            <a:pPr lvl="1"/>
            <a:endParaRPr lang="en-US" sz="2400" dirty="0" smtClean="0"/>
          </a:p>
          <a:p>
            <a:pPr lvl="1"/>
            <a:r>
              <a:rPr lang="en-US" sz="2400" dirty="0" smtClean="0"/>
              <a:t>Why </a:t>
            </a:r>
            <a:r>
              <a:rPr lang="en-US" sz="2400" dirty="0"/>
              <a:t>use valid HTML and web standards? </a:t>
            </a:r>
          </a:p>
          <a:p>
            <a:pPr lvl="2"/>
            <a:r>
              <a:rPr lang="en-US" sz="2400" dirty="0"/>
              <a:t>more rigid and structured language</a:t>
            </a:r>
          </a:p>
          <a:p>
            <a:pPr lvl="2"/>
            <a:r>
              <a:rPr lang="en-US" sz="2400" dirty="0"/>
              <a:t>more interoperable across different web browsers</a:t>
            </a:r>
          </a:p>
          <a:p>
            <a:pPr lvl="2"/>
            <a:r>
              <a:rPr lang="en-US" sz="2400" dirty="0"/>
              <a:t>more likely that our pages will display correctly in the future</a:t>
            </a:r>
          </a:p>
          <a:p>
            <a:pPr lvl="2"/>
            <a:r>
              <a:rPr lang="en-US" sz="2400" dirty="0"/>
              <a:t>can be interchanged with other XML data: </a:t>
            </a:r>
            <a:r>
              <a:rPr lang="en-US" sz="2400" dirty="0">
                <a:hlinkClick r:id="rId2"/>
              </a:rPr>
              <a:t>SVG</a:t>
            </a:r>
            <a:r>
              <a:rPr lang="en-US" sz="2400" dirty="0"/>
              <a:t> (graphics), </a:t>
            </a:r>
            <a:r>
              <a:rPr lang="en-US" sz="2400" dirty="0" err="1">
                <a:hlinkClick r:id="rId3"/>
              </a:rPr>
              <a:t>MathML</a:t>
            </a:r>
            <a:r>
              <a:rPr lang="en-US" sz="2400" dirty="0"/>
              <a:t>, </a:t>
            </a:r>
            <a:r>
              <a:rPr lang="en-US" sz="2400" dirty="0" err="1">
                <a:hlinkClick r:id="rId4"/>
              </a:rPr>
              <a:t>MusicML</a:t>
            </a:r>
            <a:r>
              <a:rPr lang="en-US" sz="2400" dirty="0"/>
              <a:t>, etc.</a:t>
            </a:r>
          </a:p>
          <a:p>
            <a:endParaRPr lang="en-US" dirty="0"/>
          </a:p>
        </p:txBody>
      </p:sp>
    </p:spTree>
    <p:extLst>
      <p:ext uri="{BB962C8B-B14F-4D97-AF65-F5344CB8AC3E}">
        <p14:creationId xmlns:p14="http://schemas.microsoft.com/office/powerpoint/2010/main" val="11816280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W3C HTML </a:t>
            </a:r>
            <a:r>
              <a:rPr lang="en-US" b="1" dirty="0" smtClean="0"/>
              <a:t>Validator</a:t>
            </a:r>
            <a:endParaRPr lang="en-US" dirty="0"/>
          </a:p>
        </p:txBody>
      </p:sp>
      <p:sp>
        <p:nvSpPr>
          <p:cNvPr id="6" name="TextBox 5"/>
          <p:cNvSpPr txBox="1"/>
          <p:nvPr/>
        </p:nvSpPr>
        <p:spPr>
          <a:xfrm>
            <a:off x="1097280" y="4293705"/>
            <a:ext cx="10058400"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smtClean="0">
                <a:solidFill>
                  <a:srgbClr val="84B93F"/>
                </a:solidFill>
                <a:hlinkClick r:id="rId3"/>
              </a:rPr>
              <a:t>validator.w3.org</a:t>
            </a:r>
            <a:endParaRPr lang="en-US" sz="2400" dirty="0" smtClean="0">
              <a:solidFill>
                <a:srgbClr val="84B93F"/>
              </a:solidFill>
            </a:endParaRPr>
          </a:p>
          <a:p>
            <a:pPr marL="285750" indent="-285750">
              <a:lnSpc>
                <a:spcPct val="150000"/>
              </a:lnSpc>
              <a:buFont typeface="Arial" panose="020B0604020202020204" pitchFamily="34" charset="0"/>
              <a:buChar char="•"/>
            </a:pPr>
            <a:r>
              <a:rPr lang="en-US" sz="2400" dirty="0" smtClean="0"/>
              <a:t>checks your HTML code to make sure it follows the official HTML syntax</a:t>
            </a:r>
          </a:p>
          <a:p>
            <a:pPr marL="285750" indent="-285750">
              <a:lnSpc>
                <a:spcPct val="150000"/>
              </a:lnSpc>
              <a:buFont typeface="Arial" panose="020B0604020202020204" pitchFamily="34" charset="0"/>
              <a:buChar char="•"/>
            </a:pPr>
            <a:r>
              <a:rPr lang="en-US" sz="2400" dirty="0" smtClean="0"/>
              <a:t>more picky than the browser, which may render bad HTML correctly</a:t>
            </a:r>
          </a:p>
          <a:p>
            <a:pPr>
              <a:lnSpc>
                <a:spcPct val="150000"/>
              </a:lnSpc>
            </a:pPr>
            <a:endParaRPr lang="en-US" sz="2400" dirty="0"/>
          </a:p>
        </p:txBody>
      </p:sp>
      <p:pic>
        <p:nvPicPr>
          <p:cNvPr id="6147" name="Picture 3" descr="Valid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5816" y="3661808"/>
            <a:ext cx="838200" cy="29527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1097279" y="1860274"/>
            <a:ext cx="10058401" cy="2123899"/>
            <a:chOff x="1097279" y="2736574"/>
            <a:chExt cx="10058401" cy="2123899"/>
          </a:xfrm>
        </p:grpSpPr>
        <p:sp>
          <p:nvSpPr>
            <p:cNvPr id="8" name="TextBox 3"/>
            <p:cNvSpPr txBox="1"/>
            <p:nvPr/>
          </p:nvSpPr>
          <p:spPr>
            <a:xfrm>
              <a:off x="1097280" y="2736574"/>
              <a:ext cx="10058400" cy="1754326"/>
            </a:xfrm>
            <a:prstGeom prst="rect">
              <a:avLst/>
            </a:prstGeom>
            <a:solidFill>
              <a:srgbClr val="E5F5FF"/>
            </a:solidFill>
            <a:ln w="19050">
              <a:solidFill>
                <a:schemeClr val="tx1"/>
              </a:solidFill>
              <a:prstDash val="dash"/>
            </a:ln>
          </p:spPr>
          <p:txBody>
            <a:bodyPr wrap="square" rtlCol="0">
              <a:spAutoFit/>
            </a:bodyPr>
            <a:lstStyle/>
            <a:p>
              <a:r>
                <a:rPr lang="en-US" dirty="0">
                  <a:latin typeface="Courier New" pitchFamily="49" charset="0"/>
                  <a:cs typeface="Courier New" pitchFamily="49" charset="0"/>
                </a:rPr>
                <a:t>&lt;p&gt; </a:t>
              </a:r>
            </a:p>
            <a:p>
              <a:r>
                <a:rPr lang="en-US" dirty="0">
                  <a:latin typeface="Courier New" pitchFamily="49" charset="0"/>
                  <a:cs typeface="Courier New" pitchFamily="49" charset="0"/>
                </a:rPr>
                <a:t>	</a:t>
              </a:r>
              <a:r>
                <a:rPr lang="en-US" b="1" dirty="0">
                  <a:solidFill>
                    <a:srgbClr val="C00000"/>
                  </a:solidFill>
                  <a:latin typeface="Courier New" pitchFamily="49" charset="0"/>
                  <a:cs typeface="Courier New" pitchFamily="49" charset="0"/>
                </a:rPr>
                <a:t>&lt;a </a:t>
              </a:r>
              <a:r>
                <a:rPr lang="en-US" b="1" dirty="0" err="1">
                  <a:solidFill>
                    <a:srgbClr val="C00000"/>
                  </a:solidFill>
                  <a:latin typeface="Courier New" pitchFamily="49" charset="0"/>
                  <a:cs typeface="Courier New" pitchFamily="49" charset="0"/>
                </a:rPr>
                <a:t>href</a:t>
              </a:r>
              <a:r>
                <a:rPr lang="en-US" b="1" dirty="0">
                  <a:solidFill>
                    <a:srgbClr val="C00000"/>
                  </a:solidFill>
                  <a:latin typeface="Courier New" pitchFamily="49" charset="0"/>
                  <a:cs typeface="Courier New" pitchFamily="49" charset="0"/>
                </a:rPr>
                <a:t>="http://validator.w3.org/check/</a:t>
              </a:r>
              <a:r>
                <a:rPr lang="en-US" b="1" dirty="0" err="1">
                  <a:solidFill>
                    <a:srgbClr val="C00000"/>
                  </a:solidFill>
                  <a:latin typeface="Courier New" pitchFamily="49" charset="0"/>
                  <a:cs typeface="Courier New" pitchFamily="49" charset="0"/>
                </a:rPr>
                <a:t>referer</a:t>
              </a:r>
              <a:r>
                <a:rPr lang="en-US" b="1" dirty="0">
                  <a:solidFill>
                    <a:srgbClr val="C00000"/>
                  </a:solidFill>
                  <a:latin typeface="Courier New" pitchFamily="49" charset="0"/>
                  <a:cs typeface="Courier New" pitchFamily="49" charset="0"/>
                </a:rPr>
                <a:t>"&gt; </a:t>
              </a:r>
            </a:p>
            <a:p>
              <a:r>
                <a:rPr lang="en-US" b="1" dirty="0">
                  <a:solidFill>
                    <a:srgbClr val="C00000"/>
                  </a:solidFill>
                  <a:latin typeface="Courier New" pitchFamily="49" charset="0"/>
                  <a:cs typeface="Courier New" pitchFamily="49" charset="0"/>
                </a:rPr>
                <a:t>		&lt;</a:t>
              </a:r>
              <a:r>
                <a:rPr lang="en-US" b="1" dirty="0" err="1">
                  <a:solidFill>
                    <a:srgbClr val="C00000"/>
                  </a:solidFill>
                  <a:latin typeface="Courier New" pitchFamily="49" charset="0"/>
                  <a:cs typeface="Courier New" pitchFamily="49" charset="0"/>
                </a:rPr>
                <a:t>img</a:t>
              </a:r>
              <a:r>
                <a:rPr lang="en-US" b="1" dirty="0">
                  <a:solidFill>
                    <a:srgbClr val="C00000"/>
                  </a:solidFill>
                  <a:latin typeface="Courier New" pitchFamily="49" charset="0"/>
                  <a:cs typeface="Courier New" pitchFamily="49" charset="0"/>
                </a:rPr>
                <a:t> </a:t>
              </a:r>
              <a:r>
                <a:rPr lang="en-US" b="1" dirty="0" err="1">
                  <a:solidFill>
                    <a:srgbClr val="C00000"/>
                  </a:solidFill>
                  <a:latin typeface="Courier New" pitchFamily="49" charset="0"/>
                  <a:cs typeface="Courier New" pitchFamily="49" charset="0"/>
                </a:rPr>
                <a:t>src</a:t>
              </a:r>
              <a:r>
                <a:rPr lang="en-US" b="1" dirty="0">
                  <a:solidFill>
                    <a:srgbClr val="C00000"/>
                  </a:solidFill>
                  <a:latin typeface="Courier New" pitchFamily="49" charset="0"/>
                  <a:cs typeface="Courier New" pitchFamily="49" charset="0"/>
                </a:rPr>
                <a:t>="http</a:t>
              </a:r>
              <a:r>
                <a:rPr lang="en-US" b="1" dirty="0" smtClean="0">
                  <a:solidFill>
                    <a:srgbClr val="C00000"/>
                  </a:solidFill>
                  <a:latin typeface="Courier New" pitchFamily="49" charset="0"/>
                  <a:cs typeface="Courier New" pitchFamily="49" charset="0"/>
                </a:rPr>
                <a:t>://sse.tongji.edu.cn/w3c-html.png</a:t>
              </a:r>
              <a:r>
                <a:rPr lang="en-US" b="1" dirty="0">
                  <a:solidFill>
                    <a:srgbClr val="C00000"/>
                  </a:solidFill>
                  <a:latin typeface="Courier New" pitchFamily="49" charset="0"/>
                  <a:cs typeface="Courier New" pitchFamily="49" charset="0"/>
                </a:rPr>
                <a:t>" alt="Validate" /&gt; </a:t>
              </a:r>
            </a:p>
            <a:p>
              <a:r>
                <a:rPr lang="en-US" b="1" dirty="0">
                  <a:solidFill>
                    <a:srgbClr val="C00000"/>
                  </a:solidFill>
                  <a:latin typeface="Courier New" pitchFamily="49" charset="0"/>
                  <a:cs typeface="Courier New" pitchFamily="49" charset="0"/>
                </a:rPr>
                <a:t>	&lt;/a&gt;</a:t>
              </a:r>
              <a:r>
                <a:rPr lang="en-US" dirty="0">
                  <a:latin typeface="Courier New" pitchFamily="49" charset="0"/>
                  <a:cs typeface="Courier New" pitchFamily="49" charset="0"/>
                </a:rPr>
                <a:t> </a:t>
              </a:r>
            </a:p>
            <a:p>
              <a:r>
                <a:rPr lang="en-US" dirty="0">
                  <a:latin typeface="Courier New" pitchFamily="49" charset="0"/>
                  <a:cs typeface="Courier New" pitchFamily="49" charset="0"/>
                </a:rPr>
                <a:t>&lt;/p</a:t>
              </a:r>
              <a:r>
                <a:rPr lang="en-US" dirty="0" smtClean="0">
                  <a:latin typeface="Courier New" pitchFamily="49" charset="0"/>
                  <a:cs typeface="Courier New" pitchFamily="49" charset="0"/>
                </a:rPr>
                <a:t>&gt;                                                                </a:t>
              </a:r>
              <a:r>
                <a:rPr lang="en-US" b="1" i="1" dirty="0" smtClean="0">
                  <a:solidFill>
                    <a:schemeClr val="bg1">
                      <a:lumMod val="65000"/>
                    </a:schemeClr>
                  </a:solidFill>
                  <a:latin typeface="Consolas" pitchFamily="49" charset="0"/>
                  <a:cs typeface="Consolas" pitchFamily="49" charset="0"/>
                </a:rPr>
                <a:t>HTML</a:t>
              </a:r>
              <a:endParaRPr lang="en-US" sz="2400" b="1" i="1" dirty="0" smtClean="0">
                <a:solidFill>
                  <a:schemeClr val="bg1">
                    <a:lumMod val="65000"/>
                  </a:schemeClr>
                </a:solidFill>
                <a:latin typeface="Consolas" pitchFamily="49" charset="0"/>
                <a:cs typeface="Consolas" pitchFamily="49" charset="0"/>
              </a:endParaRPr>
            </a:p>
          </p:txBody>
        </p:sp>
        <p:sp>
          <p:nvSpPr>
            <p:cNvPr id="9" name="TextBox 4"/>
            <p:cNvSpPr txBox="1"/>
            <p:nvPr/>
          </p:nvSpPr>
          <p:spPr>
            <a:xfrm>
              <a:off x="1097279" y="4491141"/>
              <a:ext cx="10058400" cy="369332"/>
            </a:xfrm>
            <a:prstGeom prst="rect">
              <a:avLst/>
            </a:prstGeom>
            <a:noFill/>
            <a:ln w="19050">
              <a:solidFill>
                <a:schemeClr val="tx1"/>
              </a:solidFill>
              <a:prstDash val="dash"/>
            </a:ln>
          </p:spPr>
          <p:txBody>
            <a:bodyPr wrap="square" rtlCol="0">
              <a:spAutoFit/>
            </a:bodyPr>
            <a:lstStyle/>
            <a:p>
              <a:r>
                <a:rPr lang="en-US" b="1" i="1" dirty="0" smtClean="0">
                  <a:solidFill>
                    <a:schemeClr val="bg1">
                      <a:lumMod val="65000"/>
                    </a:schemeClr>
                  </a:solidFill>
                  <a:latin typeface="Consolas" pitchFamily="49" charset="0"/>
                  <a:cs typeface="Consolas" pitchFamily="49" charset="0"/>
                </a:rPr>
                <a:t>                                                                        output</a:t>
              </a:r>
              <a:endParaRPr lang="en-US" sz="2400" b="1" i="1" dirty="0" smtClean="0">
                <a:solidFill>
                  <a:schemeClr val="bg1">
                    <a:lumMod val="65000"/>
                  </a:schemeClr>
                </a:solidFill>
                <a:latin typeface="Consolas" pitchFamily="49" charset="0"/>
                <a:cs typeface="Consolas" pitchFamily="49" charset="0"/>
              </a:endParaRPr>
            </a:p>
          </p:txBody>
        </p:sp>
      </p:grpSp>
    </p:spTree>
    <p:extLst>
      <p:ext uri="{BB962C8B-B14F-4D97-AF65-F5344CB8AC3E}">
        <p14:creationId xmlns:p14="http://schemas.microsoft.com/office/powerpoint/2010/main" val="3566956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ctr"/>
            <a:r>
              <a:rPr lang="en-US" altLang="zh-CN" dirty="0" smtClean="0"/>
              <a:t>Thank you for your attention!</a:t>
            </a:r>
            <a:endParaRPr lang="zh-CN" altLang="en-US" dirty="0"/>
          </a:p>
        </p:txBody>
      </p:sp>
      <p:sp>
        <p:nvSpPr>
          <p:cNvPr id="8" name="图片占位符 7"/>
          <p:cNvSpPr>
            <a:spLocks noGrp="1"/>
          </p:cNvSpPr>
          <p:nvPr>
            <p:ph type="pic" idx="1"/>
          </p:nvPr>
        </p:nvSpPr>
        <p:spPr/>
      </p:sp>
      <p:sp>
        <p:nvSpPr>
          <p:cNvPr id="9" name="文本占位符 8"/>
          <p:cNvSpPr>
            <a:spLocks noGrp="1"/>
          </p:cNvSpPr>
          <p:nvPr>
            <p:ph type="body" sz="half" idx="2"/>
          </p:nvPr>
        </p:nvSpPr>
        <p:spPr/>
        <p:txBody>
          <a:bodyPr/>
          <a:lstStyle/>
          <a:p>
            <a:endParaRPr lang="zh-CN" altLang="en-US"/>
          </a:p>
        </p:txBody>
      </p:sp>
      <p:pic>
        <p:nvPicPr>
          <p:cNvPr id="10" name="Picture Placeholder 4"/>
          <p:cNvPicPr>
            <a:picLocks noChangeAspect="1"/>
          </p:cNvPicPr>
          <p:nvPr/>
        </p:nvPicPr>
        <p:blipFill>
          <a:blip r:embed="rId2" cstate="print">
            <a:extLst>
              <a:ext uri="{28A0092B-C50C-407E-A947-70E740481C1C}">
                <a14:useLocalDpi xmlns:a14="http://schemas.microsoft.com/office/drawing/2010/main" val="0"/>
              </a:ext>
            </a:extLst>
          </a:blip>
          <a:srcRect t="13075" b="13075"/>
          <a:stretch>
            <a:fillRect/>
          </a:stretch>
        </p:blipFill>
        <p:spPr>
          <a:xfrm>
            <a:off x="2967942" y="63578"/>
            <a:ext cx="6480856" cy="4860642"/>
          </a:xfrm>
          <a:prstGeom prst="rect">
            <a:avLst/>
          </a:prstGeom>
          <a:solidFill>
            <a:schemeClr val="bg2">
              <a:lumMod val="90000"/>
            </a:schemeClr>
          </a:solidFill>
        </p:spPr>
      </p:pic>
    </p:spTree>
    <p:extLst>
      <p:ext uri="{BB962C8B-B14F-4D97-AF65-F5344CB8AC3E}">
        <p14:creationId xmlns:p14="http://schemas.microsoft.com/office/powerpoint/2010/main" val="2118858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Hypertext Markup Language (</a:t>
            </a:r>
            <a:r>
              <a:rPr lang="en-US" b="1" dirty="0" smtClean="0">
                <a:solidFill>
                  <a:srgbClr val="84B93F"/>
                </a:solidFill>
              </a:rPr>
              <a:t>HTML</a:t>
            </a:r>
            <a:r>
              <a:rPr lang="en-US" b="1" dirty="0" smtClean="0"/>
              <a:t>)</a:t>
            </a:r>
            <a:endParaRPr lang="en-US" dirty="0"/>
          </a:p>
        </p:txBody>
      </p:sp>
      <p:sp>
        <p:nvSpPr>
          <p:cNvPr id="6" name="Rectangle 3"/>
          <p:cNvSpPr>
            <a:spLocks noGrp="1" noChangeArrowheads="1"/>
          </p:cNvSpPr>
          <p:nvPr>
            <p:ph idx="1"/>
          </p:nvPr>
        </p:nvSpPr>
        <p:spPr bwMode="auto">
          <a:xfrm>
            <a:off x="1097280" y="1869063"/>
            <a:ext cx="10839616"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chemeClr val="tx1"/>
                </a:solidFill>
                <a:effectLst/>
                <a:latin typeface="Arial" panose="020B0604020202020204" pitchFamily="34" charset="0"/>
              </a:rPr>
              <a:t>  describes the </a:t>
            </a:r>
            <a:r>
              <a:rPr kumimoji="0" lang="en-US" sz="2200" b="0" i="1" u="none" strike="noStrike" cap="none" normalizeH="0" baseline="0" dirty="0" smtClean="0">
                <a:ln>
                  <a:noFill/>
                </a:ln>
                <a:solidFill>
                  <a:srgbClr val="00B0F0"/>
                </a:solidFill>
                <a:effectLst/>
                <a:latin typeface="Arial" panose="020B0604020202020204" pitchFamily="34" charset="0"/>
              </a:rPr>
              <a:t>content</a:t>
            </a:r>
            <a:r>
              <a:rPr kumimoji="0" lang="en-US" sz="2200" b="0" i="0" u="none" strike="noStrike" cap="none" normalizeH="0" baseline="0" dirty="0" smtClean="0">
                <a:ln>
                  <a:noFill/>
                </a:ln>
                <a:solidFill>
                  <a:srgbClr val="00B0F0"/>
                </a:solidFill>
                <a:effectLst/>
                <a:latin typeface="Arial" panose="020B0604020202020204" pitchFamily="34" charset="0"/>
              </a:rPr>
              <a:t> </a:t>
            </a:r>
            <a:r>
              <a:rPr kumimoji="0" lang="en-US" sz="2200" b="0" i="0" u="none" strike="noStrike" cap="none" normalizeH="0" baseline="0" dirty="0" smtClean="0">
                <a:ln>
                  <a:noFill/>
                </a:ln>
                <a:solidFill>
                  <a:schemeClr val="tx1"/>
                </a:solidFill>
                <a:effectLst/>
                <a:latin typeface="Arial" panose="020B0604020202020204" pitchFamily="34" charset="0"/>
              </a:rPr>
              <a:t>and structure of information on a web page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sz="2200" b="0" i="0" u="none" strike="noStrike" cap="none" normalizeH="0" baseline="0" dirty="0" smtClean="0">
                <a:ln>
                  <a:noFill/>
                </a:ln>
                <a:solidFill>
                  <a:schemeClr val="tx1"/>
                </a:solidFill>
                <a:effectLst/>
                <a:latin typeface="Arial" panose="020B0604020202020204" pitchFamily="34" charset="0"/>
              </a:rPr>
              <a:t>  not the same as the </a:t>
            </a:r>
            <a:r>
              <a:rPr kumimoji="0" lang="en-US" sz="2200" b="0" i="1" u="none" strike="noStrike" cap="none" normalizeH="0" baseline="0" dirty="0" smtClean="0">
                <a:ln>
                  <a:noFill/>
                </a:ln>
                <a:solidFill>
                  <a:srgbClr val="84B93F"/>
                </a:solidFill>
                <a:effectLst/>
                <a:latin typeface="Arial" panose="020B0604020202020204" pitchFamily="34" charset="0"/>
              </a:rPr>
              <a:t>presentation</a:t>
            </a:r>
            <a:r>
              <a:rPr kumimoji="0" lang="en-US" sz="2200" b="0" i="0" u="none" strike="noStrike" cap="none" normalizeH="0" baseline="0" dirty="0" smtClean="0">
                <a:ln>
                  <a:noFill/>
                </a:ln>
                <a:solidFill>
                  <a:srgbClr val="84B93F"/>
                </a:solidFill>
                <a:effectLst/>
                <a:latin typeface="Arial" panose="020B0604020202020204" pitchFamily="34" charset="0"/>
              </a:rPr>
              <a:t> </a:t>
            </a:r>
            <a:r>
              <a:rPr kumimoji="0" lang="en-US" sz="2200" b="0" i="0" u="none" strike="noStrike" cap="none" normalizeH="0" baseline="0" dirty="0" smtClean="0">
                <a:ln>
                  <a:noFill/>
                </a:ln>
                <a:solidFill>
                  <a:schemeClr val="tx1"/>
                </a:solidFill>
                <a:effectLst/>
                <a:latin typeface="Arial" panose="020B0604020202020204" pitchFamily="34" charset="0"/>
              </a:rPr>
              <a:t>(appearance on screen)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200" b="0" i="0" u="none" strike="noStrike" cap="none" normalizeH="0" baseline="0" dirty="0" smtClean="0">
                <a:ln>
                  <a:noFill/>
                </a:ln>
                <a:solidFill>
                  <a:schemeClr val="tx1"/>
                </a:solidFill>
                <a:effectLst/>
                <a:latin typeface="Arial" panose="020B0604020202020204" pitchFamily="34" charset="0"/>
              </a:rPr>
              <a:t>  surrounds text content with opening and closing </a:t>
            </a:r>
            <a:r>
              <a:rPr kumimoji="0" lang="en-US" sz="2200" b="1" i="0" u="none" strike="noStrike" cap="none" normalizeH="0" baseline="0" dirty="0" smtClean="0">
                <a:ln>
                  <a:noFill/>
                </a:ln>
                <a:solidFill>
                  <a:schemeClr val="accent1"/>
                </a:solidFill>
                <a:effectLst/>
                <a:latin typeface="Arial" panose="020B0604020202020204" pitchFamily="34" charset="0"/>
              </a:rPr>
              <a:t>tags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200" b="0" i="0" u="none" strike="noStrike" cap="none" normalizeH="0" baseline="0" dirty="0" smtClean="0">
                <a:ln>
                  <a:noFill/>
                </a:ln>
                <a:solidFill>
                  <a:schemeClr val="tx1"/>
                </a:solidFill>
                <a:effectLst/>
                <a:latin typeface="Arial" panose="020B0604020202020204" pitchFamily="34" charset="0"/>
              </a:rPr>
              <a:t>  each tag's name is called an </a:t>
            </a:r>
            <a:r>
              <a:rPr kumimoji="0" lang="en-US" sz="2200" b="1" i="0" u="none" strike="noStrike" cap="none" normalizeH="0" baseline="0" dirty="0" smtClean="0">
                <a:ln>
                  <a:noFill/>
                </a:ln>
                <a:solidFill>
                  <a:schemeClr val="accent1"/>
                </a:solidFill>
                <a:effectLst/>
                <a:latin typeface="Arial" panose="020B0604020202020204" pitchFamily="34" charset="0"/>
              </a:rPr>
              <a:t>element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sz="2200" b="0" i="0" u="none" strike="noStrike" cap="none" normalizeH="0" baseline="0" dirty="0" smtClean="0">
                <a:ln>
                  <a:noFill/>
                </a:ln>
                <a:solidFill>
                  <a:schemeClr val="tx1"/>
                </a:solidFill>
                <a:effectLst/>
                <a:latin typeface="Arial" panose="020B0604020202020204" pitchFamily="34" charset="0"/>
              </a:rPr>
              <a:t>  syntax: </a:t>
            </a:r>
            <a:r>
              <a:rPr kumimoji="0" lang="en-US" sz="2200" b="0" i="0" u="none" strike="noStrike" cap="none" normalizeH="0" baseline="0" dirty="0" smtClean="0">
                <a:ln>
                  <a:noFill/>
                </a:ln>
                <a:solidFill>
                  <a:srgbClr val="003399"/>
                </a:solidFill>
                <a:effectLst/>
                <a:latin typeface="Courier New" panose="02070309020205020404" pitchFamily="49" charset="0"/>
                <a:cs typeface="Courier New" panose="02070309020205020404" pitchFamily="49" charset="0"/>
              </a:rPr>
              <a:t>&lt;</a:t>
            </a:r>
            <a:r>
              <a:rPr kumimoji="0" lang="en-US" sz="2200" b="0" i="1" u="none" strike="noStrike" cap="none" normalizeH="0" baseline="0" dirty="0" smtClean="0">
                <a:ln>
                  <a:noFill/>
                </a:ln>
                <a:solidFill>
                  <a:srgbClr val="003399"/>
                </a:solidFill>
                <a:effectLst/>
                <a:latin typeface="Courier New" panose="02070309020205020404" pitchFamily="49" charset="0"/>
                <a:cs typeface="Courier New" panose="02070309020205020404" pitchFamily="49" charset="0"/>
              </a:rPr>
              <a:t>element</a:t>
            </a:r>
            <a:r>
              <a:rPr kumimoji="0" lang="en-US" sz="2200" b="0" i="0" u="none" strike="noStrike" cap="none" normalizeH="0" baseline="0" dirty="0" smtClean="0">
                <a:ln>
                  <a:noFill/>
                </a:ln>
                <a:solidFill>
                  <a:srgbClr val="003399"/>
                </a:solidFill>
                <a:effectLst/>
                <a:latin typeface="Courier New" panose="02070309020205020404" pitchFamily="49" charset="0"/>
                <a:cs typeface="Courier New" panose="02070309020205020404" pitchFamily="49" charset="0"/>
              </a:rPr>
              <a:t>&gt;</a:t>
            </a:r>
            <a:r>
              <a:rPr kumimoji="0" lang="en-US" sz="2200" b="0" i="0" u="none" strike="noStrike" cap="none" normalizeH="0" baseline="0" dirty="0" smtClean="0">
                <a:ln>
                  <a:noFill/>
                </a:ln>
                <a:solidFill>
                  <a:srgbClr val="003399"/>
                </a:solidFill>
                <a:effectLst/>
              </a:rPr>
              <a:t> </a:t>
            </a:r>
            <a:r>
              <a:rPr kumimoji="0" lang="en-US" sz="2200" b="0" i="1" u="none" strike="noStrike" cap="none" normalizeH="0" baseline="0" dirty="0" smtClean="0">
                <a:ln>
                  <a:noFill/>
                </a:ln>
                <a:solidFill>
                  <a:srgbClr val="003399"/>
                </a:solidFill>
                <a:effectLst/>
                <a:latin typeface="Arial" panose="020B0604020202020204" pitchFamily="34" charset="0"/>
              </a:rPr>
              <a:t>content</a:t>
            </a:r>
            <a:r>
              <a:rPr kumimoji="0" lang="en-US" sz="2200" b="0" i="0" u="none" strike="noStrike" cap="none" normalizeH="0" baseline="0" dirty="0" smtClean="0">
                <a:ln>
                  <a:noFill/>
                </a:ln>
                <a:solidFill>
                  <a:srgbClr val="003399"/>
                </a:solidFill>
                <a:effectLst/>
                <a:latin typeface="Arial" panose="020B0604020202020204" pitchFamily="34" charset="0"/>
              </a:rPr>
              <a:t> </a:t>
            </a:r>
            <a:r>
              <a:rPr kumimoji="0" lang="en-US" sz="2200" b="0" i="0" u="none" strike="noStrike" cap="none" normalizeH="0" baseline="0" dirty="0" smtClean="0">
                <a:ln>
                  <a:noFill/>
                </a:ln>
                <a:solidFill>
                  <a:srgbClr val="003399"/>
                </a:solidFill>
                <a:effectLst/>
                <a:latin typeface="Courier New" panose="02070309020205020404" pitchFamily="49" charset="0"/>
                <a:cs typeface="Courier New" panose="02070309020205020404" pitchFamily="49" charset="0"/>
              </a:rPr>
              <a:t>&lt;/</a:t>
            </a:r>
            <a:r>
              <a:rPr kumimoji="0" lang="en-US" sz="2200" b="0" i="1" u="none" strike="noStrike" cap="none" normalizeH="0" baseline="0" dirty="0" smtClean="0">
                <a:ln>
                  <a:noFill/>
                </a:ln>
                <a:solidFill>
                  <a:srgbClr val="003399"/>
                </a:solidFill>
                <a:effectLst/>
                <a:latin typeface="Courier New" panose="02070309020205020404" pitchFamily="49" charset="0"/>
                <a:cs typeface="Courier New" panose="02070309020205020404" pitchFamily="49" charset="0"/>
              </a:rPr>
              <a:t>element</a:t>
            </a:r>
            <a:r>
              <a:rPr kumimoji="0" lang="en-US" sz="2200" b="0" i="0" u="none" strike="noStrike" cap="none" normalizeH="0" baseline="0" dirty="0" smtClean="0">
                <a:ln>
                  <a:noFill/>
                </a:ln>
                <a:solidFill>
                  <a:srgbClr val="003399"/>
                </a:solidFill>
                <a:effectLst/>
                <a:latin typeface="Courier New" panose="02070309020205020404" pitchFamily="49" charset="0"/>
                <a:cs typeface="Courier New" panose="02070309020205020404" pitchFamily="49" charset="0"/>
              </a:rPr>
              <a:t>&gt;</a:t>
            </a:r>
            <a:r>
              <a:rPr kumimoji="0" lang="en-US" sz="2200" b="0" i="0" u="none" strike="noStrike" cap="none" normalizeH="0" baseline="0" dirty="0" smtClean="0">
                <a:ln>
                  <a:noFill/>
                </a:ln>
                <a:solidFill>
                  <a:schemeClr val="tx2"/>
                </a:solidFill>
                <a:effectLst/>
              </a:rPr>
              <a:t> </a:t>
            </a:r>
            <a:endParaRPr kumimoji="0" lang="en-US" sz="2200" b="0" i="0" u="none" strike="noStrike" cap="none" normalizeH="0" baseline="0" dirty="0" smtClean="0">
              <a:ln>
                <a:noFill/>
              </a:ln>
              <a:solidFill>
                <a:schemeClr val="tx2"/>
              </a:solidFill>
              <a:effectLst/>
              <a:latin typeface="Arial" panose="020B060402020202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sz="2200" b="0" i="0" u="none" strike="noStrike" cap="none" normalizeH="0" baseline="0" dirty="0" smtClean="0">
                <a:ln>
                  <a:noFill/>
                </a:ln>
                <a:solidFill>
                  <a:schemeClr val="tx1"/>
                </a:solidFill>
                <a:effectLst/>
                <a:latin typeface="Arial" panose="020B0604020202020204" pitchFamily="34" charset="0"/>
              </a:rPr>
              <a:t>  example: </a:t>
            </a:r>
            <a:r>
              <a:rPr kumimoji="0" lang="en-US" sz="2200" b="1"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&lt;p&gt;</a:t>
            </a:r>
            <a:r>
              <a:rPr kumimoji="0" lang="en-US" sz="2200" b="0" i="0" u="none" strike="noStrike" cap="none" normalizeH="0" baseline="0" dirty="0" smtClean="0">
                <a:ln>
                  <a:noFill/>
                </a:ln>
                <a:solidFill>
                  <a:srgbClr val="003399"/>
                </a:solidFill>
                <a:effectLst/>
                <a:latin typeface="Arial Unicode MS" panose="020B0604020202020204" pitchFamily="34" charset="-128"/>
              </a:rPr>
              <a:t>This is a paragraph</a:t>
            </a:r>
            <a:r>
              <a:rPr kumimoji="0" lang="en-US" sz="2200" b="1"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&lt;/p&gt;</a:t>
            </a:r>
            <a:r>
              <a:rPr kumimoji="0" lang="en-US" sz="22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200" b="0" i="0" u="none" strike="noStrike" cap="none" normalizeH="0" baseline="0" dirty="0" smtClean="0">
                <a:ln>
                  <a:noFill/>
                </a:ln>
                <a:solidFill>
                  <a:schemeClr val="tx1"/>
                </a:solidFill>
                <a:effectLst/>
                <a:latin typeface="Arial" panose="020B0604020202020204" pitchFamily="34" charset="0"/>
              </a:rPr>
              <a:t>  most whitespace is insignificant in HTML (ignored or collapsed to a single space)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200" b="0" i="0" u="none" strike="noStrike" cap="none" normalizeH="0" baseline="0" dirty="0" smtClean="0">
                <a:ln>
                  <a:noFill/>
                </a:ln>
                <a:solidFill>
                  <a:schemeClr val="tx1"/>
                </a:solidFill>
                <a:effectLst/>
                <a:latin typeface="Arial" panose="020B0604020202020204" pitchFamily="34" charset="0"/>
              </a:rPr>
              <a:t>  we will use a newer version called HTML5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7812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of an HTML </a:t>
            </a:r>
            <a:r>
              <a:rPr lang="en-US" b="1" dirty="0" smtClean="0"/>
              <a:t>page</a:t>
            </a:r>
            <a:endParaRPr lang="en-US" dirty="0"/>
          </a:p>
        </p:txBody>
      </p:sp>
      <p:sp>
        <p:nvSpPr>
          <p:cNvPr id="3" name="内容占位符 2"/>
          <p:cNvSpPr>
            <a:spLocks noGrp="1"/>
          </p:cNvSpPr>
          <p:nvPr>
            <p:ph idx="1"/>
          </p:nvPr>
        </p:nvSpPr>
        <p:spPr>
          <a:xfrm>
            <a:off x="1097280" y="1845734"/>
            <a:ext cx="10058400" cy="4885572"/>
          </a:xfrm>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pPr lvl="1"/>
            <a:r>
              <a:rPr lang="en-US" altLang="zh-CN" sz="2200" dirty="0"/>
              <a:t>the </a:t>
            </a:r>
            <a:r>
              <a:rPr lang="en-US" altLang="zh-CN" sz="2200" b="1" dirty="0">
                <a:solidFill>
                  <a:schemeClr val="accent1"/>
                </a:solidFill>
              </a:rPr>
              <a:t>header</a:t>
            </a:r>
            <a:r>
              <a:rPr lang="en-US" altLang="zh-CN" sz="2200" dirty="0">
                <a:solidFill>
                  <a:schemeClr val="accent1"/>
                </a:solidFill>
              </a:rPr>
              <a:t> </a:t>
            </a:r>
            <a:r>
              <a:rPr lang="en-US" altLang="zh-CN" sz="2200" dirty="0"/>
              <a:t>describes the page and the </a:t>
            </a:r>
            <a:r>
              <a:rPr lang="en-US" altLang="zh-CN" sz="2200" b="1" dirty="0">
                <a:solidFill>
                  <a:schemeClr val="accent1"/>
                </a:solidFill>
              </a:rPr>
              <a:t>body</a:t>
            </a:r>
            <a:r>
              <a:rPr lang="en-US" altLang="zh-CN" sz="2200" dirty="0">
                <a:solidFill>
                  <a:schemeClr val="accent1"/>
                </a:solidFill>
              </a:rPr>
              <a:t> </a:t>
            </a:r>
            <a:r>
              <a:rPr lang="en-US" altLang="zh-CN" sz="2200" dirty="0"/>
              <a:t>contains the page's contents</a:t>
            </a:r>
          </a:p>
          <a:p>
            <a:pPr lvl="1"/>
            <a:r>
              <a:rPr lang="en-US" altLang="zh-CN" sz="2200" dirty="0"/>
              <a:t>an HTML page is saved into a file ending with extension </a:t>
            </a:r>
            <a:r>
              <a:rPr lang="en-US" altLang="zh-CN" sz="2200" dirty="0">
                <a:solidFill>
                  <a:srgbClr val="003399"/>
                </a:solidFill>
              </a:rPr>
              <a:t>.html</a:t>
            </a:r>
          </a:p>
          <a:p>
            <a:pPr lvl="1"/>
            <a:r>
              <a:rPr lang="en-US" altLang="zh-CN" sz="2200" dirty="0">
                <a:solidFill>
                  <a:srgbClr val="003399"/>
                </a:solidFill>
              </a:rPr>
              <a:t>DOCTYPE</a:t>
            </a:r>
            <a:r>
              <a:rPr lang="en-US" altLang="zh-CN" sz="2200" dirty="0"/>
              <a:t> tag tells browser to interpret our page's code as HTML5, the latest/greatest version of the language</a:t>
            </a:r>
            <a:endParaRPr lang="zh-CN" altLang="en-US" sz="2200" dirty="0"/>
          </a:p>
        </p:txBody>
      </p:sp>
      <p:sp>
        <p:nvSpPr>
          <p:cNvPr id="5" name="TextBox 3"/>
          <p:cNvSpPr txBox="1"/>
          <p:nvPr/>
        </p:nvSpPr>
        <p:spPr>
          <a:xfrm>
            <a:off x="1104207" y="1661101"/>
            <a:ext cx="10044545" cy="3139321"/>
          </a:xfrm>
          <a:prstGeom prst="rect">
            <a:avLst/>
          </a:prstGeom>
          <a:solidFill>
            <a:srgbClr val="E5F5FF"/>
          </a:solidFill>
          <a:ln w="19050">
            <a:solidFill>
              <a:schemeClr val="tx1"/>
            </a:solidFill>
            <a:prstDash val="dash"/>
          </a:ln>
        </p:spPr>
        <p:txBody>
          <a:bodyPr wrap="square" rtlCol="0">
            <a:spAutoFit/>
          </a:bodyPr>
          <a:lstStyle/>
          <a:p>
            <a:r>
              <a:rPr lang="en-US" sz="2200" dirty="0" smtClean="0">
                <a:solidFill>
                  <a:schemeClr val="tx2"/>
                </a:solidFill>
                <a:latin typeface="Courier New" pitchFamily="49" charset="0"/>
                <a:cs typeface="Courier New" pitchFamily="49" charset="0"/>
              </a:rPr>
              <a:t>&lt;!</a:t>
            </a:r>
            <a:r>
              <a:rPr lang="en-US" sz="2200" dirty="0">
                <a:solidFill>
                  <a:schemeClr val="tx2"/>
                </a:solidFill>
                <a:latin typeface="Courier New" pitchFamily="49" charset="0"/>
                <a:cs typeface="Courier New" pitchFamily="49" charset="0"/>
              </a:rPr>
              <a:t>DOCTYPE html&gt; </a:t>
            </a:r>
          </a:p>
          <a:p>
            <a:r>
              <a:rPr lang="en-US" sz="2200" dirty="0">
                <a:solidFill>
                  <a:schemeClr val="tx2"/>
                </a:solidFill>
                <a:latin typeface="Courier New" pitchFamily="49" charset="0"/>
                <a:cs typeface="Courier New" pitchFamily="49" charset="0"/>
              </a:rPr>
              <a:t>&lt;html&gt; </a:t>
            </a:r>
          </a:p>
          <a:p>
            <a:r>
              <a:rPr lang="en-US" sz="2200" dirty="0">
                <a:solidFill>
                  <a:schemeClr val="tx2"/>
                </a:solidFill>
                <a:latin typeface="Courier New" pitchFamily="49" charset="0"/>
                <a:cs typeface="Courier New" pitchFamily="49" charset="0"/>
              </a:rPr>
              <a:t>	&lt;head&gt; </a:t>
            </a:r>
          </a:p>
          <a:p>
            <a:r>
              <a:rPr lang="en-US" sz="2200" dirty="0">
                <a:solidFill>
                  <a:schemeClr val="tx2"/>
                </a:solidFill>
                <a:latin typeface="Courier New" pitchFamily="49" charset="0"/>
                <a:cs typeface="Courier New" pitchFamily="49" charset="0"/>
              </a:rPr>
              <a:t>		</a:t>
            </a:r>
            <a:r>
              <a:rPr lang="en-US" sz="2200" i="1" dirty="0">
                <a:solidFill>
                  <a:schemeClr val="tx2"/>
                </a:solidFill>
                <a:latin typeface="Courier New" pitchFamily="49" charset="0"/>
                <a:cs typeface="Courier New" pitchFamily="49" charset="0"/>
              </a:rPr>
              <a:t>information about the page</a:t>
            </a:r>
            <a:r>
              <a:rPr lang="en-US" sz="2200" dirty="0">
                <a:solidFill>
                  <a:schemeClr val="tx2"/>
                </a:solidFill>
                <a:latin typeface="Courier New" pitchFamily="49" charset="0"/>
                <a:cs typeface="Courier New" pitchFamily="49" charset="0"/>
              </a:rPr>
              <a:t> </a:t>
            </a:r>
          </a:p>
          <a:p>
            <a:r>
              <a:rPr lang="en-US" sz="2200" dirty="0">
                <a:solidFill>
                  <a:schemeClr val="tx2"/>
                </a:solidFill>
                <a:latin typeface="Courier New" pitchFamily="49" charset="0"/>
                <a:cs typeface="Courier New" pitchFamily="49" charset="0"/>
              </a:rPr>
              <a:t>	&lt;/head&gt; </a:t>
            </a:r>
          </a:p>
          <a:p>
            <a:r>
              <a:rPr lang="en-US" sz="2200" dirty="0">
                <a:solidFill>
                  <a:schemeClr val="tx2"/>
                </a:solidFill>
                <a:latin typeface="Courier New" pitchFamily="49" charset="0"/>
                <a:cs typeface="Courier New" pitchFamily="49" charset="0"/>
              </a:rPr>
              <a:t>	&lt;body&gt; </a:t>
            </a:r>
          </a:p>
          <a:p>
            <a:r>
              <a:rPr lang="en-US" sz="2200" dirty="0">
                <a:solidFill>
                  <a:schemeClr val="tx2"/>
                </a:solidFill>
                <a:latin typeface="Courier New" pitchFamily="49" charset="0"/>
                <a:cs typeface="Courier New" pitchFamily="49" charset="0"/>
              </a:rPr>
              <a:t>		</a:t>
            </a:r>
            <a:r>
              <a:rPr lang="en-US" sz="2200" i="1" dirty="0">
                <a:solidFill>
                  <a:schemeClr val="tx2"/>
                </a:solidFill>
                <a:latin typeface="Courier New" pitchFamily="49" charset="0"/>
                <a:cs typeface="Courier New" pitchFamily="49" charset="0"/>
              </a:rPr>
              <a:t>page contents</a:t>
            </a:r>
            <a:r>
              <a:rPr lang="en-US" sz="2200" dirty="0">
                <a:solidFill>
                  <a:schemeClr val="tx2"/>
                </a:solidFill>
                <a:latin typeface="Courier New" pitchFamily="49" charset="0"/>
                <a:cs typeface="Courier New" pitchFamily="49" charset="0"/>
              </a:rPr>
              <a:t> </a:t>
            </a:r>
          </a:p>
          <a:p>
            <a:r>
              <a:rPr lang="en-US" sz="2200" dirty="0">
                <a:solidFill>
                  <a:schemeClr val="tx2"/>
                </a:solidFill>
                <a:latin typeface="Courier New" pitchFamily="49" charset="0"/>
                <a:cs typeface="Courier New" pitchFamily="49" charset="0"/>
              </a:rPr>
              <a:t>	&lt;/body&gt; </a:t>
            </a:r>
          </a:p>
          <a:p>
            <a:r>
              <a:rPr lang="en-US" sz="2200" dirty="0">
                <a:solidFill>
                  <a:schemeClr val="tx2"/>
                </a:solidFill>
                <a:latin typeface="Courier New" pitchFamily="49" charset="0"/>
                <a:cs typeface="Courier New" pitchFamily="49" charset="0"/>
              </a:rPr>
              <a:t>&lt;/html&gt; </a:t>
            </a:r>
            <a:r>
              <a:rPr lang="en-US" sz="2200" dirty="0" smtClean="0">
                <a:solidFill>
                  <a:schemeClr val="tx2"/>
                </a:solidFill>
                <a:latin typeface="Courier New" pitchFamily="49" charset="0"/>
                <a:cs typeface="Courier New" pitchFamily="49" charset="0"/>
              </a:rPr>
              <a:t>                                              </a:t>
            </a:r>
            <a:r>
              <a:rPr lang="en-US" sz="2200" b="1" i="1" dirty="0" smtClean="0">
                <a:solidFill>
                  <a:schemeClr val="bg1">
                    <a:lumMod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2703148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Page title: </a:t>
            </a:r>
            <a:r>
              <a:rPr lang="en-US" b="1" dirty="0">
                <a:solidFill>
                  <a:srgbClr val="84B93F"/>
                </a:solidFill>
              </a:rPr>
              <a:t>&lt;title&gt;</a:t>
            </a:r>
          </a:p>
        </p:txBody>
      </p:sp>
      <p:sp>
        <p:nvSpPr>
          <p:cNvPr id="3" name="Content Placeholder 2"/>
          <p:cNvSpPr>
            <a:spLocks noGrp="1"/>
          </p:cNvSpPr>
          <p:nvPr>
            <p:ph idx="1"/>
          </p:nvPr>
        </p:nvSpPr>
        <p:spPr/>
        <p:txBody>
          <a:bodyPr/>
          <a:lstStyle/>
          <a:p>
            <a:pPr algn="ctr"/>
            <a:endParaRPr lang="en-US" sz="2200" i="1" dirty="0" smtClean="0"/>
          </a:p>
          <a:p>
            <a:pPr algn="ctr"/>
            <a:r>
              <a:rPr lang="en-US" sz="2200" i="1" dirty="0" smtClean="0"/>
              <a:t>describes </a:t>
            </a:r>
            <a:r>
              <a:rPr lang="en-US" sz="2200" i="1" dirty="0"/>
              <a:t>the title of the web </a:t>
            </a:r>
            <a:r>
              <a:rPr lang="en-US" sz="2200" i="1" dirty="0" smtClean="0"/>
              <a:t>page</a:t>
            </a:r>
          </a:p>
          <a:p>
            <a:r>
              <a:rPr lang="en-US" sz="2200" dirty="0">
                <a:solidFill>
                  <a:schemeClr val="accent1"/>
                </a:solidFill>
              </a:rPr>
              <a:t>&lt;title&gt;</a:t>
            </a:r>
            <a:r>
              <a:rPr lang="en-US" sz="2200" dirty="0"/>
              <a:t>Chapter 2: HTML Basics</a:t>
            </a:r>
            <a:r>
              <a:rPr lang="en-US" sz="2200" dirty="0">
                <a:solidFill>
                  <a:schemeClr val="accent1"/>
                </a:solidFill>
              </a:rPr>
              <a:t>&lt;/title&gt;</a:t>
            </a:r>
          </a:p>
          <a:p>
            <a:endParaRPr lang="en-US" sz="2200" dirty="0"/>
          </a:p>
          <a:p>
            <a:pPr>
              <a:buFont typeface="Arial" panose="020B0604020202020204" pitchFamily="34" charset="0"/>
              <a:buChar char="•"/>
            </a:pPr>
            <a:r>
              <a:rPr lang="en-US" sz="2200" dirty="0"/>
              <a:t>    placed within the </a:t>
            </a:r>
            <a:r>
              <a:rPr lang="en-US" sz="2200" dirty="0">
                <a:solidFill>
                  <a:schemeClr val="tx2"/>
                </a:solidFill>
              </a:rPr>
              <a:t>head</a:t>
            </a:r>
            <a:r>
              <a:rPr lang="en-US" sz="2200" dirty="0"/>
              <a:t> of the page</a:t>
            </a:r>
          </a:p>
          <a:p>
            <a:pPr>
              <a:buFont typeface="Arial" panose="020B0604020202020204" pitchFamily="34" charset="0"/>
              <a:buChar char="•"/>
            </a:pPr>
            <a:r>
              <a:rPr lang="en-US" sz="2200" dirty="0"/>
              <a:t>    displayed in the web browser's title bar and when bookmarking the page</a:t>
            </a:r>
          </a:p>
          <a:p>
            <a:pPr>
              <a:buFont typeface="Arial" panose="020B0604020202020204" pitchFamily="34" charset="0"/>
              <a:buChar char="•"/>
            </a:pPr>
            <a:endParaRPr lang="en-US" dirty="0"/>
          </a:p>
        </p:txBody>
      </p:sp>
      <p:sp>
        <p:nvSpPr>
          <p:cNvPr id="4" name="TextBox 3"/>
          <p:cNvSpPr txBox="1"/>
          <p:nvPr/>
        </p:nvSpPr>
        <p:spPr>
          <a:xfrm>
            <a:off x="1111135" y="2894873"/>
            <a:ext cx="10044545" cy="430887"/>
          </a:xfrm>
          <a:prstGeom prst="rect">
            <a:avLst/>
          </a:prstGeom>
          <a:solidFill>
            <a:srgbClr val="E5F5FF"/>
          </a:solidFill>
          <a:ln w="19050">
            <a:solidFill>
              <a:schemeClr val="tx1"/>
            </a:solidFill>
            <a:prstDash val="dash"/>
          </a:ln>
        </p:spPr>
        <p:txBody>
          <a:bodyPr wrap="square" rtlCol="0">
            <a:spAutoFit/>
          </a:bodyPr>
          <a:lstStyle/>
          <a:p>
            <a:r>
              <a:rPr lang="en-US" sz="2200" b="1" dirty="0">
                <a:solidFill>
                  <a:srgbClr val="C00000"/>
                </a:solidFill>
                <a:latin typeface="Courier New" pitchFamily="49" charset="0"/>
                <a:cs typeface="Courier New" pitchFamily="49" charset="0"/>
              </a:rPr>
              <a:t>&lt;title&gt;</a:t>
            </a:r>
            <a:r>
              <a:rPr lang="en-US" sz="2200" dirty="0">
                <a:solidFill>
                  <a:schemeClr val="tx2"/>
                </a:solidFill>
                <a:latin typeface="Courier New" pitchFamily="49" charset="0"/>
                <a:cs typeface="Courier New" pitchFamily="49" charset="0"/>
              </a:rPr>
              <a:t>Chapter 2: HTML Basics</a:t>
            </a:r>
            <a:r>
              <a:rPr lang="en-US" sz="2200" b="1" dirty="0">
                <a:solidFill>
                  <a:srgbClr val="C00000"/>
                </a:solidFill>
                <a:latin typeface="Courier New" pitchFamily="49" charset="0"/>
                <a:cs typeface="Courier New" pitchFamily="49" charset="0"/>
              </a:rPr>
              <a:t>&lt;/</a:t>
            </a:r>
            <a:r>
              <a:rPr lang="en-US" sz="2200" b="1" dirty="0" smtClean="0">
                <a:solidFill>
                  <a:srgbClr val="C00000"/>
                </a:solidFill>
                <a:latin typeface="Courier New" pitchFamily="49" charset="0"/>
                <a:cs typeface="Courier New" pitchFamily="49" charset="0"/>
              </a:rPr>
              <a:t>title&gt;</a:t>
            </a:r>
            <a:r>
              <a:rPr lang="en-US" sz="2200" dirty="0" smtClean="0">
                <a:solidFill>
                  <a:schemeClr val="tx2"/>
                </a:solidFill>
                <a:latin typeface="Courier New" pitchFamily="49" charset="0"/>
                <a:cs typeface="Courier New" pitchFamily="49" charset="0"/>
              </a:rPr>
              <a:t>                 </a:t>
            </a:r>
            <a:r>
              <a:rPr lang="en-US" sz="2200" b="1" i="1" dirty="0" smtClean="0">
                <a:solidFill>
                  <a:schemeClr val="bg1">
                    <a:lumMod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2985417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Paragraph: </a:t>
            </a:r>
            <a:r>
              <a:rPr lang="en-US" b="1" dirty="0">
                <a:solidFill>
                  <a:srgbClr val="84B93F"/>
                </a:solidFill>
              </a:rPr>
              <a:t>&lt;p</a:t>
            </a:r>
            <a:r>
              <a:rPr lang="en-US" b="1" dirty="0" smtClean="0">
                <a:solidFill>
                  <a:srgbClr val="84B93F"/>
                </a:solidFill>
              </a:rPr>
              <a:t>&gt;</a:t>
            </a:r>
            <a:endParaRPr lang="en-US" b="1" dirty="0">
              <a:solidFill>
                <a:srgbClr val="84B93F"/>
              </a:solidFill>
            </a:endParaRPr>
          </a:p>
        </p:txBody>
      </p:sp>
      <p:sp>
        <p:nvSpPr>
          <p:cNvPr id="3" name="Content Placeholder 2"/>
          <p:cNvSpPr>
            <a:spLocks noGrp="1"/>
          </p:cNvSpPr>
          <p:nvPr>
            <p:ph idx="1"/>
          </p:nvPr>
        </p:nvSpPr>
        <p:spPr>
          <a:xfrm>
            <a:off x="1097280" y="1756282"/>
            <a:ext cx="10058400" cy="4813483"/>
          </a:xfrm>
        </p:spPr>
        <p:txBody>
          <a:bodyPr>
            <a:normAutofit lnSpcReduction="10000"/>
          </a:bodyPr>
          <a:lstStyle/>
          <a:p>
            <a:pPr algn="ctr">
              <a:lnSpc>
                <a:spcPct val="110000"/>
              </a:lnSpc>
              <a:spcBef>
                <a:spcPts val="2400"/>
              </a:spcBef>
            </a:pPr>
            <a:r>
              <a:rPr lang="en-US" sz="2400" i="1" dirty="0"/>
              <a:t>paragraphs of text (block</a:t>
            </a:r>
            <a:r>
              <a:rPr lang="en-US" sz="2400" i="1" dirty="0" smtClean="0"/>
              <a:t>)</a:t>
            </a:r>
            <a:endParaRPr lang="en-US" sz="2400" dirty="0"/>
          </a:p>
          <a:p>
            <a:pPr>
              <a:spcBef>
                <a:spcPts val="0"/>
              </a:spcBef>
            </a:pPr>
            <a:endParaRPr lang="en-US" sz="2400" dirty="0" smtClean="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endParaRPr lang="en-US" sz="2400" dirty="0" smtClean="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endParaRPr lang="en-US" sz="2400" dirty="0" smtClean="0">
              <a:latin typeface="Courier New" panose="02070309020205020404" pitchFamily="49" charset="0"/>
              <a:cs typeface="Courier New" panose="02070309020205020404" pitchFamily="49" charset="0"/>
            </a:endParaRPr>
          </a:p>
          <a:p>
            <a:endParaRPr lang="en-US" sz="2400" dirty="0"/>
          </a:p>
          <a:p>
            <a:pPr marL="0" indent="0">
              <a:buNone/>
            </a:pPr>
            <a:r>
              <a:rPr lang="en-US" sz="2400" dirty="0"/>
              <a:t>    </a:t>
            </a:r>
            <a:endParaRPr lang="en-US" sz="2400" dirty="0" smtClean="0"/>
          </a:p>
          <a:p>
            <a:pPr>
              <a:buFont typeface="Arial" panose="020B0604020202020204" pitchFamily="34" charset="0"/>
              <a:buChar char="•"/>
            </a:pPr>
            <a:r>
              <a:rPr lang="en-US" sz="2400" dirty="0" smtClean="0"/>
              <a:t>  placed </a:t>
            </a:r>
            <a:r>
              <a:rPr lang="en-US" sz="2400" dirty="0"/>
              <a:t>within the </a:t>
            </a:r>
            <a:r>
              <a:rPr lang="en-US" sz="2400" dirty="0">
                <a:solidFill>
                  <a:srgbClr val="003399"/>
                </a:solidFill>
              </a:rPr>
              <a:t>body</a:t>
            </a:r>
            <a:r>
              <a:rPr lang="en-US" sz="2400" dirty="0"/>
              <a:t> of the </a:t>
            </a:r>
            <a:r>
              <a:rPr lang="en-US" sz="2400" dirty="0" smtClean="0"/>
              <a:t>page</a:t>
            </a:r>
          </a:p>
          <a:p>
            <a:pPr>
              <a:buFont typeface="Arial" panose="020B0604020202020204" pitchFamily="34" charset="0"/>
              <a:buChar char="•"/>
            </a:pPr>
            <a:r>
              <a:rPr lang="en-US" altLang="zh-CN" sz="2400" dirty="0" smtClean="0"/>
              <a:t>  </a:t>
            </a:r>
            <a:r>
              <a:rPr lang="en-US" altLang="zh-CN" sz="2400" dirty="0" smtClean="0">
                <a:hlinkClick r:id="rId3"/>
              </a:rPr>
              <a:t>Try it out</a:t>
            </a:r>
            <a:r>
              <a:rPr lang="zh-CN" altLang="en-US" sz="2400" dirty="0" smtClean="0">
                <a:hlinkClick r:id="rId3"/>
              </a:rPr>
              <a:t>！</a:t>
            </a:r>
            <a:endParaRPr lang="en-US" sz="2400" dirty="0"/>
          </a:p>
          <a:p>
            <a:endParaRPr lang="en-US" dirty="0"/>
          </a:p>
        </p:txBody>
      </p:sp>
      <p:sp>
        <p:nvSpPr>
          <p:cNvPr id="4" name="TextBox 3"/>
          <p:cNvSpPr txBox="1"/>
          <p:nvPr/>
        </p:nvSpPr>
        <p:spPr>
          <a:xfrm>
            <a:off x="1097280" y="2296101"/>
            <a:ext cx="10281920" cy="1785104"/>
          </a:xfrm>
          <a:prstGeom prst="rect">
            <a:avLst/>
          </a:prstGeom>
          <a:solidFill>
            <a:srgbClr val="E5F5FF"/>
          </a:solidFill>
          <a:ln w="19050">
            <a:solidFill>
              <a:schemeClr val="tx1"/>
            </a:solidFill>
            <a:prstDash val="dash"/>
          </a:ln>
        </p:spPr>
        <p:txBody>
          <a:bodyPr wrap="square" rtlCol="0">
            <a:spAutoFit/>
          </a:bodyPr>
          <a:lstStyle/>
          <a:p>
            <a:r>
              <a:rPr lang="en-US" sz="2200" b="1" dirty="0">
                <a:solidFill>
                  <a:srgbClr val="C00000"/>
                </a:solidFill>
                <a:latin typeface="Courier New" pitchFamily="49" charset="0"/>
                <a:cs typeface="Courier New" pitchFamily="49" charset="0"/>
              </a:rPr>
              <a:t>&lt;p&gt;</a:t>
            </a:r>
            <a:r>
              <a:rPr lang="en-US" sz="2200" dirty="0">
                <a:solidFill>
                  <a:schemeClr val="tx2"/>
                </a:solidFill>
                <a:latin typeface="Courier New" pitchFamily="49" charset="0"/>
                <a:cs typeface="Courier New" pitchFamily="49" charset="0"/>
              </a:rPr>
              <a:t>You're not your job.</a:t>
            </a:r>
          </a:p>
          <a:p>
            <a:r>
              <a:rPr lang="en-US" sz="2200" dirty="0">
                <a:solidFill>
                  <a:schemeClr val="tx2"/>
                </a:solidFill>
                <a:latin typeface="Courier New" pitchFamily="49" charset="0"/>
                <a:cs typeface="Courier New" pitchFamily="49" charset="0"/>
              </a:rPr>
              <a:t>You're not how much money you have in the bank.</a:t>
            </a:r>
          </a:p>
          <a:p>
            <a:r>
              <a:rPr lang="en-US" sz="2200" dirty="0">
                <a:solidFill>
                  <a:schemeClr val="tx2"/>
                </a:solidFill>
                <a:latin typeface="Courier New" pitchFamily="49" charset="0"/>
                <a:cs typeface="Courier New" pitchFamily="49" charset="0"/>
              </a:rPr>
              <a:t>You're not the car you drive.   You're not the contents</a:t>
            </a:r>
          </a:p>
          <a:p>
            <a:r>
              <a:rPr lang="en-US" sz="2200" dirty="0">
                <a:solidFill>
                  <a:schemeClr val="tx2"/>
                </a:solidFill>
                <a:latin typeface="Courier New" pitchFamily="49" charset="0"/>
                <a:cs typeface="Courier New" pitchFamily="49" charset="0"/>
              </a:rPr>
              <a:t>of your wallet. You're not your         khakis.  You're</a:t>
            </a:r>
          </a:p>
          <a:p>
            <a:r>
              <a:rPr lang="en-US" sz="2200" dirty="0">
                <a:solidFill>
                  <a:schemeClr val="tx2"/>
                </a:solidFill>
                <a:latin typeface="Courier New" pitchFamily="49" charset="0"/>
                <a:cs typeface="Courier New" pitchFamily="49" charset="0"/>
              </a:rPr>
              <a:t>   the all-singing, all-dancing crap of the world.</a:t>
            </a:r>
            <a:r>
              <a:rPr lang="en-US" sz="2200" b="1" dirty="0">
                <a:solidFill>
                  <a:srgbClr val="C00000"/>
                </a:solidFill>
                <a:latin typeface="Courier New" pitchFamily="49" charset="0"/>
                <a:cs typeface="Courier New" pitchFamily="49" charset="0"/>
              </a:rPr>
              <a:t>&lt;/</a:t>
            </a:r>
            <a:r>
              <a:rPr lang="en-US" sz="2200" b="1" dirty="0" smtClean="0">
                <a:solidFill>
                  <a:srgbClr val="C00000"/>
                </a:solidFill>
                <a:latin typeface="Courier New" pitchFamily="49" charset="0"/>
                <a:cs typeface="Courier New" pitchFamily="49" charset="0"/>
              </a:rPr>
              <a:t>p&gt;  </a:t>
            </a:r>
            <a:r>
              <a:rPr lang="en-US" sz="2200" b="1" i="1" dirty="0" smtClean="0">
                <a:solidFill>
                  <a:schemeClr val="bg1">
                    <a:lumMod val="50000"/>
                  </a:schemeClr>
                </a:solidFill>
                <a:latin typeface="Consolas" pitchFamily="49" charset="0"/>
                <a:cs typeface="Consolas" pitchFamily="49" charset="0"/>
              </a:rPr>
              <a:t>HTML</a:t>
            </a:r>
          </a:p>
        </p:txBody>
      </p:sp>
      <p:sp>
        <p:nvSpPr>
          <p:cNvPr id="5" name="TextBox 3"/>
          <p:cNvSpPr txBox="1"/>
          <p:nvPr/>
        </p:nvSpPr>
        <p:spPr>
          <a:xfrm>
            <a:off x="1097280" y="4081205"/>
            <a:ext cx="10281920" cy="1046440"/>
          </a:xfrm>
          <a:prstGeom prst="rect">
            <a:avLst/>
          </a:prstGeom>
          <a:noFill/>
          <a:ln w="19050">
            <a:solidFill>
              <a:schemeClr val="tx1"/>
            </a:solidFill>
            <a:prstDash val="dash"/>
          </a:ln>
        </p:spPr>
        <p:txBody>
          <a:bodyPr wrap="square" rtlCol="0">
            <a:spAutoFit/>
          </a:bodyPr>
          <a:lstStyle/>
          <a:p>
            <a:r>
              <a:rPr lang="en-US" altLang="zh-CN" sz="2000" dirty="0"/>
              <a:t>You're not your job. You're not how much money you have in the bank. You're not the car you drive. You're not the contents of your wallet. You're not your khakis. You're the all-singing, all-dancing crap of the </a:t>
            </a:r>
            <a:r>
              <a:rPr lang="en-US" altLang="zh-CN" sz="2000" dirty="0" smtClean="0"/>
              <a:t>world.                                                                                                                     </a:t>
            </a:r>
            <a:r>
              <a:rPr lang="en-US" altLang="zh-CN" sz="2000" i="1" dirty="0" smtClean="0">
                <a:solidFill>
                  <a:schemeClr val="bg1">
                    <a:lumMod val="50000"/>
                  </a:schemeClr>
                </a:solidFill>
              </a:rPr>
              <a:t>output</a:t>
            </a:r>
            <a:endParaRPr lang="en-US" sz="2200" b="1" i="1" dirty="0" smtClean="0">
              <a:solidFill>
                <a:schemeClr val="bg1">
                  <a:lumMod val="50000"/>
                </a:schemeClr>
              </a:solidFill>
              <a:latin typeface="Consolas" pitchFamily="49" charset="0"/>
              <a:cs typeface="Consolas" pitchFamily="49" charset="0"/>
            </a:endParaRPr>
          </a:p>
        </p:txBody>
      </p:sp>
    </p:spTree>
    <p:extLst>
      <p:ext uri="{BB962C8B-B14F-4D97-AF65-F5344CB8AC3E}">
        <p14:creationId xmlns:p14="http://schemas.microsoft.com/office/powerpoint/2010/main" val="47404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Headings: </a:t>
            </a:r>
            <a:r>
              <a:rPr lang="en-US" b="1" dirty="0">
                <a:solidFill>
                  <a:srgbClr val="84B93F"/>
                </a:solidFill>
              </a:rPr>
              <a:t>&lt;h1&gt;</a:t>
            </a:r>
            <a:r>
              <a:rPr lang="en-US" b="1" dirty="0"/>
              <a:t>, </a:t>
            </a:r>
            <a:r>
              <a:rPr lang="en-US" b="1" dirty="0">
                <a:solidFill>
                  <a:srgbClr val="84B93F"/>
                </a:solidFill>
              </a:rPr>
              <a:t>&lt;h2&gt;</a:t>
            </a:r>
            <a:r>
              <a:rPr lang="en-US" b="1" dirty="0"/>
              <a:t>, ..., </a:t>
            </a:r>
            <a:r>
              <a:rPr lang="en-US" b="1" dirty="0">
                <a:solidFill>
                  <a:srgbClr val="84B93F"/>
                </a:solidFill>
              </a:rPr>
              <a:t>&lt;h6</a:t>
            </a:r>
            <a:r>
              <a:rPr lang="en-US" b="1" dirty="0" smtClean="0">
                <a:solidFill>
                  <a:srgbClr val="84B93F"/>
                </a:solidFill>
              </a:rPr>
              <a:t>&gt;</a:t>
            </a:r>
            <a:endParaRPr lang="en-US" b="1" dirty="0">
              <a:solidFill>
                <a:srgbClr val="84B93F"/>
              </a:solidFill>
            </a:endParaRPr>
          </a:p>
        </p:txBody>
      </p:sp>
      <p:sp>
        <p:nvSpPr>
          <p:cNvPr id="3" name="Content Placeholder 2"/>
          <p:cNvSpPr>
            <a:spLocks noGrp="1"/>
          </p:cNvSpPr>
          <p:nvPr>
            <p:ph idx="1"/>
          </p:nvPr>
        </p:nvSpPr>
        <p:spPr>
          <a:xfrm>
            <a:off x="1097280" y="1845733"/>
            <a:ext cx="10058400" cy="4704153"/>
          </a:xfrm>
        </p:spPr>
        <p:txBody>
          <a:bodyPr>
            <a:normAutofit/>
          </a:bodyPr>
          <a:lstStyle/>
          <a:p>
            <a:pPr algn="ctr">
              <a:lnSpc>
                <a:spcPct val="100000"/>
              </a:lnSpc>
              <a:spcBef>
                <a:spcPts val="3000"/>
              </a:spcBef>
            </a:pPr>
            <a:r>
              <a:rPr lang="en-US" sz="2400" i="1" dirty="0" smtClean="0"/>
              <a:t>headings </a:t>
            </a:r>
            <a:r>
              <a:rPr lang="en-US" sz="2400" i="1" dirty="0"/>
              <a:t>to separate major areas of the page (block</a:t>
            </a:r>
            <a:r>
              <a:rPr lang="en-US" sz="2400" i="1" dirty="0" smtClean="0"/>
              <a:t>)</a:t>
            </a:r>
            <a:endParaRPr lang="en-US" sz="2400" dirty="0"/>
          </a:p>
          <a:p>
            <a:endParaRPr lang="en-US" dirty="0" smtClean="0"/>
          </a:p>
          <a:p>
            <a:endParaRPr lang="en-US" dirty="0"/>
          </a:p>
          <a:p>
            <a:endParaRPr lang="en-US" dirty="0" smtClean="0"/>
          </a:p>
          <a:p>
            <a:endParaRPr lang="en-US" dirty="0"/>
          </a:p>
          <a:p>
            <a:endParaRPr lang="en-US" dirty="0" smtClean="0"/>
          </a:p>
          <a:p>
            <a:endParaRPr lang="en-US" dirty="0"/>
          </a:p>
          <a:p>
            <a:pPr>
              <a:buFont typeface="Arial" panose="020B0604020202020204" pitchFamily="34" charset="0"/>
              <a:buChar char="•"/>
            </a:pPr>
            <a:endParaRPr lang="en-US" dirty="0" smtClean="0">
              <a:hlinkClick r:id="rId2"/>
            </a:endParaRPr>
          </a:p>
          <a:p>
            <a:pPr>
              <a:buFont typeface="Arial" panose="020B0604020202020204" pitchFamily="34" charset="0"/>
              <a:buChar char="•"/>
            </a:pPr>
            <a:r>
              <a:rPr lang="en-US" dirty="0" smtClean="0">
                <a:hlinkClick r:id="rId2"/>
              </a:rPr>
              <a:t>    </a:t>
            </a:r>
            <a:r>
              <a:rPr lang="en-US" dirty="0">
                <a:hlinkClick r:id="rId2"/>
              </a:rPr>
              <a:t>More heading examples</a:t>
            </a:r>
            <a:endParaRPr lang="en-US" dirty="0"/>
          </a:p>
          <a:p>
            <a:endParaRPr lang="en-US" dirty="0"/>
          </a:p>
          <a:p>
            <a:endParaRPr lang="en-US" dirty="0"/>
          </a:p>
        </p:txBody>
      </p:sp>
      <p:sp>
        <p:nvSpPr>
          <p:cNvPr id="4" name="TextBox 3"/>
          <p:cNvSpPr txBox="1"/>
          <p:nvPr/>
        </p:nvSpPr>
        <p:spPr>
          <a:xfrm>
            <a:off x="1097280" y="2465208"/>
            <a:ext cx="10281920" cy="1107996"/>
          </a:xfrm>
          <a:prstGeom prst="rect">
            <a:avLst/>
          </a:prstGeom>
          <a:solidFill>
            <a:srgbClr val="E5F5FF"/>
          </a:solidFill>
          <a:ln w="19050">
            <a:solidFill>
              <a:schemeClr val="tx1"/>
            </a:solidFill>
            <a:prstDash val="dash"/>
          </a:ln>
        </p:spPr>
        <p:txBody>
          <a:bodyPr wrap="square" rtlCol="0">
            <a:spAutoFit/>
          </a:bodyPr>
          <a:lstStyle/>
          <a:p>
            <a:r>
              <a:rPr lang="en-US" sz="2200" b="1" dirty="0">
                <a:solidFill>
                  <a:srgbClr val="C00000"/>
                </a:solidFill>
                <a:latin typeface="Courier New" pitchFamily="49" charset="0"/>
                <a:cs typeface="Courier New" pitchFamily="49" charset="0"/>
              </a:rPr>
              <a:t>&lt;h1&gt;</a:t>
            </a:r>
            <a:r>
              <a:rPr lang="en-US" sz="2200" dirty="0">
                <a:solidFill>
                  <a:schemeClr val="tx2"/>
                </a:solidFill>
                <a:latin typeface="Courier New" pitchFamily="49" charset="0"/>
                <a:cs typeface="Courier New" pitchFamily="49" charset="0"/>
              </a:rPr>
              <a:t>University of </a:t>
            </a:r>
            <a:r>
              <a:rPr lang="en-US" sz="2200" dirty="0" err="1">
                <a:solidFill>
                  <a:schemeClr val="tx2"/>
                </a:solidFill>
                <a:latin typeface="Courier New" pitchFamily="49" charset="0"/>
                <a:cs typeface="Courier New" pitchFamily="49" charset="0"/>
              </a:rPr>
              <a:t>Whoville</a:t>
            </a:r>
            <a:r>
              <a:rPr lang="en-US" sz="2200" b="1" dirty="0">
                <a:solidFill>
                  <a:srgbClr val="C00000"/>
                </a:solidFill>
                <a:latin typeface="Courier New" pitchFamily="49" charset="0"/>
                <a:cs typeface="Courier New" pitchFamily="49" charset="0"/>
              </a:rPr>
              <a:t>&lt;/h1&gt;</a:t>
            </a:r>
          </a:p>
          <a:p>
            <a:r>
              <a:rPr lang="en-US" sz="2200" b="1" dirty="0">
                <a:solidFill>
                  <a:srgbClr val="C00000"/>
                </a:solidFill>
                <a:latin typeface="Courier New" pitchFamily="49" charset="0"/>
                <a:cs typeface="Courier New" pitchFamily="49" charset="0"/>
              </a:rPr>
              <a:t>&lt;h2&gt;</a:t>
            </a:r>
            <a:r>
              <a:rPr lang="en-US" sz="2200" dirty="0">
                <a:solidFill>
                  <a:schemeClr val="tx2"/>
                </a:solidFill>
                <a:latin typeface="Courier New" pitchFamily="49" charset="0"/>
                <a:cs typeface="Courier New" pitchFamily="49" charset="0"/>
              </a:rPr>
              <a:t>Department</a:t>
            </a:r>
            <a:r>
              <a:rPr lang="en-US" sz="2200" b="1" dirty="0">
                <a:solidFill>
                  <a:schemeClr val="tx2"/>
                </a:solidFill>
                <a:latin typeface="Courier New" pitchFamily="49" charset="0"/>
                <a:cs typeface="Courier New" pitchFamily="49" charset="0"/>
              </a:rPr>
              <a:t> </a:t>
            </a:r>
            <a:r>
              <a:rPr lang="en-US" sz="2200" dirty="0">
                <a:solidFill>
                  <a:schemeClr val="tx2"/>
                </a:solidFill>
                <a:latin typeface="Courier New" pitchFamily="49" charset="0"/>
                <a:cs typeface="Courier New" pitchFamily="49" charset="0"/>
              </a:rPr>
              <a:t>of Computer Science</a:t>
            </a:r>
            <a:r>
              <a:rPr lang="en-US" sz="2200" b="1" dirty="0">
                <a:solidFill>
                  <a:srgbClr val="C00000"/>
                </a:solidFill>
                <a:latin typeface="Courier New" pitchFamily="49" charset="0"/>
                <a:cs typeface="Courier New" pitchFamily="49" charset="0"/>
              </a:rPr>
              <a:t>&lt;/h2&gt;</a:t>
            </a:r>
          </a:p>
          <a:p>
            <a:r>
              <a:rPr lang="en-US" sz="2200" b="1" dirty="0">
                <a:solidFill>
                  <a:srgbClr val="C00000"/>
                </a:solidFill>
                <a:latin typeface="Courier New" pitchFamily="49" charset="0"/>
                <a:cs typeface="Courier New" pitchFamily="49" charset="0"/>
              </a:rPr>
              <a:t>&lt;h3&gt;</a:t>
            </a:r>
            <a:r>
              <a:rPr lang="en-US" sz="2200" dirty="0">
                <a:solidFill>
                  <a:schemeClr val="tx2"/>
                </a:solidFill>
                <a:latin typeface="Courier New" pitchFamily="49" charset="0"/>
                <a:cs typeface="Courier New" pitchFamily="49" charset="0"/>
              </a:rPr>
              <a:t>Sponsored by </a:t>
            </a:r>
            <a:r>
              <a:rPr lang="en-US" sz="2200" dirty="0" err="1">
                <a:solidFill>
                  <a:schemeClr val="tx2"/>
                </a:solidFill>
                <a:latin typeface="Courier New" pitchFamily="49" charset="0"/>
                <a:cs typeface="Courier New" pitchFamily="49" charset="0"/>
              </a:rPr>
              <a:t>Micro$oft</a:t>
            </a:r>
            <a:r>
              <a:rPr lang="en-US" sz="2200" b="1" dirty="0">
                <a:solidFill>
                  <a:srgbClr val="C00000"/>
                </a:solidFill>
                <a:latin typeface="Courier New" pitchFamily="49" charset="0"/>
                <a:cs typeface="Courier New" pitchFamily="49" charset="0"/>
              </a:rPr>
              <a:t>&lt;/</a:t>
            </a:r>
            <a:r>
              <a:rPr lang="en-US" sz="2200" b="1" dirty="0" smtClean="0">
                <a:solidFill>
                  <a:srgbClr val="C00000"/>
                </a:solidFill>
                <a:latin typeface="Courier New" pitchFamily="49" charset="0"/>
                <a:cs typeface="Courier New" pitchFamily="49" charset="0"/>
              </a:rPr>
              <a:t>h3&gt;                         </a:t>
            </a:r>
            <a:r>
              <a:rPr lang="en-US" sz="2200" b="1" i="1" dirty="0" smtClean="0">
                <a:solidFill>
                  <a:schemeClr val="bg1">
                    <a:lumMod val="50000"/>
                  </a:schemeClr>
                </a:solidFill>
                <a:latin typeface="Consolas" pitchFamily="49" charset="0"/>
                <a:cs typeface="Consolas" pitchFamily="49" charset="0"/>
              </a:rPr>
              <a:t>HTML</a:t>
            </a:r>
          </a:p>
        </p:txBody>
      </p:sp>
      <p:sp>
        <p:nvSpPr>
          <p:cNvPr id="5" name="TextBox 3"/>
          <p:cNvSpPr txBox="1"/>
          <p:nvPr/>
        </p:nvSpPr>
        <p:spPr>
          <a:xfrm>
            <a:off x="1097280" y="3573204"/>
            <a:ext cx="10281920" cy="1446550"/>
          </a:xfrm>
          <a:prstGeom prst="rect">
            <a:avLst/>
          </a:prstGeom>
          <a:noFill/>
          <a:ln w="19050">
            <a:solidFill>
              <a:schemeClr val="tx1"/>
            </a:solidFill>
            <a:prstDash val="dash"/>
          </a:ln>
        </p:spPr>
        <p:txBody>
          <a:bodyPr wrap="square" rtlCol="0">
            <a:spAutoFit/>
          </a:bodyPr>
          <a:lstStyle/>
          <a:p>
            <a:r>
              <a:rPr lang="en-US" altLang="zh-CN" sz="3600" dirty="0">
                <a:latin typeface="Arial Unicode MS" panose="020B0604020202020204" pitchFamily="34" charset="-122"/>
                <a:ea typeface="Arial Unicode MS" panose="020B0604020202020204" pitchFamily="34" charset="-122"/>
                <a:cs typeface="Arial Unicode MS" panose="020B0604020202020204" pitchFamily="34" charset="-122"/>
              </a:rPr>
              <a:t>University of </a:t>
            </a:r>
            <a:r>
              <a:rPr lang="en-US" altLang="zh-CN" sz="3600" dirty="0" err="1">
                <a:latin typeface="Arial Unicode MS" panose="020B0604020202020204" pitchFamily="34" charset="-122"/>
                <a:ea typeface="Arial Unicode MS" panose="020B0604020202020204" pitchFamily="34" charset="-122"/>
                <a:cs typeface="Arial Unicode MS" panose="020B0604020202020204" pitchFamily="34" charset="-122"/>
              </a:rPr>
              <a:t>Whoville</a:t>
            </a:r>
            <a:endParaRPr lang="en-US" altLang="zh-CN" sz="3600" dirty="0">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sz="2800" b="1" dirty="0">
                <a:latin typeface="Times New Roman" panose="02020603050405020304" pitchFamily="18" charset="0"/>
                <a:cs typeface="Times New Roman" panose="02020603050405020304" pitchFamily="18" charset="0"/>
              </a:rPr>
              <a:t>Department of Computer Science</a:t>
            </a:r>
          </a:p>
          <a:p>
            <a:r>
              <a:rPr lang="en-US" altLang="zh-CN" sz="2400" b="1" dirty="0">
                <a:latin typeface="Times New Roman" panose="02020603050405020304" pitchFamily="18" charset="0"/>
                <a:cs typeface="Times New Roman" panose="02020603050405020304" pitchFamily="18" charset="0"/>
              </a:rPr>
              <a:t>Sponsored by </a:t>
            </a:r>
            <a:r>
              <a:rPr lang="en-US" altLang="zh-CN" sz="2400" b="1" dirty="0" err="1" smtClean="0">
                <a:latin typeface="Times New Roman" panose="02020603050405020304" pitchFamily="18" charset="0"/>
                <a:cs typeface="Times New Roman" panose="02020603050405020304" pitchFamily="18" charset="0"/>
              </a:rPr>
              <a:t>Micro$oft</a:t>
            </a:r>
            <a:r>
              <a:rPr lang="en-US" altLang="zh-CN" sz="2000" dirty="0" smtClean="0"/>
              <a:t> </a:t>
            </a:r>
            <a:r>
              <a:rPr lang="en-US" altLang="zh-CN" dirty="0" smtClean="0"/>
              <a:t>                                                                                                                      </a:t>
            </a:r>
            <a:r>
              <a:rPr lang="en-US" altLang="zh-CN" sz="2000" i="1" dirty="0" smtClean="0">
                <a:solidFill>
                  <a:schemeClr val="bg1">
                    <a:lumMod val="50000"/>
                  </a:schemeClr>
                </a:solidFill>
              </a:rPr>
              <a:t>output</a:t>
            </a:r>
            <a:endParaRPr lang="en-US" sz="2200" b="1" i="1" dirty="0" smtClean="0">
              <a:solidFill>
                <a:schemeClr val="bg1">
                  <a:lumMod val="50000"/>
                </a:schemeClr>
              </a:solidFill>
              <a:latin typeface="Consolas" pitchFamily="49" charset="0"/>
              <a:cs typeface="Consolas" pitchFamily="49" charset="0"/>
            </a:endParaRPr>
          </a:p>
        </p:txBody>
      </p:sp>
    </p:spTree>
    <p:extLst>
      <p:ext uri="{BB962C8B-B14F-4D97-AF65-F5344CB8AC3E}">
        <p14:creationId xmlns:p14="http://schemas.microsoft.com/office/powerpoint/2010/main" val="320054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Horizontal rule</a:t>
            </a:r>
            <a:r>
              <a:rPr lang="en-US" b="1" dirty="0" smtClean="0"/>
              <a:t>: </a:t>
            </a:r>
            <a:r>
              <a:rPr lang="en-US" b="1" dirty="0">
                <a:solidFill>
                  <a:srgbClr val="84B93F"/>
                </a:solidFill>
              </a:rPr>
              <a:t>&lt;</a:t>
            </a:r>
            <a:r>
              <a:rPr lang="en-US" b="1" dirty="0" err="1" smtClean="0">
                <a:solidFill>
                  <a:srgbClr val="84B93F"/>
                </a:solidFill>
              </a:rPr>
              <a:t>hr</a:t>
            </a:r>
            <a:r>
              <a:rPr lang="en-US" b="1" dirty="0" smtClean="0">
                <a:solidFill>
                  <a:srgbClr val="84B93F"/>
                </a:solidFill>
              </a:rPr>
              <a:t>&gt;</a:t>
            </a:r>
            <a:endParaRPr lang="en-US" b="1" dirty="0">
              <a:solidFill>
                <a:srgbClr val="84B93F"/>
              </a:solidFill>
            </a:endParaRPr>
          </a:p>
        </p:txBody>
      </p:sp>
      <p:sp>
        <p:nvSpPr>
          <p:cNvPr id="3" name="Content Placeholder 2"/>
          <p:cNvSpPr>
            <a:spLocks noGrp="1"/>
          </p:cNvSpPr>
          <p:nvPr>
            <p:ph idx="1"/>
          </p:nvPr>
        </p:nvSpPr>
        <p:spPr>
          <a:xfrm>
            <a:off x="1097280" y="1907725"/>
            <a:ext cx="10058400" cy="4704153"/>
          </a:xfrm>
        </p:spPr>
        <p:txBody>
          <a:bodyPr>
            <a:normAutofit/>
          </a:bodyPr>
          <a:lstStyle/>
          <a:p>
            <a:pPr algn="ctr">
              <a:lnSpc>
                <a:spcPct val="100000"/>
              </a:lnSpc>
              <a:spcBef>
                <a:spcPts val="3000"/>
              </a:spcBef>
            </a:pPr>
            <a:r>
              <a:rPr lang="en-US" sz="2400" i="1" dirty="0"/>
              <a:t>a horizontal line to visually separate sections of a page (block)</a:t>
            </a:r>
            <a:endParaRPr lang="en-US" dirty="0" smtClean="0"/>
          </a:p>
          <a:p>
            <a:endParaRPr lang="en-US" dirty="0"/>
          </a:p>
          <a:p>
            <a:endParaRPr lang="en-US" dirty="0" smtClean="0"/>
          </a:p>
          <a:p>
            <a:endParaRPr lang="en-US" dirty="0"/>
          </a:p>
          <a:p>
            <a:endParaRPr lang="en-US" dirty="0" smtClean="0"/>
          </a:p>
          <a:p>
            <a:endParaRPr lang="en-US" dirty="0"/>
          </a:p>
          <a:p>
            <a:pPr>
              <a:buFont typeface="Arial" panose="020B0604020202020204" pitchFamily="34" charset="0"/>
              <a:buChar char="•"/>
            </a:pPr>
            <a:endParaRPr lang="en-US" dirty="0" smtClean="0"/>
          </a:p>
          <a:p>
            <a:pPr marL="201168" lvl="1" indent="0">
              <a:buNone/>
            </a:pPr>
            <a:endParaRPr lang="en-US" sz="2400" dirty="0" smtClean="0"/>
          </a:p>
          <a:p>
            <a:pPr lvl="1"/>
            <a:r>
              <a:rPr lang="en-US" sz="2400" dirty="0" smtClean="0"/>
              <a:t>should </a:t>
            </a:r>
            <a:r>
              <a:rPr lang="en-US" sz="2400" dirty="0"/>
              <a:t>be immediately closed with </a:t>
            </a:r>
            <a:r>
              <a:rPr lang="en-US" sz="2400" dirty="0" smtClean="0">
                <a:solidFill>
                  <a:srgbClr val="003399"/>
                </a:solidFill>
              </a:rPr>
              <a:t>/&gt;</a:t>
            </a:r>
            <a:endParaRPr lang="en-US" sz="2400" dirty="0">
              <a:solidFill>
                <a:srgbClr val="003399"/>
              </a:solidFill>
            </a:endParaRPr>
          </a:p>
          <a:p>
            <a:endParaRPr lang="en-US" dirty="0"/>
          </a:p>
        </p:txBody>
      </p:sp>
      <p:sp>
        <p:nvSpPr>
          <p:cNvPr id="4" name="TextBox 3"/>
          <p:cNvSpPr txBox="1"/>
          <p:nvPr/>
        </p:nvSpPr>
        <p:spPr>
          <a:xfrm>
            <a:off x="1097280" y="2465208"/>
            <a:ext cx="10281920" cy="1107996"/>
          </a:xfrm>
          <a:prstGeom prst="rect">
            <a:avLst/>
          </a:prstGeom>
          <a:solidFill>
            <a:srgbClr val="E5F5FF"/>
          </a:solidFill>
          <a:ln w="19050">
            <a:solidFill>
              <a:schemeClr val="tx1"/>
            </a:solidFill>
            <a:prstDash val="dash"/>
          </a:ln>
        </p:spPr>
        <p:txBody>
          <a:bodyPr wrap="square" rtlCol="0">
            <a:spAutoFit/>
          </a:bodyPr>
          <a:lstStyle/>
          <a:p>
            <a:r>
              <a:rPr lang="en-US" sz="2200" dirty="0">
                <a:solidFill>
                  <a:schemeClr val="tx2"/>
                </a:solidFill>
                <a:latin typeface="Courier New" pitchFamily="49" charset="0"/>
                <a:cs typeface="Courier New" pitchFamily="49" charset="0"/>
              </a:rPr>
              <a:t>&lt;p&gt;First paragraph&lt;/p</a:t>
            </a:r>
            <a:r>
              <a:rPr lang="en-US" sz="2200" dirty="0" smtClean="0">
                <a:solidFill>
                  <a:schemeClr val="tx2"/>
                </a:solidFill>
                <a:latin typeface="Courier New" pitchFamily="49" charset="0"/>
                <a:cs typeface="Courier New" pitchFamily="49" charset="0"/>
              </a:rPr>
              <a:t>&gt;</a:t>
            </a:r>
          </a:p>
          <a:p>
            <a:r>
              <a:rPr lang="en-US" sz="2200" b="1" dirty="0" smtClean="0">
                <a:solidFill>
                  <a:srgbClr val="C00000"/>
                </a:solidFill>
                <a:latin typeface="Courier New" pitchFamily="49" charset="0"/>
                <a:cs typeface="Courier New" pitchFamily="49" charset="0"/>
              </a:rPr>
              <a:t>&lt;</a:t>
            </a:r>
            <a:r>
              <a:rPr lang="en-US" sz="2200" b="1" dirty="0" err="1" smtClean="0">
                <a:solidFill>
                  <a:srgbClr val="C00000"/>
                </a:solidFill>
                <a:latin typeface="Courier New" pitchFamily="49" charset="0"/>
                <a:cs typeface="Courier New" pitchFamily="49" charset="0"/>
              </a:rPr>
              <a:t>hr</a:t>
            </a:r>
            <a:r>
              <a:rPr lang="en-US" sz="2200" b="1" dirty="0" smtClean="0">
                <a:solidFill>
                  <a:srgbClr val="C00000"/>
                </a:solidFill>
                <a:latin typeface="Courier New" pitchFamily="49" charset="0"/>
                <a:cs typeface="Courier New" pitchFamily="49" charset="0"/>
              </a:rPr>
              <a:t> /&gt;</a:t>
            </a:r>
            <a:endParaRPr lang="en-US" sz="2200" b="1" dirty="0">
              <a:solidFill>
                <a:srgbClr val="C00000"/>
              </a:solidFill>
              <a:latin typeface="Courier New" pitchFamily="49" charset="0"/>
              <a:cs typeface="Courier New" pitchFamily="49" charset="0"/>
            </a:endParaRPr>
          </a:p>
          <a:p>
            <a:r>
              <a:rPr lang="en-US" sz="2200" dirty="0">
                <a:solidFill>
                  <a:schemeClr val="tx2"/>
                </a:solidFill>
                <a:latin typeface="Courier New" pitchFamily="49" charset="0"/>
                <a:cs typeface="Courier New" pitchFamily="49" charset="0"/>
              </a:rPr>
              <a:t>&lt;p&gt;Second paragraph&lt;/p</a:t>
            </a:r>
            <a:r>
              <a:rPr lang="en-US" sz="2200" dirty="0" smtClean="0">
                <a:solidFill>
                  <a:schemeClr val="tx2"/>
                </a:solidFill>
                <a:latin typeface="Courier New" pitchFamily="49" charset="0"/>
                <a:cs typeface="Courier New" pitchFamily="49" charset="0"/>
              </a:rPr>
              <a:t>&gt;                                 </a:t>
            </a:r>
            <a:r>
              <a:rPr lang="en-US" sz="2200" b="1" i="1" dirty="0" smtClean="0">
                <a:solidFill>
                  <a:schemeClr val="bg1">
                    <a:lumMod val="50000"/>
                  </a:schemeClr>
                </a:solidFill>
                <a:latin typeface="Consolas" pitchFamily="49" charset="0"/>
                <a:cs typeface="Consolas" pitchFamily="49" charset="0"/>
              </a:rPr>
              <a:t>HTML</a:t>
            </a:r>
          </a:p>
        </p:txBody>
      </p:sp>
      <p:grpSp>
        <p:nvGrpSpPr>
          <p:cNvPr id="9" name="组合 8"/>
          <p:cNvGrpSpPr/>
          <p:nvPr/>
        </p:nvGrpSpPr>
        <p:grpSpPr>
          <a:xfrm>
            <a:off x="1097280" y="3573204"/>
            <a:ext cx="10281920" cy="1754326"/>
            <a:chOff x="1097280" y="3573204"/>
            <a:chExt cx="10281920" cy="1754326"/>
          </a:xfrm>
        </p:grpSpPr>
        <p:sp>
          <p:nvSpPr>
            <p:cNvPr id="5" name="TextBox 3"/>
            <p:cNvSpPr txBox="1"/>
            <p:nvPr/>
          </p:nvSpPr>
          <p:spPr>
            <a:xfrm>
              <a:off x="1097280" y="3573204"/>
              <a:ext cx="10281920" cy="1754326"/>
            </a:xfrm>
            <a:prstGeom prst="rect">
              <a:avLst/>
            </a:prstGeom>
            <a:noFill/>
            <a:ln w="19050">
              <a:solidFill>
                <a:schemeClr val="tx1"/>
              </a:solidFill>
              <a:prstDash val="dash"/>
            </a:ln>
          </p:spPr>
          <p:txBody>
            <a:bodyPr wrap="square" rtlCol="0">
              <a:spAutoFit/>
            </a:bodyPr>
            <a:lstStyle/>
            <a:p>
              <a:r>
                <a:rPr lang="en-US" altLang="zh-CN" sz="3600" dirty="0">
                  <a:latin typeface="Arial Unicode MS" panose="020B0604020202020204" pitchFamily="34" charset="-122"/>
                  <a:ea typeface="Arial Unicode MS" panose="020B0604020202020204" pitchFamily="34" charset="-122"/>
                  <a:cs typeface="Arial Unicode MS" panose="020B0604020202020204" pitchFamily="34" charset="-122"/>
                </a:rPr>
                <a:t>First </a:t>
              </a:r>
              <a:r>
                <a:rPr lang="en-US" altLang="zh-CN" sz="3600" dirty="0" smtClean="0">
                  <a:latin typeface="Arial Unicode MS" panose="020B0604020202020204" pitchFamily="34" charset="-122"/>
                  <a:ea typeface="Arial Unicode MS" panose="020B0604020202020204" pitchFamily="34" charset="-122"/>
                  <a:cs typeface="Arial Unicode MS" panose="020B0604020202020204" pitchFamily="34" charset="-122"/>
                </a:rPr>
                <a:t>paragraph</a:t>
              </a:r>
            </a:p>
            <a:p>
              <a:endParaRPr lang="en-US" altLang="zh-CN" sz="3600" dirty="0">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sz="3600" dirty="0">
                  <a:latin typeface="Arial Unicode MS" panose="020B0604020202020204" pitchFamily="34" charset="-122"/>
                  <a:ea typeface="Arial Unicode MS" panose="020B0604020202020204" pitchFamily="34" charset="-122"/>
                  <a:cs typeface="Arial Unicode MS" panose="020B0604020202020204" pitchFamily="34" charset="-122"/>
                </a:rPr>
                <a:t>Second </a:t>
              </a:r>
              <a:r>
                <a:rPr lang="en-US" altLang="zh-CN" sz="3600" dirty="0" smtClean="0">
                  <a:latin typeface="Arial Unicode MS" panose="020B0604020202020204" pitchFamily="34" charset="-122"/>
                  <a:ea typeface="Arial Unicode MS" panose="020B0604020202020204" pitchFamily="34" charset="-122"/>
                  <a:cs typeface="Arial Unicode MS" panose="020B0604020202020204" pitchFamily="34" charset="-122"/>
                </a:rPr>
                <a:t>paragraph                                            </a:t>
              </a:r>
              <a:r>
                <a:rPr lang="en-US" altLang="zh-CN" sz="2000" i="1" dirty="0" smtClean="0">
                  <a:solidFill>
                    <a:schemeClr val="bg1">
                      <a:lumMod val="50000"/>
                    </a:schemeClr>
                  </a:solidFill>
                </a:rPr>
                <a:t>output</a:t>
              </a:r>
              <a:endParaRPr lang="en-US" sz="2200" b="1" i="1" dirty="0" smtClean="0">
                <a:solidFill>
                  <a:schemeClr val="bg1">
                    <a:lumMod val="50000"/>
                  </a:schemeClr>
                </a:solidFill>
                <a:latin typeface="Consolas" pitchFamily="49" charset="0"/>
                <a:cs typeface="Consolas" pitchFamily="49" charset="0"/>
              </a:endParaRPr>
            </a:p>
          </p:txBody>
        </p:sp>
        <p:cxnSp>
          <p:nvCxnSpPr>
            <p:cNvPr id="8" name="直接连接符 7"/>
            <p:cNvCxnSpPr>
              <a:stCxn id="5" idx="1"/>
              <a:endCxn id="5" idx="3"/>
            </p:cNvCxnSpPr>
            <p:nvPr/>
          </p:nvCxnSpPr>
          <p:spPr>
            <a:xfrm>
              <a:off x="1097280" y="4450367"/>
              <a:ext cx="1028192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934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11101</TotalTime>
  <Words>2964</Words>
  <Application>Microsoft Office PowerPoint</Application>
  <PresentationFormat>宽屏</PresentationFormat>
  <Paragraphs>514</Paragraphs>
  <Slides>39</Slides>
  <Notes>14</Notes>
  <HiddenSlides>2</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Arial Unicode MS</vt:lpstr>
      <vt:lpstr>宋体</vt:lpstr>
      <vt:lpstr>Arial</vt:lpstr>
      <vt:lpstr>Calibri</vt:lpstr>
      <vt:lpstr>Calibri Light</vt:lpstr>
      <vt:lpstr>Consolas</vt:lpstr>
      <vt:lpstr>Courier New</vt:lpstr>
      <vt:lpstr>Times New Roman</vt:lpstr>
      <vt:lpstr>Retrospect</vt:lpstr>
      <vt:lpstr>Web Programming</vt:lpstr>
      <vt:lpstr>Today’s Topics</vt:lpstr>
      <vt:lpstr>Today’s Topics</vt:lpstr>
      <vt:lpstr>Hypertext Markup Language (HTML)</vt:lpstr>
      <vt:lpstr>Structure of an HTML page</vt:lpstr>
      <vt:lpstr>Page title: &lt;title&gt;</vt:lpstr>
      <vt:lpstr> Paragraph: &lt;p&gt;</vt:lpstr>
      <vt:lpstr>Headings: &lt;h1&gt;, &lt;h2&gt;, ..., &lt;h6&gt;</vt:lpstr>
      <vt:lpstr>Horizontal rule: &lt;hr&gt;</vt:lpstr>
      <vt:lpstr>More about HTML tags</vt:lpstr>
      <vt:lpstr> Links: &lt;a&gt;</vt:lpstr>
      <vt:lpstr>Block and inline elements (explanation)</vt:lpstr>
      <vt:lpstr>Images: &lt;img&gt;</vt:lpstr>
      <vt:lpstr>More about images</vt:lpstr>
      <vt:lpstr>Line break: &lt;br&gt;</vt:lpstr>
      <vt:lpstr>Phrase elements : &lt;em&gt;, &lt;strong&gt;</vt:lpstr>
      <vt:lpstr>Nesting tags</vt:lpstr>
      <vt:lpstr>Comments: &lt;!-- ... --&gt;</vt:lpstr>
      <vt:lpstr>Today’s Topics</vt:lpstr>
      <vt:lpstr>Unordered list: &lt;ul&gt;, &lt;li&gt;</vt:lpstr>
      <vt:lpstr>More about unordered lists</vt:lpstr>
      <vt:lpstr>Ordered list: &lt;ol&gt;</vt:lpstr>
      <vt:lpstr>Definition list: &lt;dl&gt;, &lt;dt&gt;, &lt;dd&gt;</vt:lpstr>
      <vt:lpstr>Quotations: &lt;blockquote&gt;</vt:lpstr>
      <vt:lpstr>Inline quotations: &lt;q&gt;</vt:lpstr>
      <vt:lpstr>HTML Character Entities</vt:lpstr>
      <vt:lpstr>HTML-encoding text</vt:lpstr>
      <vt:lpstr>Computer code: &lt;code&gt;</vt:lpstr>
      <vt:lpstr>Deletions and insertions: &lt;del&gt;, &lt;ins&gt;</vt:lpstr>
      <vt:lpstr>Abbreviations: &lt;abbr&gt;</vt:lpstr>
      <vt:lpstr>Preformatted text: &lt;pre&gt;</vt:lpstr>
      <vt:lpstr>Web page metadata: &lt;meta&gt;</vt:lpstr>
      <vt:lpstr>Favorites icon ("favicon")</vt:lpstr>
      <vt:lpstr>HTML tables: &lt;table&gt;, &lt;tr&gt;, &lt;td&gt;</vt:lpstr>
      <vt:lpstr>Table headers, captions: &lt;th&gt;, &lt;caption&gt;</vt:lpstr>
      <vt:lpstr>Today’s Topics</vt:lpstr>
      <vt:lpstr>Web Standards</vt:lpstr>
      <vt:lpstr>W3C HTML Validator</vt:lpstr>
      <vt:lpstr>Thank you for your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154</dc:title>
  <dc:creator>allison</dc:creator>
  <cp:lastModifiedBy>shuang</cp:lastModifiedBy>
  <cp:revision>125</cp:revision>
  <dcterms:created xsi:type="dcterms:W3CDTF">2014-09-24T02:51:58Z</dcterms:created>
  <dcterms:modified xsi:type="dcterms:W3CDTF">2016-02-28T07:46:36Z</dcterms:modified>
</cp:coreProperties>
</file>