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313" r:id="rId2"/>
    <p:sldId id="315" r:id="rId3"/>
    <p:sldId id="314" r:id="rId4"/>
    <p:sldId id="302" r:id="rId5"/>
    <p:sldId id="303" r:id="rId6"/>
    <p:sldId id="304" r:id="rId7"/>
    <p:sldId id="305" r:id="rId8"/>
    <p:sldId id="306" r:id="rId9"/>
    <p:sldId id="307" r:id="rId10"/>
    <p:sldId id="309" r:id="rId11"/>
    <p:sldId id="310" r:id="rId12"/>
    <p:sldId id="308" r:id="rId13"/>
    <p:sldId id="311" r:id="rId14"/>
    <p:sldId id="316" r:id="rId15"/>
    <p:sldId id="271" r:id="rId16"/>
    <p:sldId id="272" r:id="rId17"/>
    <p:sldId id="273" r:id="rId18"/>
    <p:sldId id="317" r:id="rId19"/>
    <p:sldId id="318" r:id="rId20"/>
    <p:sldId id="319" r:id="rId21"/>
    <p:sldId id="320" r:id="rId22"/>
    <p:sldId id="277" r:id="rId23"/>
    <p:sldId id="321" r:id="rId24"/>
    <p:sldId id="322" r:id="rId25"/>
    <p:sldId id="323" r:id="rId26"/>
    <p:sldId id="324" r:id="rId27"/>
    <p:sldId id="278" r:id="rId28"/>
    <p:sldId id="325" r:id="rId29"/>
    <p:sldId id="326" r:id="rId30"/>
    <p:sldId id="299" r:id="rId31"/>
    <p:sldId id="293" r:id="rId32"/>
    <p:sldId id="294" r:id="rId33"/>
    <p:sldId id="295" r:id="rId34"/>
    <p:sldId id="300" r:id="rId35"/>
    <p:sldId id="301" r:id="rId36"/>
    <p:sldId id="327" r:id="rId37"/>
    <p:sldId id="312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CC"/>
    <a:srgbClr val="EBF7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76" autoAdjust="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7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4E10F-2DF2-4086-99EA-3BC83FDF5733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6066E-63FE-4C68-8F81-FAA06CE44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2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html5/tag_q.asp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样式表极大地提高了工作效率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background-repeat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属性设置是否及如何重复背景图像。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默认地，背景图像在水平和垂直方向上重复。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32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可能的值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effectLst/>
              </a:rPr>
              <a:t>repeat</a:t>
            </a:r>
            <a:r>
              <a:rPr lang="zh-CN" altLang="en-US" dirty="0" smtClean="0">
                <a:effectLst/>
              </a:rPr>
              <a:t>默认。背景图像将在垂直方向和水平方向重复。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repeat-x</a:t>
            </a:r>
            <a:r>
              <a:rPr lang="zh-CN" altLang="en-US" dirty="0" smtClean="0">
                <a:effectLst/>
              </a:rPr>
              <a:t>背景图像将在水平方向重复。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repeat-y</a:t>
            </a:r>
            <a:r>
              <a:rPr lang="zh-CN" altLang="en-US" dirty="0" smtClean="0">
                <a:effectLst/>
              </a:rPr>
              <a:t>背景图像将在垂直方向重复。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no-repeat</a:t>
            </a:r>
            <a:r>
              <a:rPr lang="zh-CN" altLang="en-US" dirty="0" smtClean="0">
                <a:effectLst/>
              </a:rPr>
              <a:t>背景图像将仅显示一次。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inherit</a:t>
            </a:r>
            <a:r>
              <a:rPr lang="zh-CN" altLang="en-US" dirty="0" smtClean="0">
                <a:effectLst/>
              </a:rPr>
              <a:t>规定应该从父元素继承 </a:t>
            </a:r>
            <a:r>
              <a:rPr lang="en-US" altLang="zh-CN" dirty="0" smtClean="0">
                <a:effectLst/>
              </a:rPr>
              <a:t>background-repeat </a:t>
            </a:r>
            <a:r>
              <a:rPr lang="zh-CN" altLang="en-US" dirty="0" smtClean="0">
                <a:effectLst/>
              </a:rPr>
              <a:t>属性的设置。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background-repeat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属性设置是否及如何重复背景图像。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默认地，背景图像在水平和垂直方向上重复。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提示和注释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背景图像的位置是根据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属性设置的。如果未规定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属性，图像会被放置在元素的左上角。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49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标签定义有序列表。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0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省略书</a:t>
            </a:r>
            <a:r>
              <a:rPr lang="en-US" altLang="zh-CN" dirty="0" smtClean="0"/>
              <a:t>chapter</a:t>
            </a:r>
            <a:r>
              <a:rPr lang="en-US" altLang="zh-CN" baseline="0" dirty="0" smtClean="0"/>
              <a:t> slides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styling tables</a:t>
            </a:r>
            <a:r>
              <a:rPr lang="zh-CN" altLang="en-US" baseline="0" dirty="0" smtClean="0"/>
              <a:t>相关和</a:t>
            </a:r>
            <a:r>
              <a:rPr lang="en-US" altLang="zh-CN" baseline="0" dirty="0" smtClean="0"/>
              <a:t>css3 new features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94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&lt;style&gt;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标签用于为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文档定义样式信息。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中，您可以规定在浏览器中如何呈现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属性是必需的，定义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元素的内容。唯一可能的值是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"text/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元素位于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部分中。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类似于头文件单独写。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86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属性规定元素的行内样式（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style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属性将覆盖任何全局的样式设定，例如在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&lt;style&gt;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标签或在外部样式表中规定的样式。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9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13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kæˈskeɪd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]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kæˈsked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]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倾泻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小瀑布，瀑布状物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串联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逐级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，定义优先级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二、特殊性（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）的规定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由于在每个等级都可能会出现同一个元素被多个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规则影响，那么最终采用哪个规则就取决于哪个规则最特殊，优先级最高。每条规则的优先级根据其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选择器来指定，从高到底进行比较如下：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行内样式最高；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选择器中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的个数，多者优先；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选择器中 类，属性，伪类（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last-child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）的个数，多者优先；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选择器中元素，伪元素的个数，多者优先；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规则在文档中的出现顺序，后者优先。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98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继承及其问题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，子元素从父元素继承属性。但是它并不总是按此方式工作。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三、继承（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）的作用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若某个元素没有一条规则（程序员或用户）能够直接匹配到自己，那么根据相应的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属性定义决定是否可以继承：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可以继承，继承其父元素的对应计算值（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不可以继承，则应用浏览器（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）的默认值。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7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Selector: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规则由两个主要的部分构成：选择器，以及一条或多条声明。</a:t>
            </a:r>
          </a:p>
          <a:p>
            <a:r>
              <a:rPr lang="en-US" altLang="zh-CN" dirty="0" smtClean="0"/>
              <a:t>selector {declaration1; declaration2; ... </a:t>
            </a:r>
            <a:r>
              <a:rPr lang="en-US" altLang="zh-CN" dirty="0" err="1" smtClean="0"/>
              <a:t>declarationN</a:t>
            </a:r>
            <a:r>
              <a:rPr lang="en-US" altLang="zh-CN" dirty="0" smtClean="0"/>
              <a:t>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9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伪类用于向某些选择器添加特殊的效果。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a:hover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必须被置于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a:link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a:visited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之后，才是有效的。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a:active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必须被置于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a:hover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之后，才是有效的。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伪类名称对大小写不敏感。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最常见的错误是认为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p:first-child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之类的选择器会选择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元素的第一个子元素。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正确的是：将作为某元素第一个子元素的所有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中，有两种不同类型的字体系列名称：通用字体系列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拥有相似外观的字体系统组合（比如 </a:t>
            </a:r>
            <a:r>
              <a:rPr lang="en-US" altLang="zh-CN" dirty="0" smtClean="0"/>
              <a:t>"Serif"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"Monospace"</a:t>
            </a:r>
            <a:r>
              <a:rPr lang="zh-CN" altLang="en-US" dirty="0" smtClean="0"/>
              <a:t>）特定字体系列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具体的字体系列（比如 </a:t>
            </a:r>
            <a:r>
              <a:rPr lang="en-US" altLang="zh-CN" dirty="0" smtClean="0"/>
              <a:t>"Times"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"Courier"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除了各种特定的字体系列外，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定义了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种通用字体系列：</a:t>
            </a:r>
            <a:r>
              <a:rPr lang="en-US" altLang="zh-CN" dirty="0" smtClean="0"/>
              <a:t>Serif </a:t>
            </a:r>
            <a:r>
              <a:rPr lang="zh-CN" altLang="en-US" dirty="0" smtClean="0"/>
              <a:t>字体</a:t>
            </a:r>
            <a:r>
              <a:rPr lang="en-US" altLang="zh-CN" dirty="0" smtClean="0"/>
              <a:t>Sans-serif </a:t>
            </a:r>
            <a:r>
              <a:rPr lang="zh-CN" altLang="en-US" dirty="0" smtClean="0"/>
              <a:t>字体</a:t>
            </a:r>
            <a:r>
              <a:rPr lang="en-US" altLang="zh-CN" dirty="0" smtClean="0"/>
              <a:t>Monospace </a:t>
            </a:r>
            <a:r>
              <a:rPr lang="zh-CN" altLang="en-US" dirty="0" smtClean="0"/>
              <a:t>字体</a:t>
            </a:r>
            <a:r>
              <a:rPr lang="en-US" altLang="zh-CN" dirty="0" smtClean="0"/>
              <a:t>Cursive </a:t>
            </a:r>
            <a:r>
              <a:rPr lang="zh-CN" altLang="en-US" dirty="0" smtClean="0"/>
              <a:t>字体</a:t>
            </a:r>
            <a:r>
              <a:rPr lang="en-US" altLang="zh-CN" dirty="0" smtClean="0"/>
              <a:t>Fantasy </a:t>
            </a:r>
            <a:r>
              <a:rPr lang="zh-CN" altLang="en-US" dirty="0" smtClean="0"/>
              <a:t>字体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使用通用字体系列如果你希望文档使用一种 </a:t>
            </a:r>
            <a:r>
              <a:rPr lang="en-US" altLang="zh-CN" dirty="0" smtClean="0"/>
              <a:t>sans-serif </a:t>
            </a:r>
            <a:r>
              <a:rPr lang="zh-CN" altLang="en-US" dirty="0" smtClean="0"/>
              <a:t>字体，但是你并不关心是哪一种字体，以下就是一个合适的声明：</a:t>
            </a:r>
            <a:endParaRPr lang="en-US" altLang="zh-CN" dirty="0" smtClean="0"/>
          </a:p>
          <a:p>
            <a:r>
              <a:rPr lang="en-US" altLang="zh-CN" dirty="0" smtClean="0"/>
              <a:t>body {font-family: sans-serif;}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这样的规则同时会产生另外一个问题，如果用户代理上没有安装 </a:t>
            </a:r>
            <a:r>
              <a:rPr lang="en-US" altLang="zh-CN" dirty="0" smtClean="0"/>
              <a:t>Georgia </a:t>
            </a:r>
            <a:r>
              <a:rPr lang="zh-CN" altLang="en-US" dirty="0" smtClean="0"/>
              <a:t>字体，就只能使用用户代理的默认字体来显示 </a:t>
            </a:r>
            <a:r>
              <a:rPr lang="en-US" altLang="zh-CN" dirty="0" smtClean="0"/>
              <a:t>h1 </a:t>
            </a:r>
            <a:r>
              <a:rPr lang="zh-CN" altLang="en-US" dirty="0" smtClean="0"/>
              <a:t>元素。我们可以通过结合特定字体名和通用字体系列来解决这个问题：</a:t>
            </a:r>
            <a:endParaRPr lang="en-US" altLang="zh-CN" dirty="0" smtClean="0"/>
          </a:p>
          <a:p>
            <a:r>
              <a:rPr lang="en-US" altLang="zh-CN" dirty="0" smtClean="0"/>
              <a:t>h1 {font-family: Georgia, serif;}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7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独立单位</a:t>
            </a:r>
            <a:endParaRPr lang="en-US" altLang="zh-CN" dirty="0" smtClean="0"/>
          </a:p>
          <a:p>
            <a:r>
              <a:rPr lang="en-US" altLang="zh-CN" dirty="0" err="1" smtClean="0"/>
              <a:t>emem</a:t>
            </a:r>
            <a:r>
              <a:rPr lang="zh-CN" altLang="en-US" dirty="0" smtClean="0"/>
              <a:t>：即％，是相对单位，是一个相对长度单位，最初是指字母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的宽度，故名</a:t>
            </a:r>
            <a:r>
              <a:rPr lang="en-US" altLang="zh-CN" dirty="0" err="1" smtClean="0"/>
              <a:t>em</a:t>
            </a:r>
            <a:r>
              <a:rPr lang="zh-CN" altLang="en-US" dirty="0" smtClean="0"/>
              <a:t>。现指的是字符宽度的倍数，用法类似百分比，如：</a:t>
            </a:r>
            <a:r>
              <a:rPr lang="en-US" altLang="zh-CN" dirty="0" smtClean="0"/>
              <a:t>0.8em, 1.2em,2em</a:t>
            </a:r>
            <a:r>
              <a:rPr lang="zh-CN" altLang="en-US" dirty="0" smtClean="0"/>
              <a:t>等。通常</a:t>
            </a:r>
            <a:r>
              <a:rPr lang="en-US" altLang="zh-CN" dirty="0" smtClean="0"/>
              <a:t>1em=16px</a:t>
            </a:r>
            <a:r>
              <a:rPr lang="zh-CN" altLang="en-US" dirty="0" smtClean="0"/>
              <a:t>。，一般用来测量长度的通用单位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例如元素周转的页边空白和填充</a:t>
            </a:r>
            <a:r>
              <a:rPr lang="en-US" altLang="zh-CN" dirty="0" smtClean="0"/>
              <a:t>),</a:t>
            </a:r>
            <a:r>
              <a:rPr lang="zh-CN" altLang="en-US" dirty="0" smtClean="0"/>
              <a:t>当用于指定字体大小时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em</a:t>
            </a:r>
            <a:r>
              <a:rPr lang="zh-CN" altLang="en-US" dirty="0" smtClean="0"/>
              <a:t>单位是指父元素的字体大小。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3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默认值：	</a:t>
            </a:r>
            <a:r>
              <a:rPr lang="en-US" altLang="zh-CN" dirty="0" smtClean="0"/>
              <a:t>normal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5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出现的意义？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malformed  </a:t>
            </a:r>
            <a:r>
              <a:rPr lang="zh-CN" alt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报错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美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[,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mæl'fɔrmd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全球发音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口语练习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畸形的，难看的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1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 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blockquote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blockquote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标签定义摘自另一个源的块引用。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blockquote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blockquote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之间的所有文本都会从常规文本中分离出来，经常会在左、右两边进行缩进，而且有时会使用斜体。也就是说，块引用拥有它们自己的空间。</a:t>
            </a:r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如果标记是不需要段落分隔的短引用，请使用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ML 5 &lt;q&gt; 标签"/>
              </a:rPr>
              <a:t>&lt;q&gt; 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ML 5 &lt;q&gt; 标签"/>
              </a:rPr>
              <a:t>元素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blockquote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只应该应用于来自另一个源的引用。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blink</a:t>
            </a:r>
            <a:r>
              <a:rPr lang="zh-CN" altLang="en-US" dirty="0" smtClean="0">
                <a:effectLst/>
              </a:rPr>
              <a:t>定义闪烁的文本。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066E-63FE-4C68-8F81-FAA06CE44C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2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/css_fon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gsaw.w3.org/css-validator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#te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sszengarden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-w.com/dictionary/cascad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iert.com/en/blog/20070922/user-agent-style-sheets/" TargetMode="External"/><Relationship Id="rId4" Type="http://schemas.openxmlformats.org/officeDocument/2006/relationships/hyperlink" Target="http://www.w3.org/TR/CSS2/sample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isticcuckoo.net/archive.php?id=2005/01/22/inheritance-vs-casca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css/css_pseudo_classes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color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ckz.com/showPage.html?page=31164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size.asp" TargetMode="External"/><Relationship Id="rId2" Type="http://schemas.openxmlformats.org/officeDocument/2006/relationships/hyperlink" Target="http://www.w3schools.com/cssref/pr_font_font-famil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font" TargetMode="External"/><Relationship Id="rId5" Type="http://schemas.openxmlformats.org/officeDocument/2006/relationships/hyperlink" Target="http://www.w3schools.com/cssref/pr_font_weight.asp" TargetMode="External"/><Relationship Id="rId4" Type="http://schemas.openxmlformats.org/officeDocument/2006/relationships/hyperlink" Target="http://www.w3schools.com/cssref/pr_font_font-styl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 for styling</a:t>
            </a:r>
            <a:endParaRPr lang="en-US" dirty="0"/>
          </a:p>
        </p:txBody>
      </p:sp>
      <p:pic>
        <p:nvPicPr>
          <p:cNvPr id="1026" name="Picture 2" descr="2012-01-23-(css-redundancy-checker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465" y="758952"/>
            <a:ext cx="2832653" cy="33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hlinkClick r:id="rId2"/>
              </a:rPr>
              <a:t>font-family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742953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  </a:t>
            </a:r>
            <a:r>
              <a:rPr lang="en-US" sz="2200" dirty="0"/>
              <a:t>enclose multi-word font names in quotes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933517"/>
            <a:ext cx="10058400" cy="175432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3701574"/>
            <a:ext cx="10058400" cy="10464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eorgia" panose="02040502050405020303" pitchFamily="18" charset="0"/>
              </a:rPr>
              <a:t>This paragraph uses the first style above.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h2 uses the second style </a:t>
            </a:r>
            <a:r>
              <a:rPr lang="en-US" altLang="zh-CN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above.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1989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can </a:t>
            </a:r>
            <a:r>
              <a:rPr lang="en-US" sz="2400" dirty="0"/>
              <a:t>specify multiple fonts from highest to lowest </a:t>
            </a:r>
            <a:r>
              <a:rPr lang="en-US" sz="2400" dirty="0" smtClean="0"/>
              <a:t>priority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generic </a:t>
            </a:r>
            <a:r>
              <a:rPr lang="en-US" sz="2400" b="1" dirty="0">
                <a:solidFill>
                  <a:srgbClr val="00B0F0"/>
                </a:solidFill>
              </a:rPr>
              <a:t>font names</a:t>
            </a:r>
            <a:r>
              <a:rPr lang="en-US" sz="2400" b="1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	serif</a:t>
            </a:r>
            <a:r>
              <a:rPr lang="en-US" sz="2400" dirty="0"/>
              <a:t>, </a:t>
            </a:r>
            <a:r>
              <a:rPr lang="en-US" sz="2400" dirty="0">
                <a:latin typeface="Arial" panose="020B0604020202020204" pitchFamily="34" charset="0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 panose="030F0702030302020204" pitchFamily="66" charset="0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 panose="04020705040A02060702" pitchFamily="82" charset="0"/>
              </a:rPr>
              <a:t>fantasy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</a:rPr>
              <a:t>monospace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910139"/>
            <a:ext cx="10058400" cy="923330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font-family: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Garamond, "Times New Roman", serif;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833469"/>
            <a:ext cx="10058400" cy="5539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latin typeface="Garamond" panose="02020404030301010803" pitchFamily="18" charset="0"/>
              </a:rPr>
              <a:t>This paragraph uses the above style. </a:t>
            </a:r>
            <a:r>
              <a:rPr lang="en-US" altLang="zh-CN" sz="2000" dirty="0" smtClean="0">
                <a:latin typeface="Garamond" panose="02020404030301010803" pitchFamily="18" charset="0"/>
              </a:rPr>
              <a:t>                  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25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font-size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96672" y="3538438"/>
            <a:ext cx="995900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units</a:t>
            </a:r>
            <a:r>
              <a:rPr lang="en-US" sz="2400" dirty="0">
                <a:solidFill>
                  <a:schemeClr val="tx1"/>
                </a:solidFill>
              </a:rPr>
              <a:t>: pixels (</a:t>
            </a:r>
            <a:r>
              <a:rPr lang="en-US" sz="2400" dirty="0" err="1">
                <a:solidFill>
                  <a:schemeClr val="tx1"/>
                </a:solidFill>
              </a:rPr>
              <a:t>px</a:t>
            </a:r>
            <a:r>
              <a:rPr lang="en-US" sz="2400" dirty="0">
                <a:solidFill>
                  <a:schemeClr val="tx1"/>
                </a:solidFill>
              </a:rPr>
              <a:t>) vs. point (</a:t>
            </a:r>
            <a:r>
              <a:rPr lang="en-US" sz="2400" dirty="0" err="1">
                <a:solidFill>
                  <a:schemeClr val="tx1"/>
                </a:solidFill>
              </a:rPr>
              <a:t>pt</a:t>
            </a:r>
            <a:r>
              <a:rPr lang="en-US" sz="2400" dirty="0">
                <a:solidFill>
                  <a:schemeClr val="tx1"/>
                </a:solidFill>
              </a:rPr>
              <a:t>) vs. m-size (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3399"/>
                </a:solidFill>
              </a:rPr>
              <a:t>16px</a:t>
            </a:r>
            <a:r>
              <a:rPr lang="en-US" sz="2400" dirty="0">
                <a:solidFill>
                  <a:srgbClr val="003399"/>
                </a:solidFill>
              </a:rPr>
              <a:t>, </a:t>
            </a:r>
            <a:r>
              <a:rPr lang="en-US" sz="2800" dirty="0">
                <a:solidFill>
                  <a:srgbClr val="003399"/>
                </a:solidFill>
              </a:rPr>
              <a:t>16pt</a:t>
            </a:r>
            <a:r>
              <a:rPr lang="en-US" sz="2400" dirty="0">
                <a:solidFill>
                  <a:srgbClr val="003399"/>
                </a:solidFill>
              </a:rPr>
              <a:t>, </a:t>
            </a:r>
            <a:r>
              <a:rPr lang="en-US" sz="3200" dirty="0" smtClean="0">
                <a:solidFill>
                  <a:srgbClr val="003399"/>
                </a:solidFill>
              </a:rPr>
              <a:t>1.16em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vague </a:t>
            </a:r>
            <a:r>
              <a:rPr lang="en-US" sz="2400" dirty="0">
                <a:solidFill>
                  <a:schemeClr val="tx1"/>
                </a:solidFill>
              </a:rPr>
              <a:t>font sizes: </a:t>
            </a:r>
            <a:r>
              <a:rPr lang="en-US" sz="1400" dirty="0">
                <a:solidFill>
                  <a:srgbClr val="003399"/>
                </a:solidFill>
              </a:rPr>
              <a:t>xx-small</a:t>
            </a:r>
            <a:r>
              <a:rPr lang="en-US" sz="2400" dirty="0">
                <a:solidFill>
                  <a:srgbClr val="003399"/>
                </a:solidFill>
              </a:rPr>
              <a:t>, </a:t>
            </a:r>
            <a:r>
              <a:rPr lang="en-US" sz="1800" dirty="0">
                <a:solidFill>
                  <a:srgbClr val="003399"/>
                </a:solidFill>
              </a:rPr>
              <a:t>x-small</a:t>
            </a:r>
            <a:r>
              <a:rPr lang="en-US" sz="2400" dirty="0">
                <a:solidFill>
                  <a:srgbClr val="003399"/>
                </a:solidFill>
              </a:rPr>
              <a:t>, </a:t>
            </a:r>
            <a:r>
              <a:rPr lang="en-US" sz="2100" dirty="0">
                <a:solidFill>
                  <a:srgbClr val="003399"/>
                </a:solidFill>
              </a:rPr>
              <a:t>small</a:t>
            </a:r>
            <a:r>
              <a:rPr lang="en-US" sz="2400" dirty="0">
                <a:solidFill>
                  <a:srgbClr val="003399"/>
                </a:solidFill>
              </a:rPr>
              <a:t>, medium, </a:t>
            </a:r>
            <a:r>
              <a:rPr lang="en-US" sz="2700" dirty="0">
                <a:solidFill>
                  <a:srgbClr val="003399"/>
                </a:solidFill>
              </a:rPr>
              <a:t>large</a:t>
            </a:r>
            <a:r>
              <a:rPr lang="en-US" sz="2400" dirty="0">
                <a:solidFill>
                  <a:srgbClr val="003399"/>
                </a:solidFill>
              </a:rPr>
              <a:t>, </a:t>
            </a:r>
            <a:r>
              <a:rPr lang="en-US" sz="3200" dirty="0">
                <a:solidFill>
                  <a:srgbClr val="003399"/>
                </a:solidFill>
              </a:rPr>
              <a:t>x-large</a:t>
            </a:r>
            <a:r>
              <a:rPr lang="en-US" sz="2400" dirty="0">
                <a:solidFill>
                  <a:srgbClr val="003399"/>
                </a:solidFill>
              </a:rPr>
              <a:t>, </a:t>
            </a:r>
            <a:r>
              <a:rPr lang="en-US" sz="3600" dirty="0">
                <a:solidFill>
                  <a:srgbClr val="003399"/>
                </a:solidFill>
              </a:rPr>
              <a:t>xx-large</a:t>
            </a:r>
            <a:r>
              <a:rPr lang="en-US" sz="2400" dirty="0">
                <a:solidFill>
                  <a:srgbClr val="003399"/>
                </a:solidFill>
              </a:rPr>
              <a:t>, smaller, </a:t>
            </a:r>
            <a:r>
              <a:rPr lang="en-US" sz="3800" dirty="0" smtClean="0">
                <a:solidFill>
                  <a:srgbClr val="003399"/>
                </a:solidFill>
              </a:rPr>
              <a:t>larger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percentage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font sizes, </a:t>
            </a:r>
            <a:r>
              <a:rPr lang="fr-FR" sz="2400" dirty="0" err="1">
                <a:solidFill>
                  <a:schemeClr val="tx1"/>
                </a:solidFill>
              </a:rPr>
              <a:t>e.g</a:t>
            </a:r>
            <a:r>
              <a:rPr lang="fr-FR" sz="2400" dirty="0">
                <a:solidFill>
                  <a:schemeClr val="tx1"/>
                </a:solidFill>
              </a:rPr>
              <a:t>.: </a:t>
            </a:r>
            <a:r>
              <a:rPr lang="fr-FR" sz="2400" dirty="0">
                <a:solidFill>
                  <a:srgbClr val="003399"/>
                </a:solidFill>
              </a:rPr>
              <a:t>90%, </a:t>
            </a:r>
            <a:r>
              <a:rPr lang="fr-FR" sz="2800" dirty="0">
                <a:solidFill>
                  <a:srgbClr val="003399"/>
                </a:solidFill>
              </a:rPr>
              <a:t>120%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6672" y="1955295"/>
            <a:ext cx="10058400" cy="923330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font-size: 14pt;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196672" y="2878625"/>
            <a:ext cx="10058400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paragraph uses the style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above. </a:t>
            </a:r>
            <a:r>
              <a:rPr lang="en-US" altLang="zh-CN" sz="2000" dirty="0" smtClean="0"/>
              <a:t>                                             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861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92D050"/>
                </a:solidFill>
              </a:rPr>
              <a:t>font-weight</a:t>
            </a:r>
            <a:r>
              <a:rPr lang="en-US" b="1" dirty="0"/>
              <a:t>, </a:t>
            </a:r>
            <a:r>
              <a:rPr lang="en-US" b="1" dirty="0">
                <a:solidFill>
                  <a:srgbClr val="92D050"/>
                </a:solidFill>
              </a:rPr>
              <a:t>font-style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  </a:t>
            </a:r>
            <a:r>
              <a:rPr lang="en-US" sz="2400" dirty="0"/>
              <a:t>either of the above can be set to </a:t>
            </a:r>
            <a:r>
              <a:rPr lang="en-US" sz="2400" dirty="0">
                <a:solidFill>
                  <a:srgbClr val="003399"/>
                </a:solidFill>
              </a:rPr>
              <a:t>normal</a:t>
            </a:r>
            <a:r>
              <a:rPr lang="en-US" sz="2400" dirty="0"/>
              <a:t> to turn them off (e.g. headings)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89607"/>
            <a:ext cx="10058400" cy="120032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font-style: italic;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3289936"/>
            <a:ext cx="10058400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paragraph uses the style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above.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7439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Recall: Basic </a:t>
            </a:r>
            <a:r>
              <a:rPr lang="en-US" b="1" dirty="0"/>
              <a:t>CSS rule </a:t>
            </a:r>
            <a:r>
              <a:rPr lang="en-US" b="1" dirty="0" smtClean="0"/>
              <a:t>syntax</a:t>
            </a:r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1097280" y="1799177"/>
            <a:ext cx="10058400" cy="175432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selector 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property: value;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property: value; 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property: value;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097280" y="3661652"/>
            <a:ext cx="10058400" cy="120032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color: red;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44" y="4093830"/>
            <a:ext cx="4371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Grouping styles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953350"/>
            <a:ext cx="10058400" cy="12063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A </a:t>
            </a:r>
            <a:r>
              <a:rPr lang="en-US" sz="2400" dirty="0"/>
              <a:t>style can select multiple elements separated by commas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individual elements can also have their own styles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98065"/>
            <a:ext cx="10058400" cy="175432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h1, h2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3648072"/>
            <a:ext cx="10058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paragraph uses the above style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                                                 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2999" y="4114803"/>
            <a:ext cx="9982863" cy="2782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8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comments: /* ... */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47362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This is a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It can span many lines in the CSS file. */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aqua;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4501470"/>
            <a:ext cx="10058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   </a:t>
            </a:r>
            <a:r>
              <a:rPr lang="en-US" sz="2200" dirty="0"/>
              <a:t>CSS (like HTML) is usually not commented as much as code such as Java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  the // single-line comment style is NOT supported in CSS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  the &lt;!-- ... --&gt; HTML comment style is also NOT supported in CSS</a:t>
            </a:r>
          </a:p>
        </p:txBody>
      </p:sp>
    </p:spTree>
    <p:extLst>
      <p:ext uri="{BB962C8B-B14F-4D97-AF65-F5344CB8AC3E}">
        <p14:creationId xmlns:p14="http://schemas.microsoft.com/office/powerpoint/2010/main" val="379753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W3C CSS </a:t>
            </a:r>
            <a:r>
              <a:rPr lang="en-US" b="1" dirty="0" smtClean="0"/>
              <a:t>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29309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="http://jigsaw.w3.org/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-validator/check/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="http://jigsaw.w3.org/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-validator/images/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="Valid CSS!" /&gt;&lt;/a&gt;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 descr="Valid CSS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90" y="414365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7280" y="4075042"/>
            <a:ext cx="100584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</a:p>
          <a:p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721373"/>
            <a:ext cx="10058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mtClean="0"/>
              <a:t>    </a:t>
            </a:r>
            <a:r>
              <a:rPr lang="en-US" sz="2200" smtClean="0">
                <a:hlinkClick r:id="rId4"/>
              </a:rPr>
              <a:t>http://jigsaw.w3.org/css-validator/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  checks your CSS to make sure it meets the official CSS specifications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  more picky than the web browser, which may render malformed CSS correctly</a:t>
            </a:r>
          </a:p>
        </p:txBody>
      </p:sp>
    </p:spTree>
    <p:extLst>
      <p:ext uri="{BB962C8B-B14F-4D97-AF65-F5344CB8AC3E}">
        <p14:creationId xmlns:p14="http://schemas.microsoft.com/office/powerpoint/2010/main" val="20389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Basic CSS</a:t>
            </a:r>
          </a:p>
          <a:p>
            <a:pPr lvl="1"/>
            <a:r>
              <a:rPr lang="en-US" altLang="zh-CN" sz="2000" dirty="0"/>
              <a:t>Basic CSS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CSS Properties</a:t>
            </a:r>
          </a:p>
          <a:p>
            <a:pPr lvl="1"/>
            <a:r>
              <a:rPr lang="en-US" altLang="zh-CN" sz="2000" dirty="0" smtClean="0"/>
              <a:t>More CSS Syntax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55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properties for </a:t>
            </a:r>
            <a:r>
              <a:rPr lang="en-US" b="1" dirty="0" smtClean="0"/>
              <a:t>text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820086"/>
              </p:ext>
            </p:extLst>
          </p:nvPr>
        </p:nvGraphicFramePr>
        <p:xfrm>
          <a:off x="1961321" y="2117035"/>
          <a:ext cx="8153400" cy="29870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6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text-align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text-decoration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line-height, </a:t>
                      </a:r>
                      <a:b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word-spacing, </a:t>
                      </a:r>
                      <a:b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letter-spacing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text-indent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text-shadow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colored shadow near an existing piece of text</a:t>
                      </a:r>
                      <a:endParaRPr lang="en-US" sz="2000" dirty="0"/>
                    </a:p>
                  </a:txBody>
                  <a:tcPr anchor="ctr"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5339041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Complete list of text properties</a:t>
            </a:r>
            <a:r>
              <a:rPr lang="en-US" dirty="0" smtClean="0"/>
              <a:t> (http://www.w3schools.com/css/css_reference.asp#text)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Basic CSS</a:t>
            </a:r>
          </a:p>
          <a:p>
            <a:pPr lvl="1"/>
            <a:r>
              <a:rPr lang="en-US" altLang="zh-CN" sz="2000" dirty="0"/>
              <a:t>Basic CSS</a:t>
            </a:r>
          </a:p>
          <a:p>
            <a:pPr lvl="1"/>
            <a:r>
              <a:rPr lang="en-US" altLang="zh-CN" sz="2000" dirty="0" smtClean="0"/>
              <a:t>CSS Properties</a:t>
            </a:r>
          </a:p>
          <a:p>
            <a:pPr lvl="1"/>
            <a:r>
              <a:rPr lang="en-US" altLang="zh-CN" sz="2000" dirty="0" smtClean="0"/>
              <a:t>More CSS Syntax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71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text-align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7344"/>
          </a:xfr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text-align: justify;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 {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763078"/>
            <a:ext cx="10058400" cy="190821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2000" b="1" dirty="0"/>
              <a:t>The Emperor's </a:t>
            </a:r>
            <a:r>
              <a:rPr lang="en-US" sz="2000" b="1" dirty="0" smtClean="0"/>
              <a:t>Quote</a:t>
            </a:r>
          </a:p>
          <a:p>
            <a:pPr algn="ctr"/>
            <a:endParaRPr lang="en-US" sz="2000" b="1" dirty="0"/>
          </a:p>
          <a:p>
            <a:pPr algn="just"/>
            <a:r>
              <a:rPr lang="en-US" sz="2000" dirty="0"/>
              <a:t>[TO LUKE SKYWALKER] The alliance... will die. As will your friends. Good, I can feel your anger. I am unarmed. Take your weapon. Strike me down with all of your hatred and your journey towards the dark side will be complete</a:t>
            </a:r>
            <a:r>
              <a:rPr lang="en-US" sz="2000" dirty="0" smtClean="0"/>
              <a:t>.                     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5024087"/>
            <a:ext cx="10058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</a:t>
            </a:r>
            <a:r>
              <a:rPr lang="en-US" sz="2200" dirty="0">
                <a:solidFill>
                  <a:srgbClr val="003399"/>
                </a:solidFill>
              </a:rPr>
              <a:t>left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3399"/>
                </a:solidFill>
              </a:rPr>
              <a:t>right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3399"/>
                </a:solidFill>
              </a:rPr>
              <a:t>center</a:t>
            </a:r>
            <a:r>
              <a:rPr lang="en-US" sz="2200" dirty="0"/>
              <a:t>, or </a:t>
            </a:r>
            <a:r>
              <a:rPr lang="en-US" sz="2200" dirty="0">
                <a:solidFill>
                  <a:srgbClr val="003399"/>
                </a:solidFill>
              </a:rPr>
              <a:t>justify</a:t>
            </a:r>
            <a:r>
              <a:rPr lang="en-US" sz="2200" dirty="0"/>
              <a:t> (which widens all full lines of the element so that they occupy its entire width) </a:t>
            </a:r>
          </a:p>
        </p:txBody>
      </p:sp>
    </p:spTree>
    <p:extLst>
      <p:ext uri="{BB962C8B-B14F-4D97-AF65-F5344CB8AC3E}">
        <p14:creationId xmlns:p14="http://schemas.microsoft.com/office/powerpoint/2010/main" val="1348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text-decoration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146852"/>
            <a:ext cx="10058400" cy="923330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text-decoration: underline;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3074506"/>
            <a:ext cx="10058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	  	         				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1128656" y="4051852"/>
            <a:ext cx="10058400" cy="1524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can </a:t>
            </a:r>
            <a:r>
              <a:rPr lang="en-US" sz="2400" dirty="0"/>
              <a:t>also be </a:t>
            </a:r>
            <a:r>
              <a:rPr lang="en-US" sz="2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blink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or </a:t>
            </a:r>
            <a:r>
              <a:rPr lang="en-US" sz="24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effects </a:t>
            </a:r>
            <a:r>
              <a:rPr lang="en-US" sz="2400" dirty="0"/>
              <a:t>can be combined: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text-decoration</a:t>
            </a:r>
            <a:r>
              <a:rPr lang="en-US" sz="24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underline</a:t>
            </a:r>
            <a:r>
              <a:rPr lang="en-US" sz="2400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829261" y="4087906"/>
            <a:ext cx="1398494" cy="0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text-shadow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24240"/>
          </a:xfr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font-weight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bold;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text-shadow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gray;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269974"/>
            <a:ext cx="10058400" cy="5232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This paragraph uses the style above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                                            </a:t>
            </a:r>
            <a:r>
              <a:rPr lang="en-US" sz="24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US" sz="2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469421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shadow is specified as an X-offset, a Y-offset, and an optional color</a:t>
            </a:r>
          </a:p>
        </p:txBody>
      </p:sp>
    </p:spTree>
    <p:extLst>
      <p:ext uri="{BB962C8B-B14F-4D97-AF65-F5344CB8AC3E}">
        <p14:creationId xmlns:p14="http://schemas.microsoft.com/office/powerpoint/2010/main" val="33690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properties for backgrounds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/>
          </p:nvPr>
        </p:nvGraphicFramePr>
        <p:xfrm>
          <a:off x="1782418" y="1994452"/>
          <a:ext cx="8153400" cy="2773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6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to fill background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image to place in background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placement of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within element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page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3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background-image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390" y="1948070"/>
            <a:ext cx="10022290" cy="120032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             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"/>
          </p:nvPr>
        </p:nvSpPr>
        <p:spPr>
          <a:xfrm>
            <a:off x="1128656" y="5224670"/>
            <a:ext cx="10022290" cy="6195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background </a:t>
            </a:r>
            <a:r>
              <a:rPr lang="en-US" sz="2400" dirty="0"/>
              <a:t>image/color fills the element's content area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28657" y="3148399"/>
            <a:ext cx="10022290" cy="1409700"/>
            <a:chOff x="1128657" y="3148399"/>
            <a:chExt cx="10022290" cy="14097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657" y="3148399"/>
              <a:ext cx="10022290" cy="1409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4682" y="3148399"/>
              <a:ext cx="9971894" cy="14097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544" y="2061031"/>
            <a:ext cx="910702" cy="9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background-repeat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2014" y="1888435"/>
            <a:ext cx="10053666" cy="1446550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background-image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background-repeat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repeat-x;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"/>
          </p:nvPr>
        </p:nvSpPr>
        <p:spPr>
          <a:xfrm>
            <a:off x="1097280" y="4781535"/>
            <a:ext cx="10053666" cy="4704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can </a:t>
            </a:r>
            <a:r>
              <a:rPr lang="en-US" sz="2400" dirty="0"/>
              <a:t>be </a:t>
            </a:r>
            <a:r>
              <a:rPr lang="en-US" sz="2400" dirty="0">
                <a:solidFill>
                  <a:srgbClr val="003399"/>
                </a:solidFill>
              </a:rPr>
              <a:t>repeat</a:t>
            </a:r>
            <a:r>
              <a:rPr lang="en-US" sz="2400" dirty="0"/>
              <a:t> (default), </a:t>
            </a:r>
            <a:r>
              <a:rPr lang="en-US" sz="2400" dirty="0">
                <a:solidFill>
                  <a:srgbClr val="003399"/>
                </a:solidFill>
              </a:rPr>
              <a:t>repeat-x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3399"/>
                </a:solidFill>
              </a:rPr>
              <a:t>repeat-y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3399"/>
                </a:solidFill>
              </a:rPr>
              <a:t>no-repeat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97280" y="3334984"/>
            <a:ext cx="10064420" cy="1290803"/>
            <a:chOff x="1097280" y="3334984"/>
            <a:chExt cx="10064420" cy="129080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" y="3334984"/>
              <a:ext cx="10053666" cy="1290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768" y="3334985"/>
              <a:ext cx="10048932" cy="129080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546" y="2039860"/>
            <a:ext cx="1039793" cy="10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background-position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390" y="1898374"/>
            <a:ext cx="10022290" cy="2123658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body {</a:t>
            </a:r>
          </a:p>
          <a:p>
            <a:r>
              <a:rPr lang="en-US" dirty="0"/>
              <a:t>	background-image: </a:t>
            </a:r>
            <a:r>
              <a:rPr lang="en-US" dirty="0" err="1"/>
              <a:t>url</a:t>
            </a:r>
            <a:r>
              <a:rPr lang="en-US" dirty="0"/>
              <a:t>("images/draft.jpg");</a:t>
            </a:r>
          </a:p>
          <a:p>
            <a:r>
              <a:rPr lang="en-US" dirty="0"/>
              <a:t>	background-repeat: no-repeat;</a:t>
            </a:r>
          </a:p>
          <a:p>
            <a:r>
              <a:rPr lang="en-US" dirty="0"/>
              <a:t>	background-position: 370px 20px;</a:t>
            </a:r>
          </a:p>
          <a:p>
            <a:r>
              <a:rPr lang="en-US" dirty="0"/>
              <a:t>}                                                                   CSS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"/>
          </p:nvPr>
        </p:nvSpPr>
        <p:spPr>
          <a:xfrm>
            <a:off x="1097280" y="5022574"/>
            <a:ext cx="10022290" cy="152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value </a:t>
            </a:r>
            <a:r>
              <a:rPr lang="en-US" sz="2400" dirty="0"/>
              <a:t>consists of two tokens, each of which can be </a:t>
            </a:r>
            <a:r>
              <a:rPr lang="en-US" sz="2400" dirty="0">
                <a:solidFill>
                  <a:srgbClr val="003399"/>
                </a:solidFill>
              </a:rPr>
              <a:t>top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3399"/>
                </a:solidFill>
              </a:rPr>
              <a:t>left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3399"/>
                </a:solidFill>
              </a:rPr>
              <a:t>right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003399"/>
                </a:solidFill>
              </a:rPr>
              <a:t>bottom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3399"/>
                </a:solidFill>
              </a:rPr>
              <a:t>center</a:t>
            </a:r>
            <a:r>
              <a:rPr lang="en-US" sz="2400" dirty="0"/>
              <a:t>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value </a:t>
            </a:r>
            <a:r>
              <a:rPr lang="en-US" sz="2400" dirty="0"/>
              <a:t>can be negative to shift left/up by a given amount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90" y="3375702"/>
            <a:ext cx="10022290" cy="13239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92D050"/>
                </a:solidFill>
              </a:rPr>
              <a:t>list-style-type</a:t>
            </a:r>
            <a:r>
              <a:rPr lang="en-US" b="1" dirty="0"/>
              <a:t> property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808923"/>
            <a:ext cx="10027024" cy="646331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list-style-type: lower-roman;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								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"/>
          </p:nvPr>
        </p:nvSpPr>
        <p:spPr>
          <a:xfrm>
            <a:off x="1128656" y="2484784"/>
            <a:ext cx="10027024" cy="402534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i</a:t>
            </a:r>
            <a:r>
              <a:rPr lang="en-US" sz="2000" dirty="0"/>
              <a:t>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 smtClean="0"/>
              <a:t>	ii</a:t>
            </a:r>
            <a:r>
              <a:rPr lang="it-IT" sz="2000" dirty="0"/>
              <a:t>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 smtClean="0"/>
              <a:t>	iii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1, 2, 3, etc.</a:t>
            </a:r>
          </a:p>
          <a:p>
            <a:pPr marL="0" indent="0">
              <a:buNone/>
            </a:pPr>
            <a:r>
              <a:rPr lang="en-US" sz="2000" dirty="0" smtClean="0"/>
              <a:t>	iv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 smtClean="0"/>
              <a:t>: </a:t>
            </a:r>
            <a:r>
              <a:rPr lang="en-US" sz="2000" dirty="0"/>
              <a:t>01, 02, 03, etc.</a:t>
            </a:r>
          </a:p>
          <a:p>
            <a:pPr marL="0" indent="0">
              <a:buNone/>
            </a:pPr>
            <a:r>
              <a:rPr lang="en-US" sz="2000" dirty="0" smtClean="0"/>
              <a:t>	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en-US" sz="2000" dirty="0" smtClean="0"/>
              <a:t>	vi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pt-BR" sz="2000" dirty="0" smtClean="0"/>
              <a:t>	vii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pt-BR" sz="2000" dirty="0" smtClean="0"/>
              <a:t>	viii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sv-SE" sz="2000" dirty="0"/>
              <a:t>	</a:t>
            </a:r>
            <a:r>
              <a:rPr lang="sv-SE" sz="2000" dirty="0" smtClean="0"/>
              <a:t>x</a:t>
            </a:r>
            <a:r>
              <a:rPr lang="sv-SE" sz="2000" dirty="0"/>
              <a:t>.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 smtClean="0"/>
              <a:t>: </a:t>
            </a:r>
            <a:r>
              <a:rPr lang="sv-SE" sz="2000" dirty="0"/>
              <a:t>alpha, beta, gamma, etc.</a:t>
            </a:r>
          </a:p>
          <a:p>
            <a:pPr marL="0" indent="0">
              <a:buNone/>
            </a:pPr>
            <a:r>
              <a:rPr lang="en-US" sz="2000" dirty="0" smtClean="0"/>
              <a:t>	others</a:t>
            </a:r>
            <a:r>
              <a:rPr lang="en-US" sz="2000" dirty="0"/>
              <a:t>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</a:t>
            </a:r>
            <a:r>
              <a:rPr lang="en-US" sz="2000" dirty="0" smtClean="0"/>
              <a:t>hiragana…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5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Basic CSS</a:t>
            </a:r>
          </a:p>
          <a:p>
            <a:pPr lvl="1"/>
            <a:r>
              <a:rPr lang="en-US" altLang="zh-CN" sz="2000" dirty="0"/>
              <a:t>Basic CSS</a:t>
            </a:r>
          </a:p>
          <a:p>
            <a:pPr lvl="1"/>
            <a:r>
              <a:rPr lang="en-US" altLang="zh-CN" sz="2000" dirty="0"/>
              <a:t>CSS Properties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More CSS Syntax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4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body styles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23377"/>
          </a:xfr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font-size: 16px;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3392539"/>
            <a:ext cx="1005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apply a style to the entire body of your page, write a selector for the </a:t>
            </a:r>
            <a:r>
              <a:rPr lang="en-US" sz="2400" dirty="0" smtClean="0">
                <a:solidFill>
                  <a:srgbClr val="003399"/>
                </a:solidFill>
              </a:rPr>
              <a:t>body</a:t>
            </a:r>
            <a:r>
              <a:rPr lang="en-US" sz="2400" dirty="0" smtClean="0"/>
              <a:t>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Saves you from manually applying a style to each element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40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Basic CSS</a:t>
            </a:r>
          </a:p>
          <a:p>
            <a:pPr lvl="1"/>
            <a:r>
              <a:rPr lang="en-US" altLang="zh-CN" sz="2000" b="1" i="1" dirty="0" smtClean="0">
                <a:solidFill>
                  <a:srgbClr val="0066FF"/>
                </a:solidFill>
              </a:rPr>
              <a:t>Basic CSS</a:t>
            </a:r>
          </a:p>
          <a:p>
            <a:pPr lvl="1"/>
            <a:r>
              <a:rPr lang="en-US" altLang="zh-CN" sz="2000" dirty="0" smtClean="0"/>
              <a:t>CSS Properties</a:t>
            </a:r>
          </a:p>
          <a:p>
            <a:pPr lvl="1"/>
            <a:r>
              <a:rPr lang="en-US" altLang="zh-CN" sz="2000" dirty="0" smtClean="0"/>
              <a:t>More CSS Syntax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40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Styles that </a:t>
            </a:r>
            <a:r>
              <a:rPr lang="en-US" b="1" dirty="0" smtClean="0"/>
              <a:t>conflict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68558"/>
            <a:ext cx="10058400" cy="923330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p, h1, h2 { color: blue; font-style: italic;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color: red;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background-color: yellow; }                                          						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792900"/>
            <a:ext cx="10058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1128656" y="4687958"/>
            <a:ext cx="10058400" cy="152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when </a:t>
            </a:r>
            <a:r>
              <a:rPr lang="en-US" sz="2400" dirty="0"/>
              <a:t>two styles set conflicting values for the same property, the latter style </a:t>
            </a:r>
            <a:r>
              <a:rPr lang="en-US" sz="2400" dirty="0" smtClean="0"/>
              <a:t>takes precedence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97280" y="3203717"/>
            <a:ext cx="10058400" cy="482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heading uses both styles above.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Embedding style sheets: </a:t>
            </a:r>
            <a:r>
              <a:rPr lang="en-US" b="1" dirty="0">
                <a:solidFill>
                  <a:srgbClr val="92D050"/>
                </a:solidFill>
              </a:rPr>
              <a:t>&lt;style&gt;</a:t>
            </a:r>
            <a:r>
              <a:rPr lang="en-US" b="1" dirty="0"/>
              <a:t> (BAD!)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"/>
          </p:nvPr>
        </p:nvSpPr>
        <p:spPr>
          <a:xfrm>
            <a:off x="1128656" y="4581939"/>
            <a:ext cx="10058400" cy="152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CSS </a:t>
            </a:r>
            <a:r>
              <a:rPr lang="en-US" sz="2400" dirty="0"/>
              <a:t>code can be embedded within the head of an HTML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/>
              <a:t>this is </a:t>
            </a:r>
            <a:r>
              <a:rPr lang="en-US" sz="2400" i="1" dirty="0"/>
              <a:t>bad style</a:t>
            </a:r>
            <a:r>
              <a:rPr lang="en-US" sz="2400" dirty="0"/>
              <a:t>; DO NOT DO THIS (why?)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37013"/>
            <a:ext cx="10058400" cy="2031325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 type="text/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font-family: sans-serif; color: red;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background-color: yellow;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098" y="2101474"/>
            <a:ext cx="1148904" cy="12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styles: the style attribute (BAD!)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"/>
          </p:nvPr>
        </p:nvSpPr>
        <p:spPr>
          <a:xfrm>
            <a:off x="1128656" y="3906078"/>
            <a:ext cx="10058400" cy="152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higher </a:t>
            </a:r>
            <a:r>
              <a:rPr lang="en-US" sz="2400" dirty="0"/>
              <a:t>precedence than embedded or linked styles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used </a:t>
            </a:r>
            <a:r>
              <a:rPr lang="en-US" sz="2400" dirty="0"/>
              <a:t>for one-time overrides and styling a particular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/>
              <a:t>this is </a:t>
            </a:r>
            <a:r>
              <a:rPr lang="en-US" sz="2400" i="1" dirty="0"/>
              <a:t>bad style</a:t>
            </a:r>
            <a:r>
              <a:rPr lang="en-US" sz="2400" dirty="0"/>
              <a:t>; DO NOT DO THIS (why?)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1856892"/>
            <a:ext cx="10058400" cy="923330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780222"/>
            <a:ext cx="10058400" cy="67710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paragraph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95" y="1582541"/>
            <a:ext cx="1148904" cy="12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vs. </a:t>
            </a:r>
            <a:r>
              <a:rPr lang="en-US" b="1" dirty="0" smtClean="0"/>
              <a:t>presentation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1" y="1133592"/>
            <a:ext cx="100584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HTML is for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on the page (heading; list; code; etc.)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CSS is for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how to display the page (bold; centered; 20px margin; etc.)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keeping content separate from presentation is a very important web design principle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If the HTML contains no styles, its entire appearance can be changed by swapping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see also: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CSS Zen Garden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Cascading</a:t>
            </a:r>
            <a:r>
              <a:rPr lang="en-US" b="1" dirty="0"/>
              <a:t> style </a:t>
            </a:r>
            <a:r>
              <a:rPr lang="en-US" b="1" dirty="0" smtClean="0"/>
              <a:t>sheets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1" y="2103088"/>
            <a:ext cx="100584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It's called Cascading Style Sheets because the properties of an element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cascade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together in this order: 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browser's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default styles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reference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external style sheet files (in a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&lt;link&gt;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tag)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internal style sheets (in a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&lt;style&gt;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tag in the page header)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inline style (the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attribute of an HTML element)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Inheriting styles (</a:t>
            </a:r>
            <a:r>
              <a:rPr lang="en-US" b="1" dirty="0">
                <a:hlinkClick r:id="rId3"/>
              </a:rPr>
              <a:t>explanation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8801"/>
            <a:ext cx="10058400" cy="132343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body { font-family: sans-serif; background-color: yellow;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 { color: red; background-color: aqua;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{ text-decoration: underline;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h2 { font-weight: bold; text-align: center; }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		  </a:t>
            </a:r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3153876"/>
            <a:ext cx="10058400" cy="156966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heading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bulleted list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                                                                       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1128656" y="4697896"/>
            <a:ext cx="10058400" cy="15240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when multiple styles apply to an element, they are </a:t>
            </a:r>
            <a:r>
              <a:rPr lang="en-US" sz="2400" b="1" dirty="0">
                <a:solidFill>
                  <a:srgbClr val="00B0F0"/>
                </a:solidFill>
              </a:rPr>
              <a:t>inherited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more tightly matching rule can override a </a:t>
            </a:r>
            <a:r>
              <a:rPr lang="en-US" sz="2400" dirty="0" smtClean="0"/>
              <a:t>more </a:t>
            </a:r>
            <a:r>
              <a:rPr lang="en-US" sz="2400" dirty="0"/>
              <a:t>general inherited </a:t>
            </a:r>
            <a:r>
              <a:rPr lang="en-US" sz="2400" dirty="0" smtClean="0"/>
              <a:t>rule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not all properties are inherited (notice link's color above)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3697285"/>
            <a:ext cx="10058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styled paragraph. </a:t>
            </a:r>
            <a:r>
              <a:rPr lang="en-US" sz="2400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slides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available on the website.</a:t>
            </a: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>
                <a:solidFill>
                  <a:srgbClr val="92D050"/>
                </a:solidFill>
                <a:hlinkClick r:id="rId3"/>
              </a:rPr>
              <a:t>pseudo-classes</a:t>
            </a:r>
            <a:endParaRPr lang="en-US" b="1" dirty="0">
              <a:solidFill>
                <a:srgbClr val="92D050"/>
              </a:solidFill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484984"/>
              </p:ext>
            </p:extLst>
          </p:nvPr>
        </p:nvGraphicFramePr>
        <p:xfrm>
          <a:off x="1578023" y="3296130"/>
          <a:ext cx="8630984" cy="3413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8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class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:active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 activated or selected element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:focus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 element that has the keyboard focus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:hover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 element that has the mouse over it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:link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link that has not been visited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:visited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link that has already been visited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:first-letter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first letter of text inside an element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:first-line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first line of text inside an element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:first-child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 element that is the first one to appear inside another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:nth-child(</a:t>
                      </a:r>
                      <a:r>
                        <a:rPr lang="en-US" i="1">
                          <a:solidFill>
                            <a:srgbClr val="000044"/>
                          </a:solidFill>
                          <a:effectLst/>
                          <a:latin typeface="Helvetica" panose="020B0604020202020204" pitchFamily="34" charset="0"/>
                        </a:rPr>
                        <a:t>N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applies to every Nth child of a given parent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7101"/>
          </a:xfrm>
          <a:solidFill>
            <a:srgbClr val="E7F6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 color: #FF0000; }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unvisited link */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:visited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color: #00FF00; }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visited link */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:hover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color: #FF00FF; }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mouse over link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097280" y="2802835"/>
            <a:ext cx="10058400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u="sng" dirty="0" smtClean="0">
                <a:solidFill>
                  <a:srgbClr val="003399"/>
                </a:solidFill>
              </a:rPr>
              <a:t>Buy early, buy often! </a:t>
            </a:r>
            <a:r>
              <a:rPr lang="en-US" dirty="0" smtClean="0"/>
              <a:t>                                                                   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 for your attention!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5" b="13075"/>
          <a:stretch>
            <a:fillRect/>
          </a:stretch>
        </p:blipFill>
        <p:spPr>
          <a:xfrm>
            <a:off x="2967942" y="63578"/>
            <a:ext cx="6480856" cy="48606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804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ox-shadow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40266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box-shadow: h-shadow v-shadow blur;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272056"/>
            <a:ext cx="10058400" cy="369332"/>
          </a:xfrm>
          <a:prstGeom prst="rect">
            <a:avLst/>
          </a:prstGeom>
          <a:solidFill>
            <a:srgbClr val="E7F6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ox-shadow: 10px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5px;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4" y="3067709"/>
            <a:ext cx="3930852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bad way to produce </a:t>
            </a:r>
            <a:r>
              <a:rPr lang="en-US" b="1" dirty="0" smtClean="0"/>
              <a:t>styles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97280" y="4353338"/>
            <a:ext cx="10058400" cy="1515755"/>
          </a:xfrm>
        </p:spPr>
        <p:txBody>
          <a:bodyPr>
            <a:normAutofit/>
          </a:bodyPr>
          <a:lstStyle/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Tags such as </a:t>
            </a:r>
            <a:r>
              <a:rPr lang="en-US" altLang="zh-CN" sz="2400" dirty="0">
                <a:solidFill>
                  <a:srgbClr val="003399"/>
                </a:solidFill>
              </a:rPr>
              <a:t>b</a:t>
            </a:r>
            <a:r>
              <a:rPr lang="en-US" altLang="zh-CN" sz="2400" dirty="0" smtClean="0"/>
              <a:t>, </a:t>
            </a:r>
            <a:r>
              <a:rPr lang="en-US" altLang="zh-CN" sz="2400" dirty="0" err="1">
                <a:solidFill>
                  <a:srgbClr val="003399"/>
                </a:solidFill>
              </a:rPr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>
                <a:solidFill>
                  <a:srgbClr val="003399"/>
                </a:solidFill>
              </a:rPr>
              <a:t>u</a:t>
            </a:r>
            <a:r>
              <a:rPr lang="en-US" altLang="zh-CN" sz="2400" dirty="0" smtClean="0"/>
              <a:t>, and </a:t>
            </a:r>
            <a:r>
              <a:rPr lang="en-US" altLang="zh-CN" sz="2400" dirty="0">
                <a:solidFill>
                  <a:srgbClr val="003399"/>
                </a:solidFill>
              </a:rPr>
              <a:t>font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are </a:t>
            </a:r>
            <a:r>
              <a:rPr lang="en-US" altLang="zh-CN" sz="2400" dirty="0">
                <a:solidFill>
                  <a:schemeClr val="tx1"/>
                </a:solidFill>
              </a:rPr>
              <a:t>discouraged</a:t>
            </a:r>
            <a:r>
              <a:rPr lang="en-US" altLang="zh-CN" sz="2400" dirty="0" smtClean="0"/>
              <a:t> in strict HTML</a:t>
            </a:r>
          </a:p>
          <a:p>
            <a:pPr lvl="2"/>
            <a:r>
              <a:rPr lang="en-US" altLang="zh-CN" sz="1800" dirty="0" smtClean="0"/>
              <a:t>Why is this bad?</a:t>
            </a:r>
            <a:endParaRPr lang="zh-CN" altLang="en-US" sz="1800" dirty="0"/>
          </a:p>
        </p:txBody>
      </p:sp>
      <p:sp>
        <p:nvSpPr>
          <p:cNvPr id="6" name="TextBox 3"/>
          <p:cNvSpPr txBox="1"/>
          <p:nvPr/>
        </p:nvSpPr>
        <p:spPr>
          <a:xfrm>
            <a:off x="1152546" y="1961274"/>
            <a:ext cx="10058400" cy="1477328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&lt;font face="Arial"&gt;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Welcome to Greasy Joe's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&lt;/font&gt;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You will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beat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&lt;font size="+4" color="red"&gt;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OUR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&lt;/font&gt;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prices!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52546" y="3715600"/>
            <a:ext cx="1005840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  Welcome </a:t>
            </a:r>
            <a:r>
              <a:rPr lang="en-US" altLang="zh-CN" sz="2000" dirty="0">
                <a:latin typeface="Arial" panose="020B0604020202020204" pitchFamily="34" charset="0"/>
              </a:rPr>
              <a:t>to Greasy Joe's.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098" y="2101474"/>
            <a:ext cx="1148904" cy="12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Cascading Style Sheets (CSS): </a:t>
            </a:r>
            <a:r>
              <a:rPr lang="en-US" b="1" dirty="0">
                <a:solidFill>
                  <a:srgbClr val="92D050"/>
                </a:solidFill>
              </a:rPr>
              <a:t>&lt;link&gt;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09722" y="4038504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4202042"/>
            <a:ext cx="1005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CSS</a:t>
            </a:r>
            <a:r>
              <a:rPr lang="en-US" sz="2800" dirty="0">
                <a:solidFill>
                  <a:srgbClr val="003399"/>
                </a:solidFill>
              </a:rPr>
              <a:t> </a:t>
            </a:r>
            <a:r>
              <a:rPr lang="en-US" sz="2400" dirty="0"/>
              <a:t>describes the appearance and layout of information on a web </a:t>
            </a:r>
            <a:r>
              <a:rPr lang="en-US" sz="2400" dirty="0" smtClean="0"/>
              <a:t>page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as </a:t>
            </a:r>
            <a:r>
              <a:rPr lang="en-US" sz="2400" dirty="0"/>
              <a:t>opposed to HTML, which describes the content of the </a:t>
            </a:r>
            <a:r>
              <a:rPr lang="en-US" sz="2400" dirty="0" smtClean="0"/>
              <a:t>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be embedded in HTML or placed into separate </a:t>
            </a:r>
            <a:r>
              <a:rPr lang="en-US" sz="2400" dirty="0">
                <a:solidFill>
                  <a:srgbClr val="003399"/>
                </a:solidFill>
              </a:rPr>
              <a:t>.</a:t>
            </a:r>
            <a:r>
              <a:rPr lang="en-US" sz="2400" dirty="0" err="1">
                <a:solidFill>
                  <a:srgbClr val="003399"/>
                </a:solidFill>
              </a:rPr>
              <a:t>css</a:t>
            </a:r>
            <a:r>
              <a:rPr lang="en-US" sz="2400" dirty="0"/>
              <a:t> file (preferred)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097280" y="1878200"/>
            <a:ext cx="10058400" cy="1477328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="stylesheet"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1097280" y="3524742"/>
            <a:ext cx="10058400" cy="369332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="stylesheet"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5961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CSS rule </a:t>
            </a:r>
            <a:r>
              <a:rPr lang="en-US" b="1" dirty="0" smtClean="0"/>
              <a:t>syntax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4861981"/>
            <a:ext cx="9864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CSS file consists of one or more </a:t>
            </a:r>
            <a:r>
              <a:rPr lang="en-US" sz="2400" b="1" dirty="0">
                <a:solidFill>
                  <a:srgbClr val="00B0F0"/>
                </a:solidFill>
              </a:rPr>
              <a:t>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rule's </a:t>
            </a:r>
            <a:r>
              <a:rPr lang="en-US" sz="2400" b="1" dirty="0">
                <a:solidFill>
                  <a:srgbClr val="00B0F0"/>
                </a:solidFill>
              </a:rPr>
              <a:t>selector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specifies HTML element(s) and applies style </a:t>
            </a:r>
            <a:r>
              <a:rPr lang="en-US" sz="2400" b="1" dirty="0" smtClean="0">
                <a:solidFill>
                  <a:srgbClr val="00B0F0"/>
                </a:solidFill>
              </a:rPr>
              <a:t>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selector of * selects all </a:t>
            </a:r>
            <a:r>
              <a:rPr lang="en-US" sz="2400" dirty="0" smtClean="0"/>
              <a:t>elements</a:t>
            </a:r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1097280" y="1799177"/>
            <a:ext cx="10058400" cy="175432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selector 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property: value;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property: value; 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property: value;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097280" y="3661652"/>
            <a:ext cx="10058400" cy="120032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color: red;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123" y="2677203"/>
            <a:ext cx="4371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properties for </a:t>
            </a:r>
            <a:r>
              <a:rPr lang="en-US" b="1" dirty="0" smtClean="0"/>
              <a:t>colors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63440"/>
              </p:ext>
            </p:extLst>
          </p:nvPr>
        </p:nvGraphicFramePr>
        <p:xfrm>
          <a:off x="2062480" y="3993010"/>
          <a:ext cx="81280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Property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Description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hlinkClick r:id="rId2"/>
                        </a:rPr>
                        <a:t>color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color of an element’s text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hlinkClick r:id="rId3"/>
                        </a:rPr>
                        <a:t>background-color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color that will appear behind the element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3"/>
          <p:cNvSpPr txBox="1"/>
          <p:nvPr/>
        </p:nvSpPr>
        <p:spPr>
          <a:xfrm>
            <a:off x="1097280" y="1906239"/>
            <a:ext cx="10058400" cy="120032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color: red; 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background-color: yellow;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097280" y="3106568"/>
            <a:ext cx="10058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 smtClean="0">
                <a:latin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This paragraph uses the style </a:t>
            </a:r>
            <a:r>
              <a:rPr lang="en-US" altLang="zh-CN" sz="2000" dirty="0" smtClean="0">
                <a:solidFill>
                  <a:srgbClr val="FF0000"/>
                </a:solidFill>
              </a:rPr>
              <a:t>above.                       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83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</a:t>
            </a:r>
            <a:r>
              <a:rPr lang="en-US" b="1" dirty="0" smtClean="0"/>
              <a:t>colors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5680" y="4398264"/>
            <a:ext cx="1055138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Arial Unicode MS" panose="020B0604020202020204" pitchFamily="34" charset="-128"/>
              </a:rPr>
              <a:t>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olor names: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Arial Unicode MS" panose="020B0604020202020204" pitchFamily="34" charset="-128"/>
              </a:rPr>
              <a:t>aqua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black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blue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8"/>
              </a:rPr>
              <a:t>fuchsia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gray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green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Arial Unicode MS" panose="020B0604020202020204" pitchFamily="34" charset="-128"/>
              </a:rPr>
              <a:t>lime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maroon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navy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 pitchFamily="34" charset="-128"/>
              </a:rPr>
              <a:t>olive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purple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red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silver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teal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white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white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anose="020B0604020202020204" pitchFamily="34" charset="-128"/>
              </a:rPr>
              <a:t>yellow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RGB codes: red, green, and blue values from 0 (none) to 255 (full</a:t>
            </a:r>
            <a:r>
              <a:rPr lang="en-US" sz="2400" dirty="0" smtClean="0"/>
              <a:t>)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hex codes: RGB values in base-16 from 00 (0, none) to FF (255, full)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097280" y="1945463"/>
            <a:ext cx="10058400" cy="923330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097280" y="2876841"/>
            <a:ext cx="10058400" cy="13542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 uses the first style above.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8000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h2 uses the second style above.</a:t>
            </a:r>
          </a:p>
          <a:p>
            <a:r>
              <a:rPr lang="en-US" altLang="zh-CN" sz="2000" b="1" dirty="0">
                <a:solidFill>
                  <a:srgbClr val="FF8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h4 uses the third style above</a:t>
            </a:r>
            <a:r>
              <a:rPr lang="en-US" altLang="zh-CN" sz="2000" b="1" dirty="0" smtClean="0">
                <a:solidFill>
                  <a:srgbClr val="FF8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992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properties for </a:t>
            </a:r>
            <a:r>
              <a:rPr lang="en-US" b="1" dirty="0" smtClean="0">
                <a:solidFill>
                  <a:srgbClr val="92D050"/>
                </a:solidFill>
              </a:rPr>
              <a:t>fonts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118213"/>
              </p:ext>
            </p:extLst>
          </p:nvPr>
        </p:nvGraphicFramePr>
        <p:xfrm>
          <a:off x="1097280" y="2376523"/>
          <a:ext cx="10058400" cy="256032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b="1" dirty="0"/>
                        <a:t>property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2"/>
                        </a:rPr>
                        <a:t>font-family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which font will be used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3"/>
                        </a:rPr>
                        <a:t>font-size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how large the letters will be drawn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4"/>
                        </a:rPr>
                        <a:t>font-style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to enable/disable italic style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5"/>
                        </a:rPr>
                        <a:t>font-weight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used to enable/disable bold style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hlinkClick r:id="rId6"/>
                        </a:rPr>
                        <a:t>Complete list of font properties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0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3593</TotalTime>
  <Words>2538</Words>
  <Application>Microsoft Office PowerPoint</Application>
  <PresentationFormat>宽屏</PresentationFormat>
  <Paragraphs>459</Paragraphs>
  <Slides>38</Slides>
  <Notes>20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 Unicode MS</vt:lpstr>
      <vt:lpstr>宋体</vt:lpstr>
      <vt:lpstr>Algerian</vt:lpstr>
      <vt:lpstr>Arial</vt:lpstr>
      <vt:lpstr>Calibri</vt:lpstr>
      <vt:lpstr>Calibri Light</vt:lpstr>
      <vt:lpstr>Comic Sans MS</vt:lpstr>
      <vt:lpstr>Consolas</vt:lpstr>
      <vt:lpstr>Courier New</vt:lpstr>
      <vt:lpstr>Garamond</vt:lpstr>
      <vt:lpstr>Georgia</vt:lpstr>
      <vt:lpstr>Helvetica</vt:lpstr>
      <vt:lpstr>Times New Roman</vt:lpstr>
      <vt:lpstr>Retrospect</vt:lpstr>
      <vt:lpstr>Web Programming</vt:lpstr>
      <vt:lpstr>Today’s Topics</vt:lpstr>
      <vt:lpstr>Today’s Topics</vt:lpstr>
      <vt:lpstr>The bad way to produce styles</vt:lpstr>
      <vt:lpstr>Cascading Style Sheets (CSS): &lt;link&gt;</vt:lpstr>
      <vt:lpstr>Basic CSS rule syntax</vt:lpstr>
      <vt:lpstr>CSS properties for colors</vt:lpstr>
      <vt:lpstr>Specifying colors</vt:lpstr>
      <vt:lpstr>CSS properties for fonts</vt:lpstr>
      <vt:lpstr>font-family</vt:lpstr>
      <vt:lpstr>More about font-family</vt:lpstr>
      <vt:lpstr>font-size</vt:lpstr>
      <vt:lpstr> font-weight, font-style </vt:lpstr>
      <vt:lpstr>Recall: Basic CSS rule syntax</vt:lpstr>
      <vt:lpstr>Grouping styles</vt:lpstr>
      <vt:lpstr>CSS comments: /* ... */</vt:lpstr>
      <vt:lpstr>W3C CSS Validator</vt:lpstr>
      <vt:lpstr>Today’s Topics</vt:lpstr>
      <vt:lpstr>CSS properties for text</vt:lpstr>
      <vt:lpstr>text-align</vt:lpstr>
      <vt:lpstr>text-decoration</vt:lpstr>
      <vt:lpstr>text-shadow</vt:lpstr>
      <vt:lpstr>CSS properties for backgrounds</vt:lpstr>
      <vt:lpstr>background-image</vt:lpstr>
      <vt:lpstr>background-repeat</vt:lpstr>
      <vt:lpstr>background-position</vt:lpstr>
      <vt:lpstr>The list-style-type property</vt:lpstr>
      <vt:lpstr>Today’s Topics</vt:lpstr>
      <vt:lpstr>body styles</vt:lpstr>
      <vt:lpstr>Styles that conflict</vt:lpstr>
      <vt:lpstr>Embedding style sheets: &lt;style&gt; (BAD!)</vt:lpstr>
      <vt:lpstr>Inline styles: the style attribute (BAD!)</vt:lpstr>
      <vt:lpstr>Content vs. presentation</vt:lpstr>
      <vt:lpstr>Cascading style sheets</vt:lpstr>
      <vt:lpstr>Inheriting styles (explanation)</vt:lpstr>
      <vt:lpstr>CSS pseudo-classes</vt:lpstr>
      <vt:lpstr>Thank you for your attention!</vt:lpstr>
      <vt:lpstr>box-shadow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shuang</cp:lastModifiedBy>
  <cp:revision>105</cp:revision>
  <dcterms:created xsi:type="dcterms:W3CDTF">2014-09-25T20:47:59Z</dcterms:created>
  <dcterms:modified xsi:type="dcterms:W3CDTF">2016-03-12T10:38:27Z</dcterms:modified>
</cp:coreProperties>
</file>