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290" r:id="rId3"/>
    <p:sldId id="28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91" r:id="rId18"/>
    <p:sldId id="270" r:id="rId19"/>
    <p:sldId id="292"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310" r:id="rId34"/>
    <p:sldId id="311" r:id="rId35"/>
    <p:sldId id="294" r:id="rId36"/>
    <p:sldId id="295" r:id="rId37"/>
    <p:sldId id="296" r:id="rId38"/>
    <p:sldId id="297" r:id="rId39"/>
    <p:sldId id="298" r:id="rId40"/>
    <p:sldId id="299" r:id="rId41"/>
    <p:sldId id="300" r:id="rId42"/>
    <p:sldId id="301" r:id="rId43"/>
    <p:sldId id="313" r:id="rId44"/>
    <p:sldId id="302" r:id="rId45"/>
    <p:sldId id="303" r:id="rId46"/>
    <p:sldId id="304" r:id="rId47"/>
    <p:sldId id="305" r:id="rId48"/>
    <p:sldId id="285" r:id="rId49"/>
    <p:sldId id="284" r:id="rId50"/>
    <p:sldId id="287" r:id="rId51"/>
    <p:sldId id="307" r:id="rId52"/>
    <p:sldId id="308" r:id="rId53"/>
    <p:sldId id="309" r:id="rId54"/>
    <p:sldId id="314" r:id="rId55"/>
    <p:sldId id="315" r:id="rId56"/>
    <p:sldId id="306" r:id="rId57"/>
    <p:sldId id="288" r:id="rId58"/>
    <p:sldId id="316" r:id="rId59"/>
    <p:sldId id="31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5C5C5"/>
    <a:srgbClr val="EBF7FF"/>
    <a:srgbClr val="CC3399"/>
    <a:srgbClr val="DDF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88" autoAdjust="0"/>
  </p:normalViewPr>
  <p:slideViewPr>
    <p:cSldViewPr snapToGrid="0">
      <p:cViewPr varScale="1">
        <p:scale>
          <a:sx n="48" d="100"/>
          <a:sy n="48" d="100"/>
        </p:scale>
        <p:origin x="67" y="629"/>
      </p:cViewPr>
      <p:guideLst/>
    </p:cSldViewPr>
  </p:slideViewPr>
  <p:notesTextViewPr>
    <p:cViewPr>
      <p:scale>
        <a:sx n="1" d="1"/>
        <a:sy n="1" d="1"/>
      </p:scale>
      <p:origin x="0" y="0"/>
    </p:cViewPr>
  </p:notesTextViewPr>
  <p:sorterViewPr>
    <p:cViewPr varScale="1">
      <p:scale>
        <a:sx n="100" d="100"/>
        <a:sy n="100" d="100"/>
      </p:scale>
      <p:origin x="0" y="-242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5BD0E-540F-4F7F-AF86-932BCBC67DDB}" type="datetimeFigureOut">
              <a:rPr lang="zh-CN" altLang="en-US" smtClean="0"/>
              <a:t>2016/3/21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93EC8-B9E2-424C-BBAA-BC65A3F0DE2F}" type="slidenum">
              <a:rPr lang="zh-CN" altLang="en-US" smtClean="0"/>
              <a:t>‹#›</a:t>
            </a:fld>
            <a:endParaRPr lang="zh-CN" altLang="en-US"/>
          </a:p>
        </p:txBody>
      </p:sp>
    </p:spTree>
    <p:extLst>
      <p:ext uri="{BB962C8B-B14F-4D97-AF65-F5344CB8AC3E}">
        <p14:creationId xmlns:p14="http://schemas.microsoft.com/office/powerpoint/2010/main" val="1359167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3school.com.cn/cssref/pr_pos_z-index.asp"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app:detai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w3school.com.cn/cssref/pr_class_clear.as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语法</a:t>
            </a:r>
          </a:p>
          <a:p>
            <a:r>
              <a:rPr lang="zh-CN" altLang="en-US" sz="1200" b="0" i="0" kern="1200" dirty="0" smtClean="0">
                <a:solidFill>
                  <a:schemeClr val="tx1"/>
                </a:solidFill>
                <a:effectLst/>
                <a:latin typeface="+mn-lt"/>
                <a:ea typeface="+mn-ea"/>
                <a:cs typeface="+mn-cs"/>
              </a:rPr>
              <a:t>首先，</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选择器前面有一个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号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也称为棋盘号或井号。</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ID </a:t>
            </a:r>
            <a:r>
              <a:rPr lang="zh-CN" altLang="en-US" sz="1200" b="1" i="0" kern="1200" dirty="0" smtClean="0">
                <a:solidFill>
                  <a:schemeClr val="tx1"/>
                </a:solidFill>
                <a:effectLst/>
                <a:latin typeface="+mn-lt"/>
                <a:ea typeface="+mn-ea"/>
                <a:cs typeface="+mn-cs"/>
              </a:rPr>
              <a:t>选择器允许以一种独立于文档元素的方式来指定样式</a:t>
            </a:r>
            <a:r>
              <a:rPr lang="en-US" altLang="zh-CN" sz="1200" b="1" i="0" kern="1200" dirty="0" smtClean="0">
                <a:solidFill>
                  <a:schemeClr val="tx1"/>
                </a:solidFill>
                <a:effectLst/>
                <a:latin typeface="+mn-lt"/>
                <a:ea typeface="+mn-ea"/>
                <a:cs typeface="+mn-cs"/>
              </a:rPr>
              <a:t>.</a:t>
            </a:r>
            <a:r>
              <a:rPr lang="en-US" altLang="zh-CN" sz="1200" b="1" i="0" kern="1200" baseline="0" dirty="0" smtClean="0">
                <a:solidFill>
                  <a:schemeClr val="tx1"/>
                </a:solidFill>
                <a:effectLst/>
                <a:latin typeface="+mn-lt"/>
                <a:ea typeface="+mn-ea"/>
                <a:cs typeface="+mn-cs"/>
              </a:rPr>
              <a:t> -</a:t>
            </a:r>
            <a:r>
              <a:rPr lang="en-US" altLang="zh-CN" sz="1200" b="1" i="0" kern="1200" baseline="0" dirty="0" smtClean="0">
                <a:solidFill>
                  <a:schemeClr val="tx1"/>
                </a:solidFill>
                <a:effectLst/>
                <a:latin typeface="+mn-lt"/>
                <a:ea typeface="+mn-ea"/>
                <a:cs typeface="+mn-cs"/>
                <a:sym typeface="Wingdings" panose="05000000000000000000" pitchFamily="2" charset="2"/>
              </a:rPr>
              <a:t> </a:t>
            </a:r>
            <a:r>
              <a:rPr lang="zh-CN" altLang="en-US" sz="1200" b="1" i="0" kern="1200" baseline="0" dirty="0" smtClean="0">
                <a:solidFill>
                  <a:schemeClr val="tx1"/>
                </a:solidFill>
                <a:effectLst/>
                <a:latin typeface="+mn-lt"/>
                <a:ea typeface="+mn-ea"/>
                <a:cs typeface="+mn-cs"/>
                <a:sym typeface="Wingdings" panose="05000000000000000000" pitchFamily="2" charset="2"/>
              </a:rPr>
              <a:t>相当于做了</a:t>
            </a:r>
            <a:r>
              <a:rPr lang="en-US" altLang="zh-CN" sz="1200" b="1" i="0" kern="1200" baseline="0" dirty="0" smtClean="0">
                <a:solidFill>
                  <a:schemeClr val="tx1"/>
                </a:solidFill>
                <a:effectLst/>
                <a:latin typeface="+mn-lt"/>
                <a:ea typeface="+mn-ea"/>
                <a:cs typeface="+mn-cs"/>
                <a:sym typeface="Wingdings" panose="05000000000000000000" pitchFamily="2" charset="2"/>
              </a:rPr>
              <a:t>label</a:t>
            </a:r>
            <a:r>
              <a:rPr lang="zh-CN" altLang="en-US" sz="1200" b="1" i="0" kern="1200" baseline="0" dirty="0" smtClean="0">
                <a:solidFill>
                  <a:schemeClr val="tx1"/>
                </a:solidFill>
                <a:effectLst/>
                <a:latin typeface="+mn-lt"/>
                <a:ea typeface="+mn-ea"/>
                <a:cs typeface="+mn-cs"/>
                <a:sym typeface="Wingdings" panose="05000000000000000000" pitchFamily="2" charset="2"/>
              </a:rPr>
              <a:t>？</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类选择器还是 </a:t>
            </a:r>
            <a:r>
              <a:rPr lang="en-US" altLang="zh-CN" sz="1200" b="1" i="0" kern="1200" dirty="0" smtClean="0">
                <a:solidFill>
                  <a:schemeClr val="tx1"/>
                </a:solidFill>
                <a:effectLst/>
                <a:latin typeface="+mn-lt"/>
                <a:ea typeface="+mn-ea"/>
                <a:cs typeface="+mn-cs"/>
              </a:rPr>
              <a:t>ID </a:t>
            </a:r>
            <a:r>
              <a:rPr lang="zh-CN" altLang="en-US" sz="1200" b="1" i="0" kern="1200" dirty="0" smtClean="0">
                <a:solidFill>
                  <a:schemeClr val="tx1"/>
                </a:solidFill>
                <a:effectLst/>
                <a:latin typeface="+mn-lt"/>
                <a:ea typeface="+mn-ea"/>
                <a:cs typeface="+mn-cs"/>
              </a:rPr>
              <a:t>选择器？</a:t>
            </a:r>
          </a:p>
          <a:p>
            <a:r>
              <a:rPr lang="zh-CN" altLang="en-US" sz="1200" b="0" i="0" kern="1200" dirty="0" smtClean="0">
                <a:solidFill>
                  <a:schemeClr val="tx1"/>
                </a:solidFill>
                <a:effectLst/>
                <a:latin typeface="+mn-lt"/>
                <a:ea typeface="+mn-ea"/>
                <a:cs typeface="+mn-cs"/>
              </a:rPr>
              <a:t>在类选择器这一章中我们曾讲解过，可以为任意多个元素指定类。前一章中类名 </a:t>
            </a:r>
            <a:r>
              <a:rPr lang="en-US" altLang="zh-CN" sz="1200" b="0" i="0" kern="1200" dirty="0" smtClean="0">
                <a:solidFill>
                  <a:schemeClr val="tx1"/>
                </a:solidFill>
                <a:effectLst/>
                <a:latin typeface="+mn-lt"/>
                <a:ea typeface="+mn-ea"/>
                <a:cs typeface="+mn-cs"/>
              </a:rPr>
              <a:t>important </a:t>
            </a:r>
            <a:r>
              <a:rPr lang="zh-CN" altLang="en-US" sz="1200" b="0" i="0" kern="1200" dirty="0" smtClean="0">
                <a:solidFill>
                  <a:schemeClr val="tx1"/>
                </a:solidFill>
                <a:effectLst/>
                <a:latin typeface="+mn-lt"/>
                <a:ea typeface="+mn-ea"/>
                <a:cs typeface="+mn-cs"/>
              </a:rPr>
              <a:t>被应用到 </a:t>
            </a:r>
            <a:r>
              <a:rPr lang="en-US" altLang="zh-CN" sz="1200" b="0" i="0" kern="1200" dirty="0" smtClean="0">
                <a:solidFill>
                  <a:schemeClr val="tx1"/>
                </a:solidFill>
                <a:effectLst/>
                <a:latin typeface="+mn-lt"/>
                <a:ea typeface="+mn-ea"/>
                <a:cs typeface="+mn-cs"/>
              </a:rPr>
              <a:t>p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h1 </a:t>
            </a:r>
            <a:r>
              <a:rPr lang="zh-CN" altLang="en-US" sz="1200" b="0" i="0" kern="1200" dirty="0" smtClean="0">
                <a:solidFill>
                  <a:schemeClr val="tx1"/>
                </a:solidFill>
                <a:effectLst/>
                <a:latin typeface="+mn-lt"/>
                <a:ea typeface="+mn-ea"/>
                <a:cs typeface="+mn-cs"/>
              </a:rPr>
              <a:t>元素，而且它还可以应用到更多元素。</a:t>
            </a:r>
          </a:p>
          <a:p>
            <a:r>
              <a:rPr lang="zh-CN" altLang="en-US" sz="1200" b="1" i="0" kern="1200" dirty="0" smtClean="0">
                <a:solidFill>
                  <a:schemeClr val="tx1"/>
                </a:solidFill>
                <a:effectLst/>
                <a:latin typeface="+mn-lt"/>
                <a:ea typeface="+mn-ea"/>
                <a:cs typeface="+mn-cs"/>
              </a:rPr>
              <a:t>区别 </a:t>
            </a:r>
            <a:r>
              <a:rPr lang="en-US" altLang="zh-CN" sz="1200" b="1" i="0" kern="1200" dirty="0" smtClean="0">
                <a:solidFill>
                  <a:schemeClr val="tx1"/>
                </a:solidFill>
                <a:effectLst/>
                <a:latin typeface="+mn-lt"/>
                <a:ea typeface="+mn-ea"/>
                <a:cs typeface="+mn-cs"/>
              </a:rPr>
              <a:t>1</a:t>
            </a:r>
            <a:r>
              <a:rPr lang="zh-CN" altLang="en-US" sz="1200" b="1" i="0" kern="1200" dirty="0" smtClean="0">
                <a:solidFill>
                  <a:schemeClr val="tx1"/>
                </a:solidFill>
                <a:effectLst/>
                <a:latin typeface="+mn-lt"/>
                <a:ea typeface="+mn-ea"/>
                <a:cs typeface="+mn-cs"/>
              </a:rPr>
              <a:t>：只能在文档中使用一次</a:t>
            </a:r>
          </a:p>
          <a:p>
            <a:r>
              <a:rPr lang="zh-CN" altLang="en-US" sz="1200" b="0" i="0" kern="1200" dirty="0" smtClean="0">
                <a:solidFill>
                  <a:schemeClr val="tx1"/>
                </a:solidFill>
                <a:effectLst/>
                <a:latin typeface="+mn-lt"/>
                <a:ea typeface="+mn-ea"/>
                <a:cs typeface="+mn-cs"/>
              </a:rPr>
              <a:t>与类不同，在一个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文档中，</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选择器会使用一次，而且仅一次。</a:t>
            </a:r>
          </a:p>
          <a:p>
            <a:r>
              <a:rPr lang="zh-CN" altLang="en-US" sz="1200" b="1" i="0" kern="1200" dirty="0" smtClean="0">
                <a:solidFill>
                  <a:schemeClr val="tx1"/>
                </a:solidFill>
                <a:effectLst/>
                <a:latin typeface="+mn-lt"/>
                <a:ea typeface="+mn-ea"/>
                <a:cs typeface="+mn-cs"/>
              </a:rPr>
              <a:t>区别 </a:t>
            </a:r>
            <a:r>
              <a:rPr lang="en-US" altLang="zh-CN" sz="1200" b="1" i="0" kern="1200" dirty="0" smtClean="0">
                <a:solidFill>
                  <a:schemeClr val="tx1"/>
                </a:solidFill>
                <a:effectLst/>
                <a:latin typeface="+mn-lt"/>
                <a:ea typeface="+mn-ea"/>
                <a:cs typeface="+mn-cs"/>
              </a:rPr>
              <a:t>2</a:t>
            </a:r>
            <a:r>
              <a:rPr lang="zh-CN" altLang="en-US" sz="1200" b="1" i="0" kern="1200" dirty="0" smtClean="0">
                <a:solidFill>
                  <a:schemeClr val="tx1"/>
                </a:solidFill>
                <a:effectLst/>
                <a:latin typeface="+mn-lt"/>
                <a:ea typeface="+mn-ea"/>
                <a:cs typeface="+mn-cs"/>
              </a:rPr>
              <a:t>：不能使用 </a:t>
            </a:r>
            <a:r>
              <a:rPr lang="en-US" altLang="zh-CN" sz="1200" b="1" i="0" kern="1200" dirty="0" smtClean="0">
                <a:solidFill>
                  <a:schemeClr val="tx1"/>
                </a:solidFill>
                <a:effectLst/>
                <a:latin typeface="+mn-lt"/>
                <a:ea typeface="+mn-ea"/>
                <a:cs typeface="+mn-cs"/>
              </a:rPr>
              <a:t>ID </a:t>
            </a:r>
            <a:r>
              <a:rPr lang="zh-CN" altLang="en-US" sz="1200" b="1" i="0" kern="1200" dirty="0" smtClean="0">
                <a:solidFill>
                  <a:schemeClr val="tx1"/>
                </a:solidFill>
                <a:effectLst/>
                <a:latin typeface="+mn-lt"/>
                <a:ea typeface="+mn-ea"/>
                <a:cs typeface="+mn-cs"/>
              </a:rPr>
              <a:t>词列表</a:t>
            </a:r>
          </a:p>
          <a:p>
            <a:r>
              <a:rPr lang="zh-CN" altLang="en-US" sz="1200" b="0" i="0" kern="1200" dirty="0" smtClean="0">
                <a:solidFill>
                  <a:schemeClr val="tx1"/>
                </a:solidFill>
                <a:effectLst/>
                <a:latin typeface="+mn-lt"/>
                <a:ea typeface="+mn-ea"/>
                <a:cs typeface="+mn-cs"/>
              </a:rPr>
              <a:t>不同于类选择器，</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选择器不能结合使用，因为 </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属性不允许有以空格分隔的词列表。</a:t>
            </a:r>
          </a:p>
          <a:p>
            <a:r>
              <a:rPr lang="zh-CN" altLang="en-US" sz="1200" b="1" i="0" kern="1200" dirty="0" smtClean="0">
                <a:solidFill>
                  <a:schemeClr val="tx1"/>
                </a:solidFill>
                <a:effectLst/>
                <a:latin typeface="+mn-lt"/>
                <a:ea typeface="+mn-ea"/>
                <a:cs typeface="+mn-cs"/>
              </a:rPr>
              <a:t>区别 </a:t>
            </a:r>
            <a:r>
              <a:rPr lang="en-US" altLang="zh-CN" sz="1200" b="1" i="0" kern="1200" dirty="0" smtClean="0">
                <a:solidFill>
                  <a:schemeClr val="tx1"/>
                </a:solidFill>
                <a:effectLst/>
                <a:latin typeface="+mn-lt"/>
                <a:ea typeface="+mn-ea"/>
                <a:cs typeface="+mn-cs"/>
              </a:rPr>
              <a:t>3</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ID </a:t>
            </a:r>
            <a:r>
              <a:rPr lang="zh-CN" altLang="en-US" sz="1200" b="1" i="0" kern="1200" dirty="0" smtClean="0">
                <a:solidFill>
                  <a:schemeClr val="tx1"/>
                </a:solidFill>
                <a:effectLst/>
                <a:latin typeface="+mn-lt"/>
                <a:ea typeface="+mn-ea"/>
                <a:cs typeface="+mn-cs"/>
              </a:rPr>
              <a:t>能包含更多含义</a:t>
            </a:r>
          </a:p>
          <a:p>
            <a:r>
              <a:rPr lang="zh-CN" altLang="en-US" sz="1200" b="0" i="0" kern="1200" dirty="0" smtClean="0">
                <a:solidFill>
                  <a:schemeClr val="tx1"/>
                </a:solidFill>
                <a:effectLst/>
                <a:latin typeface="+mn-lt"/>
                <a:ea typeface="+mn-ea"/>
                <a:cs typeface="+mn-cs"/>
              </a:rPr>
              <a:t>类似于类，可以独立于元素来选择 </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。有些情况下，您知道文档中会出现某个特定 </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值，但是并不知道它会出现在哪个元素上，所以您想声明独立的 </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选择器。例如，您可能知道在一个给定的文档中会有一个 </a:t>
            </a:r>
            <a:r>
              <a:rPr lang="en-US" altLang="zh-CN" sz="1200" b="0" i="0" kern="1200" dirty="0" smtClean="0">
                <a:solidFill>
                  <a:schemeClr val="tx1"/>
                </a:solidFill>
                <a:effectLst/>
                <a:latin typeface="+mn-lt"/>
                <a:ea typeface="+mn-ea"/>
                <a:cs typeface="+mn-cs"/>
              </a:rPr>
              <a:t>ID </a:t>
            </a:r>
            <a:r>
              <a:rPr lang="zh-CN" altLang="en-US" sz="1200" b="0" i="0" kern="1200" dirty="0" smtClean="0">
                <a:solidFill>
                  <a:schemeClr val="tx1"/>
                </a:solidFill>
                <a:effectLst/>
                <a:latin typeface="+mn-lt"/>
                <a:ea typeface="+mn-ea"/>
                <a:cs typeface="+mn-cs"/>
              </a:rPr>
              <a:t>值为 </a:t>
            </a:r>
            <a:r>
              <a:rPr lang="en-US" altLang="zh-CN" sz="1200" b="0" i="0" kern="1200" dirty="0" err="1" smtClean="0">
                <a:solidFill>
                  <a:schemeClr val="tx1"/>
                </a:solidFill>
                <a:effectLst/>
                <a:latin typeface="+mn-lt"/>
                <a:ea typeface="+mn-ea"/>
                <a:cs typeface="+mn-cs"/>
              </a:rPr>
              <a:t>mostImportant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元素。您不知道这个最重要的东西是一个段落、一个短语、一个列表项还是一个小节标题。您只知道每个文档都会有这么一个最重要的内容，它可能在任何元素中，而且只能出现一个。在这种情况下，可以编写如下规则：</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7</a:t>
            </a:fld>
            <a:endParaRPr lang="zh-CN" altLang="en-US"/>
          </a:p>
        </p:txBody>
      </p:sp>
    </p:spTree>
    <p:extLst>
      <p:ext uri="{BB962C8B-B14F-4D97-AF65-F5344CB8AC3E}">
        <p14:creationId xmlns:p14="http://schemas.microsoft.com/office/powerpoint/2010/main" val="3017384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clear </a:t>
            </a:r>
            <a:r>
              <a:rPr lang="zh-CN" altLang="en-US" sz="1200" b="0" i="0" kern="1200" dirty="0" smtClean="0">
                <a:solidFill>
                  <a:schemeClr val="tx1"/>
                </a:solidFill>
                <a:effectLst/>
                <a:latin typeface="+mn-lt"/>
                <a:ea typeface="+mn-ea"/>
                <a:cs typeface="+mn-cs"/>
              </a:rPr>
              <a:t>属性的值可以是 </a:t>
            </a:r>
            <a:r>
              <a:rPr lang="en-US" altLang="zh-CN" sz="1200" b="0" i="0" kern="1200" dirty="0" smtClean="0">
                <a:solidFill>
                  <a:schemeClr val="tx1"/>
                </a:solidFill>
                <a:effectLst/>
                <a:latin typeface="+mn-lt"/>
                <a:ea typeface="+mn-ea"/>
                <a:cs typeface="+mn-cs"/>
              </a:rPr>
              <a:t>left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right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both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none</a:t>
            </a:r>
            <a:r>
              <a:rPr lang="zh-CN" altLang="en-US" sz="1200" b="0" i="0" kern="1200" dirty="0" smtClean="0">
                <a:solidFill>
                  <a:schemeClr val="tx1"/>
                </a:solidFill>
                <a:effectLst/>
                <a:latin typeface="+mn-lt"/>
                <a:ea typeface="+mn-ea"/>
                <a:cs typeface="+mn-cs"/>
              </a:rPr>
              <a:t>，它表示框的哪些边不应该挨着浮动框。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这是一个有用的工具，它让周围的元素为浮动元素留出空间。</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38</a:t>
            </a:fld>
            <a:endParaRPr lang="zh-CN" altLang="en-US"/>
          </a:p>
        </p:txBody>
      </p:sp>
    </p:spTree>
    <p:extLst>
      <p:ext uri="{BB962C8B-B14F-4D97-AF65-F5344CB8AC3E}">
        <p14:creationId xmlns:p14="http://schemas.microsoft.com/office/powerpoint/2010/main" val="121850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定义和用法</a:t>
            </a:r>
          </a:p>
          <a:p>
            <a:r>
              <a:rPr lang="en-US" altLang="zh-CN" sz="1200" b="0" i="0" kern="1200" dirty="0" smtClean="0">
                <a:solidFill>
                  <a:schemeClr val="tx1"/>
                </a:solidFill>
                <a:effectLst/>
                <a:latin typeface="+mn-lt"/>
                <a:ea typeface="+mn-ea"/>
                <a:cs typeface="+mn-cs"/>
              </a:rPr>
              <a:t>overflow </a:t>
            </a:r>
            <a:r>
              <a:rPr lang="zh-CN" altLang="en-US" sz="1200" b="0" i="0" kern="1200" dirty="0" smtClean="0">
                <a:solidFill>
                  <a:schemeClr val="tx1"/>
                </a:solidFill>
                <a:effectLst/>
                <a:latin typeface="+mn-lt"/>
                <a:ea typeface="+mn-ea"/>
                <a:cs typeface="+mn-cs"/>
              </a:rPr>
              <a:t>属性规定当内容溢出元素框时发生的事情。</a:t>
            </a:r>
          </a:p>
          <a:p>
            <a:endParaRPr lang="en-US" altLang="zh-CN" dirty="0" smtClean="0"/>
          </a:p>
          <a:p>
            <a:r>
              <a:rPr lang="zh-CN" altLang="en-US" sz="1200" b="1" i="0" kern="1200" dirty="0" smtClean="0">
                <a:solidFill>
                  <a:schemeClr val="tx1"/>
                </a:solidFill>
                <a:effectLst/>
                <a:latin typeface="+mn-lt"/>
                <a:ea typeface="+mn-ea"/>
                <a:cs typeface="+mn-cs"/>
              </a:rPr>
              <a:t>说明</a:t>
            </a:r>
          </a:p>
          <a:p>
            <a:r>
              <a:rPr lang="zh-CN" altLang="en-US" sz="1200" b="0" i="0" kern="1200" dirty="0" smtClean="0">
                <a:solidFill>
                  <a:schemeClr val="tx1"/>
                </a:solidFill>
                <a:effectLst/>
                <a:latin typeface="+mn-lt"/>
                <a:ea typeface="+mn-ea"/>
                <a:cs typeface="+mn-cs"/>
              </a:rPr>
              <a:t>这个属性定义溢出元素内容区的内容会如何处理。如果值为 </a:t>
            </a:r>
            <a:r>
              <a:rPr lang="en-US" altLang="zh-CN" sz="1200" b="0" i="0" kern="1200" dirty="0" smtClean="0">
                <a:solidFill>
                  <a:schemeClr val="tx1"/>
                </a:solidFill>
                <a:effectLst/>
                <a:latin typeface="+mn-lt"/>
                <a:ea typeface="+mn-ea"/>
                <a:cs typeface="+mn-cs"/>
              </a:rPr>
              <a:t>scroll</a:t>
            </a:r>
            <a:r>
              <a:rPr lang="zh-CN" altLang="en-US" sz="1200" b="0" i="0" kern="1200" dirty="0" smtClean="0">
                <a:solidFill>
                  <a:schemeClr val="tx1"/>
                </a:solidFill>
                <a:effectLst/>
                <a:latin typeface="+mn-lt"/>
                <a:ea typeface="+mn-ea"/>
                <a:cs typeface="+mn-cs"/>
              </a:rPr>
              <a:t>，不论是否需要，用户代理都会提供一种滚动机制。因此，有可能即使元素框中可以放下所有内容也会出现滚动条。</a:t>
            </a:r>
          </a:p>
          <a:p>
            <a:endParaRPr lang="en-US" altLang="zh-CN" dirty="0" smtClean="0"/>
          </a:p>
          <a:p>
            <a:r>
              <a:rPr lang="zh-CN" altLang="en-US" sz="1200" b="1" i="0" kern="1200" dirty="0" smtClean="0">
                <a:solidFill>
                  <a:schemeClr val="tx1"/>
                </a:solidFill>
                <a:effectLst/>
                <a:latin typeface="+mn-lt"/>
                <a:ea typeface="+mn-ea"/>
                <a:cs typeface="+mn-cs"/>
              </a:rPr>
              <a:t>可能的值</a:t>
            </a:r>
          </a:p>
          <a:p>
            <a:r>
              <a:rPr lang="en-US" altLang="zh-CN" dirty="0" smtClean="0">
                <a:effectLst/>
              </a:rPr>
              <a:t>visible</a:t>
            </a:r>
            <a:r>
              <a:rPr lang="zh-CN" altLang="en-US" dirty="0" smtClean="0">
                <a:effectLst/>
              </a:rPr>
              <a:t>默认值。内容不会被修剪，会呈现在元素框之外。</a:t>
            </a:r>
            <a:endParaRPr lang="en-US" altLang="zh-CN" dirty="0" smtClean="0">
              <a:effectLst/>
            </a:endParaRPr>
          </a:p>
          <a:p>
            <a:r>
              <a:rPr lang="en-US" altLang="zh-CN" dirty="0" smtClean="0">
                <a:effectLst/>
              </a:rPr>
              <a:t>hidden</a:t>
            </a:r>
            <a:r>
              <a:rPr lang="zh-CN" altLang="en-US" dirty="0" smtClean="0">
                <a:effectLst/>
              </a:rPr>
              <a:t>内容会被修剪，并且其余内容是不可见的。</a:t>
            </a:r>
            <a:r>
              <a:rPr lang="en-US" altLang="zh-CN" baseline="0" dirty="0" smtClean="0">
                <a:effectLst/>
              </a:rPr>
              <a:t> (</a:t>
            </a:r>
            <a:r>
              <a:rPr lang="zh-CN" altLang="en-US" baseline="0" dirty="0" smtClean="0">
                <a:effectLst/>
              </a:rPr>
              <a:t>如果设定了</a:t>
            </a:r>
            <a:r>
              <a:rPr lang="en-US" altLang="zh-CN" baseline="0" dirty="0" smtClean="0">
                <a:effectLst/>
              </a:rPr>
              <a:t>div</a:t>
            </a:r>
            <a:r>
              <a:rPr lang="zh-CN" altLang="en-US" baseline="0" dirty="0" smtClean="0">
                <a:effectLst/>
              </a:rPr>
              <a:t>的大小以后，超出部分不可见</a:t>
            </a:r>
            <a:r>
              <a:rPr lang="en-US" altLang="zh-CN" baseline="0" dirty="0" smtClean="0">
                <a:effectLst/>
              </a:rPr>
              <a:t>)</a:t>
            </a:r>
            <a:endParaRPr lang="en-US" altLang="zh-CN" dirty="0" smtClean="0">
              <a:effectLst/>
            </a:endParaRPr>
          </a:p>
          <a:p>
            <a:r>
              <a:rPr lang="en-US" altLang="zh-CN" dirty="0" smtClean="0">
                <a:effectLst/>
              </a:rPr>
              <a:t>scroll</a:t>
            </a:r>
            <a:r>
              <a:rPr lang="zh-CN" altLang="en-US" dirty="0" smtClean="0">
                <a:effectLst/>
              </a:rPr>
              <a:t>内容会被修剪，但是浏览器会显示滚动条以便查看其余的内容。</a:t>
            </a:r>
            <a:endParaRPr lang="en-US" altLang="zh-CN" dirty="0" smtClean="0">
              <a:effectLst/>
            </a:endParaRPr>
          </a:p>
          <a:p>
            <a:r>
              <a:rPr lang="en-US" altLang="zh-CN" dirty="0" smtClean="0">
                <a:effectLst/>
              </a:rPr>
              <a:t>auto</a:t>
            </a:r>
            <a:r>
              <a:rPr lang="zh-CN" altLang="en-US" dirty="0" smtClean="0">
                <a:effectLst/>
              </a:rPr>
              <a:t>如果内容被修剪，则浏览器会显示滚动条以便查看其余的内容。</a:t>
            </a:r>
            <a:endParaRPr lang="en-US" altLang="zh-CN" dirty="0" smtClean="0">
              <a:effectLst/>
            </a:endParaRPr>
          </a:p>
          <a:p>
            <a:r>
              <a:rPr lang="en-US" altLang="zh-CN" dirty="0" smtClean="0">
                <a:effectLst/>
              </a:rPr>
              <a:t>inherit</a:t>
            </a:r>
            <a:r>
              <a:rPr lang="zh-CN" altLang="en-US" dirty="0" smtClean="0">
                <a:effectLst/>
              </a:rPr>
              <a:t>规定应该从父元素继承 </a:t>
            </a:r>
            <a:r>
              <a:rPr lang="en-US" altLang="zh-CN" dirty="0" smtClean="0">
                <a:effectLst/>
              </a:rPr>
              <a:t>overflow </a:t>
            </a:r>
            <a:r>
              <a:rPr lang="zh-CN" altLang="en-US" dirty="0" smtClean="0">
                <a:effectLst/>
              </a:rPr>
              <a:t>属性的值。</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41</a:t>
            </a:fld>
            <a:endParaRPr lang="zh-CN" altLang="en-US"/>
          </a:p>
        </p:txBody>
      </p:sp>
    </p:spTree>
    <p:extLst>
      <p:ext uri="{BB962C8B-B14F-4D97-AF65-F5344CB8AC3E}">
        <p14:creationId xmlns:p14="http://schemas.microsoft.com/office/powerpoint/2010/main" val="401191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绝对位置</a:t>
            </a:r>
            <a:endParaRPr lang="en-US" altLang="zh-CN" dirty="0" smtClean="0"/>
          </a:p>
          <a:p>
            <a:endParaRPr lang="en-US" altLang="zh-CN" dirty="0" smtClean="0"/>
          </a:p>
          <a:p>
            <a:r>
              <a:rPr lang="zh-CN" altLang="en-US" sz="1200" b="1" i="0" kern="1200" dirty="0" smtClean="0">
                <a:solidFill>
                  <a:schemeClr val="tx1"/>
                </a:solidFill>
                <a:effectLst/>
                <a:latin typeface="+mn-lt"/>
                <a:ea typeface="+mn-ea"/>
                <a:cs typeface="+mn-cs"/>
              </a:rPr>
              <a:t>设置为绝对定位的元素框从文档流完全删除，并相对于其包含块定位，包含块可能是文档中的另一个元素或者是初始包含块。元素原先在正常文档流中所占的空间会关闭，就好像该元素原来不存在一样。元素定位后生成一个块级框，而不论原来它在正常流中生成何种类型的框。</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CSS </a:t>
            </a:r>
            <a:r>
              <a:rPr lang="zh-CN" altLang="en-US" sz="1200" b="1" i="0" kern="1200" dirty="0" smtClean="0">
                <a:solidFill>
                  <a:schemeClr val="tx1"/>
                </a:solidFill>
                <a:effectLst/>
                <a:latin typeface="+mn-lt"/>
                <a:ea typeface="+mn-ea"/>
                <a:cs typeface="+mn-cs"/>
              </a:rPr>
              <a:t>绝对定位</a:t>
            </a:r>
          </a:p>
          <a:p>
            <a:r>
              <a:rPr lang="zh-CN" altLang="en-US" sz="1200" b="0" i="0" kern="1200" dirty="0" smtClean="0">
                <a:solidFill>
                  <a:schemeClr val="tx1"/>
                </a:solidFill>
                <a:effectLst/>
                <a:latin typeface="+mn-lt"/>
                <a:ea typeface="+mn-ea"/>
                <a:cs typeface="+mn-cs"/>
              </a:rPr>
              <a:t>绝对定位使元素的位置与文档流无关，因此不占据空间。这一点与相对定位不同，相对定位实际上被看作普通流定位模型的一部分，因为元素的位置相对于它在普通流中的位置。</a:t>
            </a:r>
          </a:p>
          <a:p>
            <a:r>
              <a:rPr lang="zh-CN" altLang="en-US" sz="1200" b="0" i="0" kern="1200" dirty="0" smtClean="0">
                <a:solidFill>
                  <a:schemeClr val="tx1"/>
                </a:solidFill>
                <a:effectLst/>
                <a:latin typeface="+mn-lt"/>
                <a:ea typeface="+mn-ea"/>
                <a:cs typeface="+mn-cs"/>
              </a:rPr>
              <a:t>普通流中其它元素的布局就像绝对定位的元素不存在一样</a:t>
            </a:r>
          </a:p>
          <a:p>
            <a:endParaRPr lang="en-US" altLang="zh-CN" dirty="0" smtClean="0"/>
          </a:p>
          <a:p>
            <a:r>
              <a:rPr lang="zh-CN" altLang="en-US" sz="1200" b="0" i="0" kern="1200" dirty="0" smtClean="0">
                <a:solidFill>
                  <a:schemeClr val="tx1"/>
                </a:solidFill>
                <a:effectLst/>
                <a:latin typeface="+mn-lt"/>
                <a:ea typeface="+mn-ea"/>
                <a:cs typeface="+mn-cs"/>
              </a:rPr>
              <a:t>绝对定位的元素的位置相对于</a:t>
            </a:r>
            <a:r>
              <a:rPr lang="zh-CN" altLang="en-US" sz="1200" b="1" i="0" kern="1200" dirty="0" smtClean="0">
                <a:solidFill>
                  <a:schemeClr val="tx1"/>
                </a:solidFill>
                <a:effectLst/>
                <a:latin typeface="+mn-lt"/>
                <a:ea typeface="+mn-ea"/>
                <a:cs typeface="+mn-cs"/>
              </a:rPr>
              <a:t>最近的已定位祖先元素</a:t>
            </a:r>
            <a:r>
              <a:rPr lang="zh-CN" altLang="en-US" sz="1200" b="0" i="0" kern="1200" dirty="0" smtClean="0">
                <a:solidFill>
                  <a:schemeClr val="tx1"/>
                </a:solidFill>
                <a:effectLst/>
                <a:latin typeface="+mn-lt"/>
                <a:ea typeface="+mn-ea"/>
                <a:cs typeface="+mn-cs"/>
              </a:rPr>
              <a:t>，如果元素没有已定位的祖先元素，那么它的位置相对于</a:t>
            </a:r>
            <a:r>
              <a:rPr lang="zh-CN" altLang="en-US" sz="1200" b="1" i="0" kern="1200" dirty="0" smtClean="0">
                <a:solidFill>
                  <a:schemeClr val="tx1"/>
                </a:solidFill>
                <a:effectLst/>
                <a:latin typeface="+mn-lt"/>
                <a:ea typeface="+mn-ea"/>
                <a:cs typeface="+mn-cs"/>
              </a:rPr>
              <a:t>最初的包含块</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对于定位的主要问题是要记住每种定位的意义。所以，现在让我们复习一下学过的知识吧：</a:t>
            </a:r>
            <a:r>
              <a:rPr lang="zh-CN" altLang="en-US" sz="1200" b="0" i="0" u="sng" kern="1200" dirty="0" smtClean="0">
                <a:solidFill>
                  <a:srgbClr val="FF0000"/>
                </a:solidFill>
                <a:effectLst/>
                <a:latin typeface="+mn-lt"/>
                <a:ea typeface="+mn-ea"/>
                <a:cs typeface="+mn-cs"/>
              </a:rPr>
              <a:t>相对定位是“相对于”元素在文档中的初始位置</a:t>
            </a:r>
            <a:r>
              <a:rPr lang="zh-CN" altLang="en-US" sz="1200" b="0" i="0" u="sng" kern="1200" dirty="0" smtClean="0">
                <a:solidFill>
                  <a:schemeClr val="tx1"/>
                </a:solidFill>
                <a:effectLst/>
                <a:latin typeface="+mn-lt"/>
                <a:ea typeface="+mn-ea"/>
                <a:cs typeface="+mn-cs"/>
              </a:rPr>
              <a:t>，而绝对定位是“相对于”最近的已定位祖先元素</a:t>
            </a:r>
            <a:r>
              <a:rPr lang="zh-CN" altLang="en-US" sz="1200" b="0" i="0" kern="1200" dirty="0" smtClean="0">
                <a:solidFill>
                  <a:schemeClr val="tx1"/>
                </a:solidFill>
                <a:effectLst/>
                <a:latin typeface="+mn-lt"/>
                <a:ea typeface="+mn-ea"/>
                <a:cs typeface="+mn-cs"/>
              </a:rPr>
              <a:t>，如果不存在已定位的祖先元素，那么“相对于”最初的包含块。</a:t>
            </a:r>
          </a:p>
          <a:p>
            <a:r>
              <a:rPr lang="zh-CN" altLang="en-US" sz="1200" b="1" i="0" kern="1200" dirty="0" smtClean="0">
                <a:solidFill>
                  <a:schemeClr val="tx1"/>
                </a:solidFill>
                <a:effectLst/>
                <a:latin typeface="+mn-lt"/>
                <a:ea typeface="+mn-ea"/>
                <a:cs typeface="+mn-cs"/>
              </a:rPr>
              <a:t>注释：</a:t>
            </a:r>
            <a:r>
              <a:rPr lang="zh-CN" altLang="en-US" sz="1200" b="0" i="0" kern="1200" dirty="0" smtClean="0">
                <a:solidFill>
                  <a:schemeClr val="tx1"/>
                </a:solidFill>
                <a:effectLst/>
                <a:latin typeface="+mn-lt"/>
                <a:ea typeface="+mn-ea"/>
                <a:cs typeface="+mn-cs"/>
              </a:rPr>
              <a:t>根据用户代理的不同，最初的包含块可能是画布或 </a:t>
            </a:r>
            <a:r>
              <a:rPr lang="en-US" altLang="zh-CN" sz="1200" b="0" i="0" kern="1200" dirty="0" smtClean="0">
                <a:solidFill>
                  <a:schemeClr val="tx1"/>
                </a:solidFill>
                <a:effectLst/>
                <a:latin typeface="+mn-lt"/>
                <a:ea typeface="+mn-ea"/>
                <a:cs typeface="+mn-cs"/>
              </a:rPr>
              <a:t>HTML </a:t>
            </a:r>
            <a:r>
              <a:rPr lang="zh-CN" altLang="en-US" sz="1200" b="0" i="0" kern="1200" dirty="0" smtClean="0">
                <a:solidFill>
                  <a:schemeClr val="tx1"/>
                </a:solidFill>
                <a:effectLst/>
                <a:latin typeface="+mn-lt"/>
                <a:ea typeface="+mn-ea"/>
                <a:cs typeface="+mn-cs"/>
              </a:rPr>
              <a:t>元素。</a:t>
            </a:r>
          </a:p>
          <a:p>
            <a:r>
              <a:rPr lang="zh-CN" altLang="en-US" sz="1200" b="1" i="0" kern="1200" dirty="0" smtClean="0">
                <a:solidFill>
                  <a:schemeClr val="tx1"/>
                </a:solidFill>
                <a:effectLst/>
                <a:latin typeface="+mn-lt"/>
                <a:ea typeface="+mn-ea"/>
                <a:cs typeface="+mn-cs"/>
              </a:rPr>
              <a:t>提示：</a:t>
            </a:r>
            <a:r>
              <a:rPr lang="zh-CN" altLang="en-US" sz="1200" b="0" i="0" kern="1200" dirty="0" smtClean="0">
                <a:solidFill>
                  <a:schemeClr val="tx1"/>
                </a:solidFill>
                <a:effectLst/>
                <a:latin typeface="+mn-lt"/>
                <a:ea typeface="+mn-ea"/>
                <a:cs typeface="+mn-cs"/>
              </a:rPr>
              <a:t>因为绝对定位的框与文档流无关，所以它们可以覆盖页面上的其它元素。可以通过设置 </a:t>
            </a:r>
            <a:r>
              <a:rPr lang="en-US" altLang="zh-CN" sz="1200" b="0" i="0" u="sng" kern="1200" dirty="0" smtClean="0">
                <a:solidFill>
                  <a:schemeClr val="tx1"/>
                </a:solidFill>
                <a:effectLst/>
                <a:latin typeface="+mn-lt"/>
                <a:ea typeface="+mn-ea"/>
                <a:cs typeface="+mn-cs"/>
                <a:hlinkClick r:id="rId3" tooltip="CSS z-index 属性"/>
              </a:rPr>
              <a:t>z-index </a:t>
            </a:r>
            <a:r>
              <a:rPr lang="zh-CN" altLang="en-US" sz="1200" b="0" i="0" u="sng" kern="1200" dirty="0" smtClean="0">
                <a:solidFill>
                  <a:schemeClr val="tx1"/>
                </a:solidFill>
                <a:effectLst/>
                <a:latin typeface="+mn-lt"/>
                <a:ea typeface="+mn-ea"/>
                <a:cs typeface="+mn-cs"/>
                <a:hlinkClick r:id="rId3" tooltip="CSS z-index 属性"/>
              </a:rPr>
              <a:t>属性</a:t>
            </a:r>
            <a:r>
              <a:rPr lang="zh-CN" altLang="en-US" sz="1200" b="0" i="0" kern="1200" dirty="0" smtClean="0">
                <a:solidFill>
                  <a:schemeClr val="tx1"/>
                </a:solidFill>
                <a:effectLst/>
                <a:latin typeface="+mn-lt"/>
                <a:ea typeface="+mn-ea"/>
                <a:cs typeface="+mn-cs"/>
              </a:rPr>
              <a:t>来控制这些框的堆放次序。</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45</a:t>
            </a:fld>
            <a:endParaRPr lang="zh-CN" altLang="en-US"/>
          </a:p>
        </p:txBody>
      </p:sp>
    </p:spTree>
    <p:extLst>
      <p:ext uri="{BB962C8B-B14F-4D97-AF65-F5344CB8AC3E}">
        <p14:creationId xmlns:p14="http://schemas.microsoft.com/office/powerpoint/2010/main" val="171114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设置为相对定位的元素框会偏移某个距离。元素仍然保持其未定位前的形状，它原本所占的空间仍保留。</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CSS </a:t>
            </a:r>
            <a:r>
              <a:rPr lang="zh-CN" altLang="en-US" sz="1200" b="1" i="0" kern="1200" dirty="0" smtClean="0">
                <a:solidFill>
                  <a:schemeClr val="tx1"/>
                </a:solidFill>
                <a:effectLst/>
                <a:latin typeface="+mn-lt"/>
                <a:ea typeface="+mn-ea"/>
                <a:cs typeface="+mn-cs"/>
              </a:rPr>
              <a:t>相对定位</a:t>
            </a:r>
          </a:p>
          <a:p>
            <a:r>
              <a:rPr lang="zh-CN" altLang="en-US" sz="1200" b="0" i="0" kern="1200" dirty="0" smtClean="0">
                <a:solidFill>
                  <a:schemeClr val="tx1"/>
                </a:solidFill>
                <a:effectLst/>
                <a:latin typeface="+mn-lt"/>
                <a:ea typeface="+mn-ea"/>
                <a:cs typeface="+mn-cs"/>
              </a:rPr>
              <a:t>相对定位是一个非常容易掌握的概念。如果对一个元素进行相对定位，它将出现在它所在的位置上。然后，可以通过设置垂直或水平位置，让这个元素“相对于”它的起点进行移动。</a:t>
            </a:r>
          </a:p>
          <a:p>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注意，在使用相对定位时，无论是否进行移动，元素仍然占据原来的空间。因此，移动元素会导致它覆盖其它框。</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46</a:t>
            </a:fld>
            <a:endParaRPr lang="zh-CN" altLang="en-US"/>
          </a:p>
        </p:txBody>
      </p:sp>
    </p:spTree>
    <p:extLst>
      <p:ext uri="{BB962C8B-B14F-4D97-AF65-F5344CB8AC3E}">
        <p14:creationId xmlns:p14="http://schemas.microsoft.com/office/powerpoint/2010/main" val="52586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baseline</a:t>
            </a:r>
            <a:r>
              <a:rPr lang="zh-CN" altLang="en-US" dirty="0" smtClean="0">
                <a:effectLst/>
              </a:rPr>
              <a:t>默认。元素放置在父元素的基线上。</a:t>
            </a:r>
            <a:endParaRPr lang="en-US" altLang="zh-CN" dirty="0" smtClean="0">
              <a:effectLst/>
            </a:endParaRPr>
          </a:p>
          <a:p>
            <a:r>
              <a:rPr lang="en-US" altLang="zh-CN" dirty="0" smtClean="0">
                <a:effectLst/>
              </a:rPr>
              <a:t>sub</a:t>
            </a:r>
            <a:r>
              <a:rPr lang="zh-CN" altLang="en-US" dirty="0" smtClean="0">
                <a:effectLst/>
              </a:rPr>
              <a:t>垂直对齐文本的下标。</a:t>
            </a:r>
            <a:endParaRPr lang="en-US" altLang="zh-CN" dirty="0" smtClean="0">
              <a:effectLst/>
            </a:endParaRPr>
          </a:p>
          <a:p>
            <a:r>
              <a:rPr lang="en-US" altLang="zh-CN" dirty="0" smtClean="0">
                <a:effectLst/>
              </a:rPr>
              <a:t>super</a:t>
            </a:r>
            <a:r>
              <a:rPr lang="zh-CN" altLang="en-US" dirty="0" smtClean="0">
                <a:effectLst/>
              </a:rPr>
              <a:t>垂直对齐文本的上标</a:t>
            </a:r>
            <a:endParaRPr lang="en-US" altLang="zh-CN" dirty="0" smtClean="0">
              <a:effectLst/>
            </a:endParaRPr>
          </a:p>
          <a:p>
            <a:r>
              <a:rPr lang="en-US" altLang="zh-CN" dirty="0" smtClean="0">
                <a:effectLst/>
              </a:rPr>
              <a:t>top</a:t>
            </a:r>
            <a:r>
              <a:rPr lang="zh-CN" altLang="en-US" dirty="0" smtClean="0">
                <a:effectLst/>
              </a:rPr>
              <a:t>把元素的顶端与行中最高元素的顶端对齐</a:t>
            </a:r>
            <a:endParaRPr lang="en-US" altLang="zh-CN" dirty="0" smtClean="0">
              <a:effectLst/>
            </a:endParaRPr>
          </a:p>
          <a:p>
            <a:r>
              <a:rPr lang="en-US" altLang="zh-CN" dirty="0" smtClean="0">
                <a:effectLst/>
              </a:rPr>
              <a:t>text-top</a:t>
            </a:r>
            <a:r>
              <a:rPr lang="zh-CN" altLang="en-US" dirty="0" smtClean="0">
                <a:effectLst/>
              </a:rPr>
              <a:t>把元素的顶端与父元素字体的顶端对齐</a:t>
            </a:r>
            <a:endParaRPr lang="en-US" altLang="zh-CN" dirty="0" smtClean="0">
              <a:effectLst/>
            </a:endParaRPr>
          </a:p>
          <a:p>
            <a:r>
              <a:rPr lang="en-US" altLang="zh-CN" dirty="0" smtClean="0">
                <a:effectLst/>
              </a:rPr>
              <a:t>middle</a:t>
            </a:r>
            <a:r>
              <a:rPr lang="zh-CN" altLang="en-US" dirty="0" smtClean="0">
                <a:effectLst/>
              </a:rPr>
              <a:t>把此元素放置在父元素的中部。</a:t>
            </a:r>
            <a:endParaRPr lang="en-US" altLang="zh-CN" dirty="0" smtClean="0">
              <a:effectLst/>
            </a:endParaRPr>
          </a:p>
          <a:p>
            <a:r>
              <a:rPr lang="en-US" altLang="zh-CN" dirty="0" smtClean="0">
                <a:effectLst/>
              </a:rPr>
              <a:t>bottom</a:t>
            </a:r>
            <a:r>
              <a:rPr lang="zh-CN" altLang="en-US" dirty="0" smtClean="0">
                <a:effectLst/>
              </a:rPr>
              <a:t>把元素的顶端与行中最低的元素的顶端对齐。</a:t>
            </a:r>
            <a:endParaRPr lang="en-US" altLang="zh-CN" dirty="0" smtClean="0">
              <a:effectLst/>
            </a:endParaRPr>
          </a:p>
          <a:p>
            <a:r>
              <a:rPr lang="en-US" altLang="zh-CN" dirty="0" smtClean="0">
                <a:effectLst/>
              </a:rPr>
              <a:t>text-bottom</a:t>
            </a:r>
            <a:r>
              <a:rPr lang="zh-CN" altLang="en-US" dirty="0" smtClean="0">
                <a:effectLst/>
              </a:rPr>
              <a:t>把元素的底端与父元素字体的底端对齐。</a:t>
            </a:r>
            <a:endParaRPr lang="en-US" altLang="zh-CN" dirty="0" smtClean="0">
              <a:effectLst/>
            </a:endParaRPr>
          </a:p>
          <a:p>
            <a:r>
              <a:rPr lang="en-US" altLang="zh-CN" dirty="0" smtClean="0">
                <a:effectLst/>
              </a:rPr>
              <a:t>length %</a:t>
            </a:r>
            <a:r>
              <a:rPr lang="zh-CN" altLang="en-US" dirty="0" smtClean="0">
                <a:effectLst/>
              </a:rPr>
              <a:t>使用 </a:t>
            </a:r>
            <a:r>
              <a:rPr lang="en-US" altLang="zh-CN" dirty="0" smtClean="0">
                <a:effectLst/>
              </a:rPr>
              <a:t>"line-height" </a:t>
            </a:r>
            <a:r>
              <a:rPr lang="zh-CN" altLang="en-US" dirty="0" smtClean="0">
                <a:effectLst/>
              </a:rPr>
              <a:t>属性的百分比值来排列此元素。允许使用负值。</a:t>
            </a:r>
            <a:endParaRPr lang="en-US" altLang="zh-CN" dirty="0" smtClean="0">
              <a:effectLst/>
            </a:endParaRPr>
          </a:p>
          <a:p>
            <a:r>
              <a:rPr lang="en-US" altLang="zh-CN" dirty="0" smtClean="0">
                <a:effectLst/>
              </a:rPr>
              <a:t>inherit</a:t>
            </a:r>
            <a:r>
              <a:rPr lang="zh-CN" altLang="en-US" dirty="0" smtClean="0">
                <a:effectLst/>
              </a:rPr>
              <a:t>规定应该从父元素继承 </a:t>
            </a:r>
            <a:r>
              <a:rPr lang="en-US" altLang="zh-CN" dirty="0" smtClean="0">
                <a:effectLst/>
              </a:rPr>
              <a:t>vertical-align </a:t>
            </a:r>
            <a:r>
              <a:rPr lang="zh-CN" altLang="en-US" dirty="0" smtClean="0">
                <a:effectLst/>
              </a:rPr>
              <a:t>属性的值。</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48</a:t>
            </a:fld>
            <a:endParaRPr lang="zh-CN" altLang="en-US"/>
          </a:p>
        </p:txBody>
      </p:sp>
    </p:spTree>
    <p:extLst>
      <p:ext uri="{BB962C8B-B14F-4D97-AF65-F5344CB8AC3E}">
        <p14:creationId xmlns:p14="http://schemas.microsoft.com/office/powerpoint/2010/main" val="15041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Vertical align</a:t>
            </a:r>
            <a:r>
              <a:rPr lang="zh-CN" altLang="en-US" sz="1200" b="1" i="0" kern="1200" dirty="0" smtClean="0">
                <a:solidFill>
                  <a:schemeClr val="tx1"/>
                </a:solidFill>
                <a:effectLst/>
                <a:latin typeface="+mn-lt"/>
                <a:ea typeface="+mn-ea"/>
                <a:cs typeface="+mn-cs"/>
              </a:rPr>
              <a:t>缺省是</a:t>
            </a:r>
            <a:r>
              <a:rPr lang="en-US" altLang="zh-CN" sz="1200" b="1" i="0" kern="1200" dirty="0" smtClean="0">
                <a:solidFill>
                  <a:schemeClr val="tx1"/>
                </a:solidFill>
                <a:effectLst/>
                <a:latin typeface="+mn-lt"/>
                <a:ea typeface="+mn-ea"/>
                <a:cs typeface="+mn-cs"/>
              </a:rPr>
              <a:t>baseline</a:t>
            </a:r>
            <a:r>
              <a:rPr lang="zh-CN" altLang="en-US" sz="1200" b="1" i="0" kern="1200" dirty="0" smtClean="0">
                <a:solidFill>
                  <a:schemeClr val="tx1"/>
                </a:solidFill>
                <a:effectLst/>
                <a:latin typeface="+mn-lt"/>
                <a:ea typeface="+mn-ea"/>
                <a:cs typeface="+mn-cs"/>
              </a:rPr>
              <a:t>，不是</a:t>
            </a:r>
            <a:r>
              <a:rPr lang="en-US" altLang="zh-CN" sz="1200" b="1" i="0" kern="1200" dirty="0" smtClean="0">
                <a:solidFill>
                  <a:schemeClr val="tx1"/>
                </a:solidFill>
                <a:effectLst/>
                <a:latin typeface="+mn-lt"/>
                <a:ea typeface="+mn-ea"/>
                <a:cs typeface="+mn-cs"/>
              </a:rPr>
              <a:t>bottom</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定义和用法</a:t>
            </a:r>
          </a:p>
          <a:p>
            <a:r>
              <a:rPr lang="en-US" altLang="zh-CN" sz="1200" b="0" i="0" kern="1200" dirty="0" smtClean="0">
                <a:solidFill>
                  <a:schemeClr val="tx1"/>
                </a:solidFill>
                <a:effectLst/>
                <a:latin typeface="+mn-lt"/>
                <a:ea typeface="+mn-ea"/>
                <a:cs typeface="+mn-cs"/>
              </a:rPr>
              <a:t>line-height </a:t>
            </a:r>
            <a:r>
              <a:rPr lang="zh-CN" altLang="en-US" sz="1200" b="0" i="0" kern="1200" dirty="0" smtClean="0">
                <a:solidFill>
                  <a:schemeClr val="tx1"/>
                </a:solidFill>
                <a:effectLst/>
                <a:latin typeface="+mn-lt"/>
                <a:ea typeface="+mn-ea"/>
                <a:cs typeface="+mn-cs"/>
              </a:rPr>
              <a:t>属性设置行间的距离（行高）。</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行间距</a:t>
            </a:r>
          </a:p>
          <a:p>
            <a:r>
              <a:rPr lang="zh-CN" altLang="en-US" sz="1200" b="1" i="0" kern="1200" dirty="0" smtClean="0">
                <a:solidFill>
                  <a:schemeClr val="tx1"/>
                </a:solidFill>
                <a:effectLst/>
                <a:latin typeface="+mn-lt"/>
                <a:ea typeface="+mn-ea"/>
                <a:cs typeface="+mn-cs"/>
              </a:rPr>
              <a:t>注释：</a:t>
            </a:r>
            <a:r>
              <a:rPr lang="zh-CN" altLang="en-US" sz="1200" b="0" i="0" kern="1200" dirty="0" smtClean="0">
                <a:solidFill>
                  <a:schemeClr val="tx1"/>
                </a:solidFill>
                <a:effectLst/>
                <a:latin typeface="+mn-lt"/>
                <a:ea typeface="+mn-ea"/>
                <a:cs typeface="+mn-cs"/>
              </a:rPr>
              <a:t>不允许使用负值。</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50</a:t>
            </a:fld>
            <a:endParaRPr lang="zh-CN" altLang="en-US"/>
          </a:p>
        </p:txBody>
      </p:sp>
    </p:spTree>
    <p:extLst>
      <p:ext uri="{BB962C8B-B14F-4D97-AF65-F5344CB8AC3E}">
        <p14:creationId xmlns:p14="http://schemas.microsoft.com/office/powerpoint/2010/main" val="119725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不相对于</a:t>
            </a:r>
            <a:r>
              <a:rPr lang="en-US" altLang="zh-CN" dirty="0" smtClean="0"/>
              <a:t>page</a:t>
            </a:r>
            <a:r>
              <a:rPr lang="zh-CN" altLang="en-US" dirty="0" smtClean="0"/>
              <a:t>进行对其，而是对齐其中的内容</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51</a:t>
            </a:fld>
            <a:endParaRPr lang="zh-CN" altLang="en-US"/>
          </a:p>
        </p:txBody>
      </p:sp>
    </p:spTree>
    <p:extLst>
      <p:ext uri="{BB962C8B-B14F-4D97-AF65-F5344CB8AC3E}">
        <p14:creationId xmlns:p14="http://schemas.microsoft.com/office/powerpoint/2010/main" val="1930030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run-in</a:t>
            </a:r>
            <a:r>
              <a:rPr lang="zh-CN" altLang="en-US" dirty="0" smtClean="0">
                <a:effectLst/>
              </a:rPr>
              <a:t>此元素会根据上下文作为块级元素或内联元素显示。</a:t>
            </a:r>
            <a:endParaRPr lang="en-US" altLang="zh-CN" dirty="0" smtClean="0">
              <a:effectLst/>
            </a:endParaRPr>
          </a:p>
          <a:p>
            <a:r>
              <a:rPr lang="en-US" altLang="zh-CN" dirty="0" err="1" smtClean="0">
                <a:effectLst/>
              </a:rPr>
              <a:t>compactCSS</a:t>
            </a:r>
            <a:r>
              <a:rPr lang="en-US" altLang="zh-CN" dirty="0" smtClean="0">
                <a:effectLst/>
              </a:rPr>
              <a:t> </a:t>
            </a:r>
            <a:r>
              <a:rPr lang="zh-CN" altLang="en-US" dirty="0" smtClean="0">
                <a:effectLst/>
              </a:rPr>
              <a:t>中有值 </a:t>
            </a:r>
            <a:r>
              <a:rPr lang="en-US" altLang="zh-CN" dirty="0" smtClean="0">
                <a:effectLst/>
              </a:rPr>
              <a:t>compact</a:t>
            </a:r>
            <a:r>
              <a:rPr lang="zh-CN" altLang="en-US" dirty="0" smtClean="0">
                <a:effectLst/>
              </a:rPr>
              <a:t>，不过由于缺乏广泛支持，已经从 </a:t>
            </a:r>
            <a:r>
              <a:rPr lang="en-US" altLang="zh-CN" dirty="0" smtClean="0">
                <a:effectLst/>
              </a:rPr>
              <a:t>CSS2.1 </a:t>
            </a:r>
            <a:r>
              <a:rPr lang="zh-CN" altLang="en-US" dirty="0" smtClean="0">
                <a:effectLst/>
              </a:rPr>
              <a:t>中删除。</a:t>
            </a:r>
            <a:endParaRPr lang="en-US" altLang="zh-CN" dirty="0" smtClean="0">
              <a:effectLst/>
            </a:endParaRPr>
          </a:p>
          <a:p>
            <a:endParaRPr lang="en-US" altLang="zh-CN" dirty="0" smtClean="0">
              <a:effectLst/>
            </a:endParaRPr>
          </a:p>
          <a:p>
            <a:r>
              <a:rPr lang="en-US" altLang="zh-CN" b="1" dirty="0" smtClean="0">
                <a:effectLst/>
              </a:rPr>
              <a:t>sparingly ['</a:t>
            </a:r>
            <a:r>
              <a:rPr lang="en-US" altLang="zh-CN" b="1" dirty="0" err="1" smtClean="0">
                <a:effectLst/>
              </a:rPr>
              <a:t>spɛəriŋli</a:t>
            </a:r>
            <a:r>
              <a:rPr lang="en-US" altLang="zh-CN" b="1" dirty="0" smtClean="0">
                <a:effectLst/>
              </a:rPr>
              <a:t>]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adv. </a:t>
            </a:r>
            <a:r>
              <a:rPr lang="zh-CN" altLang="en-US" dirty="0" smtClean="0">
                <a:effectLst/>
              </a:rPr>
              <a:t>节俭地；保守地；爱惜地</a:t>
            </a:r>
            <a:endParaRPr lang="en-US" altLang="zh-CN" dirty="0" smtClean="0">
              <a:effectLst/>
            </a:endParaRPr>
          </a:p>
          <a:p>
            <a:endParaRPr lang="en-US" altLang="zh-CN" dirty="0" smtClean="0">
              <a:effectLst/>
            </a:endParaRPr>
          </a:p>
          <a:p>
            <a:r>
              <a:rPr lang="en-US" altLang="zh-CN" b="1" dirty="0" smtClean="0">
                <a:effectLst/>
              </a:rPr>
              <a:t>radically ['</a:t>
            </a:r>
            <a:r>
              <a:rPr lang="en-US" altLang="zh-CN" b="1" dirty="0" err="1" smtClean="0">
                <a:effectLst/>
              </a:rPr>
              <a:t>rædɪkəlɪ</a:t>
            </a:r>
            <a:r>
              <a:rPr lang="en-US" altLang="zh-CN" b="1" dirty="0" smtClean="0">
                <a:effectLst/>
              </a:rPr>
              <a:t>]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adv. </a:t>
            </a:r>
            <a:r>
              <a:rPr lang="zh-CN" altLang="en-US" dirty="0" smtClean="0">
                <a:effectLst/>
              </a:rPr>
              <a:t>根本上；彻底地；以激进的方式</a:t>
            </a:r>
          </a:p>
          <a:p>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52</a:t>
            </a:fld>
            <a:endParaRPr lang="zh-CN" altLang="en-US"/>
          </a:p>
        </p:txBody>
      </p:sp>
    </p:spTree>
    <p:extLst>
      <p:ext uri="{BB962C8B-B14F-4D97-AF65-F5344CB8AC3E}">
        <p14:creationId xmlns:p14="http://schemas.microsoft.com/office/powerpoint/2010/main" val="1545460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000000"/>
                </a:solidFill>
                <a:latin typeface="Calibri" panose="020F0502020204030204" pitchFamily="34" charset="0"/>
              </a:rPr>
              <a:t>？？？： </a:t>
            </a:r>
            <a:r>
              <a:rPr lang="en-US" altLang="zh-CN" sz="2000" dirty="0" smtClean="0">
                <a:solidFill>
                  <a:srgbClr val="000000"/>
                </a:solidFill>
                <a:latin typeface="Calibri" panose="020F0502020204030204" pitchFamily="34" charset="0"/>
              </a:rPr>
              <a:t>width is determined by content (block elements are 100% of page width)</a:t>
            </a:r>
            <a:endParaRPr lang="en-US" altLang="zh-CN" sz="2000" b="0" i="0" dirty="0" smtClean="0">
              <a:solidFill>
                <a:srgbClr val="000000"/>
              </a:solidFill>
              <a:effectLst/>
              <a:latin typeface="Calibri" panose="020F050202020403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53</a:t>
            </a:fld>
            <a:endParaRPr lang="zh-CN" altLang="en-US"/>
          </a:p>
        </p:txBody>
      </p:sp>
    </p:spTree>
    <p:extLst>
      <p:ext uri="{BB962C8B-B14F-4D97-AF65-F5344CB8AC3E}">
        <p14:creationId xmlns:p14="http://schemas.microsoft.com/office/powerpoint/2010/main" val="809831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56</a:t>
            </a:fld>
            <a:endParaRPr lang="zh-CN" altLang="en-US"/>
          </a:p>
        </p:txBody>
      </p:sp>
    </p:spTree>
    <p:extLst>
      <p:ext uri="{BB962C8B-B14F-4D97-AF65-F5344CB8AC3E}">
        <p14:creationId xmlns:p14="http://schemas.microsoft.com/office/powerpoint/2010/main" val="99851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三级</a:t>
            </a:r>
            <a:r>
              <a:rPr lang="en-US" altLang="zh-CN" dirty="0" smtClean="0"/>
              <a:t>context</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16</a:t>
            </a:fld>
            <a:endParaRPr lang="zh-CN" altLang="en-US"/>
          </a:p>
        </p:txBody>
      </p:sp>
    </p:spTree>
    <p:extLst>
      <p:ext uri="{BB962C8B-B14F-4D97-AF65-F5344CB8AC3E}">
        <p14:creationId xmlns:p14="http://schemas.microsoft.com/office/powerpoint/2010/main" val="206354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Padding</a:t>
            </a:r>
            <a:r>
              <a:rPr lang="zh-CN" altLang="en-US" dirty="0" smtClean="0"/>
              <a:t>：填充</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18</a:t>
            </a:fld>
            <a:endParaRPr lang="zh-CN" altLang="en-US"/>
          </a:p>
        </p:txBody>
      </p:sp>
    </p:spTree>
    <p:extLst>
      <p:ext uri="{BB962C8B-B14F-4D97-AF65-F5344CB8AC3E}">
        <p14:creationId xmlns:p14="http://schemas.microsoft.com/office/powerpoint/2010/main" val="101508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可能的值</a:t>
            </a:r>
          </a:p>
          <a:p>
            <a:r>
              <a:rPr lang="zh-CN" altLang="en-US" dirty="0" smtClean="0"/>
              <a:t>值描述</a:t>
            </a:r>
            <a:r>
              <a:rPr lang="en-US" altLang="zh-CN" dirty="0" smtClean="0">
                <a:effectLst/>
              </a:rPr>
              <a:t>none</a:t>
            </a:r>
            <a:r>
              <a:rPr lang="zh-CN" altLang="en-US" dirty="0" smtClean="0">
                <a:effectLst/>
              </a:rPr>
              <a:t>定义无边框。</a:t>
            </a:r>
            <a:endParaRPr lang="en-US" altLang="zh-CN" dirty="0" smtClean="0">
              <a:effectLst/>
            </a:endParaRPr>
          </a:p>
          <a:p>
            <a:r>
              <a:rPr lang="en-US" altLang="zh-CN" dirty="0" smtClean="0">
                <a:effectLst/>
              </a:rPr>
              <a:t>hidden</a:t>
            </a:r>
            <a:r>
              <a:rPr lang="zh-CN" altLang="en-US" dirty="0" smtClean="0">
                <a:effectLst/>
              </a:rPr>
              <a:t>与 </a:t>
            </a:r>
            <a:r>
              <a:rPr lang="en-US" altLang="zh-CN" dirty="0" smtClean="0">
                <a:effectLst/>
              </a:rPr>
              <a:t>"none" </a:t>
            </a:r>
            <a:r>
              <a:rPr lang="zh-CN" altLang="en-US" dirty="0" smtClean="0">
                <a:effectLst/>
              </a:rPr>
              <a:t>相同。不过应用于表时除外，对于表，</a:t>
            </a:r>
            <a:r>
              <a:rPr lang="en-US" altLang="zh-CN" dirty="0" smtClean="0">
                <a:effectLst/>
              </a:rPr>
              <a:t>hidden </a:t>
            </a:r>
            <a:r>
              <a:rPr lang="zh-CN" altLang="en-US" dirty="0" smtClean="0">
                <a:effectLst/>
              </a:rPr>
              <a:t>用于解决边框冲突。</a:t>
            </a:r>
            <a:r>
              <a:rPr lang="en-US" altLang="zh-CN" dirty="0" smtClean="0">
                <a:effectLst/>
              </a:rPr>
              <a:t>dotted</a:t>
            </a:r>
            <a:r>
              <a:rPr lang="zh-CN" altLang="en-US" dirty="0" smtClean="0">
                <a:effectLst/>
              </a:rPr>
              <a:t>定义点状边框。在大多数浏览器中呈现为实线。</a:t>
            </a:r>
            <a:endParaRPr lang="en-US" altLang="zh-CN" dirty="0" smtClean="0">
              <a:effectLst/>
            </a:endParaRPr>
          </a:p>
          <a:p>
            <a:r>
              <a:rPr lang="en-US" altLang="zh-CN" dirty="0" smtClean="0">
                <a:effectLst/>
              </a:rPr>
              <a:t>dashed</a:t>
            </a:r>
            <a:r>
              <a:rPr lang="zh-CN" altLang="en-US" dirty="0" smtClean="0">
                <a:effectLst/>
              </a:rPr>
              <a:t>定义虚线。在大多数浏览器中呈现为实线。</a:t>
            </a:r>
            <a:endParaRPr lang="en-US" altLang="zh-CN" dirty="0" smtClean="0">
              <a:effectLst/>
            </a:endParaRPr>
          </a:p>
          <a:p>
            <a:r>
              <a:rPr lang="en-US" altLang="zh-CN" dirty="0" smtClean="0">
                <a:effectLst/>
              </a:rPr>
              <a:t>solid</a:t>
            </a:r>
            <a:r>
              <a:rPr lang="zh-CN" altLang="en-US" dirty="0" smtClean="0">
                <a:effectLst/>
              </a:rPr>
              <a:t>定义实线。</a:t>
            </a:r>
            <a:r>
              <a:rPr lang="en-US" altLang="zh-CN" dirty="0" smtClean="0">
                <a:effectLst/>
              </a:rPr>
              <a:t>double</a:t>
            </a:r>
            <a:r>
              <a:rPr lang="zh-CN" altLang="en-US" dirty="0" smtClean="0">
                <a:effectLst/>
              </a:rPr>
              <a:t>定义双线。双线的宽度等于 </a:t>
            </a:r>
            <a:r>
              <a:rPr lang="en-US" altLang="zh-CN" dirty="0" smtClean="0">
                <a:effectLst/>
              </a:rPr>
              <a:t>border-width </a:t>
            </a:r>
            <a:r>
              <a:rPr lang="zh-CN" altLang="en-US" dirty="0" smtClean="0">
                <a:effectLst/>
              </a:rPr>
              <a:t>的值。</a:t>
            </a:r>
            <a:endParaRPr lang="en-US" altLang="zh-CN" dirty="0" smtClean="0">
              <a:effectLst/>
            </a:endParaRPr>
          </a:p>
          <a:p>
            <a:r>
              <a:rPr lang="en-US" altLang="zh-CN" dirty="0" smtClean="0">
                <a:effectLst/>
              </a:rPr>
              <a:t>groove</a:t>
            </a:r>
            <a:r>
              <a:rPr lang="zh-CN" altLang="en-US" dirty="0" smtClean="0">
                <a:effectLst/>
              </a:rPr>
              <a:t>定义 </a:t>
            </a:r>
            <a:r>
              <a:rPr lang="en-US" altLang="zh-CN" dirty="0" smtClean="0">
                <a:effectLst/>
              </a:rPr>
              <a:t>3D </a:t>
            </a:r>
            <a:r>
              <a:rPr lang="zh-CN" altLang="en-US" dirty="0" smtClean="0">
                <a:effectLst/>
              </a:rPr>
              <a:t>凹槽边框。其效果取决于 </a:t>
            </a:r>
            <a:r>
              <a:rPr lang="en-US" altLang="zh-CN" dirty="0" smtClean="0">
                <a:effectLst/>
              </a:rPr>
              <a:t>border-color </a:t>
            </a:r>
            <a:r>
              <a:rPr lang="zh-CN" altLang="en-US" dirty="0" smtClean="0">
                <a:effectLst/>
              </a:rPr>
              <a:t>的值。</a:t>
            </a:r>
            <a:endParaRPr lang="en-US" altLang="zh-CN" dirty="0" smtClean="0">
              <a:effectLst/>
            </a:endParaRPr>
          </a:p>
          <a:p>
            <a:r>
              <a:rPr lang="en-US" altLang="zh-CN" dirty="0" smtClean="0">
                <a:effectLst/>
              </a:rPr>
              <a:t>ridge</a:t>
            </a:r>
            <a:r>
              <a:rPr lang="zh-CN" altLang="en-US" dirty="0" smtClean="0">
                <a:effectLst/>
              </a:rPr>
              <a:t>定义 </a:t>
            </a:r>
            <a:r>
              <a:rPr lang="en-US" altLang="zh-CN" dirty="0" smtClean="0">
                <a:effectLst/>
              </a:rPr>
              <a:t>3D </a:t>
            </a:r>
            <a:r>
              <a:rPr lang="zh-CN" altLang="en-US" dirty="0" smtClean="0">
                <a:effectLst/>
              </a:rPr>
              <a:t>垄状边框。其效果取决于 </a:t>
            </a:r>
            <a:r>
              <a:rPr lang="en-US" altLang="zh-CN" dirty="0" smtClean="0">
                <a:effectLst/>
              </a:rPr>
              <a:t>border-color </a:t>
            </a:r>
            <a:r>
              <a:rPr lang="zh-CN" altLang="en-US" dirty="0" smtClean="0">
                <a:effectLst/>
              </a:rPr>
              <a:t>的值。</a:t>
            </a:r>
            <a:endParaRPr lang="en-US" altLang="zh-CN" dirty="0" smtClean="0">
              <a:effectLst/>
            </a:endParaRPr>
          </a:p>
          <a:p>
            <a:r>
              <a:rPr lang="en-US" altLang="zh-CN" dirty="0" smtClean="0">
                <a:effectLst/>
              </a:rPr>
              <a:t>inset</a:t>
            </a:r>
            <a:r>
              <a:rPr lang="zh-CN" altLang="en-US" dirty="0" smtClean="0">
                <a:effectLst/>
              </a:rPr>
              <a:t>定义 </a:t>
            </a:r>
            <a:r>
              <a:rPr lang="en-US" altLang="zh-CN" dirty="0" smtClean="0">
                <a:effectLst/>
              </a:rPr>
              <a:t>3D inset </a:t>
            </a:r>
            <a:r>
              <a:rPr lang="zh-CN" altLang="en-US" dirty="0" smtClean="0">
                <a:effectLst/>
              </a:rPr>
              <a:t>边框。其效果取决于 </a:t>
            </a:r>
            <a:r>
              <a:rPr lang="en-US" altLang="zh-CN" dirty="0" smtClean="0">
                <a:effectLst/>
              </a:rPr>
              <a:t>border-color </a:t>
            </a:r>
            <a:r>
              <a:rPr lang="zh-CN" altLang="en-US" dirty="0" smtClean="0">
                <a:effectLst/>
              </a:rPr>
              <a:t>的值。</a:t>
            </a:r>
            <a:endParaRPr lang="en-US" altLang="zh-CN" dirty="0" smtClean="0">
              <a:effectLst/>
            </a:endParaRPr>
          </a:p>
          <a:p>
            <a:r>
              <a:rPr lang="en-US" altLang="zh-CN" dirty="0" smtClean="0">
                <a:effectLst/>
              </a:rPr>
              <a:t>outset</a:t>
            </a:r>
            <a:r>
              <a:rPr lang="zh-CN" altLang="en-US" dirty="0" smtClean="0">
                <a:effectLst/>
              </a:rPr>
              <a:t>定义 </a:t>
            </a:r>
            <a:r>
              <a:rPr lang="en-US" altLang="zh-CN" dirty="0" smtClean="0">
                <a:effectLst/>
              </a:rPr>
              <a:t>3D outset </a:t>
            </a:r>
            <a:r>
              <a:rPr lang="zh-CN" altLang="en-US" dirty="0" smtClean="0">
                <a:effectLst/>
              </a:rPr>
              <a:t>边框。其效果取决于 </a:t>
            </a:r>
            <a:r>
              <a:rPr lang="en-US" altLang="zh-CN" dirty="0" smtClean="0">
                <a:effectLst/>
              </a:rPr>
              <a:t>border-color </a:t>
            </a:r>
            <a:r>
              <a:rPr lang="zh-CN" altLang="en-US" dirty="0" smtClean="0">
                <a:effectLst/>
              </a:rPr>
              <a:t>的值。</a:t>
            </a:r>
            <a:endParaRPr lang="en-US" altLang="zh-CN" dirty="0" smtClean="0">
              <a:effectLst/>
            </a:endParaRPr>
          </a:p>
          <a:p>
            <a:r>
              <a:rPr lang="en-US" altLang="zh-CN" dirty="0" smtClean="0">
                <a:effectLst/>
              </a:rPr>
              <a:t>inherit</a:t>
            </a:r>
            <a:r>
              <a:rPr lang="zh-CN" altLang="en-US" dirty="0" smtClean="0">
                <a:effectLst/>
              </a:rPr>
              <a:t>规定应该从父元素继承边框样式。</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21</a:t>
            </a:fld>
            <a:endParaRPr lang="zh-CN" altLang="en-US"/>
          </a:p>
        </p:txBody>
      </p:sp>
    </p:spTree>
    <p:extLst>
      <p:ext uri="{BB962C8B-B14F-4D97-AF65-F5344CB8AC3E}">
        <p14:creationId xmlns:p14="http://schemas.microsoft.com/office/powerpoint/2010/main" val="162657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1em </a:t>
            </a:r>
            <a:r>
              <a:rPr lang="zh-CN" altLang="en-US" sz="1200" b="0" i="0" kern="1200" dirty="0" smtClean="0">
                <a:solidFill>
                  <a:schemeClr val="tx1"/>
                </a:solidFill>
                <a:effectLst/>
                <a:latin typeface="+mn-lt"/>
                <a:ea typeface="+mn-ea"/>
                <a:cs typeface="+mn-cs"/>
              </a:rPr>
              <a:t>等于当前的字体尺寸。</a:t>
            </a:r>
          </a:p>
          <a:p>
            <a:r>
              <a:rPr lang="en-US" altLang="zh-CN" sz="1200" b="0" i="0" kern="1200" dirty="0" smtClean="0">
                <a:solidFill>
                  <a:schemeClr val="tx1"/>
                </a:solidFill>
                <a:effectLst/>
                <a:latin typeface="+mn-lt"/>
                <a:ea typeface="+mn-ea"/>
                <a:cs typeface="+mn-cs"/>
              </a:rPr>
              <a:t>2em </a:t>
            </a:r>
            <a:r>
              <a:rPr lang="zh-CN" altLang="en-US" sz="1200" b="0" i="0" kern="1200" dirty="0" smtClean="0">
                <a:solidFill>
                  <a:schemeClr val="tx1"/>
                </a:solidFill>
                <a:effectLst/>
                <a:latin typeface="+mn-lt"/>
                <a:ea typeface="+mn-ea"/>
                <a:cs typeface="+mn-cs"/>
              </a:rPr>
              <a:t>等于当前字体尺寸的两倍。</a:t>
            </a:r>
          </a:p>
          <a:p>
            <a:r>
              <a:rPr lang="zh-CN" altLang="en-US" sz="1200" b="0" i="0" kern="1200" dirty="0" smtClean="0">
                <a:solidFill>
                  <a:schemeClr val="tx1"/>
                </a:solidFill>
                <a:effectLst/>
                <a:latin typeface="+mn-lt"/>
                <a:ea typeface="+mn-ea"/>
                <a:cs typeface="+mn-cs"/>
              </a:rPr>
              <a:t>例如，如果某元素以 </a:t>
            </a:r>
            <a:r>
              <a:rPr lang="en-US" altLang="zh-CN" sz="1200" b="0" i="0" kern="1200" dirty="0" smtClean="0">
                <a:solidFill>
                  <a:schemeClr val="tx1"/>
                </a:solidFill>
                <a:effectLst/>
                <a:latin typeface="+mn-lt"/>
                <a:ea typeface="+mn-ea"/>
                <a:cs typeface="+mn-cs"/>
              </a:rPr>
              <a:t>12pt </a:t>
            </a:r>
            <a:r>
              <a:rPr lang="zh-CN" altLang="en-US" sz="1200" b="0" i="0" kern="1200" dirty="0" smtClean="0">
                <a:solidFill>
                  <a:schemeClr val="tx1"/>
                </a:solidFill>
                <a:effectLst/>
                <a:latin typeface="+mn-lt"/>
                <a:ea typeface="+mn-ea"/>
                <a:cs typeface="+mn-cs"/>
              </a:rPr>
              <a:t>显示，那么 </a:t>
            </a:r>
            <a:r>
              <a:rPr lang="en-US" altLang="zh-CN" sz="1200" b="0" i="0" kern="1200" dirty="0" smtClean="0">
                <a:solidFill>
                  <a:schemeClr val="tx1"/>
                </a:solidFill>
                <a:effectLst/>
                <a:latin typeface="+mn-lt"/>
                <a:ea typeface="+mn-ea"/>
                <a:cs typeface="+mn-cs"/>
              </a:rPr>
              <a:t>2em </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24pt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CSS </a:t>
            </a:r>
            <a:r>
              <a:rPr lang="zh-CN" altLang="en-US" sz="1200" b="0" i="0" kern="1200" dirty="0" smtClean="0">
                <a:solidFill>
                  <a:schemeClr val="tx1"/>
                </a:solidFill>
                <a:effectLst/>
                <a:latin typeface="+mn-lt"/>
                <a:ea typeface="+mn-ea"/>
                <a:cs typeface="+mn-cs"/>
              </a:rPr>
              <a:t>中，</a:t>
            </a:r>
            <a:r>
              <a:rPr lang="en-US" altLang="zh-CN" sz="1200" b="0" i="0" kern="1200" dirty="0" err="1" smtClean="0">
                <a:solidFill>
                  <a:schemeClr val="tx1"/>
                </a:solidFill>
                <a:effectLst/>
                <a:latin typeface="+mn-lt"/>
                <a:ea typeface="+mn-ea"/>
                <a:cs typeface="+mn-cs"/>
              </a:rPr>
              <a:t>em</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是非常有用的单位，因为它可以自动适应用户所使用的字体。</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24</a:t>
            </a:fld>
            <a:endParaRPr lang="zh-CN" altLang="en-US"/>
          </a:p>
        </p:txBody>
      </p:sp>
    </p:spTree>
    <p:extLst>
      <p:ext uri="{BB962C8B-B14F-4D97-AF65-F5344CB8AC3E}">
        <p14:creationId xmlns:p14="http://schemas.microsoft.com/office/powerpoint/2010/main" val="255492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Padding </a:t>
            </a:r>
            <a:r>
              <a:rPr lang="zh-CN" altLang="en-US" dirty="0" smtClean="0"/>
              <a:t>有格式，</a:t>
            </a:r>
            <a:r>
              <a:rPr lang="en-US" altLang="zh-CN" dirty="0" smtClean="0"/>
              <a:t>margin</a:t>
            </a:r>
            <a:r>
              <a:rPr lang="zh-CN" altLang="en-US" dirty="0" smtClean="0"/>
              <a:t>无格式</a:t>
            </a:r>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29</a:t>
            </a:fld>
            <a:endParaRPr lang="zh-CN" altLang="en-US"/>
          </a:p>
        </p:txBody>
      </p:sp>
    </p:spTree>
    <p:extLst>
      <p:ext uri="{BB962C8B-B14F-4D97-AF65-F5344CB8AC3E}">
        <p14:creationId xmlns:p14="http://schemas.microsoft.com/office/powerpoint/2010/main" val="420161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effectLst/>
              </a:rPr>
              <a:t>fuchsia ['</a:t>
            </a:r>
            <a:r>
              <a:rPr lang="en-US" altLang="zh-CN" b="1" dirty="0" err="1" smtClean="0">
                <a:effectLst/>
              </a:rPr>
              <a:t>fjuːʃə</a:t>
            </a:r>
            <a:r>
              <a:rPr lang="en-US" altLang="zh-CN" b="1" dirty="0" smtClean="0">
                <a:effectLst/>
              </a:rPr>
              <a:t>] </a:t>
            </a:r>
            <a:r>
              <a:rPr lang="zh-CN" altLang="en-US" b="1" dirty="0" smtClean="0">
                <a:effectLst/>
                <a:hlinkClick r:id="rId3"/>
              </a:rPr>
              <a:t>详细</a:t>
            </a:r>
            <a:r>
              <a:rPr lang="en-US" altLang="zh-CN" b="1" dirty="0" smtClean="0">
                <a:effectLst/>
                <a:hlinkClick r:id="rId3"/>
              </a:rPr>
              <a:t>»</a:t>
            </a:r>
            <a:endParaRPr lang="zh-CN" altLang="en-US" b="1" dirty="0" smtClean="0">
              <a:effectLst/>
            </a:endParaRPr>
          </a:p>
          <a:p>
            <a:r>
              <a:rPr lang="en-US" altLang="zh-CN" dirty="0" smtClean="0">
                <a:effectLst/>
              </a:rPr>
              <a:t>n. </a:t>
            </a:r>
            <a:r>
              <a:rPr lang="zh-CN" altLang="en-US" dirty="0" smtClean="0">
                <a:effectLst/>
              </a:rPr>
              <a:t>紫红色；</a:t>
            </a:r>
            <a:r>
              <a:rPr lang="en-US" altLang="zh-CN" dirty="0" smtClean="0">
                <a:effectLst/>
              </a:rPr>
              <a:t>[</a:t>
            </a:r>
            <a:r>
              <a:rPr lang="zh-CN" altLang="en-US" dirty="0" smtClean="0">
                <a:effectLst/>
              </a:rPr>
              <a:t>植</a:t>
            </a:r>
            <a:r>
              <a:rPr lang="en-US" altLang="zh-CN" dirty="0" smtClean="0">
                <a:effectLst/>
              </a:rPr>
              <a:t>]</a:t>
            </a:r>
            <a:r>
              <a:rPr lang="zh-CN" altLang="en-US" dirty="0" smtClean="0">
                <a:effectLst/>
              </a:rPr>
              <a:t>倒挂金钟属</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30</a:t>
            </a:fld>
            <a:endParaRPr lang="zh-CN" altLang="en-US"/>
          </a:p>
        </p:txBody>
      </p:sp>
    </p:spTree>
    <p:extLst>
      <p:ext uri="{BB962C8B-B14F-4D97-AF65-F5344CB8AC3E}">
        <p14:creationId xmlns:p14="http://schemas.microsoft.com/office/powerpoint/2010/main" val="3545677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类似于</a:t>
            </a:r>
            <a:r>
              <a:rPr lang="en-US" altLang="zh-CN" sz="1200" b="0" i="0" kern="1200" dirty="0" smtClean="0">
                <a:solidFill>
                  <a:schemeClr val="tx1"/>
                </a:solidFill>
                <a:effectLst/>
                <a:latin typeface="+mn-lt"/>
                <a:ea typeface="+mn-ea"/>
                <a:cs typeface="+mn-cs"/>
              </a:rPr>
              <a:t>word</a:t>
            </a:r>
            <a:r>
              <a:rPr lang="zh-CN" altLang="en-US" sz="1200" b="0" i="0" kern="1200" dirty="0" smtClean="0">
                <a:solidFill>
                  <a:schemeClr val="tx1"/>
                </a:solidFill>
                <a:effectLst/>
                <a:latin typeface="+mn-lt"/>
                <a:ea typeface="+mn-ea"/>
                <a:cs typeface="+mn-cs"/>
              </a:rPr>
              <a:t>的行间距合并。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简单地说，外边距合并指的是，当两个垂直外边距相遇时，它们将形成一个外边距。合并后的外边距的高度等于两个发生合并的外边距的高度中的较大者。</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sz="1200" b="0" i="0" kern="1200" dirty="0" smtClean="0">
                <a:solidFill>
                  <a:schemeClr val="tx1"/>
                </a:solidFill>
                <a:effectLst/>
                <a:latin typeface="+mn-lt"/>
                <a:ea typeface="+mn-ea"/>
                <a:cs typeface="+mn-cs"/>
              </a:rPr>
              <a:t>外边距合并初看上去可能有点奇怪，但是实际上，它是有意义的。以由几个段落组成的典型文本页面为例。第一个段落上面的空间等于段落的上外边距。如果没有外边距合并，后续所有段落之间的外边距都将是相邻上外边距和下外边距的和。这意味着段落之间的空间是页面顶部的两倍。如果发生外边距合并，段落之间的上外边距和下外边距就合并在一起，这样各处的距离就一致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只有上外边距和下外边距才会触发外边距合并，左外边距和右外边距不会。外边距合并都是基于以下三种基本的外边距合并。</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相邻的同胞元素</a:t>
            </a:r>
          </a:p>
          <a:p>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父元素与子元素</a:t>
            </a:r>
          </a:p>
          <a:p>
            <a:r>
              <a:rPr lang="zh-CN" altLang="en-US" sz="1200" b="0" i="0" kern="1200" dirty="0" smtClean="0">
                <a:solidFill>
                  <a:schemeClr val="tx1"/>
                </a:solidFill>
                <a:effectLst/>
                <a:latin typeface="+mn-lt"/>
                <a:ea typeface="+mn-ea"/>
                <a:cs typeface="+mn-cs"/>
              </a:rPr>
              <a:t>第一个子元素的上外边距和父元素的上外边距会进行合并</a:t>
            </a:r>
          </a:p>
          <a:p>
            <a:r>
              <a:rPr lang="zh-CN" altLang="en-US" sz="1200" b="0" i="0" kern="1200" dirty="0" smtClean="0">
                <a:solidFill>
                  <a:schemeClr val="tx1"/>
                </a:solidFill>
                <a:effectLst/>
                <a:latin typeface="+mn-lt"/>
                <a:ea typeface="+mn-ea"/>
                <a:cs typeface="+mn-cs"/>
              </a:rPr>
              <a:t>最后一个子元素的下外边距和父元素的下外边距会进行合并</a:t>
            </a:r>
          </a:p>
          <a:p>
            <a:r>
              <a:rPr lang="zh-CN" altLang="en-US" sz="1200" b="0" i="0" kern="1200" dirty="0" smtClean="0">
                <a:solidFill>
                  <a:schemeClr val="tx1"/>
                </a:solidFill>
                <a:effectLst/>
                <a:latin typeface="+mn-lt"/>
                <a:ea typeface="+mn-ea"/>
                <a:cs typeface="+mn-cs"/>
              </a:rPr>
              <a:t>合并的视觉效果就是这些合并的外边距 </a:t>
            </a:r>
            <a:r>
              <a:rPr lang="zh-CN" altLang="en-US" sz="1200" b="1" i="0" kern="1200" dirty="0" smtClean="0">
                <a:solidFill>
                  <a:schemeClr val="tx1"/>
                </a:solidFill>
                <a:effectLst/>
                <a:latin typeface="+mn-lt"/>
                <a:ea typeface="+mn-ea"/>
                <a:cs typeface="+mn-cs"/>
              </a:rPr>
              <a:t>表现为父元素的外边距</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空元素</a:t>
            </a:r>
          </a:p>
          <a:p>
            <a:r>
              <a:rPr lang="zh-CN" altLang="en-US" sz="1200" b="0" i="0" kern="1200" dirty="0" smtClean="0">
                <a:solidFill>
                  <a:schemeClr val="tx1"/>
                </a:solidFill>
                <a:effectLst/>
                <a:latin typeface="+mn-lt"/>
                <a:ea typeface="+mn-ea"/>
                <a:cs typeface="+mn-cs"/>
              </a:rPr>
              <a:t>它自己的上外边距和下外边距合并了。</a:t>
            </a:r>
            <a:r>
              <a:rPr lang="en-US" altLang="zh-CN" sz="1200" b="0" i="0" kern="1200" dirty="0" smtClean="0">
                <a:solidFill>
                  <a:schemeClr val="tx1"/>
                </a:solidFill>
                <a:effectLst/>
                <a:latin typeface="+mn-lt"/>
                <a:ea typeface="+mn-ea"/>
                <a:cs typeface="+mn-cs"/>
              </a:rPr>
              <a:t>°(°ˊДˋ°) °</a:t>
            </a: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33</a:t>
            </a:fld>
            <a:endParaRPr lang="zh-CN" altLang="en-US"/>
          </a:p>
        </p:txBody>
      </p:sp>
    </p:spTree>
    <p:extLst>
      <p:ext uri="{BB962C8B-B14F-4D97-AF65-F5344CB8AC3E}">
        <p14:creationId xmlns:p14="http://schemas.microsoft.com/office/powerpoint/2010/main" val="291308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Hover on: </a:t>
            </a:r>
            <a:r>
              <a:rPr lang="zh-CN" altLang="en-US" sz="1200" b="1" i="0" kern="1200" dirty="0" smtClean="0">
                <a:solidFill>
                  <a:schemeClr val="tx1"/>
                </a:solidFill>
                <a:effectLst/>
                <a:latin typeface="+mn-lt"/>
                <a:ea typeface="+mn-ea"/>
                <a:cs typeface="+mn-cs"/>
              </a:rPr>
              <a:t>鼠标悬停时的问题</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浮动的框可以向左或向右移动，直到它的外边缘碰到包含框或另一个浮动框的边框为止。</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由于浮动框不在文档的普通流中，所以文档的普通流中的块框表现得就像浮动框不存在一样。</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行框和清理</a:t>
            </a:r>
          </a:p>
          <a:p>
            <a:r>
              <a:rPr lang="zh-CN" altLang="en-US" sz="1200" b="0" i="0" kern="1200" dirty="0" smtClean="0">
                <a:solidFill>
                  <a:schemeClr val="tx1"/>
                </a:solidFill>
                <a:effectLst/>
                <a:latin typeface="+mn-lt"/>
                <a:ea typeface="+mn-ea"/>
                <a:cs typeface="+mn-cs"/>
              </a:rPr>
              <a:t>浮动框旁边的行框被缩短，从而给浮动框留出空间，行框围绕浮动框。</a:t>
            </a:r>
          </a:p>
          <a:p>
            <a:r>
              <a:rPr lang="zh-CN" altLang="en-US" sz="1200" b="0" i="0" kern="1200" dirty="0" smtClean="0">
                <a:solidFill>
                  <a:schemeClr val="tx1"/>
                </a:solidFill>
                <a:effectLst/>
                <a:latin typeface="+mn-lt"/>
                <a:ea typeface="+mn-ea"/>
                <a:cs typeface="+mn-cs"/>
              </a:rPr>
              <a:t>因此，创建浮动框可以使文本围绕图像：</a:t>
            </a:r>
          </a:p>
          <a:p>
            <a:r>
              <a:rPr lang="zh-CN" altLang="en-US" sz="1200" b="0" i="0" kern="1200" dirty="0" smtClean="0">
                <a:solidFill>
                  <a:schemeClr val="tx1"/>
                </a:solidFill>
                <a:effectLst/>
                <a:latin typeface="+mn-lt"/>
                <a:ea typeface="+mn-ea"/>
                <a:cs typeface="+mn-cs"/>
              </a:rPr>
              <a:t>要想阻止行框围绕浮动框，需要对该框应用 </a:t>
            </a:r>
            <a:r>
              <a:rPr lang="en-US" altLang="zh-CN" sz="1200" b="0" i="0" u="sng" kern="1200" dirty="0" smtClean="0">
                <a:solidFill>
                  <a:schemeClr val="tx1"/>
                </a:solidFill>
                <a:effectLst/>
                <a:latin typeface="+mn-lt"/>
                <a:ea typeface="+mn-ea"/>
                <a:cs typeface="+mn-cs"/>
                <a:hlinkClick r:id="rId3" tooltip="CSS clear 属性"/>
              </a:rPr>
              <a:t>clear </a:t>
            </a:r>
            <a:r>
              <a:rPr lang="zh-CN" altLang="en-US" sz="1200" b="0" i="0" u="sng" kern="1200" dirty="0" smtClean="0">
                <a:solidFill>
                  <a:schemeClr val="tx1"/>
                </a:solidFill>
                <a:effectLst/>
                <a:latin typeface="+mn-lt"/>
                <a:ea typeface="+mn-ea"/>
                <a:cs typeface="+mn-cs"/>
                <a:hlinkClick r:id="rId3" tooltip="CSS clear 属性"/>
              </a:rPr>
              <a:t>属性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clear </a:t>
            </a:r>
            <a:r>
              <a:rPr lang="zh-CN" altLang="en-US" sz="1200" b="0" i="0" kern="1200" dirty="0" smtClean="0">
                <a:solidFill>
                  <a:schemeClr val="tx1"/>
                </a:solidFill>
                <a:effectLst/>
                <a:latin typeface="+mn-lt"/>
                <a:ea typeface="+mn-ea"/>
                <a:cs typeface="+mn-cs"/>
              </a:rPr>
              <a:t>属性的值可以是 </a:t>
            </a:r>
            <a:r>
              <a:rPr lang="en-US" altLang="zh-CN" sz="1200" b="0" i="0" kern="1200" dirty="0" smtClean="0">
                <a:solidFill>
                  <a:schemeClr val="tx1"/>
                </a:solidFill>
                <a:effectLst/>
                <a:latin typeface="+mn-lt"/>
                <a:ea typeface="+mn-ea"/>
                <a:cs typeface="+mn-cs"/>
              </a:rPr>
              <a:t>left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right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both </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none</a:t>
            </a:r>
            <a:r>
              <a:rPr lang="zh-CN" altLang="en-US" sz="1200" b="0" i="0" kern="1200" dirty="0" smtClean="0">
                <a:solidFill>
                  <a:schemeClr val="tx1"/>
                </a:solidFill>
                <a:effectLst/>
                <a:latin typeface="+mn-lt"/>
                <a:ea typeface="+mn-ea"/>
                <a:cs typeface="+mn-cs"/>
              </a:rPr>
              <a:t>，它表示框的哪些边不应该挨着浮动框。</a:t>
            </a:r>
          </a:p>
          <a:p>
            <a:r>
              <a:rPr lang="zh-CN" altLang="en-US" sz="1200" b="0" i="0" kern="1200" dirty="0" smtClean="0">
                <a:solidFill>
                  <a:schemeClr val="tx1"/>
                </a:solidFill>
                <a:effectLst/>
                <a:latin typeface="+mn-lt"/>
                <a:ea typeface="+mn-ea"/>
                <a:cs typeface="+mn-cs"/>
              </a:rPr>
              <a:t>为了实现这种效果，在被清理的元素的</a:t>
            </a:r>
            <a:r>
              <a:rPr lang="zh-CN" altLang="en-US" sz="1200" b="1" i="0" kern="1200" dirty="0" smtClean="0">
                <a:solidFill>
                  <a:schemeClr val="tx1"/>
                </a:solidFill>
                <a:effectLst/>
                <a:latin typeface="+mn-lt"/>
                <a:ea typeface="+mn-ea"/>
                <a:cs typeface="+mn-cs"/>
              </a:rPr>
              <a:t>上外边距</a:t>
            </a:r>
            <a:r>
              <a:rPr lang="zh-CN" altLang="en-US" sz="1200" b="0" i="0" kern="1200" dirty="0" smtClean="0">
                <a:solidFill>
                  <a:schemeClr val="tx1"/>
                </a:solidFill>
                <a:effectLst/>
                <a:latin typeface="+mn-lt"/>
                <a:ea typeface="+mn-ea"/>
                <a:cs typeface="+mn-cs"/>
              </a:rPr>
              <a:t>上添加足够的空间，使元素的顶边缘垂直下降到浮动框下面：</a:t>
            </a:r>
          </a:p>
          <a:p>
            <a:r>
              <a:rPr lang="zh-CN" altLang="en-US" dirty="0" smtClean="0"/>
              <a:t/>
            </a:r>
            <a:br>
              <a:rPr lang="zh-CN" altLang="en-US" dirty="0" smtClean="0"/>
            </a:b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7993EC8-B9E2-424C-BBAA-BC65A3F0DE2F}" type="slidenum">
              <a:rPr lang="zh-CN" altLang="en-US" smtClean="0"/>
              <a:t>35</a:t>
            </a:fld>
            <a:endParaRPr lang="zh-CN" altLang="en-US"/>
          </a:p>
        </p:txBody>
      </p:sp>
    </p:spTree>
    <p:extLst>
      <p:ext uri="{BB962C8B-B14F-4D97-AF65-F5344CB8AC3E}">
        <p14:creationId xmlns:p14="http://schemas.microsoft.com/office/powerpoint/2010/main" val="179693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3/21/2016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3/21/2016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3/21/2016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Internet_Explorer_box_model_bu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w3schools.com/cssref/pr_border.as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www.w3schools.com/cssref/pr_border-top.asp" TargetMode="External"/><Relationship Id="rId13" Type="http://schemas.openxmlformats.org/officeDocument/2006/relationships/hyperlink" Target="http://www.w3schools.com/cssref/pr_border-left-style.asp" TargetMode="External"/><Relationship Id="rId18" Type="http://schemas.openxmlformats.org/officeDocument/2006/relationships/hyperlink" Target="http://www.w3schools.com/cssref/pr_border-top-color.asp" TargetMode="External"/><Relationship Id="rId3" Type="http://schemas.openxmlformats.org/officeDocument/2006/relationships/hyperlink" Target="http://www.w3schools.com/cssref/pr_border-width.asp" TargetMode="External"/><Relationship Id="rId21" Type="http://schemas.openxmlformats.org/officeDocument/2006/relationships/hyperlink" Target="http://www.w3schools.com/cssref/css_reference.asp#border" TargetMode="External"/><Relationship Id="rId7" Type="http://schemas.openxmlformats.org/officeDocument/2006/relationships/hyperlink" Target="http://www.w3schools.com/cssref/pr_border-right.asp" TargetMode="External"/><Relationship Id="rId12" Type="http://schemas.openxmlformats.org/officeDocument/2006/relationships/hyperlink" Target="http://www.w3schools.com/cssref/pr_border-left-color.asp" TargetMode="External"/><Relationship Id="rId17" Type="http://schemas.openxmlformats.org/officeDocument/2006/relationships/hyperlink" Target="http://www.w3schools.com/cssref/pr_border-right-width.asp" TargetMode="External"/><Relationship Id="rId2" Type="http://schemas.openxmlformats.org/officeDocument/2006/relationships/hyperlink" Target="http://www.w3schools.com/cssref/pr_border-color.asp" TargetMode="External"/><Relationship Id="rId16" Type="http://schemas.openxmlformats.org/officeDocument/2006/relationships/hyperlink" Target="http://www.w3schools.com/cssref/pr_border-right-style.asp" TargetMode="External"/><Relationship Id="rId20" Type="http://schemas.openxmlformats.org/officeDocument/2006/relationships/hyperlink" Target="http://www.w3schools.com/cssref/pr_border-top-width.asp" TargetMode="External"/><Relationship Id="rId1" Type="http://schemas.openxmlformats.org/officeDocument/2006/relationships/slideLayout" Target="../slideLayouts/slideLayout2.xml"/><Relationship Id="rId6" Type="http://schemas.openxmlformats.org/officeDocument/2006/relationships/hyperlink" Target="http://www.w3schools.com/cssref/pr_border-left.asp" TargetMode="External"/><Relationship Id="rId11" Type="http://schemas.openxmlformats.org/officeDocument/2006/relationships/hyperlink" Target="http://www.w3schools.com/cssref/pr_border-bottom-width.asp" TargetMode="External"/><Relationship Id="rId5" Type="http://schemas.openxmlformats.org/officeDocument/2006/relationships/hyperlink" Target="http://www.w3schools.com/cssref/pr_border-bottom.asp" TargetMode="External"/><Relationship Id="rId15" Type="http://schemas.openxmlformats.org/officeDocument/2006/relationships/hyperlink" Target="http://www.w3schools.com/cssref/pr_border-right-color.asp" TargetMode="External"/><Relationship Id="rId10" Type="http://schemas.openxmlformats.org/officeDocument/2006/relationships/hyperlink" Target="http://www.w3schools.com/cssref/pr_border-bottom-style.asp" TargetMode="External"/><Relationship Id="rId19" Type="http://schemas.openxmlformats.org/officeDocument/2006/relationships/hyperlink" Target="http://www.w3schools.com/cssref/pr_border-top-style.asp" TargetMode="External"/><Relationship Id="rId4" Type="http://schemas.openxmlformats.org/officeDocument/2006/relationships/hyperlink" Target="http://www.w3schools.com/cssref/pr_border-style.asp" TargetMode="External"/><Relationship Id="rId9" Type="http://schemas.openxmlformats.org/officeDocument/2006/relationships/hyperlink" Target="http://www.w3schools.com/cssref/pr_border-bottom-color.asp" TargetMode="External"/><Relationship Id="rId14" Type="http://schemas.openxmlformats.org/officeDocument/2006/relationships/hyperlink" Target="http://www.w3schools.com/cssref/pr_border-left-width.as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w3schools.com/cssref/pr_padding-bottom.asp" TargetMode="External"/><Relationship Id="rId7" Type="http://schemas.openxmlformats.org/officeDocument/2006/relationships/hyperlink" Target="http://www.w3schools.com/cssref/css_reference.asp#padding" TargetMode="External"/><Relationship Id="rId2" Type="http://schemas.openxmlformats.org/officeDocument/2006/relationships/hyperlink" Target="http://www.w3schools.com/cssref/pr_padding.asp" TargetMode="External"/><Relationship Id="rId1" Type="http://schemas.openxmlformats.org/officeDocument/2006/relationships/slideLayout" Target="../slideLayouts/slideLayout2.xml"/><Relationship Id="rId6" Type="http://schemas.openxmlformats.org/officeDocument/2006/relationships/hyperlink" Target="http://www.w3schools.com/cssref/pr_padding-top.asp" TargetMode="External"/><Relationship Id="rId5" Type="http://schemas.openxmlformats.org/officeDocument/2006/relationships/hyperlink" Target="http://www.w3schools.com/cssref/pr_padding-right.asp" TargetMode="External"/><Relationship Id="rId4" Type="http://schemas.openxmlformats.org/officeDocument/2006/relationships/hyperlink" Target="http://www.w3schools.com/cssref/pr_padding-left.as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w3schools.com/cssref/pr_margin-bottom.asp" TargetMode="External"/><Relationship Id="rId7" Type="http://schemas.openxmlformats.org/officeDocument/2006/relationships/hyperlink" Target="http://www.w3schools.com/cssref/css_reference.asp#margin" TargetMode="External"/><Relationship Id="rId2" Type="http://schemas.openxmlformats.org/officeDocument/2006/relationships/hyperlink" Target="http://www.w3schools.com/cssref/pr_margin.asp" TargetMode="External"/><Relationship Id="rId1" Type="http://schemas.openxmlformats.org/officeDocument/2006/relationships/slideLayout" Target="../slideLayouts/slideLayout2.xml"/><Relationship Id="rId6" Type="http://schemas.openxmlformats.org/officeDocument/2006/relationships/hyperlink" Target="http://www.w3schools.com/cssref/pr_margin-top.asp" TargetMode="External"/><Relationship Id="rId5" Type="http://schemas.openxmlformats.org/officeDocument/2006/relationships/hyperlink" Target="http://www.w3schools.com/cssref/pr_margin-right.asp" TargetMode="External"/><Relationship Id="rId4" Type="http://schemas.openxmlformats.org/officeDocument/2006/relationships/hyperlink" Target="http://www.w3schools.com/cssref/pr_margin-left.as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cssref/pr_dim_height.asp" TargetMode="External"/><Relationship Id="rId7" Type="http://schemas.openxmlformats.org/officeDocument/2006/relationships/hyperlink" Target="http://www.w3schools.com/cssref/pr_dim_min-height.asp" TargetMode="External"/><Relationship Id="rId2" Type="http://schemas.openxmlformats.org/officeDocument/2006/relationships/hyperlink" Target="http://www.w3schools.com/cssref/pr_dim_width.asp" TargetMode="External"/><Relationship Id="rId1" Type="http://schemas.openxmlformats.org/officeDocument/2006/relationships/slideLayout" Target="../slideLayouts/slideLayout2.xml"/><Relationship Id="rId6" Type="http://schemas.openxmlformats.org/officeDocument/2006/relationships/hyperlink" Target="http://www.w3schools.com/cssref/pr_dim_min-width.asp" TargetMode="External"/><Relationship Id="rId5" Type="http://schemas.openxmlformats.org/officeDocument/2006/relationships/hyperlink" Target="http://www.w3schools.com/cssref/pr_dim_max-height.asp" TargetMode="External"/><Relationship Id="rId4" Type="http://schemas.openxmlformats.org/officeDocument/2006/relationships/hyperlink" Target="http://www.w3schools.com/cssref/pr_dim_max-width.asp"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Lorem_ipsu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w3school.com.cn/css/css_positioning_floating.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w3schools.com/cssref/pr_pos_bottom.asp" TargetMode="External"/><Relationship Id="rId2" Type="http://schemas.openxmlformats.org/officeDocument/2006/relationships/hyperlink" Target="http://www.w3schools.com/cssref/pr_pos_top.asp" TargetMode="External"/><Relationship Id="rId1" Type="http://schemas.openxmlformats.org/officeDocument/2006/relationships/slideLayout" Target="../slideLayouts/slideLayout2.xml"/><Relationship Id="rId5" Type="http://schemas.openxmlformats.org/officeDocument/2006/relationships/hyperlink" Target="http://www.w3schools.com/cssref/pr_pos_right.asp" TargetMode="External"/><Relationship Id="rId4" Type="http://schemas.openxmlformats.org/officeDocument/2006/relationships/hyperlink" Target="http://www.w3schools.com/cssref/pr_pos_left.asp"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courses.cs.washington.edu/courses/cse154/14sp/lectures/slides/lecture04-page-sections-box-model.shtml#mission" TargetMode="External"/><Relationship Id="rId2" Type="http://schemas.openxmlformats.org/officeDocument/2006/relationships/hyperlink" Target="http://www.textpad.com/download/index.html#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2XbCWmY0eq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a:t>
            </a:r>
            <a:endParaRPr lang="en-US" dirty="0"/>
          </a:p>
        </p:txBody>
      </p:sp>
      <p:sp>
        <p:nvSpPr>
          <p:cNvPr id="3" name="Subtitle 2"/>
          <p:cNvSpPr>
            <a:spLocks noGrp="1"/>
          </p:cNvSpPr>
          <p:nvPr>
            <p:ph type="subTitle" idx="1"/>
          </p:nvPr>
        </p:nvSpPr>
        <p:spPr/>
        <p:txBody>
          <a:bodyPr/>
          <a:lstStyle/>
          <a:p>
            <a:r>
              <a:rPr lang="en-US" dirty="0" smtClean="0"/>
              <a:t>Page Layout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156" y="0"/>
            <a:ext cx="6451652" cy="3269223"/>
          </a:xfrm>
          <a:prstGeom prst="rect">
            <a:avLst/>
          </a:prstGeom>
        </p:spPr>
      </p:pic>
    </p:spTree>
    <p:extLst>
      <p:ext uri="{BB962C8B-B14F-4D97-AF65-F5344CB8AC3E}">
        <p14:creationId xmlns:p14="http://schemas.microsoft.com/office/powerpoint/2010/main" val="2999168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smtClean="0"/>
              <a:t>classes</a:t>
            </a:r>
            <a:endParaRPr lang="en-US" dirty="0"/>
          </a:p>
        </p:txBody>
      </p:sp>
      <p:sp>
        <p:nvSpPr>
          <p:cNvPr id="3" name="Content Placeholder 2"/>
          <p:cNvSpPr>
            <a:spLocks noGrp="1"/>
          </p:cNvSpPr>
          <p:nvPr>
            <p:ph idx="1"/>
          </p:nvPr>
        </p:nvSpPr>
        <p:spPr>
          <a:xfrm>
            <a:off x="1097280" y="1845734"/>
            <a:ext cx="10058400" cy="1394423"/>
          </a:xfrm>
          <a:solidFill>
            <a:srgbClr val="EBF7FF"/>
          </a:solidFill>
          <a:ln w="19050">
            <a:solidFill>
              <a:schemeClr val="tx1"/>
            </a:solidFill>
            <a:prstDash val="dash"/>
          </a:ln>
        </p:spPr>
        <p:txBody>
          <a:bodyPr/>
          <a:lstStyle/>
          <a:p>
            <a:pPr>
              <a:spcBef>
                <a:spcPts val="200"/>
              </a:spcBef>
            </a:pPr>
            <a:r>
              <a:rPr lang="en-US" dirty="0">
                <a:latin typeface="Courier New" panose="02070309020205020404" pitchFamily="49" charset="0"/>
                <a:cs typeface="Courier New" panose="02070309020205020404" pitchFamily="49" charset="0"/>
              </a:rPr>
              <a:t>&lt;h2 </a:t>
            </a:r>
            <a:r>
              <a:rPr lang="en-US" b="1" dirty="0">
                <a:solidFill>
                  <a:srgbClr val="C00000"/>
                </a:solidFill>
                <a:latin typeface="Courier New" panose="02070309020205020404" pitchFamily="49" charset="0"/>
                <a:cs typeface="Courier New" panose="02070309020205020404" pitchFamily="49" charset="0"/>
              </a:rPr>
              <a:t>class="shout"</a:t>
            </a:r>
            <a:r>
              <a:rPr lang="en-US" dirty="0">
                <a:latin typeface="Courier New" panose="02070309020205020404" pitchFamily="49" charset="0"/>
                <a:cs typeface="Courier New" panose="02070309020205020404" pitchFamily="49" charset="0"/>
              </a:rPr>
              <a:t>&gt;Spatula City!  Spatula City!&lt;/h2&gt;</a:t>
            </a:r>
          </a:p>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class="special"</a:t>
            </a:r>
            <a:r>
              <a:rPr lang="en-US" dirty="0">
                <a:latin typeface="Courier New" panose="02070309020205020404" pitchFamily="49" charset="0"/>
                <a:cs typeface="Courier New" panose="02070309020205020404" pitchFamily="49" charset="0"/>
              </a:rPr>
              <a:t>&gt;See our spectacular spatula specials!&lt;/p&gt;</a:t>
            </a:r>
          </a:p>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class="special shout"</a:t>
            </a:r>
            <a:r>
              <a:rPr lang="en-US" dirty="0">
                <a:latin typeface="Courier New" panose="02070309020205020404" pitchFamily="49" charset="0"/>
                <a:cs typeface="Courier New" panose="02070309020205020404" pitchFamily="49" charset="0"/>
              </a:rPr>
              <a:t>&gt;Satisfaction guaranteed.&lt;/p&gt;</a:t>
            </a:r>
          </a:p>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class="shout"</a:t>
            </a:r>
            <a:r>
              <a:rPr lang="en-US" dirty="0">
                <a:latin typeface="Courier New" panose="02070309020205020404" pitchFamily="49" charset="0"/>
                <a:cs typeface="Courier New" panose="02070309020205020404" pitchFamily="49" charset="0"/>
              </a:rPr>
              <a:t>&gt;We'll beat any advertised price!&lt;/p</a:t>
            </a:r>
            <a:r>
              <a:rPr lang="en-US" dirty="0" smtClean="0">
                <a:latin typeface="Courier New" panose="02070309020205020404" pitchFamily="49" charset="0"/>
                <a:cs typeface="Courier New" panose="02070309020205020404" pitchFamily="49" charset="0"/>
              </a:rPr>
              <a:t>&gt;</a:t>
            </a:r>
            <a:r>
              <a:rPr lang="en-US" altLang="zh-CN" b="1" i="1" dirty="0">
                <a:solidFill>
                  <a:schemeClr val="bg1">
                    <a:lumMod val="65000"/>
                  </a:schemeClr>
                </a:solidFill>
                <a:latin typeface="Courier New" panose="02070309020205020404" pitchFamily="49" charset="0"/>
                <a:cs typeface="Courier New" panose="02070309020205020404" pitchFamily="49" charset="0"/>
              </a:rPr>
              <a:t> </a:t>
            </a:r>
            <a:r>
              <a:rPr lang="en-US" altLang="zh-CN" b="1" i="1" dirty="0" smtClean="0">
                <a:solidFill>
                  <a:schemeClr val="bg1">
                    <a:lumMod val="65000"/>
                  </a:schemeClr>
                </a:solidFill>
                <a:latin typeface="Courier New" panose="02070309020205020404" pitchFamily="49" charset="0"/>
                <a:cs typeface="Courier New" panose="02070309020205020404" pitchFamily="49" charset="0"/>
              </a:rPr>
              <a:t>      HTML</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1097280" y="3240157"/>
            <a:ext cx="10058400" cy="2339102"/>
          </a:xfrm>
          <a:prstGeom prst="rect">
            <a:avLst/>
          </a:prstGeom>
          <a:ln w="19050">
            <a:solidFill>
              <a:schemeClr val="tx1"/>
            </a:solidFill>
            <a:prstDash val="dash"/>
          </a:ln>
        </p:spPr>
        <p:txBody>
          <a:bodyPr wrap="square">
            <a:spAutoFit/>
          </a:bodyPr>
          <a:lstStyle/>
          <a:p>
            <a:r>
              <a:rPr lang="en-US" altLang="zh-CN" sz="2800" b="1" dirty="0" smtClean="0">
                <a:solidFill>
                  <a:srgbClr val="FF0000"/>
                </a:solidFill>
                <a:latin typeface="Comic Sans MS" panose="030F0702030302020204" pitchFamily="66" charset="0"/>
              </a:rPr>
              <a:t>Spatula </a:t>
            </a:r>
            <a:r>
              <a:rPr lang="en-US" altLang="zh-CN" sz="2800" b="1" dirty="0">
                <a:solidFill>
                  <a:srgbClr val="FF0000"/>
                </a:solidFill>
                <a:latin typeface="Comic Sans MS" panose="030F0702030302020204" pitchFamily="66" charset="0"/>
              </a:rPr>
              <a:t>City! Spatula City!</a:t>
            </a:r>
          </a:p>
          <a:p>
            <a:endParaRPr lang="en-US" sz="2800" b="1" dirty="0">
              <a:latin typeface="Times New Roman" panose="02020603050405020304" pitchFamily="18" charset="0"/>
              <a:cs typeface="Times New Roman" panose="02020603050405020304" pitchFamily="18" charset="0"/>
            </a:endParaRPr>
          </a:p>
          <a:p>
            <a:endParaRPr lang="en-US" sz="2200" dirty="0" smtClean="0"/>
          </a:p>
          <a:p>
            <a:endParaRPr lang="en-US" sz="2200" dirty="0"/>
          </a:p>
          <a:p>
            <a:endParaRPr lang="en-US" sz="2200" dirty="0"/>
          </a:p>
          <a:p>
            <a:r>
              <a:rPr lang="en-US" sz="2200" dirty="0">
                <a:solidFill>
                  <a:srgbClr val="FF0000"/>
                </a:solidFill>
                <a:latin typeface="Comic Sans MS" panose="030F0702030302020204" pitchFamily="66" charset="0"/>
              </a:rPr>
              <a:t>We'll beat any advertised price</a:t>
            </a:r>
            <a:r>
              <a:rPr lang="en-US" sz="2200" dirty="0" smtClean="0">
                <a:solidFill>
                  <a:srgbClr val="FF0000"/>
                </a:solidFill>
                <a:latin typeface="Comic Sans MS" panose="030F0702030302020204" pitchFamily="66" charset="0"/>
              </a:rPr>
              <a:t>!</a:t>
            </a:r>
            <a:r>
              <a:rPr lang="en-US" altLang="zh-CN" sz="2400" b="1" i="1" dirty="0">
                <a:solidFill>
                  <a:schemeClr val="bg1">
                    <a:lumMod val="65000"/>
                  </a:schemeClr>
                </a:solidFill>
                <a:latin typeface="Courier New" panose="02070309020205020404" pitchFamily="49" charset="0"/>
                <a:cs typeface="Courier New" panose="02070309020205020404" pitchFamily="49" charset="0"/>
              </a:rPr>
              <a:t> </a:t>
            </a:r>
            <a:r>
              <a:rPr lang="en-US" altLang="zh-CN" sz="2400" b="1" i="1" dirty="0" smtClean="0">
                <a:solidFill>
                  <a:schemeClr val="bg1">
                    <a:lumMod val="65000"/>
                  </a:schemeClr>
                </a:solidFill>
                <a:latin typeface="Courier New" panose="02070309020205020404" pitchFamily="49" charset="0"/>
                <a:cs typeface="Courier New" panose="02070309020205020404" pitchFamily="49" charset="0"/>
              </a:rPr>
              <a:t>                         </a:t>
            </a:r>
            <a:r>
              <a:rPr lang="en-US" altLang="zh-CN" sz="2000" b="1" i="1" dirty="0" smtClean="0">
                <a:solidFill>
                  <a:schemeClr val="bg1">
                    <a:lumMod val="65000"/>
                  </a:schemeClr>
                </a:solidFill>
                <a:latin typeface="Courier New" panose="02070309020205020404" pitchFamily="49" charset="0"/>
                <a:cs typeface="Courier New" panose="02070309020205020404" pitchFamily="49" charset="0"/>
              </a:rPr>
              <a:t>output</a:t>
            </a:r>
            <a:endParaRPr lang="en-US" sz="2200" dirty="0">
              <a:solidFill>
                <a:srgbClr val="FF0000"/>
              </a:solidFill>
              <a:latin typeface="Comic Sans MS" panose="030F0702030302020204" pitchFamily="66" charset="0"/>
            </a:endParaRPr>
          </a:p>
        </p:txBody>
      </p:sp>
      <p:sp>
        <p:nvSpPr>
          <p:cNvPr id="5" name="Rectangle 4"/>
          <p:cNvSpPr/>
          <p:nvPr/>
        </p:nvSpPr>
        <p:spPr>
          <a:xfrm>
            <a:off x="1097280" y="3781334"/>
            <a:ext cx="10058400" cy="430887"/>
          </a:xfrm>
          <a:prstGeom prst="rect">
            <a:avLst/>
          </a:prstGeom>
          <a:solidFill>
            <a:srgbClr val="FFFF00"/>
          </a:solidFill>
        </p:spPr>
        <p:txBody>
          <a:bodyPr wrap="square">
            <a:spAutoFit/>
          </a:bodyPr>
          <a:lstStyle/>
          <a:p>
            <a:r>
              <a:rPr lang="en-US" sz="2200" b="1" dirty="0">
                <a:latin typeface="Times New Roman" panose="02020603050405020304" pitchFamily="18" charset="0"/>
                <a:cs typeface="Times New Roman" panose="02020603050405020304" pitchFamily="18" charset="0"/>
              </a:rPr>
              <a:t>See our spectacular spatula specials!</a:t>
            </a:r>
          </a:p>
        </p:txBody>
      </p:sp>
      <p:sp>
        <p:nvSpPr>
          <p:cNvPr id="6" name="Rectangle 5"/>
          <p:cNvSpPr/>
          <p:nvPr/>
        </p:nvSpPr>
        <p:spPr>
          <a:xfrm>
            <a:off x="1097280" y="4419136"/>
            <a:ext cx="10058400" cy="430887"/>
          </a:xfrm>
          <a:prstGeom prst="rect">
            <a:avLst/>
          </a:prstGeom>
          <a:solidFill>
            <a:srgbClr val="FFFF00"/>
          </a:solidFill>
        </p:spPr>
        <p:txBody>
          <a:bodyPr wrap="square">
            <a:spAutoFit/>
          </a:bodyPr>
          <a:lstStyle/>
          <a:p>
            <a:r>
              <a:rPr lang="en-US" sz="2200" b="1" dirty="0">
                <a:solidFill>
                  <a:srgbClr val="FF0000"/>
                </a:solidFill>
                <a:latin typeface="Comic Sans MS" panose="030F0702030302020204" pitchFamily="66" charset="0"/>
              </a:rPr>
              <a:t>Satisfaction guaranteed.</a:t>
            </a:r>
          </a:p>
        </p:txBody>
      </p:sp>
      <p:sp>
        <p:nvSpPr>
          <p:cNvPr id="8" name="Rectangle 7"/>
          <p:cNvSpPr/>
          <p:nvPr/>
        </p:nvSpPr>
        <p:spPr>
          <a:xfrm>
            <a:off x="1097280" y="5663063"/>
            <a:ext cx="10058400" cy="430887"/>
          </a:xfrm>
          <a:prstGeom prst="rect">
            <a:avLst/>
          </a:prstGeom>
        </p:spPr>
        <p:txBody>
          <a:bodyPr wrap="square">
            <a:spAutoFit/>
          </a:bodyPr>
          <a:lstStyle/>
          <a:p>
            <a:pPr>
              <a:buFont typeface="Arial" panose="020B0604020202020204" pitchFamily="34" charset="0"/>
              <a:buChar char="•"/>
            </a:pPr>
            <a:r>
              <a:rPr lang="en-US" sz="2200" dirty="0" smtClean="0">
                <a:solidFill>
                  <a:srgbClr val="000000"/>
                </a:solidFill>
                <a:latin typeface="Calibri" panose="020F0502020204030204" pitchFamily="34" charset="0"/>
              </a:rPr>
              <a:t>    an </a:t>
            </a:r>
            <a:r>
              <a:rPr lang="en-US" sz="2200" dirty="0">
                <a:solidFill>
                  <a:srgbClr val="000000"/>
                </a:solidFill>
                <a:latin typeface="Calibri" panose="020F0502020204030204" pitchFamily="34" charset="0"/>
              </a:rPr>
              <a:t>element can be a member of multiple classes (separated by spaces)</a:t>
            </a:r>
            <a:endParaRPr lang="en-US" sz="22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070702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for following </a:t>
            </a:r>
            <a:r>
              <a:rPr lang="en-US" dirty="0" smtClean="0"/>
              <a:t>examples</a:t>
            </a:r>
            <a:endParaRPr lang="en-US" dirty="0"/>
          </a:p>
        </p:txBody>
      </p:sp>
      <p:sp>
        <p:nvSpPr>
          <p:cNvPr id="3" name="Content Placeholder 2"/>
          <p:cNvSpPr>
            <a:spLocks noGrp="1"/>
          </p:cNvSpPr>
          <p:nvPr>
            <p:ph idx="1"/>
          </p:nvPr>
        </p:nvSpPr>
        <p:spPr>
          <a:xfrm>
            <a:off x="1097280" y="1845734"/>
            <a:ext cx="10058400" cy="2447970"/>
          </a:xfrm>
          <a:solidFill>
            <a:srgbClr val="EBF7FF"/>
          </a:solidFill>
          <a:ln w="19050">
            <a:solidFill>
              <a:schemeClr val="tx1"/>
            </a:solidFill>
            <a:prstDash val="dash"/>
          </a:ln>
        </p:spPr>
        <p:txBody>
          <a:bodyPr>
            <a:normAutofit lnSpcReduction="10000"/>
          </a:bodyPr>
          <a:lstStyle/>
          <a:p>
            <a:pPr marL="0" indent="0">
              <a:spcBef>
                <a:spcPts val="0"/>
              </a:spcBef>
              <a:buNone/>
            </a:pPr>
            <a:r>
              <a:rPr lang="en-US" dirty="0">
                <a:latin typeface="Courier New" panose="02070309020205020404" pitchFamily="49" charset="0"/>
                <a:cs typeface="Courier New" panose="02070309020205020404" pitchFamily="49" charset="0"/>
              </a:rPr>
              <a:t>.special {</a:t>
            </a:r>
          </a:p>
          <a:p>
            <a:pPr marL="0" indent="0">
              <a:spcBef>
                <a:spcPts val="0"/>
              </a:spcBef>
              <a:buNone/>
            </a:pPr>
            <a:r>
              <a:rPr lang="en-US" dirty="0" smtClean="0">
                <a:latin typeface="Courier New" panose="02070309020205020404" pitchFamily="49" charset="0"/>
                <a:cs typeface="Courier New" panose="02070309020205020404" pitchFamily="49" charset="0"/>
              </a:rPr>
              <a:t>	background-color</a:t>
            </a:r>
            <a:r>
              <a:rPr lang="en-US" dirty="0">
                <a:latin typeface="Courier New" panose="02070309020205020404" pitchFamily="49" charset="0"/>
                <a:cs typeface="Courier New" panose="02070309020205020404" pitchFamily="49" charset="0"/>
              </a:rPr>
              <a:t>: yellow;</a:t>
            </a:r>
          </a:p>
          <a:p>
            <a:pPr marL="0" indent="0">
              <a:spcBef>
                <a:spcPts val="0"/>
              </a:spcBef>
              <a:buNone/>
            </a:pPr>
            <a:r>
              <a:rPr lang="en-US" dirty="0" smtClean="0">
                <a:latin typeface="Courier New" panose="02070309020205020404" pitchFamily="49" charset="0"/>
                <a:cs typeface="Courier New" panose="02070309020205020404" pitchFamily="49" charset="0"/>
              </a:rPr>
              <a:t>	font-weight</a:t>
            </a:r>
            <a:r>
              <a:rPr lang="en-US" dirty="0">
                <a:latin typeface="Courier New" panose="02070309020205020404" pitchFamily="49" charset="0"/>
                <a:cs typeface="Courier New" panose="02070309020205020404" pitchFamily="49" charset="0"/>
              </a:rPr>
              <a:t>: bold;</a:t>
            </a:r>
          </a:p>
          <a:p>
            <a:pPr marL="0" indent="0">
              <a:spcBef>
                <a:spcPts val="0"/>
              </a:spcBef>
              <a:buNone/>
            </a:pP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.shout {</a:t>
            </a:r>
          </a:p>
          <a:p>
            <a:pPr marL="0" indent="0">
              <a:spcBef>
                <a:spcPts val="0"/>
              </a:spcBef>
              <a:buNone/>
            </a:pPr>
            <a:r>
              <a:rPr lang="en-US" dirty="0" smtClean="0">
                <a:latin typeface="Courier New" panose="02070309020205020404" pitchFamily="49" charset="0"/>
                <a:cs typeface="Courier New" panose="02070309020205020404" pitchFamily="49" charset="0"/>
              </a:rPr>
              <a:t>	color</a:t>
            </a:r>
            <a:r>
              <a:rPr lang="en-US" dirty="0">
                <a:latin typeface="Courier New" panose="02070309020205020404" pitchFamily="49" charset="0"/>
                <a:cs typeface="Courier New" panose="02070309020205020404" pitchFamily="49" charset="0"/>
              </a:rPr>
              <a:t>: red;</a:t>
            </a:r>
          </a:p>
          <a:p>
            <a:pPr marL="0" indent="0">
              <a:spcBef>
                <a:spcPts val="0"/>
              </a:spcBef>
              <a:buNone/>
            </a:pPr>
            <a:r>
              <a:rPr lang="en-US" dirty="0" smtClean="0">
                <a:latin typeface="Courier New" panose="02070309020205020404" pitchFamily="49" charset="0"/>
                <a:cs typeface="Courier New" panose="02070309020205020404" pitchFamily="49" charset="0"/>
              </a:rPr>
              <a:t>	font-family</a:t>
            </a:r>
            <a:r>
              <a:rPr lang="en-US" dirty="0">
                <a:latin typeface="Courier New" panose="02070309020205020404" pitchFamily="49" charset="0"/>
                <a:cs typeface="Courier New" panose="02070309020205020404" pitchFamily="49" charset="0"/>
              </a:rPr>
              <a:t>: cursive;</a:t>
            </a:r>
          </a:p>
          <a:p>
            <a:pPr marL="0" indent="0">
              <a:spcBef>
                <a:spcPts val="0"/>
              </a:spcBef>
              <a:buNone/>
            </a:pP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CSS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4656340"/>
            <a:ext cx="10058400" cy="461665"/>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for </a:t>
            </a:r>
            <a:r>
              <a:rPr lang="en-US" sz="2400" dirty="0">
                <a:solidFill>
                  <a:srgbClr val="000000"/>
                </a:solidFill>
                <a:latin typeface="Calibri" panose="020F0502020204030204" pitchFamily="34" charset="0"/>
              </a:rPr>
              <a:t>the next several slides, assume that the above CSS rules are defined</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465809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Sections of a page: </a:t>
            </a:r>
            <a:r>
              <a:rPr lang="en-US" b="1" dirty="0">
                <a:solidFill>
                  <a:srgbClr val="92D050"/>
                </a:solidFill>
              </a:rPr>
              <a:t>&lt;div&gt;</a:t>
            </a:r>
          </a:p>
        </p:txBody>
      </p:sp>
      <p:sp>
        <p:nvSpPr>
          <p:cNvPr id="3" name="Content Placeholder 2"/>
          <p:cNvSpPr>
            <a:spLocks noGrp="1"/>
          </p:cNvSpPr>
          <p:nvPr>
            <p:ph idx="1"/>
          </p:nvPr>
        </p:nvSpPr>
        <p:spPr>
          <a:xfrm>
            <a:off x="1097280" y="1845734"/>
            <a:ext cx="10058400" cy="410449"/>
          </a:xfrm>
        </p:spPr>
        <p:txBody>
          <a:bodyPr/>
          <a:lstStyle/>
          <a:p>
            <a:pPr algn="ctr"/>
            <a:r>
              <a:rPr lang="en-US" i="1" dirty="0"/>
              <a:t>a section or division of your HTML page (block)</a:t>
            </a:r>
            <a:endParaRPr lang="en-US" dirty="0"/>
          </a:p>
        </p:txBody>
      </p:sp>
      <p:sp>
        <p:nvSpPr>
          <p:cNvPr id="6" name="Rectangle 5"/>
          <p:cNvSpPr/>
          <p:nvPr/>
        </p:nvSpPr>
        <p:spPr>
          <a:xfrm>
            <a:off x="1097279" y="2256183"/>
            <a:ext cx="10058401" cy="1477328"/>
          </a:xfrm>
          <a:prstGeom prst="rect">
            <a:avLst/>
          </a:prstGeom>
          <a:solidFill>
            <a:srgbClr val="EBF7FF"/>
          </a:solidFill>
          <a:ln w="19050">
            <a:solidFill>
              <a:schemeClr val="tx1"/>
            </a:solidFill>
          </a:ln>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&lt;div class="shout"&gt;</a:t>
            </a:r>
          </a:p>
          <a:p>
            <a:r>
              <a:rPr lang="en-US" dirty="0">
                <a:latin typeface="Courier New" panose="02070309020205020404" pitchFamily="49" charset="0"/>
                <a:cs typeface="Courier New" panose="02070309020205020404" pitchFamily="49" charset="0"/>
              </a:rPr>
              <a:t>  &lt;h2&gt;Spatula City!  Spatula City!&lt;/h2&gt;</a:t>
            </a:r>
          </a:p>
          <a:p>
            <a:r>
              <a:rPr lang="en-US" dirty="0">
                <a:latin typeface="Courier New" panose="02070309020205020404" pitchFamily="49" charset="0"/>
                <a:cs typeface="Courier New" panose="02070309020205020404" pitchFamily="49" charset="0"/>
              </a:rPr>
              <a:t>  &lt;p class="special"&gt;See our spectacular spatula specials!&lt;/p&gt;</a:t>
            </a:r>
          </a:p>
          <a:p>
            <a:r>
              <a:rPr lang="en-US" dirty="0">
                <a:latin typeface="Courier New" panose="02070309020205020404" pitchFamily="49" charset="0"/>
                <a:cs typeface="Courier New" panose="02070309020205020404" pitchFamily="49" charset="0"/>
              </a:rPr>
              <a:t>  &lt;p&gt;We'll beat any advertised price!&lt;/p&gt;</a:t>
            </a:r>
          </a:p>
          <a:p>
            <a:r>
              <a:rPr lang="en-US" b="1" dirty="0">
                <a:solidFill>
                  <a:srgbClr val="C00000"/>
                </a:solidFill>
                <a:latin typeface="Courier New" panose="02070309020205020404" pitchFamily="49" charset="0"/>
                <a:cs typeface="Courier New" panose="02070309020205020404" pitchFamily="49" charset="0"/>
              </a:rPr>
              <a:t>&lt;/div</a:t>
            </a:r>
            <a:r>
              <a:rPr lang="en-US" b="1" dirty="0" smtClean="0">
                <a:solidFill>
                  <a:srgbClr val="C00000"/>
                </a:solidFill>
                <a:latin typeface="Courier New" panose="02070309020205020404" pitchFamily="49" charset="0"/>
                <a:cs typeface="Courier New" panose="02070309020205020404" pitchFamily="49" charset="0"/>
              </a:rPr>
              <a:t>&gt;</a:t>
            </a:r>
            <a:r>
              <a:rPr lang="en-US" dirty="0" smtClean="0">
                <a:solidFill>
                  <a:srgbClr val="00B050"/>
                </a:solidFill>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7" name="Rectangle 6"/>
          <p:cNvSpPr/>
          <p:nvPr/>
        </p:nvSpPr>
        <p:spPr>
          <a:xfrm>
            <a:off x="1097278" y="3733511"/>
            <a:ext cx="10058401" cy="1600438"/>
          </a:xfrm>
          <a:prstGeom prst="rect">
            <a:avLst/>
          </a:prstGeom>
          <a:ln w="19050">
            <a:solidFill>
              <a:schemeClr val="tx1"/>
            </a:solidFill>
          </a:ln>
        </p:spPr>
        <p:txBody>
          <a:bodyPr wrap="square">
            <a:spAutoFit/>
          </a:bodyPr>
          <a:lstStyle/>
          <a:p>
            <a:r>
              <a:rPr lang="en-US" sz="2800" b="1" dirty="0">
                <a:solidFill>
                  <a:srgbClr val="FF0000"/>
                </a:solidFill>
                <a:latin typeface="Comic Sans MS" panose="030F0702030302020204" pitchFamily="66" charset="0"/>
              </a:rPr>
              <a:t>Spatula City! Spatula City</a:t>
            </a:r>
            <a:r>
              <a:rPr lang="en-US" sz="2800" b="1" dirty="0" smtClean="0">
                <a:solidFill>
                  <a:srgbClr val="FF0000"/>
                </a:solidFill>
                <a:latin typeface="Comic Sans MS" panose="030F0702030302020204" pitchFamily="66" charset="0"/>
              </a:rPr>
              <a:t>!</a:t>
            </a:r>
          </a:p>
          <a:p>
            <a:endParaRPr lang="en-US" sz="2800" b="1" dirty="0" smtClean="0">
              <a:solidFill>
                <a:srgbClr val="FF0000"/>
              </a:solidFill>
              <a:latin typeface="Comic Sans MS" panose="030F0702030302020204" pitchFamily="66" charset="0"/>
            </a:endParaRPr>
          </a:p>
          <a:p>
            <a:endParaRPr lang="en-US" b="1" dirty="0">
              <a:solidFill>
                <a:srgbClr val="FF0000"/>
              </a:solidFill>
              <a:latin typeface="Comic Sans MS" panose="030F0702030302020204" pitchFamily="66" charset="0"/>
            </a:endParaRPr>
          </a:p>
          <a:p>
            <a:r>
              <a:rPr lang="en-US" sz="2400" dirty="0" smtClean="0">
                <a:solidFill>
                  <a:srgbClr val="FF0000"/>
                </a:solidFill>
                <a:latin typeface="Comic Sans MS" panose="030F0702030302020204" pitchFamily="66" charset="0"/>
              </a:rPr>
              <a:t>We'll </a:t>
            </a:r>
            <a:r>
              <a:rPr lang="en-US" sz="2400" dirty="0">
                <a:solidFill>
                  <a:srgbClr val="FF0000"/>
                </a:solidFill>
                <a:latin typeface="Comic Sans MS" panose="030F0702030302020204" pitchFamily="66" charset="0"/>
              </a:rPr>
              <a:t>beat any advertised price</a:t>
            </a:r>
            <a:r>
              <a:rPr lang="en-US" sz="2400" dirty="0" smtClean="0">
                <a:solidFill>
                  <a:srgbClr val="FF0000"/>
                </a:solidFill>
                <a:latin typeface="Comic Sans MS" panose="030F0702030302020204" pitchFamily="66" charset="0"/>
              </a:rPr>
              <a:t>!                                                 </a:t>
            </a:r>
            <a:r>
              <a:rPr lang="en-US" sz="2200" b="1" i="1" dirty="0" smtClean="0">
                <a:solidFill>
                  <a:schemeClr val="bg1">
                    <a:lumMod val="65000"/>
                  </a:schemeClr>
                </a:solidFill>
                <a:latin typeface="Times New Roman" panose="02020603050405020304" pitchFamily="18" charset="0"/>
                <a:cs typeface="Times New Roman" panose="02020603050405020304" pitchFamily="18" charset="0"/>
              </a:rPr>
              <a:t>output</a:t>
            </a:r>
            <a:endParaRPr lang="en-US" sz="2200" b="1" i="1" dirty="0">
              <a:solidFill>
                <a:schemeClr val="bg1">
                  <a:lumMod val="65000"/>
                </a:schemeClr>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1097277" y="4321908"/>
            <a:ext cx="10058402" cy="461665"/>
          </a:xfrm>
          <a:prstGeom prst="rect">
            <a:avLst/>
          </a:prstGeom>
          <a:solidFill>
            <a:srgbClr val="FFFF00"/>
          </a:solidFill>
        </p:spPr>
        <p:txBody>
          <a:bodyPr wrap="square">
            <a:spAutoFit/>
          </a:bodyPr>
          <a:lstStyle/>
          <a:p>
            <a:r>
              <a:rPr lang="en-US" sz="2400" b="1" dirty="0">
                <a:solidFill>
                  <a:srgbClr val="FF0000"/>
                </a:solidFill>
                <a:latin typeface="Comic Sans MS" panose="030F0702030302020204" pitchFamily="66" charset="0"/>
              </a:rPr>
              <a:t>See our spectacular spatula specials!</a:t>
            </a:r>
          </a:p>
        </p:txBody>
      </p:sp>
      <p:sp>
        <p:nvSpPr>
          <p:cNvPr id="9" name="Rectangle 8"/>
          <p:cNvSpPr/>
          <p:nvPr/>
        </p:nvSpPr>
        <p:spPr>
          <a:xfrm>
            <a:off x="1097277" y="5476070"/>
            <a:ext cx="10058402" cy="907941"/>
          </a:xfrm>
          <a:prstGeom prst="rect">
            <a:avLst/>
          </a:prstGeom>
        </p:spPr>
        <p:txBody>
          <a:bodyPr wrap="square">
            <a:spAutoFit/>
          </a:bodyPr>
          <a:lstStyle/>
          <a:p>
            <a:pPr>
              <a:spcAft>
                <a:spcPts val="600"/>
              </a:spcAft>
              <a:buFont typeface="Arial" panose="020B0604020202020204" pitchFamily="34" charset="0"/>
              <a:buChar char="•"/>
            </a:pPr>
            <a:r>
              <a:rPr lang="en-US" sz="2400" dirty="0" smtClean="0">
                <a:solidFill>
                  <a:srgbClr val="000000"/>
                </a:solidFill>
                <a:latin typeface="Calibri" panose="020F0502020204030204" pitchFamily="34" charset="0"/>
              </a:rPr>
              <a:t>    a </a:t>
            </a:r>
            <a:r>
              <a:rPr lang="en-US" sz="2400" dirty="0">
                <a:solidFill>
                  <a:srgbClr val="000000"/>
                </a:solidFill>
                <a:latin typeface="Calibri" panose="020F0502020204030204" pitchFamily="34" charset="0"/>
              </a:rPr>
              <a:t>tag used to indicate a logical section or area of a page</a:t>
            </a:r>
          </a:p>
          <a:p>
            <a:pPr>
              <a:spcAft>
                <a:spcPts val="600"/>
              </a:spcAft>
              <a:buFont typeface="Arial" panose="020B0604020202020204" pitchFamily="34" charset="0"/>
              <a:buChar char="•"/>
            </a:pPr>
            <a:r>
              <a:rPr lang="en-US" sz="2400" dirty="0" smtClean="0">
                <a:solidFill>
                  <a:srgbClr val="000000"/>
                </a:solidFill>
                <a:latin typeface="Calibri" panose="020F0502020204030204" pitchFamily="34" charset="0"/>
              </a:rPr>
              <a:t>    has </a:t>
            </a:r>
            <a:r>
              <a:rPr lang="en-US" sz="2400" dirty="0">
                <a:solidFill>
                  <a:srgbClr val="000000"/>
                </a:solidFill>
                <a:latin typeface="Calibri" panose="020F0502020204030204" pitchFamily="34" charset="0"/>
              </a:rPr>
              <a:t>no appearance by default, but you can apply styles to it</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23596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sections: </a:t>
            </a:r>
            <a:r>
              <a:rPr lang="en-US" b="1" dirty="0">
                <a:solidFill>
                  <a:srgbClr val="92D050"/>
                </a:solidFill>
              </a:rPr>
              <a:t>&lt;span&gt;</a:t>
            </a:r>
          </a:p>
        </p:txBody>
      </p:sp>
      <p:sp>
        <p:nvSpPr>
          <p:cNvPr id="3" name="Content Placeholder 2"/>
          <p:cNvSpPr>
            <a:spLocks noGrp="1"/>
          </p:cNvSpPr>
          <p:nvPr>
            <p:ph idx="1"/>
          </p:nvPr>
        </p:nvSpPr>
        <p:spPr>
          <a:xfrm>
            <a:off x="1097280" y="1845734"/>
            <a:ext cx="10058400" cy="460144"/>
          </a:xfrm>
        </p:spPr>
        <p:txBody>
          <a:bodyPr/>
          <a:lstStyle/>
          <a:p>
            <a:pPr algn="ctr"/>
            <a:r>
              <a:rPr lang="en-US" i="1" dirty="0"/>
              <a:t>an inline element used purely as a range for applying styles</a:t>
            </a:r>
            <a:endParaRPr lang="en-US" dirty="0"/>
          </a:p>
        </p:txBody>
      </p:sp>
      <p:sp>
        <p:nvSpPr>
          <p:cNvPr id="4" name="Rectangle 3"/>
          <p:cNvSpPr/>
          <p:nvPr/>
        </p:nvSpPr>
        <p:spPr>
          <a:xfrm>
            <a:off x="1097280" y="2305878"/>
            <a:ext cx="10058400" cy="1200329"/>
          </a:xfrm>
          <a:prstGeom prst="rect">
            <a:avLst/>
          </a:prstGeom>
          <a:solidFill>
            <a:srgbClr val="EBF7FF"/>
          </a:solidFill>
          <a:ln w="19050">
            <a:solidFill>
              <a:schemeClr val="tx1"/>
            </a:solidFill>
            <a:prstDash val="dash"/>
          </a:ln>
        </p:spPr>
        <p:txBody>
          <a:bodyPr wrap="square">
            <a:spAutoFit/>
          </a:bodyPr>
          <a:lstStyle/>
          <a:p>
            <a:r>
              <a:rPr lang="en-US" dirty="0">
                <a:latin typeface="Courier New" panose="02070309020205020404" pitchFamily="49" charset="0"/>
                <a:cs typeface="Courier New" panose="02070309020205020404" pitchFamily="49" charset="0"/>
              </a:rPr>
              <a:t>&lt;h2&gt;Spatula City!  Spatula City!&lt;/h2&gt;</a:t>
            </a:r>
          </a:p>
          <a:p>
            <a:r>
              <a:rPr lang="en-US" dirty="0">
                <a:latin typeface="Courier New" panose="02070309020205020404" pitchFamily="49" charset="0"/>
                <a:cs typeface="Courier New" panose="02070309020205020404" pitchFamily="49" charset="0"/>
              </a:rPr>
              <a:t>&lt;p&gt;See our </a:t>
            </a:r>
            <a:r>
              <a:rPr lang="en-US" b="1" dirty="0">
                <a:solidFill>
                  <a:srgbClr val="C00000"/>
                </a:solidFill>
                <a:latin typeface="Courier New" panose="02070309020205020404" pitchFamily="49" charset="0"/>
                <a:cs typeface="Courier New" panose="02070309020205020404" pitchFamily="49" charset="0"/>
              </a:rPr>
              <a:t>&lt;span class="special"&gt;</a:t>
            </a:r>
            <a:r>
              <a:rPr lang="en-US" dirty="0">
                <a:latin typeface="Courier New" panose="02070309020205020404" pitchFamily="49" charset="0"/>
                <a:cs typeface="Courier New" panose="02070309020205020404" pitchFamily="49" charset="0"/>
              </a:rPr>
              <a:t>spectacular</a:t>
            </a:r>
            <a:r>
              <a:rPr lang="en-US" b="1" dirty="0">
                <a:solidFill>
                  <a:srgbClr val="C00000"/>
                </a:solidFill>
                <a:latin typeface="Courier New" panose="02070309020205020404" pitchFamily="49" charset="0"/>
                <a:cs typeface="Courier New" panose="02070309020205020404" pitchFamily="49" charset="0"/>
              </a:rPr>
              <a:t>&lt;/span&gt;</a:t>
            </a:r>
            <a:r>
              <a:rPr lang="en-US" dirty="0">
                <a:latin typeface="Courier New" panose="02070309020205020404" pitchFamily="49" charset="0"/>
                <a:cs typeface="Courier New" panose="02070309020205020404" pitchFamily="49" charset="0"/>
              </a:rPr>
              <a:t> spatula specials!&lt;/p&gt;</a:t>
            </a:r>
          </a:p>
          <a:p>
            <a:r>
              <a:rPr lang="en-US" dirty="0">
                <a:latin typeface="Courier New" panose="02070309020205020404" pitchFamily="49" charset="0"/>
                <a:cs typeface="Courier New" panose="02070309020205020404" pitchFamily="49" charset="0"/>
              </a:rPr>
              <a:t>&lt;p&gt;We'll beat </a:t>
            </a:r>
            <a:r>
              <a:rPr lang="en-US" b="1" dirty="0">
                <a:solidFill>
                  <a:srgbClr val="C00000"/>
                </a:solidFill>
                <a:latin typeface="Courier New" panose="02070309020205020404" pitchFamily="49" charset="0"/>
                <a:cs typeface="Courier New" panose="02070309020205020404" pitchFamily="49" charset="0"/>
              </a:rPr>
              <a:t>&lt;span class="shout"&gt;</a:t>
            </a:r>
            <a:r>
              <a:rPr lang="en-US" dirty="0">
                <a:latin typeface="Courier New" panose="02070309020205020404" pitchFamily="49" charset="0"/>
                <a:cs typeface="Courier New" panose="02070309020205020404" pitchFamily="49" charset="0"/>
              </a:rPr>
              <a:t>any advertised price</a:t>
            </a:r>
            <a:r>
              <a:rPr lang="en-US" b="1" dirty="0">
                <a:solidFill>
                  <a:srgbClr val="C00000"/>
                </a:solidFill>
                <a:latin typeface="Courier New" panose="02070309020205020404" pitchFamily="49" charset="0"/>
                <a:cs typeface="Courier New" panose="02070309020205020404" pitchFamily="49" charset="0"/>
              </a:rPr>
              <a:t>&lt;/span&gt;</a:t>
            </a:r>
            <a:r>
              <a:rPr lang="en-US" dirty="0">
                <a:latin typeface="Courier New" panose="02070309020205020404" pitchFamily="49" charset="0"/>
                <a:cs typeface="Courier New" panose="02070309020205020404" pitchFamily="49" charset="0"/>
              </a:rPr>
              <a:t>!&lt;/p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3506207"/>
            <a:ext cx="10058400" cy="1200329"/>
          </a:xfrm>
          <a:prstGeom prst="rect">
            <a:avLst/>
          </a:prstGeom>
          <a:ln w="19050">
            <a:solidFill>
              <a:schemeClr val="tx1"/>
            </a:solidFill>
            <a:prstDash val="dash"/>
          </a:ln>
        </p:spPr>
        <p:txBody>
          <a:bodyPr wrap="square">
            <a:spAutoFit/>
          </a:bodyPr>
          <a:lstStyle/>
          <a:p>
            <a:r>
              <a:rPr lang="en-US" sz="2800" b="1" dirty="0">
                <a:solidFill>
                  <a:srgbClr val="000000"/>
                </a:solidFill>
                <a:latin typeface="Times New Roman" panose="02020603050405020304" pitchFamily="18" charset="0"/>
              </a:rPr>
              <a:t>Spatula City! Spatula City!</a:t>
            </a:r>
          </a:p>
          <a:p>
            <a:r>
              <a:rPr lang="en-US" sz="2200" dirty="0">
                <a:solidFill>
                  <a:srgbClr val="000000"/>
                </a:solidFill>
                <a:latin typeface="Times New Roman" panose="02020603050405020304" pitchFamily="18" charset="0"/>
              </a:rPr>
              <a:t>See our </a:t>
            </a:r>
            <a:r>
              <a:rPr lang="en-US" sz="2200" dirty="0" smtClean="0">
                <a:solidFill>
                  <a:srgbClr val="000000"/>
                </a:solidFill>
                <a:latin typeface="Times New Roman" panose="02020603050405020304" pitchFamily="18" charset="0"/>
              </a:rPr>
              <a:t>                  </a:t>
            </a:r>
            <a:r>
              <a:rPr lang="en-US" sz="2200" dirty="0">
                <a:solidFill>
                  <a:srgbClr val="000000"/>
                </a:solidFill>
                <a:latin typeface="Times New Roman" panose="02020603050405020304" pitchFamily="18" charset="0"/>
              </a:rPr>
              <a:t> spatula specials!</a:t>
            </a:r>
          </a:p>
          <a:p>
            <a:r>
              <a:rPr lang="en-US" sz="2200" dirty="0">
                <a:solidFill>
                  <a:srgbClr val="000000"/>
                </a:solidFill>
                <a:latin typeface="Times New Roman" panose="02020603050405020304" pitchFamily="18" charset="0"/>
              </a:rPr>
              <a:t>We'll beat </a:t>
            </a:r>
            <a:r>
              <a:rPr lang="en-US" sz="2200" dirty="0">
                <a:solidFill>
                  <a:srgbClr val="FF0000"/>
                </a:solidFill>
                <a:latin typeface="Comic Sans MS" panose="030F0702030302020204" pitchFamily="66" charset="0"/>
              </a:rPr>
              <a:t>any advertised price</a:t>
            </a:r>
            <a:r>
              <a:rPr lang="en-US" sz="2200" dirty="0" smtClean="0">
                <a:solidFill>
                  <a:srgbClr val="000000"/>
                </a:solidFill>
                <a:latin typeface="Times New Roman" panose="02020603050405020304" pitchFamily="18" charset="0"/>
              </a:rPr>
              <a:t>!                                                                          </a:t>
            </a:r>
            <a:r>
              <a:rPr lang="en-US" sz="2200" b="1" i="1" dirty="0" smtClean="0">
                <a:solidFill>
                  <a:schemeClr val="bg1">
                    <a:lumMod val="65000"/>
                  </a:schemeClr>
                </a:solidFill>
                <a:latin typeface="Times New Roman" panose="02020603050405020304" pitchFamily="18" charset="0"/>
              </a:rPr>
              <a:t>output</a:t>
            </a:r>
            <a:endParaRPr lang="en-US" sz="2200" b="1" i="1" dirty="0">
              <a:solidFill>
                <a:schemeClr val="bg1">
                  <a:lumMod val="65000"/>
                </a:schemeClr>
              </a:solidFill>
              <a:effectLst/>
              <a:latin typeface="Times New Roman" panose="02020603050405020304" pitchFamily="18" charset="0"/>
            </a:endParaRPr>
          </a:p>
        </p:txBody>
      </p:sp>
      <p:sp>
        <p:nvSpPr>
          <p:cNvPr id="6" name="Rectangle 5"/>
          <p:cNvSpPr/>
          <p:nvPr/>
        </p:nvSpPr>
        <p:spPr>
          <a:xfrm>
            <a:off x="2099862" y="3966351"/>
            <a:ext cx="1313180" cy="369332"/>
          </a:xfrm>
          <a:prstGeom prst="rect">
            <a:avLst/>
          </a:prstGeom>
          <a:solidFill>
            <a:srgbClr val="FFFF00"/>
          </a:solidFill>
        </p:spPr>
        <p:txBody>
          <a:bodyPr wrap="none">
            <a:spAutoFit/>
          </a:bodyPr>
          <a:lstStyle/>
          <a:p>
            <a:r>
              <a:rPr lang="en-US" b="1" dirty="0">
                <a:solidFill>
                  <a:srgbClr val="000000"/>
                </a:solidFill>
                <a:latin typeface="Times New Roman" panose="02020603050405020304" pitchFamily="18" charset="0"/>
              </a:rPr>
              <a:t>spectacular</a:t>
            </a:r>
            <a:endParaRPr lang="en-US" dirty="0"/>
          </a:p>
        </p:txBody>
      </p:sp>
      <p:sp>
        <p:nvSpPr>
          <p:cNvPr id="7" name="Rectangle 1"/>
          <p:cNvSpPr>
            <a:spLocks noChangeArrowheads="1"/>
          </p:cNvSpPr>
          <p:nvPr/>
        </p:nvSpPr>
        <p:spPr bwMode="auto">
          <a:xfrm>
            <a:off x="1097279" y="4912067"/>
            <a:ext cx="10058401" cy="12281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has no onscreen appearance, but you can apply a style or ID to it, which will be applied to the text inside the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span</a:t>
            </a:r>
            <a:endParaRPr kumimoji="0" lang="en-US" sz="2400" b="0" i="0" u="none" strike="noStrike" cap="none" normalizeH="0" baseline="0" dirty="0" smtClean="0">
              <a:ln>
                <a:noFill/>
              </a:ln>
              <a:solidFill>
                <a:srgbClr val="003399"/>
              </a:solidFill>
              <a:effectLst/>
              <a:latin typeface="Calibri" panose="020F0502020204030204" pitchFamily="34" charset="0"/>
            </a:endParaRPr>
          </a:p>
        </p:txBody>
      </p:sp>
    </p:spTree>
    <p:extLst>
      <p:ext uri="{BB962C8B-B14F-4D97-AF65-F5344CB8AC3E}">
        <p14:creationId xmlns:p14="http://schemas.microsoft.com/office/powerpoint/2010/main" val="296796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context </a:t>
            </a:r>
            <a:r>
              <a:rPr lang="en-US" dirty="0" smtClean="0"/>
              <a:t>selectors</a:t>
            </a:r>
            <a:endParaRPr lang="en-US" dirty="0"/>
          </a:p>
        </p:txBody>
      </p:sp>
      <p:sp>
        <p:nvSpPr>
          <p:cNvPr id="3" name="Content Placeholder 2"/>
          <p:cNvSpPr>
            <a:spLocks noGrp="1"/>
          </p:cNvSpPr>
          <p:nvPr>
            <p:ph idx="1"/>
          </p:nvPr>
        </p:nvSpPr>
        <p:spPr>
          <a:xfrm>
            <a:off x="1097280" y="1845734"/>
            <a:ext cx="10058400" cy="1086309"/>
          </a:xfrm>
          <a:solidFill>
            <a:srgbClr val="EBF7FF"/>
          </a:solidFill>
          <a:ln w="19050">
            <a:solidFill>
              <a:schemeClr val="tx1"/>
            </a:solidFill>
            <a:prstDash val="dash"/>
          </a:ln>
        </p:spPr>
        <p:txBody>
          <a:bodyPr>
            <a:noAutofit/>
          </a:bodyPr>
          <a:lstStyle/>
          <a:p>
            <a:pPr marL="0" indent="0">
              <a:spcBef>
                <a:spcPts val="200"/>
              </a:spcBef>
              <a:buNone/>
            </a:pPr>
            <a:r>
              <a:rPr lang="en-US" sz="2200" dirty="0" smtClean="0">
                <a:latin typeface="Courier New" panose="02070309020205020404" pitchFamily="49" charset="0"/>
                <a:cs typeface="Courier New" panose="02070309020205020404" pitchFamily="49" charset="0"/>
              </a:rPr>
              <a:t> selector1 </a:t>
            </a:r>
            <a:r>
              <a:rPr lang="en-US" sz="2200" dirty="0">
                <a:latin typeface="Courier New" panose="02070309020205020404" pitchFamily="49" charset="0"/>
                <a:cs typeface="Courier New" panose="02070309020205020404" pitchFamily="49" charset="0"/>
              </a:rPr>
              <a:t>selector2 {</a:t>
            </a:r>
          </a:p>
          <a:p>
            <a:pPr marL="0" indent="0">
              <a:spcBef>
                <a:spcPts val="200"/>
              </a:spcBef>
              <a:buNone/>
            </a:pPr>
            <a:r>
              <a:rPr lang="en-US" sz="2200" dirty="0" smtClean="0">
                <a:latin typeface="Courier New" panose="02070309020205020404" pitchFamily="49" charset="0"/>
                <a:cs typeface="Courier New" panose="02070309020205020404" pitchFamily="49" charset="0"/>
              </a:rPr>
              <a:t>	properties</a:t>
            </a:r>
            <a:endParaRPr lang="en-US" sz="2200" dirty="0">
              <a:latin typeface="Courier New" panose="02070309020205020404" pitchFamily="49" charset="0"/>
              <a:cs typeface="Courier New" panose="02070309020205020404" pitchFamily="49" charset="0"/>
            </a:endParaRPr>
          </a:p>
          <a:p>
            <a:pPr marL="0" indent="0">
              <a:spcBef>
                <a:spcPts val="200"/>
              </a:spcBef>
              <a:buNone/>
            </a:pPr>
            <a:r>
              <a:rPr lang="en-US" sz="2200" dirty="0" smtClean="0">
                <a:latin typeface="Courier New" panose="02070309020205020404" pitchFamily="49" charset="0"/>
                <a:cs typeface="Courier New" panose="02070309020205020404" pitchFamily="49" charset="0"/>
              </a:rPr>
              <a:t> }                                                      </a:t>
            </a:r>
            <a:r>
              <a:rPr lang="en-US" sz="22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2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2932043"/>
            <a:ext cx="10058400" cy="830997"/>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applies </a:t>
            </a:r>
            <a:r>
              <a:rPr lang="en-US" sz="2400" dirty="0">
                <a:solidFill>
                  <a:srgbClr val="000000"/>
                </a:solidFill>
                <a:latin typeface="Calibri" panose="020F0502020204030204" pitchFamily="34" charset="0"/>
              </a:rPr>
              <a:t>the given properties to </a:t>
            </a:r>
            <a:r>
              <a:rPr lang="en-US" sz="2400" i="1" dirty="0">
                <a:solidFill>
                  <a:srgbClr val="003399"/>
                </a:solidFill>
                <a:latin typeface="Helvetica" panose="020B0604020202020204" pitchFamily="34" charset="0"/>
              </a:rPr>
              <a:t>selector2</a:t>
            </a:r>
            <a:r>
              <a:rPr lang="en-US" sz="2400" dirty="0">
                <a:solidFill>
                  <a:srgbClr val="000000"/>
                </a:solidFill>
                <a:latin typeface="Calibri" panose="020F0502020204030204" pitchFamily="34" charset="0"/>
              </a:rPr>
              <a:t> only if it is inside a </a:t>
            </a:r>
            <a:r>
              <a:rPr lang="en-US" sz="2400" i="1" dirty="0">
                <a:solidFill>
                  <a:srgbClr val="003399"/>
                </a:solidFill>
                <a:latin typeface="Helvetica" panose="020B0604020202020204" pitchFamily="34" charset="0"/>
              </a:rPr>
              <a:t>selector1</a:t>
            </a:r>
            <a:r>
              <a:rPr lang="en-US" sz="2400" dirty="0">
                <a:solidFill>
                  <a:srgbClr val="000000"/>
                </a:solidFill>
                <a:latin typeface="Calibri" panose="020F0502020204030204" pitchFamily="34" charset="0"/>
              </a:rPr>
              <a:t> on the page</a:t>
            </a:r>
            <a:endParaRPr lang="en-US" sz="2400" b="0" i="0" dirty="0">
              <a:solidFill>
                <a:srgbClr val="000000"/>
              </a:solidFill>
              <a:effectLst/>
              <a:latin typeface="Calibri" panose="020F0502020204030204" pitchFamily="34" charset="0"/>
            </a:endParaRPr>
          </a:p>
        </p:txBody>
      </p:sp>
      <p:sp>
        <p:nvSpPr>
          <p:cNvPr id="5" name="Rectangle 4"/>
          <p:cNvSpPr/>
          <p:nvPr/>
        </p:nvSpPr>
        <p:spPr>
          <a:xfrm>
            <a:off x="1097280" y="3915010"/>
            <a:ext cx="10058400" cy="1107996"/>
          </a:xfrm>
          <a:prstGeom prst="rect">
            <a:avLst/>
          </a:prstGeom>
          <a:solidFill>
            <a:srgbClr val="EBF7FF"/>
          </a:solidFill>
          <a:ln w="19050">
            <a:solidFill>
              <a:schemeClr val="tx1"/>
            </a:solidFill>
            <a:prstDash val="dash"/>
          </a:ln>
        </p:spPr>
        <p:txBody>
          <a:bodyPr wrap="square">
            <a:spAutoFit/>
          </a:bodyPr>
          <a:lstStyle/>
          <a:p>
            <a:r>
              <a:rPr lang="en-US" sz="2200" dirty="0">
                <a:latin typeface="Courier New" panose="02070309020205020404" pitchFamily="49" charset="0"/>
                <a:cs typeface="Courier New" panose="02070309020205020404" pitchFamily="49" charset="0"/>
              </a:rPr>
              <a:t>selector1 </a:t>
            </a:r>
            <a:r>
              <a:rPr lang="en-US" sz="2200" b="1" dirty="0">
                <a:solidFill>
                  <a:srgbClr val="C00000"/>
                </a:solidFill>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selector2 {</a:t>
            </a:r>
          </a:p>
          <a:p>
            <a:r>
              <a:rPr lang="en-US" sz="2200" dirty="0" smtClean="0">
                <a:latin typeface="Courier New" panose="02070309020205020404" pitchFamily="49" charset="0"/>
                <a:cs typeface="Courier New" panose="02070309020205020404" pitchFamily="49" charset="0"/>
              </a:rPr>
              <a:t>	properties</a:t>
            </a:r>
          </a:p>
          <a:p>
            <a:r>
              <a:rPr lang="en-US" sz="2200" dirty="0" smtClean="0">
                <a:latin typeface="Courier New" panose="02070309020205020404" pitchFamily="49" charset="0"/>
                <a:cs typeface="Courier New" panose="02070309020205020404" pitchFamily="49" charset="0"/>
              </a:rPr>
              <a:t>}                                                      </a:t>
            </a:r>
            <a:r>
              <a:rPr lang="en-US" sz="22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2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4985698"/>
            <a:ext cx="10058400" cy="1200329"/>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applies </a:t>
            </a:r>
            <a:r>
              <a:rPr lang="en-US" sz="2400" dirty="0">
                <a:solidFill>
                  <a:srgbClr val="000000"/>
                </a:solidFill>
                <a:latin typeface="Calibri" panose="020F0502020204030204" pitchFamily="34" charset="0"/>
              </a:rPr>
              <a:t>the given properties to </a:t>
            </a:r>
            <a:r>
              <a:rPr lang="en-US" sz="2400" i="1" dirty="0">
                <a:solidFill>
                  <a:srgbClr val="003399"/>
                </a:solidFill>
                <a:latin typeface="Helvetica" panose="020B0604020202020204" pitchFamily="34" charset="0"/>
              </a:rPr>
              <a:t>selector2</a:t>
            </a:r>
            <a:r>
              <a:rPr lang="en-US" sz="2400" dirty="0">
                <a:solidFill>
                  <a:srgbClr val="000000"/>
                </a:solidFill>
                <a:latin typeface="Calibri" panose="020F0502020204030204" pitchFamily="34" charset="0"/>
              </a:rPr>
              <a:t> only if it is </a:t>
            </a:r>
            <a:r>
              <a:rPr lang="en-US" sz="2400" i="1" dirty="0">
                <a:solidFill>
                  <a:srgbClr val="00B0F0"/>
                </a:solidFill>
                <a:latin typeface="Calibri" panose="020F0502020204030204" pitchFamily="34" charset="0"/>
              </a:rPr>
              <a:t>directly</a:t>
            </a:r>
            <a:r>
              <a:rPr lang="en-US" sz="2400" dirty="0">
                <a:solidFill>
                  <a:srgbClr val="000000"/>
                </a:solidFill>
                <a:latin typeface="Calibri" panose="020F0502020204030204" pitchFamily="34" charset="0"/>
              </a:rPr>
              <a:t> inside a </a:t>
            </a:r>
            <a:r>
              <a:rPr lang="en-US" sz="2400" i="1" dirty="0">
                <a:solidFill>
                  <a:srgbClr val="003399"/>
                </a:solidFill>
                <a:latin typeface="Helvetica" panose="020B0604020202020204" pitchFamily="34" charset="0"/>
              </a:rPr>
              <a:t>selector1</a:t>
            </a:r>
            <a:r>
              <a:rPr lang="en-US" sz="2400" dirty="0">
                <a:solidFill>
                  <a:srgbClr val="000000"/>
                </a:solidFill>
                <a:latin typeface="Calibri" panose="020F0502020204030204" pitchFamily="34" charset="0"/>
              </a:rPr>
              <a:t> on the </a:t>
            </a:r>
            <a:r>
              <a:rPr lang="en-US" sz="2400" dirty="0" smtClean="0">
                <a:solidFill>
                  <a:srgbClr val="000000"/>
                </a:solidFill>
                <a:latin typeface="Calibri" panose="020F0502020204030204" pitchFamily="34" charset="0"/>
              </a:rPr>
              <a:t>page</a:t>
            </a:r>
          </a:p>
          <a:p>
            <a:pPr lvl="1">
              <a:buFont typeface="Arial" panose="020B0604020202020204" pitchFamily="34" charset="0"/>
              <a:buChar char="•"/>
            </a:pPr>
            <a:r>
              <a:rPr lang="en-US" sz="2400" i="1" dirty="0" smtClean="0">
                <a:solidFill>
                  <a:srgbClr val="000044"/>
                </a:solidFill>
                <a:latin typeface="Helvetica" panose="020B0604020202020204" pitchFamily="34" charset="0"/>
              </a:rPr>
              <a:t>selector2</a:t>
            </a:r>
            <a:r>
              <a:rPr lang="en-US" sz="2400" dirty="0">
                <a:solidFill>
                  <a:srgbClr val="000000"/>
                </a:solidFill>
                <a:latin typeface="Calibri" panose="020F0502020204030204" pitchFamily="34" charset="0"/>
              </a:rPr>
              <a:t> tag is immediately inside </a:t>
            </a:r>
            <a:r>
              <a:rPr lang="en-US" sz="2400" i="1" dirty="0">
                <a:solidFill>
                  <a:srgbClr val="000044"/>
                </a:solidFill>
                <a:latin typeface="Helvetica" panose="020B0604020202020204" pitchFamily="34" charset="0"/>
              </a:rPr>
              <a:t>selector1</a:t>
            </a:r>
            <a:r>
              <a:rPr lang="en-US" sz="2400" dirty="0">
                <a:solidFill>
                  <a:srgbClr val="000000"/>
                </a:solidFill>
                <a:latin typeface="Calibri" panose="020F0502020204030204" pitchFamily="34" charset="0"/>
              </a:rPr>
              <a:t> with no tags in </a:t>
            </a:r>
            <a:r>
              <a:rPr lang="en-US" sz="2400" dirty="0" smtClean="0">
                <a:solidFill>
                  <a:srgbClr val="000000"/>
                </a:solidFill>
                <a:latin typeface="Calibri" panose="020F0502020204030204" pitchFamily="34" charset="0"/>
              </a:rPr>
              <a:t>between</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011507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selector </a:t>
            </a:r>
            <a:r>
              <a:rPr lang="en-US" dirty="0" smtClean="0"/>
              <a:t>example</a:t>
            </a:r>
            <a:endParaRPr lang="en-US" dirty="0"/>
          </a:p>
        </p:txBody>
      </p:sp>
      <p:sp>
        <p:nvSpPr>
          <p:cNvPr id="3" name="Content Placeholder 2"/>
          <p:cNvSpPr>
            <a:spLocks noGrp="1"/>
          </p:cNvSpPr>
          <p:nvPr>
            <p:ph idx="1"/>
          </p:nvPr>
        </p:nvSpPr>
        <p:spPr>
          <a:xfrm>
            <a:off x="1097280" y="1845734"/>
            <a:ext cx="10058400" cy="1543509"/>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&lt;p&gt;Shop at </a:t>
            </a:r>
            <a:r>
              <a:rPr lang="en-US" b="1" dirty="0">
                <a:solidFill>
                  <a:srgbClr val="C00000"/>
                </a:solidFill>
                <a:latin typeface="Courier New" panose="02070309020205020404" pitchFamily="49" charset="0"/>
                <a:cs typeface="Courier New" panose="02070309020205020404" pitchFamily="49" charset="0"/>
              </a:rPr>
              <a:t>&lt;strong&gt;</a:t>
            </a:r>
            <a:r>
              <a:rPr lang="en-US" dirty="0">
                <a:latin typeface="Courier New" panose="02070309020205020404" pitchFamily="49" charset="0"/>
                <a:cs typeface="Courier New" panose="02070309020205020404" pitchFamily="49" charset="0"/>
              </a:rPr>
              <a:t>Hardwick's Hardware</a:t>
            </a:r>
            <a:r>
              <a:rPr lang="en-US" b="1" dirty="0">
                <a:solidFill>
                  <a:srgbClr val="C00000"/>
                </a:solidFill>
                <a:latin typeface="Courier New" panose="02070309020205020404" pitchFamily="49" charset="0"/>
                <a:cs typeface="Courier New" panose="02070309020205020404" pitchFamily="49" charset="0"/>
              </a:rPr>
              <a:t>&lt;/strong&gt;</a:t>
            </a:r>
            <a:r>
              <a:rPr lang="en-US" dirty="0">
                <a:latin typeface="Courier New" panose="02070309020205020404" pitchFamily="49" charset="0"/>
                <a:cs typeface="Courier New" panose="02070309020205020404" pitchFamily="49" charset="0"/>
              </a:rPr>
              <a:t>...&lt;/p&gt;</a:t>
            </a:r>
          </a:p>
          <a:p>
            <a:pPr>
              <a:spcBef>
                <a:spcPts val="0"/>
              </a:spcBef>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&lt;li&gt;</a:t>
            </a:r>
            <a:r>
              <a:rPr lang="en-US" dirty="0">
                <a:latin typeface="Courier New" panose="02070309020205020404" pitchFamily="49" charset="0"/>
                <a:cs typeface="Courier New" panose="02070309020205020404" pitchFamily="49" charset="0"/>
              </a:rPr>
              <a:t>The </a:t>
            </a:r>
            <a:r>
              <a:rPr lang="en-US" b="1" dirty="0">
                <a:solidFill>
                  <a:srgbClr val="C00000"/>
                </a:solidFill>
                <a:latin typeface="Courier New" panose="02070309020205020404" pitchFamily="49" charset="0"/>
                <a:cs typeface="Courier New" panose="02070309020205020404" pitchFamily="49" charset="0"/>
              </a:rPr>
              <a:t>&lt;strong&gt;</a:t>
            </a:r>
            <a:r>
              <a:rPr lang="en-US" dirty="0">
                <a:latin typeface="Courier New" panose="02070309020205020404" pitchFamily="49" charset="0"/>
                <a:cs typeface="Courier New" panose="02070309020205020404" pitchFamily="49" charset="0"/>
              </a:rPr>
              <a:t>best</a:t>
            </a:r>
            <a:r>
              <a:rPr lang="en-US" b="1" dirty="0">
                <a:solidFill>
                  <a:srgbClr val="C00000"/>
                </a:solidFill>
                <a:latin typeface="Courier New" panose="02070309020205020404" pitchFamily="49" charset="0"/>
                <a:cs typeface="Courier New" panose="02070309020205020404" pitchFamily="49" charset="0"/>
              </a:rPr>
              <a:t>&lt;/strong&gt;</a:t>
            </a:r>
            <a:r>
              <a:rPr lang="en-US"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prices in town!&lt;/li&gt;</a:t>
            </a:r>
          </a:p>
          <a:p>
            <a:pPr>
              <a:spcBef>
                <a:spcPts val="0"/>
              </a:spcBef>
            </a:pPr>
            <a:r>
              <a:rPr lang="en-US" dirty="0">
                <a:latin typeface="Courier New" panose="02070309020205020404" pitchFamily="49" charset="0"/>
                <a:cs typeface="Courier New" panose="02070309020205020404" pitchFamily="49" charset="0"/>
              </a:rPr>
              <a:t>  &lt;li&gt;Act while supplies last!&lt;/li&gt;</a:t>
            </a:r>
          </a:p>
          <a:p>
            <a:pPr>
              <a:spcBef>
                <a:spcPts val="0"/>
              </a:spcBef>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ul</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389243"/>
            <a:ext cx="10058400" cy="400110"/>
          </a:xfrm>
          <a:prstGeom prst="rect">
            <a:avLst/>
          </a:prstGeom>
          <a:solidFill>
            <a:srgbClr val="EBF7FF"/>
          </a:solidFill>
          <a:ln w="19050">
            <a:solidFill>
              <a:schemeClr val="tx1"/>
            </a:solidFill>
            <a:prstDash val="dash"/>
          </a:ln>
        </p:spPr>
        <p:txBody>
          <a:bodyPr wrap="square">
            <a:spAutoFit/>
          </a:bodyPr>
          <a:lstStyle/>
          <a:p>
            <a:r>
              <a:rPr lang="en-US" sz="2000" b="1" dirty="0">
                <a:solidFill>
                  <a:srgbClr val="C00000"/>
                </a:solidFill>
                <a:latin typeface="Courier New" panose="02070309020205020404" pitchFamily="49" charset="0"/>
                <a:cs typeface="Courier New" panose="02070309020205020404" pitchFamily="49" charset="0"/>
              </a:rPr>
              <a:t>li strong </a:t>
            </a:r>
            <a:r>
              <a:rPr lang="en-US" sz="2000" dirty="0">
                <a:latin typeface="Courier New" panose="02070309020205020404" pitchFamily="49" charset="0"/>
                <a:cs typeface="Courier New" panose="02070309020205020404" pitchFamily="49" charset="0"/>
              </a:rPr>
              <a:t>{ text-decoration: underline; </a:t>
            </a:r>
            <a:r>
              <a:rPr lang="en-US" sz="2000" dirty="0" smtClean="0">
                <a:latin typeface="Courier New" panose="02070309020205020404" pitchFamily="49" charset="0"/>
                <a:cs typeface="Courier New" panose="02070309020205020404" pitchFamily="49" charset="0"/>
              </a:rPr>
              <a:t>}                    </a:t>
            </a:r>
            <a:r>
              <a:rPr lang="en-US" sz="20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0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3789353"/>
            <a:ext cx="10058400" cy="1508105"/>
          </a:xfrm>
          <a:prstGeom prst="rect">
            <a:avLst/>
          </a:prstGeom>
          <a:ln w="19050">
            <a:solidFill>
              <a:schemeClr val="tx1"/>
            </a:solidFill>
            <a:prstDash val="dash"/>
          </a:ln>
        </p:spPr>
        <p:txBody>
          <a:bodyPr wrap="square">
            <a:spAutoFit/>
          </a:bodyPr>
          <a:lstStyle/>
          <a:p>
            <a:pPr>
              <a:spcAft>
                <a:spcPts val="1200"/>
              </a:spcAft>
            </a:pPr>
            <a:r>
              <a:rPr lang="en-US" sz="2400" dirty="0">
                <a:solidFill>
                  <a:srgbClr val="000000"/>
                </a:solidFill>
                <a:latin typeface="Times New Roman" panose="02020603050405020304" pitchFamily="18" charset="0"/>
              </a:rPr>
              <a:t>Shop at </a:t>
            </a:r>
            <a:r>
              <a:rPr lang="en-US" sz="2400" b="1" dirty="0">
                <a:solidFill>
                  <a:srgbClr val="000000"/>
                </a:solidFill>
                <a:latin typeface="Times New Roman" panose="02020603050405020304" pitchFamily="18" charset="0"/>
              </a:rPr>
              <a:t>Hardwick's Hardware</a:t>
            </a:r>
            <a:r>
              <a:rPr lang="en-US" sz="2400" dirty="0">
                <a:solidFill>
                  <a:srgbClr val="000000"/>
                </a:solidFill>
                <a:latin typeface="Times New Roman" panose="02020603050405020304" pitchFamily="18" charset="0"/>
              </a:rPr>
              <a:t>...</a:t>
            </a:r>
          </a:p>
          <a:p>
            <a:pPr>
              <a:spcAft>
                <a:spcPts val="1200"/>
              </a:spcAft>
              <a:buFont typeface="Arial" panose="020B0604020202020204" pitchFamily="34" charset="0"/>
              <a:buChar char="•"/>
            </a:pPr>
            <a:r>
              <a:rPr lang="en-US" sz="2400" dirty="0" smtClean="0">
                <a:solidFill>
                  <a:srgbClr val="000000"/>
                </a:solidFill>
                <a:latin typeface="Times New Roman" panose="02020603050405020304" pitchFamily="18" charset="0"/>
              </a:rPr>
              <a:t>  The</a:t>
            </a:r>
            <a:r>
              <a:rPr lang="en-US" sz="2400" dirty="0">
                <a:solidFill>
                  <a:srgbClr val="000000"/>
                </a:solidFill>
                <a:latin typeface="Times New Roman" panose="02020603050405020304" pitchFamily="18" charset="0"/>
              </a:rPr>
              <a:t> </a:t>
            </a:r>
            <a:r>
              <a:rPr lang="en-US" sz="2400" b="1" u="sng" dirty="0">
                <a:solidFill>
                  <a:srgbClr val="000000"/>
                </a:solidFill>
                <a:latin typeface="Times New Roman" panose="02020603050405020304" pitchFamily="18" charset="0"/>
              </a:rPr>
              <a:t>best</a:t>
            </a:r>
            <a:r>
              <a:rPr lang="en-US" sz="2400" dirty="0">
                <a:solidFill>
                  <a:srgbClr val="000000"/>
                </a:solidFill>
                <a:latin typeface="Times New Roman" panose="02020603050405020304" pitchFamily="18" charset="0"/>
              </a:rPr>
              <a:t> prices in town!</a:t>
            </a:r>
          </a:p>
          <a:p>
            <a:pPr>
              <a:spcAft>
                <a:spcPts val="1200"/>
              </a:spcAft>
              <a:buFont typeface="Arial" panose="020B0604020202020204" pitchFamily="34" charset="0"/>
              <a:buChar char="•"/>
            </a:pPr>
            <a:r>
              <a:rPr lang="en-US" sz="2400" dirty="0" smtClean="0">
                <a:solidFill>
                  <a:srgbClr val="000000"/>
                </a:solidFill>
                <a:latin typeface="Times New Roman" panose="02020603050405020304" pitchFamily="18" charset="0"/>
              </a:rPr>
              <a:t>  Act </a:t>
            </a:r>
            <a:r>
              <a:rPr lang="en-US" sz="2400" dirty="0">
                <a:solidFill>
                  <a:srgbClr val="000000"/>
                </a:solidFill>
                <a:latin typeface="Times New Roman" panose="02020603050405020304" pitchFamily="18" charset="0"/>
              </a:rPr>
              <a:t>while supplies last</a:t>
            </a:r>
            <a:r>
              <a:rPr lang="en-US" sz="2400" dirty="0" smtClean="0">
                <a:solidFill>
                  <a:srgbClr val="000000"/>
                </a:solidFill>
                <a:latin typeface="Times New Roman" panose="02020603050405020304" pitchFamily="18" charset="0"/>
              </a:rPr>
              <a:t>!                                                                              </a:t>
            </a:r>
            <a:r>
              <a:rPr lang="en-US" sz="2400" b="1" i="1" dirty="0" smtClean="0">
                <a:solidFill>
                  <a:schemeClr val="bg1">
                    <a:lumMod val="65000"/>
                  </a:schemeClr>
                </a:solidFill>
                <a:latin typeface="Times New Roman" panose="02020603050405020304" pitchFamily="18" charset="0"/>
              </a:rPr>
              <a:t>ou</a:t>
            </a:r>
            <a:r>
              <a:rPr lang="en-US" altLang="zh-CN" sz="2400" b="1" i="1" dirty="0" smtClean="0">
                <a:solidFill>
                  <a:schemeClr val="bg1">
                    <a:lumMod val="65000"/>
                  </a:schemeClr>
                </a:solidFill>
                <a:latin typeface="Times New Roman" panose="02020603050405020304" pitchFamily="18" charset="0"/>
              </a:rPr>
              <a:t>t</a:t>
            </a:r>
            <a:r>
              <a:rPr lang="en-US" sz="2400" b="1" i="1" dirty="0" smtClean="0">
                <a:solidFill>
                  <a:schemeClr val="bg1">
                    <a:lumMod val="65000"/>
                  </a:schemeClr>
                </a:solidFill>
                <a:latin typeface="Times New Roman" panose="02020603050405020304" pitchFamily="18" charset="0"/>
              </a:rPr>
              <a:t>put</a:t>
            </a:r>
            <a:endParaRPr lang="en-US" sz="2400" b="1" i="1" dirty="0">
              <a:solidFill>
                <a:schemeClr val="bg1">
                  <a:lumMod val="65000"/>
                </a:schemeClr>
              </a:solidFill>
              <a:effectLst/>
              <a:latin typeface="Times New Roman" panose="02020603050405020304" pitchFamily="18" charset="0"/>
            </a:endParaRPr>
          </a:p>
        </p:txBody>
      </p:sp>
    </p:spTree>
    <p:extLst>
      <p:ext uri="{BB962C8B-B14F-4D97-AF65-F5344CB8AC3E}">
        <p14:creationId xmlns:p14="http://schemas.microsoft.com/office/powerpoint/2010/main" val="874279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a:t>
            </a:r>
            <a:r>
              <a:rPr lang="en-US" dirty="0" smtClean="0"/>
              <a:t>example</a:t>
            </a:r>
            <a:endParaRPr lang="en-US" dirty="0"/>
          </a:p>
        </p:txBody>
      </p:sp>
      <p:sp>
        <p:nvSpPr>
          <p:cNvPr id="3" name="Content Placeholder 2"/>
          <p:cNvSpPr>
            <a:spLocks noGrp="1"/>
          </p:cNvSpPr>
          <p:nvPr>
            <p:ph idx="1"/>
          </p:nvPr>
        </p:nvSpPr>
        <p:spPr>
          <a:xfrm>
            <a:off x="1097280" y="1845734"/>
            <a:ext cx="10058400" cy="1970892"/>
          </a:xfrm>
          <a:solidFill>
            <a:srgbClr val="EBF7FF"/>
          </a:solidFill>
          <a:ln w="19050">
            <a:solidFill>
              <a:schemeClr val="tx1"/>
            </a:solidFill>
            <a:prstDash val="dash"/>
          </a:ln>
        </p:spPr>
        <p:txBody>
          <a:bodyPr>
            <a:normAutofit lnSpcReduction="10000"/>
          </a:bodyPr>
          <a:lstStyle/>
          <a:p>
            <a:pPr>
              <a:spcBef>
                <a:spcPts val="0"/>
              </a:spcBef>
            </a:pPr>
            <a:r>
              <a:rPr lang="en-US" b="1" dirty="0">
                <a:solidFill>
                  <a:srgbClr val="C00000"/>
                </a:solidFill>
                <a:latin typeface="Courier New" panose="02070309020205020404" pitchFamily="49" charset="0"/>
                <a:cs typeface="Courier New" panose="02070309020205020404" pitchFamily="49" charset="0"/>
              </a:rPr>
              <a:t>&lt;div id="ad"&gt;</a:t>
            </a:r>
          </a:p>
          <a:p>
            <a:pPr>
              <a:spcBef>
                <a:spcPts val="0"/>
              </a:spcBef>
            </a:pPr>
            <a:r>
              <a:rPr lang="en-US" dirty="0">
                <a:latin typeface="Courier New" panose="02070309020205020404" pitchFamily="49" charset="0"/>
                <a:cs typeface="Courier New" panose="02070309020205020404" pitchFamily="49" charset="0"/>
              </a:rPr>
              <a:t>  &lt;p&gt;Shop at &lt;strong&gt;Hardwick's Hardware&lt;/strong&gt;...&lt;/p&gt;</a:t>
            </a:r>
          </a:p>
          <a:p>
            <a:pPr>
              <a:spcBef>
                <a:spcPts val="0"/>
              </a:spcBef>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&lt;li class="important"&gt;</a:t>
            </a:r>
            <a:r>
              <a:rPr lang="en-US" dirty="0">
                <a:latin typeface="Courier New" panose="02070309020205020404" pitchFamily="49" charset="0"/>
                <a:cs typeface="Courier New" panose="02070309020205020404" pitchFamily="49" charset="0"/>
              </a:rPr>
              <a:t>The </a:t>
            </a:r>
            <a:r>
              <a:rPr lang="en-US" b="1" dirty="0">
                <a:solidFill>
                  <a:srgbClr val="C00000"/>
                </a:solidFill>
                <a:latin typeface="Courier New" panose="02070309020205020404" pitchFamily="49" charset="0"/>
                <a:cs typeface="Courier New" panose="02070309020205020404" pitchFamily="49" charset="0"/>
              </a:rPr>
              <a:t>&lt;strong&gt;</a:t>
            </a:r>
            <a:r>
              <a:rPr lang="en-US" dirty="0">
                <a:latin typeface="Courier New" panose="02070309020205020404" pitchFamily="49" charset="0"/>
                <a:cs typeface="Courier New" panose="02070309020205020404" pitchFamily="49" charset="0"/>
              </a:rPr>
              <a:t>best</a:t>
            </a:r>
            <a:r>
              <a:rPr lang="en-US" b="1" dirty="0">
                <a:solidFill>
                  <a:srgbClr val="C00000"/>
                </a:solidFill>
                <a:latin typeface="Courier New" panose="02070309020205020404" pitchFamily="49" charset="0"/>
                <a:cs typeface="Courier New" panose="02070309020205020404" pitchFamily="49" charset="0"/>
              </a:rPr>
              <a:t>&lt;/strong&gt;</a:t>
            </a:r>
            <a:r>
              <a:rPr lang="en-US"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prices!&lt;/li&gt;</a:t>
            </a:r>
          </a:p>
          <a:p>
            <a:pPr>
              <a:spcBef>
                <a:spcPts val="0"/>
              </a:spcBef>
            </a:pPr>
            <a:r>
              <a:rPr lang="en-US" dirty="0">
                <a:latin typeface="Courier New" panose="02070309020205020404" pitchFamily="49" charset="0"/>
                <a:cs typeface="Courier New" panose="02070309020205020404" pitchFamily="49" charset="0"/>
              </a:rPr>
              <a:t>    &lt;li&gt;Act &lt;strong&gt;while supplies last!&lt;/strong&gt;&lt;/li&gt;</a:t>
            </a:r>
          </a:p>
          <a:p>
            <a:pPr>
              <a:spcBef>
                <a:spcPts val="0"/>
              </a:spcBef>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ul</a:t>
            </a:r>
            <a:r>
              <a:rPr lang="en-US" dirty="0">
                <a:latin typeface="Courier New" panose="02070309020205020404" pitchFamily="49" charset="0"/>
                <a:cs typeface="Courier New" panose="02070309020205020404" pitchFamily="49" charset="0"/>
              </a:rPr>
              <a:t>&gt;</a:t>
            </a:r>
          </a:p>
          <a:p>
            <a:pPr>
              <a:spcBef>
                <a:spcPts val="0"/>
              </a:spcBef>
            </a:pPr>
            <a:r>
              <a:rPr lang="en-US" dirty="0">
                <a:latin typeface="Courier New" panose="02070309020205020404" pitchFamily="49" charset="0"/>
                <a:cs typeface="Courier New" panose="02070309020205020404" pitchFamily="49" charset="0"/>
              </a:rPr>
              <a:t>&lt;/div</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816626"/>
            <a:ext cx="10058400" cy="369332"/>
          </a:xfrm>
          <a:prstGeom prst="rect">
            <a:avLst/>
          </a:prstGeom>
          <a:solidFill>
            <a:srgbClr val="EBF7FF"/>
          </a:solidFill>
          <a:ln w="19050">
            <a:solidFill>
              <a:schemeClr val="tx1"/>
            </a:solidFill>
            <a:prstDash val="dash"/>
          </a:ln>
        </p:spPr>
        <p:txBody>
          <a:bodyPr wrap="square">
            <a:spAutoFit/>
          </a:bodyPr>
          <a:lstStyle/>
          <a:p>
            <a:r>
              <a:rPr lang="en-US" b="1" dirty="0">
                <a:solidFill>
                  <a:srgbClr val="C00000"/>
                </a:solidFill>
                <a:latin typeface="Courier New" panose="02070309020205020404" pitchFamily="49" charset="0"/>
                <a:cs typeface="Courier New" panose="02070309020205020404" pitchFamily="49" charset="0"/>
              </a:rPr>
              <a:t>#ad </a:t>
            </a:r>
            <a:r>
              <a:rPr lang="en-US" b="1" dirty="0" err="1">
                <a:solidFill>
                  <a:srgbClr val="C00000"/>
                </a:solidFill>
                <a:latin typeface="Courier New" panose="02070309020205020404" pitchFamily="49" charset="0"/>
                <a:cs typeface="Courier New" panose="02070309020205020404" pitchFamily="49" charset="0"/>
              </a:rPr>
              <a:t>li.important</a:t>
            </a:r>
            <a:r>
              <a:rPr lang="en-US" b="1" dirty="0">
                <a:solidFill>
                  <a:srgbClr val="C00000"/>
                </a:solidFill>
                <a:latin typeface="Courier New" panose="02070309020205020404" pitchFamily="49" charset="0"/>
                <a:cs typeface="Courier New" panose="02070309020205020404" pitchFamily="49" charset="0"/>
              </a:rPr>
              <a:t> strong </a:t>
            </a:r>
            <a:r>
              <a:rPr lang="en-US" dirty="0">
                <a:latin typeface="Courier New" panose="02070309020205020404" pitchFamily="49" charset="0"/>
                <a:cs typeface="Courier New" panose="02070309020205020404" pitchFamily="49" charset="0"/>
              </a:rPr>
              <a:t>{ text-decoration: underline;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4185958"/>
            <a:ext cx="10058400" cy="1508105"/>
          </a:xfrm>
          <a:prstGeom prst="rect">
            <a:avLst/>
          </a:prstGeom>
          <a:ln w="19050">
            <a:solidFill>
              <a:schemeClr val="tx1"/>
            </a:solidFill>
            <a:prstDash val="dash"/>
          </a:ln>
        </p:spPr>
        <p:txBody>
          <a:bodyPr wrap="square">
            <a:spAutoFit/>
          </a:bodyPr>
          <a:lstStyle/>
          <a:p>
            <a:pPr>
              <a:spcAft>
                <a:spcPts val="1200"/>
              </a:spcAft>
            </a:pPr>
            <a:r>
              <a:rPr lang="en-US" sz="2400" dirty="0">
                <a:solidFill>
                  <a:srgbClr val="000000"/>
                </a:solidFill>
                <a:latin typeface="Times New Roman" panose="02020603050405020304" pitchFamily="18" charset="0"/>
              </a:rPr>
              <a:t>Shop at </a:t>
            </a:r>
            <a:r>
              <a:rPr lang="en-US" sz="2400" b="1" dirty="0">
                <a:solidFill>
                  <a:srgbClr val="000000"/>
                </a:solidFill>
                <a:latin typeface="Times New Roman" panose="02020603050405020304" pitchFamily="18" charset="0"/>
              </a:rPr>
              <a:t>Hardwick's Hardware</a:t>
            </a:r>
            <a:r>
              <a:rPr lang="en-US" sz="2400" dirty="0">
                <a:solidFill>
                  <a:srgbClr val="000000"/>
                </a:solidFill>
                <a:latin typeface="Times New Roman" panose="02020603050405020304" pitchFamily="18" charset="0"/>
              </a:rPr>
              <a:t>...</a:t>
            </a:r>
          </a:p>
          <a:p>
            <a:pPr>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The </a:t>
            </a:r>
            <a:r>
              <a:rPr lang="en-US" sz="2400" b="1" u="sng" dirty="0">
                <a:solidFill>
                  <a:srgbClr val="000000"/>
                </a:solidFill>
                <a:latin typeface="Times New Roman" panose="02020603050405020304" pitchFamily="18" charset="0"/>
              </a:rPr>
              <a:t>best</a:t>
            </a:r>
            <a:r>
              <a:rPr lang="en-US" sz="2400" dirty="0">
                <a:solidFill>
                  <a:srgbClr val="000000"/>
                </a:solidFill>
                <a:latin typeface="Times New Roman" panose="02020603050405020304" pitchFamily="18" charset="0"/>
              </a:rPr>
              <a:t> prices!</a:t>
            </a:r>
          </a:p>
          <a:p>
            <a:pPr>
              <a:spcAft>
                <a:spcPts val="1200"/>
              </a:spcAft>
              <a:buFont typeface="Arial" panose="020B0604020202020204" pitchFamily="34" charset="0"/>
              <a:buChar char="•"/>
            </a:pPr>
            <a:r>
              <a:rPr lang="en-US" sz="2400" dirty="0">
                <a:solidFill>
                  <a:srgbClr val="000000"/>
                </a:solidFill>
                <a:latin typeface="Times New Roman" panose="02020603050405020304" pitchFamily="18" charset="0"/>
              </a:rPr>
              <a:t>Act </a:t>
            </a:r>
            <a:r>
              <a:rPr lang="en-US" sz="2400" b="1" dirty="0">
                <a:solidFill>
                  <a:srgbClr val="000000"/>
                </a:solidFill>
                <a:latin typeface="Times New Roman" panose="02020603050405020304" pitchFamily="18" charset="0"/>
              </a:rPr>
              <a:t>while supplies last</a:t>
            </a:r>
            <a:r>
              <a:rPr lang="en-US" sz="2400" b="1" dirty="0" smtClean="0">
                <a:solidFill>
                  <a:srgbClr val="000000"/>
                </a:solidFill>
                <a:latin typeface="Times New Roman" panose="02020603050405020304" pitchFamily="18" charset="0"/>
              </a:rPr>
              <a:t>!                                                                             </a:t>
            </a:r>
            <a:r>
              <a:rPr lang="en-US" sz="2400" b="1" i="1" dirty="0" smtClean="0">
                <a:solidFill>
                  <a:schemeClr val="bg1">
                    <a:lumMod val="65000"/>
                  </a:schemeClr>
                </a:solidFill>
                <a:latin typeface="Times New Roman" panose="02020603050405020304" pitchFamily="18" charset="0"/>
              </a:rPr>
              <a:t>output</a:t>
            </a:r>
            <a:endParaRPr lang="en-US" sz="2400" b="0" i="1" dirty="0">
              <a:solidFill>
                <a:schemeClr val="bg1">
                  <a:lumMod val="65000"/>
                </a:schemeClr>
              </a:solidFill>
              <a:effectLst/>
              <a:latin typeface="Times New Roman" panose="02020603050405020304" pitchFamily="18" charset="0"/>
            </a:endParaRPr>
          </a:p>
        </p:txBody>
      </p:sp>
    </p:spTree>
    <p:extLst>
      <p:ext uri="{BB962C8B-B14F-4D97-AF65-F5344CB8AC3E}">
        <p14:creationId xmlns:p14="http://schemas.microsoft.com/office/powerpoint/2010/main" val="3764961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Page layout</a:t>
            </a:r>
          </a:p>
          <a:p>
            <a:pPr lvl="1"/>
            <a:r>
              <a:rPr lang="en-US" altLang="zh-CN" sz="2000" dirty="0"/>
              <a:t>Styling page sections</a:t>
            </a:r>
          </a:p>
          <a:p>
            <a:pPr lvl="1"/>
            <a:r>
              <a:rPr lang="en-US" altLang="zh-CN" sz="2200" b="1" i="1" dirty="0" smtClean="0">
                <a:solidFill>
                  <a:srgbClr val="0066FF"/>
                </a:solidFill>
              </a:rPr>
              <a:t>CSS Box Model</a:t>
            </a:r>
            <a:endParaRPr lang="en-US" altLang="zh-CN" sz="2200" b="1" i="1" dirty="0">
              <a:solidFill>
                <a:srgbClr val="0066FF"/>
              </a:solidFill>
            </a:endParaRPr>
          </a:p>
          <a:p>
            <a:pPr lvl="1"/>
            <a:r>
              <a:rPr lang="en-US" altLang="zh-CN" sz="2000" dirty="0" smtClean="0"/>
              <a:t>Floating elements</a:t>
            </a:r>
          </a:p>
          <a:p>
            <a:pPr lvl="1"/>
            <a:r>
              <a:rPr lang="en-US" altLang="zh-CN" sz="2000" dirty="0" smtClean="0"/>
              <a:t>Sizing and positioning</a:t>
            </a:r>
          </a:p>
          <a:p>
            <a:pPr marL="0" indent="0">
              <a:buNone/>
            </a:pPr>
            <a:endParaRPr lang="zh-CN" altLang="en-US" sz="2400" dirty="0"/>
          </a:p>
        </p:txBody>
      </p:sp>
    </p:spTree>
    <p:extLst>
      <p:ext uri="{BB962C8B-B14F-4D97-AF65-F5344CB8AC3E}">
        <p14:creationId xmlns:p14="http://schemas.microsoft.com/office/powerpoint/2010/main" val="1062987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a:t>
            </a:r>
            <a:r>
              <a:rPr lang="en-US" b="1" dirty="0">
                <a:solidFill>
                  <a:srgbClr val="92D050"/>
                </a:solidFill>
              </a:rPr>
              <a:t>Box Model</a:t>
            </a:r>
          </a:p>
        </p:txBody>
      </p:sp>
      <p:sp>
        <p:nvSpPr>
          <p:cNvPr id="3" name="Content Placeholder 2"/>
          <p:cNvSpPr>
            <a:spLocks noGrp="1"/>
          </p:cNvSpPr>
          <p:nvPr>
            <p:ph idx="1"/>
          </p:nvPr>
        </p:nvSpPr>
        <p:spPr>
          <a:xfrm>
            <a:off x="1097280" y="1845734"/>
            <a:ext cx="10058400" cy="2954866"/>
          </a:xfrm>
        </p:spPr>
        <p:txBody>
          <a:bodyPr>
            <a:noAutofit/>
          </a:bodyPr>
          <a:lstStyle/>
          <a:p>
            <a:pPr>
              <a:buFont typeface="Arial" panose="020B0604020202020204" pitchFamily="34" charset="0"/>
              <a:buChar char="•"/>
            </a:pPr>
            <a:r>
              <a:rPr lang="en-US" dirty="0" smtClean="0"/>
              <a:t>   for </a:t>
            </a:r>
            <a:r>
              <a:rPr lang="en-US" dirty="0"/>
              <a:t>layout purposes, every element is composed of:</a:t>
            </a:r>
          </a:p>
          <a:p>
            <a:pPr lvl="1"/>
            <a:r>
              <a:rPr lang="en-US" sz="2000" dirty="0"/>
              <a:t>the actual element's </a:t>
            </a:r>
            <a:r>
              <a:rPr lang="en-US" sz="2000" b="1" dirty="0">
                <a:solidFill>
                  <a:srgbClr val="00B0F0"/>
                </a:solidFill>
              </a:rPr>
              <a:t>content</a:t>
            </a:r>
            <a:endParaRPr lang="en-US" sz="2000" dirty="0">
              <a:solidFill>
                <a:srgbClr val="00B0F0"/>
              </a:solidFill>
            </a:endParaRPr>
          </a:p>
          <a:p>
            <a:pPr lvl="1"/>
            <a:r>
              <a:rPr lang="en-US" sz="2000" dirty="0"/>
              <a:t>a </a:t>
            </a:r>
            <a:r>
              <a:rPr lang="en-US" sz="2000" b="1" dirty="0">
                <a:solidFill>
                  <a:srgbClr val="00B0F0"/>
                </a:solidFill>
              </a:rPr>
              <a:t>border</a:t>
            </a:r>
            <a:r>
              <a:rPr lang="en-US" sz="2000" dirty="0"/>
              <a:t> around the element</a:t>
            </a:r>
          </a:p>
          <a:p>
            <a:pPr lvl="1"/>
            <a:r>
              <a:rPr lang="en-US" sz="2000" b="1" dirty="0">
                <a:solidFill>
                  <a:srgbClr val="00B0F0"/>
                </a:solidFill>
              </a:rPr>
              <a:t>padding</a:t>
            </a:r>
            <a:r>
              <a:rPr lang="en-US" sz="2000" dirty="0"/>
              <a:t> between the content and the border (</a:t>
            </a:r>
            <a:r>
              <a:rPr lang="en-US" sz="2000" i="1" dirty="0"/>
              <a:t>inside</a:t>
            </a:r>
            <a:r>
              <a:rPr lang="en-US" sz="2000" dirty="0"/>
              <a:t>)</a:t>
            </a:r>
          </a:p>
          <a:p>
            <a:pPr lvl="1"/>
            <a:r>
              <a:rPr lang="en-US" sz="2000" dirty="0"/>
              <a:t>a </a:t>
            </a:r>
            <a:r>
              <a:rPr lang="en-US" sz="2000" b="1" dirty="0">
                <a:solidFill>
                  <a:srgbClr val="00B0F0"/>
                </a:solidFill>
              </a:rPr>
              <a:t>margin</a:t>
            </a:r>
            <a:r>
              <a:rPr lang="en-US" sz="2000" dirty="0"/>
              <a:t> between the border and other content (</a:t>
            </a:r>
            <a:r>
              <a:rPr lang="en-US" sz="2000" i="1" dirty="0"/>
              <a:t>outside</a:t>
            </a:r>
            <a:r>
              <a:rPr lang="en-US" sz="2000" dirty="0" smtClean="0"/>
              <a:t>)</a:t>
            </a:r>
          </a:p>
          <a:p>
            <a:pPr>
              <a:buFont typeface="Arial" panose="020B0604020202020204" pitchFamily="34" charset="0"/>
              <a:buChar char="•"/>
            </a:pPr>
            <a:r>
              <a:rPr lang="en-US" dirty="0" smtClean="0"/>
              <a:t>   width </a:t>
            </a:r>
            <a:r>
              <a:rPr lang="en-US" dirty="0"/>
              <a:t>= content width + L/R padding + L/R border + L/R margin</a:t>
            </a:r>
            <a:br>
              <a:rPr lang="en-US" dirty="0"/>
            </a:br>
            <a:r>
              <a:rPr lang="en-US" dirty="0" smtClean="0"/>
              <a:t>   height </a:t>
            </a:r>
            <a:r>
              <a:rPr lang="en-US" dirty="0"/>
              <a:t>= content height + T/B padding + T/B border + T/B margin</a:t>
            </a:r>
          </a:p>
          <a:p>
            <a:pPr lvl="1"/>
            <a:r>
              <a:rPr lang="en-US" sz="2000" dirty="0">
                <a:hlinkClick r:id="rId3"/>
              </a:rPr>
              <a:t>IE6 doesn't do this </a:t>
            </a:r>
            <a:r>
              <a:rPr lang="en-US" sz="2000" dirty="0" smtClean="0">
                <a:hlinkClick r:id="rId3"/>
              </a:rPr>
              <a:t>right</a:t>
            </a:r>
            <a:endParaRPr lang="en-US" sz="2000" dirty="0"/>
          </a:p>
        </p:txBody>
      </p:sp>
      <p:pic>
        <p:nvPicPr>
          <p:cNvPr id="10242" name="Picture 2" descr="box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5225" y="1914632"/>
            <a:ext cx="4137134" cy="382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195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Document flow – block elements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72198" y="1845734"/>
            <a:ext cx="5894070" cy="4526752"/>
          </a:xfrm>
          <a:prstGeom prst="rect">
            <a:avLst/>
          </a:prstGeom>
        </p:spPr>
      </p:pic>
    </p:spTree>
    <p:extLst>
      <p:ext uri="{BB962C8B-B14F-4D97-AF65-F5344CB8AC3E}">
        <p14:creationId xmlns:p14="http://schemas.microsoft.com/office/powerpoint/2010/main" val="3049608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Page layout</a:t>
            </a:r>
          </a:p>
          <a:p>
            <a:pPr lvl="1"/>
            <a:r>
              <a:rPr lang="en-US" altLang="zh-CN" sz="2000" dirty="0" smtClean="0"/>
              <a:t>Styling page sections</a:t>
            </a:r>
          </a:p>
          <a:p>
            <a:pPr lvl="1"/>
            <a:r>
              <a:rPr lang="en-US" altLang="zh-CN" sz="2000" dirty="0"/>
              <a:t>CSS Box Model</a:t>
            </a:r>
          </a:p>
          <a:p>
            <a:pPr lvl="1"/>
            <a:r>
              <a:rPr lang="en-US" altLang="zh-CN" sz="2000" dirty="0" smtClean="0"/>
              <a:t>Floating elements</a:t>
            </a:r>
          </a:p>
          <a:p>
            <a:pPr lvl="1"/>
            <a:r>
              <a:rPr lang="en-US" altLang="zh-CN" sz="2000" dirty="0" smtClean="0"/>
              <a:t>Sizing and positioning</a:t>
            </a:r>
          </a:p>
          <a:p>
            <a:pPr marL="0" indent="0">
              <a:buNone/>
            </a:pPr>
            <a:endParaRPr lang="zh-CN" altLang="en-US" sz="2400" dirty="0"/>
          </a:p>
        </p:txBody>
      </p:sp>
    </p:spTree>
    <p:extLst>
      <p:ext uri="{BB962C8B-B14F-4D97-AF65-F5344CB8AC3E}">
        <p14:creationId xmlns:p14="http://schemas.microsoft.com/office/powerpoint/2010/main" val="41102167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flow - block and inline </a:t>
            </a:r>
            <a:r>
              <a:rPr lang="en-US" dirty="0" smtClean="0"/>
              <a:t>elements</a:t>
            </a:r>
            <a:endParaRPr lang="en-US" dirty="0"/>
          </a:p>
        </p:txBody>
      </p:sp>
      <p:pic>
        <p:nvPicPr>
          <p:cNvPr id="11266" name="Picture 2" desc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714" y="1897451"/>
            <a:ext cx="9941490" cy="437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028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a:t>
            </a:r>
            <a:r>
              <a:rPr lang="en-US" dirty="0" smtClean="0"/>
              <a:t>borders</a:t>
            </a:r>
            <a:endParaRPr lang="en-US" dirty="0"/>
          </a:p>
        </p:txBody>
      </p:sp>
      <p:sp>
        <p:nvSpPr>
          <p:cNvPr id="3" name="Content Placeholder 2"/>
          <p:cNvSpPr>
            <a:spLocks noGrp="1"/>
          </p:cNvSpPr>
          <p:nvPr>
            <p:ph idx="1"/>
          </p:nvPr>
        </p:nvSpPr>
        <p:spPr>
          <a:xfrm>
            <a:off x="1097280" y="1845734"/>
            <a:ext cx="10058400" cy="400509"/>
          </a:xfrm>
          <a:solidFill>
            <a:srgbClr val="EBF7FF"/>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h2 { border: 5px solid red;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262566"/>
            <a:ext cx="10058400" cy="523220"/>
          </a:xfrm>
          <a:prstGeom prst="rect">
            <a:avLst/>
          </a:prstGeom>
          <a:ln w="57150">
            <a:solidFill>
              <a:srgbClr val="FF0000"/>
            </a:solidFill>
          </a:ln>
        </p:spPr>
        <p:txBody>
          <a:bodyPr wrap="square">
            <a:spAutoFit/>
          </a:bodyPr>
          <a:lstStyle/>
          <a:p>
            <a:r>
              <a:rPr lang="en-US" sz="2800" b="1" dirty="0">
                <a:solidFill>
                  <a:srgbClr val="000000"/>
                </a:solidFill>
                <a:latin typeface="Times New Roman" panose="02020603050405020304" pitchFamily="18" charset="0"/>
              </a:rPr>
              <a:t>This is a heading</a:t>
            </a:r>
            <a:r>
              <a:rPr lang="en-US" sz="2800" b="1" dirty="0" smtClean="0">
                <a:solidFill>
                  <a:srgbClr val="000000"/>
                </a:solidFill>
                <a:latin typeface="Times New Roman" panose="02020603050405020304" pitchFamily="18" charset="0"/>
              </a:rPr>
              <a:t>.                                                                         </a:t>
            </a:r>
            <a:r>
              <a:rPr lang="en-US" sz="2000" b="1" i="1" dirty="0" smtClean="0">
                <a:solidFill>
                  <a:schemeClr val="bg1">
                    <a:lumMod val="65000"/>
                  </a:schemeClr>
                </a:solidFill>
                <a:latin typeface="Times New Roman" panose="02020603050405020304" pitchFamily="18" charset="0"/>
              </a:rPr>
              <a:t>output</a:t>
            </a:r>
            <a:endParaRPr lang="en-US" sz="2000" b="1" i="1" dirty="0">
              <a:solidFill>
                <a:schemeClr val="bg1">
                  <a:lumMod val="65000"/>
                </a:schemeClr>
              </a:solidFill>
              <a:effectLst/>
              <a:latin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32478931"/>
              </p:ext>
            </p:extLst>
          </p:nvPr>
        </p:nvGraphicFramePr>
        <p:xfrm>
          <a:off x="2773016" y="2965975"/>
          <a:ext cx="6961049" cy="650240"/>
        </p:xfrm>
        <a:graphic>
          <a:graphicData uri="http://schemas.openxmlformats.org/drawingml/2006/table">
            <a:tbl>
              <a:tblPr>
                <a:tableStyleId>{2D5ABB26-0587-4C30-8999-92F81FD0307C}</a:tableStyleId>
              </a:tblPr>
              <a:tblGrid>
                <a:gridCol w="1858618">
                  <a:extLst>
                    <a:ext uri="{9D8B030D-6E8A-4147-A177-3AD203B41FA5}">
                      <a16:colId xmlns:a16="http://schemas.microsoft.com/office/drawing/2014/main" val="20000"/>
                    </a:ext>
                  </a:extLst>
                </a:gridCol>
                <a:gridCol w="5102431">
                  <a:extLst>
                    <a:ext uri="{9D8B030D-6E8A-4147-A177-3AD203B41FA5}">
                      <a16:colId xmlns:a16="http://schemas.microsoft.com/office/drawing/2014/main" val="20001"/>
                    </a:ext>
                  </a:extLst>
                </a:gridCol>
              </a:tblGrid>
              <a:tr h="0">
                <a:tc>
                  <a:txBody>
                    <a:bodyPr/>
                    <a:lstStyle/>
                    <a:p>
                      <a:pPr fontAlgn="t"/>
                      <a:r>
                        <a:rPr lang="en-US"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0"/>
                  </a:ext>
                </a:extLst>
              </a:tr>
              <a:tr h="0">
                <a:tc>
                  <a:txBody>
                    <a:bodyPr/>
                    <a:lstStyle/>
                    <a:p>
                      <a:pPr fontAlgn="t"/>
                      <a:r>
                        <a:rPr lang="en-US">
                          <a:effectLst/>
                          <a:hlinkClick r:id="rId3"/>
                        </a:rPr>
                        <a:t>border</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dirty="0">
                          <a:effectLst/>
                        </a:rPr>
                        <a:t>thickness/style/color of border on all 4 sides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987949" y="4042897"/>
            <a:ext cx="10058401" cy="21515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sz="2200" b="1" dirty="0" smtClean="0">
                <a:solidFill>
                  <a:srgbClr val="00B0F0"/>
                </a:solidFill>
                <a:latin typeface="Calibri" panose="020F0502020204030204" pitchFamily="34" charset="0"/>
              </a:rPr>
              <a:t>thickness</a:t>
            </a:r>
            <a:r>
              <a:rPr lang="en-US" sz="2200" dirty="0">
                <a:solidFill>
                  <a:srgbClr val="000000"/>
                </a:solidFill>
                <a:latin typeface="Calibri" panose="020F0502020204030204" pitchFamily="34" charset="0"/>
              </a:rPr>
              <a:t> (specified in </a:t>
            </a:r>
            <a:r>
              <a:rPr lang="en-US" sz="2200" dirty="0" err="1">
                <a:solidFill>
                  <a:srgbClr val="003399"/>
                </a:solidFill>
                <a:latin typeface="Calibri" panose="020F0502020204030204" pitchFamily="34" charset="0"/>
              </a:rPr>
              <a:t>px</a:t>
            </a:r>
            <a:r>
              <a:rPr lang="en-US" sz="2200" dirty="0">
                <a:solidFill>
                  <a:srgbClr val="000000"/>
                </a:solidFill>
                <a:latin typeface="Calibri" panose="020F0502020204030204" pitchFamily="34" charset="0"/>
              </a:rPr>
              <a:t>, </a:t>
            </a:r>
            <a:r>
              <a:rPr lang="en-US" sz="2200" dirty="0" err="1">
                <a:solidFill>
                  <a:srgbClr val="003399"/>
                </a:solidFill>
                <a:latin typeface="Calibri" panose="020F0502020204030204" pitchFamily="34" charset="0"/>
              </a:rPr>
              <a:t>pt</a:t>
            </a:r>
            <a:r>
              <a:rPr lang="en-US" sz="2200" dirty="0">
                <a:solidFill>
                  <a:srgbClr val="000000"/>
                </a:solidFill>
                <a:latin typeface="Calibri" panose="020F0502020204030204" pitchFamily="34" charset="0"/>
              </a:rPr>
              <a:t>, </a:t>
            </a:r>
            <a:r>
              <a:rPr lang="en-US" sz="2200" dirty="0" err="1">
                <a:solidFill>
                  <a:srgbClr val="003399"/>
                </a:solidFill>
                <a:latin typeface="Calibri" panose="020F0502020204030204" pitchFamily="34" charset="0"/>
              </a:rPr>
              <a:t>em</a:t>
            </a:r>
            <a:r>
              <a:rPr lang="en-US" sz="2200" dirty="0">
                <a:solidFill>
                  <a:srgbClr val="000000"/>
                </a:solidFill>
                <a:latin typeface="Calibri" panose="020F0502020204030204" pitchFamily="34" charset="0"/>
              </a:rPr>
              <a:t>, or </a:t>
            </a:r>
            <a:r>
              <a:rPr lang="en-US" sz="2200" dirty="0">
                <a:solidFill>
                  <a:srgbClr val="003399"/>
                </a:solidFill>
                <a:latin typeface="Calibri" panose="020F0502020204030204" pitchFamily="34" charset="0"/>
              </a:rPr>
              <a:t>thin</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medium</a:t>
            </a:r>
            <a:r>
              <a:rPr lang="en-US" sz="2200" dirty="0">
                <a:solidFill>
                  <a:srgbClr val="000000"/>
                </a:solidFill>
                <a:latin typeface="Calibri" panose="020F0502020204030204" pitchFamily="34" charset="0"/>
              </a:rPr>
              <a:t>, </a:t>
            </a:r>
            <a:r>
              <a:rPr lang="en-US" sz="2200" dirty="0" smtClean="0">
                <a:solidFill>
                  <a:srgbClr val="003399"/>
                </a:solidFill>
                <a:latin typeface="Calibri" panose="020F0502020204030204" pitchFamily="34" charset="0"/>
              </a:rPr>
              <a:t>thick </a:t>
            </a:r>
            <a:r>
              <a:rPr lang="en-US" sz="2200" dirty="0" smtClean="0">
                <a:solidFill>
                  <a:srgbClr val="000000"/>
                </a:solidFill>
                <a:latin typeface="Calibri" panose="020F0502020204030204" pitchFamily="34" charset="0"/>
              </a:rPr>
              <a:t>)</a:t>
            </a:r>
          </a:p>
          <a:p>
            <a:pPr marL="342900" lvl="0" indent="-342900" defTabSz="914400" eaLnBrk="0" fontAlgn="base" hangingPunct="0">
              <a:spcBef>
                <a:spcPct val="0"/>
              </a:spcBef>
              <a:spcAft>
                <a:spcPct val="0"/>
              </a:spcAft>
              <a:buFont typeface="Arial" panose="020B0604020202020204" pitchFamily="34" charset="0"/>
              <a:buChar char="•"/>
            </a:pPr>
            <a:endParaRPr lang="en-US" sz="2200" dirty="0">
              <a:solidFill>
                <a:srgbClr val="000000"/>
              </a:solidFill>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sz="2200" b="1" dirty="0">
                <a:solidFill>
                  <a:srgbClr val="00B0F0"/>
                </a:solidFill>
                <a:latin typeface="Calibri" panose="020F0502020204030204" pitchFamily="34" charset="0"/>
              </a:rPr>
              <a:t>style</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none</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hidden</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dotted</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dashed</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double</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groove</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inset</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outset</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ridge</a:t>
            </a:r>
            <a:r>
              <a:rPr lang="en-US" sz="2200" dirty="0">
                <a:solidFill>
                  <a:srgbClr val="000000"/>
                </a:solidFill>
                <a:latin typeface="Calibri" panose="020F0502020204030204" pitchFamily="34" charset="0"/>
              </a:rPr>
              <a:t>, </a:t>
            </a:r>
            <a:r>
              <a:rPr lang="en-US" sz="2200" dirty="0">
                <a:solidFill>
                  <a:srgbClr val="003399"/>
                </a:solidFill>
                <a:latin typeface="Calibri" panose="020F0502020204030204" pitchFamily="34" charset="0"/>
              </a:rPr>
              <a:t>solid</a:t>
            </a:r>
            <a:r>
              <a:rPr lang="en-US" sz="2200" dirty="0" smtClean="0">
                <a:solidFill>
                  <a:srgbClr val="000000"/>
                </a:solidFill>
                <a:latin typeface="Calibri" panose="020F0502020204030204" pitchFamily="34" charset="0"/>
              </a:rPr>
              <a:t>)</a:t>
            </a:r>
          </a:p>
          <a:p>
            <a:pPr marL="342900" lvl="0" indent="-342900" defTabSz="914400" eaLnBrk="0" fontAlgn="base" hangingPunct="0">
              <a:spcBef>
                <a:spcPct val="0"/>
              </a:spcBef>
              <a:spcAft>
                <a:spcPct val="0"/>
              </a:spcAft>
              <a:buFont typeface="Arial" panose="020B0604020202020204" pitchFamily="34" charset="0"/>
              <a:buChar char="•"/>
            </a:pPr>
            <a:endParaRPr lang="en-US" sz="2200" dirty="0">
              <a:solidFill>
                <a:srgbClr val="000000"/>
              </a:solidFill>
              <a:latin typeface="Calibri" panose="020F0502020204030204" pitchFamily="34" charset="0"/>
            </a:endParaRPr>
          </a:p>
          <a:p>
            <a:pPr marL="342900" lvl="0" indent="-342900" defTabSz="914400" eaLnBrk="0" fontAlgn="base" hangingPunct="0">
              <a:spcBef>
                <a:spcPct val="0"/>
              </a:spcBef>
              <a:spcAft>
                <a:spcPct val="0"/>
              </a:spcAft>
              <a:buFont typeface="Arial" panose="020B0604020202020204" pitchFamily="34" charset="0"/>
              <a:buChar char="•"/>
            </a:pPr>
            <a:r>
              <a:rPr lang="en-US" sz="2200" b="1" dirty="0" smtClean="0">
                <a:solidFill>
                  <a:srgbClr val="00B0F0"/>
                </a:solidFill>
                <a:latin typeface="Calibri" panose="020F0502020204030204" pitchFamily="34" charset="0"/>
              </a:rPr>
              <a:t>color</a:t>
            </a:r>
            <a:r>
              <a:rPr lang="en-US" sz="2200" dirty="0">
                <a:solidFill>
                  <a:srgbClr val="000000"/>
                </a:solidFill>
                <a:latin typeface="Calibri" panose="020F0502020204030204" pitchFamily="34" charset="0"/>
              </a:rPr>
              <a:t> (specified as seen previously for text and background colors)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p:txBody>
      </p:sp>
      <p:sp>
        <p:nvSpPr>
          <p:cNvPr id="4" name="矩形 3"/>
          <p:cNvSpPr/>
          <p:nvPr/>
        </p:nvSpPr>
        <p:spPr>
          <a:xfrm>
            <a:off x="5540188" y="4077148"/>
            <a:ext cx="484094" cy="3119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126479" y="4077148"/>
            <a:ext cx="973567" cy="3119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202243" y="4077148"/>
            <a:ext cx="586293" cy="3119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77726" y="4757835"/>
            <a:ext cx="805031" cy="311972"/>
          </a:xfrm>
          <a:prstGeom prst="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79579" y="4757835"/>
            <a:ext cx="860609" cy="333488"/>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615494" y="4757835"/>
            <a:ext cx="860609" cy="333488"/>
          </a:xfrm>
          <a:prstGeom prst="rect">
            <a:avLst/>
          </a:prstGeom>
          <a:noFill/>
          <a:ln w="57150" cmpd="db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551409" y="4757834"/>
            <a:ext cx="821125" cy="3334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447840" y="4757834"/>
            <a:ext cx="631153" cy="3334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154299" y="4757834"/>
            <a:ext cx="774548" cy="3334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004153" y="4757834"/>
            <a:ext cx="602426" cy="3334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724038" y="4757834"/>
            <a:ext cx="602426" cy="3334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8561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border </a:t>
            </a:r>
            <a:r>
              <a:rPr lang="en-US" dirty="0" smtClean="0"/>
              <a:t>properties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71910698"/>
              </p:ext>
            </p:extLst>
          </p:nvPr>
        </p:nvGraphicFramePr>
        <p:xfrm>
          <a:off x="1096963" y="2084705"/>
          <a:ext cx="10058400" cy="3545840"/>
        </p:xfrm>
        <a:graphic>
          <a:graphicData uri="http://schemas.openxmlformats.org/drawingml/2006/table">
            <a:tbl>
              <a:tblPr>
                <a:tableStyleId>{2D5ABB26-0587-4C30-8999-92F81FD0307C}</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pPr fontAlgn="t"/>
                      <a:r>
                        <a:rPr lang="en-US" b="1">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0"/>
                  </a:ext>
                </a:extLst>
              </a:tr>
              <a:tr h="0">
                <a:tc>
                  <a:txBody>
                    <a:bodyPr/>
                    <a:lstStyle/>
                    <a:p>
                      <a:pPr fontAlgn="t"/>
                      <a:r>
                        <a:rPr lang="en-US">
                          <a:effectLst/>
                          <a:hlinkClick r:id="rId2"/>
                        </a:rPr>
                        <a:t>border-color</a:t>
                      </a:r>
                      <a:r>
                        <a:rPr lang="en-US">
                          <a:effectLst/>
                        </a:rPr>
                        <a:t>, </a:t>
                      </a:r>
                      <a:r>
                        <a:rPr lang="en-US">
                          <a:effectLst/>
                          <a:hlinkClick r:id="rId3"/>
                        </a:rPr>
                        <a:t>border-width</a:t>
                      </a:r>
                      <a:r>
                        <a:rPr lang="en-US">
                          <a:effectLst/>
                        </a:rPr>
                        <a:t>, </a:t>
                      </a:r>
                      <a:br>
                        <a:rPr lang="en-US">
                          <a:effectLst/>
                        </a:rPr>
                      </a:br>
                      <a:r>
                        <a:rPr lang="en-US">
                          <a:effectLst/>
                          <a:hlinkClick r:id="rId4"/>
                        </a:rPr>
                        <a:t>border-style</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dirty="0">
                          <a:effectLst/>
                        </a:rPr>
                        <a:t>specific properties of border on all 4 sides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1"/>
                  </a:ext>
                </a:extLst>
              </a:tr>
              <a:tr h="0">
                <a:tc>
                  <a:txBody>
                    <a:bodyPr/>
                    <a:lstStyle/>
                    <a:p>
                      <a:pPr fontAlgn="t"/>
                      <a:r>
                        <a:rPr lang="en-US">
                          <a:effectLst/>
                          <a:hlinkClick r:id="rId5"/>
                        </a:rPr>
                        <a:t>border-bottom</a:t>
                      </a:r>
                      <a:r>
                        <a:rPr lang="en-US">
                          <a:effectLst/>
                        </a:rPr>
                        <a:t>, </a:t>
                      </a:r>
                      <a:r>
                        <a:rPr lang="en-US">
                          <a:effectLst/>
                          <a:hlinkClick r:id="rId6"/>
                        </a:rPr>
                        <a:t>border-left</a:t>
                      </a:r>
                      <a:r>
                        <a:rPr lang="en-US">
                          <a:effectLst/>
                        </a:rPr>
                        <a:t>, </a:t>
                      </a:r>
                      <a:br>
                        <a:rPr lang="en-US">
                          <a:effectLst/>
                        </a:rPr>
                      </a:br>
                      <a:r>
                        <a:rPr lang="en-US">
                          <a:effectLst/>
                          <a:hlinkClick r:id="rId7"/>
                        </a:rPr>
                        <a:t>border-right</a:t>
                      </a:r>
                      <a:r>
                        <a:rPr lang="en-US">
                          <a:effectLst/>
                        </a:rPr>
                        <a:t>, </a:t>
                      </a:r>
                      <a:r>
                        <a:rPr lang="en-US">
                          <a:effectLst/>
                          <a:hlinkClick r:id="rId8"/>
                        </a:rPr>
                        <a:t>border-top</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a:effectLst/>
                        </a:rPr>
                        <a:t>all properties of border on a particular side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2"/>
                  </a:ext>
                </a:extLst>
              </a:tr>
              <a:tr h="0">
                <a:tc>
                  <a:txBody>
                    <a:bodyPr/>
                    <a:lstStyle/>
                    <a:p>
                      <a:pPr fontAlgn="t"/>
                      <a:r>
                        <a:rPr lang="en-US">
                          <a:effectLst/>
                          <a:hlinkClick r:id="rId9"/>
                        </a:rPr>
                        <a:t>border-bottom-color</a:t>
                      </a:r>
                      <a:r>
                        <a:rPr lang="en-US">
                          <a:effectLst/>
                        </a:rPr>
                        <a:t>, </a:t>
                      </a:r>
                      <a:r>
                        <a:rPr lang="en-US">
                          <a:effectLst/>
                          <a:hlinkClick r:id="rId10"/>
                        </a:rPr>
                        <a:t>border-bottom-style</a:t>
                      </a:r>
                      <a:r>
                        <a:rPr lang="en-US">
                          <a:effectLst/>
                        </a:rPr>
                        <a:t>, </a:t>
                      </a:r>
                      <a:br>
                        <a:rPr lang="en-US">
                          <a:effectLst/>
                        </a:rPr>
                      </a:br>
                      <a:r>
                        <a:rPr lang="en-US">
                          <a:effectLst/>
                          <a:hlinkClick r:id="rId11"/>
                        </a:rPr>
                        <a:t>border-bottom-width</a:t>
                      </a:r>
                      <a:r>
                        <a:rPr lang="en-US">
                          <a:effectLst/>
                        </a:rPr>
                        <a:t>, </a:t>
                      </a:r>
                      <a:r>
                        <a:rPr lang="en-US">
                          <a:effectLst/>
                          <a:hlinkClick r:id="rId12"/>
                        </a:rPr>
                        <a:t>border-left-color</a:t>
                      </a:r>
                      <a:r>
                        <a:rPr lang="en-US">
                          <a:effectLst/>
                        </a:rPr>
                        <a:t>, </a:t>
                      </a:r>
                      <a:br>
                        <a:rPr lang="en-US">
                          <a:effectLst/>
                        </a:rPr>
                      </a:br>
                      <a:r>
                        <a:rPr lang="en-US">
                          <a:effectLst/>
                          <a:hlinkClick r:id="rId13"/>
                        </a:rPr>
                        <a:t>border-left-style</a:t>
                      </a:r>
                      <a:r>
                        <a:rPr lang="en-US">
                          <a:effectLst/>
                        </a:rPr>
                        <a:t>, </a:t>
                      </a:r>
                      <a:r>
                        <a:rPr lang="en-US">
                          <a:effectLst/>
                          <a:hlinkClick r:id="rId14"/>
                        </a:rPr>
                        <a:t>border-left-width</a:t>
                      </a:r>
                      <a:r>
                        <a:rPr lang="en-US">
                          <a:effectLst/>
                        </a:rPr>
                        <a:t>, </a:t>
                      </a:r>
                      <a:br>
                        <a:rPr lang="en-US">
                          <a:effectLst/>
                        </a:rPr>
                      </a:br>
                      <a:r>
                        <a:rPr lang="en-US">
                          <a:effectLst/>
                          <a:hlinkClick r:id="rId15"/>
                        </a:rPr>
                        <a:t>border-right-color</a:t>
                      </a:r>
                      <a:r>
                        <a:rPr lang="en-US">
                          <a:effectLst/>
                        </a:rPr>
                        <a:t>, </a:t>
                      </a:r>
                      <a:r>
                        <a:rPr lang="en-US">
                          <a:effectLst/>
                          <a:hlinkClick r:id="rId16"/>
                        </a:rPr>
                        <a:t>border-right-style</a:t>
                      </a:r>
                      <a:r>
                        <a:rPr lang="en-US">
                          <a:effectLst/>
                        </a:rPr>
                        <a:t>, </a:t>
                      </a:r>
                      <a:br>
                        <a:rPr lang="en-US">
                          <a:effectLst/>
                        </a:rPr>
                      </a:br>
                      <a:r>
                        <a:rPr lang="en-US">
                          <a:effectLst/>
                          <a:hlinkClick r:id="rId17"/>
                        </a:rPr>
                        <a:t>border-right-width</a:t>
                      </a:r>
                      <a:r>
                        <a:rPr lang="en-US">
                          <a:effectLst/>
                        </a:rPr>
                        <a:t>, </a:t>
                      </a:r>
                      <a:r>
                        <a:rPr lang="en-US">
                          <a:effectLst/>
                          <a:hlinkClick r:id="rId18"/>
                        </a:rPr>
                        <a:t>border-top-color</a:t>
                      </a:r>
                      <a:r>
                        <a:rPr lang="en-US">
                          <a:effectLst/>
                        </a:rPr>
                        <a:t>, </a:t>
                      </a:r>
                      <a:br>
                        <a:rPr lang="en-US">
                          <a:effectLst/>
                        </a:rPr>
                      </a:br>
                      <a:r>
                        <a:rPr lang="en-US">
                          <a:effectLst/>
                          <a:hlinkClick r:id="rId19"/>
                        </a:rPr>
                        <a:t>border-top-style</a:t>
                      </a:r>
                      <a:r>
                        <a:rPr lang="en-US">
                          <a:effectLst/>
                        </a:rPr>
                        <a:t>, </a:t>
                      </a:r>
                      <a:r>
                        <a:rPr lang="en-US">
                          <a:effectLst/>
                          <a:hlinkClick r:id="rId20"/>
                        </a:rPr>
                        <a:t>border-top-width</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a:effectLst/>
                        </a:rPr>
                        <a:t>properties of border on a particular side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3"/>
                  </a:ext>
                </a:extLst>
              </a:tr>
              <a:tr h="0">
                <a:tc gridSpan="2">
                  <a:txBody>
                    <a:bodyPr/>
                    <a:lstStyle/>
                    <a:p>
                      <a:pPr algn="ctr" fontAlgn="t"/>
                      <a:r>
                        <a:rPr lang="en-US" dirty="0">
                          <a:effectLst/>
                          <a:hlinkClick r:id="rId21"/>
                        </a:rPr>
                        <a:t>Complete list of border properties</a:t>
                      </a:r>
                      <a:endParaRPr lang="en-US"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075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example </a:t>
            </a:r>
            <a:r>
              <a:rPr lang="en-US" dirty="0" smtClean="0"/>
              <a:t>2</a:t>
            </a:r>
            <a:endParaRPr lang="en-US" dirty="0"/>
          </a:p>
        </p:txBody>
      </p:sp>
      <p:sp>
        <p:nvSpPr>
          <p:cNvPr id="3" name="Content Placeholder 2"/>
          <p:cNvSpPr>
            <a:spLocks noGrp="1"/>
          </p:cNvSpPr>
          <p:nvPr>
            <p:ph idx="1"/>
          </p:nvPr>
        </p:nvSpPr>
        <p:spPr>
          <a:xfrm>
            <a:off x="1097280" y="1845734"/>
            <a:ext cx="10058400" cy="1523631"/>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h2 {</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border-left: thick dotted #CC0088;</a:t>
            </a:r>
          </a:p>
          <a:p>
            <a:pPr>
              <a:spcBef>
                <a:spcPts val="0"/>
              </a:spcBef>
            </a:pPr>
            <a:r>
              <a:rPr lang="en-US" b="1" dirty="0">
                <a:solidFill>
                  <a:srgbClr val="C00000"/>
                </a:solidFill>
                <a:latin typeface="Courier New" panose="02070309020205020404" pitchFamily="49" charset="0"/>
                <a:cs typeface="Courier New" panose="02070309020205020404" pitchFamily="49" charset="0"/>
              </a:rPr>
              <a:t>  border-bottom-color: </a:t>
            </a:r>
            <a:r>
              <a:rPr lang="en-US" b="1" dirty="0" err="1">
                <a:solidFill>
                  <a:srgbClr val="C00000"/>
                </a:solidFill>
                <a:latin typeface="Courier New" panose="02070309020205020404" pitchFamily="49" charset="0"/>
                <a:cs typeface="Courier New" panose="02070309020205020404" pitchFamily="49" charset="0"/>
              </a:rPr>
              <a:t>rgb</a:t>
            </a:r>
            <a:r>
              <a:rPr lang="en-US" b="1" dirty="0">
                <a:solidFill>
                  <a:srgbClr val="C00000"/>
                </a:solidFill>
                <a:latin typeface="Courier New" panose="02070309020205020404" pitchFamily="49" charset="0"/>
                <a:cs typeface="Courier New" panose="02070309020205020404" pitchFamily="49" charset="0"/>
              </a:rPr>
              <a:t>(0, 128, 128);</a:t>
            </a:r>
          </a:p>
          <a:p>
            <a:pPr>
              <a:spcBef>
                <a:spcPts val="0"/>
              </a:spcBef>
            </a:pPr>
            <a:r>
              <a:rPr lang="en-US" b="1" dirty="0">
                <a:solidFill>
                  <a:srgbClr val="C00000"/>
                </a:solidFill>
                <a:latin typeface="Courier New" panose="02070309020205020404" pitchFamily="49" charset="0"/>
                <a:cs typeface="Courier New" panose="02070309020205020404" pitchFamily="49" charset="0"/>
              </a:rPr>
              <a:t>  border-bottom-style: double;</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369365"/>
            <a:ext cx="10058400" cy="523220"/>
          </a:xfrm>
          <a:prstGeom prst="rect">
            <a:avLst/>
          </a:prstGeom>
          <a:ln w="19050">
            <a:solidFill>
              <a:schemeClr val="tx1"/>
            </a:solidFill>
            <a:prstDash val="dash"/>
          </a:ln>
        </p:spPr>
        <p:txBody>
          <a:bodyPr wrap="square">
            <a:spAutoFit/>
          </a:bodyPr>
          <a:lstStyle/>
          <a:p>
            <a:r>
              <a:rPr lang="en-US" sz="2800" b="1" dirty="0">
                <a:solidFill>
                  <a:srgbClr val="000000"/>
                </a:solidFill>
                <a:latin typeface="Times New Roman" panose="02020603050405020304" pitchFamily="18" charset="0"/>
              </a:rPr>
              <a:t>This is a heading</a:t>
            </a:r>
            <a:r>
              <a:rPr lang="en-US" sz="2800" b="1" dirty="0" smtClean="0">
                <a:solidFill>
                  <a:srgbClr val="000000"/>
                </a:solidFill>
                <a:latin typeface="Times New Roman" panose="02020603050405020304" pitchFamily="18" charset="0"/>
              </a:rPr>
              <a:t>.                                                                        </a:t>
            </a:r>
            <a:r>
              <a:rPr lang="en-US" sz="2000" b="1" i="1" dirty="0" smtClean="0">
                <a:solidFill>
                  <a:schemeClr val="bg1">
                    <a:lumMod val="65000"/>
                  </a:schemeClr>
                </a:solidFill>
                <a:latin typeface="Times New Roman" panose="02020603050405020304" pitchFamily="18" charset="0"/>
              </a:rPr>
              <a:t>output</a:t>
            </a:r>
            <a:endParaRPr lang="en-US" sz="2000" b="1" i="1" dirty="0">
              <a:solidFill>
                <a:schemeClr val="bg1">
                  <a:lumMod val="65000"/>
                </a:schemeClr>
              </a:solidFill>
              <a:effectLst/>
              <a:latin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79" y="3369365"/>
            <a:ext cx="57153" cy="5207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074" y="3820238"/>
            <a:ext cx="10001247" cy="96758"/>
          </a:xfrm>
          <a:prstGeom prst="rect">
            <a:avLst/>
          </a:prstGeom>
        </p:spPr>
      </p:pic>
      <p:sp>
        <p:nvSpPr>
          <p:cNvPr id="8" name="Rectangle 7"/>
          <p:cNvSpPr/>
          <p:nvPr/>
        </p:nvSpPr>
        <p:spPr>
          <a:xfrm>
            <a:off x="1097280" y="4528913"/>
            <a:ext cx="10058400" cy="1569660"/>
          </a:xfrm>
          <a:prstGeom prst="rect">
            <a:avLst/>
          </a:prstGeom>
        </p:spPr>
        <p:txBody>
          <a:bodyPr wrap="square">
            <a:spAutoFit/>
          </a:bodyPr>
          <a:lstStyle/>
          <a:p>
            <a:pPr marL="342900" indent="-342900">
              <a:buFont typeface="Arial" panose="020B0604020202020204" pitchFamily="34" charset="0"/>
              <a:buChar char="•"/>
            </a:pPr>
            <a:r>
              <a:rPr lang="en-US" sz="2400" dirty="0"/>
              <a:t>each side's border properties can be set </a:t>
            </a:r>
            <a:r>
              <a:rPr lang="en-US" sz="2400" dirty="0" smtClean="0"/>
              <a:t>individually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omit some properties, they receive default values (e.g. </a:t>
            </a:r>
            <a:r>
              <a:rPr lang="en-US" sz="2400" dirty="0">
                <a:solidFill>
                  <a:srgbClr val="003399"/>
                </a:solidFill>
              </a:rPr>
              <a:t>border-bottom-width</a:t>
            </a:r>
            <a:r>
              <a:rPr lang="en-US" sz="2400" dirty="0"/>
              <a:t> above)</a:t>
            </a:r>
          </a:p>
        </p:txBody>
      </p:sp>
    </p:spTree>
    <p:extLst>
      <p:ext uri="{BB962C8B-B14F-4D97-AF65-F5344CB8AC3E}">
        <p14:creationId xmlns:p14="http://schemas.microsoft.com/office/powerpoint/2010/main" val="770384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Rounded corners with </a:t>
            </a:r>
            <a:r>
              <a:rPr lang="en-US" b="1" dirty="0">
                <a:solidFill>
                  <a:srgbClr val="92D050"/>
                </a:solidFill>
              </a:rPr>
              <a:t>border-radius</a:t>
            </a:r>
          </a:p>
        </p:txBody>
      </p:sp>
      <p:sp>
        <p:nvSpPr>
          <p:cNvPr id="3" name="Content Placeholder 2"/>
          <p:cNvSpPr>
            <a:spLocks noGrp="1"/>
          </p:cNvSpPr>
          <p:nvPr>
            <p:ph idx="1"/>
          </p:nvPr>
        </p:nvSpPr>
        <p:spPr>
          <a:xfrm>
            <a:off x="1097280" y="1845734"/>
            <a:ext cx="10058400" cy="1563388"/>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p {</a:t>
            </a:r>
          </a:p>
          <a:p>
            <a:pPr>
              <a:spcBef>
                <a:spcPts val="0"/>
              </a:spcBef>
            </a:pPr>
            <a:r>
              <a:rPr lang="en-US" dirty="0">
                <a:latin typeface="Courier New" panose="02070309020205020404" pitchFamily="49" charset="0"/>
                <a:cs typeface="Courier New" panose="02070309020205020404" pitchFamily="49" charset="0"/>
              </a:rPr>
              <a:t>  border: 3px solid blue;</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border-radius: 12px;</a:t>
            </a:r>
          </a:p>
          <a:p>
            <a:pPr>
              <a:spcBef>
                <a:spcPts val="0"/>
              </a:spcBef>
            </a:pPr>
            <a:r>
              <a:rPr lang="en-US" dirty="0">
                <a:latin typeface="Courier New" panose="02070309020205020404" pitchFamily="49" charset="0"/>
                <a:cs typeface="Courier New" panose="02070309020205020404" pitchFamily="49" charset="0"/>
              </a:rPr>
              <a:t>  padding: 0.5em;</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ounded Rectangle 5"/>
          <p:cNvSpPr/>
          <p:nvPr/>
        </p:nvSpPr>
        <p:spPr>
          <a:xfrm>
            <a:off x="1177144" y="3627783"/>
            <a:ext cx="9875169" cy="427382"/>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77144" y="3627783"/>
            <a:ext cx="2409634" cy="430887"/>
          </a:xfrm>
          <a:prstGeom prst="rect">
            <a:avLst/>
          </a:prstGeom>
        </p:spPr>
        <p:txBody>
          <a:bodyPr wrap="none">
            <a:spAutoFit/>
          </a:bodyPr>
          <a:lstStyle/>
          <a:p>
            <a:r>
              <a:rPr lang="en-US" sz="2200" dirty="0">
                <a:solidFill>
                  <a:srgbClr val="000000"/>
                </a:solidFill>
                <a:latin typeface="Times New Roman" panose="02020603050405020304" pitchFamily="18" charset="0"/>
              </a:rPr>
              <a:t>This is a paragraph.</a:t>
            </a:r>
            <a:endParaRPr lang="en-US" sz="2200" dirty="0"/>
          </a:p>
        </p:txBody>
      </p:sp>
      <p:sp>
        <p:nvSpPr>
          <p:cNvPr id="8" name="Rounded Rectangle 7"/>
          <p:cNvSpPr/>
          <p:nvPr/>
        </p:nvSpPr>
        <p:spPr>
          <a:xfrm>
            <a:off x="1177144" y="4215776"/>
            <a:ext cx="9875168" cy="863120"/>
          </a:xfrm>
          <a:prstGeom prst="round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77144" y="4273826"/>
            <a:ext cx="6096000" cy="769441"/>
          </a:xfrm>
          <a:prstGeom prst="rect">
            <a:avLst/>
          </a:prstGeom>
        </p:spPr>
        <p:txBody>
          <a:bodyPr>
            <a:spAutoFit/>
          </a:bodyPr>
          <a:lstStyle/>
          <a:p>
            <a:r>
              <a:rPr lang="en-US" sz="2200" dirty="0">
                <a:solidFill>
                  <a:srgbClr val="000000"/>
                </a:solidFill>
                <a:latin typeface="Times New Roman" panose="02020603050405020304" pitchFamily="18" charset="0"/>
              </a:rPr>
              <a:t>This is another paragraph.</a:t>
            </a:r>
            <a:r>
              <a:rPr lang="en-US" sz="2200" dirty="0"/>
              <a:t/>
            </a:r>
            <a:br>
              <a:rPr lang="en-US" sz="2200" dirty="0"/>
            </a:br>
            <a:r>
              <a:rPr lang="en-US" sz="2200" dirty="0">
                <a:solidFill>
                  <a:srgbClr val="000000"/>
                </a:solidFill>
                <a:latin typeface="Times New Roman" panose="02020603050405020304" pitchFamily="18" charset="0"/>
              </a:rPr>
              <a:t>It spans multiple lines.</a:t>
            </a:r>
            <a:endParaRPr lang="en-US" sz="2200" dirty="0"/>
          </a:p>
        </p:txBody>
      </p:sp>
      <p:sp>
        <p:nvSpPr>
          <p:cNvPr id="10" name="TextBox 9"/>
          <p:cNvSpPr txBox="1"/>
          <p:nvPr/>
        </p:nvSpPr>
        <p:spPr>
          <a:xfrm>
            <a:off x="1097279" y="3409122"/>
            <a:ext cx="10058401" cy="1754326"/>
          </a:xfrm>
          <a:prstGeom prst="rect">
            <a:avLst/>
          </a:prstGeom>
          <a:noFill/>
          <a:ln w="19050">
            <a:solidFill>
              <a:schemeClr val="tx1"/>
            </a:solidFill>
            <a:prstDash val="dash"/>
          </a:ln>
        </p:spPr>
        <p:txBody>
          <a:bodyPr wrap="square" rtlCol="0">
            <a:spAutoFit/>
          </a:bodyPr>
          <a:lstStyle/>
          <a:p>
            <a:r>
              <a:rPr lang="en-US" dirty="0" smtClean="0"/>
              <a:t>  </a:t>
            </a:r>
          </a:p>
          <a:p>
            <a:endParaRPr lang="en-US" dirty="0"/>
          </a:p>
          <a:p>
            <a:endParaRPr lang="en-US" dirty="0" smtClean="0"/>
          </a:p>
          <a:p>
            <a:endParaRPr lang="en-US" dirty="0"/>
          </a:p>
          <a:p>
            <a:endParaRPr lang="en-US" dirty="0" smtClean="0"/>
          </a:p>
          <a:p>
            <a:r>
              <a:rPr lang="en-US" dirty="0"/>
              <a:t> </a:t>
            </a:r>
            <a:r>
              <a:rPr lang="en-US" dirty="0" smtClean="0"/>
              <a:t>                                                                                                                                                                            </a:t>
            </a:r>
            <a:r>
              <a:rPr lang="en-US" b="1" dirty="0" smtClean="0">
                <a:solidFill>
                  <a:schemeClr val="bg1">
                    <a:lumMod val="65000"/>
                  </a:schemeClr>
                </a:solidFill>
              </a:rPr>
              <a:t> </a:t>
            </a:r>
            <a:r>
              <a:rPr lang="en-US" b="1" i="1" dirty="0" smtClean="0">
                <a:solidFill>
                  <a:schemeClr val="bg1">
                    <a:lumMod val="65000"/>
                  </a:schemeClr>
                </a:solidFill>
              </a:rPr>
              <a:t>output</a:t>
            </a:r>
            <a:endParaRPr lang="en-US" b="1" i="1" dirty="0">
              <a:solidFill>
                <a:schemeClr val="bg1">
                  <a:lumMod val="65000"/>
                </a:schemeClr>
              </a:solidFill>
            </a:endParaRPr>
          </a:p>
        </p:txBody>
      </p:sp>
      <p:sp>
        <p:nvSpPr>
          <p:cNvPr id="11" name="Rectangle 10"/>
          <p:cNvSpPr/>
          <p:nvPr/>
        </p:nvSpPr>
        <p:spPr>
          <a:xfrm>
            <a:off x="1097278" y="5394424"/>
            <a:ext cx="10058401" cy="461665"/>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each </a:t>
            </a:r>
            <a:r>
              <a:rPr lang="en-US" sz="2400" dirty="0">
                <a:solidFill>
                  <a:srgbClr val="000000"/>
                </a:solidFill>
                <a:latin typeface="Calibri" panose="020F0502020204030204" pitchFamily="34" charset="0"/>
              </a:rPr>
              <a:t>side's border radius can be set individually, separated by spaces</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4486240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a:t>
            </a:r>
            <a:r>
              <a:rPr lang="en-US" dirty="0" smtClean="0"/>
              <a:t>padding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9160818"/>
              </p:ext>
            </p:extLst>
          </p:nvPr>
        </p:nvGraphicFramePr>
        <p:xfrm>
          <a:off x="1898374" y="2351957"/>
          <a:ext cx="8561250" cy="2915920"/>
        </p:xfrm>
        <a:graphic>
          <a:graphicData uri="http://schemas.openxmlformats.org/drawingml/2006/table">
            <a:tbl>
              <a:tblPr>
                <a:tableStyleId>{2D5ABB26-0587-4C30-8999-92F81FD0307C}</a:tableStyleId>
              </a:tblPr>
              <a:tblGrid>
                <a:gridCol w="2663687">
                  <a:extLst>
                    <a:ext uri="{9D8B030D-6E8A-4147-A177-3AD203B41FA5}">
                      <a16:colId xmlns:a16="http://schemas.microsoft.com/office/drawing/2014/main" val="20000"/>
                    </a:ext>
                  </a:extLst>
                </a:gridCol>
                <a:gridCol w="5897563">
                  <a:extLst>
                    <a:ext uri="{9D8B030D-6E8A-4147-A177-3AD203B41FA5}">
                      <a16:colId xmlns:a16="http://schemas.microsoft.com/office/drawing/2014/main" val="20001"/>
                    </a:ext>
                  </a:extLst>
                </a:gridCol>
              </a:tblGrid>
              <a:tr h="0">
                <a:tc>
                  <a:txBody>
                    <a:bodyPr/>
                    <a:lstStyle/>
                    <a:p>
                      <a:pPr fontAlgn="t"/>
                      <a:r>
                        <a:rPr lang="en-US" sz="2400" b="1">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0"/>
                  </a:ext>
                </a:extLst>
              </a:tr>
              <a:tr h="0">
                <a:tc>
                  <a:txBody>
                    <a:bodyPr/>
                    <a:lstStyle/>
                    <a:p>
                      <a:pPr fontAlgn="t"/>
                      <a:r>
                        <a:rPr lang="en-US" sz="2400">
                          <a:effectLst/>
                          <a:hlinkClick r:id="rId2"/>
                        </a:rPr>
                        <a:t>padding</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padding on all 4 sides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1"/>
                  </a:ext>
                </a:extLst>
              </a:tr>
              <a:tr h="0">
                <a:tc>
                  <a:txBody>
                    <a:bodyPr/>
                    <a:lstStyle/>
                    <a:p>
                      <a:pPr fontAlgn="t"/>
                      <a:r>
                        <a:rPr lang="en-US" sz="2400">
                          <a:effectLst/>
                          <a:hlinkClick r:id="rId3"/>
                        </a:rPr>
                        <a:t>padding-bottom</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dirty="0">
                          <a:effectLst/>
                        </a:rPr>
                        <a:t>padding on bottom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2"/>
                  </a:ext>
                </a:extLst>
              </a:tr>
              <a:tr h="0">
                <a:tc>
                  <a:txBody>
                    <a:bodyPr/>
                    <a:lstStyle/>
                    <a:p>
                      <a:pPr fontAlgn="t"/>
                      <a:r>
                        <a:rPr lang="en-US" sz="2400">
                          <a:effectLst/>
                          <a:hlinkClick r:id="rId4"/>
                        </a:rPr>
                        <a:t>padding-left</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padding on left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3"/>
                  </a:ext>
                </a:extLst>
              </a:tr>
              <a:tr h="0">
                <a:tc>
                  <a:txBody>
                    <a:bodyPr/>
                    <a:lstStyle/>
                    <a:p>
                      <a:pPr fontAlgn="t"/>
                      <a:r>
                        <a:rPr lang="en-US" sz="2400">
                          <a:effectLst/>
                          <a:hlinkClick r:id="rId5"/>
                        </a:rPr>
                        <a:t>padding-right</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dirty="0">
                          <a:effectLst/>
                        </a:rPr>
                        <a:t>padding on right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4"/>
                  </a:ext>
                </a:extLst>
              </a:tr>
              <a:tr h="0">
                <a:tc>
                  <a:txBody>
                    <a:bodyPr/>
                    <a:lstStyle/>
                    <a:p>
                      <a:pPr fontAlgn="t"/>
                      <a:r>
                        <a:rPr lang="en-US" sz="2400">
                          <a:effectLst/>
                          <a:hlinkClick r:id="rId6"/>
                        </a:rPr>
                        <a:t>padding-top</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padding on top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5"/>
                  </a:ext>
                </a:extLst>
              </a:tr>
              <a:tr h="0">
                <a:tc gridSpan="2">
                  <a:txBody>
                    <a:bodyPr/>
                    <a:lstStyle/>
                    <a:p>
                      <a:pPr algn="ctr" fontAlgn="t"/>
                      <a:r>
                        <a:rPr lang="en-US" sz="2400" dirty="0">
                          <a:effectLst/>
                          <a:hlinkClick r:id="rId7"/>
                        </a:rPr>
                        <a:t>Complete list of padding properties</a:t>
                      </a:r>
                      <a:endParaRPr lang="en-US" sz="2400"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50419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Padding example </a:t>
            </a:r>
            <a:r>
              <a:rPr lang="en-US" dirty="0" smtClean="0"/>
              <a:t>1</a:t>
            </a:r>
            <a:endParaRPr lang="en-US" dirty="0"/>
          </a:p>
        </p:txBody>
      </p:sp>
      <p:sp>
        <p:nvSpPr>
          <p:cNvPr id="3" name="Content Placeholder 2"/>
          <p:cNvSpPr>
            <a:spLocks noGrp="1"/>
          </p:cNvSpPr>
          <p:nvPr>
            <p:ph idx="1"/>
          </p:nvPr>
        </p:nvSpPr>
        <p:spPr>
          <a:xfrm>
            <a:off x="1097280" y="1845734"/>
            <a:ext cx="10058400" cy="917344"/>
          </a:xfrm>
          <a:solidFill>
            <a:srgbClr val="EBF7FF"/>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p { </a:t>
            </a:r>
            <a:r>
              <a:rPr lang="en-US" dirty="0">
                <a:solidFill>
                  <a:srgbClr val="00B050"/>
                </a:solidFill>
                <a:latin typeface="Courier New" panose="02070309020205020404" pitchFamily="49" charset="0"/>
                <a:cs typeface="Courier New" panose="02070309020205020404" pitchFamily="49" charset="0"/>
              </a:rPr>
              <a:t>padding: 20px; </a:t>
            </a:r>
            <a:r>
              <a:rPr lang="en-US" dirty="0">
                <a:latin typeface="Courier New" panose="02070309020205020404" pitchFamily="49" charset="0"/>
                <a:cs typeface="Courier New" panose="02070309020205020404" pitchFamily="49" charset="0"/>
              </a:rPr>
              <a:t>border: 3px solid black; }</a:t>
            </a:r>
          </a:p>
          <a:p>
            <a:r>
              <a:rPr lang="en-US" dirty="0">
                <a:latin typeface="Courier New" panose="02070309020205020404" pitchFamily="49" charset="0"/>
                <a:cs typeface="Courier New" panose="02070309020205020404" pitchFamily="49" charset="0"/>
              </a:rPr>
              <a:t>h2 { </a:t>
            </a:r>
            <a:r>
              <a:rPr lang="en-US" dirty="0">
                <a:solidFill>
                  <a:srgbClr val="00B050"/>
                </a:solidFill>
                <a:latin typeface="Courier New" panose="02070309020205020404" pitchFamily="49" charset="0"/>
                <a:cs typeface="Courier New" panose="02070309020205020404" pitchFamily="49" charset="0"/>
              </a:rPr>
              <a:t>padding: 0px; </a:t>
            </a:r>
            <a:r>
              <a:rPr lang="en-US" dirty="0">
                <a:latin typeface="Courier New" panose="02070309020205020404" pitchFamily="49" charset="0"/>
                <a:cs typeface="Courier New" panose="02070309020205020404" pitchFamily="49" charset="0"/>
              </a:rPr>
              <a:t>background-color: yellow;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2975978"/>
            <a:ext cx="10058400" cy="1200329"/>
          </a:xfrm>
          <a:prstGeom prst="rect">
            <a:avLst/>
          </a:prstGeom>
          <a:ln w="28575">
            <a:solidFill>
              <a:schemeClr val="tx1"/>
            </a:solidFill>
            <a:prstDash val="solid"/>
          </a:ln>
        </p:spPr>
        <p:txBody>
          <a:bodyPr wrap="square">
            <a:spAutoFit/>
          </a:bodyPr>
          <a:lstStyle/>
          <a:p>
            <a:endParaRPr lang="en-US" sz="2400" dirty="0" smtClean="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     This </a:t>
            </a:r>
            <a:r>
              <a:rPr lang="en-US" sz="2400" dirty="0">
                <a:solidFill>
                  <a:srgbClr val="000000"/>
                </a:solidFill>
                <a:latin typeface="Times New Roman" panose="02020603050405020304" pitchFamily="18" charset="0"/>
              </a:rPr>
              <a:t>is the first </a:t>
            </a:r>
            <a:r>
              <a:rPr lang="en-US" sz="2400" dirty="0" smtClean="0">
                <a:solidFill>
                  <a:srgbClr val="000000"/>
                </a:solidFill>
                <a:latin typeface="Times New Roman" panose="02020603050405020304" pitchFamily="18" charset="0"/>
              </a:rPr>
              <a:t>paragraph</a:t>
            </a:r>
          </a:p>
          <a:p>
            <a:endParaRPr lang="en-US" sz="2400" dirty="0"/>
          </a:p>
        </p:txBody>
      </p:sp>
      <p:sp>
        <p:nvSpPr>
          <p:cNvPr id="5" name="Rectangle 4"/>
          <p:cNvSpPr/>
          <p:nvPr/>
        </p:nvSpPr>
        <p:spPr>
          <a:xfrm>
            <a:off x="1097280" y="4354636"/>
            <a:ext cx="10058400" cy="1200329"/>
          </a:xfrm>
          <a:prstGeom prst="rect">
            <a:avLst/>
          </a:prstGeom>
          <a:ln w="28575">
            <a:solidFill>
              <a:schemeClr val="tx1"/>
            </a:solidFill>
            <a:prstDash val="solid"/>
          </a:ln>
        </p:spPr>
        <p:txBody>
          <a:bodyPr wrap="square">
            <a:spAutoFit/>
          </a:bodyPr>
          <a:lstStyle/>
          <a:p>
            <a:endParaRPr lang="en-US" sz="2400" dirty="0" smtClean="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     This is the second paragraph</a:t>
            </a:r>
          </a:p>
          <a:p>
            <a:endParaRPr lang="en-US" sz="2400" dirty="0"/>
          </a:p>
        </p:txBody>
      </p:sp>
      <p:sp>
        <p:nvSpPr>
          <p:cNvPr id="6" name="Rectangle 5"/>
          <p:cNvSpPr/>
          <p:nvPr/>
        </p:nvSpPr>
        <p:spPr>
          <a:xfrm>
            <a:off x="1097280" y="5733294"/>
            <a:ext cx="10058400" cy="461665"/>
          </a:xfrm>
          <a:prstGeom prst="rect">
            <a:avLst/>
          </a:prstGeom>
          <a:solidFill>
            <a:srgbClr val="FFFF00"/>
          </a:solidFill>
        </p:spPr>
        <p:txBody>
          <a:bodyPr wrap="square">
            <a:spAutoFit/>
          </a:bodyPr>
          <a:lstStyle/>
          <a:p>
            <a:r>
              <a:rPr lang="en-US" sz="2400" b="1" dirty="0">
                <a:solidFill>
                  <a:srgbClr val="000000"/>
                </a:solidFill>
                <a:latin typeface="Times New Roman" panose="02020603050405020304" pitchFamily="18" charset="0"/>
              </a:rPr>
              <a:t>This is a </a:t>
            </a:r>
            <a:r>
              <a:rPr lang="en-US" sz="2400" b="1" dirty="0" smtClean="0">
                <a:solidFill>
                  <a:srgbClr val="000000"/>
                </a:solidFill>
                <a:latin typeface="Times New Roman" panose="02020603050405020304" pitchFamily="18" charset="0"/>
              </a:rPr>
              <a:t>heading</a:t>
            </a:r>
            <a:endParaRPr lang="en-US" sz="2000" b="1" i="0" dirty="0">
              <a:solidFill>
                <a:srgbClr val="000000"/>
              </a:solidFill>
              <a:effectLst/>
              <a:latin typeface="Times New Roman" panose="02020603050405020304" pitchFamily="18" charset="0"/>
            </a:endParaRPr>
          </a:p>
        </p:txBody>
      </p:sp>
      <p:sp>
        <p:nvSpPr>
          <p:cNvPr id="7" name="矩形 6"/>
          <p:cNvSpPr/>
          <p:nvPr/>
        </p:nvSpPr>
        <p:spPr>
          <a:xfrm>
            <a:off x="1097280" y="2763078"/>
            <a:ext cx="10058400" cy="357317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724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Padding example </a:t>
            </a:r>
            <a:r>
              <a:rPr lang="en-US" dirty="0" smtClean="0"/>
              <a:t>2</a:t>
            </a:r>
            <a:endParaRPr lang="en-US" dirty="0"/>
          </a:p>
        </p:txBody>
      </p:sp>
      <p:sp>
        <p:nvSpPr>
          <p:cNvPr id="3" name="Content Placeholder 2"/>
          <p:cNvSpPr>
            <a:spLocks noGrp="1"/>
          </p:cNvSpPr>
          <p:nvPr>
            <p:ph idx="1"/>
          </p:nvPr>
        </p:nvSpPr>
        <p:spPr>
          <a:xfrm>
            <a:off x="1097280" y="1845734"/>
            <a:ext cx="10058400" cy="1275153"/>
          </a:xfrm>
          <a:solidFill>
            <a:srgbClr val="EBF7FF"/>
          </a:solidFill>
          <a:ln w="19050">
            <a:solidFill>
              <a:schemeClr val="tx1"/>
            </a:solidFill>
            <a:prstDash val="dash"/>
          </a:ln>
        </p:spPr>
        <p:txBody>
          <a:bodyPr/>
          <a:lstStyle/>
          <a:p>
            <a:pPr>
              <a:spcBef>
                <a:spcPts val="0"/>
              </a:spcBef>
            </a:pPr>
            <a:r>
              <a:rPr lang="en-US" dirty="0">
                <a:latin typeface="Courier New" panose="02070309020205020404" pitchFamily="49" charset="0"/>
                <a:cs typeface="Courier New" panose="02070309020205020404" pitchFamily="49" charset="0"/>
              </a:rPr>
              <a:t>p {</a:t>
            </a:r>
          </a:p>
          <a:p>
            <a:pPr>
              <a:spcBef>
                <a:spcPts val="0"/>
              </a:spcBef>
            </a:pPr>
            <a:r>
              <a:rPr lang="en-US" dirty="0">
                <a:solidFill>
                  <a:srgbClr val="00B050"/>
                </a:solidFill>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padding-left: 200px; padding-top: 30px;</a:t>
            </a:r>
          </a:p>
          <a:p>
            <a:pPr>
              <a:spcBef>
                <a:spcPts val="0"/>
              </a:spcBef>
            </a:pPr>
            <a:r>
              <a:rPr lang="en-US" dirty="0">
                <a:latin typeface="Courier New" panose="02070309020205020404" pitchFamily="49" charset="0"/>
                <a:cs typeface="Courier New" panose="02070309020205020404" pitchFamily="49" charset="0"/>
              </a:rPr>
              <a:t>  background-color: fuchsia;</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224460"/>
            <a:ext cx="10058400" cy="830997"/>
          </a:xfrm>
          <a:prstGeom prst="rect">
            <a:avLst/>
          </a:prstGeom>
          <a:solidFill>
            <a:srgbClr val="CC3399"/>
          </a:solidFill>
        </p:spPr>
        <p:txBody>
          <a:bodyPr wrap="square">
            <a:spAutoFit/>
          </a:bodyPr>
          <a:lstStyle/>
          <a:p>
            <a:endParaRPr lang="en-US" sz="2400" dirty="0" smtClean="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                    This </a:t>
            </a:r>
            <a:r>
              <a:rPr lang="en-US" sz="2400" dirty="0">
                <a:solidFill>
                  <a:srgbClr val="000000"/>
                </a:solidFill>
                <a:latin typeface="Times New Roman" panose="02020603050405020304" pitchFamily="18" charset="0"/>
              </a:rPr>
              <a:t>is the first paragraph</a:t>
            </a:r>
            <a:endParaRPr lang="en-US" sz="2400" dirty="0"/>
          </a:p>
        </p:txBody>
      </p:sp>
      <p:sp>
        <p:nvSpPr>
          <p:cNvPr id="5" name="Rectangle 4"/>
          <p:cNvSpPr/>
          <p:nvPr/>
        </p:nvSpPr>
        <p:spPr>
          <a:xfrm>
            <a:off x="1097280" y="4162049"/>
            <a:ext cx="10058400" cy="830997"/>
          </a:xfrm>
          <a:prstGeom prst="rect">
            <a:avLst/>
          </a:prstGeom>
          <a:solidFill>
            <a:srgbClr val="CC3399"/>
          </a:solidFill>
        </p:spPr>
        <p:txBody>
          <a:bodyPr wrap="square">
            <a:spAutoFit/>
          </a:bodyPr>
          <a:lstStyle/>
          <a:p>
            <a:endParaRPr lang="en-US" sz="2400" dirty="0" smtClean="0">
              <a:solidFill>
                <a:srgbClr val="000000"/>
              </a:solidFill>
              <a:latin typeface="Times New Roman" panose="02020603050405020304" pitchFamily="18" charset="0"/>
            </a:endParaRPr>
          </a:p>
          <a:p>
            <a:r>
              <a:rPr lang="en-US" sz="2400" dirty="0" smtClean="0">
                <a:solidFill>
                  <a:srgbClr val="000000"/>
                </a:solidFill>
                <a:latin typeface="Times New Roman" panose="02020603050405020304" pitchFamily="18" charset="0"/>
              </a:rPr>
              <a:t>                    This </a:t>
            </a:r>
            <a:r>
              <a:rPr lang="en-US" sz="2400" dirty="0">
                <a:solidFill>
                  <a:srgbClr val="000000"/>
                </a:solidFill>
                <a:latin typeface="Times New Roman" panose="02020603050405020304" pitchFamily="18" charset="0"/>
              </a:rPr>
              <a:t>is the </a:t>
            </a:r>
            <a:r>
              <a:rPr lang="en-US" sz="2400" dirty="0" smtClean="0">
                <a:solidFill>
                  <a:srgbClr val="000000"/>
                </a:solidFill>
                <a:latin typeface="Times New Roman" panose="02020603050405020304" pitchFamily="18" charset="0"/>
              </a:rPr>
              <a:t>second paragraph</a:t>
            </a:r>
            <a:endParaRPr lang="en-US" sz="2400" dirty="0"/>
          </a:p>
        </p:txBody>
      </p:sp>
      <p:sp>
        <p:nvSpPr>
          <p:cNvPr id="6" name="Rectangle 5"/>
          <p:cNvSpPr/>
          <p:nvPr/>
        </p:nvSpPr>
        <p:spPr>
          <a:xfrm>
            <a:off x="1097280" y="5099638"/>
            <a:ext cx="10058400" cy="1200329"/>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each </a:t>
            </a:r>
            <a:r>
              <a:rPr lang="en-US" sz="2400" dirty="0">
                <a:solidFill>
                  <a:srgbClr val="000000"/>
                </a:solidFill>
                <a:latin typeface="Calibri" panose="020F0502020204030204" pitchFamily="34" charset="0"/>
              </a:rPr>
              <a:t>side's padding can be set </a:t>
            </a:r>
            <a:r>
              <a:rPr lang="en-US" sz="2400" dirty="0" smtClean="0">
                <a:solidFill>
                  <a:srgbClr val="000000"/>
                </a:solidFill>
                <a:latin typeface="Calibri" panose="020F0502020204030204" pitchFamily="34" charset="0"/>
              </a:rPr>
              <a:t>individually</a:t>
            </a:r>
          </a:p>
          <a:p>
            <a:pPr>
              <a:buFont typeface="Arial" panose="020B0604020202020204" pitchFamily="34" charset="0"/>
              <a:buChar char="•"/>
            </a:pPr>
            <a:endParaRPr lang="en-US" sz="2400" dirty="0">
              <a:solidFill>
                <a:srgbClr val="000000"/>
              </a:solidFill>
              <a:latin typeface="Calibri" panose="020F0502020204030204" pitchFamily="34" charset="0"/>
            </a:endParaRPr>
          </a:p>
          <a:p>
            <a:pPr>
              <a:buFont typeface="Arial" panose="020B0604020202020204" pitchFamily="34" charset="0"/>
              <a:buChar char="•"/>
            </a:pPr>
            <a:r>
              <a:rPr lang="en-US" sz="2400" dirty="0" smtClean="0">
                <a:solidFill>
                  <a:srgbClr val="000000"/>
                </a:solidFill>
                <a:latin typeface="Calibri" panose="020F0502020204030204" pitchFamily="34" charset="0"/>
              </a:rPr>
              <a:t>   notice </a:t>
            </a:r>
            <a:r>
              <a:rPr lang="en-US" sz="2400" dirty="0">
                <a:solidFill>
                  <a:srgbClr val="000000"/>
                </a:solidFill>
                <a:latin typeface="Calibri" panose="020F0502020204030204" pitchFamily="34" charset="0"/>
              </a:rPr>
              <a:t>that padding shares the background color of the element</a:t>
            </a:r>
            <a:endParaRPr lang="en-US" sz="2400" b="0" i="0" dirty="0">
              <a:solidFill>
                <a:srgbClr val="000000"/>
              </a:solidFill>
              <a:effectLst/>
              <a:latin typeface="Calibri" panose="020F0502020204030204" pitchFamily="34" charset="0"/>
            </a:endParaRPr>
          </a:p>
        </p:txBody>
      </p:sp>
      <p:sp>
        <p:nvSpPr>
          <p:cNvPr id="7" name="矩形 6"/>
          <p:cNvSpPr/>
          <p:nvPr/>
        </p:nvSpPr>
        <p:spPr>
          <a:xfrm>
            <a:off x="1097280" y="3120887"/>
            <a:ext cx="10058400" cy="197875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2905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a:t>
            </a:r>
            <a:r>
              <a:rPr lang="en-US" dirty="0" smtClean="0"/>
              <a:t>margins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364365"/>
              </p:ext>
            </p:extLst>
          </p:nvPr>
        </p:nvGraphicFramePr>
        <p:xfrm>
          <a:off x="2375451" y="2272444"/>
          <a:ext cx="7805876" cy="2915920"/>
        </p:xfrm>
        <a:graphic>
          <a:graphicData uri="http://schemas.openxmlformats.org/drawingml/2006/table">
            <a:tbl>
              <a:tblPr>
                <a:tableStyleId>{2D5ABB26-0587-4C30-8999-92F81FD0307C}</a:tableStyleId>
              </a:tblPr>
              <a:tblGrid>
                <a:gridCol w="2776676">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pPr fontAlgn="t"/>
                      <a:r>
                        <a:rPr lang="en-US" sz="2400" b="1">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0"/>
                  </a:ext>
                </a:extLst>
              </a:tr>
              <a:tr h="0">
                <a:tc>
                  <a:txBody>
                    <a:bodyPr/>
                    <a:lstStyle/>
                    <a:p>
                      <a:pPr fontAlgn="t"/>
                      <a:r>
                        <a:rPr lang="en-US" sz="2400" dirty="0">
                          <a:effectLst/>
                          <a:hlinkClick r:id="rId2"/>
                        </a:rPr>
                        <a:t>margin</a:t>
                      </a:r>
                      <a:endParaRPr lang="en-US" sz="2400"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margin on all 4 sides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1"/>
                  </a:ext>
                </a:extLst>
              </a:tr>
              <a:tr h="0">
                <a:tc>
                  <a:txBody>
                    <a:bodyPr/>
                    <a:lstStyle/>
                    <a:p>
                      <a:pPr fontAlgn="t"/>
                      <a:r>
                        <a:rPr lang="en-US" sz="2400">
                          <a:effectLst/>
                          <a:hlinkClick r:id="rId3"/>
                        </a:rPr>
                        <a:t>margin-bottom</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margin on bottom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2"/>
                  </a:ext>
                </a:extLst>
              </a:tr>
              <a:tr h="0">
                <a:tc>
                  <a:txBody>
                    <a:bodyPr/>
                    <a:lstStyle/>
                    <a:p>
                      <a:pPr fontAlgn="t"/>
                      <a:r>
                        <a:rPr lang="en-US" sz="2400">
                          <a:effectLst/>
                          <a:hlinkClick r:id="rId4"/>
                        </a:rPr>
                        <a:t>margin-left</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margin on left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3"/>
                  </a:ext>
                </a:extLst>
              </a:tr>
              <a:tr h="0">
                <a:tc>
                  <a:txBody>
                    <a:bodyPr/>
                    <a:lstStyle/>
                    <a:p>
                      <a:pPr fontAlgn="t"/>
                      <a:r>
                        <a:rPr lang="en-US" sz="2400">
                          <a:effectLst/>
                          <a:hlinkClick r:id="rId5"/>
                        </a:rPr>
                        <a:t>margin-right</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margin on right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4"/>
                  </a:ext>
                </a:extLst>
              </a:tr>
              <a:tr h="0">
                <a:tc>
                  <a:txBody>
                    <a:bodyPr/>
                    <a:lstStyle/>
                    <a:p>
                      <a:pPr fontAlgn="t"/>
                      <a:r>
                        <a:rPr lang="en-US" sz="2400">
                          <a:effectLst/>
                          <a:hlinkClick r:id="rId6"/>
                        </a:rPr>
                        <a:t>margin-top</a:t>
                      </a:r>
                      <a:endParaRPr lang="en-US" sz="24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400">
                          <a:effectLst/>
                        </a:rPr>
                        <a:t>margin on top side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5"/>
                  </a:ext>
                </a:extLst>
              </a:tr>
              <a:tr h="0">
                <a:tc gridSpan="2">
                  <a:txBody>
                    <a:bodyPr/>
                    <a:lstStyle/>
                    <a:p>
                      <a:pPr algn="ctr" fontAlgn="t"/>
                      <a:r>
                        <a:rPr lang="en-US" sz="2400" dirty="0">
                          <a:effectLst/>
                          <a:hlinkClick r:id="rId7"/>
                        </a:rPr>
                        <a:t>Complete list of margin properties</a:t>
                      </a:r>
                      <a:endParaRPr lang="en-US" sz="2400"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6496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example </a:t>
            </a:r>
            <a:r>
              <a:rPr lang="en-US" dirty="0" smtClean="0"/>
              <a:t>1</a:t>
            </a:r>
            <a:endParaRPr lang="en-US" dirty="0"/>
          </a:p>
        </p:txBody>
      </p:sp>
      <p:sp>
        <p:nvSpPr>
          <p:cNvPr id="3" name="Content Placeholder 2"/>
          <p:cNvSpPr>
            <a:spLocks noGrp="1"/>
          </p:cNvSpPr>
          <p:nvPr>
            <p:ph idx="1"/>
          </p:nvPr>
        </p:nvSpPr>
        <p:spPr>
          <a:xfrm>
            <a:off x="1097280" y="1845734"/>
            <a:ext cx="10058400" cy="1215518"/>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p {</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margin: 50px;</a:t>
            </a:r>
          </a:p>
          <a:p>
            <a:pPr>
              <a:spcBef>
                <a:spcPts val="0"/>
              </a:spcBef>
            </a:pPr>
            <a:r>
              <a:rPr lang="en-US" dirty="0">
                <a:latin typeface="Courier New" panose="02070309020205020404" pitchFamily="49" charset="0"/>
                <a:cs typeface="Courier New" panose="02070309020205020404" pitchFamily="49" charset="0"/>
              </a:rPr>
              <a:t>  background-color: fuchsia;</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1097280" y="3061252"/>
            <a:ext cx="10058400" cy="2031325"/>
          </a:xfrm>
          <a:prstGeom prst="rect">
            <a:avLst/>
          </a:prstGeom>
          <a:noFill/>
          <a:ln w="19050">
            <a:solidFill>
              <a:schemeClr val="tx1"/>
            </a:solidFill>
            <a:prstDash val="dash"/>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666740" y="3522916"/>
            <a:ext cx="8828981" cy="400110"/>
          </a:xfrm>
          <a:prstGeom prst="rect">
            <a:avLst/>
          </a:prstGeom>
          <a:solidFill>
            <a:srgbClr val="CC3399"/>
          </a:solidFill>
        </p:spPr>
        <p:txBody>
          <a:bodyPr wrap="square">
            <a:spAutoFit/>
          </a:bodyPr>
          <a:lstStyle/>
          <a:p>
            <a:r>
              <a:rPr lang="en-US" dirty="0">
                <a:solidFill>
                  <a:srgbClr val="000000"/>
                </a:solidFill>
                <a:latin typeface="Times New Roman" panose="02020603050405020304" pitchFamily="18" charset="0"/>
              </a:rPr>
              <a:t>This </a:t>
            </a:r>
            <a:r>
              <a:rPr lang="en-US" sz="2000" dirty="0">
                <a:solidFill>
                  <a:srgbClr val="000000"/>
                </a:solidFill>
                <a:latin typeface="Times New Roman" panose="02020603050405020304" pitchFamily="18" charset="0"/>
              </a:rPr>
              <a:t>is</a:t>
            </a:r>
            <a:r>
              <a:rPr lang="en-US" dirty="0">
                <a:solidFill>
                  <a:srgbClr val="000000"/>
                </a:solidFill>
                <a:latin typeface="Times New Roman" panose="02020603050405020304" pitchFamily="18" charset="0"/>
              </a:rPr>
              <a:t> the first paragraph</a:t>
            </a:r>
            <a:endParaRPr lang="en-US" dirty="0"/>
          </a:p>
        </p:txBody>
      </p:sp>
      <p:sp>
        <p:nvSpPr>
          <p:cNvPr id="6" name="Rectangle 5"/>
          <p:cNvSpPr/>
          <p:nvPr/>
        </p:nvSpPr>
        <p:spPr>
          <a:xfrm>
            <a:off x="1666739" y="4276770"/>
            <a:ext cx="8828981" cy="400110"/>
          </a:xfrm>
          <a:prstGeom prst="rect">
            <a:avLst/>
          </a:prstGeom>
          <a:solidFill>
            <a:srgbClr val="CC3399"/>
          </a:solidFill>
        </p:spPr>
        <p:txBody>
          <a:bodyPr wrap="square">
            <a:spAutoFit/>
          </a:bodyPr>
          <a:lstStyle/>
          <a:p>
            <a:r>
              <a:rPr lang="en-US" sz="2000" dirty="0">
                <a:solidFill>
                  <a:srgbClr val="000000"/>
                </a:solidFill>
                <a:latin typeface="Times New Roman" panose="02020603050405020304" pitchFamily="18" charset="0"/>
              </a:rPr>
              <a:t>This is the </a:t>
            </a:r>
            <a:r>
              <a:rPr lang="en-US" sz="2000" dirty="0" smtClean="0">
                <a:solidFill>
                  <a:srgbClr val="000000"/>
                </a:solidFill>
                <a:latin typeface="Times New Roman" panose="02020603050405020304" pitchFamily="18" charset="0"/>
              </a:rPr>
              <a:t>second paragraph</a:t>
            </a:r>
            <a:endParaRPr lang="en-US" sz="2000" dirty="0"/>
          </a:p>
        </p:txBody>
      </p:sp>
      <p:sp>
        <p:nvSpPr>
          <p:cNvPr id="7" name="Rectangle 6"/>
          <p:cNvSpPr/>
          <p:nvPr/>
        </p:nvSpPr>
        <p:spPr>
          <a:xfrm>
            <a:off x="1097280" y="5231075"/>
            <a:ext cx="10058400" cy="830997"/>
          </a:xfrm>
          <a:prstGeom prst="rect">
            <a:avLst/>
          </a:prstGeom>
        </p:spPr>
        <p:txBody>
          <a:bodyPr wrap="square">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notice </a:t>
            </a:r>
            <a:r>
              <a:rPr lang="en-US" sz="2400" dirty="0">
                <a:solidFill>
                  <a:srgbClr val="000000"/>
                </a:solidFill>
                <a:latin typeface="Calibri" panose="020F0502020204030204" pitchFamily="34" charset="0"/>
              </a:rPr>
              <a:t>that margins are always </a:t>
            </a:r>
            <a:r>
              <a:rPr lang="en-US" sz="2400" dirty="0" smtClean="0">
                <a:solidFill>
                  <a:srgbClr val="000000"/>
                </a:solidFill>
                <a:latin typeface="Calibri" panose="020F0502020204030204" pitchFamily="34" charset="0"/>
              </a:rPr>
              <a:t>transparent</a:t>
            </a:r>
            <a:endParaRPr lang="en-US" sz="2400" dirty="0">
              <a:solidFill>
                <a:srgbClr val="000000"/>
              </a:solidFill>
              <a:latin typeface="Calibri" panose="020F0502020204030204" pitchFamily="34" charset="0"/>
            </a:endParaRPr>
          </a:p>
          <a:p>
            <a:pPr>
              <a:buFont typeface="Arial" panose="020B0604020202020204" pitchFamily="34" charset="0"/>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   they </a:t>
            </a:r>
            <a:r>
              <a:rPr lang="en-US" sz="2400" dirty="0">
                <a:solidFill>
                  <a:srgbClr val="000000"/>
                </a:solidFill>
                <a:latin typeface="Calibri" panose="020F0502020204030204" pitchFamily="34" charset="0"/>
              </a:rPr>
              <a:t>don't contain the element's background color, etc</a:t>
            </a:r>
            <a:r>
              <a:rPr lang="en-US" sz="2400" dirty="0" smtClean="0">
                <a:solidFill>
                  <a:srgbClr val="000000"/>
                </a:solidFill>
                <a:latin typeface="Calibri" panose="020F0502020204030204" pitchFamily="34" charset="0"/>
              </a:rPr>
              <a:t>.</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79930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Page layout</a:t>
            </a:r>
          </a:p>
          <a:p>
            <a:pPr lvl="1"/>
            <a:r>
              <a:rPr lang="en-US" altLang="zh-CN" sz="2000" b="1" i="1" dirty="0" smtClean="0">
                <a:solidFill>
                  <a:srgbClr val="0066FF"/>
                </a:solidFill>
              </a:rPr>
              <a:t>Styling page sections</a:t>
            </a:r>
          </a:p>
          <a:p>
            <a:pPr lvl="1"/>
            <a:r>
              <a:rPr lang="en-US" altLang="zh-CN" sz="2000" dirty="0"/>
              <a:t>CSS Box Model</a:t>
            </a:r>
          </a:p>
          <a:p>
            <a:pPr lvl="1"/>
            <a:r>
              <a:rPr lang="en-US" altLang="zh-CN" sz="2000" dirty="0" smtClean="0"/>
              <a:t>Floating elements</a:t>
            </a:r>
          </a:p>
          <a:p>
            <a:pPr lvl="1"/>
            <a:r>
              <a:rPr lang="en-US" altLang="zh-CN" sz="2000" dirty="0" smtClean="0"/>
              <a:t>Sizing and positioning</a:t>
            </a:r>
          </a:p>
          <a:p>
            <a:pPr marL="0" indent="0">
              <a:buNone/>
            </a:pPr>
            <a:endParaRPr lang="zh-CN" altLang="en-US" sz="2400" dirty="0"/>
          </a:p>
        </p:txBody>
      </p:sp>
    </p:spTree>
    <p:extLst>
      <p:ext uri="{BB962C8B-B14F-4D97-AF65-F5344CB8AC3E}">
        <p14:creationId xmlns:p14="http://schemas.microsoft.com/office/powerpoint/2010/main" val="8426365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example </a:t>
            </a:r>
            <a:r>
              <a:rPr lang="en-US" dirty="0" smtClean="0"/>
              <a:t>2</a:t>
            </a:r>
            <a:endParaRPr lang="en-US" dirty="0"/>
          </a:p>
        </p:txBody>
      </p:sp>
      <p:sp>
        <p:nvSpPr>
          <p:cNvPr id="7" name="Content Placeholder 2"/>
          <p:cNvSpPr>
            <a:spLocks noGrp="1"/>
          </p:cNvSpPr>
          <p:nvPr>
            <p:ph idx="1"/>
          </p:nvPr>
        </p:nvSpPr>
        <p:spPr>
          <a:xfrm>
            <a:off x="1097280" y="1845734"/>
            <a:ext cx="10058400" cy="1215518"/>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p {</a:t>
            </a:r>
          </a:p>
          <a:p>
            <a:pPr>
              <a:spcBef>
                <a:spcPts val="0"/>
              </a:spcBef>
            </a:pPr>
            <a:r>
              <a:rPr lang="en-US" dirty="0">
                <a:latin typeface="Courier New" panose="02070309020205020404" pitchFamily="49" charset="0"/>
                <a:cs typeface="Courier New" panose="02070309020205020404" pitchFamily="49" charset="0"/>
              </a:rPr>
              <a:t>  </a:t>
            </a:r>
            <a:r>
              <a:rPr lang="en-US" b="1" dirty="0" smtClean="0">
                <a:solidFill>
                  <a:srgbClr val="C00000"/>
                </a:solidFill>
                <a:latin typeface="Courier New" panose="02070309020205020404" pitchFamily="49" charset="0"/>
                <a:cs typeface="Courier New" panose="02070309020205020404" pitchFamily="49" charset="0"/>
              </a:rPr>
              <a:t>margin-left: 8em;</a:t>
            </a:r>
            <a:endParaRPr lang="en-US" b="1" dirty="0">
              <a:solidFill>
                <a:srgbClr val="C00000"/>
              </a:solidFill>
              <a:latin typeface="Courier New" panose="02070309020205020404" pitchFamily="49" charset="0"/>
              <a:cs typeface="Courier New" panose="02070309020205020404" pitchFamily="49" charset="0"/>
            </a:endParaRPr>
          </a:p>
          <a:p>
            <a:pPr>
              <a:spcBef>
                <a:spcPts val="0"/>
              </a:spcBef>
            </a:pPr>
            <a:r>
              <a:rPr lang="en-US" dirty="0">
                <a:latin typeface="Courier New" panose="02070309020205020404" pitchFamily="49" charset="0"/>
                <a:cs typeface="Courier New" panose="02070309020205020404" pitchFamily="49" charset="0"/>
              </a:rPr>
              <a:t>  background-color: fuchsia;</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097280" y="3061252"/>
            <a:ext cx="10058400" cy="1477328"/>
          </a:xfrm>
          <a:prstGeom prst="rect">
            <a:avLst/>
          </a:prstGeom>
          <a:noFill/>
          <a:ln w="19050">
            <a:solidFill>
              <a:schemeClr val="tx1"/>
            </a:solidFill>
            <a:prstDash val="dash"/>
          </a:ln>
        </p:spPr>
        <p:txBody>
          <a:bodyPr wrap="square" rtlCol="0">
            <a:spAutoFit/>
          </a:bodyPr>
          <a:lstStyle/>
          <a:p>
            <a:endParaRPr lang="en-US" dirty="0" smtClean="0"/>
          </a:p>
          <a:p>
            <a:endParaRPr lang="en-US" dirty="0"/>
          </a:p>
          <a:p>
            <a:endParaRPr lang="en-US" dirty="0" smtClean="0"/>
          </a:p>
          <a:p>
            <a:endParaRPr lang="en-US" dirty="0"/>
          </a:p>
          <a:p>
            <a:r>
              <a:rPr lang="en-US" dirty="0" smtClean="0"/>
              <a:t>                                                                                                                                                                               </a:t>
            </a:r>
            <a:r>
              <a:rPr lang="en-US" b="1" i="1" dirty="0" smtClean="0">
                <a:solidFill>
                  <a:schemeClr val="bg1">
                    <a:lumMod val="65000"/>
                  </a:schemeClr>
                </a:solidFill>
              </a:rPr>
              <a:t>output</a:t>
            </a:r>
          </a:p>
        </p:txBody>
      </p:sp>
      <p:sp>
        <p:nvSpPr>
          <p:cNvPr id="9" name="Rectangle 8"/>
          <p:cNvSpPr/>
          <p:nvPr/>
        </p:nvSpPr>
        <p:spPr>
          <a:xfrm>
            <a:off x="2326699" y="3199750"/>
            <a:ext cx="8828981" cy="400110"/>
          </a:xfrm>
          <a:prstGeom prst="rect">
            <a:avLst/>
          </a:prstGeom>
          <a:solidFill>
            <a:srgbClr val="CC3399"/>
          </a:solidFill>
        </p:spPr>
        <p:txBody>
          <a:bodyPr wrap="square">
            <a:spAutoFit/>
          </a:bodyPr>
          <a:lstStyle/>
          <a:p>
            <a:r>
              <a:rPr lang="en-US" sz="2000" dirty="0">
                <a:solidFill>
                  <a:srgbClr val="000000"/>
                </a:solidFill>
                <a:latin typeface="Times New Roman" panose="02020603050405020304" pitchFamily="18" charset="0"/>
              </a:rPr>
              <a:t>This is the first paragraph</a:t>
            </a:r>
            <a:endParaRPr lang="en-US" sz="2000" dirty="0"/>
          </a:p>
        </p:txBody>
      </p:sp>
      <p:sp>
        <p:nvSpPr>
          <p:cNvPr id="10" name="Rectangle 9"/>
          <p:cNvSpPr/>
          <p:nvPr/>
        </p:nvSpPr>
        <p:spPr>
          <a:xfrm>
            <a:off x="2326698" y="3746053"/>
            <a:ext cx="8828981" cy="400110"/>
          </a:xfrm>
          <a:prstGeom prst="rect">
            <a:avLst/>
          </a:prstGeom>
          <a:solidFill>
            <a:srgbClr val="CC3399"/>
          </a:solidFill>
        </p:spPr>
        <p:txBody>
          <a:bodyPr wrap="square">
            <a:spAutoFit/>
          </a:bodyPr>
          <a:lstStyle/>
          <a:p>
            <a:r>
              <a:rPr lang="en-US" sz="2000" dirty="0">
                <a:solidFill>
                  <a:srgbClr val="000000"/>
                </a:solidFill>
                <a:latin typeface="Times New Roman" panose="02020603050405020304" pitchFamily="18" charset="0"/>
              </a:rPr>
              <a:t>This is the </a:t>
            </a:r>
            <a:r>
              <a:rPr lang="en-US" sz="2000" dirty="0" smtClean="0">
                <a:solidFill>
                  <a:srgbClr val="000000"/>
                </a:solidFill>
                <a:latin typeface="Times New Roman" panose="02020603050405020304" pitchFamily="18" charset="0"/>
              </a:rPr>
              <a:t>second paragraph</a:t>
            </a:r>
            <a:endParaRPr lang="en-US" sz="2000" dirty="0"/>
          </a:p>
        </p:txBody>
      </p:sp>
      <p:sp>
        <p:nvSpPr>
          <p:cNvPr id="11" name="Rectangle 10"/>
          <p:cNvSpPr/>
          <p:nvPr/>
        </p:nvSpPr>
        <p:spPr>
          <a:xfrm>
            <a:off x="1097280" y="5231075"/>
            <a:ext cx="10058400" cy="461665"/>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Calibri" panose="020F0502020204030204" pitchFamily="34" charset="0"/>
              </a:rPr>
              <a:t>    each side's margin can be set individually</a:t>
            </a:r>
            <a:endParaRPr lang="en-US" sz="24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3312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a:t>
            </a:r>
            <a:r>
              <a:rPr lang="en-US" b="1" dirty="0">
                <a:solidFill>
                  <a:srgbClr val="92D050"/>
                </a:solidFill>
              </a:rPr>
              <a:t>dimensions</a:t>
            </a:r>
          </a:p>
        </p:txBody>
      </p:sp>
      <p:sp>
        <p:nvSpPr>
          <p:cNvPr id="3" name="Content Placeholder 2"/>
          <p:cNvSpPr>
            <a:spLocks noGrp="1"/>
          </p:cNvSpPr>
          <p:nvPr>
            <p:ph idx="1"/>
          </p:nvPr>
        </p:nvSpPr>
        <p:spPr>
          <a:xfrm>
            <a:off x="1097280" y="1845734"/>
            <a:ext cx="10058400" cy="817953"/>
          </a:xfrm>
          <a:solidFill>
            <a:srgbClr val="EBF7FF"/>
          </a:solidFill>
          <a:ln w="19050">
            <a:solidFill>
              <a:schemeClr val="tx1"/>
            </a:solidFill>
            <a:prstDash val="dash"/>
          </a:ln>
        </p:spPr>
        <p:txBody>
          <a:bodyPr>
            <a:normAutofit/>
          </a:bodyPr>
          <a:lstStyle/>
          <a:p>
            <a:r>
              <a:rPr lang="en-US" dirty="0">
                <a:latin typeface="Courier New" panose="02070309020205020404" pitchFamily="49" charset="0"/>
                <a:cs typeface="Courier New" panose="02070309020205020404" pitchFamily="49" charset="0"/>
              </a:rPr>
              <a:t>p { </a:t>
            </a:r>
            <a:r>
              <a:rPr lang="en-US" b="1" dirty="0">
                <a:solidFill>
                  <a:srgbClr val="C00000"/>
                </a:solidFill>
                <a:latin typeface="Courier New" panose="02070309020205020404" pitchFamily="49" charset="0"/>
                <a:cs typeface="Courier New" panose="02070309020205020404" pitchFamily="49" charset="0"/>
              </a:rPr>
              <a:t>width: 350px;</a:t>
            </a:r>
            <a:r>
              <a:rPr lang="en-US" dirty="0">
                <a:latin typeface="Courier New" panose="02070309020205020404" pitchFamily="49" charset="0"/>
                <a:cs typeface="Courier New" panose="02070309020205020404" pitchFamily="49" charset="0"/>
              </a:rPr>
              <a:t> background-color: yellow; }</a:t>
            </a:r>
          </a:p>
          <a:p>
            <a:r>
              <a:rPr lang="en-US" dirty="0">
                <a:latin typeface="Courier New" panose="02070309020205020404" pitchFamily="49" charset="0"/>
                <a:cs typeface="Courier New" panose="02070309020205020404" pitchFamily="49" charset="0"/>
              </a:rPr>
              <a:t>h2 { </a:t>
            </a:r>
            <a:r>
              <a:rPr lang="en-US" b="1" dirty="0">
                <a:solidFill>
                  <a:srgbClr val="C00000"/>
                </a:solidFill>
                <a:latin typeface="Courier New" panose="02070309020205020404" pitchFamily="49" charset="0"/>
                <a:cs typeface="Courier New" panose="02070309020205020404" pitchFamily="49" charset="0"/>
              </a:rPr>
              <a:t>width: 50%;</a:t>
            </a:r>
            <a:r>
              <a:rPr lang="en-US" dirty="0">
                <a:latin typeface="Courier New" panose="02070309020205020404" pitchFamily="49" charset="0"/>
                <a:cs typeface="Courier New" panose="02070309020205020404" pitchFamily="49" charset="0"/>
              </a:rPr>
              <a:t> background-color: aqua;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TextBox 3"/>
          <p:cNvSpPr txBox="1"/>
          <p:nvPr/>
        </p:nvSpPr>
        <p:spPr>
          <a:xfrm>
            <a:off x="1097280" y="2663687"/>
            <a:ext cx="10058400" cy="1477328"/>
          </a:xfrm>
          <a:prstGeom prst="rect">
            <a:avLst/>
          </a:prstGeom>
          <a:noFill/>
          <a:ln w="19050">
            <a:solidFill>
              <a:schemeClr val="tx1"/>
            </a:solidFill>
            <a:prstDash val="dash"/>
          </a:ln>
        </p:spPr>
        <p:txBody>
          <a:bodyPr wrap="square" rtlCol="0">
            <a:spAutoFit/>
          </a:bodyPr>
          <a:lstStyle/>
          <a:p>
            <a:endParaRPr lang="en-US" dirty="0" smtClean="0"/>
          </a:p>
          <a:p>
            <a:endParaRPr lang="en-US" dirty="0"/>
          </a:p>
          <a:p>
            <a:endParaRPr lang="en-US" dirty="0" smtClean="0"/>
          </a:p>
          <a:p>
            <a:endParaRPr lang="en-US" dirty="0"/>
          </a:p>
          <a:p>
            <a:r>
              <a:rPr lang="en-US" dirty="0" smtClean="0"/>
              <a:t>                                                                                                                                                                               </a:t>
            </a:r>
            <a:r>
              <a:rPr lang="en-US" b="1" i="1" dirty="0" smtClean="0">
                <a:solidFill>
                  <a:schemeClr val="bg1">
                    <a:lumMod val="65000"/>
                  </a:schemeClr>
                </a:solidFill>
              </a:rPr>
              <a:t>output</a:t>
            </a:r>
          </a:p>
        </p:txBody>
      </p:sp>
      <p:sp>
        <p:nvSpPr>
          <p:cNvPr id="5" name="Rectangle 4"/>
          <p:cNvSpPr/>
          <p:nvPr/>
        </p:nvSpPr>
        <p:spPr>
          <a:xfrm>
            <a:off x="1097280" y="2772061"/>
            <a:ext cx="3077155" cy="707886"/>
          </a:xfrm>
          <a:prstGeom prst="rect">
            <a:avLst/>
          </a:prstGeom>
          <a:solidFill>
            <a:srgbClr val="FFFF00"/>
          </a:solidFill>
        </p:spPr>
        <p:txBody>
          <a:bodyPr wrap="square">
            <a:spAutoFit/>
          </a:bodyPr>
          <a:lstStyle/>
          <a:p>
            <a:r>
              <a:rPr lang="en-US" sz="2000" dirty="0">
                <a:solidFill>
                  <a:srgbClr val="000000"/>
                </a:solidFill>
                <a:latin typeface="Times New Roman" panose="02020603050405020304" pitchFamily="18" charset="0"/>
              </a:rPr>
              <a:t>This </a:t>
            </a:r>
            <a:r>
              <a:rPr lang="en-US" sz="2000" dirty="0" smtClean="0">
                <a:solidFill>
                  <a:srgbClr val="000000"/>
                </a:solidFill>
                <a:latin typeface="Times New Roman" panose="02020603050405020304" pitchFamily="18" charset="0"/>
              </a:rPr>
              <a:t>paragraph uses the first style above</a:t>
            </a:r>
            <a:endParaRPr lang="en-US" sz="2000" dirty="0"/>
          </a:p>
        </p:txBody>
      </p:sp>
      <p:sp>
        <p:nvSpPr>
          <p:cNvPr id="6" name="Rectangle 5"/>
          <p:cNvSpPr/>
          <p:nvPr/>
        </p:nvSpPr>
        <p:spPr>
          <a:xfrm>
            <a:off x="1097281" y="3588321"/>
            <a:ext cx="5323398" cy="523220"/>
          </a:xfrm>
          <a:prstGeom prst="rect">
            <a:avLst/>
          </a:prstGeom>
          <a:solidFill>
            <a:schemeClr val="accent3">
              <a:lumMod val="60000"/>
              <a:lumOff val="40000"/>
            </a:schemeClr>
          </a:solidFill>
        </p:spPr>
        <p:txBody>
          <a:bodyPr wrap="square">
            <a:spAutoFit/>
          </a:bodyPr>
          <a:lstStyle/>
          <a:p>
            <a:r>
              <a:rPr lang="en-US" sz="2800" b="1" dirty="0" smtClean="0">
                <a:solidFill>
                  <a:srgbClr val="000000"/>
                </a:solidFill>
                <a:latin typeface="Times New Roman" panose="02020603050405020304" pitchFamily="18" charset="0"/>
              </a:rPr>
              <a:t>An h2 heading</a:t>
            </a:r>
            <a:endParaRPr lang="en-US" sz="2800" b="1" dirty="0"/>
          </a:p>
        </p:txBody>
      </p:sp>
      <p:graphicFrame>
        <p:nvGraphicFramePr>
          <p:cNvPr id="7" name="Table 6"/>
          <p:cNvGraphicFramePr>
            <a:graphicFrameLocks noGrp="1"/>
          </p:cNvGraphicFramePr>
          <p:nvPr>
            <p:extLst>
              <p:ext uri="{D42A27DB-BD31-4B8C-83A1-F6EECF244321}">
                <p14:modId xmlns:p14="http://schemas.microsoft.com/office/powerpoint/2010/main" val="61243664"/>
              </p:ext>
            </p:extLst>
          </p:nvPr>
        </p:nvGraphicFramePr>
        <p:xfrm>
          <a:off x="1967947" y="4367834"/>
          <a:ext cx="8283271" cy="1828800"/>
        </p:xfrm>
        <a:graphic>
          <a:graphicData uri="http://schemas.openxmlformats.org/drawingml/2006/table">
            <a:tbl>
              <a:tblPr>
                <a:tableStyleId>{2D5ABB26-0587-4C30-8999-92F81FD0307C}</a:tableStyleId>
              </a:tblPr>
              <a:tblGrid>
                <a:gridCol w="3254071">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pPr fontAlgn="t"/>
                      <a:r>
                        <a:rPr lang="en-US" sz="22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2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0"/>
                  </a:ext>
                </a:extLst>
              </a:tr>
              <a:tr h="0">
                <a:tc>
                  <a:txBody>
                    <a:bodyPr/>
                    <a:lstStyle/>
                    <a:p>
                      <a:pPr fontAlgn="t"/>
                      <a:r>
                        <a:rPr lang="en-US" sz="2200">
                          <a:effectLst/>
                          <a:hlinkClick r:id="rId2"/>
                        </a:rPr>
                        <a:t>width</a:t>
                      </a:r>
                      <a:r>
                        <a:rPr lang="en-US" sz="2200">
                          <a:effectLst/>
                        </a:rPr>
                        <a:t>, </a:t>
                      </a:r>
                      <a:r>
                        <a:rPr lang="en-US" sz="2200">
                          <a:effectLst/>
                          <a:hlinkClick r:id="rId3"/>
                        </a:rPr>
                        <a:t>height</a:t>
                      </a:r>
                      <a:endParaRPr lang="en-US" sz="22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200" dirty="0">
                          <a:effectLst/>
                        </a:rPr>
                        <a:t>how wide or tall to make this element </a:t>
                      </a:r>
                      <a:br>
                        <a:rPr lang="en-US" sz="2200" dirty="0">
                          <a:effectLst/>
                        </a:rPr>
                      </a:br>
                      <a:r>
                        <a:rPr lang="en-US" sz="2200" dirty="0">
                          <a:effectLst/>
                        </a:rPr>
                        <a:t>(block elements only)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1"/>
                  </a:ext>
                </a:extLst>
              </a:tr>
              <a:tr h="0">
                <a:tc>
                  <a:txBody>
                    <a:bodyPr/>
                    <a:lstStyle/>
                    <a:p>
                      <a:pPr fontAlgn="t"/>
                      <a:r>
                        <a:rPr lang="en-US" sz="2200">
                          <a:effectLst/>
                          <a:hlinkClick r:id="rId4"/>
                        </a:rPr>
                        <a:t>max-width</a:t>
                      </a:r>
                      <a:r>
                        <a:rPr lang="en-US" sz="2200">
                          <a:effectLst/>
                        </a:rPr>
                        <a:t>, </a:t>
                      </a:r>
                      <a:r>
                        <a:rPr lang="en-US" sz="2200">
                          <a:effectLst/>
                          <a:hlinkClick r:id="rId5"/>
                        </a:rPr>
                        <a:t>max-height</a:t>
                      </a:r>
                      <a:r>
                        <a:rPr lang="en-US" sz="2200">
                          <a:effectLst/>
                        </a:rPr>
                        <a:t>, </a:t>
                      </a:r>
                      <a:br>
                        <a:rPr lang="en-US" sz="2200">
                          <a:effectLst/>
                        </a:rPr>
                      </a:br>
                      <a:r>
                        <a:rPr lang="en-US" sz="2200">
                          <a:effectLst/>
                          <a:hlinkClick r:id="rId6"/>
                        </a:rPr>
                        <a:t>min-width</a:t>
                      </a:r>
                      <a:r>
                        <a:rPr lang="en-US" sz="2200">
                          <a:effectLst/>
                        </a:rPr>
                        <a:t>, </a:t>
                      </a:r>
                      <a:r>
                        <a:rPr lang="en-US" sz="2200">
                          <a:effectLst/>
                          <a:hlinkClick r:id="rId7"/>
                        </a:rPr>
                        <a:t>min-height</a:t>
                      </a:r>
                      <a:endParaRPr lang="en-US" sz="220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tc>
                  <a:txBody>
                    <a:bodyPr/>
                    <a:lstStyle/>
                    <a:p>
                      <a:pPr fontAlgn="t"/>
                      <a:r>
                        <a:rPr lang="en-US" sz="2200" dirty="0">
                          <a:effectLst/>
                        </a:rPr>
                        <a:t>max/min size of this element in given dimension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7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53247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Centering a block element: auto margins</a:t>
            </a:r>
          </a:p>
        </p:txBody>
      </p:sp>
      <p:sp>
        <p:nvSpPr>
          <p:cNvPr id="3" name="Content Placeholder 2"/>
          <p:cNvSpPr>
            <a:spLocks noGrp="1"/>
          </p:cNvSpPr>
          <p:nvPr>
            <p:ph idx="1"/>
          </p:nvPr>
        </p:nvSpPr>
        <p:spPr>
          <a:xfrm>
            <a:off x="1097280" y="1845734"/>
            <a:ext cx="10058400" cy="1523631"/>
          </a:xfrm>
          <a:solidFill>
            <a:srgbClr val="EBF7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p {</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margin-left: auto;</a:t>
            </a:r>
          </a:p>
          <a:p>
            <a:pPr>
              <a:spcBef>
                <a:spcPts val="0"/>
              </a:spcBef>
            </a:pPr>
            <a:r>
              <a:rPr lang="en-US" b="1" dirty="0">
                <a:solidFill>
                  <a:srgbClr val="C00000"/>
                </a:solidFill>
                <a:latin typeface="Courier New" panose="02070309020205020404" pitchFamily="49" charset="0"/>
                <a:cs typeface="Courier New" panose="02070309020205020404" pitchFamily="49" charset="0"/>
              </a:rPr>
              <a:t>  margin-right: auto;</a:t>
            </a:r>
          </a:p>
          <a:p>
            <a:pPr>
              <a:spcBef>
                <a:spcPts val="0"/>
              </a:spcBef>
            </a:pPr>
            <a:r>
              <a:rPr lang="en-US" dirty="0">
                <a:latin typeface="Courier New" panose="02070309020205020404" pitchFamily="49" charset="0"/>
                <a:cs typeface="Courier New" panose="02070309020205020404" pitchFamily="49" charset="0"/>
              </a:rPr>
              <a:t>  width: 750px;</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2990684" y="3369365"/>
            <a:ext cx="6271591" cy="646331"/>
          </a:xfrm>
          <a:prstGeom prst="rect">
            <a:avLst/>
          </a:prstGeom>
        </p:spPr>
        <p:txBody>
          <a:bodyPr wrap="square">
            <a:spAutoFit/>
          </a:bodyPr>
          <a:lstStyle/>
          <a:p>
            <a:pPr algn="ctr"/>
            <a:r>
              <a:rPr lang="en-US" dirty="0" err="1">
                <a:solidFill>
                  <a:srgbClr val="335177"/>
                </a:solidFill>
                <a:latin typeface="Times New Roman" panose="02020603050405020304" pitchFamily="18" charset="0"/>
                <a:hlinkClick r:id="rId2"/>
              </a:rPr>
              <a:t>Lorem</a:t>
            </a:r>
            <a:r>
              <a:rPr lang="en-US" dirty="0">
                <a:solidFill>
                  <a:srgbClr val="335177"/>
                </a:solidFill>
                <a:latin typeface="Times New Roman" panose="02020603050405020304" pitchFamily="18" charset="0"/>
                <a:hlinkClick r:id="rId2"/>
              </a:rPr>
              <a:t> </a:t>
            </a:r>
            <a:r>
              <a:rPr lang="en-US" dirty="0" err="1">
                <a:solidFill>
                  <a:srgbClr val="335177"/>
                </a:solidFill>
                <a:latin typeface="Times New Roman" panose="02020603050405020304" pitchFamily="18" charset="0"/>
                <a:hlinkClick r:id="rId2"/>
              </a:rPr>
              <a:t>ipsum</a:t>
            </a:r>
            <a:r>
              <a:rPr lang="en-US" dirty="0">
                <a:solidFill>
                  <a:srgbClr val="000000"/>
                </a:solidFill>
                <a:latin typeface="Times New Roman" panose="02020603050405020304" pitchFamily="18" charset="0"/>
              </a:rPr>
              <a:t> dolor sit </a:t>
            </a:r>
            <a:r>
              <a:rPr lang="en-US" dirty="0" err="1">
                <a:solidFill>
                  <a:srgbClr val="000000"/>
                </a:solidFill>
                <a:latin typeface="Times New Roman" panose="02020603050405020304" pitchFamily="18" charset="0"/>
              </a:rPr>
              <a:t>amet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consectetur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adipisicing</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elit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sed</a:t>
            </a:r>
            <a:r>
              <a:rPr lang="en-US" dirty="0">
                <a:solidFill>
                  <a:srgbClr val="000000"/>
                </a:solidFill>
                <a:latin typeface="Times New Roman" panose="02020603050405020304" pitchFamily="18" charset="0"/>
              </a:rPr>
              <a:t> do </a:t>
            </a:r>
            <a:r>
              <a:rPr lang="en-US" dirty="0" err="1">
                <a:solidFill>
                  <a:srgbClr val="000000"/>
                </a:solidFill>
                <a:latin typeface="Times New Roman" panose="02020603050405020304" pitchFamily="18" charset="0"/>
              </a:rPr>
              <a:t>eiusmod</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tempor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incididunt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ut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labore</a:t>
            </a:r>
            <a:r>
              <a:rPr lang="en-US" dirty="0">
                <a:solidFill>
                  <a:srgbClr val="000000"/>
                </a:solidFill>
                <a:latin typeface="Times New Roman" panose="02020603050405020304" pitchFamily="18" charset="0"/>
              </a:rPr>
              <a:t> et </a:t>
            </a:r>
            <a:r>
              <a:rPr lang="en-US" dirty="0" err="1">
                <a:solidFill>
                  <a:srgbClr val="000000"/>
                </a:solidFill>
                <a:latin typeface="Times New Roman" panose="02020603050405020304" pitchFamily="18" charset="0"/>
              </a:rPr>
              <a:t>dolore</a:t>
            </a:r>
            <a:r>
              <a:rPr lang="en-US" dirty="0">
                <a:solidFill>
                  <a:srgbClr val="000000"/>
                </a:solidFill>
                <a:latin typeface="Times New Roman" panose="02020603050405020304" pitchFamily="18" charset="0"/>
              </a:rPr>
              <a:t> magna </a:t>
            </a:r>
            <a:r>
              <a:rPr lang="en-US" dirty="0" err="1">
                <a:solidFill>
                  <a:srgbClr val="000000"/>
                </a:solidFill>
                <a:latin typeface="Times New Roman" panose="02020603050405020304" pitchFamily="18" charset="0"/>
              </a:rPr>
              <a:t>aliqua</a:t>
            </a:r>
            <a:r>
              <a:rPr lang="en-US" dirty="0">
                <a:solidFill>
                  <a:srgbClr val="000000"/>
                </a:solidFill>
                <a:latin typeface="Times New Roman" panose="02020603050405020304" pitchFamily="18" charset="0"/>
              </a:rPr>
              <a:t>.</a:t>
            </a:r>
            <a:endParaRPr lang="en-US" dirty="0"/>
          </a:p>
        </p:txBody>
      </p:sp>
      <p:sp>
        <p:nvSpPr>
          <p:cNvPr id="6" name="TextBox 5"/>
          <p:cNvSpPr txBox="1"/>
          <p:nvPr/>
        </p:nvSpPr>
        <p:spPr>
          <a:xfrm>
            <a:off x="1097280" y="3369365"/>
            <a:ext cx="10058400" cy="646331"/>
          </a:xfrm>
          <a:prstGeom prst="rect">
            <a:avLst/>
          </a:prstGeom>
          <a:noFill/>
          <a:ln w="19050">
            <a:solidFill>
              <a:schemeClr val="tx1"/>
            </a:solidFill>
            <a:prstDash val="dash"/>
          </a:ln>
        </p:spPr>
        <p:txBody>
          <a:bodyPr wrap="square" rtlCol="0">
            <a:spAutoFit/>
          </a:bodyPr>
          <a:lstStyle/>
          <a:p>
            <a:endParaRPr lang="en-US" dirty="0" smtClean="0"/>
          </a:p>
          <a:p>
            <a:r>
              <a:rPr lang="en-US" dirty="0" smtClean="0"/>
              <a:t>                                                                                                                                                                                </a:t>
            </a:r>
            <a:r>
              <a:rPr lang="en-US" b="1" i="1" dirty="0" smtClean="0">
                <a:solidFill>
                  <a:schemeClr val="bg1">
                    <a:lumMod val="65000"/>
                  </a:schemeClr>
                </a:solidFill>
              </a:rPr>
              <a:t>output</a:t>
            </a:r>
            <a:endParaRPr lang="en-US" b="1" i="1" dirty="0">
              <a:solidFill>
                <a:schemeClr val="bg1">
                  <a:lumMod val="65000"/>
                </a:schemeClr>
              </a:solidFill>
            </a:endParaRPr>
          </a:p>
        </p:txBody>
      </p:sp>
      <p:sp>
        <p:nvSpPr>
          <p:cNvPr id="7" name="Rectangle 2"/>
          <p:cNvSpPr>
            <a:spLocks noChangeArrowheads="1"/>
          </p:cNvSpPr>
          <p:nvPr/>
        </p:nvSpPr>
        <p:spPr bwMode="auto">
          <a:xfrm>
            <a:off x="1097279" y="4403587"/>
            <a:ext cx="10058400" cy="1966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to center inline elements within a block element, use</a:t>
            </a:r>
          </a:p>
          <a:p>
            <a:pPr marL="0" marR="0" lvl="0" indent="0" algn="l" defTabSz="914400" rtl="0" eaLnBrk="0" fontAlgn="base" latinLnBrk="0" hangingPunct="0">
              <a:lnSpc>
                <a:spcPct val="100000"/>
              </a:lnSpc>
              <a:spcBef>
                <a:spcPct val="0"/>
              </a:spcBef>
              <a:spcAft>
                <a:spcPct val="0"/>
              </a:spcAft>
              <a:buClrTx/>
              <a:buSzTx/>
              <a:tabLst/>
            </a:pPr>
            <a:r>
              <a:rPr lang="en-US" sz="2400" dirty="0">
                <a:solidFill>
                  <a:srgbClr val="000000"/>
                </a:solidFill>
                <a:latin typeface="Calibri" panose="020F0502020204030204" pitchFamily="34" charset="0"/>
              </a:rPr>
              <a:t>	</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text-align: center;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works best if </a:t>
            </a:r>
            <a:r>
              <a:rPr kumimoji="0" lang="en-US" sz="240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width</a:t>
            </a:r>
            <a:r>
              <a:rPr kumimoji="0" lang="en-US" sz="2400" b="0" i="0" u="none" strike="noStrike" cap="none" normalizeH="0" baseline="0" dirty="0" smtClean="0">
                <a:ln>
                  <a:noFill/>
                </a:ln>
                <a:solidFill>
                  <a:srgbClr val="000000"/>
                </a:solidFill>
                <a:effectLst/>
                <a:latin typeface="Calibri" panose="020F0502020204030204" pitchFamily="34" charset="0"/>
              </a:rPr>
              <a:t> is set (otherwise, may occupy entire width of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495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Top/bottom margin collapse</a:t>
            </a:r>
            <a:endParaRPr lang="zh-CN" altLang="en-US" dirty="0"/>
          </a:p>
        </p:txBody>
      </p:sp>
      <p:sp>
        <p:nvSpPr>
          <p:cNvPr id="3" name="内容占位符 2"/>
          <p:cNvSpPr>
            <a:spLocks noGrp="1"/>
          </p:cNvSpPr>
          <p:nvPr>
            <p:ph idx="1"/>
          </p:nvPr>
        </p:nvSpPr>
        <p:spPr/>
        <p:txBody>
          <a:bodyPr>
            <a:normAutofit/>
          </a:bodyPr>
          <a:lstStyle/>
          <a:p>
            <a:pPr lvl="1"/>
            <a:r>
              <a:rPr lang="en-US" altLang="zh-CN" sz="2400" dirty="0"/>
              <a:t>when two block elements appear on top of each other, their margins are collapsed</a:t>
            </a:r>
          </a:p>
          <a:p>
            <a:pPr lvl="1"/>
            <a:r>
              <a:rPr lang="en-US" altLang="zh-CN" sz="2400" dirty="0"/>
              <a:t>their shared margin is the larger of the two individual margins</a:t>
            </a:r>
            <a:endParaRPr lang="zh-CN" altLang="en-US" sz="2400" dirty="0"/>
          </a:p>
        </p:txBody>
      </p:sp>
      <p:pic>
        <p:nvPicPr>
          <p:cNvPr id="4" name="图片 3"/>
          <p:cNvPicPr>
            <a:picLocks noChangeAspect="1"/>
          </p:cNvPicPr>
          <p:nvPr/>
        </p:nvPicPr>
        <p:blipFill>
          <a:blip r:embed="rId3"/>
          <a:stretch>
            <a:fillRect/>
          </a:stretch>
        </p:blipFill>
        <p:spPr>
          <a:xfrm>
            <a:off x="691179" y="3793528"/>
            <a:ext cx="4419600" cy="1809750"/>
          </a:xfrm>
          <a:prstGeom prst="rect">
            <a:avLst/>
          </a:prstGeom>
        </p:spPr>
      </p:pic>
      <p:pic>
        <p:nvPicPr>
          <p:cNvPr id="5" name="图片 4"/>
          <p:cNvPicPr>
            <a:picLocks noChangeAspect="1"/>
          </p:cNvPicPr>
          <p:nvPr/>
        </p:nvPicPr>
        <p:blipFill>
          <a:blip r:embed="rId4"/>
          <a:stretch>
            <a:fillRect/>
          </a:stretch>
        </p:blipFill>
        <p:spPr>
          <a:xfrm>
            <a:off x="5516880" y="3222028"/>
            <a:ext cx="6372225" cy="2952750"/>
          </a:xfrm>
          <a:prstGeom prst="rect">
            <a:avLst/>
          </a:prstGeom>
        </p:spPr>
      </p:pic>
    </p:spTree>
    <p:extLst>
      <p:ext uri="{BB962C8B-B14F-4D97-AF65-F5344CB8AC3E}">
        <p14:creationId xmlns:p14="http://schemas.microsoft.com/office/powerpoint/2010/main" val="1077455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Page layout</a:t>
            </a:r>
          </a:p>
          <a:p>
            <a:pPr lvl="1"/>
            <a:r>
              <a:rPr lang="en-US" altLang="zh-CN" sz="2000" dirty="0"/>
              <a:t>Styling page sections</a:t>
            </a:r>
          </a:p>
          <a:p>
            <a:pPr lvl="1"/>
            <a:r>
              <a:rPr lang="en-US" altLang="zh-CN" sz="2000" dirty="0"/>
              <a:t>CSS Box Model</a:t>
            </a:r>
          </a:p>
          <a:p>
            <a:pPr lvl="1"/>
            <a:r>
              <a:rPr lang="en-US" altLang="zh-CN" sz="2000" b="1" i="1" dirty="0" smtClean="0">
                <a:solidFill>
                  <a:srgbClr val="0066FF"/>
                </a:solidFill>
              </a:rPr>
              <a:t>Floating </a:t>
            </a:r>
            <a:r>
              <a:rPr lang="en-US" altLang="zh-CN" sz="2000" b="1" i="1" dirty="0">
                <a:solidFill>
                  <a:srgbClr val="0066FF"/>
                </a:solidFill>
              </a:rPr>
              <a:t>elements</a:t>
            </a:r>
          </a:p>
          <a:p>
            <a:pPr lvl="1"/>
            <a:r>
              <a:rPr lang="en-US" altLang="zh-CN" sz="2000" dirty="0" smtClean="0"/>
              <a:t>Sizing and positioning</a:t>
            </a:r>
          </a:p>
          <a:p>
            <a:pPr marL="0" indent="0">
              <a:buNone/>
            </a:pPr>
            <a:endParaRPr lang="zh-CN" alt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567" y="2701374"/>
            <a:ext cx="6955459" cy="3424975"/>
          </a:xfrm>
          <a:prstGeom prst="rect">
            <a:avLst/>
          </a:prstGeom>
        </p:spPr>
      </p:pic>
    </p:spTree>
    <p:extLst>
      <p:ext uri="{BB962C8B-B14F-4D97-AF65-F5344CB8AC3E}">
        <p14:creationId xmlns:p14="http://schemas.microsoft.com/office/powerpoint/2010/main" val="835170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a:t>
            </a:r>
            <a:r>
              <a:rPr lang="en-US" b="1" dirty="0">
                <a:solidFill>
                  <a:srgbClr val="92D050"/>
                </a:solidFill>
                <a:hlinkClick r:id="rId3"/>
              </a:rPr>
              <a:t>float</a:t>
            </a:r>
            <a:r>
              <a:rPr lang="en-US" dirty="0">
                <a:solidFill>
                  <a:srgbClr val="92D050"/>
                </a:solidFill>
                <a:hlinkClick r:id="rId3"/>
              </a:rPr>
              <a:t> </a:t>
            </a:r>
            <a:r>
              <a:rPr lang="en-US" dirty="0" smtClean="0"/>
              <a:t>property</a:t>
            </a:r>
            <a:endParaRPr lang="en-US" dirty="0"/>
          </a:p>
        </p:txBody>
      </p:sp>
      <p:graphicFrame>
        <p:nvGraphicFramePr>
          <p:cNvPr id="5" name="Content Placeholder 4"/>
          <p:cNvGraphicFramePr>
            <a:graphicFrameLocks noGrp="1"/>
          </p:cNvGraphicFramePr>
          <p:nvPr>
            <p:ph idx="1"/>
            <p:extLst/>
          </p:nvPr>
        </p:nvGraphicFramePr>
        <p:xfrm>
          <a:off x="1898373" y="1908320"/>
          <a:ext cx="8680837" cy="854758"/>
        </p:xfrm>
        <a:graphic>
          <a:graphicData uri="http://schemas.openxmlformats.org/drawingml/2006/table">
            <a:tbl>
              <a:tblPr>
                <a:tableStyleId>{2D5ABB26-0587-4C30-8999-92F81FD0307C}</a:tableStyleId>
              </a:tblPr>
              <a:tblGrid>
                <a:gridCol w="1654264">
                  <a:extLst>
                    <a:ext uri="{9D8B030D-6E8A-4147-A177-3AD203B41FA5}">
                      <a16:colId xmlns:a16="http://schemas.microsoft.com/office/drawing/2014/main" val="20000"/>
                    </a:ext>
                  </a:extLst>
                </a:gridCol>
                <a:gridCol w="7026573">
                  <a:extLst>
                    <a:ext uri="{9D8B030D-6E8A-4147-A177-3AD203B41FA5}">
                      <a16:colId xmlns:a16="http://schemas.microsoft.com/office/drawing/2014/main" val="20001"/>
                    </a:ext>
                  </a:extLst>
                </a:gridCol>
              </a:tblGrid>
              <a:tr h="427379">
                <a:tc>
                  <a:txBody>
                    <a:bodyPr/>
                    <a:lstStyle/>
                    <a:p>
                      <a:pPr fontAlgn="t"/>
                      <a:r>
                        <a:rPr lang="en-US" sz="24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427379">
                <a:tc>
                  <a:txBody>
                    <a:bodyPr/>
                    <a:lstStyle/>
                    <a:p>
                      <a:pPr fontAlgn="t"/>
                      <a:r>
                        <a:rPr lang="en-US" sz="2400">
                          <a:effectLst/>
                        </a:rPr>
                        <a:t>float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dirty="0">
                          <a:effectLst/>
                        </a:rPr>
                        <a:t>side to hover on; can be left, right, or none (default)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6" name="Rectangle 5"/>
          <p:cNvSpPr/>
          <p:nvPr/>
        </p:nvSpPr>
        <p:spPr>
          <a:xfrm>
            <a:off x="1097280" y="3215165"/>
            <a:ext cx="6096000" cy="1569660"/>
          </a:xfrm>
          <a:prstGeom prst="rect">
            <a:avLst/>
          </a:prstGeom>
        </p:spPr>
        <p:txBody>
          <a:bodyPr>
            <a:spAutoFit/>
          </a:bodyPr>
          <a:lstStyle/>
          <a:p>
            <a:pPr>
              <a:buFont typeface="Arial" panose="020B0604020202020204" pitchFamily="34" charset="0"/>
              <a:buChar char="•"/>
            </a:pPr>
            <a:r>
              <a:rPr lang="en-US" sz="2400" dirty="0" smtClean="0">
                <a:solidFill>
                  <a:srgbClr val="000000"/>
                </a:solidFill>
                <a:latin typeface="Calibri" panose="020F0502020204030204" pitchFamily="34" charset="0"/>
              </a:rPr>
              <a:t>   a</a:t>
            </a:r>
            <a:r>
              <a:rPr lang="en-US" sz="2400" dirty="0">
                <a:solidFill>
                  <a:srgbClr val="000000"/>
                </a:solidFill>
                <a:latin typeface="Calibri" panose="020F0502020204030204" pitchFamily="34" charset="0"/>
              </a:rPr>
              <a:t> </a:t>
            </a:r>
            <a:r>
              <a:rPr lang="en-US" sz="2400" b="1" i="1" dirty="0">
                <a:solidFill>
                  <a:srgbClr val="00B0F0"/>
                </a:solidFill>
                <a:latin typeface="Calibri" panose="020F0502020204030204" pitchFamily="34" charset="0"/>
              </a:rPr>
              <a:t>floating</a:t>
            </a:r>
            <a:r>
              <a:rPr lang="en-US" sz="2400" dirty="0">
                <a:solidFill>
                  <a:srgbClr val="000000"/>
                </a:solidFill>
                <a:latin typeface="Calibri" panose="020F0502020204030204" pitchFamily="34" charset="0"/>
              </a:rPr>
              <a:t> element is removed from normal document </a:t>
            </a:r>
            <a:r>
              <a:rPr lang="en-US" sz="2400" dirty="0" smtClean="0">
                <a:solidFill>
                  <a:srgbClr val="000000"/>
                </a:solidFill>
                <a:latin typeface="Calibri" panose="020F0502020204030204" pitchFamily="34" charset="0"/>
              </a:rPr>
              <a:t>flow</a:t>
            </a:r>
          </a:p>
          <a:p>
            <a:pPr>
              <a:buFont typeface="Arial" panose="020B0604020202020204" pitchFamily="34" charset="0"/>
              <a:buChar char="•"/>
            </a:pPr>
            <a:endParaRPr lang="en-US" sz="2400" dirty="0">
              <a:solidFill>
                <a:srgbClr val="000000"/>
              </a:solidFill>
              <a:latin typeface="Calibri" panose="020F0502020204030204" pitchFamily="34" charset="0"/>
            </a:endParaRPr>
          </a:p>
          <a:p>
            <a:pPr>
              <a:buFont typeface="Arial" panose="020B0604020202020204" pitchFamily="34" charset="0"/>
              <a:buChar char="•"/>
            </a:pPr>
            <a:r>
              <a:rPr lang="en-US" sz="2400" dirty="0" smtClean="0">
                <a:solidFill>
                  <a:srgbClr val="000000"/>
                </a:solidFill>
                <a:latin typeface="Calibri" panose="020F0502020204030204" pitchFamily="34" charset="0"/>
              </a:rPr>
              <a:t>  underlying </a:t>
            </a:r>
            <a:r>
              <a:rPr lang="en-US" sz="2400" dirty="0">
                <a:solidFill>
                  <a:srgbClr val="000000"/>
                </a:solidFill>
                <a:latin typeface="Calibri" panose="020F0502020204030204" pitchFamily="34" charset="0"/>
              </a:rPr>
              <a:t>text wraps around it as necessary</a:t>
            </a:r>
            <a:endParaRPr lang="en-US" sz="2400" b="0" i="0" dirty="0">
              <a:solidFill>
                <a:srgbClr val="000000"/>
              </a:solidFill>
              <a:effectLst/>
              <a:latin typeface="Calibri" panose="020F0502020204030204" pitchFamily="34" charset="0"/>
            </a:endParaRPr>
          </a:p>
        </p:txBody>
      </p:sp>
      <p:pic>
        <p:nvPicPr>
          <p:cNvPr id="1027" name="Picture 3" descr="flo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529" y="3215165"/>
            <a:ext cx="4636785" cy="243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758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 </a:t>
            </a:r>
            <a:r>
              <a:rPr lang="en-US" dirty="0" smtClean="0"/>
              <a:t>example</a:t>
            </a:r>
            <a:endParaRPr lang="en-US" dirty="0"/>
          </a:p>
        </p:txBody>
      </p:sp>
      <p:sp>
        <p:nvSpPr>
          <p:cNvPr id="3" name="Content Placeholder 2"/>
          <p:cNvSpPr>
            <a:spLocks noGrp="1"/>
          </p:cNvSpPr>
          <p:nvPr>
            <p:ph idx="1"/>
          </p:nvPr>
        </p:nvSpPr>
        <p:spPr>
          <a:xfrm>
            <a:off x="1097280" y="1845734"/>
            <a:ext cx="10058400" cy="867649"/>
          </a:xfrm>
          <a:solidFill>
            <a:srgbClr val="E7F6FF"/>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="images/koala.jpg" alt="Koala" class="</a:t>
            </a:r>
            <a:r>
              <a:rPr lang="en-US" dirty="0" err="1">
                <a:latin typeface="Courier New" panose="02070309020205020404" pitchFamily="49" charset="0"/>
                <a:cs typeface="Courier New" panose="02070309020205020404" pitchFamily="49" charset="0"/>
              </a:rPr>
              <a:t>headericon</a:t>
            </a:r>
            <a:r>
              <a:rPr lang="en-US" dirty="0">
                <a:latin typeface="Courier New" panose="02070309020205020404" pitchFamily="49" charset="0"/>
                <a:cs typeface="Courier New" panose="02070309020205020404" pitchFamily="49" charset="0"/>
              </a:rPr>
              <a:t>" /&gt;</a:t>
            </a:r>
          </a:p>
          <a:p>
            <a:r>
              <a:rPr lang="en-US" dirty="0" err="1">
                <a:latin typeface="Courier New" panose="02070309020205020404" pitchFamily="49" charset="0"/>
                <a:cs typeface="Courier New" panose="02070309020205020404" pitchFamily="49" charset="0"/>
              </a:rPr>
              <a:t>Lorem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ipsum</a:t>
            </a:r>
            <a:r>
              <a:rPr lang="en-US" dirty="0">
                <a:latin typeface="Courier New" panose="02070309020205020404" pitchFamily="49" charset="0"/>
                <a:cs typeface="Courier New" panose="02070309020205020404" pitchFamily="49" charset="0"/>
              </a:rPr>
              <a:t> dolor sit </a:t>
            </a:r>
            <a:r>
              <a:rPr lang="en-US" dirty="0" err="1">
                <a:latin typeface="Courier New" panose="02070309020205020404" pitchFamily="49" charset="0"/>
                <a:cs typeface="Courier New" panose="02070309020205020404" pitchFamily="49" charset="0"/>
              </a:rPr>
              <a:t>amet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consectetur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adipiscing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elit</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713383"/>
            <a:ext cx="10058400" cy="923330"/>
          </a:xfrm>
          <a:prstGeom prst="rect">
            <a:avLst/>
          </a:prstGeom>
          <a:solidFill>
            <a:srgbClr val="E7F6FF"/>
          </a:solidFill>
          <a:ln w="19050">
            <a:solidFill>
              <a:schemeClr val="tx1"/>
            </a:solidFill>
            <a:prstDash val="dash"/>
          </a:ln>
        </p:spPr>
        <p:txBody>
          <a:bodyPr wrap="square">
            <a:spAutoFit/>
          </a:bodyPr>
          <a:lstStyle/>
          <a:p>
            <a:r>
              <a:rPr lang="en-US" dirty="0" err="1">
                <a:latin typeface="Courier New" panose="02070309020205020404" pitchFamily="49" charset="0"/>
                <a:cs typeface="Courier New" panose="02070309020205020404" pitchFamily="49" charset="0"/>
              </a:rPr>
              <a:t>img.headericon</a:t>
            </a:r>
            <a:r>
              <a:rPr lang="en-US" dirty="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b="1" dirty="0" smtClean="0">
                <a:solidFill>
                  <a:srgbClr val="C00000"/>
                </a:solidFill>
                <a:latin typeface="Courier New" panose="02070309020205020404" pitchFamily="49" charset="0"/>
                <a:cs typeface="Courier New" panose="02070309020205020404" pitchFamily="49" charset="0"/>
              </a:rPr>
              <a:t>float</a:t>
            </a:r>
            <a:r>
              <a:rPr lang="en-US" b="1" dirty="0">
                <a:solidFill>
                  <a:srgbClr val="C00000"/>
                </a:solidFill>
                <a:latin typeface="Courier New" panose="02070309020205020404" pitchFamily="49" charset="0"/>
                <a:cs typeface="Courier New" panose="02070309020205020404" pitchFamily="49" charset="0"/>
              </a:rPr>
              <a:t>: left;</a:t>
            </a:r>
          </a:p>
          <a:p>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641169"/>
            <a:ext cx="10058400" cy="2554545"/>
          </a:xfrm>
          <a:prstGeom prst="rect">
            <a:avLst/>
          </a:prstGeom>
          <a:ln w="19050">
            <a:solidFill>
              <a:schemeClr val="tx1"/>
            </a:solidFill>
            <a:prstDash val="dash"/>
          </a:ln>
        </p:spPr>
        <p:txBody>
          <a:bodyPr wrap="square">
            <a:spAutoFit/>
          </a:bodyPr>
          <a:lstStyle/>
          <a:p>
            <a:r>
              <a:rPr lang="en-US" sz="2000" dirty="0" smtClean="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Lorem</a:t>
            </a:r>
            <a:r>
              <a:rPr lang="en-US" sz="2000" dirty="0" smtClean="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ipsum</a:t>
            </a:r>
            <a:r>
              <a:rPr lang="en-US" sz="2000" dirty="0">
                <a:solidFill>
                  <a:srgbClr val="000000"/>
                </a:solidFill>
                <a:latin typeface="Times New Roman" panose="02020603050405020304" pitchFamily="18" charset="0"/>
              </a:rPr>
              <a:t> dolor sit </a:t>
            </a:r>
            <a:r>
              <a:rPr lang="en-US" sz="2000" dirty="0" err="1">
                <a:solidFill>
                  <a:srgbClr val="000000"/>
                </a:solidFill>
                <a:latin typeface="Times New Roman" panose="02020603050405020304" pitchFamily="18" charset="0"/>
              </a:rPr>
              <a:t>amet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consectetur</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adipiscing</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elit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Aliquam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scelerisque</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purus</a:t>
            </a:r>
            <a:r>
              <a:rPr lang="en-US" sz="2000" dirty="0">
                <a:solidFill>
                  <a:srgbClr val="000000"/>
                </a:solidFill>
                <a:latin typeface="Times New Roman" panose="02020603050405020304" pitchFamily="18" charset="0"/>
              </a:rPr>
              <a:t> </a:t>
            </a:r>
            <a:r>
              <a:rPr lang="en-US" sz="2000" dirty="0" smtClean="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ut</a:t>
            </a:r>
            <a:r>
              <a:rPr lang="en-US" sz="2000" dirty="0" smtClean="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dui </a:t>
            </a:r>
            <a:r>
              <a:rPr lang="en-US" sz="2000" dirty="0" err="1">
                <a:solidFill>
                  <a:srgbClr val="000000"/>
                </a:solidFill>
                <a:latin typeface="Times New Roman" panose="02020603050405020304" pitchFamily="18" charset="0"/>
              </a:rPr>
              <a:t>mollis</a:t>
            </a:r>
            <a:r>
              <a:rPr lang="en-US" sz="2000" dirty="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sed</a:t>
            </a:r>
            <a:r>
              <a:rPr lang="en-US" sz="2000" dirty="0" smtClean="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malesuada</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leo</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pretium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Morbi</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bibendum</a:t>
            </a:r>
            <a:r>
              <a:rPr lang="en-US" sz="2000" dirty="0">
                <a:solidFill>
                  <a:srgbClr val="000000"/>
                </a:solidFill>
                <a:latin typeface="Times New Roman" panose="02020603050405020304" pitchFamily="18" charset="0"/>
              </a:rPr>
              <a:t> mi at lacus </a:t>
            </a:r>
            <a:r>
              <a:rPr lang="en-US" sz="2000" dirty="0" err="1">
                <a:solidFill>
                  <a:srgbClr val="000000"/>
                </a:solidFill>
                <a:latin typeface="Times New Roman" panose="02020603050405020304" pitchFamily="18" charset="0"/>
              </a:rPr>
              <a:t>rutrum</a:t>
            </a:r>
            <a:r>
              <a:rPr lang="en-US" sz="2000" dirty="0">
                <a:solidFill>
                  <a:srgbClr val="000000"/>
                </a:solidFill>
                <a:latin typeface="Times New Roman" panose="02020603050405020304" pitchFamily="18" charset="0"/>
              </a:rPr>
              <a:t> </a:t>
            </a:r>
            <a:r>
              <a:rPr lang="en-US" sz="2000" dirty="0" smtClean="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convallis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Duis</a:t>
            </a:r>
            <a:r>
              <a:rPr lang="en-US" sz="2000" dirty="0">
                <a:solidFill>
                  <a:srgbClr val="000000"/>
                </a:solidFill>
                <a:latin typeface="Times New Roman" panose="02020603050405020304" pitchFamily="18" charset="0"/>
              </a:rPr>
              <a:t> id </a:t>
            </a:r>
            <a:r>
              <a:rPr lang="en-US" sz="2000" dirty="0" err="1">
                <a:solidFill>
                  <a:srgbClr val="000000"/>
                </a:solidFill>
                <a:latin typeface="Times New Roman" panose="02020603050405020304" pitchFamily="18" charset="0"/>
              </a:rPr>
              <a:t>eros</a:t>
            </a:r>
            <a:r>
              <a:rPr lang="en-US" sz="2000" dirty="0">
                <a:solidFill>
                  <a:srgbClr val="000000"/>
                </a:solidFill>
                <a:latin typeface="Times New Roman" panose="02020603050405020304" pitchFamily="18" charset="0"/>
              </a:rPr>
              <a:t> dolor. In </a:t>
            </a:r>
            <a:r>
              <a:rPr lang="en-US" sz="2000" dirty="0" smtClean="0">
                <a:solidFill>
                  <a:srgbClr val="000000"/>
                </a:solidFill>
                <a:latin typeface="Times New Roman" panose="02020603050405020304" pitchFamily="18" charset="0"/>
              </a:rPr>
              <a:t>id </a:t>
            </a:r>
            <a:r>
              <a:rPr lang="en-US" sz="2000" dirty="0" err="1">
                <a:solidFill>
                  <a:srgbClr val="000000"/>
                </a:solidFill>
                <a:latin typeface="Times New Roman" panose="02020603050405020304" pitchFamily="18" charset="0"/>
              </a:rPr>
              <a:t>eros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blandit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lectus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viverra</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facilisis</a:t>
            </a:r>
            <a:r>
              <a:rPr lang="en-US" sz="2000" dirty="0">
                <a:solidFill>
                  <a:srgbClr val="000000"/>
                </a:solidFill>
                <a:latin typeface="Times New Roman" panose="02020603050405020304" pitchFamily="18" charset="0"/>
              </a:rPr>
              <a:t> at </a:t>
            </a:r>
            <a:r>
              <a:rPr lang="en-US" sz="2000" dirty="0" err="1">
                <a:solidFill>
                  <a:srgbClr val="000000"/>
                </a:solidFill>
                <a:latin typeface="Times New Roman" panose="02020603050405020304" pitchFamily="18" charset="0"/>
              </a:rPr>
              <a:t>commodo</a:t>
            </a:r>
            <a:r>
              <a:rPr lang="en-US" sz="2000" dirty="0">
                <a:solidFill>
                  <a:srgbClr val="000000"/>
                </a:solidFill>
                <a:latin typeface="Times New Roman" panose="02020603050405020304" pitchFamily="18" charset="0"/>
              </a:rPr>
              <a:t> </a:t>
            </a:r>
            <a:r>
              <a:rPr lang="en-US" sz="2000" dirty="0" smtClean="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velit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Cras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pretium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nunc</a:t>
            </a:r>
            <a:r>
              <a:rPr lang="en-US" sz="2000" dirty="0">
                <a:solidFill>
                  <a:srgbClr val="000000"/>
                </a:solidFill>
                <a:latin typeface="Times New Roman" panose="02020603050405020304" pitchFamily="18" charset="0"/>
              </a:rPr>
              <a:t> id </a:t>
            </a:r>
            <a:r>
              <a:rPr lang="en-US" sz="2000" dirty="0" err="1">
                <a:solidFill>
                  <a:srgbClr val="000000"/>
                </a:solidFill>
                <a:latin typeface="Times New Roman" panose="02020603050405020304" pitchFamily="18" charset="0"/>
              </a:rPr>
              <a:t>nisl</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elementum</a:t>
            </a:r>
            <a:r>
              <a:rPr lang="en-US" sz="2000" dirty="0">
                <a:solidFill>
                  <a:srgbClr val="000000"/>
                </a:solidFill>
                <a:latin typeface="Times New Roman" panose="02020603050405020304" pitchFamily="18" charset="0"/>
              </a:rPr>
              <a:t>, at </a:t>
            </a:r>
            <a:r>
              <a:rPr lang="en-US" sz="2000" dirty="0" err="1" smtClean="0">
                <a:solidFill>
                  <a:srgbClr val="000000"/>
                </a:solidFill>
                <a:latin typeface="Times New Roman" panose="02020603050405020304" pitchFamily="18" charset="0"/>
              </a:rPr>
              <a:t>interdum</a:t>
            </a:r>
            <a:r>
              <a:rPr lang="en-US" sz="2000" dirty="0" smtClean="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odio</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blandit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Donec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luctus</a:t>
            </a:r>
            <a:r>
              <a:rPr lang="en-US" sz="2000" dirty="0">
                <a:solidFill>
                  <a:srgbClr val="000000"/>
                </a:solidFill>
                <a:latin typeface="Times New Roman" panose="02020603050405020304" pitchFamily="18" charset="0"/>
              </a:rPr>
              <a:t> </a:t>
            </a:r>
            <a:r>
              <a:rPr lang="en-US" sz="2000" dirty="0" smtClean="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rutrum</a:t>
            </a:r>
            <a:r>
              <a:rPr lang="en-US" sz="2000" dirty="0" smtClean="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iaculis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Praesent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luctus</a:t>
            </a:r>
            <a:r>
              <a:rPr lang="en-US" sz="2000" dirty="0">
                <a:solidFill>
                  <a:srgbClr val="000000"/>
                </a:solidFill>
                <a:latin typeface="Times New Roman" panose="02020603050405020304" pitchFamily="18" charset="0"/>
              </a:rPr>
              <a:t> ante et </a:t>
            </a:r>
            <a:r>
              <a:rPr lang="en-US" sz="2000" dirty="0" err="1">
                <a:solidFill>
                  <a:srgbClr val="000000"/>
                </a:solidFill>
                <a:latin typeface="Times New Roman" panose="02020603050405020304" pitchFamily="18" charset="0"/>
              </a:rPr>
              <a:t>cursus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suscipit</a:t>
            </a:r>
            <a:r>
              <a:rPr lang="en-US" sz="2000" dirty="0">
                <a:solidFill>
                  <a:srgbClr val="000000"/>
                </a:solidFill>
                <a:latin typeface="Times New Roman" panose="02020603050405020304" pitchFamily="18" charset="0"/>
              </a:rPr>
              <a:t>. </a:t>
            </a:r>
            <a:r>
              <a:rPr lang="en-US" sz="2000" dirty="0" err="1" smtClean="0">
                <a:solidFill>
                  <a:srgbClr val="000000"/>
                </a:solidFill>
                <a:latin typeface="Times New Roman" panose="02020603050405020304" pitchFamily="18" charset="0"/>
              </a:rPr>
              <a:t>Nullam</a:t>
            </a:r>
            <a:r>
              <a:rPr lang="en-US" sz="2000" dirty="0" smtClean="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congue</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egestas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lorem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luctus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Donec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tincidunt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tortor</a:t>
            </a:r>
            <a:r>
              <a:rPr lang="en-US" sz="2000" dirty="0">
                <a:solidFill>
                  <a:srgbClr val="000000"/>
                </a:solidFill>
                <a:latin typeface="Times New Roman" panose="02020603050405020304" pitchFamily="18" charset="0"/>
              </a:rPr>
              <a:t> mi, </a:t>
            </a:r>
            <a:r>
              <a:rPr lang="en-US" sz="2000" dirty="0" err="1">
                <a:solidFill>
                  <a:srgbClr val="000000"/>
                </a:solidFill>
                <a:latin typeface="Times New Roman" panose="02020603050405020304" pitchFamily="18" charset="0"/>
              </a:rPr>
              <a:t>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ultricies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orci</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bibendum</a:t>
            </a:r>
            <a:r>
              <a:rPr lang="en-US" sz="2000" dirty="0">
                <a:solidFill>
                  <a:srgbClr val="000000"/>
                </a:solidFill>
                <a:latin typeface="Times New Roman" panose="02020603050405020304" pitchFamily="18" charset="0"/>
              </a:rPr>
              <a:t> a. </a:t>
            </a:r>
            <a:r>
              <a:rPr lang="en-US" sz="2000" dirty="0" err="1">
                <a:solidFill>
                  <a:srgbClr val="000000"/>
                </a:solidFill>
                <a:latin typeface="Times New Roman" panose="02020603050405020304" pitchFamily="18" charset="0"/>
              </a:rPr>
              <a:t>Aliquam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viverra</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metus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nec</a:t>
            </a:r>
            <a:r>
              <a:rPr lang="en-US" sz="2000" dirty="0">
                <a:solidFill>
                  <a:srgbClr val="000000"/>
                </a:solidFill>
                <a:latin typeface="Times New Roman" panose="02020603050405020304" pitchFamily="18" charset="0"/>
              </a:rPr>
              <a:t> ligula </a:t>
            </a:r>
            <a:r>
              <a:rPr lang="en-US" sz="2000" dirty="0" err="1">
                <a:solidFill>
                  <a:srgbClr val="000000"/>
                </a:solidFill>
                <a:latin typeface="Times New Roman" panose="02020603050405020304" pitchFamily="18" charset="0"/>
              </a:rPr>
              <a:t>varius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feugiat</a:t>
            </a:r>
            <a:r>
              <a:rPr lang="en-US" sz="2000" dirty="0">
                <a:solidFill>
                  <a:srgbClr val="000000"/>
                </a:solidFill>
                <a:latin typeface="Times New Roman" panose="02020603050405020304" pitchFamily="18" charset="0"/>
              </a:rPr>
              <a:t>. In </a:t>
            </a:r>
            <a:r>
              <a:rPr lang="en-US" sz="2000" dirty="0" err="1">
                <a:solidFill>
                  <a:srgbClr val="000000"/>
                </a:solidFill>
                <a:latin typeface="Times New Roman" panose="02020603050405020304" pitchFamily="18" charset="0"/>
              </a:rPr>
              <a:t>lacinia</a:t>
            </a:r>
            <a:r>
              <a:rPr lang="en-US" sz="2000" dirty="0">
                <a:solidFill>
                  <a:srgbClr val="000000"/>
                </a:solidFill>
                <a:latin typeface="Times New Roman" panose="02020603050405020304" pitchFamily="18" charset="0"/>
              </a:rPr>
              <a:t> ligula </a:t>
            </a:r>
            <a:r>
              <a:rPr lang="en-US" sz="2000" dirty="0" err="1">
                <a:solidFill>
                  <a:srgbClr val="000000"/>
                </a:solidFill>
                <a:latin typeface="Times New Roman" panose="02020603050405020304" pitchFamily="18" charset="0"/>
              </a:rPr>
              <a:t>accumsan</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tortor</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porttitor</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ornare</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Donec</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interdum</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mattis</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purus</a:t>
            </a:r>
            <a:r>
              <a:rPr lang="en-US" sz="2000" dirty="0">
                <a:solidFill>
                  <a:srgbClr val="000000"/>
                </a:solidFill>
                <a:latin typeface="Times New Roman" panose="02020603050405020304" pitchFamily="18" charset="0"/>
              </a:rPr>
              <a:t> sit </a:t>
            </a:r>
            <a:r>
              <a:rPr lang="en-US" sz="2000" dirty="0" err="1">
                <a:solidFill>
                  <a:srgbClr val="000000"/>
                </a:solidFill>
                <a:latin typeface="Times New Roman" panose="02020603050405020304" pitchFamily="18" charset="0"/>
              </a:rPr>
              <a:t>amet</a:t>
            </a:r>
            <a:r>
              <a:rPr lang="en-US" sz="2000" dirty="0">
                <a:solidFill>
                  <a:srgbClr val="000000"/>
                </a:solidFill>
                <a:latin typeface="Times New Roman" panose="02020603050405020304" pitchFamily="18" charset="0"/>
              </a:rPr>
              <a:t> </a:t>
            </a:r>
            <a:r>
              <a:rPr lang="en-US" sz="2000" dirty="0" err="1">
                <a:solidFill>
                  <a:srgbClr val="000000"/>
                </a:solidFill>
                <a:latin typeface="Times New Roman" panose="02020603050405020304" pitchFamily="18" charset="0"/>
              </a:rPr>
              <a:t>ultrices</a:t>
            </a:r>
            <a:r>
              <a:rPr lang="en-US" sz="2000" dirty="0" smtClean="0">
                <a:solidFill>
                  <a:srgbClr val="000000"/>
                </a:solidFill>
                <a:latin typeface="Times New Roman" panose="02020603050405020304" pitchFamily="18" charset="0"/>
              </a:rPr>
              <a:t>.                                                                                                          </a:t>
            </a:r>
            <a:r>
              <a:rPr lang="en-US" sz="2000" b="1" i="1" dirty="0" smtClean="0">
                <a:solidFill>
                  <a:schemeClr val="bg1">
                    <a:lumMod val="65000"/>
                  </a:schemeClr>
                </a:solidFill>
                <a:latin typeface="Times New Roman" panose="02020603050405020304" pitchFamily="18" charset="0"/>
              </a:rPr>
              <a:t>output</a:t>
            </a:r>
            <a:endParaRPr lang="en-US" sz="2000" b="1" i="1" dirty="0">
              <a:solidFill>
                <a:schemeClr val="bg1">
                  <a:lumMod val="65000"/>
                </a:schemeClr>
              </a:solidFill>
            </a:endParaRPr>
          </a:p>
        </p:txBody>
      </p:sp>
      <p:pic>
        <p:nvPicPr>
          <p:cNvPr id="2054" name="Picture 6" descr="Koa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39" y="3776707"/>
            <a:ext cx="1229680" cy="145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67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content and </a:t>
            </a:r>
            <a:r>
              <a:rPr lang="en-US" dirty="0" smtClean="0"/>
              <a:t>width</a:t>
            </a:r>
            <a:endParaRPr lang="en-US" dirty="0"/>
          </a:p>
        </p:txBody>
      </p:sp>
      <p:sp>
        <p:nvSpPr>
          <p:cNvPr id="5" name="Rectangle 1"/>
          <p:cNvSpPr>
            <a:spLocks noChangeArrowheads="1"/>
          </p:cNvSpPr>
          <p:nvPr/>
        </p:nvSpPr>
        <p:spPr bwMode="auto">
          <a:xfrm>
            <a:off x="1097281" y="4172417"/>
            <a:ext cx="10058400" cy="18129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often floating elements should have a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width</a:t>
            </a:r>
            <a:r>
              <a:rPr kumimoji="0" lang="en-US" sz="2200" b="0" i="0" u="none" strike="noStrike" cap="none" normalizeH="0" baseline="0" dirty="0" smtClean="0">
                <a:ln>
                  <a:noFill/>
                </a:ln>
                <a:solidFill>
                  <a:srgbClr val="000000"/>
                </a:solidFill>
                <a:effectLst/>
                <a:latin typeface="Calibri" panose="020F0502020204030204" pitchFamily="34" charset="0"/>
              </a:rPr>
              <a:t> property value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if no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width</a:t>
            </a:r>
            <a:r>
              <a:rPr kumimoji="0" lang="en-US" sz="2200" b="0" i="0" u="none" strike="noStrike" cap="none" normalizeH="0" baseline="0" dirty="0" smtClean="0">
                <a:ln>
                  <a:noFill/>
                </a:ln>
                <a:solidFill>
                  <a:srgbClr val="000000"/>
                </a:solidFill>
                <a:effectLst/>
                <a:latin typeface="Calibri" panose="020F0502020204030204" pitchFamily="34" charset="0"/>
              </a:rPr>
              <a:t> is specified, other content may be unable to wrap around the floating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a:xfrm>
            <a:off x="1097280" y="1845734"/>
            <a:ext cx="10058400" cy="420388"/>
          </a:xfrm>
          <a:solidFill>
            <a:srgbClr val="FF0000"/>
          </a:solidFill>
        </p:spPr>
        <p:txBody>
          <a:bodyPr/>
          <a:lstStyle/>
          <a:p>
            <a:r>
              <a:rPr lang="en-US" dirty="0"/>
              <a:t>I am not floating, no width set</a:t>
            </a:r>
          </a:p>
        </p:txBody>
      </p:sp>
      <p:sp>
        <p:nvSpPr>
          <p:cNvPr id="7" name="Rectangle 6"/>
          <p:cNvSpPr/>
          <p:nvPr/>
        </p:nvSpPr>
        <p:spPr>
          <a:xfrm>
            <a:off x="8026938" y="2410247"/>
            <a:ext cx="3128742" cy="369332"/>
          </a:xfrm>
          <a:prstGeom prst="rect">
            <a:avLst/>
          </a:prstGeom>
          <a:solidFill>
            <a:schemeClr val="accent3">
              <a:lumMod val="75000"/>
            </a:schemeClr>
          </a:solidFill>
        </p:spPr>
        <p:txBody>
          <a:bodyPr wrap="none">
            <a:spAutoFit/>
          </a:bodyPr>
          <a:lstStyle/>
          <a:p>
            <a:r>
              <a:rPr lang="en-US" dirty="0">
                <a:solidFill>
                  <a:srgbClr val="FFFF00"/>
                </a:solidFill>
                <a:latin typeface="Calibri" panose="020F0502020204030204" pitchFamily="34" charset="0"/>
              </a:rPr>
              <a:t>I am floating right, no width set</a:t>
            </a:r>
            <a:endParaRPr lang="en-US" dirty="0">
              <a:solidFill>
                <a:srgbClr val="FFFF00"/>
              </a:solidFill>
            </a:endParaRPr>
          </a:p>
        </p:txBody>
      </p:sp>
      <p:sp>
        <p:nvSpPr>
          <p:cNvPr id="8" name="Rectangle 7"/>
          <p:cNvSpPr/>
          <p:nvPr/>
        </p:nvSpPr>
        <p:spPr>
          <a:xfrm>
            <a:off x="1097280" y="2965677"/>
            <a:ext cx="10058400" cy="646331"/>
          </a:xfrm>
          <a:prstGeom prst="rect">
            <a:avLst/>
          </a:prstGeom>
          <a:solidFill>
            <a:schemeClr val="accent3">
              <a:lumMod val="75000"/>
            </a:schemeClr>
          </a:solidFill>
        </p:spPr>
        <p:txBody>
          <a:bodyPr wrap="square">
            <a:spAutoFit/>
          </a:bodyPr>
          <a:lstStyle/>
          <a:p>
            <a:r>
              <a:rPr lang="en-US" dirty="0">
                <a:solidFill>
                  <a:srgbClr val="FFFF00"/>
                </a:solidFill>
                <a:latin typeface="Calibri" panose="020F0502020204030204" pitchFamily="34" charset="0"/>
              </a:rPr>
              <a:t>I am floating right, no width set, but my text is very long so this paragraph doesn't really seem like it's floating at all, darn</a:t>
            </a:r>
            <a:endParaRPr lang="en-US" dirty="0">
              <a:solidFill>
                <a:srgbClr val="FFFF00"/>
              </a:solidFill>
            </a:endParaRPr>
          </a:p>
        </p:txBody>
      </p:sp>
      <p:sp>
        <p:nvSpPr>
          <p:cNvPr id="9" name="Rectangle 8"/>
          <p:cNvSpPr/>
          <p:nvPr/>
        </p:nvSpPr>
        <p:spPr>
          <a:xfrm>
            <a:off x="1097280" y="3803085"/>
            <a:ext cx="4190337" cy="369332"/>
          </a:xfrm>
          <a:prstGeom prst="rect">
            <a:avLst/>
          </a:prstGeom>
          <a:solidFill>
            <a:srgbClr val="FF0000"/>
          </a:solidFill>
        </p:spPr>
        <p:txBody>
          <a:bodyPr wrap="square">
            <a:spAutoFit/>
          </a:bodyPr>
          <a:lstStyle/>
          <a:p>
            <a:r>
              <a:rPr lang="en-US" dirty="0">
                <a:solidFill>
                  <a:srgbClr val="000000"/>
                </a:solidFill>
                <a:latin typeface="Calibri" panose="020F0502020204030204" pitchFamily="34" charset="0"/>
              </a:rPr>
              <a:t>I am not floating, 45% </a:t>
            </a:r>
            <a:r>
              <a:rPr lang="en-US" dirty="0" smtClean="0">
                <a:solidFill>
                  <a:srgbClr val="000000"/>
                </a:solidFill>
                <a:latin typeface="Calibri" panose="020F0502020204030204" pitchFamily="34" charset="0"/>
              </a:rPr>
              <a:t>width</a:t>
            </a:r>
            <a:endParaRPr lang="en-US" dirty="0">
              <a:solidFill>
                <a:srgbClr val="000000"/>
              </a:solidFill>
              <a:latin typeface="Calibri" panose="020F0502020204030204" pitchFamily="34" charset="0"/>
            </a:endParaRPr>
          </a:p>
        </p:txBody>
      </p:sp>
      <p:sp>
        <p:nvSpPr>
          <p:cNvPr id="10" name="Rectangle 9"/>
          <p:cNvSpPr/>
          <p:nvPr/>
        </p:nvSpPr>
        <p:spPr>
          <a:xfrm>
            <a:off x="6449588" y="3803085"/>
            <a:ext cx="4706092" cy="369332"/>
          </a:xfrm>
          <a:prstGeom prst="rect">
            <a:avLst/>
          </a:prstGeom>
          <a:solidFill>
            <a:schemeClr val="accent3">
              <a:lumMod val="75000"/>
            </a:schemeClr>
          </a:solidFill>
        </p:spPr>
        <p:txBody>
          <a:bodyPr wrap="square">
            <a:spAutoFit/>
          </a:bodyPr>
          <a:lstStyle/>
          <a:p>
            <a:r>
              <a:rPr lang="en-US" dirty="0">
                <a:solidFill>
                  <a:srgbClr val="FFFF00"/>
                </a:solidFill>
                <a:latin typeface="Calibri" panose="020F0502020204030204" pitchFamily="34" charset="0"/>
              </a:rPr>
              <a:t>I am floating right, 45% width</a:t>
            </a:r>
            <a:endParaRPr lang="en-US" dirty="0">
              <a:solidFill>
                <a:srgbClr val="FFFF00"/>
              </a:solidFill>
            </a:endParaRPr>
          </a:p>
        </p:txBody>
      </p:sp>
    </p:spTree>
    <p:extLst>
      <p:ext uri="{BB962C8B-B14F-4D97-AF65-F5344CB8AC3E}">
        <p14:creationId xmlns:p14="http://schemas.microsoft.com/office/powerpoint/2010/main" val="60374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uiExpand="1" build="p" animBg="1"/>
      <p:bldP spid="7"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clear</a:t>
            </a:r>
            <a:r>
              <a:rPr lang="en-US" dirty="0">
                <a:solidFill>
                  <a:srgbClr val="92D050"/>
                </a:solidFill>
              </a:rPr>
              <a:t> </a:t>
            </a:r>
            <a:r>
              <a:rPr lang="en-US" dirty="0"/>
              <a:t>property</a:t>
            </a:r>
          </a:p>
        </p:txBody>
      </p:sp>
      <p:sp>
        <p:nvSpPr>
          <p:cNvPr id="3" name="Content Placeholder 2"/>
          <p:cNvSpPr>
            <a:spLocks noGrp="1"/>
          </p:cNvSpPr>
          <p:nvPr>
            <p:ph idx="1"/>
          </p:nvPr>
        </p:nvSpPr>
        <p:spPr>
          <a:xfrm>
            <a:off x="1097280" y="1845734"/>
            <a:ext cx="10058400" cy="877588"/>
          </a:xfrm>
          <a:solidFill>
            <a:srgbClr val="E7F6FF"/>
          </a:solidFill>
          <a:ln w="19050">
            <a:solidFill>
              <a:schemeClr val="tx1"/>
            </a:solidFill>
            <a:prstDash val="dash"/>
          </a:ln>
        </p:spPr>
        <p:txBody>
          <a:bodyPr/>
          <a:lstStyle/>
          <a:p>
            <a:r>
              <a:rPr lang="en-US" dirty="0">
                <a:latin typeface="Courier New" panose="02070309020205020404" pitchFamily="49" charset="0"/>
                <a:cs typeface="Courier New" panose="02070309020205020404" pitchFamily="49" charset="0"/>
              </a:rPr>
              <a:t>p { background-color: fuchsia; }</a:t>
            </a:r>
          </a:p>
          <a:p>
            <a:r>
              <a:rPr lang="en-US" dirty="0">
                <a:latin typeface="Courier New" panose="02070309020205020404" pitchFamily="49" charset="0"/>
                <a:cs typeface="Courier New" panose="02070309020205020404" pitchFamily="49" charset="0"/>
              </a:rPr>
              <a:t>h2 { </a:t>
            </a:r>
            <a:r>
              <a:rPr lang="en-US" b="1" dirty="0">
                <a:solidFill>
                  <a:srgbClr val="C00000"/>
                </a:solidFill>
                <a:latin typeface="Courier New" panose="02070309020205020404" pitchFamily="49" charset="0"/>
                <a:cs typeface="Courier New" panose="02070309020205020404" pitchFamily="49" charset="0"/>
              </a:rPr>
              <a:t>clear: right;</a:t>
            </a:r>
            <a:r>
              <a:rPr lang="en-US" dirty="0">
                <a:latin typeface="Courier New" panose="02070309020205020404" pitchFamily="49" charset="0"/>
                <a:cs typeface="Courier New" panose="02070309020205020404" pitchFamily="49" charset="0"/>
              </a:rPr>
              <a:t> background-color: cyan;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2723322"/>
            <a:ext cx="9029700" cy="369332"/>
          </a:xfrm>
          <a:prstGeom prst="rect">
            <a:avLst/>
          </a:prstGeom>
          <a:solidFill>
            <a:srgbClr val="FF33CC"/>
          </a:solidFill>
        </p:spPr>
        <p:txBody>
          <a:bodyPr wrap="square">
            <a:spAutoFit/>
          </a:bodyPr>
          <a:lstStyle/>
          <a:p>
            <a:r>
              <a:rPr lang="en-US" dirty="0">
                <a:solidFill>
                  <a:srgbClr val="000000"/>
                </a:solidFill>
                <a:latin typeface="Times New Roman" panose="02020603050405020304" pitchFamily="18" charset="0"/>
              </a:rPr>
              <a:t>XKCD a </a:t>
            </a:r>
            <a:r>
              <a:rPr lang="en-US" dirty="0" err="1">
                <a:solidFill>
                  <a:srgbClr val="000000"/>
                </a:solidFill>
                <a:latin typeface="Times New Roman" panose="02020603050405020304" pitchFamily="18" charset="0"/>
              </a:rPr>
              <a:t>webcomic</a:t>
            </a:r>
            <a:r>
              <a:rPr lang="en-US" dirty="0">
                <a:solidFill>
                  <a:srgbClr val="000000"/>
                </a:solidFill>
                <a:latin typeface="Times New Roman" panose="02020603050405020304" pitchFamily="18" charset="0"/>
              </a:rPr>
              <a:t> of romance, sarcasm, math, and language...</a:t>
            </a:r>
            <a:endParaRPr lang="en-US" dirty="0"/>
          </a:p>
        </p:txBody>
      </p:sp>
      <p:pic>
        <p:nvPicPr>
          <p:cNvPr id="4098" name="Picture 2" descr="the man in the h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6980" y="2735592"/>
            <a:ext cx="1028700" cy="1362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97280" y="4109937"/>
            <a:ext cx="10058400" cy="523220"/>
          </a:xfrm>
          <a:prstGeom prst="rect">
            <a:avLst/>
          </a:prstGeom>
          <a:solidFill>
            <a:schemeClr val="accent1">
              <a:lumMod val="60000"/>
              <a:lumOff val="40000"/>
            </a:schemeClr>
          </a:solidFill>
        </p:spPr>
        <p:txBody>
          <a:bodyPr wrap="square">
            <a:spAutoFit/>
          </a:bodyPr>
          <a:lstStyle/>
          <a:p>
            <a:r>
              <a:rPr lang="en-US" sz="2800" b="1" dirty="0">
                <a:solidFill>
                  <a:srgbClr val="000000"/>
                </a:solidFill>
                <a:latin typeface="Times New Roman" panose="02020603050405020304" pitchFamily="18" charset="0"/>
              </a:rPr>
              <a:t>My XKCD Fan Site</a:t>
            </a:r>
            <a:endParaRPr lang="en-US" sz="2800" b="1" i="0" dirty="0">
              <a:solidFill>
                <a:srgbClr val="000000"/>
              </a:solidFill>
              <a:effectLst/>
              <a:latin typeface="Times New Roman" panose="02020603050405020304" pitchFamily="18" charset="0"/>
            </a:endParaRPr>
          </a:p>
        </p:txBody>
      </p:sp>
      <p:graphicFrame>
        <p:nvGraphicFramePr>
          <p:cNvPr id="6" name="Table 5"/>
          <p:cNvGraphicFramePr>
            <a:graphicFrameLocks noGrp="1"/>
          </p:cNvGraphicFramePr>
          <p:nvPr>
            <p:extLst/>
          </p:nvPr>
        </p:nvGraphicFramePr>
        <p:xfrm>
          <a:off x="1719470" y="5096924"/>
          <a:ext cx="8810045" cy="1107440"/>
        </p:xfrm>
        <a:graphic>
          <a:graphicData uri="http://schemas.openxmlformats.org/drawingml/2006/table">
            <a:tbl>
              <a:tblPr>
                <a:tableStyleId>{2D5ABB26-0587-4C30-8999-92F81FD0307C}</a:tableStyleId>
              </a:tblPr>
              <a:tblGrid>
                <a:gridCol w="1396688">
                  <a:extLst>
                    <a:ext uri="{9D8B030D-6E8A-4147-A177-3AD203B41FA5}">
                      <a16:colId xmlns:a16="http://schemas.microsoft.com/office/drawing/2014/main" val="20000"/>
                    </a:ext>
                  </a:extLst>
                </a:gridCol>
                <a:gridCol w="7413357">
                  <a:extLst>
                    <a:ext uri="{9D8B030D-6E8A-4147-A177-3AD203B41FA5}">
                      <a16:colId xmlns:a16="http://schemas.microsoft.com/office/drawing/2014/main" val="20001"/>
                    </a:ext>
                  </a:extLst>
                </a:gridCol>
              </a:tblGrid>
              <a:tr h="0">
                <a:tc>
                  <a:txBody>
                    <a:bodyPr/>
                    <a:lstStyle/>
                    <a:p>
                      <a:pPr fontAlgn="t"/>
                      <a:r>
                        <a:rPr lang="en-US" sz="22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sz="2200">
                          <a:effectLst/>
                        </a:rPr>
                        <a:t>clear</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dirty="0">
                          <a:effectLst/>
                        </a:rPr>
                        <a:t>disallows floating elements from overlapping this element; </a:t>
                      </a:r>
                      <a:br>
                        <a:rPr lang="en-US" sz="2200" dirty="0">
                          <a:effectLst/>
                        </a:rPr>
                      </a:br>
                      <a:r>
                        <a:rPr lang="en-US" sz="2200" dirty="0">
                          <a:effectLst/>
                        </a:rPr>
                        <a:t>can be left, right, both, or none (default)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7" name="矩形 6"/>
          <p:cNvSpPr/>
          <p:nvPr/>
        </p:nvSpPr>
        <p:spPr>
          <a:xfrm>
            <a:off x="1097280" y="2723322"/>
            <a:ext cx="10058400" cy="190983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222913" y="3234306"/>
            <a:ext cx="2501433" cy="506299"/>
          </a:xfrm>
          <a:prstGeom prst="wedgeRoundRectCallout">
            <a:avLst>
              <a:gd name="adj1" fmla="val 57347"/>
              <a:gd name="adj2" fmla="val 8298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rgbClr val="FF0000"/>
                </a:solidFill>
              </a:rPr>
              <a:t>Space is left here</a:t>
            </a:r>
          </a:p>
        </p:txBody>
      </p:sp>
    </p:spTree>
    <p:extLst>
      <p:ext uri="{BB962C8B-B14F-4D97-AF65-F5344CB8AC3E}">
        <p14:creationId xmlns:p14="http://schemas.microsoft.com/office/powerpoint/2010/main" val="20958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a:t>
            </a:r>
            <a:r>
              <a:rPr lang="en-US" dirty="0" smtClean="0"/>
              <a:t>diagram</a:t>
            </a:r>
            <a:endParaRPr lang="en-US" dirty="0"/>
          </a:p>
        </p:txBody>
      </p:sp>
      <p:sp>
        <p:nvSpPr>
          <p:cNvPr id="3" name="Content Placeholder 2"/>
          <p:cNvSpPr>
            <a:spLocks noGrp="1"/>
          </p:cNvSpPr>
          <p:nvPr>
            <p:ph idx="1"/>
          </p:nvPr>
        </p:nvSpPr>
        <p:spPr>
          <a:xfrm>
            <a:off x="1097280" y="1845734"/>
            <a:ext cx="10058400" cy="728501"/>
          </a:xfrm>
          <a:solidFill>
            <a:srgbClr val="E7F6FF"/>
          </a:solidFill>
          <a:ln w="19050">
            <a:solidFill>
              <a:schemeClr val="tx1"/>
            </a:solidFill>
            <a:prstDash val="dash"/>
          </a:ln>
        </p:spPr>
        <p:txBody>
          <a:bodyPr>
            <a:normAutofit fontScale="92500" lnSpcReduction="20000"/>
          </a:bodyPr>
          <a:lstStyle/>
          <a:p>
            <a:r>
              <a:rPr lang="en-US" dirty="0" err="1">
                <a:latin typeface="Courier New" panose="02070309020205020404" pitchFamily="49" charset="0"/>
                <a:cs typeface="Courier New" panose="02070309020205020404" pitchFamily="49" charset="0"/>
              </a:rPr>
              <a:t>div#sidebar</a:t>
            </a:r>
            <a:r>
              <a:rPr lang="en-US" dirty="0">
                <a:latin typeface="Courier New" panose="02070309020205020404" pitchFamily="49" charset="0"/>
                <a:cs typeface="Courier New" panose="02070309020205020404" pitchFamily="49" charset="0"/>
              </a:rPr>
              <a:t> { float: right; }</a:t>
            </a:r>
          </a:p>
          <a:p>
            <a:r>
              <a:rPr lang="en-US" dirty="0">
                <a:latin typeface="Courier New" panose="02070309020205020404" pitchFamily="49" charset="0"/>
                <a:cs typeface="Courier New" panose="02070309020205020404" pitchFamily="49" charset="0"/>
              </a:rPr>
              <a:t>p { </a:t>
            </a:r>
            <a:r>
              <a:rPr lang="en-US" b="1" dirty="0">
                <a:solidFill>
                  <a:srgbClr val="C00000"/>
                </a:solidFill>
                <a:latin typeface="Courier New" panose="02070309020205020404" pitchFamily="49" charset="0"/>
                <a:cs typeface="Courier New" panose="02070309020205020404" pitchFamily="49" charset="0"/>
              </a:rPr>
              <a:t>clear: right;</a:t>
            </a:r>
            <a:r>
              <a:rPr lang="en-US" dirty="0">
                <a:solidFill>
                  <a:srgbClr val="00B05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pic>
        <p:nvPicPr>
          <p:cNvPr id="5122" name="Picture 2" descr="float cl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905" y="2774674"/>
            <a:ext cx="386715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圆角矩形标注 4"/>
          <p:cNvSpPr/>
          <p:nvPr/>
        </p:nvSpPr>
        <p:spPr>
          <a:xfrm>
            <a:off x="1778336" y="3356854"/>
            <a:ext cx="2501433" cy="506299"/>
          </a:xfrm>
          <a:prstGeom prst="wedgeRoundRectCallout">
            <a:avLst>
              <a:gd name="adj1" fmla="val 72044"/>
              <a:gd name="adj2" fmla="val 9415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a:solidFill>
                  <a:srgbClr val="FF0000"/>
                </a:solidFill>
              </a:rPr>
              <a:t>Space is left here</a:t>
            </a:r>
          </a:p>
        </p:txBody>
      </p:sp>
    </p:spTree>
    <p:extLst>
      <p:ext uri="{BB962C8B-B14F-4D97-AF65-F5344CB8AC3E}">
        <p14:creationId xmlns:p14="http://schemas.microsoft.com/office/powerpoint/2010/main" val="202725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page </a:t>
            </a:r>
            <a:r>
              <a:rPr lang="en-US" dirty="0" smtClean="0"/>
              <a:t>sections</a:t>
            </a:r>
            <a:endParaRPr lang="en-US" dirty="0"/>
          </a:p>
        </p:txBody>
      </p:sp>
      <p:sp>
        <p:nvSpPr>
          <p:cNvPr id="3" name="Content Placeholder 2"/>
          <p:cNvSpPr>
            <a:spLocks noGrp="1"/>
          </p:cNvSpPr>
          <p:nvPr>
            <p:ph idx="1"/>
          </p:nvPr>
        </p:nvSpPr>
        <p:spPr>
          <a:xfrm>
            <a:off x="1097280" y="1845734"/>
            <a:ext cx="3918823" cy="4023360"/>
          </a:xfrm>
        </p:spPr>
        <p:txBody>
          <a:bodyPr>
            <a:normAutofit/>
          </a:bodyPr>
          <a:lstStyle/>
          <a:p>
            <a:pPr lvl="1">
              <a:buFont typeface="Arial" panose="020B0604020202020204" pitchFamily="34" charset="0"/>
              <a:buChar char="•"/>
            </a:pPr>
            <a:r>
              <a:rPr lang="en-US" sz="2400" dirty="0"/>
              <a:t>want to be able to </a:t>
            </a:r>
            <a:r>
              <a:rPr lang="en-US" sz="2400" b="1" dirty="0">
                <a:solidFill>
                  <a:srgbClr val="00B0F0"/>
                </a:solidFill>
              </a:rPr>
              <a:t>style individual elements, groups of elements, sections of text</a:t>
            </a:r>
            <a:r>
              <a:rPr lang="en-US" sz="2400" dirty="0"/>
              <a:t> or of the </a:t>
            </a:r>
            <a:r>
              <a:rPr lang="en-US" sz="2400" dirty="0" smtClean="0"/>
              <a:t>page</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(later) want to create complex page layouts</a:t>
            </a:r>
          </a:p>
          <a:p>
            <a:pPr>
              <a:buFont typeface="Arial" panose="020B0604020202020204" pitchFamily="34" charset="0"/>
              <a:buChar char="•"/>
            </a:pPr>
            <a:endParaRPr lang="en-US" sz="2400" dirty="0"/>
          </a:p>
        </p:txBody>
      </p:sp>
      <p:pic>
        <p:nvPicPr>
          <p:cNvPr id="1026" name="Picture 2" desc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103" y="1845734"/>
            <a:ext cx="6139577" cy="314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74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container too </a:t>
            </a:r>
            <a:r>
              <a:rPr lang="en-US" dirty="0" smtClean="0"/>
              <a:t>short</a:t>
            </a:r>
            <a:endParaRPr lang="en-US" dirty="0"/>
          </a:p>
        </p:txBody>
      </p:sp>
      <p:sp>
        <p:nvSpPr>
          <p:cNvPr id="3" name="Content Placeholder 2"/>
          <p:cNvSpPr>
            <a:spLocks noGrp="1"/>
          </p:cNvSpPr>
          <p:nvPr>
            <p:ph idx="1"/>
          </p:nvPr>
        </p:nvSpPr>
        <p:spPr>
          <a:xfrm>
            <a:off x="1097280" y="1845734"/>
            <a:ext cx="10058400" cy="1086309"/>
          </a:xfrm>
          <a:solidFill>
            <a:srgbClr val="E7F6FF"/>
          </a:solidFill>
          <a:ln w="19050">
            <a:solidFill>
              <a:schemeClr val="tx1"/>
            </a:solidFill>
            <a:prstDash val="dash"/>
          </a:ln>
        </p:spPr>
        <p:txBody>
          <a:bodyPr/>
          <a:lstStyle/>
          <a:p>
            <a:pPr>
              <a:spcBef>
                <a:spcPts val="0"/>
              </a:spcBef>
            </a:pPr>
            <a:r>
              <a:rPr lang="en-US" dirty="0">
                <a:latin typeface="Courier New" panose="02070309020205020404" pitchFamily="49" charset="0"/>
                <a:cs typeface="Courier New" panose="02070309020205020404" pitchFamily="49" charset="0"/>
              </a:rPr>
              <a:t>&lt;p&gt;&lt;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="images/xkcd.png" alt="the man in the hat" /&gt;</a:t>
            </a:r>
          </a:p>
          <a:p>
            <a:pPr>
              <a:spcBef>
                <a:spcPts val="0"/>
              </a:spcBef>
            </a:pPr>
            <a:r>
              <a:rPr lang="en-US" dirty="0">
                <a:latin typeface="Courier New" panose="02070309020205020404" pitchFamily="49" charset="0"/>
                <a:cs typeface="Courier New" panose="02070309020205020404" pitchFamily="49" charset="0"/>
              </a:rPr>
              <a:t>  XKCD a </a:t>
            </a:r>
            <a:r>
              <a:rPr lang="en-US" dirty="0" err="1">
                <a:latin typeface="Courier New" panose="02070309020205020404" pitchFamily="49" charset="0"/>
                <a:cs typeface="Courier New" panose="02070309020205020404" pitchFamily="49" charset="0"/>
              </a:rPr>
              <a:t>webcomic</a:t>
            </a:r>
            <a:r>
              <a:rPr lang="en-US" dirty="0">
                <a:latin typeface="Courier New" panose="02070309020205020404" pitchFamily="49" charset="0"/>
                <a:cs typeface="Courier New" panose="02070309020205020404" pitchFamily="49" charset="0"/>
              </a:rPr>
              <a:t> of romance, sarcasm, </a:t>
            </a:r>
          </a:p>
          <a:p>
            <a:pPr>
              <a:spcBef>
                <a:spcPts val="0"/>
              </a:spcBef>
            </a:pPr>
            <a:r>
              <a:rPr lang="en-US" dirty="0">
                <a:latin typeface="Courier New" panose="02070309020205020404" pitchFamily="49" charset="0"/>
                <a:cs typeface="Courier New" panose="02070309020205020404" pitchFamily="49" charset="0"/>
              </a:rPr>
              <a:t>    math, and language...&lt;/p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932043"/>
            <a:ext cx="10058400" cy="707886"/>
          </a:xfrm>
          <a:prstGeom prst="rect">
            <a:avLst/>
          </a:prstGeom>
          <a:solidFill>
            <a:srgbClr val="E7F6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p { border: 2px dashed black; }</a:t>
            </a:r>
          </a:p>
          <a:p>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 float: right; </a:t>
            </a:r>
            <a:r>
              <a:rPr lang="en-US" sz="2000" dirty="0" smtClean="0">
                <a:latin typeface="Courier New" panose="02070309020205020404" pitchFamily="49" charset="0"/>
                <a:cs typeface="Courier New" panose="02070309020205020404" pitchFamily="49" charset="0"/>
              </a:rPr>
              <a:t>}                                        </a:t>
            </a:r>
            <a:r>
              <a:rPr lang="en-US" sz="20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0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760558"/>
            <a:ext cx="10058400" cy="461665"/>
          </a:xfrm>
          <a:prstGeom prst="rect">
            <a:avLst/>
          </a:prstGeom>
          <a:ln w="28575">
            <a:solidFill>
              <a:schemeClr val="tx1"/>
            </a:solidFill>
            <a:prstDash val="dash"/>
          </a:ln>
        </p:spPr>
        <p:txBody>
          <a:bodyPr wrap="square">
            <a:spAutoFit/>
          </a:bodyPr>
          <a:lstStyle/>
          <a:p>
            <a:r>
              <a:rPr lang="en-US" sz="2400" dirty="0">
                <a:solidFill>
                  <a:srgbClr val="000000"/>
                </a:solidFill>
                <a:latin typeface="Times New Roman" panose="02020603050405020304" pitchFamily="18" charset="0"/>
              </a:rPr>
              <a:t>XKCD a </a:t>
            </a:r>
            <a:r>
              <a:rPr lang="en-US" sz="2400" dirty="0" err="1">
                <a:solidFill>
                  <a:srgbClr val="000000"/>
                </a:solidFill>
                <a:latin typeface="Times New Roman" panose="02020603050405020304" pitchFamily="18" charset="0"/>
              </a:rPr>
              <a:t>webcomic</a:t>
            </a:r>
            <a:r>
              <a:rPr lang="en-US" sz="2400" dirty="0">
                <a:solidFill>
                  <a:srgbClr val="000000"/>
                </a:solidFill>
                <a:latin typeface="Times New Roman" panose="02020603050405020304" pitchFamily="18" charset="0"/>
              </a:rPr>
              <a:t> of romance, sarcasm, math, and language...</a:t>
            </a:r>
            <a:endParaRPr lang="en-US" sz="2400" dirty="0"/>
          </a:p>
        </p:txBody>
      </p:sp>
      <p:pic>
        <p:nvPicPr>
          <p:cNvPr id="6148" name="Picture 4" descr="the man in the h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7041" y="3780436"/>
            <a:ext cx="1028700" cy="13620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097280" y="4886425"/>
            <a:ext cx="10058400" cy="1597515"/>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We want the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p</a:t>
            </a:r>
            <a:r>
              <a:rPr kumimoji="0" lang="en-US" sz="2400" b="0" i="0" u="none" strike="noStrike" cap="none" normalizeH="0" baseline="0" dirty="0" smtClean="0">
                <a:ln>
                  <a:noFill/>
                </a:ln>
                <a:solidFill>
                  <a:srgbClr val="000000"/>
                </a:solidFill>
                <a:effectLst/>
                <a:latin typeface="Calibri" panose="020F0502020204030204" pitchFamily="34" charset="0"/>
              </a:rPr>
              <a:t> containing the image to extend downward so that its border encloses the entire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768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7280" y="2365511"/>
            <a:ext cx="10058400" cy="1699591"/>
          </a:xfrm>
          <a:prstGeom prst="rect">
            <a:avLst/>
          </a:prstGeom>
          <a:noFill/>
          <a:ln w="28575">
            <a:solidFill>
              <a:schemeClr val="tx1"/>
            </a:solidFill>
            <a:prstDash val="dash"/>
          </a:ln>
        </p:spPr>
        <p:txBody>
          <a:bodyPr wrap="square" rtlCol="0">
            <a:spAutoFit/>
          </a:bodyPr>
          <a:lstStyle/>
          <a:p>
            <a:endParaRPr lang="en-US" dirty="0"/>
          </a:p>
        </p:txBody>
      </p:sp>
      <p:sp>
        <p:nvSpPr>
          <p:cNvPr id="2" name="Title 1"/>
          <p:cNvSpPr>
            <a:spLocks noGrp="1"/>
          </p:cNvSpPr>
          <p:nvPr>
            <p:ph type="title"/>
          </p:nvPr>
        </p:nvSpPr>
        <p:spPr/>
        <p:txBody>
          <a:bodyPr/>
          <a:lstStyle/>
          <a:p>
            <a:r>
              <a:rPr lang="en-US" dirty="0"/>
              <a:t>The </a:t>
            </a:r>
            <a:r>
              <a:rPr lang="en-US" b="1" dirty="0">
                <a:solidFill>
                  <a:srgbClr val="92D050"/>
                </a:solidFill>
              </a:rPr>
              <a:t>overflow</a:t>
            </a:r>
            <a:r>
              <a:rPr lang="en-US" dirty="0"/>
              <a:t> property</a:t>
            </a:r>
          </a:p>
        </p:txBody>
      </p:sp>
      <p:sp>
        <p:nvSpPr>
          <p:cNvPr id="3" name="Content Placeholder 2"/>
          <p:cNvSpPr>
            <a:spLocks noGrp="1"/>
          </p:cNvSpPr>
          <p:nvPr>
            <p:ph idx="1"/>
          </p:nvPr>
        </p:nvSpPr>
        <p:spPr>
          <a:xfrm>
            <a:off x="1097280" y="1845734"/>
            <a:ext cx="10058400" cy="360753"/>
          </a:xfrm>
          <a:solidFill>
            <a:srgbClr val="E7F6FF"/>
          </a:solidFill>
          <a:ln w="19050">
            <a:solidFill>
              <a:schemeClr val="tx1"/>
            </a:solidFill>
            <a:prstDash val="dash"/>
          </a:ln>
        </p:spPr>
        <p:txBody>
          <a:bodyPr>
            <a:normAutofit lnSpcReduction="10000"/>
          </a:bodyPr>
          <a:lstStyle/>
          <a:p>
            <a:r>
              <a:rPr lang="en-US" dirty="0">
                <a:latin typeface="Courier New" panose="02070309020205020404" pitchFamily="49" charset="0"/>
                <a:cs typeface="Courier New" panose="02070309020205020404" pitchFamily="49" charset="0"/>
              </a:rPr>
              <a:t>p { border: 2px dashed black; </a:t>
            </a:r>
            <a:r>
              <a:rPr lang="en-US" b="1" dirty="0">
                <a:solidFill>
                  <a:srgbClr val="C00000"/>
                </a:solidFill>
                <a:latin typeface="Courier New" panose="02070309020205020404" pitchFamily="49" charset="0"/>
                <a:cs typeface="Courier New" panose="02070309020205020404" pitchFamily="49" charset="0"/>
              </a:rPr>
              <a:t>overflow: hidden;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314861"/>
            <a:ext cx="8007320" cy="461665"/>
          </a:xfrm>
          <a:prstGeom prst="rect">
            <a:avLst/>
          </a:prstGeom>
        </p:spPr>
        <p:txBody>
          <a:bodyPr wrap="none">
            <a:spAutoFit/>
          </a:bodyPr>
          <a:lstStyle/>
          <a:p>
            <a:r>
              <a:rPr lang="en-US" sz="2400" dirty="0">
                <a:solidFill>
                  <a:srgbClr val="000000"/>
                </a:solidFill>
                <a:latin typeface="Times New Roman" panose="02020603050405020304" pitchFamily="18" charset="0"/>
              </a:rPr>
              <a:t>XKCD a </a:t>
            </a:r>
            <a:r>
              <a:rPr lang="en-US" sz="2400" dirty="0" err="1">
                <a:solidFill>
                  <a:srgbClr val="000000"/>
                </a:solidFill>
                <a:latin typeface="Times New Roman" panose="02020603050405020304" pitchFamily="18" charset="0"/>
              </a:rPr>
              <a:t>webcomic</a:t>
            </a:r>
            <a:r>
              <a:rPr lang="en-US" sz="2400" dirty="0">
                <a:solidFill>
                  <a:srgbClr val="000000"/>
                </a:solidFill>
                <a:latin typeface="Times New Roman" panose="02020603050405020304" pitchFamily="18" charset="0"/>
              </a:rPr>
              <a:t> of romance, sarcasm, math, and language...</a:t>
            </a:r>
            <a:endParaRPr lang="en-US" sz="2400" dirty="0"/>
          </a:p>
        </p:txBody>
      </p:sp>
      <p:pic>
        <p:nvPicPr>
          <p:cNvPr id="7171" name="Picture 3" descr="the man in the h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195" y="2395329"/>
            <a:ext cx="1283607" cy="16498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nvPr>
        </p:nvGraphicFramePr>
        <p:xfrm>
          <a:off x="1097280" y="4679480"/>
          <a:ext cx="10058400" cy="1107440"/>
        </p:xfrm>
        <a:graphic>
          <a:graphicData uri="http://schemas.openxmlformats.org/drawingml/2006/table">
            <a:tbl>
              <a:tblPr/>
              <a:tblGrid>
                <a:gridCol w="2461246">
                  <a:extLst>
                    <a:ext uri="{9D8B030D-6E8A-4147-A177-3AD203B41FA5}">
                      <a16:colId xmlns:a16="http://schemas.microsoft.com/office/drawing/2014/main" val="20000"/>
                    </a:ext>
                  </a:extLst>
                </a:gridCol>
                <a:gridCol w="7597154">
                  <a:extLst>
                    <a:ext uri="{9D8B030D-6E8A-4147-A177-3AD203B41FA5}">
                      <a16:colId xmlns:a16="http://schemas.microsoft.com/office/drawing/2014/main" val="20001"/>
                    </a:ext>
                  </a:extLst>
                </a:gridCol>
              </a:tblGrid>
              <a:tr h="0">
                <a:tc>
                  <a:txBody>
                    <a:bodyPr/>
                    <a:lstStyle/>
                    <a:p>
                      <a:pPr fontAlgn="t"/>
                      <a:r>
                        <a:rPr lang="en-US" sz="2200" b="1" smtClean="0">
                          <a:effectLst/>
                        </a:rPr>
                        <a:t>property</a:t>
                      </a:r>
                      <a:endParaRPr lang="en-US" sz="2200" b="1"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b="1" dirty="0" smtClean="0">
                          <a:effectLst/>
                        </a:rPr>
                        <a:t>description</a:t>
                      </a:r>
                      <a:endParaRPr lang="en-US" sz="2200" b="1" dirty="0">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sz="2200">
                          <a:effectLst/>
                        </a:rPr>
                        <a:t>overflow</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dirty="0">
                          <a:effectLst/>
                        </a:rPr>
                        <a:t>specifies what to do if an element's content is too large; </a:t>
                      </a:r>
                      <a:br>
                        <a:rPr lang="en-US" sz="2200" dirty="0">
                          <a:effectLst/>
                        </a:rPr>
                      </a:br>
                      <a:r>
                        <a:rPr lang="en-US" sz="2200" dirty="0">
                          <a:effectLst/>
                        </a:rPr>
                        <a:t>can be auto, visible, hidden, or scroll</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17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Multi-column </a:t>
            </a:r>
            <a:r>
              <a:rPr lang="en-US" dirty="0" smtClean="0"/>
              <a:t>layouts</a:t>
            </a:r>
            <a:endParaRPr lang="en-US" dirty="0"/>
          </a:p>
        </p:txBody>
      </p:sp>
      <p:sp>
        <p:nvSpPr>
          <p:cNvPr id="3" name="Content Placeholder 2"/>
          <p:cNvSpPr>
            <a:spLocks noGrp="1"/>
          </p:cNvSpPr>
          <p:nvPr>
            <p:ph idx="1"/>
          </p:nvPr>
        </p:nvSpPr>
        <p:spPr>
          <a:xfrm>
            <a:off x="1097280" y="1845734"/>
            <a:ext cx="10058400" cy="1841683"/>
          </a:xfrm>
          <a:solidFill>
            <a:srgbClr val="E7F6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&lt;div&gt;</a:t>
            </a:r>
          </a:p>
          <a:p>
            <a:pPr>
              <a:spcBef>
                <a:spcPts val="0"/>
              </a:spcBef>
            </a:pPr>
            <a:r>
              <a:rPr lang="en-US" dirty="0">
                <a:latin typeface="Courier New" panose="02070309020205020404" pitchFamily="49" charset="0"/>
                <a:cs typeface="Courier New" panose="02070309020205020404" pitchFamily="49" charset="0"/>
              </a:rPr>
              <a:t>  &lt;p&gt;the first paragraph&lt;/p&gt;</a:t>
            </a:r>
          </a:p>
          <a:p>
            <a:pPr>
              <a:spcBef>
                <a:spcPts val="0"/>
              </a:spcBef>
            </a:pPr>
            <a:r>
              <a:rPr lang="en-US" dirty="0">
                <a:latin typeface="Courier New" panose="02070309020205020404" pitchFamily="49" charset="0"/>
                <a:cs typeface="Courier New" panose="02070309020205020404" pitchFamily="49" charset="0"/>
              </a:rPr>
              <a:t>  &lt;p&gt;the second paragraph&lt;/p&gt;</a:t>
            </a:r>
          </a:p>
          <a:p>
            <a:pPr>
              <a:spcBef>
                <a:spcPts val="0"/>
              </a:spcBef>
            </a:pPr>
            <a:r>
              <a:rPr lang="en-US" dirty="0">
                <a:latin typeface="Courier New" panose="02070309020205020404" pitchFamily="49" charset="0"/>
                <a:cs typeface="Courier New" panose="02070309020205020404" pitchFamily="49" charset="0"/>
              </a:rPr>
              <a:t>  &lt;p&gt;the third paragraph&lt;/p&gt;</a:t>
            </a:r>
          </a:p>
          <a:p>
            <a:pPr>
              <a:spcBef>
                <a:spcPts val="0"/>
              </a:spcBef>
            </a:pPr>
            <a:r>
              <a:rPr lang="en-US" dirty="0">
                <a:latin typeface="Courier New" panose="02070309020205020404" pitchFamily="49" charset="0"/>
                <a:cs typeface="Courier New" panose="02070309020205020404" pitchFamily="49" charset="0"/>
              </a:rPr>
              <a:t>  Some other text that is important</a:t>
            </a:r>
          </a:p>
          <a:p>
            <a:pPr>
              <a:spcBef>
                <a:spcPts val="0"/>
              </a:spcBef>
            </a:pPr>
            <a:r>
              <a:rPr lang="en-US" dirty="0">
                <a:latin typeface="Courier New" panose="02070309020205020404" pitchFamily="49" charset="0"/>
                <a:cs typeface="Courier New" panose="02070309020205020404" pitchFamily="49" charset="0"/>
              </a:rPr>
              <a:t>&lt;/div</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80" y="3687417"/>
            <a:ext cx="10058400" cy="923330"/>
          </a:xfrm>
          <a:prstGeom prst="rect">
            <a:avLst/>
          </a:prstGeom>
          <a:solidFill>
            <a:srgbClr val="E7F6FF"/>
          </a:solidFill>
          <a:ln w="19050">
            <a:solidFill>
              <a:schemeClr val="tx1"/>
            </a:solidFill>
            <a:prstDash val="dash"/>
          </a:ln>
        </p:spPr>
        <p:txBody>
          <a:bodyPr wrap="square">
            <a:spAutoFit/>
          </a:bodyPr>
          <a:lstStyle/>
          <a:p>
            <a:r>
              <a:rPr lang="en-US" dirty="0">
                <a:latin typeface="Courier New" panose="02070309020205020404" pitchFamily="49" charset="0"/>
                <a:cs typeface="Courier New" panose="02070309020205020404" pitchFamily="49" charset="0"/>
              </a:rPr>
              <a:t>p { float: right; width: 20%; margin: 0.5em;</a:t>
            </a:r>
          </a:p>
          <a:p>
            <a:r>
              <a:rPr lang="en-US" dirty="0">
                <a:latin typeface="Courier New" panose="02070309020205020404" pitchFamily="49" charset="0"/>
                <a:cs typeface="Courier New" panose="02070309020205020404" pitchFamily="49" charset="0"/>
              </a:rPr>
              <a:t>    border: 2px solid black; }</a:t>
            </a:r>
          </a:p>
          <a:p>
            <a:r>
              <a:rPr lang="en-US" dirty="0">
                <a:latin typeface="Courier New" panose="02070309020205020404" pitchFamily="49" charset="0"/>
                <a:cs typeface="Courier New" panose="02070309020205020404" pitchFamily="49" charset="0"/>
              </a:rPr>
              <a:t>div { border: 3px dotted green; overflow: hidden; </a:t>
            </a: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5013499"/>
            <a:ext cx="10058400" cy="1107996"/>
          </a:xfrm>
          <a:prstGeom prst="rect">
            <a:avLst/>
          </a:prstGeom>
          <a:ln w="28575">
            <a:solidFill>
              <a:srgbClr val="00B050"/>
            </a:solidFill>
            <a:prstDash val="sysDot"/>
          </a:ln>
        </p:spPr>
        <p:txBody>
          <a:bodyPr wrap="square">
            <a:spAutoFit/>
          </a:bodyPr>
          <a:lstStyle/>
          <a:p>
            <a:r>
              <a:rPr lang="en-US" sz="2200" dirty="0">
                <a:solidFill>
                  <a:srgbClr val="000000"/>
                </a:solidFill>
                <a:latin typeface="Times New Roman" panose="02020603050405020304" pitchFamily="18" charset="0"/>
              </a:rPr>
              <a:t>Some other text that is </a:t>
            </a:r>
            <a:r>
              <a:rPr lang="en-US" sz="2200" dirty="0" smtClean="0">
                <a:solidFill>
                  <a:srgbClr val="000000"/>
                </a:solidFill>
                <a:latin typeface="Times New Roman" panose="02020603050405020304" pitchFamily="18" charset="0"/>
              </a:rPr>
              <a:t>important</a:t>
            </a:r>
          </a:p>
          <a:p>
            <a:endParaRPr lang="en-US" sz="2200" dirty="0">
              <a:solidFill>
                <a:srgbClr val="000000"/>
              </a:solidFill>
              <a:latin typeface="Times New Roman" panose="02020603050405020304" pitchFamily="18" charset="0"/>
            </a:endParaRPr>
          </a:p>
          <a:p>
            <a:endParaRPr lang="en-US" sz="2200" dirty="0"/>
          </a:p>
        </p:txBody>
      </p:sp>
      <p:sp>
        <p:nvSpPr>
          <p:cNvPr id="6" name="Rectangle 5"/>
          <p:cNvSpPr/>
          <p:nvPr/>
        </p:nvSpPr>
        <p:spPr>
          <a:xfrm>
            <a:off x="4976134" y="5193485"/>
            <a:ext cx="1941557" cy="369332"/>
          </a:xfrm>
          <a:prstGeom prst="rect">
            <a:avLst/>
          </a:prstGeom>
          <a:ln w="19050">
            <a:solidFill>
              <a:schemeClr val="tx1"/>
            </a:solidFill>
          </a:ln>
        </p:spPr>
        <p:txBody>
          <a:bodyPr wrap="none">
            <a:spAutoFit/>
          </a:bodyPr>
          <a:lstStyle/>
          <a:p>
            <a:r>
              <a:rPr lang="en-US" dirty="0">
                <a:solidFill>
                  <a:srgbClr val="000000"/>
                </a:solidFill>
                <a:latin typeface="Times New Roman" panose="02020603050405020304" pitchFamily="18" charset="0"/>
              </a:rPr>
              <a:t>the third paragraph</a:t>
            </a:r>
            <a:endParaRPr lang="en-US" dirty="0"/>
          </a:p>
        </p:txBody>
      </p:sp>
      <p:sp>
        <p:nvSpPr>
          <p:cNvPr id="7" name="Rectangle 6"/>
          <p:cNvSpPr/>
          <p:nvPr/>
        </p:nvSpPr>
        <p:spPr>
          <a:xfrm>
            <a:off x="7080028" y="5193485"/>
            <a:ext cx="1855250" cy="646331"/>
          </a:xfrm>
          <a:prstGeom prst="rect">
            <a:avLst/>
          </a:prstGeom>
          <a:ln w="19050">
            <a:solidFill>
              <a:schemeClr val="tx1"/>
            </a:solidFill>
          </a:ln>
        </p:spPr>
        <p:txBody>
          <a:bodyPr wrap="square">
            <a:spAutoFit/>
          </a:bodyPr>
          <a:lstStyle/>
          <a:p>
            <a:r>
              <a:rPr lang="en-US" dirty="0">
                <a:solidFill>
                  <a:srgbClr val="000000"/>
                </a:solidFill>
                <a:latin typeface="Times New Roman" panose="02020603050405020304" pitchFamily="18" charset="0"/>
              </a:rPr>
              <a:t>the second paragraph</a:t>
            </a:r>
            <a:endParaRPr lang="en-US" dirty="0"/>
          </a:p>
        </p:txBody>
      </p:sp>
      <p:sp>
        <p:nvSpPr>
          <p:cNvPr id="8" name="Rectangle 7"/>
          <p:cNvSpPr/>
          <p:nvPr/>
        </p:nvSpPr>
        <p:spPr>
          <a:xfrm>
            <a:off x="9097615" y="5193485"/>
            <a:ext cx="1877437" cy="369332"/>
          </a:xfrm>
          <a:prstGeom prst="rect">
            <a:avLst/>
          </a:prstGeom>
          <a:ln w="19050">
            <a:solidFill>
              <a:schemeClr val="tx1"/>
            </a:solidFill>
          </a:ln>
        </p:spPr>
        <p:txBody>
          <a:bodyPr wrap="none">
            <a:spAutoFit/>
          </a:bodyPr>
          <a:lstStyle/>
          <a:p>
            <a:r>
              <a:rPr lang="en-US" dirty="0">
                <a:solidFill>
                  <a:srgbClr val="000000"/>
                </a:solidFill>
                <a:latin typeface="Times New Roman" panose="02020603050405020304" pitchFamily="18" charset="0"/>
              </a:rPr>
              <a:t>the first paragraph</a:t>
            </a:r>
            <a:endParaRPr lang="en-US" dirty="0"/>
          </a:p>
        </p:txBody>
      </p:sp>
    </p:spTree>
    <p:extLst>
      <p:ext uri="{BB962C8B-B14F-4D97-AF65-F5344CB8AC3E}">
        <p14:creationId xmlns:p14="http://schemas.microsoft.com/office/powerpoint/2010/main" val="2015720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Today’s Topics</a:t>
            </a:r>
            <a:endParaRPr lang="zh-CN" altLang="en-US" dirty="0"/>
          </a:p>
        </p:txBody>
      </p:sp>
      <p:sp>
        <p:nvSpPr>
          <p:cNvPr id="3" name="内容占位符 2"/>
          <p:cNvSpPr>
            <a:spLocks noGrp="1"/>
          </p:cNvSpPr>
          <p:nvPr>
            <p:ph idx="1"/>
          </p:nvPr>
        </p:nvSpPr>
        <p:spPr/>
        <p:txBody>
          <a:bodyPr>
            <a:normAutofit/>
          </a:bodyPr>
          <a:lstStyle/>
          <a:p>
            <a:r>
              <a:rPr lang="en-US" altLang="zh-CN" sz="2400" b="1" i="1" dirty="0" smtClean="0">
                <a:solidFill>
                  <a:srgbClr val="0066FF"/>
                </a:solidFill>
              </a:rPr>
              <a:t>Page layout</a:t>
            </a:r>
          </a:p>
          <a:p>
            <a:pPr lvl="1"/>
            <a:r>
              <a:rPr lang="en-US" altLang="zh-CN" sz="2000" dirty="0"/>
              <a:t>Styling page sections</a:t>
            </a:r>
          </a:p>
          <a:p>
            <a:pPr lvl="1"/>
            <a:r>
              <a:rPr lang="en-US" altLang="zh-CN" sz="2000" dirty="0"/>
              <a:t>CSS Box Model</a:t>
            </a:r>
          </a:p>
          <a:p>
            <a:pPr lvl="1"/>
            <a:r>
              <a:rPr lang="en-US" altLang="zh-CN" sz="2000" dirty="0" smtClean="0"/>
              <a:t>Floating </a:t>
            </a:r>
            <a:r>
              <a:rPr lang="en-US" altLang="zh-CN" sz="2000" dirty="0"/>
              <a:t>elements</a:t>
            </a:r>
          </a:p>
          <a:p>
            <a:pPr lvl="1"/>
            <a:r>
              <a:rPr lang="en-US" altLang="zh-CN" sz="2000" b="1" i="1" dirty="0">
                <a:solidFill>
                  <a:srgbClr val="0066FF"/>
                </a:solidFill>
              </a:rPr>
              <a:t>Sizing and positioning</a:t>
            </a:r>
          </a:p>
          <a:p>
            <a:pPr marL="0" indent="0">
              <a:buNone/>
            </a:pPr>
            <a:endParaRPr lang="zh-CN" altLang="en-US" sz="2400" dirty="0"/>
          </a:p>
        </p:txBody>
      </p:sp>
    </p:spTree>
    <p:extLst>
      <p:ext uri="{BB962C8B-B14F-4D97-AF65-F5344CB8AC3E}">
        <p14:creationId xmlns:p14="http://schemas.microsoft.com/office/powerpoint/2010/main" val="3279233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position</a:t>
            </a:r>
            <a:r>
              <a:rPr lang="en-US" dirty="0">
                <a:solidFill>
                  <a:srgbClr val="92D050"/>
                </a:solidFill>
              </a:rPr>
              <a:t> </a:t>
            </a:r>
            <a:r>
              <a:rPr lang="en-US" dirty="0"/>
              <a:t>property</a:t>
            </a:r>
          </a:p>
        </p:txBody>
      </p:sp>
      <p:sp>
        <p:nvSpPr>
          <p:cNvPr id="3" name="Content Placeholder 2"/>
          <p:cNvSpPr>
            <a:spLocks noGrp="1"/>
          </p:cNvSpPr>
          <p:nvPr>
            <p:ph idx="1"/>
          </p:nvPr>
        </p:nvSpPr>
        <p:spPr>
          <a:xfrm>
            <a:off x="1097280" y="1845735"/>
            <a:ext cx="10058400" cy="1424239"/>
          </a:xfrm>
          <a:solidFill>
            <a:srgbClr val="E7F6FF"/>
          </a:solidFill>
          <a:ln w="19050">
            <a:solidFill>
              <a:schemeClr val="tx1"/>
            </a:solidFill>
          </a:ln>
        </p:spPr>
        <p:txBody>
          <a:bodyPr>
            <a:normAutofit fontScale="92500" lnSpcReduction="10000"/>
          </a:bodyPr>
          <a:lstStyle/>
          <a:p>
            <a:pPr marL="0" indent="0">
              <a:spcBef>
                <a:spcPts val="0"/>
              </a:spcBef>
              <a:buNone/>
            </a:pPr>
            <a:r>
              <a:rPr lang="en-US" sz="2200" dirty="0">
                <a:latin typeface="Courier New" panose="02070309020205020404" pitchFamily="49" charset="0"/>
                <a:cs typeface="Courier New" panose="02070309020205020404" pitchFamily="49" charset="0"/>
              </a:rPr>
              <a:t>div#ad {</a:t>
            </a:r>
          </a:p>
          <a:p>
            <a:pPr marL="0" indent="0">
              <a:spcBef>
                <a:spcPts val="0"/>
              </a:spcBef>
              <a:buNone/>
            </a:pPr>
            <a:r>
              <a:rPr lang="en-US" sz="2200" dirty="0">
                <a:latin typeface="Courier New" panose="02070309020205020404" pitchFamily="49" charset="0"/>
                <a:cs typeface="Courier New" panose="02070309020205020404" pitchFamily="49" charset="0"/>
              </a:rPr>
              <a:t>  </a:t>
            </a:r>
            <a:r>
              <a:rPr lang="en-US" sz="2200" b="1" dirty="0">
                <a:solidFill>
                  <a:srgbClr val="C00000"/>
                </a:solidFill>
                <a:latin typeface="Courier New" panose="02070309020205020404" pitchFamily="49" charset="0"/>
                <a:cs typeface="Courier New" panose="02070309020205020404" pitchFamily="49" charset="0"/>
              </a:rPr>
              <a:t>position: fixed;</a:t>
            </a:r>
          </a:p>
          <a:p>
            <a:pPr marL="0" indent="0">
              <a:spcBef>
                <a:spcPts val="0"/>
              </a:spcBef>
              <a:buNone/>
            </a:pPr>
            <a:r>
              <a:rPr lang="en-US" sz="2200" dirty="0">
                <a:latin typeface="Courier New" panose="02070309020205020404" pitchFamily="49" charset="0"/>
                <a:cs typeface="Courier New" panose="02070309020205020404" pitchFamily="49" charset="0"/>
              </a:rPr>
              <a:t>  right: 10%;</a:t>
            </a:r>
          </a:p>
          <a:p>
            <a:pPr marL="0" indent="0">
              <a:spcBef>
                <a:spcPts val="0"/>
              </a:spcBef>
              <a:buNone/>
            </a:pPr>
            <a:r>
              <a:rPr lang="en-US" sz="2200" dirty="0">
                <a:latin typeface="Courier New" panose="02070309020205020404" pitchFamily="49" charset="0"/>
                <a:cs typeface="Courier New" panose="02070309020205020404" pitchFamily="49" charset="0"/>
              </a:rPr>
              <a:t>  top: 45%;</a:t>
            </a:r>
          </a:p>
          <a:p>
            <a:pPr marL="0" indent="0">
              <a:spcBef>
                <a:spcPts val="0"/>
              </a:spcBef>
              <a:buNone/>
            </a:pPr>
            <a:r>
              <a:rPr lang="en-US" sz="2200" dirty="0" smtClean="0">
                <a:latin typeface="Courier New" panose="02070309020205020404" pitchFamily="49" charset="0"/>
                <a:cs typeface="Courier New" panose="02070309020205020404" pitchFamily="49" charset="0"/>
              </a:rPr>
              <a:t>}                                                             </a:t>
            </a:r>
            <a:r>
              <a:rPr lang="en-US" sz="22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200" b="1" i="1" dirty="0">
              <a:solidFill>
                <a:schemeClr val="bg1">
                  <a:lumMod val="65000"/>
                </a:schemeClr>
              </a:solidFill>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nvPr>
        </p:nvGraphicFramePr>
        <p:xfrm>
          <a:off x="1097280" y="3716278"/>
          <a:ext cx="10058400" cy="2225040"/>
        </p:xfrm>
        <a:graphic>
          <a:graphicData uri="http://schemas.openxmlformats.org/drawingml/2006/table">
            <a:tbl>
              <a:tblPr>
                <a:tableStyleId>{2D5ABB26-0587-4C30-8999-92F81FD0307C}</a:tableStyleId>
              </a:tblPr>
              <a:tblGrid>
                <a:gridCol w="1437198">
                  <a:extLst>
                    <a:ext uri="{9D8B030D-6E8A-4147-A177-3AD203B41FA5}">
                      <a16:colId xmlns:a16="http://schemas.microsoft.com/office/drawing/2014/main" val="20000"/>
                    </a:ext>
                  </a:extLst>
                </a:gridCol>
                <a:gridCol w="3140765">
                  <a:extLst>
                    <a:ext uri="{9D8B030D-6E8A-4147-A177-3AD203B41FA5}">
                      <a16:colId xmlns:a16="http://schemas.microsoft.com/office/drawing/2014/main" val="20001"/>
                    </a:ext>
                  </a:extLst>
                </a:gridCol>
                <a:gridCol w="5480437">
                  <a:extLst>
                    <a:ext uri="{9D8B030D-6E8A-4147-A177-3AD203B41FA5}">
                      <a16:colId xmlns:a16="http://schemas.microsoft.com/office/drawing/2014/main" val="20002"/>
                    </a:ext>
                  </a:extLst>
                </a:gridCol>
              </a:tblGrid>
              <a:tr h="0">
                <a:tc>
                  <a:txBody>
                    <a:bodyPr/>
                    <a:lstStyle/>
                    <a:p>
                      <a:pPr fontAlgn="t"/>
                      <a:r>
                        <a:rPr lang="en-US"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b="1" dirty="0">
                          <a:effectLst/>
                        </a:rPr>
                        <a:t>value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rowSpan="4">
                  <a:txBody>
                    <a:bodyPr/>
                    <a:lstStyle/>
                    <a:p>
                      <a:pPr fontAlgn="t"/>
                      <a:r>
                        <a:rPr lang="en-US">
                          <a:effectLst/>
                        </a:rPr>
                        <a:t>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static</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default 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r h="0">
                <a:tc vMerge="1">
                  <a:txBody>
                    <a:bodyPr/>
                    <a:lstStyle/>
                    <a:p>
                      <a:endParaRPr lang="en-US"/>
                    </a:p>
                  </a:txBody>
                  <a:tcPr/>
                </a:tc>
                <a:tc>
                  <a:txBody>
                    <a:bodyPr/>
                    <a:lstStyle/>
                    <a:p>
                      <a:pPr fontAlgn="t"/>
                      <a:r>
                        <a:rPr lang="en-US">
                          <a:effectLst/>
                        </a:rPr>
                        <a:t>relative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offset from its normal static position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fontAlgn="t"/>
                      <a:r>
                        <a:rPr lang="en-US">
                          <a:effectLst/>
                        </a:rPr>
                        <a:t>absolute</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a:effectLst/>
                        </a:rPr>
                        <a:t>a fixed position within its containing element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3"/>
                  </a:ext>
                </a:extLst>
              </a:tr>
              <a:tr h="0">
                <a:tc vMerge="1">
                  <a:txBody>
                    <a:bodyPr/>
                    <a:lstStyle/>
                    <a:p>
                      <a:endParaRPr lang="en-US"/>
                    </a:p>
                  </a:txBody>
                  <a:tcPr/>
                </a:tc>
                <a:tc>
                  <a:txBody>
                    <a:bodyPr/>
                    <a:lstStyle/>
                    <a:p>
                      <a:pPr fontAlgn="t"/>
                      <a:r>
                        <a:rPr lang="en-US">
                          <a:effectLst/>
                        </a:rPr>
                        <a:t>fixed</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a fixed position within the browser window</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4"/>
                  </a:ext>
                </a:extLst>
              </a:tr>
              <a:tr h="0">
                <a:tc>
                  <a:txBody>
                    <a:bodyPr/>
                    <a:lstStyle/>
                    <a:p>
                      <a:pPr fontAlgn="t"/>
                      <a:r>
                        <a:rPr lang="en-US">
                          <a:effectLst/>
                          <a:hlinkClick r:id="rId2"/>
                        </a:rPr>
                        <a:t>top</a:t>
                      </a:r>
                      <a:r>
                        <a:rPr lang="en-US">
                          <a:effectLst/>
                        </a:rPr>
                        <a:t>, </a:t>
                      </a:r>
                      <a:r>
                        <a:rPr lang="en-US">
                          <a:effectLst/>
                          <a:hlinkClick r:id="rId3"/>
                        </a:rPr>
                        <a:t>bottom</a:t>
                      </a:r>
                      <a:r>
                        <a:rPr lang="en-US">
                          <a:effectLst/>
                        </a:rPr>
                        <a:t>, </a:t>
                      </a:r>
                      <a:br>
                        <a:rPr lang="en-US">
                          <a:effectLst/>
                        </a:rPr>
                      </a:br>
                      <a:r>
                        <a:rPr lang="en-US">
                          <a:effectLst/>
                          <a:hlinkClick r:id="rId4"/>
                        </a:rPr>
                        <a:t>left</a:t>
                      </a:r>
                      <a:r>
                        <a:rPr lang="en-US">
                          <a:effectLst/>
                        </a:rPr>
                        <a:t>, </a:t>
                      </a:r>
                      <a:r>
                        <a:rPr lang="en-US">
                          <a:effectLst/>
                          <a:hlinkClick r:id="rId5"/>
                        </a:rPr>
                        <a:t>right</a:t>
                      </a:r>
                      <a:endParaRPr lang="en-US">
                        <a:effectLst/>
                      </a:endParaRP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gridSpan="2">
                  <a:txBody>
                    <a:bodyPr/>
                    <a:lstStyle/>
                    <a:p>
                      <a:pPr fontAlgn="t"/>
                      <a:r>
                        <a:rPr lang="en-US" dirty="0">
                          <a:effectLst/>
                        </a:rPr>
                        <a:t>positions of box's corners</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9638918" y="2327021"/>
            <a:ext cx="1516762" cy="461665"/>
          </a:xfrm>
          <a:prstGeom prst="rect">
            <a:avLst/>
          </a:prstGeom>
        </p:spPr>
        <p:txBody>
          <a:bodyPr wrap="none">
            <a:spAutoFit/>
          </a:bodyPr>
          <a:lstStyle/>
          <a:p>
            <a:r>
              <a:rPr lang="en-US" sz="2400" dirty="0">
                <a:solidFill>
                  <a:srgbClr val="000000"/>
                </a:solidFill>
                <a:latin typeface="Times New Roman" panose="02020603050405020304" pitchFamily="18" charset="0"/>
              </a:rPr>
              <a:t>Here I am!</a:t>
            </a:r>
            <a:endParaRPr lang="en-US" sz="2400" dirty="0"/>
          </a:p>
        </p:txBody>
      </p:sp>
    </p:spTree>
    <p:extLst>
      <p:ext uri="{BB962C8B-B14F-4D97-AF65-F5344CB8AC3E}">
        <p14:creationId xmlns:p14="http://schemas.microsoft.com/office/powerpoint/2010/main" val="1706713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smtClean="0"/>
              <a:t>positioning</a:t>
            </a:r>
            <a:endParaRPr lang="en-US" dirty="0"/>
          </a:p>
        </p:txBody>
      </p:sp>
      <p:sp>
        <p:nvSpPr>
          <p:cNvPr id="3" name="Content Placeholder 2"/>
          <p:cNvSpPr>
            <a:spLocks noGrp="1"/>
          </p:cNvSpPr>
          <p:nvPr>
            <p:ph idx="1"/>
          </p:nvPr>
        </p:nvSpPr>
        <p:spPr>
          <a:xfrm>
            <a:off x="1097280" y="1845734"/>
            <a:ext cx="5989320" cy="1583266"/>
          </a:xfrm>
          <a:solidFill>
            <a:srgbClr val="E7F6FF"/>
          </a:solidFill>
          <a:ln w="19050">
            <a:solidFill>
              <a:schemeClr val="tx1"/>
            </a:solidFill>
            <a:prstDash val="dash"/>
          </a:ln>
        </p:spPr>
        <p:txBody>
          <a:bodyPr>
            <a:normAutofit/>
          </a:bodyPr>
          <a:lstStyle/>
          <a:p>
            <a:pPr>
              <a:spcBef>
                <a:spcPts val="0"/>
              </a:spcBef>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menubar</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smtClean="0">
                <a:latin typeface="Courier New" panose="02070309020205020404" pitchFamily="49" charset="0"/>
                <a:cs typeface="Courier New" panose="02070309020205020404" pitchFamily="49" charset="0"/>
              </a:rPr>
              <a:t>	</a:t>
            </a:r>
            <a:r>
              <a:rPr lang="en-US" b="1" dirty="0" smtClean="0">
                <a:solidFill>
                  <a:srgbClr val="C00000"/>
                </a:solidFill>
                <a:latin typeface="Courier New" panose="02070309020205020404" pitchFamily="49" charset="0"/>
                <a:cs typeface="Courier New" panose="02070309020205020404" pitchFamily="49" charset="0"/>
              </a:rPr>
              <a:t>position</a:t>
            </a:r>
            <a:r>
              <a:rPr lang="en-US" b="1" dirty="0">
                <a:solidFill>
                  <a:srgbClr val="C00000"/>
                </a:solidFill>
                <a:latin typeface="Courier New" panose="02070309020205020404" pitchFamily="49" charset="0"/>
                <a:cs typeface="Courier New" panose="02070309020205020404" pitchFamily="49" charset="0"/>
              </a:rPr>
              <a:t>: absolute;</a:t>
            </a:r>
          </a:p>
          <a:p>
            <a:pPr marL="0" indent="0">
              <a:spcBef>
                <a:spcPts val="0"/>
              </a:spcBef>
              <a:buNone/>
            </a:pPr>
            <a:r>
              <a:rPr lang="en-US" dirty="0" smtClean="0">
                <a:latin typeface="Courier New" panose="02070309020205020404" pitchFamily="49" charset="0"/>
                <a:cs typeface="Courier New" panose="02070309020205020404" pitchFamily="49" charset="0"/>
              </a:rPr>
              <a:t>	left</a:t>
            </a:r>
            <a:r>
              <a:rPr lang="en-US" dirty="0">
                <a:latin typeface="Courier New" panose="02070309020205020404" pitchFamily="49" charset="0"/>
                <a:cs typeface="Courier New" panose="02070309020205020404" pitchFamily="49" charset="0"/>
              </a:rPr>
              <a:t>: 400px;</a:t>
            </a:r>
          </a:p>
          <a:p>
            <a:pPr marL="0" indent="0">
              <a:spcBef>
                <a:spcPts val="0"/>
              </a:spcBef>
              <a:buNone/>
            </a:pPr>
            <a:r>
              <a:rPr lang="en-US" dirty="0" smtClean="0">
                <a:latin typeface="Courier New" panose="02070309020205020404" pitchFamily="49" charset="0"/>
                <a:cs typeface="Courier New" panose="02070309020205020404" pitchFamily="49" charset="0"/>
              </a:rPr>
              <a:t>	top</a:t>
            </a:r>
            <a:r>
              <a:rPr lang="en-US" dirty="0">
                <a:latin typeface="Courier New" panose="02070309020205020404" pitchFamily="49" charset="0"/>
                <a:cs typeface="Courier New" panose="02070309020205020404" pitchFamily="49" charset="0"/>
              </a:rPr>
              <a:t>: 50px;</a:t>
            </a:r>
          </a:p>
          <a:p>
            <a:pPr>
              <a:spcBef>
                <a:spcPts val="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3003714"/>
            <a:ext cx="5989320" cy="3936617"/>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removed from normal flow (like floating ones)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positioned relative to the block element containing them (assuming that block also </a:t>
            </a:r>
            <a:r>
              <a:rPr kumimoji="0" lang="en-US" altLang="zh-CN" sz="2200" b="0" i="0" u="none" strike="noStrike" cap="none" normalizeH="0" baseline="0" dirty="0" smtClean="0">
                <a:ln>
                  <a:noFill/>
                </a:ln>
                <a:solidFill>
                  <a:srgbClr val="000000"/>
                </a:solidFill>
                <a:effectLst/>
                <a:latin typeface="Calibri" panose="020F0502020204030204" pitchFamily="34" charset="0"/>
              </a:rPr>
              <a:t>u</a:t>
            </a:r>
            <a:r>
              <a:rPr kumimoji="0" lang="en-US" sz="2200" b="0" i="0" u="none" strike="noStrike" cap="none" normalizeH="0" baseline="0" dirty="0" smtClean="0">
                <a:ln>
                  <a:noFill/>
                </a:ln>
                <a:solidFill>
                  <a:srgbClr val="000000"/>
                </a:solidFill>
                <a:effectLst/>
                <a:latin typeface="Calibri" panose="020F0502020204030204" pitchFamily="34" charset="0"/>
              </a:rPr>
              <a:t>ses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absolute</a:t>
            </a:r>
            <a:r>
              <a:rPr kumimoji="0" lang="en-US" sz="2200" b="0" i="0" u="none" strike="noStrike" cap="none" normalizeH="0" baseline="0" dirty="0" smtClean="0">
                <a:ln>
                  <a:noFill/>
                </a:ln>
                <a:solidFill>
                  <a:srgbClr val="000000"/>
                </a:solidFill>
                <a:effectLst/>
                <a:latin typeface="Calibri" panose="020F0502020204030204" pitchFamily="34" charset="0"/>
              </a:rPr>
              <a:t> or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relative</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00"/>
                </a:solidFill>
                <a:effectLst/>
                <a:latin typeface="Calibri" panose="020F0502020204030204" pitchFamily="34" charset="0"/>
              </a:rPr>
              <a:t>positioning)</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actual position determined</a:t>
            </a:r>
            <a:r>
              <a:rPr kumimoji="0" lang="en-US" sz="2200" b="0" i="0" u="none" strike="noStrike" cap="none" normalizeH="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0000"/>
                </a:solidFill>
                <a:effectLst/>
                <a:latin typeface="Calibri" panose="020F0502020204030204" pitchFamily="34" charset="0"/>
              </a:rPr>
              <a:t>by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top</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bottom</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left</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right</a:t>
            </a: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0000"/>
                </a:solidFill>
                <a:effectLst/>
                <a:latin typeface="Calibri" panose="020F0502020204030204" pitchFamily="34" charset="0"/>
              </a:rPr>
              <a:t>values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should often specify a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width</a:t>
            </a:r>
            <a:r>
              <a:rPr kumimoji="0" lang="en-US" sz="2200" b="0" i="0" u="none" strike="noStrike" cap="none" normalizeH="0" baseline="0" dirty="0" smtClean="0">
                <a:ln>
                  <a:noFill/>
                </a:ln>
                <a:solidFill>
                  <a:srgbClr val="000000"/>
                </a:solidFill>
                <a:effectLst/>
                <a:latin typeface="Calibri" panose="020F0502020204030204" pitchFamily="34" charset="0"/>
              </a:rPr>
              <a:t> property as well</a:t>
            </a:r>
          </a:p>
          <a:p>
            <a:pPr marL="0" marR="0" lvl="0" indent="0" algn="l" defTabSz="914400" rtl="0" eaLnBrk="0" fontAlgn="base" latinLnBrk="0" hangingPunct="0">
              <a:lnSpc>
                <a:spcPct val="100000"/>
              </a:lnSpc>
              <a:spcBef>
                <a:spcPct val="0"/>
              </a:spcBef>
              <a:spcAft>
                <a:spcPts val="120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pic>
        <p:nvPicPr>
          <p:cNvPr id="9219" name="Picture 3" descr="absolute positi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3309" y="2550212"/>
            <a:ext cx="4799638" cy="393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61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t>
            </a:r>
            <a:r>
              <a:rPr lang="en-US" dirty="0" smtClean="0"/>
              <a:t>positioning</a:t>
            </a:r>
            <a:endParaRPr lang="en-US" dirty="0"/>
          </a:p>
        </p:txBody>
      </p:sp>
      <p:sp>
        <p:nvSpPr>
          <p:cNvPr id="3" name="Content Placeholder 2"/>
          <p:cNvSpPr>
            <a:spLocks noGrp="1"/>
          </p:cNvSpPr>
          <p:nvPr>
            <p:ph idx="1"/>
          </p:nvPr>
        </p:nvSpPr>
        <p:spPr>
          <a:xfrm>
            <a:off x="1097280" y="1845734"/>
            <a:ext cx="10058400" cy="440266"/>
          </a:xfrm>
          <a:solidFill>
            <a:srgbClr val="E7F6FF"/>
          </a:solidFill>
          <a:ln w="19050">
            <a:solidFill>
              <a:schemeClr val="tx1"/>
            </a:solidFill>
            <a:prstDash val="dash"/>
          </a:ln>
        </p:spPr>
        <p:txBody>
          <a:bodyPr>
            <a:normAutofit/>
          </a:bodyPr>
          <a:lstStyle/>
          <a:p>
            <a:r>
              <a:rPr lang="en-US" sz="2200" dirty="0">
                <a:latin typeface="Courier New" panose="02070309020205020404" pitchFamily="49" charset="0"/>
                <a:cs typeface="Courier New" panose="02070309020205020404" pitchFamily="49" charset="0"/>
              </a:rPr>
              <a:t>#area2 { </a:t>
            </a:r>
            <a:r>
              <a:rPr lang="en-US" sz="2200" b="1" dirty="0">
                <a:solidFill>
                  <a:srgbClr val="C00000"/>
                </a:solidFill>
                <a:latin typeface="Courier New" panose="02070309020205020404" pitchFamily="49" charset="0"/>
                <a:cs typeface="Courier New" panose="02070309020205020404" pitchFamily="49" charset="0"/>
              </a:rPr>
              <a:t>position: relative;</a:t>
            </a: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a:t>
            </a:r>
            <a:r>
              <a:rPr lang="en-US" sz="22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2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71437" y="2286000"/>
            <a:ext cx="6044979" cy="3505730"/>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absolute-positioned elements are normally positioned at an offset from the corner of the overall web page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to instead cause the absolute element to position itself relative to some other element's corner, wrap the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absolute</a:t>
            </a:r>
            <a:r>
              <a:rPr kumimoji="0" lang="en-US" sz="2200" b="0" i="0" u="none" strike="noStrike" cap="none" normalizeH="0" baseline="0" dirty="0" smtClean="0">
                <a:ln>
                  <a:noFill/>
                </a:ln>
                <a:solidFill>
                  <a:srgbClr val="000000"/>
                </a:solidFill>
                <a:effectLst/>
                <a:latin typeface="Calibri" panose="020F0502020204030204" pitchFamily="34" charset="0"/>
              </a:rPr>
              <a:t> element in an element whose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position</a:t>
            </a:r>
            <a:r>
              <a:rPr kumimoji="0" lang="en-US" sz="2200" b="0" i="0" u="none" strike="noStrike" cap="none" normalizeH="0" baseline="0" dirty="0" smtClean="0">
                <a:ln>
                  <a:noFill/>
                </a:ln>
                <a:solidFill>
                  <a:srgbClr val="000000"/>
                </a:solidFill>
                <a:effectLst/>
                <a:latin typeface="Calibri" panose="020F0502020204030204" pitchFamily="34" charset="0"/>
              </a:rPr>
              <a:t> is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relative</a:t>
            </a:r>
            <a:endParaRPr kumimoji="0" lang="en-US" sz="2200" b="0" i="0" u="none" strike="noStrike" cap="none" normalizeH="0" baseline="0" dirty="0" smtClean="0">
              <a:ln>
                <a:noFill/>
              </a:ln>
              <a:solidFill>
                <a:srgbClr val="003399"/>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pic>
        <p:nvPicPr>
          <p:cNvPr id="10243" name="Picture 3" descr="absolute positio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530" y="2537590"/>
            <a:ext cx="38671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275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t>
            </a:r>
            <a:r>
              <a:rPr lang="en-US" dirty="0" smtClean="0"/>
              <a:t>positioning</a:t>
            </a:r>
            <a:endParaRPr lang="en-US" dirty="0"/>
          </a:p>
        </p:txBody>
      </p:sp>
      <p:sp>
        <p:nvSpPr>
          <p:cNvPr id="3" name="Content Placeholder 2"/>
          <p:cNvSpPr>
            <a:spLocks noGrp="1"/>
          </p:cNvSpPr>
          <p:nvPr>
            <p:ph idx="1"/>
          </p:nvPr>
        </p:nvSpPr>
        <p:spPr>
          <a:xfrm>
            <a:off x="1097280" y="2122970"/>
            <a:ext cx="5462546" cy="3746124"/>
          </a:xfrm>
        </p:spPr>
        <p:txBody>
          <a:bodyPr>
            <a:normAutofit/>
          </a:bodyPr>
          <a:lstStyle/>
          <a:p>
            <a:pPr>
              <a:buFont typeface="Arial" panose="020B0604020202020204" pitchFamily="34" charset="0"/>
              <a:buChar char="•"/>
            </a:pPr>
            <a:r>
              <a:rPr lang="en-US" sz="2200" dirty="0"/>
              <a:t> </a:t>
            </a:r>
            <a:r>
              <a:rPr lang="en-US" sz="2200" dirty="0" smtClean="0"/>
              <a:t>  removed </a:t>
            </a:r>
            <a:r>
              <a:rPr lang="en-US" sz="2200" dirty="0"/>
              <a:t>from normal flow (like floating ones)</a:t>
            </a:r>
          </a:p>
          <a:p>
            <a:pPr>
              <a:buFont typeface="Arial" panose="020B0604020202020204" pitchFamily="34" charset="0"/>
              <a:buChar char="•"/>
            </a:pPr>
            <a:r>
              <a:rPr lang="en-US" sz="2200" dirty="0" smtClean="0"/>
              <a:t>   positioned </a:t>
            </a:r>
            <a:r>
              <a:rPr lang="en-US" sz="2200" dirty="0"/>
              <a:t>relative to the browser window</a:t>
            </a:r>
          </a:p>
          <a:p>
            <a:pPr lvl="1"/>
            <a:r>
              <a:rPr lang="en-US" sz="2200" dirty="0"/>
              <a:t>even when the user scrolls the window, element will remain in the same place</a:t>
            </a:r>
          </a:p>
          <a:p>
            <a:endParaRPr lang="en-US" sz="2200" dirty="0"/>
          </a:p>
        </p:txBody>
      </p:sp>
      <p:pic>
        <p:nvPicPr>
          <p:cNvPr id="11266" name="Picture 2" descr="fixed pos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530" y="2122970"/>
            <a:ext cx="38671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46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vertical-align</a:t>
            </a:r>
            <a:r>
              <a:rPr lang="en-US" dirty="0"/>
              <a:t> property</a:t>
            </a:r>
          </a:p>
        </p:txBody>
      </p:sp>
      <p:graphicFrame>
        <p:nvGraphicFramePr>
          <p:cNvPr id="4" name="Content Placeholder 3"/>
          <p:cNvGraphicFramePr>
            <a:graphicFrameLocks noGrp="1"/>
          </p:cNvGraphicFramePr>
          <p:nvPr>
            <p:ph idx="1"/>
            <p:extLst/>
          </p:nvPr>
        </p:nvGraphicFramePr>
        <p:xfrm>
          <a:off x="1172818" y="1926342"/>
          <a:ext cx="9982862" cy="1442720"/>
        </p:xfrm>
        <a:graphic>
          <a:graphicData uri="http://schemas.openxmlformats.org/drawingml/2006/table">
            <a:tbl>
              <a:tblPr>
                <a:tableStyleId>{2D5ABB26-0587-4C30-8999-92F81FD0307C}</a:tableStyleId>
              </a:tblPr>
              <a:tblGrid>
                <a:gridCol w="2305175">
                  <a:extLst>
                    <a:ext uri="{9D8B030D-6E8A-4147-A177-3AD203B41FA5}">
                      <a16:colId xmlns:a16="http://schemas.microsoft.com/office/drawing/2014/main" val="20000"/>
                    </a:ext>
                  </a:extLst>
                </a:gridCol>
                <a:gridCol w="7677687">
                  <a:extLst>
                    <a:ext uri="{9D8B030D-6E8A-4147-A177-3AD203B41FA5}">
                      <a16:colId xmlns:a16="http://schemas.microsoft.com/office/drawing/2014/main" val="20001"/>
                    </a:ext>
                  </a:extLst>
                </a:gridCol>
              </a:tblGrid>
              <a:tr h="0">
                <a:tc>
                  <a:txBody>
                    <a:bodyPr/>
                    <a:lstStyle/>
                    <a:p>
                      <a:pPr fontAlgn="t"/>
                      <a:r>
                        <a:rPr lang="en-US" sz="2200" b="1">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sz="2200">
                          <a:effectLst/>
                        </a:rPr>
                        <a:t>vertical-align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dirty="0">
                          <a:effectLst/>
                        </a:rPr>
                        <a:t>specifies where an inline element should be aligned vertically, with respect to other content on the same line within its block element's box</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097280" y="3824547"/>
            <a:ext cx="10058400" cy="1812958"/>
          </a:xfrm>
          <a:prstGeom prst="rect">
            <a:avLst/>
          </a:prstGeom>
          <a:noFill/>
          <a:ln>
            <a:noFill/>
          </a:ln>
          <a:effectLst/>
        </p:spPr>
        <p:txBody>
          <a:bodyPr vert="horz" wrap="square" lIns="79350" tIns="0"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can be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top</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middle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bottom</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baseline</a:t>
            </a:r>
            <a:r>
              <a:rPr kumimoji="0" lang="en-US" sz="2200" b="0" i="0" u="none" strike="noStrike" cap="none" normalizeH="0" baseline="0" dirty="0" smtClean="0">
                <a:ln>
                  <a:noFill/>
                </a:ln>
                <a:solidFill>
                  <a:srgbClr val="000000"/>
                </a:solidFill>
                <a:effectLst/>
                <a:latin typeface="Calibri" panose="020F0502020204030204" pitchFamily="34" charset="0"/>
              </a:rPr>
              <a:t> (default),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sub</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super</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text-top</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text-bottom</a:t>
            </a:r>
            <a:r>
              <a:rPr kumimoji="0" lang="en-US" sz="2200" b="0" i="0" u="none" strike="noStrike" cap="none" normalizeH="0" baseline="0" dirty="0" smtClean="0">
                <a:ln>
                  <a:noFill/>
                </a:ln>
                <a:solidFill>
                  <a:srgbClr val="000000"/>
                </a:solidFill>
                <a:effectLst/>
                <a:latin typeface="Calibri" panose="020F0502020204030204" pitchFamily="34" charset="0"/>
              </a:rPr>
              <a:t>, or a </a:t>
            </a:r>
            <a:r>
              <a:rPr kumimoji="0" lang="en-US" sz="2200" b="0" i="0" u="none" strike="noStrike" cap="none" normalizeH="0" baseline="0" dirty="0" smtClean="0">
                <a:ln>
                  <a:noFill/>
                </a:ln>
                <a:solidFill>
                  <a:srgbClr val="003399"/>
                </a:solidFill>
                <a:effectLst/>
                <a:latin typeface="Calibri" panose="020F0502020204030204" pitchFamily="34" charset="0"/>
              </a:rPr>
              <a:t>length</a:t>
            </a:r>
            <a:r>
              <a:rPr kumimoji="0" lang="en-US" sz="2200" b="0" i="0" u="none" strike="noStrike" cap="none" normalizeH="0" baseline="0" dirty="0" smtClean="0">
                <a:ln>
                  <a:noFill/>
                </a:ln>
                <a:solidFill>
                  <a:srgbClr val="000000"/>
                </a:solidFill>
                <a:effectLst/>
                <a:latin typeface="Calibri" panose="020F0502020204030204" pitchFamily="34" charset="0"/>
              </a:rPr>
              <a:t> value or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a:t>
            </a:r>
          </a:p>
          <a:p>
            <a:pPr marR="0" lvl="0" algn="l" defTabSz="914400" rtl="0" eaLnBrk="0" fontAlgn="base" latinLnBrk="0" hangingPunct="0">
              <a:lnSpc>
                <a:spcPct val="100000"/>
              </a:lnSpc>
              <a:spcBef>
                <a:spcPct val="0"/>
              </a:spcBef>
              <a:spcAft>
                <a:spcPct val="0"/>
              </a:spcAft>
              <a:buClrTx/>
              <a:buSzTx/>
              <a:tabLst/>
            </a:pPr>
            <a:endParaRPr kumimoji="0" lang="en-US" sz="2200" b="0" i="0" u="none" strike="noStrike" cap="none" normalizeH="0" baseline="0" dirty="0" smtClean="0">
              <a:ln>
                <a:noFill/>
              </a:ln>
              <a:solidFill>
                <a:schemeClr val="tx1"/>
              </a:solidFill>
              <a:effectLst/>
            </a:endParaRPr>
          </a:p>
          <a:p>
            <a:pPr lvl="1" defTabSz="914400">
              <a:buFontTx/>
              <a:buChar char="•"/>
            </a:pP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baseline</a:t>
            </a:r>
            <a:r>
              <a:rPr kumimoji="0" lang="en-US" sz="2200" b="0" i="0" u="none" strike="noStrike" cap="none" normalizeH="0" baseline="0" dirty="0" smtClean="0">
                <a:ln>
                  <a:noFill/>
                </a:ln>
                <a:solidFill>
                  <a:srgbClr val="000000"/>
                </a:solidFill>
                <a:effectLst/>
                <a:latin typeface="Calibri" panose="020F0502020204030204" pitchFamily="34" charset="0"/>
              </a:rPr>
              <a:t> means aligned with bottom of non-hanging letters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endParaRPr>
          </a:p>
        </p:txBody>
      </p:sp>
      <p:pic>
        <p:nvPicPr>
          <p:cNvPr id="13315" name="Picture 3" descr="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03" y="4477762"/>
            <a:ext cx="1615227" cy="161522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5799817" y="5179464"/>
            <a:ext cx="3712957" cy="739573"/>
          </a:xfrm>
          <a:prstGeom prst="rect">
            <a:avLst/>
          </a:prstGeom>
        </p:spPr>
      </p:pic>
    </p:spTree>
    <p:extLst>
      <p:ext uri="{BB962C8B-B14F-4D97-AF65-F5344CB8AC3E}">
        <p14:creationId xmlns:p14="http://schemas.microsoft.com/office/powerpoint/2010/main" val="128472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Align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070" y="2244604"/>
            <a:ext cx="4134062" cy="1771741"/>
          </a:xfrm>
          <a:prstGeom prst="rect">
            <a:avLst/>
          </a:prstGeom>
        </p:spPr>
      </p:pic>
      <p:sp>
        <p:nvSpPr>
          <p:cNvPr id="5" name="TextBox 4"/>
          <p:cNvSpPr txBox="1"/>
          <p:nvPr/>
        </p:nvSpPr>
        <p:spPr>
          <a:xfrm>
            <a:off x="1097280" y="1813717"/>
            <a:ext cx="5104737" cy="430887"/>
          </a:xfrm>
          <a:prstGeom prst="rect">
            <a:avLst/>
          </a:prstGeom>
          <a:noFill/>
        </p:spPr>
        <p:txBody>
          <a:bodyPr wrap="square" rtlCol="0">
            <a:spAutoFit/>
          </a:bodyPr>
          <a:lstStyle/>
          <a:p>
            <a:r>
              <a:rPr lang="en-US" sz="2200" dirty="0" err="1" smtClean="0">
                <a:latin typeface="Consolas" panose="020B0609020204030204" pitchFamily="49" charset="0"/>
                <a:cs typeface="Consolas" panose="020B0609020204030204" pitchFamily="49" charset="0"/>
              </a:rPr>
              <a:t>img</a:t>
            </a:r>
            <a:r>
              <a:rPr lang="en-US" sz="2200" dirty="0" smtClean="0">
                <a:latin typeface="Consolas" panose="020B0609020204030204" pitchFamily="49" charset="0"/>
                <a:cs typeface="Consolas" panose="020B0609020204030204" pitchFamily="49" charset="0"/>
              </a:rPr>
              <a:t> { vertical-align: bottom }</a:t>
            </a:r>
            <a:endParaRPr lang="en-US" sz="2200" dirty="0">
              <a:latin typeface="Consolas" panose="020B0609020204030204" pitchFamily="49" charset="0"/>
              <a:cs typeface="Consolas" panose="020B06090202040302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288" y="2219202"/>
            <a:ext cx="4102311" cy="1822544"/>
          </a:xfrm>
          <a:prstGeom prst="rect">
            <a:avLst/>
          </a:prstGeom>
        </p:spPr>
      </p:pic>
      <p:sp>
        <p:nvSpPr>
          <p:cNvPr id="7" name="TextBox 6"/>
          <p:cNvSpPr txBox="1"/>
          <p:nvPr/>
        </p:nvSpPr>
        <p:spPr>
          <a:xfrm>
            <a:off x="6247074" y="1769695"/>
            <a:ext cx="5104737" cy="430887"/>
          </a:xfrm>
          <a:prstGeom prst="rect">
            <a:avLst/>
          </a:prstGeom>
          <a:noFill/>
        </p:spPr>
        <p:txBody>
          <a:bodyPr wrap="square" rtlCol="0">
            <a:spAutoFit/>
          </a:bodyPr>
          <a:lstStyle/>
          <a:p>
            <a:r>
              <a:rPr lang="en-US" sz="2200" dirty="0" err="1" smtClean="0">
                <a:latin typeface="Consolas" panose="020B0609020204030204" pitchFamily="49" charset="0"/>
                <a:cs typeface="Consolas" panose="020B0609020204030204" pitchFamily="49" charset="0"/>
              </a:rPr>
              <a:t>img</a:t>
            </a:r>
            <a:r>
              <a:rPr lang="en-US" sz="2200" dirty="0" smtClean="0">
                <a:latin typeface="Consolas" panose="020B0609020204030204" pitchFamily="49" charset="0"/>
                <a:cs typeface="Consolas" panose="020B0609020204030204" pitchFamily="49" charset="0"/>
              </a:rPr>
              <a:t> { vertical-align: middle }</a:t>
            </a:r>
            <a:endParaRPr lang="en-US" sz="2200" dirty="0">
              <a:latin typeface="Consolas" panose="020B0609020204030204" pitchFamily="49" charset="0"/>
              <a:cs typeface="Consolas" panose="020B0609020204030204" pitchFamily="49"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0798" y="4623715"/>
            <a:ext cx="3731361" cy="1641108"/>
          </a:xfrm>
          <a:prstGeom prst="rect">
            <a:avLst/>
          </a:prstGeom>
        </p:spPr>
      </p:pic>
      <p:sp>
        <p:nvSpPr>
          <p:cNvPr id="9" name="TextBox 8"/>
          <p:cNvSpPr txBox="1"/>
          <p:nvPr/>
        </p:nvSpPr>
        <p:spPr>
          <a:xfrm>
            <a:off x="3971677" y="4160493"/>
            <a:ext cx="5104737" cy="430887"/>
          </a:xfrm>
          <a:prstGeom prst="rect">
            <a:avLst/>
          </a:prstGeom>
          <a:noFill/>
        </p:spPr>
        <p:txBody>
          <a:bodyPr wrap="square" rtlCol="0">
            <a:spAutoFit/>
          </a:bodyPr>
          <a:lstStyle/>
          <a:p>
            <a:r>
              <a:rPr lang="en-US" sz="2200" dirty="0" err="1" smtClean="0">
                <a:latin typeface="Consolas" panose="020B0609020204030204" pitchFamily="49" charset="0"/>
                <a:cs typeface="Consolas" panose="020B0609020204030204" pitchFamily="49" charset="0"/>
              </a:rPr>
              <a:t>img</a:t>
            </a:r>
            <a:r>
              <a:rPr lang="en-US" sz="2200" dirty="0" smtClean="0">
                <a:latin typeface="Consolas" panose="020B0609020204030204" pitchFamily="49" charset="0"/>
                <a:cs typeface="Consolas" panose="020B0609020204030204" pitchFamily="49" charset="0"/>
              </a:rPr>
              <a:t> { vertical-align: top }</a:t>
            </a:r>
            <a:endParaRPr lang="en-US"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1986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id attribute</a:t>
            </a:r>
          </a:p>
        </p:txBody>
      </p:sp>
      <p:sp>
        <p:nvSpPr>
          <p:cNvPr id="3" name="Content Placeholder 2"/>
          <p:cNvSpPr>
            <a:spLocks noGrp="1"/>
          </p:cNvSpPr>
          <p:nvPr>
            <p:ph idx="1"/>
          </p:nvPr>
        </p:nvSpPr>
        <p:spPr>
          <a:xfrm>
            <a:off x="1097280" y="1845734"/>
            <a:ext cx="10058400" cy="1533570"/>
          </a:xfrm>
          <a:solidFill>
            <a:srgbClr val="EBF7FF"/>
          </a:solidFill>
          <a:ln w="19050">
            <a:solidFill>
              <a:schemeClr val="tx1"/>
            </a:solidFill>
            <a:prstDash val="dash"/>
          </a:ln>
        </p:spPr>
        <p:txBody>
          <a:bodyPr/>
          <a:lstStyle/>
          <a:p>
            <a:pPr>
              <a:lnSpc>
                <a:spcPct val="100000"/>
              </a:lnSpc>
              <a:spcBef>
                <a:spcPts val="200"/>
              </a:spcBef>
            </a:pPr>
            <a:r>
              <a:rPr lang="en-US" dirty="0">
                <a:latin typeface="Courier New" panose="02070309020205020404" pitchFamily="49" charset="0"/>
                <a:cs typeface="Courier New" panose="02070309020205020404" pitchFamily="49" charset="0"/>
              </a:rPr>
              <a:t>&lt;p&gt;Spatula City!  Spatula City!&lt;/p&gt;</a:t>
            </a:r>
          </a:p>
          <a:p>
            <a:pPr>
              <a:lnSpc>
                <a:spcPct val="100000"/>
              </a:lnSpc>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id="mission"</a:t>
            </a:r>
            <a:r>
              <a:rPr lang="en-US" dirty="0">
                <a:latin typeface="Courier New" panose="02070309020205020404" pitchFamily="49" charset="0"/>
                <a:cs typeface="Courier New" panose="02070309020205020404" pitchFamily="49" charset="0"/>
              </a:rPr>
              <a:t>&gt;Our mission is to provide the most</a:t>
            </a:r>
          </a:p>
          <a:p>
            <a:pPr>
              <a:lnSpc>
                <a:spcPct val="100000"/>
              </a:lnSpc>
              <a:spcBef>
                <a:spcPts val="200"/>
              </a:spcBef>
            </a:pPr>
            <a:r>
              <a:rPr lang="en-US" dirty="0">
                <a:latin typeface="Courier New" panose="02070309020205020404" pitchFamily="49" charset="0"/>
                <a:cs typeface="Courier New" panose="02070309020205020404" pitchFamily="49" charset="0"/>
              </a:rPr>
              <a:t>spectacular spatulas and splurge on our specials until our</a:t>
            </a:r>
          </a:p>
          <a:p>
            <a:pPr>
              <a:lnSpc>
                <a:spcPct val="100000"/>
              </a:lnSpc>
              <a:spcBef>
                <a:spcPts val="200"/>
              </a:spcBef>
            </a:pPr>
            <a:r>
              <a:rPr lang="en-US" dirty="0">
                <a:latin typeface="Courier New" panose="02070309020205020404" pitchFamily="49" charset="0"/>
                <a:cs typeface="Courier New" panose="02070309020205020404" pitchFamily="49" charset="0"/>
              </a:rPr>
              <a:t>customers &lt;q&gt;</a:t>
            </a:r>
            <a:r>
              <a:rPr lang="en-US" dirty="0" err="1">
                <a:latin typeface="Courier New" panose="02070309020205020404" pitchFamily="49" charset="0"/>
                <a:cs typeface="Courier New" panose="02070309020205020404" pitchFamily="49" charset="0"/>
              </a:rPr>
              <a:t>esplode</a:t>
            </a:r>
            <a:r>
              <a:rPr lang="en-US" dirty="0">
                <a:latin typeface="Courier New" panose="02070309020205020404" pitchFamily="49" charset="0"/>
                <a:cs typeface="Courier New" panose="02070309020205020404" pitchFamily="49" charset="0"/>
              </a:rPr>
              <a:t>&lt;/q&gt; with splendor!&lt;/p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3379304"/>
            <a:ext cx="10058400" cy="1323439"/>
          </a:xfrm>
          <a:prstGeom prst="rect">
            <a:avLst/>
          </a:prstGeom>
          <a:ln w="19050">
            <a:solidFill>
              <a:schemeClr val="tx1"/>
            </a:solidFill>
            <a:prstDash val="dash"/>
          </a:ln>
        </p:spPr>
        <p:txBody>
          <a:bodyPr wrap="square">
            <a:spAutoFit/>
          </a:bodyPr>
          <a:lstStyle/>
          <a:p>
            <a:r>
              <a:rPr lang="en-US" sz="2000" dirty="0">
                <a:latin typeface="Times New Roman" panose="02020603050405020304" pitchFamily="18" charset="0"/>
                <a:cs typeface="Times New Roman" panose="02020603050405020304" pitchFamily="18" charset="0"/>
              </a:rPr>
              <a:t>Spatula City! Spatula City!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Our mission is to provide the most spectacular spatulas and splurge on our specials until our customers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esplode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 splendor</a:t>
            </a:r>
            <a:r>
              <a:rPr lang="en-US" sz="2000" dirty="0" smtClean="0">
                <a:latin typeface="Times New Roman" panose="02020603050405020304" pitchFamily="18" charset="0"/>
                <a:cs typeface="Times New Roman" panose="02020603050405020304" pitchFamily="18" charset="0"/>
              </a:rPr>
              <a:t>!  </a:t>
            </a:r>
            <a:r>
              <a:rPr lang="en-US" sz="2000" dirty="0" smtClean="0"/>
              <a:t>                                                                                             </a:t>
            </a:r>
            <a:r>
              <a:rPr lang="en-US" sz="2000" b="1" i="1" dirty="0" smtClean="0">
                <a:solidFill>
                  <a:schemeClr val="bg1">
                    <a:lumMod val="65000"/>
                  </a:schemeClr>
                </a:solidFill>
              </a:rPr>
              <a:t>output</a:t>
            </a:r>
            <a:endParaRPr lang="en-US" sz="2000" b="1" i="1" dirty="0">
              <a:solidFill>
                <a:schemeClr val="bg1">
                  <a:lumMod val="65000"/>
                </a:schemeClr>
              </a:solidFill>
            </a:endParaRPr>
          </a:p>
        </p:txBody>
      </p:sp>
      <p:sp>
        <p:nvSpPr>
          <p:cNvPr id="7" name="Rectangle 6"/>
          <p:cNvSpPr/>
          <p:nvPr/>
        </p:nvSpPr>
        <p:spPr>
          <a:xfrm>
            <a:off x="1097280" y="4994269"/>
            <a:ext cx="10058400" cy="1138773"/>
          </a:xfrm>
          <a:prstGeom prst="rect">
            <a:avLst/>
          </a:prstGeom>
        </p:spPr>
        <p:txBody>
          <a:bodyPr wrap="square">
            <a:spAutoFit/>
          </a:bodyPr>
          <a:lstStyle/>
          <a:p>
            <a:pPr>
              <a:buFont typeface="Arial" panose="020B0604020202020204" pitchFamily="34" charset="0"/>
              <a:buChar char="•"/>
            </a:pPr>
            <a:r>
              <a:rPr lang="en-US" sz="2200" dirty="0" smtClean="0">
                <a:solidFill>
                  <a:srgbClr val="000000"/>
                </a:solidFill>
                <a:latin typeface="Calibri" panose="020F0502020204030204" pitchFamily="34" charset="0"/>
              </a:rPr>
              <a:t>   allows </a:t>
            </a:r>
            <a:r>
              <a:rPr lang="en-US" sz="2200" dirty="0">
                <a:solidFill>
                  <a:srgbClr val="000000"/>
                </a:solidFill>
                <a:latin typeface="Calibri" panose="020F0502020204030204" pitchFamily="34" charset="0"/>
              </a:rPr>
              <a:t>you to give a unique ID to any element on a </a:t>
            </a:r>
            <a:r>
              <a:rPr lang="en-US" sz="2200" dirty="0" smtClean="0">
                <a:solidFill>
                  <a:srgbClr val="000000"/>
                </a:solidFill>
                <a:latin typeface="Calibri" panose="020F0502020204030204" pitchFamily="34" charset="0"/>
              </a:rPr>
              <a:t>page</a:t>
            </a:r>
          </a:p>
          <a:p>
            <a:pPr>
              <a:buFont typeface="Arial" panose="020B0604020202020204" pitchFamily="34" charset="0"/>
              <a:buChar char="•"/>
            </a:pPr>
            <a:endParaRPr lang="en-US" sz="2200" dirty="0">
              <a:solidFill>
                <a:srgbClr val="000000"/>
              </a:solidFill>
              <a:latin typeface="Calibri" panose="020F0502020204030204" pitchFamily="34" charset="0"/>
            </a:endParaRPr>
          </a:p>
          <a:p>
            <a:pPr>
              <a:buFont typeface="Arial" panose="020B0604020202020204" pitchFamily="34" charset="0"/>
              <a:buChar char="•"/>
            </a:pPr>
            <a:r>
              <a:rPr lang="en-US" sz="2200" dirty="0" smtClean="0">
                <a:solidFill>
                  <a:srgbClr val="000000"/>
                </a:solidFill>
                <a:latin typeface="Calibri" panose="020F0502020204030204" pitchFamily="34" charset="0"/>
              </a:rPr>
              <a:t>   each </a:t>
            </a:r>
            <a:r>
              <a:rPr lang="en-US" sz="2200" dirty="0">
                <a:solidFill>
                  <a:srgbClr val="003399"/>
                </a:solidFill>
              </a:rPr>
              <a:t>ID</a:t>
            </a:r>
            <a:r>
              <a:rPr lang="en-US" sz="2000" dirty="0">
                <a:solidFill>
                  <a:srgbClr val="000000"/>
                </a:solidFill>
                <a:latin typeface="Calibri" panose="020F0502020204030204" pitchFamily="34" charset="0"/>
              </a:rPr>
              <a:t> </a:t>
            </a:r>
            <a:r>
              <a:rPr lang="en-US" sz="2200" dirty="0"/>
              <a:t>must</a:t>
            </a:r>
            <a:r>
              <a:rPr lang="en-US" sz="2200" dirty="0">
                <a:latin typeface="Calibri" panose="020F0502020204030204" pitchFamily="34" charset="0"/>
              </a:rPr>
              <a:t> </a:t>
            </a:r>
            <a:r>
              <a:rPr lang="en-US" sz="2200" dirty="0">
                <a:solidFill>
                  <a:srgbClr val="000000"/>
                </a:solidFill>
                <a:latin typeface="Calibri" panose="020F0502020204030204" pitchFamily="34" charset="0"/>
              </a:rPr>
              <a:t>be unique; can only be used once in the page</a:t>
            </a:r>
            <a:endParaRPr lang="en-US" sz="22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8285534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bug: space under </a:t>
            </a:r>
            <a:r>
              <a:rPr lang="en-US" dirty="0" smtClean="0"/>
              <a:t>image</a:t>
            </a:r>
            <a:endParaRPr lang="en-US" dirty="0"/>
          </a:p>
        </p:txBody>
      </p:sp>
      <p:sp>
        <p:nvSpPr>
          <p:cNvPr id="3" name="Content Placeholder 2"/>
          <p:cNvSpPr>
            <a:spLocks noGrp="1"/>
          </p:cNvSpPr>
          <p:nvPr>
            <p:ph idx="1"/>
          </p:nvPr>
        </p:nvSpPr>
        <p:spPr>
          <a:xfrm>
            <a:off x="1097280" y="1845734"/>
            <a:ext cx="10058400" cy="1046553"/>
          </a:xfrm>
          <a:solidFill>
            <a:srgbClr val="E7F6FF"/>
          </a:solidFill>
          <a:ln w="19050">
            <a:solidFill>
              <a:schemeClr val="tx1"/>
            </a:solidFill>
            <a:prstDash val="dash"/>
          </a:ln>
        </p:spPr>
        <p:txBody>
          <a:bodyPr>
            <a:noAutofit/>
          </a:bodyPr>
          <a:lstStyle/>
          <a:p>
            <a:pPr>
              <a:spcBef>
                <a:spcPts val="0"/>
              </a:spcBef>
            </a:pPr>
            <a:r>
              <a:rPr lang="en-US" dirty="0">
                <a:latin typeface="Courier New" panose="02070309020205020404" pitchFamily="49" charset="0"/>
                <a:cs typeface="Courier New" panose="02070309020205020404" pitchFamily="49" charset="0"/>
              </a:rPr>
              <a:t>&lt;p style="background-color: red; padding: 0px; margin: 0px"&gt;</a:t>
            </a:r>
          </a:p>
          <a:p>
            <a:pPr>
              <a:spcBef>
                <a:spcPts val="0"/>
              </a:spcBef>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img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="images/smiley.png" alt="smile" /&gt;</a:t>
            </a:r>
          </a:p>
          <a:p>
            <a:pPr>
              <a:spcBef>
                <a:spcPts val="0"/>
              </a:spcBef>
            </a:pPr>
            <a:r>
              <a:rPr lang="en-US" dirty="0">
                <a:latin typeface="Courier New" panose="02070309020205020404" pitchFamily="49" charset="0"/>
                <a:cs typeface="Courier New" panose="02070309020205020404" pitchFamily="49" charset="0"/>
              </a:rPr>
              <a:t>&lt;/p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TextBox 5"/>
          <p:cNvSpPr txBox="1"/>
          <p:nvPr/>
        </p:nvSpPr>
        <p:spPr>
          <a:xfrm>
            <a:off x="1097280" y="2892287"/>
            <a:ext cx="10058399" cy="1169551"/>
          </a:xfrm>
          <a:prstGeom prst="rect">
            <a:avLst/>
          </a:prstGeom>
          <a:solidFill>
            <a:srgbClr val="FF0000"/>
          </a:solidFill>
          <a:ln w="19050">
            <a:solidFill>
              <a:schemeClr val="tx1"/>
            </a:solidFill>
            <a:prstDash val="dash"/>
          </a:ln>
        </p:spPr>
        <p:txBody>
          <a:bodyPr wrap="square" rtlCol="0">
            <a:spAutoFit/>
          </a:bodyPr>
          <a:lstStyle/>
          <a:p>
            <a:endParaRPr lang="en-US" sz="800" dirty="0" smtClean="0"/>
          </a:p>
          <a:p>
            <a:endParaRPr lang="en-US" dirty="0"/>
          </a:p>
          <a:p>
            <a:endParaRPr lang="en-US" dirty="0" smtClean="0"/>
          </a:p>
          <a:p>
            <a:endParaRPr lang="en-US" sz="800" dirty="0"/>
          </a:p>
          <a:p>
            <a:r>
              <a:rPr lang="en-US" dirty="0" smtClean="0"/>
              <a:t>                                                                                                                                                                               </a:t>
            </a:r>
            <a:r>
              <a:rPr lang="en-US" b="1" i="1" dirty="0" smtClean="0">
                <a:solidFill>
                  <a:schemeClr val="bg1">
                    <a:lumMod val="65000"/>
                  </a:schemeClr>
                </a:solidFill>
              </a:rPr>
              <a:t>output</a:t>
            </a:r>
            <a:endParaRPr lang="en-US" b="1" i="1" dirty="0">
              <a:solidFill>
                <a:schemeClr val="bg1">
                  <a:lumMod val="65000"/>
                </a:schemeClr>
              </a:solidFill>
            </a:endParaRPr>
          </a:p>
        </p:txBody>
      </p:sp>
      <p:pic>
        <p:nvPicPr>
          <p:cNvPr id="8" name="Picture 5" descr="sm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2892287"/>
            <a:ext cx="1076325" cy="1066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097278" y="3873619"/>
            <a:ext cx="10058402" cy="2490067"/>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i="0" u="none" strike="noStrike" cap="none" normalizeH="0" baseline="0" dirty="0" smtClean="0">
                <a:ln>
                  <a:noFill/>
                </a:ln>
                <a:solidFill>
                  <a:srgbClr val="000000"/>
                </a:solidFill>
                <a:effectLst/>
                <a:latin typeface="Calibri" panose="020F0502020204030204" pitchFamily="34" charset="0"/>
              </a:rPr>
              <a:t>red </a:t>
            </a:r>
            <a:r>
              <a:rPr kumimoji="0" lang="en-US" sz="2200" b="0" i="0" u="none" strike="noStrike" cap="none" normalizeH="0" baseline="0" dirty="0" smtClean="0">
                <a:ln>
                  <a:noFill/>
                </a:ln>
                <a:solidFill>
                  <a:srgbClr val="000000"/>
                </a:solidFill>
                <a:effectLst/>
                <a:latin typeface="Calibri" panose="020F0502020204030204" pitchFamily="34" charset="0"/>
              </a:rPr>
              <a:t>space under the image, despite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padding</a:t>
            </a:r>
            <a:r>
              <a:rPr kumimoji="0" lang="en-US" sz="2200" b="0" i="0" u="none" strike="noStrike" cap="none" normalizeH="0" baseline="0" dirty="0" smtClean="0">
                <a:ln>
                  <a:noFill/>
                </a:ln>
                <a:solidFill>
                  <a:srgbClr val="000000"/>
                </a:solidFill>
                <a:effectLst/>
                <a:latin typeface="Calibri" panose="020F0502020204030204" pitchFamily="34" charset="0"/>
              </a:rPr>
              <a:t> and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margin</a:t>
            </a:r>
            <a:r>
              <a:rPr kumimoji="0" lang="en-US" sz="2200" b="0" i="0" u="none" strike="noStrike" cap="none" normalizeH="0" baseline="0" dirty="0" smtClean="0">
                <a:ln>
                  <a:noFill/>
                </a:ln>
                <a:solidFill>
                  <a:srgbClr val="000000"/>
                </a:solidFill>
                <a:effectLst/>
                <a:latin typeface="Calibri" panose="020F0502020204030204" pitchFamily="34" charset="0"/>
              </a:rPr>
              <a:t> of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this is because the image is vertically aligned to the baseline of the paragraph (not 	the same as the bottom)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setting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vertical-align</a:t>
            </a:r>
            <a:r>
              <a:rPr kumimoji="0" lang="en-US" sz="2200" b="0" i="0" u="none" strike="noStrike" cap="none" normalizeH="0" baseline="0" dirty="0" smtClean="0">
                <a:ln>
                  <a:noFill/>
                </a:ln>
                <a:solidFill>
                  <a:srgbClr val="000000"/>
                </a:solidFill>
                <a:effectLst/>
                <a:latin typeface="Calibri" panose="020F0502020204030204" pitchFamily="34" charset="0"/>
              </a:rPr>
              <a:t> to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bottom</a:t>
            </a:r>
            <a:r>
              <a:rPr kumimoji="0" lang="en-US" sz="2200" b="0" i="0" u="none" strike="noStrike" cap="none" normalizeH="0" baseline="0" dirty="0" smtClean="0">
                <a:ln>
                  <a:noFill/>
                </a:ln>
                <a:solidFill>
                  <a:srgbClr val="000000"/>
                </a:solidFill>
                <a:effectLst/>
                <a:latin typeface="Calibri" panose="020F0502020204030204" pitchFamily="34" charset="0"/>
              </a:rPr>
              <a:t> fixes the problem (so does setting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line-	height</a:t>
            </a:r>
            <a:r>
              <a:rPr kumimoji="0" lang="en-US" sz="2200" b="0" i="0" u="none" strike="noStrike" cap="none" normalizeH="0" baseline="0" dirty="0" smtClean="0">
                <a:ln>
                  <a:noFill/>
                </a:ln>
                <a:solidFill>
                  <a:srgbClr val="000000"/>
                </a:solidFill>
                <a:effectLst/>
                <a:latin typeface="Calibri" panose="020F0502020204030204" pitchFamily="34" charset="0"/>
              </a:rPr>
              <a:t> to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0px</a:t>
            </a:r>
            <a:r>
              <a:rPr kumimoji="0" lang="en-US" sz="2200" b="0" i="0" u="none" strike="noStrike" cap="none" normalizeH="0" baseline="0" dirty="0" smtClean="0">
                <a:ln>
                  <a:noFill/>
                </a:ln>
                <a:solidFill>
                  <a:srgbClr val="000000"/>
                </a:solidFill>
                <a:effectLst/>
                <a:latin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097276" y="3959088"/>
            <a:ext cx="10058403" cy="102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2788920" y="3208930"/>
            <a:ext cx="1536192" cy="453763"/>
          </a:xfrm>
          <a:prstGeom prst="wedgeRoundRectCallout">
            <a:avLst>
              <a:gd name="adj1" fmla="val -91667"/>
              <a:gd name="adj2" fmla="val 1290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b="1" dirty="0" smtClean="0">
                <a:solidFill>
                  <a:srgbClr val="FF0000"/>
                </a:solidFill>
              </a:rPr>
              <a:t>Red space</a:t>
            </a:r>
            <a:endParaRPr lang="zh-CN" altLang="en-US" sz="2400" b="1" dirty="0">
              <a:solidFill>
                <a:srgbClr val="FF0000"/>
              </a:solidFill>
            </a:endParaRPr>
          </a:p>
        </p:txBody>
      </p:sp>
    </p:spTree>
    <p:extLst>
      <p:ext uri="{BB962C8B-B14F-4D97-AF65-F5344CB8AC3E}">
        <p14:creationId xmlns:p14="http://schemas.microsoft.com/office/powerpoint/2010/main" val="246348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about inline </a:t>
            </a:r>
            <a:r>
              <a:rPr lang="en-US" dirty="0" smtClean="0"/>
              <a:t>boxes</a:t>
            </a:r>
            <a:endParaRPr lang="en-US" dirty="0"/>
          </a:p>
        </p:txBody>
      </p:sp>
      <p:sp>
        <p:nvSpPr>
          <p:cNvPr id="4" name="Rectangle 1"/>
          <p:cNvSpPr>
            <a:spLocks noGrp="1" noChangeArrowheads="1"/>
          </p:cNvSpPr>
          <p:nvPr>
            <p:ph idx="1"/>
          </p:nvPr>
        </p:nvSpPr>
        <p:spPr bwMode="auto">
          <a:xfrm>
            <a:off x="1097280" y="1448849"/>
            <a:ext cx="10058400" cy="5475500"/>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size properties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width</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height</a:t>
            </a:r>
            <a:r>
              <a:rPr kumimoji="0" lang="en-US" sz="2400" b="0" i="0" u="none" strike="noStrike" cap="none" normalizeH="0" baseline="0" dirty="0" smtClean="0">
                <a:ln>
                  <a:noFill/>
                </a:ln>
                <a:solidFill>
                  <a:srgbClr val="000000"/>
                </a:solidFill>
                <a:effectLst/>
                <a:latin typeface="Calibri" panose="020F0502020204030204" pitchFamily="34" charset="0"/>
              </a:rPr>
              <a: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min-width</a:t>
            </a:r>
            <a:r>
              <a:rPr kumimoji="0" lang="en-US" sz="2400" b="0" i="0" u="none" strike="noStrike" cap="none" normalizeH="0" baseline="0" dirty="0" smtClean="0">
                <a:ln>
                  <a:noFill/>
                </a:ln>
                <a:solidFill>
                  <a:srgbClr val="000000"/>
                </a:solidFill>
                <a:effectLst/>
                <a:latin typeface="Calibri" panose="020F0502020204030204" pitchFamily="34" charset="0"/>
              </a:rPr>
              <a:t>, etc.) are ignored for inline boxes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4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margin-top</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margin-bottom</a:t>
            </a:r>
            <a:r>
              <a:rPr kumimoji="0" lang="en-US" sz="2400" b="0" i="0" u="none" strike="noStrike" cap="none" normalizeH="0" baseline="0" dirty="0" smtClean="0">
                <a:ln>
                  <a:noFill/>
                </a:ln>
                <a:solidFill>
                  <a:srgbClr val="000000"/>
                </a:solidFill>
                <a:effectLst/>
                <a:latin typeface="Calibri" panose="020F0502020204030204" pitchFamily="34" charset="0"/>
              </a:rPr>
              <a:t> are ignored, but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margin-left</a:t>
            </a:r>
            <a:r>
              <a:rPr kumimoji="0" lang="en-US" sz="2400" b="0" i="0" u="none" strike="noStrike" cap="none" normalizeH="0" baseline="0" dirty="0" smtClean="0">
                <a:ln>
                  <a:noFill/>
                </a:ln>
                <a:solidFill>
                  <a:srgbClr val="000000"/>
                </a:solidFill>
                <a:effectLst/>
                <a:latin typeface="Calibri" panose="020F0502020204030204" pitchFamily="34" charset="0"/>
              </a:rPr>
              <a:t> and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margin-right</a:t>
            </a:r>
            <a:r>
              <a:rPr kumimoji="0" lang="en-US" sz="2400" b="0" i="0" u="none" strike="noStrike" cap="none" normalizeH="0" baseline="0" dirty="0" smtClean="0">
                <a:ln>
                  <a:noFill/>
                </a:ln>
                <a:solidFill>
                  <a:srgbClr val="000000"/>
                </a:solidFill>
                <a:effectLst/>
                <a:latin typeface="Calibri" panose="020F0502020204030204" pitchFamily="34" charset="0"/>
              </a:rPr>
              <a:t> are not</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the containing block box's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text-align</a:t>
            </a:r>
            <a:r>
              <a:rPr kumimoji="0" lang="en-US" sz="2400" b="0" i="0" u="none" strike="noStrike" cap="none" normalizeH="0" baseline="0" dirty="0" smtClean="0">
                <a:ln>
                  <a:noFill/>
                </a:ln>
                <a:solidFill>
                  <a:srgbClr val="000000"/>
                </a:solidFill>
                <a:effectLst/>
                <a:latin typeface="Calibri" panose="020F0502020204030204" pitchFamily="34" charset="0"/>
              </a:rPr>
              <a:t> property controls horizontal position of inline boxes within it</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each inline box's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vertical-align</a:t>
            </a:r>
            <a:r>
              <a:rPr kumimoji="0" lang="en-US" sz="2400" b="0" i="0" u="none" strike="noStrike" cap="none" normalizeH="0" baseline="0" dirty="0" smtClean="0">
                <a:ln>
                  <a:noFill/>
                </a:ln>
                <a:solidFill>
                  <a:srgbClr val="000000"/>
                </a:solidFill>
                <a:effectLst/>
                <a:latin typeface="Calibri" panose="020F0502020204030204" pitchFamily="34" charset="0"/>
              </a:rPr>
              <a:t> property aligns it vertically within its block box</a:t>
            </a:r>
          </a:p>
          <a:p>
            <a:pPr marL="0" indent="0" eaLnBrk="0" fontAlgn="base" hangingPunct="0">
              <a:lnSpc>
                <a:spcPct val="100000"/>
              </a:lnSpc>
              <a:spcBef>
                <a:spcPct val="0"/>
              </a:spcBef>
              <a:spcAft>
                <a:spcPts val="1200"/>
              </a:spcAft>
              <a:buClrTx/>
              <a:buSzTx/>
              <a:buFontTx/>
              <a:buChar char="•"/>
            </a:pPr>
            <a:r>
              <a:rPr lang="en-US" altLang="zh-CN" sz="2400" dirty="0" smtClean="0">
                <a:solidFill>
                  <a:srgbClr val="000000"/>
                </a:solidFill>
                <a:latin typeface="Calibri" panose="020F0502020204030204" pitchFamily="34" charset="0"/>
              </a:rPr>
              <a:t>   text-align </a:t>
            </a:r>
            <a:r>
              <a:rPr lang="en-US" altLang="zh-CN" sz="2400" dirty="0">
                <a:solidFill>
                  <a:srgbClr val="000000"/>
                </a:solidFill>
                <a:latin typeface="Calibri" panose="020F0502020204030204" pitchFamily="34" charset="0"/>
              </a:rPr>
              <a:t>does not align block boxes within the </a:t>
            </a:r>
            <a:r>
              <a:rPr lang="en-US" altLang="zh-CN" sz="2400" dirty="0" smtClean="0">
                <a:solidFill>
                  <a:srgbClr val="000000"/>
                </a:solidFill>
                <a:latin typeface="Calibri" panose="020F0502020204030204" pitchFamily="34" charset="0"/>
              </a:rPr>
              <a:t>page</a:t>
            </a:r>
          </a:p>
          <a:p>
            <a:pPr marL="292608" lvl="1" indent="0" eaLnBrk="0" fontAlgn="base" hangingPunct="0">
              <a:lnSpc>
                <a:spcPct val="100000"/>
              </a:lnSpc>
              <a:spcBef>
                <a:spcPct val="0"/>
              </a:spcBef>
              <a:spcAft>
                <a:spcPts val="1200"/>
              </a:spcAft>
              <a:buClrTx/>
              <a:buFontTx/>
              <a:buChar char="•"/>
            </a:pPr>
            <a:r>
              <a:rPr lang="en-US" sz="2200" dirty="0" smtClean="0">
                <a:solidFill>
                  <a:srgbClr val="000000"/>
                </a:solidFill>
                <a:latin typeface="Calibri" panose="020F0502020204030204" pitchFamily="34" charset="0"/>
              </a:rPr>
              <a:t> but aligns </a:t>
            </a:r>
            <a:r>
              <a:rPr lang="en-US" sz="2200" dirty="0">
                <a:solidFill>
                  <a:srgbClr val="000000"/>
                </a:solidFill>
                <a:latin typeface="Calibri" panose="020F0502020204030204" pitchFamily="34" charset="0"/>
              </a:rPr>
              <a:t>the content within it </a:t>
            </a: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70764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display</a:t>
            </a:r>
            <a:r>
              <a:rPr lang="en-US" dirty="0">
                <a:solidFill>
                  <a:srgbClr val="92D050"/>
                </a:solidFill>
              </a:rPr>
              <a:t> </a:t>
            </a:r>
            <a:r>
              <a:rPr lang="en-US" dirty="0" smtClean="0"/>
              <a:t>property</a:t>
            </a:r>
            <a:endParaRPr lang="en-US" dirty="0"/>
          </a:p>
        </p:txBody>
      </p:sp>
      <p:sp>
        <p:nvSpPr>
          <p:cNvPr id="3" name="Content Placeholder 2"/>
          <p:cNvSpPr>
            <a:spLocks noGrp="1"/>
          </p:cNvSpPr>
          <p:nvPr>
            <p:ph idx="1"/>
          </p:nvPr>
        </p:nvSpPr>
        <p:spPr>
          <a:xfrm>
            <a:off x="1097280" y="1845734"/>
            <a:ext cx="10058400" cy="450205"/>
          </a:xfrm>
          <a:solidFill>
            <a:srgbClr val="E7F6FF"/>
          </a:solidFill>
          <a:ln w="19050">
            <a:solidFill>
              <a:schemeClr val="tx1"/>
            </a:solidFill>
            <a:prstDash val="dash"/>
          </a:ln>
        </p:spPr>
        <p:txBody>
          <a:bodyPr>
            <a:normAutofit/>
          </a:bodyPr>
          <a:lstStyle/>
          <a:p>
            <a:r>
              <a:rPr lang="en-US" sz="2200" dirty="0">
                <a:latin typeface="Courier New" panose="02070309020205020404" pitchFamily="49" charset="0"/>
                <a:cs typeface="Courier New" panose="02070309020205020404" pitchFamily="49" charset="0"/>
              </a:rPr>
              <a:t>h2 { </a:t>
            </a:r>
            <a:r>
              <a:rPr lang="en-US" sz="2200" b="1" dirty="0">
                <a:solidFill>
                  <a:srgbClr val="C00000"/>
                </a:solidFill>
                <a:latin typeface="Courier New" panose="02070309020205020404" pitchFamily="49" charset="0"/>
                <a:cs typeface="Courier New" panose="02070309020205020404" pitchFamily="49" charset="0"/>
              </a:rPr>
              <a:t>display: inline;</a:t>
            </a:r>
            <a:r>
              <a:rPr lang="en-US" sz="2200" dirty="0">
                <a:latin typeface="Courier New" panose="02070309020205020404" pitchFamily="49" charset="0"/>
                <a:cs typeface="Courier New" panose="02070309020205020404" pitchFamily="49" charset="0"/>
              </a:rPr>
              <a:t> background-color: yellow; </a:t>
            </a:r>
            <a:r>
              <a:rPr lang="en-US" sz="2200" dirty="0" smtClean="0">
                <a:latin typeface="Courier New" panose="02070309020205020404" pitchFamily="49" charset="0"/>
                <a:cs typeface="Courier New" panose="02070309020205020404" pitchFamily="49" charset="0"/>
              </a:rPr>
              <a:t>}      </a:t>
            </a:r>
            <a:r>
              <a:rPr lang="en-US" sz="2200"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sz="22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3962400" y="2331555"/>
            <a:ext cx="3839817" cy="523220"/>
          </a:xfrm>
          <a:prstGeom prst="rect">
            <a:avLst/>
          </a:prstGeom>
          <a:solidFill>
            <a:srgbClr val="FFFF00"/>
          </a:solidFill>
        </p:spPr>
        <p:txBody>
          <a:bodyPr wrap="square">
            <a:spAutoFit/>
          </a:bodyPr>
          <a:lstStyle/>
          <a:p>
            <a:r>
              <a:rPr lang="en-US" sz="2800" dirty="0">
                <a:solidFill>
                  <a:srgbClr val="000000"/>
                </a:solidFill>
                <a:latin typeface="Times New Roman" panose="02020603050405020304" pitchFamily="18" charset="0"/>
              </a:rPr>
              <a:t> </a:t>
            </a:r>
            <a:r>
              <a:rPr lang="en-US" sz="2800" b="1" dirty="0">
                <a:solidFill>
                  <a:srgbClr val="000000"/>
                </a:solidFill>
                <a:latin typeface="Times New Roman" panose="02020603050405020304" pitchFamily="18" charset="0"/>
              </a:rPr>
              <a:t>This is another heading</a:t>
            </a:r>
            <a:endParaRPr lang="en-US" sz="2800" b="1" i="0" dirty="0">
              <a:solidFill>
                <a:srgbClr val="000000"/>
              </a:solidFill>
              <a:effectLst/>
              <a:latin typeface="Times New Roman" panose="02020603050405020304" pitchFamily="18" charset="0"/>
            </a:endParaRPr>
          </a:p>
        </p:txBody>
      </p:sp>
      <p:sp>
        <p:nvSpPr>
          <p:cNvPr id="5" name="Rectangle 4"/>
          <p:cNvSpPr/>
          <p:nvPr/>
        </p:nvSpPr>
        <p:spPr>
          <a:xfrm>
            <a:off x="1097280" y="2331555"/>
            <a:ext cx="2768707" cy="523220"/>
          </a:xfrm>
          <a:prstGeom prst="rect">
            <a:avLst/>
          </a:prstGeom>
          <a:solidFill>
            <a:srgbClr val="FFFF00"/>
          </a:solidFill>
        </p:spPr>
        <p:txBody>
          <a:bodyPr wrap="none">
            <a:spAutoFit/>
          </a:bodyPr>
          <a:lstStyle/>
          <a:p>
            <a:r>
              <a:rPr lang="en-US" sz="2800" b="1" smtClean="0">
                <a:solidFill>
                  <a:srgbClr val="000000"/>
                </a:solidFill>
                <a:latin typeface="Times New Roman" panose="02020603050405020304" pitchFamily="18" charset="0"/>
              </a:rPr>
              <a:t>This is a heading</a:t>
            </a:r>
            <a:endParaRPr lang="en-US" sz="2800" b="1" dirty="0">
              <a:solidFill>
                <a:srgbClr val="000000"/>
              </a:solidFill>
              <a:latin typeface="Times New Roman" panose="02020603050405020304" pitchFamily="18" charset="0"/>
            </a:endParaRPr>
          </a:p>
        </p:txBody>
      </p:sp>
      <p:sp>
        <p:nvSpPr>
          <p:cNvPr id="6" name="Rectangle 5"/>
          <p:cNvSpPr/>
          <p:nvPr/>
        </p:nvSpPr>
        <p:spPr>
          <a:xfrm>
            <a:off x="1097280" y="2295939"/>
            <a:ext cx="10058400" cy="523220"/>
          </a:xfrm>
          <a:prstGeom prst="rect">
            <a:avLst/>
          </a:prstGeom>
          <a:ln w="19050">
            <a:solidFill>
              <a:schemeClr val="tx1"/>
            </a:solidFill>
            <a:prstDash val="dash"/>
          </a:ln>
        </p:spPr>
        <p:txBody>
          <a:bodyPr wrap="square">
            <a:spAutoFit/>
          </a:bodyPr>
          <a:lstStyle/>
          <a:p>
            <a:r>
              <a:rPr lang="en-US" sz="1000" b="1" dirty="0" smtClean="0">
                <a:solidFill>
                  <a:schemeClr val="bg1">
                    <a:lumMod val="65000"/>
                  </a:schemeClr>
                </a:solidFill>
                <a:latin typeface="Times New Roman" panose="02020603050405020304" pitchFamily="18" charset="0"/>
              </a:rPr>
              <a:t>                                                                                 </a:t>
            </a:r>
          </a:p>
          <a:p>
            <a:r>
              <a:rPr lang="en-US" b="1" dirty="0">
                <a:solidFill>
                  <a:schemeClr val="bg1">
                    <a:lumMod val="65000"/>
                  </a:schemeClr>
                </a:solidFill>
                <a:latin typeface="Times New Roman" panose="02020603050405020304" pitchFamily="18" charset="0"/>
              </a:rPr>
              <a:t> </a:t>
            </a:r>
            <a:r>
              <a:rPr lang="en-US" b="1" dirty="0" smtClean="0">
                <a:solidFill>
                  <a:schemeClr val="bg1">
                    <a:lumMod val="65000"/>
                  </a:schemeClr>
                </a:solidFill>
                <a:latin typeface="Times New Roman" panose="02020603050405020304" pitchFamily="18" charset="0"/>
              </a:rPr>
              <a:t>                                                                                                                                                                </a:t>
            </a:r>
            <a:r>
              <a:rPr lang="en-US" b="1" i="1" dirty="0" smtClean="0">
                <a:solidFill>
                  <a:schemeClr val="bg1">
                    <a:lumMod val="65000"/>
                  </a:schemeClr>
                </a:solidFill>
                <a:latin typeface="Times New Roman" panose="02020603050405020304" pitchFamily="18" charset="0"/>
              </a:rPr>
              <a:t>output</a:t>
            </a:r>
            <a:endParaRPr lang="en-US" b="1" i="1" dirty="0">
              <a:solidFill>
                <a:schemeClr val="bg1">
                  <a:lumMod val="65000"/>
                </a:schemeClr>
              </a:solidFill>
              <a:latin typeface="Times New Roman" panose="02020603050405020304" pitchFamily="18" charset="0"/>
            </a:endParaRPr>
          </a:p>
        </p:txBody>
      </p:sp>
      <p:graphicFrame>
        <p:nvGraphicFramePr>
          <p:cNvPr id="7" name="Table 6"/>
          <p:cNvGraphicFramePr>
            <a:graphicFrameLocks noGrp="1"/>
          </p:cNvGraphicFramePr>
          <p:nvPr>
            <p:extLst/>
          </p:nvPr>
        </p:nvGraphicFramePr>
        <p:xfrm>
          <a:off x="1723445" y="3196563"/>
          <a:ext cx="8971059" cy="833120"/>
        </p:xfrm>
        <a:graphic>
          <a:graphicData uri="http://schemas.openxmlformats.org/drawingml/2006/table">
            <a:tbl>
              <a:tblPr>
                <a:tableStyleId>{2D5ABB26-0587-4C30-8999-92F81FD0307C}</a:tableStyleId>
              </a:tblPr>
              <a:tblGrid>
                <a:gridCol w="1415086">
                  <a:extLst>
                    <a:ext uri="{9D8B030D-6E8A-4147-A177-3AD203B41FA5}">
                      <a16:colId xmlns:a16="http://schemas.microsoft.com/office/drawing/2014/main" val="20000"/>
                    </a:ext>
                  </a:extLst>
                </a:gridCol>
                <a:gridCol w="7555973">
                  <a:extLst>
                    <a:ext uri="{9D8B030D-6E8A-4147-A177-3AD203B41FA5}">
                      <a16:colId xmlns:a16="http://schemas.microsoft.com/office/drawing/2014/main" val="20001"/>
                    </a:ext>
                  </a:extLst>
                </a:gridCol>
              </a:tblGrid>
              <a:tr h="0">
                <a:tc>
                  <a:txBody>
                    <a:bodyPr/>
                    <a:lstStyle/>
                    <a:p>
                      <a:pPr fontAlgn="t"/>
                      <a:r>
                        <a:rPr lang="en-US" sz="2400" b="1">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sz="2400">
                          <a:effectLst/>
                        </a:rPr>
                        <a:t>display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400" dirty="0">
                          <a:effectLst/>
                        </a:rPr>
                        <a:t>sets the type of CSS box model an element is displayed with</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8" name="Rectangle 1"/>
          <p:cNvSpPr>
            <a:spLocks noChangeArrowheads="1"/>
          </p:cNvSpPr>
          <p:nvPr/>
        </p:nvSpPr>
        <p:spPr bwMode="auto">
          <a:xfrm>
            <a:off x="1097279" y="4013390"/>
            <a:ext cx="10058401" cy="1812958"/>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values: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none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inline</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block</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run-in</a:t>
            </a:r>
            <a:r>
              <a:rPr kumimoji="0" lang="en-US" sz="2200" b="0" i="0" u="none" strike="noStrike" cap="none" normalizeH="0" baseline="0" dirty="0" smtClean="0">
                <a:ln>
                  <a:noFill/>
                </a:ln>
                <a:solidFill>
                  <a:srgbClr val="000000"/>
                </a:solidFill>
                <a:effectLst/>
                <a:latin typeface="Calibri" panose="020F0502020204030204" pitchFamily="34"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compact</a:t>
            </a:r>
            <a:r>
              <a:rPr kumimoji="0" lang="en-US" sz="2200" b="0" i="0" u="none" strike="noStrike" cap="none" normalizeH="0" baseline="0" dirty="0" smtClean="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200" b="0" i="0" u="none" strike="noStrike" cap="none" normalizeH="0" baseline="0" dirty="0" smtClean="0">
              <a:ln>
                <a:noFill/>
              </a:ln>
              <a:solidFill>
                <a:srgbClr val="000000"/>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use sparingly, because it can radically alter the page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4600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280" y="3262168"/>
            <a:ext cx="10058400" cy="1538883"/>
          </a:xfrm>
          <a:prstGeom prst="rect">
            <a:avLst/>
          </a:prstGeom>
          <a:solidFill>
            <a:srgbClr val="E7F6FF"/>
          </a:solidFill>
          <a:ln w="19050">
            <a:solidFill>
              <a:schemeClr val="tx1"/>
            </a:solidFill>
            <a:prstDash val="dash"/>
          </a:ln>
        </p:spPr>
        <p:txBody>
          <a:bodyPr wrap="square">
            <a:spAutoFit/>
          </a:bodyPr>
          <a:lstStyle/>
          <a:p>
            <a:r>
              <a:rPr lang="en-US" sz="2000"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topmenu</a:t>
            </a:r>
            <a:r>
              <a:rPr lang="en-US" dirty="0">
                <a:latin typeface="Courier New" panose="02070309020205020404" pitchFamily="49" charset="0"/>
                <a:cs typeface="Courier New" panose="02070309020205020404" pitchFamily="49" charset="0"/>
              </a:rPr>
              <a:t> li {</a:t>
            </a:r>
          </a:p>
          <a:p>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display: inline;</a:t>
            </a:r>
          </a:p>
          <a:p>
            <a:r>
              <a:rPr lang="en-US" dirty="0">
                <a:latin typeface="Courier New" panose="02070309020205020404" pitchFamily="49" charset="0"/>
                <a:cs typeface="Courier New" panose="02070309020205020404" pitchFamily="49" charset="0"/>
              </a:rPr>
              <a:t>  border: 2px solid gray;</a:t>
            </a:r>
          </a:p>
          <a:p>
            <a:r>
              <a:rPr lang="en-US" dirty="0">
                <a:latin typeface="Courier New" panose="02070309020205020404" pitchFamily="49" charset="0"/>
                <a:cs typeface="Courier New" panose="02070309020205020404" pitchFamily="49" charset="0"/>
              </a:rPr>
              <a:t>  margin-right: 1em;</a:t>
            </a:r>
          </a:p>
          <a:p>
            <a:r>
              <a:rPr lang="en-US" dirty="0" smtClean="0">
                <a:latin typeface="Courier New" panose="02070309020205020404" pitchFamily="49" charset="0"/>
                <a:cs typeface="Courier New" panose="02070309020205020404" pitchFamily="49" charset="0"/>
              </a:rPr>
              <a:t>}                                                                    </a:t>
            </a:r>
            <a:r>
              <a:rPr lang="en-US" altLang="zh-CN"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Displaying block elements as </a:t>
            </a:r>
            <a:r>
              <a:rPr lang="en-US" dirty="0" smtClean="0"/>
              <a:t>inline</a:t>
            </a:r>
            <a:endParaRPr lang="en-US" dirty="0"/>
          </a:p>
        </p:txBody>
      </p:sp>
      <p:sp>
        <p:nvSpPr>
          <p:cNvPr id="3" name="Content Placeholder 2"/>
          <p:cNvSpPr>
            <a:spLocks noGrp="1"/>
          </p:cNvSpPr>
          <p:nvPr>
            <p:ph idx="1"/>
          </p:nvPr>
        </p:nvSpPr>
        <p:spPr>
          <a:xfrm>
            <a:off x="1097280" y="1845734"/>
            <a:ext cx="10058400" cy="1416434"/>
          </a:xfrm>
          <a:solidFill>
            <a:srgbClr val="E7F6FF"/>
          </a:solidFill>
          <a:ln w="19050">
            <a:solidFill>
              <a:schemeClr val="tx1"/>
            </a:solidFill>
            <a:prstDash val="dash"/>
          </a:ln>
        </p:spPr>
        <p:txBody>
          <a:bodyPr>
            <a:normAutofit lnSpcReduction="10000"/>
          </a:bodyPr>
          <a:lstStyle/>
          <a:p>
            <a:pPr>
              <a:spcBef>
                <a:spcPts val="0"/>
              </a:spcBef>
            </a:pPr>
            <a:r>
              <a:rPr lang="it-IT" sz="1800" dirty="0">
                <a:latin typeface="Courier New" panose="02070309020205020404" pitchFamily="49" charset="0"/>
                <a:cs typeface="Courier New" panose="02070309020205020404" pitchFamily="49" charset="0"/>
              </a:rPr>
              <a:t>&lt;ul id="topmenu"&gt;</a:t>
            </a:r>
          </a:p>
          <a:p>
            <a:pPr>
              <a:spcBef>
                <a:spcPts val="0"/>
              </a:spcBef>
            </a:pPr>
            <a:r>
              <a:rPr lang="it-IT" sz="1800" dirty="0">
                <a:latin typeface="Courier New" panose="02070309020205020404" pitchFamily="49" charset="0"/>
                <a:cs typeface="Courier New" panose="02070309020205020404" pitchFamily="49" charset="0"/>
              </a:rPr>
              <a:t>  &lt;li&gt;Item 1&lt;/li&gt;</a:t>
            </a:r>
          </a:p>
          <a:p>
            <a:pPr>
              <a:spcBef>
                <a:spcPts val="0"/>
              </a:spcBef>
            </a:pPr>
            <a:r>
              <a:rPr lang="it-IT" sz="1800" dirty="0">
                <a:latin typeface="Courier New" panose="02070309020205020404" pitchFamily="49" charset="0"/>
                <a:cs typeface="Courier New" panose="02070309020205020404" pitchFamily="49" charset="0"/>
              </a:rPr>
              <a:t>  &lt;li&gt;Item 2&lt;/li&gt;</a:t>
            </a:r>
          </a:p>
          <a:p>
            <a:pPr>
              <a:spcBef>
                <a:spcPts val="0"/>
              </a:spcBef>
            </a:pPr>
            <a:r>
              <a:rPr lang="it-IT" sz="1800" dirty="0">
                <a:latin typeface="Courier New" panose="02070309020205020404" pitchFamily="49" charset="0"/>
                <a:cs typeface="Courier New" panose="02070309020205020404" pitchFamily="49" charset="0"/>
              </a:rPr>
              <a:t>  &lt;li&gt;Item 3&lt;/li&gt;</a:t>
            </a:r>
          </a:p>
          <a:p>
            <a:pPr>
              <a:spcBef>
                <a:spcPts val="0"/>
              </a:spcBef>
            </a:pPr>
            <a:r>
              <a:rPr lang="it-IT" sz="1800" dirty="0">
                <a:latin typeface="Courier New" panose="02070309020205020404" pitchFamily="49" charset="0"/>
                <a:cs typeface="Courier New" panose="02070309020205020404" pitchFamily="49" charset="0"/>
              </a:rPr>
              <a:t>&lt;/ul</a:t>
            </a:r>
            <a:r>
              <a:rPr lang="it-IT" sz="1800" dirty="0" smtClean="0">
                <a:latin typeface="Courier New" panose="02070309020205020404" pitchFamily="49" charset="0"/>
                <a:cs typeface="Courier New" panose="02070309020205020404" pitchFamily="49" charset="0"/>
              </a:rPr>
              <a:t>&gt;                                                               </a:t>
            </a:r>
            <a:r>
              <a:rPr lang="it-IT" sz="1800"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sz="1800"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6" name="Rectangle 5"/>
          <p:cNvSpPr/>
          <p:nvPr/>
        </p:nvSpPr>
        <p:spPr>
          <a:xfrm>
            <a:off x="1097280" y="5353373"/>
            <a:ext cx="10058400" cy="1015663"/>
          </a:xfrm>
          <a:prstGeom prst="rect">
            <a:avLst/>
          </a:prstGeom>
        </p:spPr>
        <p:txBody>
          <a:bodyPr wrap="square">
            <a:spAutoFit/>
          </a:bodyPr>
          <a:lstStyle/>
          <a:p>
            <a:pPr>
              <a:buFont typeface="Arial" panose="020B0604020202020204" pitchFamily="34" charset="0"/>
              <a:buChar char="•"/>
            </a:pPr>
            <a:r>
              <a:rPr lang="en-US" sz="2000" dirty="0" smtClean="0">
                <a:solidFill>
                  <a:srgbClr val="000000"/>
                </a:solidFill>
                <a:latin typeface="Calibri" panose="020F0502020204030204" pitchFamily="34" charset="0"/>
              </a:rPr>
              <a:t>   lists </a:t>
            </a:r>
            <a:r>
              <a:rPr lang="en-US" sz="2000" dirty="0">
                <a:solidFill>
                  <a:srgbClr val="000000"/>
                </a:solidFill>
                <a:latin typeface="Calibri" panose="020F0502020204030204" pitchFamily="34" charset="0"/>
              </a:rPr>
              <a:t>and other block elements can be displayed inline</a:t>
            </a:r>
          </a:p>
          <a:p>
            <a:pPr marL="742950" lvl="1" indent="-285750">
              <a:buFont typeface="Arial" panose="020B0604020202020204" pitchFamily="34" charset="0"/>
              <a:buChar char="•"/>
            </a:pPr>
            <a:r>
              <a:rPr lang="en-US" sz="2000" dirty="0">
                <a:solidFill>
                  <a:srgbClr val="000000"/>
                </a:solidFill>
                <a:latin typeface="Calibri" panose="020F0502020204030204" pitchFamily="34" charset="0"/>
              </a:rPr>
              <a:t>flow left-to-right on same line</a:t>
            </a:r>
          </a:p>
          <a:p>
            <a:pPr marL="742950" lvl="1" indent="-285750">
              <a:buFont typeface="Arial" panose="020B0604020202020204" pitchFamily="34" charset="0"/>
              <a:buChar char="•"/>
            </a:pPr>
            <a:r>
              <a:rPr lang="en-US" sz="2000" dirty="0">
                <a:solidFill>
                  <a:srgbClr val="000000"/>
                </a:solidFill>
                <a:latin typeface="Calibri" panose="020F0502020204030204" pitchFamily="34" charset="0"/>
              </a:rPr>
              <a:t>width is determined by </a:t>
            </a:r>
            <a:r>
              <a:rPr lang="en-US" sz="2000" dirty="0" smtClean="0">
                <a:solidFill>
                  <a:srgbClr val="000000"/>
                </a:solidFill>
                <a:latin typeface="Calibri" panose="020F0502020204030204" pitchFamily="34" charset="0"/>
              </a:rPr>
              <a:t>content</a:t>
            </a:r>
            <a:endParaRPr lang="en-US" sz="2000" b="0" i="0" dirty="0">
              <a:solidFill>
                <a:srgbClr val="000000"/>
              </a:solidFill>
              <a:effectLst/>
              <a:latin typeface="Calibri" panose="020F0502020204030204" pitchFamily="34" charset="0"/>
            </a:endParaRPr>
          </a:p>
        </p:txBody>
      </p:sp>
      <p:sp>
        <p:nvSpPr>
          <p:cNvPr id="7" name="Rectangle 6"/>
          <p:cNvSpPr/>
          <p:nvPr/>
        </p:nvSpPr>
        <p:spPr>
          <a:xfrm>
            <a:off x="1182886"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1</a:t>
            </a:r>
            <a:endParaRPr lang="en-US" b="0" i="0" dirty="0">
              <a:solidFill>
                <a:srgbClr val="000000"/>
              </a:solidFill>
              <a:effectLst/>
              <a:latin typeface="Times New Roman" panose="02020603050405020304" pitchFamily="18" charset="0"/>
            </a:endParaRPr>
          </a:p>
        </p:txBody>
      </p:sp>
      <p:sp>
        <p:nvSpPr>
          <p:cNvPr id="8" name="Rectangle 7"/>
          <p:cNvSpPr/>
          <p:nvPr/>
        </p:nvSpPr>
        <p:spPr>
          <a:xfrm>
            <a:off x="2398773"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a:t>
            </a:r>
            <a:r>
              <a:rPr lang="en-US" dirty="0" smtClean="0">
                <a:solidFill>
                  <a:srgbClr val="000000"/>
                </a:solidFill>
                <a:latin typeface="Times New Roman" panose="02020603050405020304" pitchFamily="18" charset="0"/>
              </a:rPr>
              <a:t>2</a:t>
            </a:r>
            <a:endParaRPr lang="en-US" b="0" i="0" dirty="0">
              <a:solidFill>
                <a:srgbClr val="000000"/>
              </a:solidFill>
              <a:effectLst/>
              <a:latin typeface="Times New Roman" panose="02020603050405020304" pitchFamily="18" charset="0"/>
            </a:endParaRPr>
          </a:p>
        </p:txBody>
      </p:sp>
      <p:sp>
        <p:nvSpPr>
          <p:cNvPr id="9" name="Rectangle 8"/>
          <p:cNvSpPr/>
          <p:nvPr/>
        </p:nvSpPr>
        <p:spPr>
          <a:xfrm>
            <a:off x="3614660" y="4892546"/>
            <a:ext cx="780983" cy="369332"/>
          </a:xfrm>
          <a:prstGeom prst="rect">
            <a:avLst/>
          </a:prstGeom>
          <a:ln w="12700">
            <a:solidFill>
              <a:schemeClr val="tx1"/>
            </a:solidFill>
          </a:ln>
        </p:spPr>
        <p:txBody>
          <a:bodyPr wrap="none">
            <a:spAutoFit/>
          </a:bodyPr>
          <a:lstStyle/>
          <a:p>
            <a:r>
              <a:rPr lang="en-US" dirty="0">
                <a:solidFill>
                  <a:srgbClr val="000000"/>
                </a:solidFill>
                <a:latin typeface="Times New Roman" panose="02020603050405020304" pitchFamily="18" charset="0"/>
              </a:rPr>
              <a:t>Item </a:t>
            </a:r>
            <a:r>
              <a:rPr lang="en-US" dirty="0" smtClean="0">
                <a:solidFill>
                  <a:srgbClr val="000000"/>
                </a:solidFill>
                <a:latin typeface="Times New Roman" panose="02020603050405020304" pitchFamily="18" charset="0"/>
              </a:rPr>
              <a:t>3</a:t>
            </a:r>
            <a:endParaRPr lang="en-US" b="0" i="0" dirty="0">
              <a:solidFill>
                <a:srgbClr val="000000"/>
              </a:solidFill>
              <a:effectLst/>
              <a:latin typeface="Times New Roman" panose="02020603050405020304" pitchFamily="18" charset="0"/>
            </a:endParaRPr>
          </a:p>
        </p:txBody>
      </p:sp>
      <p:sp>
        <p:nvSpPr>
          <p:cNvPr id="10" name="TextBox 9"/>
          <p:cNvSpPr txBox="1"/>
          <p:nvPr/>
        </p:nvSpPr>
        <p:spPr>
          <a:xfrm>
            <a:off x="1097280" y="4801051"/>
            <a:ext cx="10058400" cy="523220"/>
          </a:xfrm>
          <a:prstGeom prst="rect">
            <a:avLst/>
          </a:prstGeom>
          <a:noFill/>
          <a:ln w="19050">
            <a:solidFill>
              <a:schemeClr val="tx1"/>
            </a:solidFill>
            <a:prstDash val="dash"/>
          </a:ln>
        </p:spPr>
        <p:txBody>
          <a:bodyPr wrap="square" rtlCol="0">
            <a:spAutoFit/>
          </a:bodyPr>
          <a:lstStyle/>
          <a:p>
            <a:r>
              <a:rPr lang="en-US" sz="1000" dirty="0" smtClean="0"/>
              <a:t>                       </a:t>
            </a:r>
          </a:p>
          <a:p>
            <a:r>
              <a:rPr lang="en-US" dirty="0" smtClean="0"/>
              <a:t>                                                                                                                                                                               </a:t>
            </a:r>
            <a:r>
              <a:rPr lang="en-US" b="1" i="1" dirty="0" smtClean="0">
                <a:solidFill>
                  <a:schemeClr val="bg1">
                    <a:lumMod val="65000"/>
                  </a:schemeClr>
                </a:solidFill>
              </a:rPr>
              <a:t>output</a:t>
            </a:r>
            <a:endParaRPr lang="en-US" b="1" i="1" dirty="0">
              <a:solidFill>
                <a:schemeClr val="bg1">
                  <a:lumMod val="65000"/>
                </a:schemeClr>
              </a:solidFill>
            </a:endParaRPr>
          </a:p>
        </p:txBody>
      </p:sp>
    </p:spTree>
    <p:extLst>
      <p:ext uri="{BB962C8B-B14F-4D97-AF65-F5344CB8AC3E}">
        <p14:creationId xmlns:p14="http://schemas.microsoft.com/office/powerpoint/2010/main" val="37221748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visibility</a:t>
            </a:r>
            <a:r>
              <a:rPr lang="en-US" dirty="0">
                <a:solidFill>
                  <a:srgbClr val="92D050"/>
                </a:solidFill>
              </a:rPr>
              <a:t> </a:t>
            </a:r>
            <a:r>
              <a:rPr lang="en-US" dirty="0"/>
              <a:t>property</a:t>
            </a:r>
          </a:p>
        </p:txBody>
      </p:sp>
      <p:sp>
        <p:nvSpPr>
          <p:cNvPr id="3" name="Content Placeholder 2"/>
          <p:cNvSpPr>
            <a:spLocks noGrp="1"/>
          </p:cNvSpPr>
          <p:nvPr>
            <p:ph idx="1"/>
          </p:nvPr>
        </p:nvSpPr>
        <p:spPr>
          <a:xfrm>
            <a:off x="1097280" y="1845734"/>
            <a:ext cx="10058400" cy="957101"/>
          </a:xfrm>
          <a:solidFill>
            <a:srgbClr val="E7F6FF"/>
          </a:solidFill>
          <a:ln w="19050">
            <a:solidFill>
              <a:schemeClr val="tx1"/>
            </a:solidFill>
            <a:prstDash val="dash"/>
          </a:ln>
        </p:spPr>
        <p:txBody>
          <a:bodyPr>
            <a:normAutofit lnSpcReduction="10000"/>
          </a:bodyPr>
          <a:lstStyle/>
          <a:p>
            <a:pPr>
              <a:spcBef>
                <a:spcPts val="0"/>
              </a:spcBef>
            </a:pPr>
            <a:r>
              <a:rPr lang="en-US" dirty="0">
                <a:latin typeface="Courier New" panose="02070309020205020404" pitchFamily="49" charset="0"/>
                <a:cs typeface="Courier New" panose="02070309020205020404" pitchFamily="49" charset="0"/>
              </a:rPr>
              <a:t>p.secret {</a:t>
            </a:r>
          </a:p>
          <a:p>
            <a:pPr>
              <a:spcBef>
                <a:spcPts val="0"/>
              </a:spcBef>
            </a:pP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visibility: hidden;</a:t>
            </a:r>
          </a:p>
          <a:p>
            <a:pPr>
              <a:spcBef>
                <a:spcPts val="0"/>
              </a:spcBef>
            </a:pP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CSS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TextBox 4"/>
          <p:cNvSpPr txBox="1"/>
          <p:nvPr/>
        </p:nvSpPr>
        <p:spPr>
          <a:xfrm>
            <a:off x="1097280" y="2802835"/>
            <a:ext cx="10058400" cy="369332"/>
          </a:xfrm>
          <a:prstGeom prst="rect">
            <a:avLst/>
          </a:prstGeom>
          <a:noFill/>
          <a:ln w="19050">
            <a:solidFill>
              <a:schemeClr val="tx1"/>
            </a:solidFill>
            <a:prstDash val="dash"/>
          </a:ln>
        </p:spPr>
        <p:txBody>
          <a:bodyPr wrap="square" rtlCol="0">
            <a:spAutoFit/>
          </a:bodyPr>
          <a:lstStyle/>
          <a:p>
            <a:r>
              <a:rPr lang="en-US" dirty="0" smtClean="0"/>
              <a:t>                                                                                                                                                                                </a:t>
            </a:r>
            <a:r>
              <a:rPr lang="en-US" b="1" dirty="0" smtClean="0">
                <a:solidFill>
                  <a:schemeClr val="bg1">
                    <a:lumMod val="65000"/>
                  </a:schemeClr>
                </a:solidFill>
              </a:rPr>
              <a:t>output</a:t>
            </a:r>
            <a:endParaRPr lang="en-US" b="1" dirty="0">
              <a:solidFill>
                <a:schemeClr val="bg1">
                  <a:lumMod val="65000"/>
                </a:schemeClr>
              </a:solidFill>
            </a:endParaRPr>
          </a:p>
        </p:txBody>
      </p:sp>
      <p:graphicFrame>
        <p:nvGraphicFramePr>
          <p:cNvPr id="6" name="Table 5"/>
          <p:cNvGraphicFramePr>
            <a:graphicFrameLocks noGrp="1"/>
          </p:cNvGraphicFramePr>
          <p:nvPr>
            <p:extLst/>
          </p:nvPr>
        </p:nvGraphicFramePr>
        <p:xfrm>
          <a:off x="1858616" y="3437090"/>
          <a:ext cx="8690459" cy="1107440"/>
        </p:xfrm>
        <a:graphic>
          <a:graphicData uri="http://schemas.openxmlformats.org/drawingml/2006/table">
            <a:tbl>
              <a:tblPr>
                <a:tableStyleId>{2D5ABB26-0587-4C30-8999-92F81FD0307C}</a:tableStyleId>
              </a:tblPr>
              <a:tblGrid>
                <a:gridCol w="2126975">
                  <a:extLst>
                    <a:ext uri="{9D8B030D-6E8A-4147-A177-3AD203B41FA5}">
                      <a16:colId xmlns:a16="http://schemas.microsoft.com/office/drawing/2014/main" val="20000"/>
                    </a:ext>
                  </a:extLst>
                </a:gridCol>
                <a:gridCol w="6563484">
                  <a:extLst>
                    <a:ext uri="{9D8B030D-6E8A-4147-A177-3AD203B41FA5}">
                      <a16:colId xmlns:a16="http://schemas.microsoft.com/office/drawing/2014/main" val="20001"/>
                    </a:ext>
                  </a:extLst>
                </a:gridCol>
              </a:tblGrid>
              <a:tr h="0">
                <a:tc>
                  <a:txBody>
                    <a:bodyPr/>
                    <a:lstStyle/>
                    <a:p>
                      <a:pPr fontAlgn="t"/>
                      <a:r>
                        <a:rPr lang="en-US" sz="2200"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sz="2200" dirty="0">
                          <a:effectLst/>
                        </a:rPr>
                        <a:t>visibility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sz="2200" dirty="0">
                          <a:effectLst/>
                        </a:rPr>
                        <a:t>sets whether an element should be shown onscreen; </a:t>
                      </a:r>
                      <a:br>
                        <a:rPr lang="en-US" sz="2200" dirty="0">
                          <a:effectLst/>
                        </a:rPr>
                      </a:br>
                      <a:r>
                        <a:rPr lang="en-US" sz="2200" dirty="0">
                          <a:effectLst/>
                        </a:rPr>
                        <a:t>can be visible (default) or hidden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1097280" y="4671942"/>
            <a:ext cx="10058400" cy="1966847"/>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224444"/>
                </a:solidFill>
                <a:effectLst/>
                <a:latin typeface="Consolas" panose="020B0609020204030204" pitchFamily="49" charset="0"/>
                <a:cs typeface="Consolas" panose="020B0609020204030204" pitchFamily="49" charset="0"/>
              </a:rPr>
              <a: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hidden</a:t>
            </a:r>
            <a:r>
              <a:rPr kumimoji="0" lang="en-US" sz="2200" b="0" i="0" u="none" strike="noStrike" cap="none" normalizeH="0" baseline="0" dirty="0" smtClean="0">
                <a:ln>
                  <a:noFill/>
                </a:ln>
                <a:solidFill>
                  <a:srgbClr val="000000"/>
                </a:solidFill>
                <a:effectLst/>
                <a:latin typeface="Calibri" panose="020F0502020204030204" pitchFamily="34" charset="0"/>
              </a:rPr>
              <a:t> elements will still take up space onscreen, but will not be shown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to make it not take up any space, set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display</a:t>
            </a:r>
            <a:r>
              <a:rPr kumimoji="0" lang="en-US" sz="2200" b="0" i="0" u="none" strike="noStrike" cap="none" normalizeH="0" baseline="0" dirty="0" smtClean="0">
                <a:ln>
                  <a:noFill/>
                </a:ln>
                <a:solidFill>
                  <a:srgbClr val="000000"/>
                </a:solidFill>
                <a:effectLst/>
                <a:latin typeface="Calibri" panose="020F0502020204030204" pitchFamily="34" charset="0"/>
              </a:rPr>
              <a:t> to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none</a:t>
            </a:r>
            <a:r>
              <a:rPr kumimoji="0" lang="en-US" sz="2200" b="0" i="0" u="none" strike="noStrike" cap="none" normalizeH="0" baseline="0" dirty="0" smtClean="0">
                <a:ln>
                  <a:noFill/>
                </a:ln>
                <a:solidFill>
                  <a:srgbClr val="000000"/>
                </a:solidFill>
                <a:effectLst/>
                <a:latin typeface="Calibri" panose="020F0502020204030204" pitchFamily="34" charset="0"/>
              </a:rPr>
              <a:t> instead</a:t>
            </a:r>
          </a:p>
          <a:p>
            <a:pPr marL="0" marR="0" lvl="0" indent="0" algn="l" defTabSz="914400" rtl="0" eaLnBrk="0" fontAlgn="base" latinLnBrk="0" hangingPunct="0">
              <a:lnSpc>
                <a:spcPct val="100000"/>
              </a:lnSpc>
              <a:spcBef>
                <a:spcPts val="120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   can be used to show/hide dynamic HTML content on the page in response to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55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solidFill>
                  <a:srgbClr val="92D050"/>
                </a:solidFill>
              </a:rPr>
              <a:t>opacity</a:t>
            </a:r>
            <a:r>
              <a:rPr lang="en-US" dirty="0"/>
              <a:t> property</a:t>
            </a:r>
          </a:p>
        </p:txBody>
      </p:sp>
      <p:sp>
        <p:nvSpPr>
          <p:cNvPr id="3" name="Content Placeholder 2"/>
          <p:cNvSpPr>
            <a:spLocks noGrp="1"/>
          </p:cNvSpPr>
          <p:nvPr>
            <p:ph idx="1"/>
          </p:nvPr>
        </p:nvSpPr>
        <p:spPr>
          <a:xfrm>
            <a:off x="1097280" y="1845734"/>
            <a:ext cx="10058400" cy="1841683"/>
          </a:xfrm>
          <a:solidFill>
            <a:srgbClr val="E7F6FF"/>
          </a:solidFill>
          <a:ln w="19050">
            <a:solidFill>
              <a:schemeClr val="tx1"/>
            </a:solidFill>
          </a:ln>
        </p:spPr>
        <p:txBody>
          <a:bodyPr>
            <a:normAutofit lnSpcReduction="10000"/>
          </a:bodyPr>
          <a:lstStyle/>
          <a:p>
            <a:pPr marL="0" indent="0">
              <a:spcBef>
                <a:spcPts val="0"/>
              </a:spcBef>
              <a:buNone/>
            </a:pPr>
            <a:r>
              <a:rPr lang="en-US" dirty="0" smtClean="0">
                <a:latin typeface="Courier New" panose="02070309020205020404" pitchFamily="49" charset="0"/>
                <a:cs typeface="Courier New" panose="02070309020205020404" pitchFamily="49" charset="0"/>
              </a:rPr>
              <a:t> body  { </a:t>
            </a:r>
            <a:r>
              <a:rPr lang="en-US" dirty="0">
                <a:latin typeface="Courier New" panose="02070309020205020404" pitchFamily="49" charset="0"/>
                <a:cs typeface="Courier New" panose="02070309020205020404" pitchFamily="49" charset="0"/>
              </a:rPr>
              <a:t>background-image: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("images/marty-mcfly.jpg</a:t>
            </a:r>
            <a:r>
              <a:rPr lang="en-US" dirty="0" smtClean="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background-repeat</a:t>
            </a:r>
            <a:r>
              <a:rPr lang="en-US" dirty="0">
                <a:latin typeface="Courier New" panose="02070309020205020404" pitchFamily="49" charset="0"/>
                <a:cs typeface="Courier New" panose="02070309020205020404" pitchFamily="49" charset="0"/>
              </a:rPr>
              <a:t>: repeat; }</a:t>
            </a:r>
          </a:p>
          <a:p>
            <a:pPr marL="0" indent="0">
              <a:spcBef>
                <a:spcPts val="0"/>
              </a:spcBef>
              <a:buNone/>
            </a:pPr>
            <a:r>
              <a:rPr lang="en-US" dirty="0" smtClean="0">
                <a:latin typeface="Courier New" panose="02070309020205020404" pitchFamily="49" charset="0"/>
                <a:cs typeface="Courier New" panose="02070309020205020404" pitchFamily="49" charset="0"/>
              </a:rPr>
              <a:t> p  { </a:t>
            </a:r>
            <a:r>
              <a:rPr lang="en-US" dirty="0">
                <a:latin typeface="Courier New" panose="02070309020205020404" pitchFamily="49" charset="0"/>
                <a:cs typeface="Courier New" panose="02070309020205020404" pitchFamily="49" charset="0"/>
              </a:rPr>
              <a:t>background-color: yellow</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smtClean="0">
                <a:latin typeface="Courier New" panose="02070309020205020404" pitchFamily="49" charset="0"/>
                <a:cs typeface="Courier New" panose="02070309020205020404" pitchFamily="49" charset="0"/>
              </a:rPr>
              <a:t> p.mcfly1 </a:t>
            </a: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opacity: 0.75; </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smtClean="0">
                <a:latin typeface="Courier New" panose="02070309020205020404" pitchFamily="49" charset="0"/>
                <a:cs typeface="Courier New" panose="02070309020205020404" pitchFamily="49" charset="0"/>
              </a:rPr>
              <a:t> p.mcfly2 </a:t>
            </a: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opacity: 0.50;</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smtClean="0">
                <a:latin typeface="Courier New" panose="02070309020205020404" pitchFamily="49" charset="0"/>
                <a:cs typeface="Courier New" panose="02070309020205020404" pitchFamily="49" charset="0"/>
              </a:rPr>
              <a:t> p.mcfly3 </a:t>
            </a:r>
            <a:r>
              <a:rPr lang="en-US"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opacity: 0.25;</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smtClean="0">
                <a:solidFill>
                  <a:schemeClr val="bg1">
                    <a:lumMod val="65000"/>
                  </a:schemeClr>
                </a:solidFill>
                <a:latin typeface="Courier New" panose="02070309020205020404" pitchFamily="49" charset="0"/>
                <a:cs typeface="Courier New" panose="02070309020205020404" pitchFamily="49" charset="0"/>
              </a:rPr>
              <a:t>CSS</a:t>
            </a:r>
            <a:endParaRPr lang="en-US" b="1" dirty="0">
              <a:solidFill>
                <a:schemeClr val="bg1">
                  <a:lumMod val="65000"/>
                </a:schemeClr>
              </a:solidFill>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nvPr>
        </p:nvGraphicFramePr>
        <p:xfrm>
          <a:off x="1097280" y="5562075"/>
          <a:ext cx="10018326" cy="650240"/>
        </p:xfrm>
        <a:graphic>
          <a:graphicData uri="http://schemas.openxmlformats.org/drawingml/2006/table">
            <a:tbl>
              <a:tblPr>
                <a:tableStyleId>{2D5ABB26-0587-4C30-8999-92F81FD0307C}</a:tableStyleId>
              </a:tblPr>
              <a:tblGrid>
                <a:gridCol w="1411989">
                  <a:extLst>
                    <a:ext uri="{9D8B030D-6E8A-4147-A177-3AD203B41FA5}">
                      <a16:colId xmlns:a16="http://schemas.microsoft.com/office/drawing/2014/main" val="20000"/>
                    </a:ext>
                  </a:extLst>
                </a:gridCol>
                <a:gridCol w="8606337">
                  <a:extLst>
                    <a:ext uri="{9D8B030D-6E8A-4147-A177-3AD203B41FA5}">
                      <a16:colId xmlns:a16="http://schemas.microsoft.com/office/drawing/2014/main" val="20001"/>
                    </a:ext>
                  </a:extLst>
                </a:gridCol>
              </a:tblGrid>
              <a:tr h="0">
                <a:tc>
                  <a:txBody>
                    <a:bodyPr/>
                    <a:lstStyle/>
                    <a:p>
                      <a:pPr fontAlgn="t"/>
                      <a:r>
                        <a:rPr lang="en-US" b="1" dirty="0">
                          <a:effectLst/>
                        </a:rPr>
                        <a:t>property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b="1" dirty="0">
                          <a:effectLst/>
                        </a:rPr>
                        <a:t>description</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0"/>
                  </a:ext>
                </a:extLst>
              </a:tr>
              <a:tr h="0">
                <a:tc>
                  <a:txBody>
                    <a:bodyPr/>
                    <a:lstStyle/>
                    <a:p>
                      <a:pPr fontAlgn="t"/>
                      <a:r>
                        <a:rPr lang="en-US">
                          <a:effectLst/>
                        </a:rPr>
                        <a:t>opacity</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tc>
                  <a:txBody>
                    <a:bodyPr/>
                    <a:lstStyle/>
                    <a:p>
                      <a:pPr fontAlgn="t"/>
                      <a:r>
                        <a:rPr lang="en-US" dirty="0">
                          <a:effectLst/>
                        </a:rPr>
                        <a:t>how not-transparent the element is; value ranges from 1.0 (opaque) to 0.0 (transparent)</a:t>
                      </a:r>
                    </a:p>
                  </a:txBody>
                  <a:tcPr marL="63500" marR="635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6FF"/>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825608"/>
            <a:ext cx="10058400" cy="1513921"/>
          </a:xfrm>
          <a:prstGeom prst="rect">
            <a:avLst/>
          </a:prstGeom>
        </p:spPr>
      </p:pic>
    </p:spTree>
    <p:extLst>
      <p:ext uri="{BB962C8B-B14F-4D97-AF65-F5344CB8AC3E}">
        <p14:creationId xmlns:p14="http://schemas.microsoft.com/office/powerpoint/2010/main" val="2222681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Alignment</a:t>
            </a:r>
            <a:r>
              <a:rPr lang="fr-FR" dirty="0"/>
              <a:t> vs. </a:t>
            </a:r>
            <a:r>
              <a:rPr lang="fr-FR" dirty="0" err="1"/>
              <a:t>float</a:t>
            </a:r>
            <a:r>
              <a:rPr lang="fr-FR" dirty="0"/>
              <a:t> vs. </a:t>
            </a:r>
            <a:r>
              <a:rPr lang="fr-FR" dirty="0" smtClean="0"/>
              <a:t>position</a:t>
            </a:r>
            <a:endParaRPr lang="en-US" dirty="0"/>
          </a:p>
        </p:txBody>
      </p:sp>
      <p:sp>
        <p:nvSpPr>
          <p:cNvPr id="4" name="Rectangle 1"/>
          <p:cNvSpPr>
            <a:spLocks noGrp="1" noChangeArrowheads="1"/>
          </p:cNvSpPr>
          <p:nvPr>
            <p:ph idx="1"/>
          </p:nvPr>
        </p:nvSpPr>
        <p:spPr bwMode="auto">
          <a:xfrm>
            <a:off x="1097281" y="1581329"/>
            <a:ext cx="10058400" cy="4552170"/>
          </a:xfrm>
          <a:prstGeom prst="rect">
            <a:avLst/>
          </a:prstGeom>
          <a:noFill/>
          <a:ln>
            <a:noFill/>
          </a:ln>
          <a:effec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Calibri" panose="020F0502020204030204" pitchFamily="34" charset="0"/>
              </a:rPr>
              <a:t>  if possible, lay out an element by </a:t>
            </a:r>
            <a:r>
              <a:rPr kumimoji="0" lang="en-US" sz="2400" b="0" i="1" u="none" strike="noStrike" cap="none" normalizeH="0" baseline="0" dirty="0" smtClean="0">
                <a:ln>
                  <a:noFill/>
                </a:ln>
                <a:solidFill>
                  <a:srgbClr val="00B0F0"/>
                </a:solidFill>
                <a:effectLst/>
                <a:latin typeface="Calibri" panose="020F0502020204030204" pitchFamily="34" charset="0"/>
              </a:rPr>
              <a:t>aligning</a:t>
            </a:r>
            <a:r>
              <a:rPr kumimoji="0" lang="en-US" sz="2400" b="0" i="0" u="none" strike="noStrike" cap="none" normalizeH="0" baseline="0" dirty="0" smtClean="0">
                <a:ln>
                  <a:noFill/>
                </a:ln>
                <a:solidFill>
                  <a:srgbClr val="000000"/>
                </a:solidFill>
                <a:effectLst/>
                <a:latin typeface="Calibri" panose="020F0502020204030204" pitchFamily="34" charset="0"/>
              </a:rPr>
              <a:t> its content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horizontal alignment: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text-align</a:t>
            </a:r>
            <a:endParaRPr kumimoji="0" lang="en-US" sz="2400" b="0" i="0" u="none" strike="noStrike" cap="none" normalizeH="0" baseline="0" dirty="0" smtClean="0">
              <a:ln>
                <a:noFill/>
              </a:ln>
              <a:solidFill>
                <a:srgbClr val="003399"/>
              </a:solidFill>
              <a:effectLst/>
              <a:latin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set this on a block element; it aligns the content within it (not the block element itself)</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vertical alignment: </a:t>
            </a:r>
            <a:r>
              <a:rPr kumimoji="0" lang="en-US" sz="24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vertical-align</a:t>
            </a:r>
            <a:endParaRPr kumimoji="0" lang="en-US" sz="2400" b="0" i="0" u="none" strike="noStrike" cap="none" normalizeH="0" baseline="0" dirty="0" smtClean="0">
              <a:ln>
                <a:noFill/>
              </a:ln>
              <a:solidFill>
                <a:srgbClr val="003399"/>
              </a:solidFill>
              <a:effectLst/>
              <a:latin typeface="Calibri" panose="020F050202020403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set this on an inline element, and it aligns it vertically within its containing element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Calibri" panose="020F0502020204030204" pitchFamily="34" charset="0"/>
              </a:rPr>
              <a:t>  if alignment won't work, try </a:t>
            </a:r>
            <a:r>
              <a:rPr kumimoji="0" lang="en-US" sz="2400" b="0" i="1" u="none" strike="noStrike" cap="none" normalizeH="0" baseline="0" dirty="0" smtClean="0">
                <a:ln>
                  <a:noFill/>
                </a:ln>
                <a:solidFill>
                  <a:schemeClr val="accent1"/>
                </a:solidFill>
                <a:effectLst/>
                <a:latin typeface="Calibri" panose="020F0502020204030204" pitchFamily="34" charset="0"/>
              </a:rPr>
              <a:t>floating</a:t>
            </a:r>
            <a:r>
              <a:rPr kumimoji="0" lang="en-US" sz="2400" b="0" i="0" u="none" strike="noStrike" cap="none" normalizeH="0" baseline="0" dirty="0" smtClean="0">
                <a:ln>
                  <a:noFill/>
                </a:ln>
                <a:solidFill>
                  <a:srgbClr val="000000"/>
                </a:solidFill>
                <a:effectLst/>
                <a:latin typeface="Calibri" panose="020F0502020204030204" pitchFamily="34" charset="0"/>
              </a:rPr>
              <a:t> the element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Calibri" panose="020F0502020204030204" pitchFamily="34" charset="0"/>
              </a:rPr>
              <a:t>  if floating won't work, try </a:t>
            </a:r>
            <a:r>
              <a:rPr kumimoji="0" lang="en-US" sz="2400" b="0" i="1" u="none" strike="noStrike" cap="none" normalizeH="0" baseline="0" dirty="0" smtClean="0">
                <a:ln>
                  <a:noFill/>
                </a:ln>
                <a:solidFill>
                  <a:schemeClr val="accent1"/>
                </a:solidFill>
                <a:effectLst/>
                <a:latin typeface="Calibri" panose="020F0502020204030204" pitchFamily="34" charset="0"/>
              </a:rPr>
              <a:t>positioning</a:t>
            </a:r>
            <a:r>
              <a:rPr kumimoji="0" lang="en-US" sz="2400" b="0" i="0" u="none" strike="noStrike" cap="none" normalizeH="0" baseline="0" dirty="0" smtClean="0">
                <a:ln>
                  <a:noFill/>
                </a:ln>
                <a:solidFill>
                  <a:srgbClr val="000000"/>
                </a:solidFill>
                <a:effectLst/>
                <a:latin typeface="Calibri" panose="020F0502020204030204" pitchFamily="34" charset="0"/>
              </a:rPr>
              <a:t> the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Calibri" panose="020F0502020204030204" pitchFamily="34" charset="0"/>
              </a:rPr>
              <a:t>  absolute/fixed positioning are a last resort and should not be overused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65455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gn="ctr"/>
            <a:r>
              <a:rPr lang="en-US" altLang="zh-CN" dirty="0" smtClean="0"/>
              <a:t>Thank you for your attention!</a:t>
            </a:r>
            <a:endParaRPr lang="zh-CN" altLang="en-US" dirty="0"/>
          </a:p>
        </p:txBody>
      </p:sp>
      <p:sp>
        <p:nvSpPr>
          <p:cNvPr id="8" name="图片占位符 7"/>
          <p:cNvSpPr>
            <a:spLocks noGrp="1"/>
          </p:cNvSpPr>
          <p:nvPr>
            <p:ph type="pic" idx="1"/>
          </p:nvPr>
        </p:nvSpPr>
        <p:spPr/>
      </p:sp>
      <p:sp>
        <p:nvSpPr>
          <p:cNvPr id="9" name="文本占位符 8"/>
          <p:cNvSpPr>
            <a:spLocks noGrp="1"/>
          </p:cNvSpPr>
          <p:nvPr>
            <p:ph type="body" sz="half" idx="2"/>
          </p:nvPr>
        </p:nvSpPr>
        <p:spPr/>
        <p:txBody>
          <a:bodyPr/>
          <a:lstStyle/>
          <a:p>
            <a:endParaRPr lang="zh-CN" altLang="en-US"/>
          </a:p>
        </p:txBody>
      </p:sp>
      <p:pic>
        <p:nvPicPr>
          <p:cNvPr id="10" name="Picture Placeholder 4"/>
          <p:cNvPicPr>
            <a:picLocks noChangeAspect="1"/>
          </p:cNvPicPr>
          <p:nvPr/>
        </p:nvPicPr>
        <p:blipFill>
          <a:blip r:embed="rId2" cstate="print">
            <a:extLst>
              <a:ext uri="{28A0092B-C50C-407E-A947-70E740481C1C}">
                <a14:useLocalDpi xmlns:a14="http://schemas.microsoft.com/office/drawing/2010/main" val="0"/>
              </a:ext>
            </a:extLst>
          </a:blip>
          <a:srcRect t="13075" b="13075"/>
          <a:stretch>
            <a:fillRect/>
          </a:stretch>
        </p:blipFill>
        <p:spPr>
          <a:xfrm>
            <a:off x="2967942" y="63578"/>
            <a:ext cx="6480856" cy="4860642"/>
          </a:xfrm>
          <a:prstGeom prst="rect">
            <a:avLst/>
          </a:prstGeom>
          <a:solidFill>
            <a:schemeClr val="bg2">
              <a:lumMod val="90000"/>
            </a:schemeClr>
          </a:solidFill>
        </p:spPr>
      </p:pic>
    </p:spTree>
    <p:extLst>
      <p:ext uri="{BB962C8B-B14F-4D97-AF65-F5344CB8AC3E}">
        <p14:creationId xmlns:p14="http://schemas.microsoft.com/office/powerpoint/2010/main" val="36095968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HTML5 and layout: the old way</a:t>
            </a:r>
            <a:endParaRPr lang="zh-CN" altLang="en-US" dirty="0"/>
          </a:p>
        </p:txBody>
      </p:sp>
      <p:sp>
        <p:nvSpPr>
          <p:cNvPr id="8" name="内容占位符 7"/>
          <p:cNvSpPr>
            <a:spLocks noGrp="1"/>
          </p:cNvSpPr>
          <p:nvPr>
            <p:ph idx="1"/>
          </p:nvPr>
        </p:nvSpPr>
        <p:spPr/>
        <p:txBody>
          <a:bodyPr>
            <a:normAutofit/>
          </a:bodyPr>
          <a:lstStyle/>
          <a:p>
            <a:pPr lvl="1"/>
            <a:r>
              <a:rPr lang="en-US" altLang="zh-CN" sz="2400" dirty="0" smtClean="0"/>
              <a:t>web </a:t>
            </a:r>
            <a:r>
              <a:rPr lang="en-US" altLang="zh-CN" sz="2400" dirty="0"/>
              <a:t>pages often have to give semantic meaning to content through class and id attributes, rather than through the tag elements themselves</a:t>
            </a:r>
            <a:endParaRPr lang="zh-CN" altLang="en-US" sz="2400" dirty="0"/>
          </a:p>
        </p:txBody>
      </p:sp>
      <p:pic>
        <p:nvPicPr>
          <p:cNvPr id="9" name="图片 8"/>
          <p:cNvPicPr>
            <a:picLocks noChangeAspect="1"/>
          </p:cNvPicPr>
          <p:nvPr/>
        </p:nvPicPr>
        <p:blipFill>
          <a:blip r:embed="rId2"/>
          <a:stretch>
            <a:fillRect/>
          </a:stretch>
        </p:blipFill>
        <p:spPr>
          <a:xfrm>
            <a:off x="2848197" y="2835880"/>
            <a:ext cx="6170574" cy="3141588"/>
          </a:xfrm>
          <a:prstGeom prst="rect">
            <a:avLst/>
          </a:prstGeom>
        </p:spPr>
      </p:pic>
    </p:spTree>
    <p:extLst>
      <p:ext uri="{BB962C8B-B14F-4D97-AF65-F5344CB8AC3E}">
        <p14:creationId xmlns:p14="http://schemas.microsoft.com/office/powerpoint/2010/main" val="3769621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 semantically meaningful tags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27840" y="1995377"/>
            <a:ext cx="7250532" cy="3618614"/>
          </a:xfrm>
          <a:prstGeom prst="rect">
            <a:avLst/>
          </a:prstGeom>
        </p:spPr>
      </p:pic>
    </p:spTree>
    <p:extLst>
      <p:ext uri="{BB962C8B-B14F-4D97-AF65-F5344CB8AC3E}">
        <p14:creationId xmlns:p14="http://schemas.microsoft.com/office/powerpoint/2010/main" val="410627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sections of a web </a:t>
            </a:r>
            <a:r>
              <a:rPr lang="en-US" dirty="0" smtClean="0"/>
              <a:t>page</a:t>
            </a:r>
            <a:endParaRPr lang="en-US" dirty="0"/>
          </a:p>
        </p:txBody>
      </p:sp>
      <p:sp>
        <p:nvSpPr>
          <p:cNvPr id="3" name="Content Placeholder 2"/>
          <p:cNvSpPr>
            <a:spLocks noGrp="1"/>
          </p:cNvSpPr>
          <p:nvPr>
            <p:ph idx="1"/>
          </p:nvPr>
        </p:nvSpPr>
        <p:spPr>
          <a:xfrm>
            <a:off x="1097280" y="1845734"/>
            <a:ext cx="10058400" cy="1861562"/>
          </a:xfrm>
          <a:solidFill>
            <a:srgbClr val="EBF7FF"/>
          </a:solidFill>
          <a:ln w="19050">
            <a:solidFill>
              <a:schemeClr val="tx1"/>
            </a:solidFill>
            <a:prstDash val="dash"/>
          </a:ln>
        </p:spPr>
        <p:txBody>
          <a:bodyPr>
            <a:normAutofit/>
          </a:bodyPr>
          <a:lstStyle/>
          <a:p>
            <a:pPr>
              <a:spcBef>
                <a:spcPts val="200"/>
              </a:spcBef>
            </a:pPr>
            <a:r>
              <a:rPr lang="en-US" dirty="0">
                <a:latin typeface="Courier New" panose="02070309020205020404" pitchFamily="49" charset="0"/>
                <a:cs typeface="Courier New" panose="02070309020205020404" pitchFamily="49" charset="0"/>
              </a:rPr>
              <a:t>&lt;p&gt;Visit &lt;a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"http://www.textpad.com/download/index.html</a:t>
            </a:r>
            <a:r>
              <a:rPr lang="en-US" b="1" dirty="0">
                <a:solidFill>
                  <a:srgbClr val="C00000"/>
                </a:solidFill>
                <a:latin typeface="Courier New" panose="02070309020205020404" pitchFamily="49" charset="0"/>
                <a:cs typeface="Courier New" panose="02070309020205020404" pitchFamily="49" charset="0"/>
              </a:rPr>
              <a:t>#downloads</a:t>
            </a:r>
            <a:r>
              <a:rPr lang="en-US" dirty="0">
                <a:latin typeface="Courier New" panose="02070309020205020404" pitchFamily="49" charset="0"/>
                <a:cs typeface="Courier New" panose="02070309020205020404" pitchFamily="49" charset="0"/>
              </a:rPr>
              <a:t>"&gt;</a:t>
            </a:r>
          </a:p>
          <a:p>
            <a:pPr>
              <a:spcBef>
                <a:spcPts val="200"/>
              </a:spcBef>
            </a:pPr>
            <a:r>
              <a:rPr lang="en-US" dirty="0">
                <a:latin typeface="Courier New" panose="02070309020205020404" pitchFamily="49" charset="0"/>
                <a:cs typeface="Courier New" panose="02070309020205020404" pitchFamily="49" charset="0"/>
              </a:rPr>
              <a:t>  textpad.com&lt;/a&gt; to get the </a:t>
            </a:r>
            <a:r>
              <a:rPr lang="en-US" dirty="0" err="1">
                <a:latin typeface="Courier New" panose="02070309020205020404" pitchFamily="49" charset="0"/>
                <a:cs typeface="Courier New" panose="02070309020205020404" pitchFamily="49" charset="0"/>
              </a:rPr>
              <a:t>TextPad</a:t>
            </a:r>
            <a:r>
              <a:rPr lang="en-US" dirty="0">
                <a:latin typeface="Courier New" panose="02070309020205020404" pitchFamily="49" charset="0"/>
                <a:cs typeface="Courier New" panose="02070309020205020404" pitchFamily="49" charset="0"/>
              </a:rPr>
              <a:t> editor.&lt;/p&gt;</a:t>
            </a:r>
          </a:p>
          <a:p>
            <a:pPr>
              <a:spcBef>
                <a:spcPts val="200"/>
              </a:spcBef>
            </a:pPr>
            <a:endParaRPr lang="en-US"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&lt;p&gt;&lt;a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b="1" dirty="0">
                <a:solidFill>
                  <a:srgbClr val="C00000"/>
                </a:solidFill>
                <a:latin typeface="Courier New" panose="02070309020205020404" pitchFamily="49" charset="0"/>
                <a:cs typeface="Courier New" panose="02070309020205020404" pitchFamily="49" charset="0"/>
              </a:rPr>
              <a:t>#mission</a:t>
            </a:r>
            <a:r>
              <a:rPr lang="en-US" dirty="0">
                <a:latin typeface="Courier New" panose="02070309020205020404" pitchFamily="49" charset="0"/>
                <a:cs typeface="Courier New" panose="02070309020205020404" pitchFamily="49" charset="0"/>
              </a:rPr>
              <a:t>"&gt;View our Mission Statement&lt;/a&gt;&lt;/p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097279" y="3707296"/>
            <a:ext cx="10058401" cy="923330"/>
          </a:xfrm>
          <a:prstGeom prst="rect">
            <a:avLst/>
          </a:prstGeom>
          <a:ln w="19050">
            <a:solidFill>
              <a:schemeClr val="tx1"/>
            </a:solidFill>
            <a:prstDash val="dash"/>
          </a:ln>
        </p:spPr>
        <p:txBody>
          <a:bodyPr wrap="square">
            <a:spAutoFit/>
          </a:bodyPr>
          <a:lstStyle/>
          <a:p>
            <a:pPr>
              <a:spcAft>
                <a:spcPts val="1200"/>
              </a:spcAft>
            </a:pPr>
            <a:r>
              <a:rPr lang="en-US" sz="2200" dirty="0">
                <a:solidFill>
                  <a:srgbClr val="000000"/>
                </a:solidFill>
                <a:latin typeface="Times New Roman" panose="02020603050405020304" pitchFamily="18" charset="0"/>
              </a:rPr>
              <a:t>Visit </a:t>
            </a:r>
            <a:r>
              <a:rPr lang="en-US" sz="2200" dirty="0">
                <a:solidFill>
                  <a:srgbClr val="335177"/>
                </a:solidFill>
                <a:latin typeface="Times New Roman" panose="02020603050405020304" pitchFamily="18" charset="0"/>
                <a:hlinkClick r:id="rId2"/>
              </a:rPr>
              <a:t>textpad.com</a:t>
            </a:r>
            <a:r>
              <a:rPr lang="en-US" sz="2200" dirty="0">
                <a:solidFill>
                  <a:srgbClr val="000000"/>
                </a:solidFill>
                <a:latin typeface="Times New Roman" panose="02020603050405020304" pitchFamily="18" charset="0"/>
              </a:rPr>
              <a:t> to get the </a:t>
            </a:r>
            <a:r>
              <a:rPr lang="en-US" sz="2200" dirty="0" err="1">
                <a:solidFill>
                  <a:srgbClr val="000000"/>
                </a:solidFill>
                <a:latin typeface="Times New Roman" panose="02020603050405020304" pitchFamily="18" charset="0"/>
              </a:rPr>
              <a:t>TextPad</a:t>
            </a:r>
            <a:r>
              <a:rPr lang="en-US" sz="2200" dirty="0">
                <a:solidFill>
                  <a:srgbClr val="000000"/>
                </a:solidFill>
                <a:latin typeface="Times New Roman" panose="02020603050405020304" pitchFamily="18" charset="0"/>
              </a:rPr>
              <a:t> editor.</a:t>
            </a:r>
          </a:p>
          <a:p>
            <a:r>
              <a:rPr lang="en-US" sz="2200" dirty="0">
                <a:solidFill>
                  <a:srgbClr val="335177"/>
                </a:solidFill>
                <a:latin typeface="Times New Roman" panose="02020603050405020304" pitchFamily="18" charset="0"/>
                <a:hlinkClick r:id="rId3"/>
              </a:rPr>
              <a:t>View our Mission </a:t>
            </a:r>
            <a:r>
              <a:rPr lang="en-US" sz="2200" dirty="0" smtClean="0">
                <a:solidFill>
                  <a:srgbClr val="335177"/>
                </a:solidFill>
                <a:latin typeface="Times New Roman" panose="02020603050405020304" pitchFamily="18" charset="0"/>
                <a:hlinkClick r:id="rId3"/>
              </a:rPr>
              <a:t>Statement</a:t>
            </a:r>
            <a:r>
              <a:rPr lang="en-US" sz="2200" dirty="0" smtClean="0">
                <a:solidFill>
                  <a:srgbClr val="335177"/>
                </a:solidFill>
                <a:latin typeface="Times New Roman" panose="02020603050405020304" pitchFamily="18" charset="0"/>
              </a:rPr>
              <a:t>                                                                                   </a:t>
            </a:r>
            <a:r>
              <a:rPr lang="en-US" sz="2200" b="1" i="1" dirty="0" smtClean="0">
                <a:solidFill>
                  <a:schemeClr val="bg1">
                    <a:lumMod val="65000"/>
                  </a:schemeClr>
                </a:solidFill>
                <a:latin typeface="Times New Roman" panose="02020603050405020304" pitchFamily="18" charset="0"/>
              </a:rPr>
              <a:t>output</a:t>
            </a:r>
            <a:endParaRPr lang="en-US" sz="2200" b="1" i="1" dirty="0">
              <a:solidFill>
                <a:schemeClr val="bg1">
                  <a:lumMod val="65000"/>
                </a:schemeClr>
              </a:solidFill>
              <a:effectLst/>
              <a:latin typeface="Times New Roman" panose="02020603050405020304" pitchFamily="18" charset="0"/>
            </a:endParaRPr>
          </a:p>
        </p:txBody>
      </p:sp>
      <p:sp>
        <p:nvSpPr>
          <p:cNvPr id="5" name="Rectangle 1"/>
          <p:cNvSpPr>
            <a:spLocks noChangeArrowheads="1"/>
          </p:cNvSpPr>
          <p:nvPr/>
        </p:nvSpPr>
        <p:spPr bwMode="auto">
          <a:xfrm>
            <a:off x="1097278" y="4728418"/>
            <a:ext cx="10058402" cy="14744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a link target can include an </a:t>
            </a:r>
            <a:r>
              <a:rPr lang="en-US" sz="2200" dirty="0">
                <a:solidFill>
                  <a:srgbClr val="003399"/>
                </a:solidFill>
              </a:rPr>
              <a:t>ID</a:t>
            </a:r>
            <a:r>
              <a:rPr kumimoji="0" lang="en-US" sz="2200" b="0" i="0" u="none" strike="noStrike" cap="none" normalizeH="0" baseline="0" dirty="0" smtClean="0">
                <a:ln>
                  <a:noFill/>
                </a:ln>
                <a:solidFill>
                  <a:srgbClr val="000000"/>
                </a:solidFill>
                <a:effectLst/>
                <a:latin typeface="Calibri" panose="020F0502020204030204" pitchFamily="34" charset="0"/>
              </a:rPr>
              <a:t> at the end, preceded by a </a:t>
            </a:r>
            <a:r>
              <a:rPr lang="en-US" sz="2200" dirty="0">
                <a:solidFill>
                  <a:srgbClr val="003399"/>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003399"/>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browser will load that page and scroll to element with given ID</a:t>
            </a:r>
          </a:p>
        </p:txBody>
      </p:sp>
    </p:spTree>
    <p:extLst>
      <p:ext uri="{BB962C8B-B14F-4D97-AF65-F5344CB8AC3E}">
        <p14:creationId xmlns:p14="http://schemas.microsoft.com/office/powerpoint/2010/main" val="2187795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ID </a:t>
            </a:r>
            <a:r>
              <a:rPr lang="en-US" dirty="0" smtClean="0"/>
              <a:t>selectors</a:t>
            </a:r>
            <a:endParaRPr lang="en-US" dirty="0"/>
          </a:p>
        </p:txBody>
      </p:sp>
      <p:sp>
        <p:nvSpPr>
          <p:cNvPr id="3" name="Content Placeholder 2"/>
          <p:cNvSpPr>
            <a:spLocks noGrp="1"/>
          </p:cNvSpPr>
          <p:nvPr>
            <p:ph idx="1"/>
          </p:nvPr>
        </p:nvSpPr>
        <p:spPr>
          <a:xfrm>
            <a:off x="1097280" y="1845734"/>
            <a:ext cx="10058400" cy="1344727"/>
          </a:xfrm>
          <a:solidFill>
            <a:srgbClr val="EBF7FF"/>
          </a:solidFill>
          <a:ln w="19050">
            <a:solidFill>
              <a:schemeClr val="tx1"/>
            </a:solidFill>
            <a:prstDash val="dash"/>
          </a:ln>
        </p:spPr>
        <p:txBody>
          <a:bodyPr/>
          <a:lstStyle/>
          <a:p>
            <a:pPr marL="0" indent="0">
              <a:spcBef>
                <a:spcPts val="200"/>
              </a:spcBef>
              <a:buNone/>
            </a:pPr>
            <a:r>
              <a:rPr lang="en-US" b="1" dirty="0">
                <a:solidFill>
                  <a:srgbClr val="C00000"/>
                </a:solidFill>
                <a:latin typeface="Courier New" panose="02070309020205020404" pitchFamily="49" charset="0"/>
                <a:cs typeface="Courier New" panose="02070309020205020404" pitchFamily="49" charset="0"/>
              </a:rPr>
              <a:t>#mission</a:t>
            </a:r>
            <a:r>
              <a:rPr lang="en-US"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marL="0" indent="0">
              <a:spcBef>
                <a:spcPts val="200"/>
              </a:spcBef>
              <a:buNone/>
            </a:pPr>
            <a:r>
              <a:rPr lang="en-US" dirty="0" smtClean="0">
                <a:latin typeface="Courier New" panose="02070309020205020404" pitchFamily="49" charset="0"/>
                <a:cs typeface="Courier New" panose="02070309020205020404" pitchFamily="49" charset="0"/>
              </a:rPr>
              <a:t>	font-style</a:t>
            </a:r>
            <a:r>
              <a:rPr lang="en-US" dirty="0">
                <a:latin typeface="Courier New" panose="02070309020205020404" pitchFamily="49" charset="0"/>
                <a:cs typeface="Courier New" panose="02070309020205020404" pitchFamily="49" charset="0"/>
              </a:rPr>
              <a:t>: italic;</a:t>
            </a:r>
          </a:p>
          <a:p>
            <a:pPr marL="0" indent="0">
              <a:spcBef>
                <a:spcPts val="200"/>
              </a:spcBef>
              <a:buNone/>
            </a:pPr>
            <a:r>
              <a:rPr lang="en-US" dirty="0" smtClean="0">
                <a:latin typeface="Courier New" panose="02070309020205020404" pitchFamily="49" charset="0"/>
                <a:cs typeface="Courier New" panose="02070309020205020404" pitchFamily="49" charset="0"/>
              </a:rPr>
              <a:t>	font-family</a:t>
            </a:r>
            <a:r>
              <a:rPr lang="en-US" dirty="0">
                <a:latin typeface="Courier New" panose="02070309020205020404" pitchFamily="49" charset="0"/>
                <a:cs typeface="Courier New" panose="02070309020205020404" pitchFamily="49" charset="0"/>
              </a:rPr>
              <a:t>: "Garamond", "Century Gothic", serif;</a:t>
            </a:r>
          </a:p>
          <a:p>
            <a:pPr marL="0" indent="0">
              <a:spcBef>
                <a:spcPts val="200"/>
              </a:spcBef>
              <a:buNone/>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1097280" y="3190461"/>
            <a:ext cx="10058400" cy="1061829"/>
          </a:xfrm>
          <a:prstGeom prst="rect">
            <a:avLst/>
          </a:prstGeom>
          <a:solidFill>
            <a:srgbClr val="FFFFFF"/>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Spatula City! </a:t>
            </a:r>
            <a:r>
              <a:rPr kumimoji="0" lang="en-US" sz="2100" b="0" i="0" u="none" strike="noStrike" cap="none" normalizeH="0" baseline="0" dirty="0" smtClean="0">
                <a:ln>
                  <a:noFill/>
                </a:ln>
                <a:solidFill>
                  <a:srgbClr val="335177"/>
                </a:solidFill>
                <a:effectLst/>
                <a:latin typeface="Times New Roman" panose="02020603050405020304" pitchFamily="18" charset="0"/>
                <a:cs typeface="Times New Roman" panose="02020603050405020304" pitchFamily="18" charset="0"/>
                <a:hlinkClick r:id="rId3"/>
              </a:rPr>
              <a:t>Spatula City!</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1" u="none" strike="noStrike" cap="none" normalizeH="0" baseline="0" dirty="0" smtClean="0">
                <a:ln>
                  <a:noFill/>
                </a:ln>
                <a:solidFill>
                  <a:srgbClr val="000000"/>
                </a:solidFill>
                <a:effectLst/>
                <a:latin typeface="Garamond" panose="02020404030301010803" pitchFamily="18" charset="0"/>
              </a:rPr>
              <a:t>Our mission is to provide the most spectacular spatulas and splurge on our specials until our customers ”</a:t>
            </a:r>
            <a:r>
              <a:rPr kumimoji="0" lang="en-US" sz="2100" b="0" i="1" u="none" strike="noStrike" cap="none" normalizeH="0" baseline="0" dirty="0" err="1" smtClean="0">
                <a:ln>
                  <a:noFill/>
                </a:ln>
                <a:solidFill>
                  <a:srgbClr val="000000"/>
                </a:solidFill>
                <a:effectLst/>
                <a:latin typeface="Garamond" panose="02020404030301010803" pitchFamily="18" charset="0"/>
              </a:rPr>
              <a:t>esplode</a:t>
            </a:r>
            <a:r>
              <a:rPr kumimoji="0" lang="en-US" sz="2100" b="0" i="1" u="none" strike="noStrike" cap="none" normalizeH="0" baseline="0" dirty="0" smtClean="0">
                <a:ln>
                  <a:noFill/>
                </a:ln>
                <a:solidFill>
                  <a:srgbClr val="000000"/>
                </a:solidFill>
                <a:effectLst/>
                <a:latin typeface="Garamond" panose="02020404030301010803" pitchFamily="18" charset="0"/>
              </a:rPr>
              <a:t>” with splendor!                                                                                           </a:t>
            </a:r>
            <a:r>
              <a:rPr kumimoji="0" lang="en-US" sz="2100" b="1" i="1" u="none" strike="noStrike" cap="none" normalizeH="0" baseline="0" dirty="0" smtClean="0">
                <a:ln>
                  <a:noFill/>
                </a:ln>
                <a:solidFill>
                  <a:schemeClr val="bg1">
                    <a:lumMod val="65000"/>
                  </a:schemeClr>
                </a:solidFill>
                <a:effectLst/>
                <a:latin typeface="Garamond" panose="02020404030301010803" pitchFamily="18" charset="0"/>
              </a:rPr>
              <a:t>output</a:t>
            </a:r>
            <a:endParaRPr kumimoji="0" lang="en-US" sz="1800" b="1" i="1" u="none" strike="noStrike" cap="none" normalizeH="0" baseline="0" dirty="0" smtClean="0">
              <a:ln>
                <a:noFill/>
              </a:ln>
              <a:solidFill>
                <a:schemeClr val="bg1">
                  <a:lumMod val="65000"/>
                </a:schemeClr>
              </a:solidFill>
              <a:effectLst/>
            </a:endParaRPr>
          </a:p>
        </p:txBody>
      </p:sp>
      <p:sp>
        <p:nvSpPr>
          <p:cNvPr id="5" name="Rectangle 2"/>
          <p:cNvSpPr>
            <a:spLocks noChangeArrowheads="1"/>
          </p:cNvSpPr>
          <p:nvPr/>
        </p:nvSpPr>
        <p:spPr bwMode="auto">
          <a:xfrm>
            <a:off x="1097280" y="4301938"/>
            <a:ext cx="10058400" cy="14744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applies style only to the paragraph that has the ID of </a:t>
            </a:r>
            <a:r>
              <a:rPr kumimoji="0" lang="en-US" sz="2200" b="1"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element can be specified explicitly: </a:t>
            </a:r>
            <a:r>
              <a:rPr kumimoji="0" lang="en-US" sz="2200" b="1" i="0" u="none" strike="noStrike" cap="none" normalizeH="0" baseline="0" dirty="0" err="1" smtClean="0">
                <a:ln>
                  <a:noFill/>
                </a:ln>
                <a:solidFill>
                  <a:srgbClr val="003399"/>
                </a:solidFill>
                <a:effectLst/>
                <a:latin typeface="Courier New" panose="02070309020205020404" pitchFamily="49" charset="0"/>
                <a:cs typeface="Courier New" panose="02070309020205020404" pitchFamily="49" charset="0"/>
              </a:rPr>
              <a:t>p</a:t>
            </a:r>
            <a:r>
              <a:rPr kumimoji="0" lang="en-US" sz="2200" b="0" i="0" u="none" strike="noStrike" cap="none" normalizeH="0" baseline="0" dirty="0" err="1" smtClean="0">
                <a:ln>
                  <a:noFill/>
                </a:ln>
                <a:solidFill>
                  <a:srgbClr val="003399"/>
                </a:solidFill>
                <a:effectLst/>
                <a:latin typeface="Courier New" panose="02070309020205020404" pitchFamily="49" charset="0"/>
                <a:cs typeface="Courier New" panose="02070309020205020404" pitchFamily="49" charset="0"/>
              </a:rPr>
              <a:t>#mission</a:t>
            </a:r>
            <a:r>
              <a:rPr kumimoji="0" lang="en-US" sz="2200" b="0" i="0" u="none" strike="noStrike" cap="none" normalizeH="0" baseline="0" dirty="0" smtClean="0">
                <a:ln>
                  <a:noFill/>
                </a:ln>
                <a:solidFill>
                  <a:srgbClr val="003399"/>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665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class attribute</a:t>
            </a:r>
          </a:p>
        </p:txBody>
      </p:sp>
      <p:sp>
        <p:nvSpPr>
          <p:cNvPr id="3" name="Content Placeholder 2"/>
          <p:cNvSpPr>
            <a:spLocks noGrp="1"/>
          </p:cNvSpPr>
          <p:nvPr>
            <p:ph idx="1"/>
          </p:nvPr>
        </p:nvSpPr>
        <p:spPr>
          <a:xfrm>
            <a:off x="1097280" y="1845734"/>
            <a:ext cx="10058400" cy="1076370"/>
          </a:xfrm>
          <a:solidFill>
            <a:srgbClr val="EBF7FF"/>
          </a:solidFill>
          <a:ln w="19050">
            <a:solidFill>
              <a:schemeClr val="tx1"/>
            </a:solidFill>
            <a:prstDash val="dash"/>
          </a:ln>
        </p:spPr>
        <p:txBody>
          <a:bodyPr/>
          <a:lstStyle/>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class="shout"</a:t>
            </a:r>
            <a:r>
              <a:rPr lang="en-US" dirty="0">
                <a:latin typeface="Courier New" panose="02070309020205020404" pitchFamily="49" charset="0"/>
                <a:cs typeface="Courier New" panose="02070309020205020404" pitchFamily="49" charset="0"/>
              </a:rPr>
              <a:t>&gt;Spatula City!  Spatula City!&lt;/p&gt;</a:t>
            </a:r>
          </a:p>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class="special"</a:t>
            </a:r>
            <a:r>
              <a:rPr lang="en-US" dirty="0">
                <a:latin typeface="Courier New" panose="02070309020205020404" pitchFamily="49" charset="0"/>
                <a:cs typeface="Courier New" panose="02070309020205020404" pitchFamily="49" charset="0"/>
              </a:rPr>
              <a:t>&gt;See our spectacular spatula specials!&lt;/p&gt;</a:t>
            </a:r>
          </a:p>
          <a:p>
            <a:pPr>
              <a:spcBef>
                <a:spcPts val="200"/>
              </a:spcBef>
            </a:pPr>
            <a:r>
              <a:rPr lang="en-US" dirty="0">
                <a:latin typeface="Courier New" panose="02070309020205020404" pitchFamily="49" charset="0"/>
                <a:cs typeface="Courier New" panose="02070309020205020404" pitchFamily="49" charset="0"/>
              </a:rPr>
              <a:t>&lt;p </a:t>
            </a:r>
            <a:r>
              <a:rPr lang="en-US" b="1" dirty="0">
                <a:solidFill>
                  <a:srgbClr val="C00000"/>
                </a:solidFill>
                <a:latin typeface="Courier New" panose="02070309020205020404" pitchFamily="49" charset="0"/>
                <a:cs typeface="Courier New" panose="02070309020205020404" pitchFamily="49" charset="0"/>
              </a:rPr>
              <a:t>class="special"</a:t>
            </a:r>
            <a:r>
              <a:rPr lang="en-US" dirty="0">
                <a:latin typeface="Courier New" panose="02070309020205020404" pitchFamily="49" charset="0"/>
                <a:cs typeface="Courier New" panose="02070309020205020404" pitchFamily="49" charset="0"/>
              </a:rPr>
              <a:t>&gt;Today only: satisfaction guaranteed.&lt;/p</a:t>
            </a:r>
            <a:r>
              <a:rPr lang="en-US" dirty="0" smtClean="0">
                <a:latin typeface="Courier New" panose="02070309020205020404" pitchFamily="49" charset="0"/>
                <a:cs typeface="Courier New" panose="02070309020205020404" pitchFamily="49" charset="0"/>
              </a:rPr>
              <a:t>&gt;  </a:t>
            </a:r>
            <a:r>
              <a:rPr lang="en-US" b="1" i="1" dirty="0" smtClean="0">
                <a:solidFill>
                  <a:schemeClr val="bg1">
                    <a:lumMod val="65000"/>
                  </a:schemeClr>
                </a:solidFill>
                <a:latin typeface="Courier New" panose="02070309020205020404" pitchFamily="49" charset="0"/>
                <a:cs typeface="Courier New" panose="02070309020205020404" pitchFamily="49" charset="0"/>
              </a:rPr>
              <a:t>HTML</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2922104"/>
            <a:ext cx="10058400" cy="1467068"/>
          </a:xfrm>
          <a:prstGeom prst="rect">
            <a:avLst/>
          </a:prstGeom>
          <a:ln w="19050">
            <a:solidFill>
              <a:schemeClr val="tx1"/>
            </a:solidFill>
            <a:prstDash val="dash"/>
          </a:ln>
        </p:spPr>
        <p:txBody>
          <a:bodyPr wrap="square">
            <a:spAutoFit/>
          </a:bodyPr>
          <a:lstStyle/>
          <a:p>
            <a:pPr>
              <a:spcBef>
                <a:spcPts val="1200"/>
              </a:spcBef>
              <a:spcAft>
                <a:spcPts val="200"/>
              </a:spcAft>
            </a:pPr>
            <a:r>
              <a:rPr lang="en-US" sz="2200" dirty="0">
                <a:solidFill>
                  <a:srgbClr val="000000"/>
                </a:solidFill>
                <a:latin typeface="Times New Roman" panose="02020603050405020304" pitchFamily="18" charset="0"/>
              </a:rPr>
              <a:t>Spatula City! Spatula City!</a:t>
            </a:r>
          </a:p>
          <a:p>
            <a:pPr>
              <a:spcBef>
                <a:spcPts val="1200"/>
              </a:spcBef>
              <a:spcAft>
                <a:spcPts val="200"/>
              </a:spcAft>
            </a:pPr>
            <a:r>
              <a:rPr lang="en-US" sz="2200" dirty="0">
                <a:solidFill>
                  <a:srgbClr val="000000"/>
                </a:solidFill>
                <a:latin typeface="Times New Roman" panose="02020603050405020304" pitchFamily="18" charset="0"/>
              </a:rPr>
              <a:t>See our spectacular spatula specials!</a:t>
            </a:r>
          </a:p>
          <a:p>
            <a:pPr>
              <a:spcBef>
                <a:spcPts val="1200"/>
              </a:spcBef>
              <a:spcAft>
                <a:spcPts val="200"/>
              </a:spcAft>
            </a:pPr>
            <a:r>
              <a:rPr lang="en-US" sz="2200" dirty="0">
                <a:solidFill>
                  <a:srgbClr val="000000"/>
                </a:solidFill>
                <a:latin typeface="Times New Roman" panose="02020603050405020304" pitchFamily="18" charset="0"/>
              </a:rPr>
              <a:t>Today only: satisfaction guaranteed</a:t>
            </a:r>
            <a:r>
              <a:rPr lang="en-US" sz="2200" dirty="0" smtClean="0">
                <a:solidFill>
                  <a:srgbClr val="000000"/>
                </a:solidFill>
                <a:latin typeface="Times New Roman" panose="02020603050405020304" pitchFamily="18" charset="0"/>
              </a:rPr>
              <a:t>.                                                                        </a:t>
            </a:r>
            <a:r>
              <a:rPr lang="en-US" sz="2200" b="1" i="1" dirty="0" smtClean="0">
                <a:solidFill>
                  <a:schemeClr val="bg1">
                    <a:lumMod val="65000"/>
                  </a:schemeClr>
                </a:solidFill>
                <a:latin typeface="Times New Roman" panose="02020603050405020304" pitchFamily="18" charset="0"/>
              </a:rPr>
              <a:t>output</a:t>
            </a:r>
            <a:endParaRPr lang="en-US" sz="2200" b="1" i="1" dirty="0">
              <a:solidFill>
                <a:schemeClr val="bg1">
                  <a:lumMod val="65000"/>
                </a:schemeClr>
              </a:solidFill>
              <a:effectLst/>
              <a:latin typeface="Times New Roman" panose="02020603050405020304" pitchFamily="18" charset="0"/>
            </a:endParaRPr>
          </a:p>
        </p:txBody>
      </p:sp>
      <p:sp>
        <p:nvSpPr>
          <p:cNvPr id="6" name="Rectangle 2"/>
          <p:cNvSpPr>
            <a:spLocks noChangeArrowheads="1"/>
          </p:cNvSpPr>
          <p:nvPr/>
        </p:nvSpPr>
        <p:spPr bwMode="auto">
          <a:xfrm>
            <a:off x="1097280" y="4430835"/>
            <a:ext cx="10058400" cy="18129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classes are a way to group some elements and give a style to only that group</a:t>
            </a:r>
            <a:br>
              <a:rPr kumimoji="0" lang="en-US" sz="2200" b="0" i="0" u="none" strike="noStrike" cap="none" normalizeH="0" baseline="0" dirty="0" smtClean="0">
                <a:ln>
                  <a:noFill/>
                </a:ln>
                <a:solidFill>
                  <a:srgbClr val="000000"/>
                </a:solidFill>
                <a:effectLst/>
                <a:latin typeface="Calibri" panose="020F0502020204030204" pitchFamily="34" charset="0"/>
              </a:rPr>
            </a:br>
            <a:r>
              <a:rPr kumimoji="0" lang="en-US" sz="2200" b="0" i="0" u="none" strike="noStrike" cap="none" normalizeH="0" baseline="0" dirty="0" smtClean="0">
                <a:ln>
                  <a:noFill/>
                </a:ln>
                <a:solidFill>
                  <a:srgbClr val="000000"/>
                </a:solidFill>
                <a:effectLst/>
                <a:latin typeface="Calibri" panose="020F0502020204030204" pitchFamily="34" charset="0"/>
              </a:rPr>
              <a:t>(“I don't want ALL paragraphs to be yellow, just these three...”)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unlike an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id</a:t>
            </a:r>
            <a:r>
              <a:rPr kumimoji="0" lang="en-US" sz="2200" b="0" i="0" u="none" strike="noStrike" cap="none" normalizeH="0" baseline="0" dirty="0" smtClean="0">
                <a:ln>
                  <a:noFill/>
                </a:ln>
                <a:solidFill>
                  <a:srgbClr val="000000"/>
                </a:solidFill>
                <a:effectLst/>
                <a:latin typeface="Calibri" panose="020F0502020204030204" pitchFamily="34" charset="0"/>
              </a:rPr>
              <a:t>, a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class</a:t>
            </a:r>
            <a:r>
              <a:rPr kumimoji="0" lang="en-US" sz="2200" b="0" i="0" u="none" strike="noStrike" cap="none" normalizeH="0" baseline="0" dirty="0" smtClean="0">
                <a:ln>
                  <a:noFill/>
                </a:ln>
                <a:solidFill>
                  <a:srgbClr val="000000"/>
                </a:solidFill>
                <a:effectLst/>
                <a:latin typeface="Calibri" panose="020F0502020204030204" pitchFamily="34" charset="0"/>
              </a:rPr>
              <a:t> can be reused as much as you like on the page</a:t>
            </a:r>
          </a:p>
        </p:txBody>
      </p:sp>
    </p:spTree>
    <p:extLst>
      <p:ext uri="{BB962C8B-B14F-4D97-AF65-F5344CB8AC3E}">
        <p14:creationId xmlns:p14="http://schemas.microsoft.com/office/powerpoint/2010/main" val="3542854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class </a:t>
            </a:r>
            <a:r>
              <a:rPr lang="en-US" dirty="0" smtClean="0"/>
              <a:t>selectors</a:t>
            </a:r>
            <a:endParaRPr lang="en-US" dirty="0"/>
          </a:p>
        </p:txBody>
      </p:sp>
      <p:sp>
        <p:nvSpPr>
          <p:cNvPr id="3" name="Content Placeholder 2"/>
          <p:cNvSpPr>
            <a:spLocks noGrp="1"/>
          </p:cNvSpPr>
          <p:nvPr>
            <p:ph idx="1"/>
          </p:nvPr>
        </p:nvSpPr>
        <p:spPr>
          <a:xfrm>
            <a:off x="1097280" y="1845734"/>
            <a:ext cx="10058400" cy="2199492"/>
          </a:xfrm>
          <a:solidFill>
            <a:srgbClr val="EBF7FF"/>
          </a:solidFill>
          <a:ln w="19050">
            <a:solidFill>
              <a:schemeClr val="tx1"/>
            </a:solidFill>
            <a:prstDash val="dash"/>
          </a:ln>
        </p:spPr>
        <p:txBody>
          <a:bodyPr>
            <a:normAutofit lnSpcReduction="10000"/>
          </a:bodyPr>
          <a:lstStyle/>
          <a:p>
            <a:pPr>
              <a:spcBef>
                <a:spcPts val="200"/>
              </a:spcBef>
            </a:pPr>
            <a:r>
              <a:rPr lang="en-US" b="1" dirty="0">
                <a:solidFill>
                  <a:srgbClr val="C00000"/>
                </a:solidFill>
                <a:latin typeface="Courier New" panose="02070309020205020404" pitchFamily="49" charset="0"/>
                <a:cs typeface="Courier New" panose="02070309020205020404" pitchFamily="49" charset="0"/>
              </a:rPr>
              <a:t>.special</a:t>
            </a:r>
            <a:r>
              <a:rPr lang="en-US" dirty="0">
                <a:solidFill>
                  <a:srgbClr val="C0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any element with class="special" </a:t>
            </a:r>
            <a:r>
              <a:rPr lang="en-US" dirty="0" smtClean="0">
                <a:solidFill>
                  <a:srgbClr val="00B050"/>
                </a:solidFill>
                <a:latin typeface="Courier New" panose="02070309020205020404" pitchFamily="49" charset="0"/>
                <a:cs typeface="Courier New" panose="02070309020205020404" pitchFamily="49" charset="0"/>
              </a:rPr>
              <a:t>*/   </a:t>
            </a:r>
          </a:p>
          <a:p>
            <a:pPr>
              <a:spcBef>
                <a:spcPts val="200"/>
              </a:spcBef>
            </a:pPr>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font-weight: bold;</a:t>
            </a:r>
          </a:p>
          <a:p>
            <a:pPr>
              <a:spcBef>
                <a:spcPts val="200"/>
              </a:spcBef>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spcBef>
                <a:spcPts val="200"/>
              </a:spcBef>
            </a:pPr>
            <a:r>
              <a:rPr lang="en-US" b="1" dirty="0" err="1">
                <a:solidFill>
                  <a:srgbClr val="C00000"/>
                </a:solidFill>
                <a:latin typeface="Courier New" panose="02070309020205020404" pitchFamily="49" charset="0"/>
                <a:cs typeface="Courier New" panose="02070309020205020404" pitchFamily="49" charset="0"/>
              </a:rPr>
              <a:t>p.shout</a:t>
            </a:r>
            <a:r>
              <a:rPr lang="en-US" dirty="0">
                <a:latin typeface="Courier New" panose="02070309020205020404" pitchFamily="49" charset="0"/>
                <a:cs typeface="Courier New" panose="02070309020205020404" pitchFamily="49" charset="0"/>
              </a:rPr>
              <a:t> {               </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only p elements with class="shout" */</a:t>
            </a:r>
          </a:p>
          <a:p>
            <a:pPr>
              <a:spcBef>
                <a:spcPts val="200"/>
              </a:spcBef>
            </a:pPr>
            <a:r>
              <a:rPr lang="en-US" dirty="0">
                <a:latin typeface="Courier New" panose="02070309020205020404" pitchFamily="49" charset="0"/>
                <a:cs typeface="Courier New" panose="02070309020205020404" pitchFamily="49" charset="0"/>
              </a:rPr>
              <a:t>  color: red;</a:t>
            </a:r>
          </a:p>
          <a:p>
            <a:pPr>
              <a:spcBef>
                <a:spcPts val="200"/>
              </a:spcBef>
            </a:pPr>
            <a:r>
              <a:rPr lang="en-US" dirty="0">
                <a:latin typeface="Courier New" panose="02070309020205020404" pitchFamily="49" charset="0"/>
                <a:cs typeface="Courier New" panose="02070309020205020404" pitchFamily="49" charset="0"/>
              </a:rPr>
              <a:t>  font-family: cursive;</a:t>
            </a:r>
          </a:p>
          <a:p>
            <a:pPr>
              <a:spcBef>
                <a:spcPts val="200"/>
              </a:spcBef>
            </a:pPr>
            <a:r>
              <a:rPr lang="en-US" dirty="0" smtClean="0">
                <a:latin typeface="Courier New" panose="02070309020205020404" pitchFamily="49" charset="0"/>
                <a:cs typeface="Courier New" panose="02070309020205020404" pitchFamily="49" charset="0"/>
              </a:rPr>
              <a:t>}                                                            </a:t>
            </a:r>
            <a:r>
              <a:rPr lang="en-US" b="1" i="1" dirty="0" smtClean="0">
                <a:solidFill>
                  <a:schemeClr val="bg1">
                    <a:lumMod val="65000"/>
                  </a:schemeClr>
                </a:solidFill>
                <a:latin typeface="Courier New" panose="02070309020205020404" pitchFamily="49" charset="0"/>
                <a:cs typeface="Courier New" panose="02070309020205020404" pitchFamily="49" charset="0"/>
              </a:rPr>
              <a:t>CSS</a:t>
            </a:r>
            <a:endParaRPr lang="en-US" b="1" i="1"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ectangle 4"/>
          <p:cNvSpPr/>
          <p:nvPr/>
        </p:nvSpPr>
        <p:spPr>
          <a:xfrm>
            <a:off x="1097280" y="4045226"/>
            <a:ext cx="10058400" cy="1231106"/>
          </a:xfrm>
          <a:prstGeom prst="rect">
            <a:avLst/>
          </a:prstGeom>
          <a:ln w="19050">
            <a:solidFill>
              <a:schemeClr val="tx1"/>
            </a:solidFill>
            <a:prstDash val="dash"/>
          </a:ln>
        </p:spPr>
        <p:txBody>
          <a:bodyPr wrap="square">
            <a:spAutoFit/>
          </a:bodyPr>
          <a:lstStyle/>
          <a:p>
            <a:pPr>
              <a:spcAft>
                <a:spcPts val="1200"/>
              </a:spcAft>
            </a:pPr>
            <a:r>
              <a:rPr lang="en-US" dirty="0">
                <a:solidFill>
                  <a:srgbClr val="FF0000"/>
                </a:solidFill>
                <a:latin typeface="Comic Sans MS" panose="030F0702030302020204" pitchFamily="66" charset="0"/>
              </a:rPr>
              <a:t>Spatula City! Spatula City!</a:t>
            </a:r>
          </a:p>
          <a:p>
            <a:pPr>
              <a:spcAft>
                <a:spcPts val="1200"/>
              </a:spcAft>
            </a:pPr>
            <a:r>
              <a:rPr lang="en-US" b="1" dirty="0">
                <a:solidFill>
                  <a:srgbClr val="000000"/>
                </a:solidFill>
                <a:latin typeface="Times New Roman" panose="02020603050405020304" pitchFamily="18" charset="0"/>
              </a:rPr>
              <a:t>See our spectacular spatula specials!</a:t>
            </a:r>
          </a:p>
          <a:p>
            <a:pPr>
              <a:spcAft>
                <a:spcPts val="1200"/>
              </a:spcAft>
            </a:pPr>
            <a:r>
              <a:rPr lang="en-US" b="1" dirty="0">
                <a:solidFill>
                  <a:srgbClr val="000000"/>
                </a:solidFill>
                <a:latin typeface="Times New Roman" panose="02020603050405020304" pitchFamily="18" charset="0"/>
              </a:rPr>
              <a:t>Today only: satisfaction guaranteed</a:t>
            </a:r>
            <a:r>
              <a:rPr lang="en-US" b="1" dirty="0" smtClean="0">
                <a:solidFill>
                  <a:srgbClr val="000000"/>
                </a:solidFill>
                <a:latin typeface="Times New Roman" panose="02020603050405020304" pitchFamily="18" charset="0"/>
              </a:rPr>
              <a:t>.                                                                                                  </a:t>
            </a:r>
            <a:r>
              <a:rPr lang="en-US" b="1" i="1" dirty="0" smtClean="0">
                <a:solidFill>
                  <a:schemeClr val="bg1">
                    <a:lumMod val="65000"/>
                  </a:schemeClr>
                </a:solidFill>
                <a:latin typeface="Times New Roman" panose="02020603050405020304" pitchFamily="18" charset="0"/>
              </a:rPr>
              <a:t>output</a:t>
            </a:r>
            <a:endParaRPr lang="en-US" b="1" i="1" dirty="0">
              <a:solidFill>
                <a:schemeClr val="bg1">
                  <a:lumMod val="65000"/>
                </a:schemeClr>
              </a:solidFill>
              <a:effectLst/>
              <a:latin typeface="Times New Roman" panose="02020603050405020304" pitchFamily="18" charset="0"/>
            </a:endParaRPr>
          </a:p>
        </p:txBody>
      </p:sp>
      <p:sp>
        <p:nvSpPr>
          <p:cNvPr id="6" name="Rectangle 3"/>
          <p:cNvSpPr>
            <a:spLocks noChangeArrowheads="1"/>
          </p:cNvSpPr>
          <p:nvPr/>
        </p:nvSpPr>
        <p:spPr bwMode="auto">
          <a:xfrm>
            <a:off x="1097280" y="5594960"/>
            <a:ext cx="10058400" cy="4587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350" tIns="0" rIns="0" bIns="119025"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200" b="0" i="0" u="none" strike="noStrike" cap="none" normalizeH="0" baseline="0" dirty="0" smtClean="0">
                <a:ln>
                  <a:noFill/>
                </a:ln>
                <a:solidFill>
                  <a:srgbClr val="000000"/>
                </a:solidFill>
                <a:effectLst/>
                <a:latin typeface="Calibri" panose="020F0502020204030204" pitchFamily="34" charset="0"/>
              </a:rPr>
              <a:t>applies rule to any element with class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special</a:t>
            </a:r>
            <a:r>
              <a:rPr kumimoji="0" lang="en-US" sz="2200" b="0" i="0" u="none" strike="noStrike" cap="none" normalizeH="0" baseline="0" dirty="0" smtClean="0">
                <a:ln>
                  <a:noFill/>
                </a:ln>
                <a:solidFill>
                  <a:srgbClr val="000000"/>
                </a:solidFill>
                <a:effectLst/>
                <a:latin typeface="Calibri" panose="020F0502020204030204" pitchFamily="34" charset="0"/>
              </a:rPr>
              <a:t>, or a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p</a:t>
            </a:r>
            <a:r>
              <a:rPr kumimoji="0" lang="en-US" sz="2200" b="0" i="0" u="none" strike="noStrike" cap="none" normalizeH="0" baseline="0" dirty="0" smtClean="0">
                <a:ln>
                  <a:noFill/>
                </a:ln>
                <a:solidFill>
                  <a:srgbClr val="000000"/>
                </a:solidFill>
                <a:effectLst/>
                <a:latin typeface="Calibri" panose="020F0502020204030204" pitchFamily="34" charset="0"/>
              </a:rPr>
              <a:t> with class </a:t>
            </a:r>
            <a:r>
              <a:rPr kumimoji="0" lang="en-US" sz="2200" b="0" i="0" u="none" strike="noStrike" cap="none" normalizeH="0" baseline="0" dirty="0" smtClean="0">
                <a:ln>
                  <a:noFill/>
                </a:ln>
                <a:solidFill>
                  <a:srgbClr val="003399"/>
                </a:solidFill>
                <a:effectLst/>
                <a:latin typeface="Consolas" panose="020B0609020204030204" pitchFamily="49" charset="0"/>
                <a:cs typeface="Consolas" panose="020B0609020204030204" pitchFamily="49" charset="0"/>
              </a:rPr>
              <a:t>shout</a:t>
            </a:r>
            <a:endParaRPr kumimoji="0" lang="en-US" sz="2200" b="0" i="0" u="none" strike="noStrike" cap="none" normalizeH="0" baseline="0" dirty="0" smtClean="0">
              <a:ln>
                <a:noFill/>
              </a:ln>
              <a:solidFill>
                <a:srgbClr val="003399"/>
              </a:solidFill>
              <a:effectLst/>
              <a:latin typeface="Calibri" panose="020F0502020204030204" pitchFamily="34" charset="0"/>
            </a:endParaRPr>
          </a:p>
        </p:txBody>
      </p:sp>
    </p:spTree>
    <p:extLst>
      <p:ext uri="{BB962C8B-B14F-4D97-AF65-F5344CB8AC3E}">
        <p14:creationId xmlns:p14="http://schemas.microsoft.com/office/powerpoint/2010/main" val="257821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1681</TotalTime>
  <Words>4236</Words>
  <Application>Microsoft Office PowerPoint</Application>
  <PresentationFormat>宽屏</PresentationFormat>
  <Paragraphs>691</Paragraphs>
  <Slides>59</Slides>
  <Notes>19</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宋体</vt:lpstr>
      <vt:lpstr>Arial</vt:lpstr>
      <vt:lpstr>Calibri</vt:lpstr>
      <vt:lpstr>Calibri Light</vt:lpstr>
      <vt:lpstr>Comic Sans MS</vt:lpstr>
      <vt:lpstr>Consolas</vt:lpstr>
      <vt:lpstr>Courier New</vt:lpstr>
      <vt:lpstr>Garamond</vt:lpstr>
      <vt:lpstr>Helvetica</vt:lpstr>
      <vt:lpstr>Times New Roman</vt:lpstr>
      <vt:lpstr>Wingdings</vt:lpstr>
      <vt:lpstr>Retrospect</vt:lpstr>
      <vt:lpstr>Web Programming</vt:lpstr>
      <vt:lpstr>Today’s Topics</vt:lpstr>
      <vt:lpstr>Today’s Topics</vt:lpstr>
      <vt:lpstr>Motivation for page sections</vt:lpstr>
      <vt:lpstr>The HTML id attribute</vt:lpstr>
      <vt:lpstr>Linking to sections of a web page</vt:lpstr>
      <vt:lpstr>CSS ID selectors</vt:lpstr>
      <vt:lpstr>The HTML class attribute</vt:lpstr>
      <vt:lpstr>CSS class selectors</vt:lpstr>
      <vt:lpstr>Multiple classes</vt:lpstr>
      <vt:lpstr>CSS for following examples</vt:lpstr>
      <vt:lpstr>Sections of a page: &lt;div&gt;</vt:lpstr>
      <vt:lpstr>Inline sections: &lt;span&gt;</vt:lpstr>
      <vt:lpstr>CSS context selectors</vt:lpstr>
      <vt:lpstr>Context selector example</vt:lpstr>
      <vt:lpstr>More complex example</vt:lpstr>
      <vt:lpstr>Today’s Topics</vt:lpstr>
      <vt:lpstr>The CSS Box Model</vt:lpstr>
      <vt:lpstr>Document flow – block elements</vt:lpstr>
      <vt:lpstr>Document flow - block and inline elements</vt:lpstr>
      <vt:lpstr>CSS properties for borders</vt:lpstr>
      <vt:lpstr>More border properties</vt:lpstr>
      <vt:lpstr>Border example 2</vt:lpstr>
      <vt:lpstr>Rounded corners with border-radius</vt:lpstr>
      <vt:lpstr>CSS properties for padding</vt:lpstr>
      <vt:lpstr>Padding example 1</vt:lpstr>
      <vt:lpstr>Padding example 2</vt:lpstr>
      <vt:lpstr>CSS properties for margins</vt:lpstr>
      <vt:lpstr>Margin example 1</vt:lpstr>
      <vt:lpstr>Margin example 2</vt:lpstr>
      <vt:lpstr>CSS properties for dimensions</vt:lpstr>
      <vt:lpstr>Centering a block element: auto margins</vt:lpstr>
      <vt:lpstr>Top/bottom margin collapse</vt:lpstr>
      <vt:lpstr>Today’s Topics</vt:lpstr>
      <vt:lpstr>The CSS float property</vt:lpstr>
      <vt:lpstr>Float example</vt:lpstr>
      <vt:lpstr>Floating content and width</vt:lpstr>
      <vt:lpstr>The clear property</vt:lpstr>
      <vt:lpstr>Clear diagram</vt:lpstr>
      <vt:lpstr>Common error: container too short</vt:lpstr>
      <vt:lpstr>The overflow property</vt:lpstr>
      <vt:lpstr>Multi-column layouts</vt:lpstr>
      <vt:lpstr>Today’s Topics</vt:lpstr>
      <vt:lpstr>The position property</vt:lpstr>
      <vt:lpstr>Absolute positioning</vt:lpstr>
      <vt:lpstr>Relative positioning</vt:lpstr>
      <vt:lpstr>Fixed positioning</vt:lpstr>
      <vt:lpstr>The vertical-align property</vt:lpstr>
      <vt:lpstr>Vertical Align</vt:lpstr>
      <vt:lpstr>Common bug: space under image</vt:lpstr>
      <vt:lpstr>Details about inline boxes</vt:lpstr>
      <vt:lpstr>The display property</vt:lpstr>
      <vt:lpstr>Displaying block elements as inline</vt:lpstr>
      <vt:lpstr>The visibility property</vt:lpstr>
      <vt:lpstr>The opacity property</vt:lpstr>
      <vt:lpstr>Alignment vs. float vs. position</vt:lpstr>
      <vt:lpstr>Thank you for your attention!</vt:lpstr>
      <vt:lpstr>HTML5 and layout: the old way</vt:lpstr>
      <vt:lpstr>HTML5 semantically meaningful tags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154</dc:title>
  <dc:creator>allison</dc:creator>
  <cp:lastModifiedBy>shuang</cp:lastModifiedBy>
  <cp:revision>99</cp:revision>
  <dcterms:created xsi:type="dcterms:W3CDTF">2014-09-28T17:09:59Z</dcterms:created>
  <dcterms:modified xsi:type="dcterms:W3CDTF">2016-03-21T06:59:06Z</dcterms:modified>
</cp:coreProperties>
</file>