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85" r:id="rId3"/>
    <p:sldId id="284" r:id="rId4"/>
    <p:sldId id="257" r:id="rId5"/>
    <p:sldId id="258" r:id="rId6"/>
    <p:sldId id="259" r:id="rId7"/>
    <p:sldId id="260" r:id="rId8"/>
    <p:sldId id="261" r:id="rId9"/>
    <p:sldId id="286" r:id="rId10"/>
    <p:sldId id="262" r:id="rId11"/>
    <p:sldId id="263" r:id="rId12"/>
    <p:sldId id="264" r:id="rId13"/>
    <p:sldId id="265" r:id="rId14"/>
    <p:sldId id="266" r:id="rId15"/>
    <p:sldId id="267" r:id="rId16"/>
    <p:sldId id="268" r:id="rId17"/>
    <p:sldId id="269" r:id="rId18"/>
    <p:sldId id="270" r:id="rId19"/>
    <p:sldId id="292" r:id="rId20"/>
    <p:sldId id="271" r:id="rId21"/>
    <p:sldId id="273" r:id="rId22"/>
    <p:sldId id="272" r:id="rId23"/>
    <p:sldId id="274" r:id="rId24"/>
    <p:sldId id="275" r:id="rId25"/>
    <p:sldId id="276" r:id="rId26"/>
    <p:sldId id="277" r:id="rId27"/>
    <p:sldId id="293" r:id="rId28"/>
    <p:sldId id="278" r:id="rId29"/>
    <p:sldId id="287" r:id="rId30"/>
    <p:sldId id="288" r:id="rId31"/>
    <p:sldId id="280" r:id="rId32"/>
    <p:sldId id="281" r:id="rId33"/>
    <p:sldId id="282" r:id="rId34"/>
    <p:sldId id="289" r:id="rId35"/>
    <p:sldId id="290" r:id="rId36"/>
    <p:sldId id="283" r:id="rId37"/>
    <p:sldId id="29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62B1"/>
    <a:srgbClr val="404040"/>
    <a:srgbClr val="0066FF"/>
    <a:srgbClr val="EBF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5167" autoAdjust="0"/>
  </p:normalViewPr>
  <p:slideViewPr>
    <p:cSldViewPr snapToGrid="0">
      <p:cViewPr varScale="1">
        <p:scale>
          <a:sx n="72" d="100"/>
          <a:sy n="72" d="100"/>
        </p:scale>
        <p:origin x="82" y="19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4AABA-C61B-4257-839F-8ADCD2A7653C}" type="datetimeFigureOut">
              <a:rPr lang="zh-CN" altLang="en-US" smtClean="0"/>
              <a:t>2015/12/14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941FC-065B-4D19-B6C0-895D17B93A1A}" type="slidenum">
              <a:rPr lang="zh-CN" altLang="en-US" smtClean="0"/>
              <a:t>‹#›</a:t>
            </a:fld>
            <a:endParaRPr lang="zh-CN" altLang="en-US"/>
          </a:p>
        </p:txBody>
      </p:sp>
    </p:spTree>
    <p:extLst>
      <p:ext uri="{BB962C8B-B14F-4D97-AF65-F5344CB8AC3E}">
        <p14:creationId xmlns:p14="http://schemas.microsoft.com/office/powerpoint/2010/main" val="153297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www.w3school.com.cn/jsref/jsref_shift.asp" TargetMode="External"/><Relationship Id="rId13" Type="http://schemas.openxmlformats.org/officeDocument/2006/relationships/hyperlink" Target="http://www.w3school.com.cn/jsref/jsref_tosource_array.asp" TargetMode="External"/><Relationship Id="rId3" Type="http://schemas.openxmlformats.org/officeDocument/2006/relationships/hyperlink" Target="http://www.w3school.com.cn/jsref/jsref_concat_array.asp" TargetMode="External"/><Relationship Id="rId7" Type="http://schemas.openxmlformats.org/officeDocument/2006/relationships/hyperlink" Target="http://www.w3school.com.cn/jsref/jsref_reverse.asp" TargetMode="External"/><Relationship Id="rId12" Type="http://schemas.openxmlformats.org/officeDocument/2006/relationships/hyperlink" Target="http://www.w3school.com.cn/jsref/jsref_splice.asp" TargetMode="External"/><Relationship Id="rId2" Type="http://schemas.openxmlformats.org/officeDocument/2006/relationships/slide" Target="../slides/slide25.xml"/><Relationship Id="rId16" Type="http://schemas.openxmlformats.org/officeDocument/2006/relationships/hyperlink" Target="http://www.w3school.com.cn/jsref/jsref_valueof_array.asp" TargetMode="External"/><Relationship Id="rId1" Type="http://schemas.openxmlformats.org/officeDocument/2006/relationships/notesMaster" Target="../notesMasters/notesMaster1.xml"/><Relationship Id="rId6" Type="http://schemas.openxmlformats.org/officeDocument/2006/relationships/hyperlink" Target="http://www.w3school.com.cn/jsref/jsref_push.asp" TargetMode="External"/><Relationship Id="rId11" Type="http://schemas.openxmlformats.org/officeDocument/2006/relationships/hyperlink" Target="http://www.w3school.com.cn/jsref/jsref_sort.asp" TargetMode="External"/><Relationship Id="rId5" Type="http://schemas.openxmlformats.org/officeDocument/2006/relationships/hyperlink" Target="http://www.w3school.com.cn/jsref/jsref_pop.asp" TargetMode="External"/><Relationship Id="rId15" Type="http://schemas.openxmlformats.org/officeDocument/2006/relationships/hyperlink" Target="http://www.w3school.com.cn/jsref/jsref_toLocaleString_array.asp" TargetMode="External"/><Relationship Id="rId10" Type="http://schemas.openxmlformats.org/officeDocument/2006/relationships/hyperlink" Target="http://www.w3school.com.cn/jsref/jsref_slice_array.asp" TargetMode="External"/><Relationship Id="rId4" Type="http://schemas.openxmlformats.org/officeDocument/2006/relationships/hyperlink" Target="http://www.w3school.com.cn/jsref/jsref_join.asp" TargetMode="External"/><Relationship Id="rId9" Type="http://schemas.openxmlformats.org/officeDocument/2006/relationships/hyperlink" Target="http://www.w3school.com.cn/jsref/jsref_unshift.asp" TargetMode="External"/><Relationship Id="rId14" Type="http://schemas.openxmlformats.org/officeDocument/2006/relationships/hyperlink" Target="http://www.w3school.com.cn/jsref/jsref_toString_array.asp"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app:detail"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baike.baidu.com/view/56072.htm"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app:detai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Strong_and_weak_typin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en.wikipedia.org/wiki/Dynamic_programming_language"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app:detai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www.w3school.com.cn/jsref/jsref_charAt.asp" TargetMode="External"/><Relationship Id="rId13" Type="http://schemas.openxmlformats.org/officeDocument/2006/relationships/hyperlink" Target="http://www.w3school.com.cn/jsref/jsref_fontsize.asp" TargetMode="External"/><Relationship Id="rId18" Type="http://schemas.openxmlformats.org/officeDocument/2006/relationships/hyperlink" Target="http://www.w3school.com.cn/jsref/jsref_link.asp" TargetMode="External"/><Relationship Id="rId26" Type="http://schemas.openxmlformats.org/officeDocument/2006/relationships/hyperlink" Target="http://www.w3school.com.cn/jsref/jsref_strike.asp" TargetMode="External"/><Relationship Id="rId3" Type="http://schemas.openxmlformats.org/officeDocument/2006/relationships/hyperlink" Target="app:detail" TargetMode="External"/><Relationship Id="rId21" Type="http://schemas.openxmlformats.org/officeDocument/2006/relationships/hyperlink" Target="http://www.w3school.com.cn/jsref/jsref_replace.asp" TargetMode="External"/><Relationship Id="rId34" Type="http://schemas.openxmlformats.org/officeDocument/2006/relationships/hyperlink" Target="http://www.w3school.com.cn/jsref/jsref_toUpperCase.asp" TargetMode="External"/><Relationship Id="rId7" Type="http://schemas.openxmlformats.org/officeDocument/2006/relationships/hyperlink" Target="http://www.w3school.com.cn/jsref/jsref_bold.asp" TargetMode="External"/><Relationship Id="rId12" Type="http://schemas.openxmlformats.org/officeDocument/2006/relationships/hyperlink" Target="http://www.w3school.com.cn/jsref/jsref_fontcolor.asp" TargetMode="External"/><Relationship Id="rId17" Type="http://schemas.openxmlformats.org/officeDocument/2006/relationships/hyperlink" Target="http://www.w3school.com.cn/jsref/jsref_lastIndexOf.asp" TargetMode="External"/><Relationship Id="rId25" Type="http://schemas.openxmlformats.org/officeDocument/2006/relationships/hyperlink" Target="http://www.w3school.com.cn/jsref/jsref_split.asp" TargetMode="External"/><Relationship Id="rId33" Type="http://schemas.openxmlformats.org/officeDocument/2006/relationships/hyperlink" Target="http://www.w3school.com.cn/jsref/jsref_toLowerCase.asp" TargetMode="External"/><Relationship Id="rId2" Type="http://schemas.openxmlformats.org/officeDocument/2006/relationships/slide" Target="../slides/slide14.xml"/><Relationship Id="rId16" Type="http://schemas.openxmlformats.org/officeDocument/2006/relationships/hyperlink" Target="http://www.w3school.com.cn/jsref/jsref_italics.asp" TargetMode="External"/><Relationship Id="rId20" Type="http://schemas.openxmlformats.org/officeDocument/2006/relationships/hyperlink" Target="http://www.w3school.com.cn/jsref/jsref_match.asp" TargetMode="External"/><Relationship Id="rId29" Type="http://schemas.openxmlformats.org/officeDocument/2006/relationships/hyperlink" Target="http://www.w3school.com.cn/jsref/jsref_substring.asp" TargetMode="External"/><Relationship Id="rId1" Type="http://schemas.openxmlformats.org/officeDocument/2006/relationships/notesMaster" Target="../notesMasters/notesMaster1.xml"/><Relationship Id="rId6" Type="http://schemas.openxmlformats.org/officeDocument/2006/relationships/hyperlink" Target="http://www.w3school.com.cn/jsref/jsref_blink.asp" TargetMode="External"/><Relationship Id="rId11" Type="http://schemas.openxmlformats.org/officeDocument/2006/relationships/hyperlink" Target="http://www.w3school.com.cn/jsref/jsref_fixed.asp" TargetMode="External"/><Relationship Id="rId24" Type="http://schemas.openxmlformats.org/officeDocument/2006/relationships/hyperlink" Target="http://www.w3school.com.cn/jsref/jsref_small.asp" TargetMode="External"/><Relationship Id="rId32" Type="http://schemas.openxmlformats.org/officeDocument/2006/relationships/hyperlink" Target="http://www.w3school.com.cn/jsref/jsref_toLocaleUpperCase.asp" TargetMode="External"/><Relationship Id="rId5" Type="http://schemas.openxmlformats.org/officeDocument/2006/relationships/hyperlink" Target="http://www.w3school.com.cn/jsref/jsref_big.asp" TargetMode="External"/><Relationship Id="rId15" Type="http://schemas.openxmlformats.org/officeDocument/2006/relationships/hyperlink" Target="http://www.w3school.com.cn/jsref/jsref_indexOf.asp" TargetMode="External"/><Relationship Id="rId23" Type="http://schemas.openxmlformats.org/officeDocument/2006/relationships/hyperlink" Target="http://www.w3school.com.cn/jsref/jsref_slice_string.asp" TargetMode="External"/><Relationship Id="rId28" Type="http://schemas.openxmlformats.org/officeDocument/2006/relationships/hyperlink" Target="http://www.w3school.com.cn/jsref/jsref_substr.asp" TargetMode="External"/><Relationship Id="rId36" Type="http://schemas.openxmlformats.org/officeDocument/2006/relationships/hyperlink" Target="http://www.w3school.com.cn/jsref/jsref_valueOf_string.asp" TargetMode="External"/><Relationship Id="rId10" Type="http://schemas.openxmlformats.org/officeDocument/2006/relationships/hyperlink" Target="http://www.w3school.com.cn/jsref/jsref_concat_string.asp" TargetMode="External"/><Relationship Id="rId19" Type="http://schemas.openxmlformats.org/officeDocument/2006/relationships/hyperlink" Target="http://www.w3school.com.cn/jsref/jsref_localeCompare.asp" TargetMode="External"/><Relationship Id="rId31" Type="http://schemas.openxmlformats.org/officeDocument/2006/relationships/hyperlink" Target="http://www.w3school.com.cn/jsref/jsref_toLocaleLowerCase.asp" TargetMode="External"/><Relationship Id="rId4" Type="http://schemas.openxmlformats.org/officeDocument/2006/relationships/hyperlink" Target="http://www.w3school.com.cn/jsref/jsref_anchor.asp" TargetMode="External"/><Relationship Id="rId9" Type="http://schemas.openxmlformats.org/officeDocument/2006/relationships/hyperlink" Target="http://www.w3school.com.cn/jsref/jsref_charCodeAt.asp" TargetMode="External"/><Relationship Id="rId14" Type="http://schemas.openxmlformats.org/officeDocument/2006/relationships/hyperlink" Target="http://www.w3school.com.cn/jsref/jsref_fromCharCode.asp" TargetMode="External"/><Relationship Id="rId22" Type="http://schemas.openxmlformats.org/officeDocument/2006/relationships/hyperlink" Target="http://www.w3school.com.cn/jsref/jsref_search.asp" TargetMode="External"/><Relationship Id="rId27" Type="http://schemas.openxmlformats.org/officeDocument/2006/relationships/hyperlink" Target="http://www.w3school.com.cn/jsref/jsref_sub.asp" TargetMode="External"/><Relationship Id="rId30" Type="http://schemas.openxmlformats.org/officeDocument/2006/relationships/hyperlink" Target="http://www.w3school.com.cn/jsref/jsref_sup.asp" TargetMode="External"/><Relationship Id="rId35" Type="http://schemas.openxmlformats.org/officeDocument/2006/relationships/hyperlink" Target="http://www.w3school.com.cn/jsref/jsref_toString_string.asp"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app:detai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www.w3school.com.cn/jsref/jsref_ceil.asp" TargetMode="External"/><Relationship Id="rId13" Type="http://schemas.openxmlformats.org/officeDocument/2006/relationships/hyperlink" Target="http://www.w3school.com.cn/jsref/jsref_max.asp" TargetMode="External"/><Relationship Id="rId18" Type="http://schemas.openxmlformats.org/officeDocument/2006/relationships/hyperlink" Target="http://www.w3school.com.cn/jsref/jsref_sin.asp" TargetMode="External"/><Relationship Id="rId3" Type="http://schemas.openxmlformats.org/officeDocument/2006/relationships/hyperlink" Target="http://www.w3school.com.cn/jsref/jsref_abs.asp" TargetMode="External"/><Relationship Id="rId21" Type="http://schemas.openxmlformats.org/officeDocument/2006/relationships/hyperlink" Target="http://www.w3school.com.cn/jsref/jsref_tosource_math.asp" TargetMode="External"/><Relationship Id="rId7" Type="http://schemas.openxmlformats.org/officeDocument/2006/relationships/hyperlink" Target="http://www.w3school.com.cn/jsref/jsref_atan2.asp" TargetMode="External"/><Relationship Id="rId12" Type="http://schemas.openxmlformats.org/officeDocument/2006/relationships/hyperlink" Target="http://www.w3school.com.cn/jsref/jsref_log.asp" TargetMode="External"/><Relationship Id="rId17" Type="http://schemas.openxmlformats.org/officeDocument/2006/relationships/hyperlink" Target="http://www.w3school.com.cn/jsref/jsref_round.asp" TargetMode="External"/><Relationship Id="rId2" Type="http://schemas.openxmlformats.org/officeDocument/2006/relationships/slide" Target="../slides/slide18.xml"/><Relationship Id="rId16" Type="http://schemas.openxmlformats.org/officeDocument/2006/relationships/hyperlink" Target="http://www.w3school.com.cn/jsref/jsref_random.asp" TargetMode="External"/><Relationship Id="rId20" Type="http://schemas.openxmlformats.org/officeDocument/2006/relationships/hyperlink" Target="http://www.w3school.com.cn/jsref/jsref_tan.asp" TargetMode="External"/><Relationship Id="rId1" Type="http://schemas.openxmlformats.org/officeDocument/2006/relationships/notesMaster" Target="../notesMasters/notesMaster1.xml"/><Relationship Id="rId6" Type="http://schemas.openxmlformats.org/officeDocument/2006/relationships/hyperlink" Target="http://www.w3school.com.cn/jsref/jsref_atan.asp" TargetMode="External"/><Relationship Id="rId11" Type="http://schemas.openxmlformats.org/officeDocument/2006/relationships/hyperlink" Target="http://www.w3school.com.cn/jsref/jsref_floor.asp" TargetMode="External"/><Relationship Id="rId5" Type="http://schemas.openxmlformats.org/officeDocument/2006/relationships/hyperlink" Target="http://www.w3school.com.cn/jsref/jsref_asin.asp" TargetMode="External"/><Relationship Id="rId15" Type="http://schemas.openxmlformats.org/officeDocument/2006/relationships/hyperlink" Target="http://www.w3school.com.cn/jsref/jsref_pow.asp" TargetMode="External"/><Relationship Id="rId10" Type="http://schemas.openxmlformats.org/officeDocument/2006/relationships/hyperlink" Target="http://www.w3school.com.cn/jsref/jsref_exp.asp" TargetMode="External"/><Relationship Id="rId19" Type="http://schemas.openxmlformats.org/officeDocument/2006/relationships/hyperlink" Target="http://www.w3school.com.cn/jsref/jsref_sqrt.asp" TargetMode="External"/><Relationship Id="rId4" Type="http://schemas.openxmlformats.org/officeDocument/2006/relationships/hyperlink" Target="http://www.w3school.com.cn/jsref/jsref_acos.asp" TargetMode="External"/><Relationship Id="rId9" Type="http://schemas.openxmlformats.org/officeDocument/2006/relationships/hyperlink" Target="http://www.w3school.com.cn/jsref/jsref_cos.asp" TargetMode="External"/><Relationship Id="rId14" Type="http://schemas.openxmlformats.org/officeDocument/2006/relationships/hyperlink" Target="http://www.w3school.com.cn/jsref/jsref_min.asp" TargetMode="External"/><Relationship Id="rId22" Type="http://schemas.openxmlformats.org/officeDocument/2006/relationships/hyperlink" Target="http://www.w3school.com.cn/jsref/jsref_valueof_math.asp"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函数是第一类对象。   在函数式语言中，可以对函数像值或对象实例一样进行绑定在变量上或者作为参数来传递的操作。</a:t>
            </a:r>
            <a:endParaRPr lang="en-US" altLang="zh-CN" dirty="0" smtClean="0"/>
          </a:p>
          <a:p>
            <a:endParaRPr lang="en-US" altLang="zh-CN" dirty="0" smtClean="0"/>
          </a:p>
          <a:p>
            <a:r>
              <a:rPr lang="en-US" altLang="zh-CN" dirty="0" smtClean="0"/>
              <a:t>--------------------------------------</a:t>
            </a:r>
            <a:r>
              <a:rPr lang="zh-CN" altLang="en-US" dirty="0" smtClean="0"/>
              <a:t/>
            </a:r>
            <a:br>
              <a:rPr lang="zh-CN" altLang="en-US" dirty="0" smtClean="0"/>
            </a:br>
            <a:r>
              <a:rPr lang="zh-CN" altLang="en-US" dirty="0" smtClean="0"/>
              <a:t>类型，定义了一个取值的集合，以及可作用的操作的集合。如</a:t>
            </a:r>
            <a:r>
              <a:rPr lang="en-US" altLang="zh-CN" dirty="0" smtClean="0"/>
              <a:t>C</a:t>
            </a:r>
            <a:r>
              <a:rPr lang="zh-CN" altLang="en-US" dirty="0" smtClean="0"/>
              <a:t>语言的</a:t>
            </a:r>
            <a:r>
              <a:rPr lang="en-US" altLang="zh-CN" dirty="0" err="1" smtClean="0"/>
              <a:t>int</a:t>
            </a:r>
            <a:r>
              <a:rPr lang="zh-CN" altLang="en-US" dirty="0" smtClean="0"/>
              <a:t>类型有一个上下界，可进行加减乘除等操作。变量可能有 </a:t>
            </a:r>
            <a:r>
              <a:rPr lang="en-US" altLang="zh-CN" dirty="0" err="1" smtClean="0"/>
              <a:t>int</a:t>
            </a:r>
            <a:r>
              <a:rPr lang="zh-CN" altLang="en-US" dirty="0" smtClean="0"/>
              <a:t>，</a:t>
            </a:r>
            <a:r>
              <a:rPr lang="en-US" altLang="zh-CN" dirty="0" smtClean="0"/>
              <a:t>float</a:t>
            </a:r>
            <a:r>
              <a:rPr lang="zh-CN" altLang="en-US" dirty="0" smtClean="0"/>
              <a:t>，</a:t>
            </a:r>
            <a:r>
              <a:rPr lang="en-US" altLang="zh-CN" dirty="0" smtClean="0"/>
              <a:t>string</a:t>
            </a:r>
            <a:r>
              <a:rPr lang="zh-CN" altLang="en-US" dirty="0" smtClean="0"/>
              <a:t>。。等类型，函数、对象等也有类型。</a:t>
            </a:r>
            <a:br>
              <a:rPr lang="zh-CN" altLang="en-US" dirty="0" smtClean="0"/>
            </a:br>
            <a:endParaRPr lang="zh-CN" altLang="en-US" dirty="0" smtClean="0"/>
          </a:p>
          <a:p>
            <a:r>
              <a:rPr lang="zh-CN" altLang="en-US" dirty="0" smtClean="0"/>
              <a:t/>
            </a:r>
            <a:br>
              <a:rPr lang="zh-CN" altLang="en-US" dirty="0" smtClean="0"/>
            </a:br>
            <a:r>
              <a:rPr lang="zh-CN" altLang="en-US" dirty="0" smtClean="0"/>
              <a:t>进一步，我们把类型分为三类：</a:t>
            </a:r>
          </a:p>
          <a:p>
            <a:r>
              <a:rPr lang="en-US" altLang="zh-CN" dirty="0" smtClean="0"/>
              <a:t>First Class</a:t>
            </a:r>
            <a:r>
              <a:rPr lang="zh-CN" altLang="en-US" dirty="0" smtClean="0"/>
              <a:t>。该类型的值可以作为函数的参数和返回值，也可以赋给变量。</a:t>
            </a:r>
          </a:p>
          <a:p>
            <a:r>
              <a:rPr lang="en-US" altLang="zh-CN" dirty="0" smtClean="0"/>
              <a:t>Second Class</a:t>
            </a:r>
            <a:r>
              <a:rPr lang="zh-CN" altLang="en-US" dirty="0" smtClean="0"/>
              <a:t>。该类型的值可以作为函数的参数，但不能从函数返回，也不能赋给变量。</a:t>
            </a:r>
          </a:p>
          <a:p>
            <a:r>
              <a:rPr lang="en-US" altLang="zh-CN" dirty="0" smtClean="0"/>
              <a:t>Third Class</a:t>
            </a:r>
            <a:r>
              <a:rPr lang="zh-CN" altLang="en-US" dirty="0" smtClean="0"/>
              <a:t>。该类型的值作为函数参数也不行</a:t>
            </a:r>
          </a:p>
          <a:p>
            <a:r>
              <a:rPr lang="zh-CN" altLang="en-US" dirty="0" smtClean="0"/>
              <a:t/>
            </a:r>
            <a:br>
              <a:rPr lang="zh-CN" altLang="en-US" dirty="0" smtClean="0"/>
            </a:br>
            <a:r>
              <a:rPr lang="zh-CN" altLang="en-US" dirty="0" smtClean="0"/>
              <a:t>多数程序语言中的整型、字符类型都是</a:t>
            </a:r>
            <a:r>
              <a:rPr lang="en-US" altLang="zh-CN" dirty="0" smtClean="0"/>
              <a:t>First Class</a:t>
            </a:r>
            <a:r>
              <a:rPr lang="zh-CN" altLang="en-US" dirty="0" smtClean="0"/>
              <a:t>的。在函数式语言（或支持函数式的语言）中，函数也是</a:t>
            </a:r>
            <a:r>
              <a:rPr lang="en-US" altLang="zh-CN" dirty="0" smtClean="0"/>
              <a:t>First Class</a:t>
            </a:r>
            <a:r>
              <a:rPr lang="zh-CN" altLang="en-US" dirty="0" smtClean="0"/>
              <a:t>的，或者说函数是“一等公民”。以函数为参数或返回值的函数称为“高阶函数”。</a:t>
            </a:r>
          </a:p>
          <a:p>
            <a:r>
              <a:rPr lang="en-US" altLang="zh-CN" dirty="0" smtClean="0"/>
              <a:t>Scheme</a:t>
            </a:r>
            <a:r>
              <a:rPr lang="zh-CN" altLang="en-US" dirty="0" smtClean="0"/>
              <a:t>的</a:t>
            </a:r>
            <a:r>
              <a:rPr lang="en-US" altLang="zh-CN" dirty="0" smtClean="0"/>
              <a:t>Continuation</a:t>
            </a:r>
            <a:r>
              <a:rPr lang="zh-CN" altLang="en-US" dirty="0" smtClean="0"/>
              <a:t>也是</a:t>
            </a:r>
            <a:r>
              <a:rPr lang="en-US" altLang="zh-CN" dirty="0" smtClean="0"/>
              <a:t>First Class</a:t>
            </a:r>
            <a:r>
              <a:rPr lang="zh-CN" altLang="en-US" dirty="0" smtClean="0"/>
              <a:t>的</a:t>
            </a:r>
            <a:br>
              <a:rPr lang="zh-CN" altLang="en-US" dirty="0" smtClean="0"/>
            </a:br>
            <a:r>
              <a:rPr lang="en-US" altLang="zh-CN" dirty="0" smtClean="0"/>
              <a:t>First class function</a:t>
            </a:r>
            <a:r>
              <a:rPr lang="zh-CN" altLang="en-US" dirty="0" smtClean="0"/>
              <a:t>意义何在？</a:t>
            </a:r>
          </a:p>
          <a:p>
            <a:r>
              <a:rPr lang="zh-CN" altLang="en-US" dirty="0" smtClean="0"/>
              <a:t/>
            </a:r>
            <a:br>
              <a:rPr lang="zh-CN" altLang="en-US" dirty="0" smtClean="0"/>
            </a:br>
            <a:r>
              <a:rPr lang="zh-CN" altLang="en-US" dirty="0" smtClean="0"/>
              <a:t>结构化程序设计的精髓在于模块复用和访存控制。如果说函数实现了代码复用，那么在支持</a:t>
            </a:r>
            <a:r>
              <a:rPr lang="en-US" altLang="zh-CN" dirty="0" smtClean="0"/>
              <a:t>First Class Function</a:t>
            </a:r>
            <a:r>
              <a:rPr lang="zh-CN" altLang="en-US" dirty="0" smtClean="0"/>
              <a:t>的语言中，高阶函数作为函数之间的胶水，进一步方便了函数的复用。</a:t>
            </a:r>
          </a:p>
          <a:p>
            <a:r>
              <a:rPr lang="zh-CN" altLang="en-US" dirty="0" smtClean="0"/>
              <a:t/>
            </a:r>
            <a:br>
              <a:rPr lang="zh-CN" altLang="en-US" dirty="0" smtClean="0"/>
            </a:br>
            <a:r>
              <a:rPr lang="zh-CN" altLang="en-US" dirty="0" smtClean="0"/>
              <a:t>学函数式语言，基本都会遇到</a:t>
            </a:r>
            <a:r>
              <a:rPr lang="en-US" altLang="zh-CN" dirty="0" smtClean="0"/>
              <a:t>map, reduce, filter, zip</a:t>
            </a:r>
            <a:r>
              <a:rPr lang="zh-CN" altLang="en-US" dirty="0" smtClean="0"/>
              <a:t>这些经典的高阶函数。</a:t>
            </a:r>
            <a:br>
              <a:rPr lang="zh-CN" altLang="en-US" dirty="0" smtClean="0"/>
            </a:br>
            <a:r>
              <a:rPr lang="zh-CN" altLang="en-US" dirty="0" smtClean="0"/>
              <a:t>学习</a:t>
            </a:r>
            <a:r>
              <a:rPr lang="en-US" altLang="zh-CN" dirty="0" smtClean="0"/>
              <a:t>Fortran</a:t>
            </a:r>
            <a:r>
              <a:rPr lang="zh-CN" altLang="en-US" dirty="0" smtClean="0"/>
              <a:t>、</a:t>
            </a:r>
            <a:r>
              <a:rPr lang="en-US" altLang="zh-CN" dirty="0" smtClean="0"/>
              <a:t>C</a:t>
            </a:r>
            <a:r>
              <a:rPr lang="zh-CN" altLang="en-US" dirty="0" smtClean="0"/>
              <a:t>语言时，我们习惯通过传参、返回值，来实现函数的交互、复用，然而传的参数大部分只是基础数据类型。高阶函数、递归数据类型，实现了不同程序模块间更方便地交互与复用。</a:t>
            </a:r>
            <a:br>
              <a:rPr lang="zh-CN" altLang="en-US" dirty="0" smtClean="0"/>
            </a:br>
            <a:r>
              <a:rPr lang="zh-CN" altLang="en-US" dirty="0" smtClean="0"/>
              <a:t/>
            </a:r>
            <a:br>
              <a:rPr lang="zh-CN" altLang="en-US" dirty="0" smtClean="0"/>
            </a:br>
            <a:r>
              <a:rPr lang="zh-CN" altLang="en-US" dirty="0" smtClean="0"/>
              <a:t>更自由、细粒度的模块化，程序员用得飞起，需要自己“设计”的也多了。</a:t>
            </a:r>
            <a:r>
              <a:rPr lang="en-US" altLang="zh-CN" dirty="0" err="1" smtClean="0"/>
              <a:t>Huges</a:t>
            </a:r>
            <a:r>
              <a:rPr lang="zh-CN" altLang="en-US" dirty="0" smtClean="0"/>
              <a:t>指出“采用函数式编程的程序员必须努力确保程序使用更小、更简单、更通用的模块”，这构成了新的挑战</a:t>
            </a:r>
          </a:p>
          <a:p>
            <a:r>
              <a:rPr lang="en-US" altLang="zh-CN" sz="1200" b="0" i="0" kern="1200" dirty="0" smtClean="0">
                <a:solidFill>
                  <a:schemeClr val="tx1"/>
                </a:solidFill>
                <a:effectLst/>
                <a:latin typeface="+mn-lt"/>
                <a:ea typeface="+mn-ea"/>
                <a:cs typeface="+mn-cs"/>
              </a:rPr>
              <a:t>----------------------------------------------------------------------------------</a:t>
            </a: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定义：编译型语言：把做好的源程序全部编译成二进制代码的可运行程序。然后，可直接运行这个程序。 解释型语言：把做好的源程序翻译一句，然后执行一句，直至结束！特点：编译型语言，执行速度快、效率高；依靠编译器、跨平台性差。 解释型语言，执行速度慢、效率低；依靠解释器、跨平台性好。 举例：编译型的语言包括：</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Delphi</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Pascal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Fortran </a:t>
            </a:r>
            <a:r>
              <a:rPr lang="zh-CN" altLang="en-US" sz="1200" b="0" i="0" kern="1200" dirty="0" smtClean="0">
                <a:solidFill>
                  <a:schemeClr val="tx1"/>
                </a:solidFill>
                <a:effectLst/>
                <a:latin typeface="+mn-lt"/>
                <a:ea typeface="+mn-ea"/>
                <a:cs typeface="+mn-cs"/>
              </a:rPr>
              <a:t>解释型的语言包括：</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Basic</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javascript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计算机是不能够识别高级语言的，所以当我们运行一个高级语言程序的时候，就需要一个“翻译机”来从事把高级语言转变成计算机能读懂的机器语言的过程。这个过程分成两类，第一种是编译，第二种是解释。</a:t>
            </a:r>
          </a:p>
          <a:p>
            <a:r>
              <a:rPr lang="zh-CN" altLang="en-US" sz="1200" b="0" i="0" kern="1200" dirty="0" smtClean="0">
                <a:solidFill>
                  <a:schemeClr val="tx1"/>
                </a:solidFill>
                <a:effectLst/>
                <a:latin typeface="+mn-lt"/>
                <a:ea typeface="+mn-ea"/>
                <a:cs typeface="+mn-cs"/>
              </a:rPr>
              <a:t>编译型语言在程序执行之前，先会通过编译器对程序执行一个编译的过程，把程序转变成机器语言。运行时就不需要翻译，而直接执行就可以了。最典型的例子就是</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语言。</a:t>
            </a:r>
          </a:p>
          <a:p>
            <a:r>
              <a:rPr lang="zh-CN" altLang="en-US" sz="1200" b="0" i="0" kern="1200" dirty="0" smtClean="0">
                <a:solidFill>
                  <a:schemeClr val="tx1"/>
                </a:solidFill>
                <a:effectLst/>
                <a:latin typeface="+mn-lt"/>
                <a:ea typeface="+mn-ea"/>
                <a:cs typeface="+mn-cs"/>
              </a:rPr>
              <a:t>解释型语言就没有这个编译的过程，而是在程序运行的时候，通过解释器对程序逐行作出解释，然后直接运行，最典型的例子是</a:t>
            </a:r>
            <a:r>
              <a:rPr lang="en-US" altLang="zh-CN" sz="1200" b="0" i="0" kern="1200" dirty="0" smtClean="0">
                <a:solidFill>
                  <a:schemeClr val="tx1"/>
                </a:solidFill>
                <a:effectLst/>
                <a:latin typeface="+mn-lt"/>
                <a:ea typeface="+mn-ea"/>
                <a:cs typeface="+mn-cs"/>
              </a:rPr>
              <a:t>Ruby</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通过以上的例子，我们可以来总结一下解释型语言和编译型语言的优缺点，因为编译型语言在程序运行之前就已经对程序做出了“翻译”，所以在运行时就少掉了“翻译”的过程，所以效率比较高。但是我们也不能一概而论，一些解释型语言也可以通过解释器的优化来在对程序做出翻译时对整个程序做出优化，从而在效率上超过编译型语言。</a:t>
            </a:r>
          </a:p>
          <a:p>
            <a:r>
              <a:rPr lang="zh-CN" altLang="en-US" sz="1200" b="0" i="0" kern="1200" dirty="0" smtClean="0">
                <a:solidFill>
                  <a:schemeClr val="tx1"/>
                </a:solidFill>
                <a:effectLst/>
                <a:latin typeface="+mn-lt"/>
                <a:ea typeface="+mn-ea"/>
                <a:cs typeface="+mn-cs"/>
              </a:rPr>
              <a:t>此外，随着</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等基于虚拟机的语言的兴起，我们又不能把语言纯粹地分成解释型和编译型这两种。</a:t>
            </a:r>
          </a:p>
          <a:p>
            <a:r>
              <a:rPr lang="zh-CN" altLang="en-US" sz="1200" b="0" i="0" kern="1200" dirty="0" smtClean="0">
                <a:solidFill>
                  <a:schemeClr val="tx1"/>
                </a:solidFill>
                <a:effectLst/>
                <a:latin typeface="+mn-lt"/>
                <a:ea typeface="+mn-ea"/>
                <a:cs typeface="+mn-cs"/>
              </a:rPr>
              <a:t>用</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来举例，</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首先是通过编译器编译成字节码文件，然后在运行时通过解释器给解释成机器文件。所以我们说</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是一种先编译后解释的语言。</a:t>
            </a:r>
          </a:p>
          <a:p>
            <a:r>
              <a:rPr lang="zh-CN" altLang="en-US" sz="1200" b="0" i="0" kern="1200" dirty="0" smtClean="0">
                <a:solidFill>
                  <a:schemeClr val="tx1"/>
                </a:solidFill>
                <a:effectLst/>
                <a:latin typeface="+mn-lt"/>
                <a:ea typeface="+mn-ea"/>
                <a:cs typeface="+mn-cs"/>
              </a:rPr>
              <a:t>再换成</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首先是通过编译器将</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文件编译成</a:t>
            </a:r>
            <a:r>
              <a:rPr lang="en-US" altLang="zh-CN" sz="1200" b="0" i="0" kern="1200" dirty="0" smtClean="0">
                <a:solidFill>
                  <a:schemeClr val="tx1"/>
                </a:solidFill>
                <a:effectLst/>
                <a:latin typeface="+mn-lt"/>
                <a:ea typeface="+mn-ea"/>
                <a:cs typeface="+mn-cs"/>
              </a:rPr>
              <a:t>IL</a:t>
            </a:r>
            <a:r>
              <a:rPr lang="zh-CN" altLang="en-US" sz="1200" b="0" i="0" kern="1200" dirty="0" smtClean="0">
                <a:solidFill>
                  <a:schemeClr val="tx1"/>
                </a:solidFill>
                <a:effectLst/>
                <a:latin typeface="+mn-lt"/>
                <a:ea typeface="+mn-ea"/>
                <a:cs typeface="+mn-cs"/>
              </a:rPr>
              <a:t>文件，然后在通过</a:t>
            </a:r>
            <a:r>
              <a:rPr lang="en-US" altLang="zh-CN" sz="1200" b="0" i="0" kern="1200" dirty="0" smtClean="0">
                <a:solidFill>
                  <a:schemeClr val="tx1"/>
                </a:solidFill>
                <a:effectLst/>
                <a:latin typeface="+mn-lt"/>
                <a:ea typeface="+mn-ea"/>
                <a:cs typeface="+mn-cs"/>
              </a:rPr>
              <a:t>CLR</a:t>
            </a:r>
            <a:r>
              <a:rPr lang="zh-CN" altLang="en-US" sz="1200" b="0" i="0" kern="1200" dirty="0" smtClean="0">
                <a:solidFill>
                  <a:schemeClr val="tx1"/>
                </a:solidFill>
                <a:effectLst/>
                <a:latin typeface="+mn-lt"/>
                <a:ea typeface="+mn-ea"/>
                <a:cs typeface="+mn-cs"/>
              </a:rPr>
              <a:t>将</a:t>
            </a:r>
            <a:r>
              <a:rPr lang="en-US" altLang="zh-CN" sz="1200" b="0" i="0" kern="1200" dirty="0" smtClean="0">
                <a:solidFill>
                  <a:schemeClr val="tx1"/>
                </a:solidFill>
                <a:effectLst/>
                <a:latin typeface="+mn-lt"/>
                <a:ea typeface="+mn-ea"/>
                <a:cs typeface="+mn-cs"/>
              </a:rPr>
              <a:t>IL</a:t>
            </a:r>
            <a:r>
              <a:rPr lang="zh-CN" altLang="en-US" sz="1200" b="0" i="0" kern="1200" dirty="0" smtClean="0">
                <a:solidFill>
                  <a:schemeClr val="tx1"/>
                </a:solidFill>
                <a:effectLst/>
                <a:latin typeface="+mn-lt"/>
                <a:ea typeface="+mn-ea"/>
                <a:cs typeface="+mn-cs"/>
              </a:rPr>
              <a:t>文件编译成机器文件。所以我们说</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是一门纯编译语言，但是</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是一门需要二次编译的语言。同理也可等效运用到基于</a:t>
            </a:r>
            <a:r>
              <a:rPr lang="en-US" altLang="zh-CN" sz="1200" b="0" i="0" kern="1200" dirty="0" smtClean="0">
                <a:solidFill>
                  <a:schemeClr val="tx1"/>
                </a:solidFill>
                <a:effectLst/>
                <a:latin typeface="+mn-lt"/>
                <a:ea typeface="+mn-ea"/>
                <a:cs typeface="+mn-cs"/>
              </a:rPr>
              <a:t>.NET</a:t>
            </a:r>
            <a:r>
              <a:rPr lang="zh-CN" altLang="en-US" sz="1200" b="0" i="0" kern="1200" dirty="0" smtClean="0">
                <a:solidFill>
                  <a:schemeClr val="tx1"/>
                </a:solidFill>
                <a:effectLst/>
                <a:latin typeface="+mn-lt"/>
                <a:ea typeface="+mn-ea"/>
                <a:cs typeface="+mn-cs"/>
              </a:rPr>
              <a:t>平台上的其他语言。</a:t>
            </a:r>
          </a:p>
          <a:p>
            <a:endParaRPr lang="zh-CN" altLang="en-US" dirty="0"/>
          </a:p>
        </p:txBody>
      </p:sp>
      <p:sp>
        <p:nvSpPr>
          <p:cNvPr id="4" name="灯片编号占位符 3"/>
          <p:cNvSpPr>
            <a:spLocks noGrp="1"/>
          </p:cNvSpPr>
          <p:nvPr>
            <p:ph type="sldNum" sz="quarter" idx="10"/>
          </p:nvPr>
        </p:nvSpPr>
        <p:spPr/>
        <p:txBody>
          <a:bodyPr/>
          <a:lstStyle/>
          <a:p>
            <a:fld id="{21E941FC-065B-4D19-B6C0-895D17B93A1A}" type="slidenum">
              <a:rPr lang="zh-CN" altLang="en-US" smtClean="0"/>
              <a:t>7</a:t>
            </a:fld>
            <a:endParaRPr lang="zh-CN" altLang="en-US"/>
          </a:p>
        </p:txBody>
      </p:sp>
    </p:spTree>
    <p:extLst>
      <p:ext uri="{BB962C8B-B14F-4D97-AF65-F5344CB8AC3E}">
        <p14:creationId xmlns:p14="http://schemas.microsoft.com/office/powerpoint/2010/main" val="3882106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null :</a:t>
            </a:r>
            <a:r>
              <a:rPr lang="zh-CN" altLang="en-US" sz="1200" b="0" i="0" kern="1200" dirty="0" smtClean="0">
                <a:solidFill>
                  <a:schemeClr val="tx1"/>
                </a:solidFill>
                <a:effectLst/>
                <a:latin typeface="+mn-lt"/>
                <a:ea typeface="+mn-ea"/>
                <a:cs typeface="+mn-cs"/>
              </a:rPr>
              <a:t>表示无值</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undefined : </a:t>
            </a:r>
            <a:r>
              <a:rPr lang="zh-CN" altLang="en-US" sz="1200" b="0" i="0" kern="1200" dirty="0" smtClean="0">
                <a:solidFill>
                  <a:schemeClr val="tx1"/>
                </a:solidFill>
                <a:effectLst/>
                <a:latin typeface="+mn-lt"/>
                <a:ea typeface="+mn-ea"/>
                <a:cs typeface="+mn-cs"/>
              </a:rPr>
              <a:t>表示一个未声明的变量，或已声明但没有赋值的变量，或一个并不存在的对象属性。</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原来</a:t>
            </a:r>
            <a:r>
              <a:rPr lang="en-US" altLang="zh-CN" sz="1200" b="0" i="0" kern="1200" dirty="0" smtClean="0">
                <a:solidFill>
                  <a:schemeClr val="tx1"/>
                </a:solidFill>
                <a:effectLst/>
                <a:latin typeface="+mn-lt"/>
                <a:ea typeface="+mn-ea"/>
                <a:cs typeface="+mn-cs"/>
              </a:rPr>
              <a:t>null</a:t>
            </a:r>
            <a:r>
              <a:rPr lang="zh-CN" altLang="en-US" sz="1200" b="0" i="0" kern="1200" dirty="0" smtClean="0">
                <a:solidFill>
                  <a:schemeClr val="tx1"/>
                </a:solidFill>
                <a:effectLst/>
                <a:latin typeface="+mn-lt"/>
                <a:ea typeface="+mn-ea"/>
                <a:cs typeface="+mn-cs"/>
              </a:rPr>
              <a:t>是一个对象，所以在返回类型到时候，会返回</a:t>
            </a:r>
            <a:r>
              <a:rPr lang="en-US" altLang="zh-CN" sz="1200" b="0" i="0" kern="1200" dirty="0" smtClean="0">
                <a:solidFill>
                  <a:schemeClr val="tx1"/>
                </a:solidFill>
                <a:effectLst/>
                <a:latin typeface="+mn-lt"/>
                <a:ea typeface="+mn-ea"/>
                <a:cs typeface="+mn-cs"/>
              </a:rPr>
              <a:t>object</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null </a:t>
            </a:r>
            <a:r>
              <a:rPr lang="zh-CN" altLang="en-US" sz="1200" b="0" i="0" kern="1200" dirty="0" smtClean="0">
                <a:solidFill>
                  <a:schemeClr val="tx1"/>
                </a:solidFill>
                <a:effectLst/>
                <a:latin typeface="+mn-lt"/>
                <a:ea typeface="+mn-ea"/>
                <a:cs typeface="+mn-cs"/>
              </a:rPr>
              <a:t>是 </a:t>
            </a:r>
            <a:r>
              <a:rPr lang="en-US" altLang="zh-CN" sz="1200" b="0" i="0" kern="1200" dirty="0" smtClean="0">
                <a:solidFill>
                  <a:schemeClr val="tx1"/>
                </a:solidFill>
                <a:effectLst/>
                <a:latin typeface="+mn-lt"/>
                <a:ea typeface="+mn-ea"/>
                <a:cs typeface="+mn-cs"/>
              </a:rPr>
              <a:t>JavaScript </a:t>
            </a:r>
            <a:r>
              <a:rPr lang="zh-CN" altLang="en-US" sz="1200" b="0" i="0" kern="1200" dirty="0" smtClean="0">
                <a:solidFill>
                  <a:schemeClr val="tx1"/>
                </a:solidFill>
                <a:effectLst/>
                <a:latin typeface="+mn-lt"/>
                <a:ea typeface="+mn-ea"/>
                <a:cs typeface="+mn-cs"/>
              </a:rPr>
              <a:t>保留关键字。 </a:t>
            </a:r>
          </a:p>
          <a:p>
            <a:r>
              <a:rPr lang="en-US" altLang="zh-CN" sz="1200" b="0" i="0" kern="1200" dirty="0" smtClean="0">
                <a:solidFill>
                  <a:schemeClr val="tx1"/>
                </a:solidFill>
                <a:effectLst/>
                <a:latin typeface="+mn-lt"/>
                <a:ea typeface="+mn-ea"/>
                <a:cs typeface="+mn-cs"/>
              </a:rPr>
              <a:t>null </a:t>
            </a:r>
            <a:r>
              <a:rPr lang="zh-CN" altLang="en-US" sz="1200" b="0" i="0" kern="1200" dirty="0" smtClean="0">
                <a:solidFill>
                  <a:schemeClr val="tx1"/>
                </a:solidFill>
                <a:effectLst/>
                <a:latin typeface="+mn-lt"/>
                <a:ea typeface="+mn-ea"/>
                <a:cs typeface="+mn-cs"/>
              </a:rPr>
              <a:t>参与数值运算时其值会自动转换为 </a:t>
            </a:r>
            <a:r>
              <a:rPr lang="en-US" altLang="zh-CN" sz="1200" b="0" i="0" kern="1200" dirty="0" smtClean="0">
                <a:solidFill>
                  <a:schemeClr val="tx1"/>
                </a:solidFill>
                <a:effectLst/>
                <a:latin typeface="+mn-lt"/>
                <a:ea typeface="+mn-ea"/>
                <a:cs typeface="+mn-cs"/>
              </a:rPr>
              <a:t>0 </a:t>
            </a:r>
            <a:r>
              <a:rPr lang="zh-CN" altLang="en-US" sz="1200" b="0" i="0" kern="1200" dirty="0" smtClean="0">
                <a:solidFill>
                  <a:schemeClr val="tx1"/>
                </a:solidFill>
                <a:effectLst/>
                <a:latin typeface="+mn-lt"/>
                <a:ea typeface="+mn-ea"/>
                <a:cs typeface="+mn-cs"/>
              </a:rPr>
              <a:t>，因此，下列表达式计算后会得到正确的数值： </a:t>
            </a:r>
          </a:p>
          <a:p>
            <a:r>
              <a:rPr lang="zh-CN" altLang="en-US" sz="1200" b="0" i="0" kern="1200" dirty="0" smtClean="0">
                <a:solidFill>
                  <a:schemeClr val="tx1"/>
                </a:solidFill>
                <a:effectLst/>
                <a:latin typeface="+mn-lt"/>
                <a:ea typeface="+mn-ea"/>
                <a:cs typeface="+mn-cs"/>
              </a:rPr>
              <a:t>表达式：</a:t>
            </a:r>
            <a:r>
              <a:rPr lang="en-US" altLang="zh-CN" sz="1200" b="0" i="0" kern="1200" dirty="0" smtClean="0">
                <a:solidFill>
                  <a:schemeClr val="tx1"/>
                </a:solidFill>
                <a:effectLst/>
                <a:latin typeface="+mn-lt"/>
                <a:ea typeface="+mn-ea"/>
                <a:cs typeface="+mn-cs"/>
              </a:rPr>
              <a:t>123 + null</a:t>
            </a:r>
            <a:r>
              <a:rPr lang="zh-CN" altLang="en-US" sz="1200" b="0" i="0" kern="1200" dirty="0" smtClean="0">
                <a:solidFill>
                  <a:schemeClr val="tx1"/>
                </a:solidFill>
                <a:effectLst/>
                <a:latin typeface="+mn-lt"/>
                <a:ea typeface="+mn-ea"/>
                <a:cs typeface="+mn-cs"/>
              </a:rPr>
              <a:t>　　　　结果值：</a:t>
            </a:r>
            <a:r>
              <a:rPr lang="en-US" altLang="zh-CN" sz="1200" b="0" i="0" kern="1200" dirty="0" smtClean="0">
                <a:solidFill>
                  <a:schemeClr val="tx1"/>
                </a:solidFill>
                <a:effectLst/>
                <a:latin typeface="+mn-lt"/>
                <a:ea typeface="+mn-ea"/>
                <a:cs typeface="+mn-cs"/>
              </a:rPr>
              <a:t>123 </a:t>
            </a:r>
          </a:p>
          <a:p>
            <a:r>
              <a:rPr lang="zh-CN" altLang="en-US" sz="1200" b="0" i="0" kern="1200" dirty="0" smtClean="0">
                <a:solidFill>
                  <a:schemeClr val="tx1"/>
                </a:solidFill>
                <a:effectLst/>
                <a:latin typeface="+mn-lt"/>
                <a:ea typeface="+mn-ea"/>
                <a:cs typeface="+mn-cs"/>
              </a:rPr>
              <a:t>表达式：</a:t>
            </a:r>
            <a:r>
              <a:rPr lang="en-US" altLang="zh-CN" sz="1200" b="0" i="0" kern="1200" dirty="0" smtClean="0">
                <a:solidFill>
                  <a:schemeClr val="tx1"/>
                </a:solidFill>
                <a:effectLst/>
                <a:latin typeface="+mn-lt"/>
                <a:ea typeface="+mn-ea"/>
                <a:cs typeface="+mn-cs"/>
              </a:rPr>
              <a:t>123 * null</a:t>
            </a:r>
            <a:r>
              <a:rPr lang="zh-CN" altLang="en-US" sz="1200" b="0" i="0" kern="1200" dirty="0" smtClean="0">
                <a:solidFill>
                  <a:schemeClr val="tx1"/>
                </a:solidFill>
                <a:effectLst/>
                <a:latin typeface="+mn-lt"/>
                <a:ea typeface="+mn-ea"/>
                <a:cs typeface="+mn-cs"/>
              </a:rPr>
              <a:t>　　　　结果值：</a:t>
            </a:r>
            <a:r>
              <a:rPr lang="en-US" altLang="zh-CN" sz="1200" b="0" i="0" kern="1200" dirty="0" smtClean="0">
                <a:solidFill>
                  <a:schemeClr val="tx1"/>
                </a:solidFill>
                <a:effectLst/>
                <a:latin typeface="+mn-lt"/>
                <a:ea typeface="+mn-ea"/>
                <a:cs typeface="+mn-cs"/>
              </a:rPr>
              <a:t>0 </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而</a:t>
            </a:r>
            <a:r>
              <a:rPr lang="en-US" altLang="zh-CN" sz="1200" b="0" i="0" kern="1200" dirty="0" smtClean="0">
                <a:solidFill>
                  <a:schemeClr val="tx1"/>
                </a:solidFill>
                <a:effectLst/>
                <a:latin typeface="+mn-lt"/>
                <a:ea typeface="+mn-ea"/>
                <a:cs typeface="+mn-cs"/>
              </a:rPr>
              <a:t>undefined</a:t>
            </a:r>
            <a:r>
              <a:rPr lang="zh-CN" altLang="en-US" sz="1200" b="0" i="0" kern="1200" dirty="0" smtClean="0">
                <a:solidFill>
                  <a:schemeClr val="tx1"/>
                </a:solidFill>
                <a:effectLst/>
                <a:latin typeface="+mn-lt"/>
                <a:ea typeface="+mn-ea"/>
                <a:cs typeface="+mn-cs"/>
              </a:rPr>
              <a:t>则是</a:t>
            </a:r>
            <a:r>
              <a:rPr lang="en-US" altLang="zh-CN" sz="1200" b="0" i="0" kern="1200" dirty="0" smtClean="0">
                <a:solidFill>
                  <a:schemeClr val="tx1"/>
                </a:solidFill>
                <a:effectLst/>
                <a:latin typeface="+mn-lt"/>
                <a:ea typeface="+mn-ea"/>
                <a:cs typeface="+mn-cs"/>
              </a:rPr>
              <a:t>Global</a:t>
            </a:r>
            <a:r>
              <a:rPr lang="zh-CN" altLang="en-US" sz="1200" b="0" i="0" kern="1200" dirty="0" smtClean="0">
                <a:solidFill>
                  <a:schemeClr val="tx1"/>
                </a:solidFill>
                <a:effectLst/>
                <a:latin typeface="+mn-lt"/>
                <a:ea typeface="+mn-ea"/>
                <a:cs typeface="+mn-cs"/>
              </a:rPr>
              <a:t>对象（</a:t>
            </a:r>
            <a:r>
              <a:rPr lang="en-US" altLang="zh-CN" sz="1200" b="0" i="0" kern="1200" dirty="0" smtClean="0">
                <a:solidFill>
                  <a:schemeClr val="tx1"/>
                </a:solidFill>
                <a:effectLst/>
                <a:latin typeface="+mn-lt"/>
                <a:ea typeface="+mn-ea"/>
                <a:cs typeface="+mn-cs"/>
              </a:rPr>
              <a:t>window</a:t>
            </a:r>
            <a:r>
              <a:rPr lang="zh-CN" altLang="en-US" sz="1200" b="0" i="0" kern="1200" dirty="0" smtClean="0">
                <a:solidFill>
                  <a:schemeClr val="tx1"/>
                </a:solidFill>
                <a:effectLst/>
                <a:latin typeface="+mn-lt"/>
                <a:ea typeface="+mn-ea"/>
                <a:cs typeface="+mn-cs"/>
              </a:rPr>
              <a:t>）的一个特殊属性，其值是未定义的。但 </a:t>
            </a:r>
            <a:r>
              <a:rPr lang="en-US" altLang="zh-CN" sz="1200" b="0" i="0" kern="1200" dirty="0" err="1" smtClean="0">
                <a:solidFill>
                  <a:schemeClr val="tx1"/>
                </a:solidFill>
                <a:effectLst/>
                <a:latin typeface="+mn-lt"/>
                <a:ea typeface="+mn-ea"/>
                <a:cs typeface="+mn-cs"/>
              </a:rPr>
              <a:t>typeof</a:t>
            </a:r>
            <a:r>
              <a:rPr lang="en-US" altLang="zh-CN" sz="1200" b="0" i="0" kern="1200" dirty="0" smtClean="0">
                <a:solidFill>
                  <a:schemeClr val="tx1"/>
                </a:solidFill>
                <a:effectLst/>
                <a:latin typeface="+mn-lt"/>
                <a:ea typeface="+mn-ea"/>
                <a:cs typeface="+mn-cs"/>
              </a:rPr>
              <a:t> undefined </a:t>
            </a:r>
            <a:r>
              <a:rPr lang="zh-CN" altLang="en-US" sz="1200" b="0" i="0" kern="1200" dirty="0" smtClean="0">
                <a:solidFill>
                  <a:schemeClr val="tx1"/>
                </a:solidFill>
                <a:effectLst/>
                <a:latin typeface="+mn-lt"/>
                <a:ea typeface="+mn-ea"/>
                <a:cs typeface="+mn-cs"/>
              </a:rPr>
              <a:t>返回 </a:t>
            </a:r>
            <a:r>
              <a:rPr lang="en-US" altLang="zh-CN" sz="1200" b="0" i="0" kern="1200" dirty="0" smtClean="0">
                <a:solidFill>
                  <a:schemeClr val="tx1"/>
                </a:solidFill>
                <a:effectLst/>
                <a:latin typeface="+mn-lt"/>
                <a:ea typeface="+mn-ea"/>
                <a:cs typeface="+mn-cs"/>
              </a:rPr>
              <a:t>'undefined' </a:t>
            </a:r>
            <a:r>
              <a:rPr lang="zh-CN" altLang="en-US" sz="1200" b="0" i="0" kern="1200" dirty="0" smtClean="0">
                <a:solidFill>
                  <a:schemeClr val="tx1"/>
                </a:solidFill>
                <a:effectLst/>
                <a:latin typeface="+mn-lt"/>
                <a:ea typeface="+mn-ea"/>
                <a:cs typeface="+mn-cs"/>
              </a:rPr>
              <a:t>。这个在</a:t>
            </a:r>
            <a:r>
              <a:rPr lang="en-US" altLang="zh-CN" sz="1200" b="0" i="0" kern="1200" dirty="0" smtClean="0">
                <a:solidFill>
                  <a:schemeClr val="tx1"/>
                </a:solidFill>
                <a:effectLst/>
                <a:latin typeface="+mn-lt"/>
                <a:ea typeface="+mn-ea"/>
                <a:cs typeface="+mn-cs"/>
              </a:rPr>
              <a:t>JScript</a:t>
            </a:r>
            <a:r>
              <a:rPr lang="zh-CN" altLang="en-US" sz="1200" b="0" i="0" kern="1200" dirty="0" smtClean="0">
                <a:solidFill>
                  <a:schemeClr val="tx1"/>
                </a:solidFill>
                <a:effectLst/>
                <a:latin typeface="+mn-lt"/>
                <a:ea typeface="+mn-ea"/>
                <a:cs typeface="+mn-cs"/>
              </a:rPr>
              <a:t>手册中查询“</a:t>
            </a:r>
            <a:r>
              <a:rPr lang="en-US" altLang="zh-CN" sz="1200" b="0" i="0" kern="1200" dirty="0" smtClean="0">
                <a:solidFill>
                  <a:schemeClr val="tx1"/>
                </a:solidFill>
                <a:effectLst/>
                <a:latin typeface="+mn-lt"/>
                <a:ea typeface="+mn-ea"/>
                <a:cs typeface="+mn-cs"/>
              </a:rPr>
              <a:t>undefined </a:t>
            </a:r>
            <a:r>
              <a:rPr lang="zh-CN" altLang="en-US" sz="1200" b="0" i="0" kern="1200" dirty="0" smtClean="0">
                <a:solidFill>
                  <a:schemeClr val="tx1"/>
                </a:solidFill>
                <a:effectLst/>
                <a:latin typeface="+mn-lt"/>
                <a:ea typeface="+mn-ea"/>
                <a:cs typeface="+mn-cs"/>
              </a:rPr>
              <a:t>属性”可以找到解释。我们可以通过下面的例子来验证</a:t>
            </a:r>
            <a:r>
              <a:rPr lang="en-US" altLang="zh-CN" sz="1200" b="0" i="0" kern="1200" dirty="0" smtClean="0">
                <a:solidFill>
                  <a:schemeClr val="tx1"/>
                </a:solidFill>
                <a:effectLst/>
                <a:latin typeface="+mn-lt"/>
                <a:ea typeface="+mn-ea"/>
                <a:cs typeface="+mn-cs"/>
              </a:rPr>
              <a:t>undefined</a:t>
            </a:r>
            <a:r>
              <a:rPr lang="zh-CN" altLang="en-US" sz="1200" b="0" i="0" kern="1200" dirty="0" smtClean="0">
                <a:solidFill>
                  <a:schemeClr val="tx1"/>
                </a:solidFill>
                <a:effectLst/>
                <a:latin typeface="+mn-lt"/>
                <a:ea typeface="+mn-ea"/>
                <a:cs typeface="+mn-cs"/>
              </a:rPr>
              <a:t>是否为</a:t>
            </a:r>
            <a:r>
              <a:rPr lang="en-US" altLang="zh-CN" sz="1200" b="0" i="0" kern="1200" dirty="0" smtClean="0">
                <a:solidFill>
                  <a:schemeClr val="tx1"/>
                </a:solidFill>
                <a:effectLst/>
                <a:latin typeface="+mn-lt"/>
                <a:ea typeface="+mn-ea"/>
                <a:cs typeface="+mn-cs"/>
              </a:rPr>
              <a:t>window</a:t>
            </a:r>
            <a:r>
              <a:rPr lang="zh-CN" altLang="en-US" sz="1200" b="0" i="0" kern="1200" dirty="0" smtClean="0">
                <a:solidFill>
                  <a:schemeClr val="tx1"/>
                </a:solidFill>
                <a:effectLst/>
                <a:latin typeface="+mn-lt"/>
                <a:ea typeface="+mn-ea"/>
                <a:cs typeface="+mn-cs"/>
              </a:rPr>
              <a:t>的属性。</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尽管</a:t>
            </a:r>
            <a:r>
              <a:rPr lang="en-US" altLang="zh-CN" sz="1200" b="0" i="0" kern="1200" dirty="0" smtClean="0">
                <a:solidFill>
                  <a:schemeClr val="tx1"/>
                </a:solidFill>
                <a:effectLst/>
                <a:latin typeface="+mn-lt"/>
                <a:ea typeface="+mn-ea"/>
                <a:cs typeface="+mn-cs"/>
              </a:rPr>
              <a:t>undefined</a:t>
            </a:r>
            <a:r>
              <a:rPr lang="zh-CN" altLang="en-US" sz="1200" b="0" i="0" kern="1200" dirty="0" smtClean="0">
                <a:solidFill>
                  <a:schemeClr val="tx1"/>
                </a:solidFill>
                <a:effectLst/>
                <a:latin typeface="+mn-lt"/>
                <a:ea typeface="+mn-ea"/>
                <a:cs typeface="+mn-cs"/>
              </a:rPr>
              <a:t>是有特殊含义的属性，但却不是</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的保留关键字。 </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提高</a:t>
            </a:r>
            <a:r>
              <a:rPr lang="en-US" altLang="zh-CN" sz="1200" b="1" i="0" kern="1200" dirty="0" smtClean="0">
                <a:solidFill>
                  <a:schemeClr val="tx1"/>
                </a:solidFill>
                <a:effectLst/>
                <a:latin typeface="+mn-lt"/>
                <a:ea typeface="+mn-ea"/>
                <a:cs typeface="+mn-cs"/>
              </a:rPr>
              <a:t>undefined</a:t>
            </a:r>
            <a:r>
              <a:rPr lang="zh-CN" altLang="en-US" sz="1200" b="1" i="0" kern="1200" dirty="0" smtClean="0">
                <a:solidFill>
                  <a:schemeClr val="tx1"/>
                </a:solidFill>
                <a:effectLst/>
                <a:latin typeface="+mn-lt"/>
                <a:ea typeface="+mn-ea"/>
                <a:cs typeface="+mn-cs"/>
              </a:rPr>
              <a:t>性能 </a:t>
            </a:r>
            <a:br>
              <a:rPr lang="zh-CN" altLang="en-US" sz="1200" b="1"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当我们在程序中使用</a:t>
            </a:r>
            <a:r>
              <a:rPr lang="en-US" altLang="zh-CN" sz="1200" b="0" i="0" kern="1200" dirty="0" smtClean="0">
                <a:solidFill>
                  <a:schemeClr val="tx1"/>
                </a:solidFill>
                <a:effectLst/>
                <a:latin typeface="+mn-lt"/>
                <a:ea typeface="+mn-ea"/>
                <a:cs typeface="+mn-cs"/>
              </a:rPr>
              <a:t>undefined</a:t>
            </a:r>
            <a:r>
              <a:rPr lang="zh-CN" altLang="en-US" sz="1200" b="0" i="0" kern="1200" dirty="0" smtClean="0">
                <a:solidFill>
                  <a:schemeClr val="tx1"/>
                </a:solidFill>
                <a:effectLst/>
                <a:latin typeface="+mn-lt"/>
                <a:ea typeface="+mn-ea"/>
                <a:cs typeface="+mn-cs"/>
              </a:rPr>
              <a:t>值时，实际上使用的是</a:t>
            </a:r>
            <a:r>
              <a:rPr lang="en-US" altLang="zh-CN" sz="1200" b="0" i="0" kern="1200" dirty="0" smtClean="0">
                <a:solidFill>
                  <a:schemeClr val="tx1"/>
                </a:solidFill>
                <a:effectLst/>
                <a:latin typeface="+mn-lt"/>
                <a:ea typeface="+mn-ea"/>
                <a:cs typeface="+mn-cs"/>
              </a:rPr>
              <a:t>window</a:t>
            </a:r>
            <a:r>
              <a:rPr lang="zh-CN" altLang="en-US" sz="1200" b="0" i="0" kern="1200" dirty="0" smtClean="0">
                <a:solidFill>
                  <a:schemeClr val="tx1"/>
                </a:solidFill>
                <a:effectLst/>
                <a:latin typeface="+mn-lt"/>
                <a:ea typeface="+mn-ea"/>
                <a:cs typeface="+mn-cs"/>
              </a:rPr>
              <a:t>对象的</a:t>
            </a:r>
            <a:r>
              <a:rPr lang="en-US" altLang="zh-CN" sz="1200" b="0" i="0" kern="1200" dirty="0" smtClean="0">
                <a:solidFill>
                  <a:schemeClr val="tx1"/>
                </a:solidFill>
                <a:effectLst/>
                <a:latin typeface="+mn-lt"/>
                <a:ea typeface="+mn-ea"/>
                <a:cs typeface="+mn-cs"/>
              </a:rPr>
              <a:t>undefined</a:t>
            </a:r>
            <a:r>
              <a:rPr lang="zh-CN" altLang="en-US" sz="1200" b="0" i="0" kern="1200" dirty="0" smtClean="0">
                <a:solidFill>
                  <a:schemeClr val="tx1"/>
                </a:solidFill>
                <a:effectLst/>
                <a:latin typeface="+mn-lt"/>
                <a:ea typeface="+mn-ea"/>
                <a:cs typeface="+mn-cs"/>
              </a:rPr>
              <a:t>属性。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同样，当我们定义一个变量但未赋予其初始值，例如： </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var</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aValue</a:t>
            </a:r>
            <a:r>
              <a:rPr lang="en-US" altLang="zh-CN" sz="1200" b="0" i="0" kern="1200" dirty="0" smtClean="0">
                <a:solidFill>
                  <a:schemeClr val="tx1"/>
                </a:solidFill>
                <a:effectLst/>
                <a:latin typeface="+mn-lt"/>
                <a:ea typeface="+mn-ea"/>
                <a:cs typeface="+mn-cs"/>
              </a:rPr>
              <a:t>;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这时，</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在所谓的预编译时会将其初始值设置为对</a:t>
            </a:r>
            <a:r>
              <a:rPr lang="en-US" altLang="zh-CN" sz="1200" b="0" i="0" kern="1200" dirty="0" err="1" smtClean="0">
                <a:solidFill>
                  <a:schemeClr val="tx1"/>
                </a:solidFill>
                <a:effectLst/>
                <a:latin typeface="+mn-lt"/>
                <a:ea typeface="+mn-ea"/>
                <a:cs typeface="+mn-cs"/>
              </a:rPr>
              <a:t>window.undefined</a:t>
            </a:r>
            <a:r>
              <a:rPr lang="zh-CN" altLang="en-US" sz="1200" b="0" i="0" kern="1200" dirty="0" smtClean="0">
                <a:solidFill>
                  <a:schemeClr val="tx1"/>
                </a:solidFill>
                <a:effectLst/>
                <a:latin typeface="+mn-lt"/>
                <a:ea typeface="+mn-ea"/>
                <a:cs typeface="+mn-cs"/>
              </a:rPr>
              <a:t>属性的引用，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于是，当我们将一个变量或值与</a:t>
            </a:r>
            <a:r>
              <a:rPr lang="en-US" altLang="zh-CN" sz="1200" b="0" i="0" kern="1200" dirty="0" smtClean="0">
                <a:solidFill>
                  <a:schemeClr val="tx1"/>
                </a:solidFill>
                <a:effectLst/>
                <a:latin typeface="+mn-lt"/>
                <a:ea typeface="+mn-ea"/>
                <a:cs typeface="+mn-cs"/>
              </a:rPr>
              <a:t>undefined</a:t>
            </a:r>
            <a:r>
              <a:rPr lang="zh-CN" altLang="en-US" sz="1200" b="0" i="0" kern="1200" dirty="0" smtClean="0">
                <a:solidFill>
                  <a:schemeClr val="tx1"/>
                </a:solidFill>
                <a:effectLst/>
                <a:latin typeface="+mn-lt"/>
                <a:ea typeface="+mn-ea"/>
                <a:cs typeface="+mn-cs"/>
              </a:rPr>
              <a:t>比较时，实际上是与</a:t>
            </a:r>
            <a:r>
              <a:rPr lang="en-US" altLang="zh-CN" sz="1200" b="0" i="0" kern="1200" dirty="0" smtClean="0">
                <a:solidFill>
                  <a:schemeClr val="tx1"/>
                </a:solidFill>
                <a:effectLst/>
                <a:latin typeface="+mn-lt"/>
                <a:ea typeface="+mn-ea"/>
                <a:cs typeface="+mn-cs"/>
              </a:rPr>
              <a:t>window</a:t>
            </a:r>
            <a:r>
              <a:rPr lang="zh-CN" altLang="en-US" sz="1200" b="0" i="0" kern="1200" dirty="0" smtClean="0">
                <a:solidFill>
                  <a:schemeClr val="tx1"/>
                </a:solidFill>
                <a:effectLst/>
                <a:latin typeface="+mn-lt"/>
                <a:ea typeface="+mn-ea"/>
                <a:cs typeface="+mn-cs"/>
              </a:rPr>
              <a:t>对象的</a:t>
            </a:r>
            <a:r>
              <a:rPr lang="en-US" altLang="zh-CN" sz="1200" b="0" i="0" kern="1200" dirty="0" smtClean="0">
                <a:solidFill>
                  <a:schemeClr val="tx1"/>
                </a:solidFill>
                <a:effectLst/>
                <a:latin typeface="+mn-lt"/>
                <a:ea typeface="+mn-ea"/>
                <a:cs typeface="+mn-cs"/>
              </a:rPr>
              <a:t>undefined</a:t>
            </a:r>
            <a:r>
              <a:rPr lang="zh-CN" altLang="en-US" sz="1200" b="0" i="0" kern="1200" dirty="0" smtClean="0">
                <a:solidFill>
                  <a:schemeClr val="tx1"/>
                </a:solidFill>
                <a:effectLst/>
                <a:latin typeface="+mn-lt"/>
                <a:ea typeface="+mn-ea"/>
                <a:cs typeface="+mn-cs"/>
              </a:rPr>
              <a:t>属性比较。这个比较过程中，</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会搜索</a:t>
            </a:r>
            <a:r>
              <a:rPr lang="en-US" altLang="zh-CN" sz="1200" b="0" i="0" kern="1200" dirty="0" smtClean="0">
                <a:solidFill>
                  <a:schemeClr val="tx1"/>
                </a:solidFill>
                <a:effectLst/>
                <a:latin typeface="+mn-lt"/>
                <a:ea typeface="+mn-ea"/>
                <a:cs typeface="+mn-cs"/>
              </a:rPr>
              <a:t>window</a:t>
            </a:r>
            <a:r>
              <a:rPr lang="zh-CN" altLang="en-US" sz="1200" b="0" i="0" kern="1200" dirty="0" smtClean="0">
                <a:solidFill>
                  <a:schemeClr val="tx1"/>
                </a:solidFill>
                <a:effectLst/>
                <a:latin typeface="+mn-lt"/>
                <a:ea typeface="+mn-ea"/>
                <a:cs typeface="+mn-cs"/>
              </a:rPr>
              <a:t>对象名叫‘</a:t>
            </a:r>
            <a:r>
              <a:rPr lang="en-US" altLang="zh-CN" sz="1200" b="0" i="0" kern="1200" dirty="0" smtClean="0">
                <a:solidFill>
                  <a:schemeClr val="tx1"/>
                </a:solidFill>
                <a:effectLst/>
                <a:latin typeface="+mn-lt"/>
                <a:ea typeface="+mn-ea"/>
                <a:cs typeface="+mn-cs"/>
              </a:rPr>
              <a:t>undefined'</a:t>
            </a:r>
            <a:r>
              <a:rPr lang="zh-CN" altLang="en-US" sz="1200" b="0" i="0" kern="1200" dirty="0" smtClean="0">
                <a:solidFill>
                  <a:schemeClr val="tx1"/>
                </a:solidFill>
                <a:effectLst/>
                <a:latin typeface="+mn-lt"/>
                <a:ea typeface="+mn-ea"/>
                <a:cs typeface="+mn-cs"/>
              </a:rPr>
              <a:t>的属性，然后再比较两个操作数的引用指针是否相同。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由于</a:t>
            </a:r>
            <a:r>
              <a:rPr lang="en-US" altLang="zh-CN" sz="1200" b="0" i="0" kern="1200" dirty="0" smtClean="0">
                <a:solidFill>
                  <a:schemeClr val="tx1"/>
                </a:solidFill>
                <a:effectLst/>
                <a:latin typeface="+mn-lt"/>
                <a:ea typeface="+mn-ea"/>
                <a:cs typeface="+mn-cs"/>
              </a:rPr>
              <a:t>window</a:t>
            </a:r>
            <a:r>
              <a:rPr lang="zh-CN" altLang="en-US" sz="1200" b="0" i="0" kern="1200" dirty="0" smtClean="0">
                <a:solidFill>
                  <a:schemeClr val="tx1"/>
                </a:solidFill>
                <a:effectLst/>
                <a:latin typeface="+mn-lt"/>
                <a:ea typeface="+mn-ea"/>
                <a:cs typeface="+mn-cs"/>
              </a:rPr>
              <a:t>对象的属性值是非常多的，在每一次与</a:t>
            </a:r>
            <a:r>
              <a:rPr lang="en-US" altLang="zh-CN" sz="1200" b="0" i="0" kern="1200" dirty="0" smtClean="0">
                <a:solidFill>
                  <a:schemeClr val="tx1"/>
                </a:solidFill>
                <a:effectLst/>
                <a:latin typeface="+mn-lt"/>
                <a:ea typeface="+mn-ea"/>
                <a:cs typeface="+mn-cs"/>
              </a:rPr>
              <a:t>undefined</a:t>
            </a:r>
            <a:r>
              <a:rPr lang="zh-CN" altLang="en-US" sz="1200" b="0" i="0" kern="1200" dirty="0" smtClean="0">
                <a:solidFill>
                  <a:schemeClr val="tx1"/>
                </a:solidFill>
                <a:effectLst/>
                <a:latin typeface="+mn-lt"/>
                <a:ea typeface="+mn-ea"/>
                <a:cs typeface="+mn-cs"/>
              </a:rPr>
              <a:t>的比较中，搜索</a:t>
            </a:r>
            <a:r>
              <a:rPr lang="en-US" altLang="zh-CN" sz="1200" b="0" i="0" kern="1200" dirty="0" smtClean="0">
                <a:solidFill>
                  <a:schemeClr val="tx1"/>
                </a:solidFill>
                <a:effectLst/>
                <a:latin typeface="+mn-lt"/>
                <a:ea typeface="+mn-ea"/>
                <a:cs typeface="+mn-cs"/>
              </a:rPr>
              <a:t>window</a:t>
            </a:r>
            <a:r>
              <a:rPr lang="zh-CN" altLang="en-US" sz="1200" b="0" i="0" kern="1200" dirty="0" smtClean="0">
                <a:solidFill>
                  <a:schemeClr val="tx1"/>
                </a:solidFill>
                <a:effectLst/>
                <a:latin typeface="+mn-lt"/>
                <a:ea typeface="+mn-ea"/>
                <a:cs typeface="+mn-cs"/>
              </a:rPr>
              <a:t>对象的</a:t>
            </a:r>
            <a:r>
              <a:rPr lang="en-US" altLang="zh-CN" sz="1200" b="0" i="0" kern="1200" dirty="0" smtClean="0">
                <a:solidFill>
                  <a:schemeClr val="tx1"/>
                </a:solidFill>
                <a:effectLst/>
                <a:latin typeface="+mn-lt"/>
                <a:ea typeface="+mn-ea"/>
                <a:cs typeface="+mn-cs"/>
              </a:rPr>
              <a:t>undefined</a:t>
            </a:r>
            <a:r>
              <a:rPr lang="zh-CN" altLang="en-US" sz="1200" b="0" i="0" kern="1200" dirty="0" smtClean="0">
                <a:solidFill>
                  <a:schemeClr val="tx1"/>
                </a:solidFill>
                <a:effectLst/>
                <a:latin typeface="+mn-lt"/>
                <a:ea typeface="+mn-ea"/>
                <a:cs typeface="+mn-cs"/>
              </a:rPr>
              <a:t>属性都会花费时 间。在需要频繁与</a:t>
            </a:r>
            <a:r>
              <a:rPr lang="en-US" altLang="zh-CN" sz="1200" b="0" i="0" kern="1200" dirty="0" smtClean="0">
                <a:solidFill>
                  <a:schemeClr val="tx1"/>
                </a:solidFill>
                <a:effectLst/>
                <a:latin typeface="+mn-lt"/>
                <a:ea typeface="+mn-ea"/>
                <a:cs typeface="+mn-cs"/>
              </a:rPr>
              <a:t>undefined</a:t>
            </a:r>
            <a:r>
              <a:rPr lang="zh-CN" altLang="en-US" sz="1200" b="0" i="0" kern="1200" dirty="0" smtClean="0">
                <a:solidFill>
                  <a:schemeClr val="tx1"/>
                </a:solidFill>
                <a:effectLst/>
                <a:latin typeface="+mn-lt"/>
                <a:ea typeface="+mn-ea"/>
                <a:cs typeface="+mn-cs"/>
              </a:rPr>
              <a:t>进行比较的函数中，这可能会是一个性能问题点。因此，在这种情况下，我们可以自行定义一个局部的</a:t>
            </a:r>
            <a:r>
              <a:rPr lang="en-US" altLang="zh-CN" sz="1200" b="0" i="0" kern="1200" dirty="0" smtClean="0">
                <a:solidFill>
                  <a:schemeClr val="tx1"/>
                </a:solidFill>
                <a:effectLst/>
                <a:latin typeface="+mn-lt"/>
                <a:ea typeface="+mn-ea"/>
                <a:cs typeface="+mn-cs"/>
              </a:rPr>
              <a:t>undefined</a:t>
            </a:r>
            <a:r>
              <a:rPr lang="zh-CN" altLang="en-US" sz="1200" b="0" i="0" kern="1200" dirty="0" smtClean="0">
                <a:solidFill>
                  <a:schemeClr val="tx1"/>
                </a:solidFill>
                <a:effectLst/>
                <a:latin typeface="+mn-lt"/>
                <a:ea typeface="+mn-ea"/>
                <a:cs typeface="+mn-cs"/>
              </a:rPr>
              <a:t>变 量，来加快对</a:t>
            </a:r>
            <a:r>
              <a:rPr lang="en-US" altLang="zh-CN" sz="1200" b="0" i="0" kern="1200" dirty="0" smtClean="0">
                <a:solidFill>
                  <a:schemeClr val="tx1"/>
                </a:solidFill>
                <a:effectLst/>
                <a:latin typeface="+mn-lt"/>
                <a:ea typeface="+mn-ea"/>
                <a:cs typeface="+mn-cs"/>
              </a:rPr>
              <a:t>undefined</a:t>
            </a:r>
            <a:r>
              <a:rPr lang="zh-CN" altLang="en-US" sz="1200" b="0" i="0" kern="1200" dirty="0" smtClean="0">
                <a:solidFill>
                  <a:schemeClr val="tx1"/>
                </a:solidFill>
                <a:effectLst/>
                <a:latin typeface="+mn-lt"/>
                <a:ea typeface="+mn-ea"/>
                <a:cs typeface="+mn-cs"/>
              </a:rPr>
              <a:t>的比较速度。例如： </a:t>
            </a:r>
            <a:r>
              <a:rPr lang="zh-CN" altLang="en-US" dirty="0" smtClean="0"/>
              <a:t/>
            </a:r>
            <a:br>
              <a:rPr lang="zh-CN" altLang="en-US" dirty="0" smtClean="0"/>
            </a:br>
            <a:r>
              <a:rPr lang="zh-CN" altLang="en-US" sz="1200" b="0" i="0" u="sng" strike="noStrike" kern="1200" dirty="0" smtClean="0">
                <a:solidFill>
                  <a:schemeClr val="tx1"/>
                </a:solidFill>
                <a:effectLst/>
                <a:latin typeface="+mn-lt"/>
                <a:ea typeface="+mn-ea"/>
                <a:cs typeface="+mn-cs"/>
              </a:rPr>
              <a:t>复制代码</a:t>
            </a:r>
            <a:r>
              <a:rPr lang="zh-CN" altLang="en-US" sz="1200" b="0" i="0" kern="1200" dirty="0" smtClean="0">
                <a:solidFill>
                  <a:schemeClr val="tx1"/>
                </a:solidFill>
                <a:effectLst/>
                <a:latin typeface="+mn-lt"/>
                <a:ea typeface="+mn-ea"/>
                <a:cs typeface="+mn-cs"/>
              </a:rPr>
              <a:t>代码如下</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function </a:t>
            </a:r>
            <a:r>
              <a:rPr lang="en-US" altLang="zh-CN" sz="1200" b="0" i="0" kern="1200" dirty="0" err="1" smtClean="0">
                <a:solidFill>
                  <a:schemeClr val="tx1"/>
                </a:solidFill>
                <a:effectLst/>
                <a:latin typeface="+mn-lt"/>
                <a:ea typeface="+mn-ea"/>
                <a:cs typeface="+mn-cs"/>
              </a:rPr>
              <a:t>anyFunc</a:t>
            </a:r>
            <a:r>
              <a:rPr lang="en-US" altLang="zh-CN" sz="1200" b="0" i="0" kern="1200" dirty="0" smtClean="0">
                <a:solidFill>
                  <a:schemeClr val="tx1"/>
                </a:solidFill>
                <a:effectLst/>
                <a:latin typeface="+mn-lt"/>
                <a:ea typeface="+mn-ea"/>
                <a:cs typeface="+mn-cs"/>
              </a:rPr>
              <a:t>() { </a:t>
            </a:r>
            <a:br>
              <a:rPr lang="en-US" altLang="zh-CN"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var</a:t>
            </a:r>
            <a:r>
              <a:rPr lang="en-US" altLang="zh-CN" sz="1200" b="0" i="0" kern="1200" dirty="0" smtClean="0">
                <a:solidFill>
                  <a:schemeClr val="tx1"/>
                </a:solidFill>
                <a:effectLst/>
                <a:latin typeface="+mn-lt"/>
                <a:ea typeface="+mn-ea"/>
                <a:cs typeface="+mn-cs"/>
              </a:rPr>
              <a:t> undefined;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自定义局部</a:t>
            </a:r>
            <a:r>
              <a:rPr lang="en-US" altLang="zh-CN" sz="1200" b="0" i="0" kern="1200" dirty="0" smtClean="0">
                <a:solidFill>
                  <a:schemeClr val="tx1"/>
                </a:solidFill>
                <a:effectLst/>
                <a:latin typeface="+mn-lt"/>
                <a:ea typeface="+mn-ea"/>
                <a:cs typeface="+mn-cs"/>
              </a:rPr>
              <a:t>undefined</a:t>
            </a:r>
            <a:r>
              <a:rPr lang="zh-CN" altLang="en-US" sz="1200" b="0" i="0" kern="1200" dirty="0" smtClean="0">
                <a:solidFill>
                  <a:schemeClr val="tx1"/>
                </a:solidFill>
                <a:effectLst/>
                <a:latin typeface="+mn-lt"/>
                <a:ea typeface="+mn-ea"/>
                <a:cs typeface="+mn-cs"/>
              </a:rPr>
              <a:t>变量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if(x == undefined)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作用域上的引用比较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while(y != undefined)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作用域上的引用比较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t>
            </a:r>
            <a:br>
              <a:rPr lang="en-US" altLang="zh-CN" sz="1200" b="0" i="0" kern="1200" dirty="0" smtClean="0">
                <a:solidFill>
                  <a:schemeClr val="tx1"/>
                </a:solidFill>
                <a:effectLst/>
                <a:latin typeface="+mn-lt"/>
                <a:ea typeface="+mn-ea"/>
                <a:cs typeface="+mn-cs"/>
              </a:rPr>
            </a:b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其中，定义</a:t>
            </a:r>
            <a:r>
              <a:rPr lang="en-US" altLang="zh-CN" sz="1200" b="0" i="0" kern="1200" dirty="0" smtClean="0">
                <a:solidFill>
                  <a:schemeClr val="tx1"/>
                </a:solidFill>
                <a:effectLst/>
                <a:latin typeface="+mn-lt"/>
                <a:ea typeface="+mn-ea"/>
                <a:cs typeface="+mn-cs"/>
              </a:rPr>
              <a:t>undefined</a:t>
            </a:r>
            <a:r>
              <a:rPr lang="zh-CN" altLang="en-US" sz="1200" b="0" i="0" kern="1200" dirty="0" smtClean="0">
                <a:solidFill>
                  <a:schemeClr val="tx1"/>
                </a:solidFill>
                <a:effectLst/>
                <a:latin typeface="+mn-lt"/>
                <a:ea typeface="+mn-ea"/>
                <a:cs typeface="+mn-cs"/>
              </a:rPr>
              <a:t>局部变量时，其初始值会是对</a:t>
            </a:r>
            <a:r>
              <a:rPr lang="en-US" altLang="zh-CN" sz="1200" b="0" i="0" kern="1200" dirty="0" err="1" smtClean="0">
                <a:solidFill>
                  <a:schemeClr val="tx1"/>
                </a:solidFill>
                <a:effectLst/>
                <a:latin typeface="+mn-lt"/>
                <a:ea typeface="+mn-ea"/>
                <a:cs typeface="+mn-cs"/>
              </a:rPr>
              <a:t>window.undefined</a:t>
            </a:r>
            <a:r>
              <a:rPr lang="zh-CN" altLang="en-US" sz="1200" b="0" i="0" kern="1200" dirty="0" smtClean="0">
                <a:solidFill>
                  <a:schemeClr val="tx1"/>
                </a:solidFill>
                <a:effectLst/>
                <a:latin typeface="+mn-lt"/>
                <a:ea typeface="+mn-ea"/>
                <a:cs typeface="+mn-cs"/>
              </a:rPr>
              <a:t>属性值的引用。新定义的局部</a:t>
            </a:r>
            <a:r>
              <a:rPr lang="en-US" altLang="zh-CN" sz="1200" b="0" i="0" kern="1200" dirty="0" smtClean="0">
                <a:solidFill>
                  <a:schemeClr val="tx1"/>
                </a:solidFill>
                <a:effectLst/>
                <a:latin typeface="+mn-lt"/>
                <a:ea typeface="+mn-ea"/>
                <a:cs typeface="+mn-cs"/>
              </a:rPr>
              <a:t>undefined</a:t>
            </a:r>
            <a:r>
              <a:rPr lang="zh-CN" altLang="en-US" sz="1200" b="0" i="0" kern="1200" dirty="0" smtClean="0">
                <a:solidFill>
                  <a:schemeClr val="tx1"/>
                </a:solidFill>
                <a:effectLst/>
                <a:latin typeface="+mn-lt"/>
                <a:ea typeface="+mn-ea"/>
                <a:cs typeface="+mn-cs"/>
              </a:rPr>
              <a:t>变 量存在与该函数的作用域上。在随后的比较操作中，</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代码的书写方式没有任何的改变，但比较速度却很快。因为作用域上的变量数量会远远少 于</a:t>
            </a:r>
            <a:r>
              <a:rPr lang="en-US" altLang="zh-CN" sz="1200" b="0" i="0" kern="1200" dirty="0" smtClean="0">
                <a:solidFill>
                  <a:schemeClr val="tx1"/>
                </a:solidFill>
                <a:effectLst/>
                <a:latin typeface="+mn-lt"/>
                <a:ea typeface="+mn-ea"/>
                <a:cs typeface="+mn-cs"/>
              </a:rPr>
              <a:t>window</a:t>
            </a:r>
            <a:r>
              <a:rPr lang="zh-CN" altLang="en-US" sz="1200" b="0" i="0" kern="1200" dirty="0" smtClean="0">
                <a:solidFill>
                  <a:schemeClr val="tx1"/>
                </a:solidFill>
                <a:effectLst/>
                <a:latin typeface="+mn-lt"/>
                <a:ea typeface="+mn-ea"/>
                <a:cs typeface="+mn-cs"/>
              </a:rPr>
              <a:t>对象的属性，搜索变量的速度会极大提高。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这就是许多前端</a:t>
            </a:r>
            <a:r>
              <a:rPr lang="en-US" altLang="zh-CN" sz="1200" b="0" i="0" kern="1200" dirty="0" smtClean="0">
                <a:solidFill>
                  <a:schemeClr val="tx1"/>
                </a:solidFill>
                <a:effectLst/>
                <a:latin typeface="+mn-lt"/>
                <a:ea typeface="+mn-ea"/>
                <a:cs typeface="+mn-cs"/>
              </a:rPr>
              <a:t>JS</a:t>
            </a:r>
            <a:r>
              <a:rPr lang="zh-CN" altLang="en-US" sz="1200" b="0" i="0" kern="1200" dirty="0" smtClean="0">
                <a:solidFill>
                  <a:schemeClr val="tx1"/>
                </a:solidFill>
                <a:effectLst/>
                <a:latin typeface="+mn-lt"/>
                <a:ea typeface="+mn-ea"/>
                <a:cs typeface="+mn-cs"/>
              </a:rPr>
              <a:t>框架为什么常常要自己定义一个局部</a:t>
            </a:r>
            <a:r>
              <a:rPr lang="en-US" altLang="zh-CN" sz="1200" b="0" i="0" kern="1200" dirty="0" smtClean="0">
                <a:solidFill>
                  <a:schemeClr val="tx1"/>
                </a:solidFill>
                <a:effectLst/>
                <a:latin typeface="+mn-lt"/>
                <a:ea typeface="+mn-ea"/>
                <a:cs typeface="+mn-cs"/>
              </a:rPr>
              <a:t>undefined</a:t>
            </a:r>
            <a:r>
              <a:rPr lang="zh-CN" altLang="en-US" sz="1200" b="0" i="0" kern="1200" dirty="0" smtClean="0">
                <a:solidFill>
                  <a:schemeClr val="tx1"/>
                </a:solidFill>
                <a:effectLst/>
                <a:latin typeface="+mn-lt"/>
                <a:ea typeface="+mn-ea"/>
                <a:cs typeface="+mn-cs"/>
              </a:rPr>
              <a:t>变量的原因！</a:t>
            </a:r>
          </a:p>
          <a:p>
            <a:endParaRPr lang="zh-CN" altLang="en-US" dirty="0"/>
          </a:p>
        </p:txBody>
      </p:sp>
      <p:sp>
        <p:nvSpPr>
          <p:cNvPr id="4" name="灯片编号占位符 3"/>
          <p:cNvSpPr>
            <a:spLocks noGrp="1"/>
          </p:cNvSpPr>
          <p:nvPr>
            <p:ph type="sldNum" sz="quarter" idx="10"/>
          </p:nvPr>
        </p:nvSpPr>
        <p:spPr/>
        <p:txBody>
          <a:bodyPr/>
          <a:lstStyle/>
          <a:p>
            <a:fld id="{21E941FC-065B-4D19-B6C0-895D17B93A1A}" type="slidenum">
              <a:rPr lang="zh-CN" altLang="en-US" smtClean="0"/>
              <a:t>19</a:t>
            </a:fld>
            <a:endParaRPr lang="zh-CN" altLang="en-US"/>
          </a:p>
        </p:txBody>
      </p:sp>
    </p:spTree>
    <p:extLst>
      <p:ext uri="{BB962C8B-B14F-4D97-AF65-F5344CB8AC3E}">
        <p14:creationId xmlns:p14="http://schemas.microsoft.com/office/powerpoint/2010/main" val="575958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注释：</a:t>
            </a:r>
            <a:r>
              <a:rPr lang="zh-CN" altLang="en-US" sz="1200" b="0" i="0" kern="1200" dirty="0" smtClean="0">
                <a:solidFill>
                  <a:schemeClr val="tx1"/>
                </a:solidFill>
                <a:effectLst/>
                <a:latin typeface="+mn-lt"/>
                <a:ea typeface="+mn-ea"/>
                <a:cs typeface="+mn-cs"/>
              </a:rPr>
              <a:t>如果省略 </a:t>
            </a:r>
            <a:r>
              <a:rPr lang="en-US" altLang="zh-CN" sz="1200" b="0" i="0" kern="1200" dirty="0" smtClean="0">
                <a:solidFill>
                  <a:schemeClr val="tx1"/>
                </a:solidFill>
                <a:effectLst/>
                <a:latin typeface="+mn-lt"/>
                <a:ea typeface="+mn-ea"/>
                <a:cs typeface="+mn-cs"/>
              </a:rPr>
              <a:t>value </a:t>
            </a:r>
            <a:r>
              <a:rPr lang="zh-CN" altLang="en-US" sz="1200" b="0" i="0" kern="1200" dirty="0" smtClean="0">
                <a:solidFill>
                  <a:schemeClr val="tx1"/>
                </a:solidFill>
                <a:effectLst/>
                <a:latin typeface="+mn-lt"/>
                <a:ea typeface="+mn-ea"/>
                <a:cs typeface="+mn-cs"/>
              </a:rPr>
              <a:t>参数，或者设置为 </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null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false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undefined </a:t>
            </a:r>
            <a:r>
              <a:rPr lang="zh-CN" altLang="en-US" sz="1200" b="0" i="0" kern="1200" dirty="0" smtClean="0">
                <a:solidFill>
                  <a:schemeClr val="tx1"/>
                </a:solidFill>
                <a:effectLst/>
                <a:latin typeface="+mn-lt"/>
                <a:ea typeface="+mn-ea"/>
                <a:cs typeface="+mn-cs"/>
              </a:rPr>
              <a:t>或 </a:t>
            </a:r>
            <a:r>
              <a:rPr lang="en-US" altLang="zh-CN" sz="1200" b="0" i="0" kern="1200" dirty="0" err="1" smtClean="0">
                <a:solidFill>
                  <a:schemeClr val="tx1"/>
                </a:solidFill>
                <a:effectLst/>
                <a:latin typeface="+mn-lt"/>
                <a:ea typeface="+mn-ea"/>
                <a:cs typeface="+mn-cs"/>
              </a:rPr>
              <a:t>NaN</a:t>
            </a:r>
            <a:r>
              <a:rPr lang="zh-CN" altLang="en-US" sz="1200" b="0" i="0" kern="1200" dirty="0" smtClean="0">
                <a:solidFill>
                  <a:schemeClr val="tx1"/>
                </a:solidFill>
                <a:effectLst/>
                <a:latin typeface="+mn-lt"/>
                <a:ea typeface="+mn-ea"/>
                <a:cs typeface="+mn-cs"/>
              </a:rPr>
              <a:t>，则该对象设置为 </a:t>
            </a:r>
            <a:r>
              <a:rPr lang="en-US" altLang="zh-CN" sz="1200" b="0" i="0" kern="1200" dirty="0" smtClean="0">
                <a:solidFill>
                  <a:schemeClr val="tx1"/>
                </a:solidFill>
                <a:effectLst/>
                <a:latin typeface="+mn-lt"/>
                <a:ea typeface="+mn-ea"/>
                <a:cs typeface="+mn-cs"/>
              </a:rPr>
              <a:t>false</a:t>
            </a:r>
            <a:r>
              <a:rPr lang="zh-CN" altLang="en-US" sz="1200" b="0" i="0" kern="1200" dirty="0" smtClean="0">
                <a:solidFill>
                  <a:schemeClr val="tx1"/>
                </a:solidFill>
                <a:effectLst/>
                <a:latin typeface="+mn-lt"/>
                <a:ea typeface="+mn-ea"/>
                <a:cs typeface="+mn-cs"/>
              </a:rPr>
              <a:t>。否则设置为 </a:t>
            </a:r>
            <a:r>
              <a:rPr lang="en-US" altLang="zh-CN" sz="1200" b="0" i="0" kern="1200" dirty="0" smtClean="0">
                <a:solidFill>
                  <a:schemeClr val="tx1"/>
                </a:solidFill>
                <a:effectLst/>
                <a:latin typeface="+mn-lt"/>
                <a:ea typeface="+mn-ea"/>
                <a:cs typeface="+mn-cs"/>
              </a:rPr>
              <a:t>true</a:t>
            </a:r>
            <a:r>
              <a:rPr lang="zh-CN" altLang="en-US" sz="1200" b="0" i="0" kern="1200" dirty="0" smtClean="0">
                <a:solidFill>
                  <a:schemeClr val="tx1"/>
                </a:solidFill>
                <a:effectLst/>
                <a:latin typeface="+mn-lt"/>
                <a:ea typeface="+mn-ea"/>
                <a:cs typeface="+mn-cs"/>
              </a:rPr>
              <a:t>（即使 </a:t>
            </a:r>
            <a:r>
              <a:rPr lang="en-US" altLang="zh-CN" sz="1200" b="0" i="0" kern="1200" dirty="0" smtClean="0">
                <a:solidFill>
                  <a:schemeClr val="tx1"/>
                </a:solidFill>
                <a:effectLst/>
                <a:latin typeface="+mn-lt"/>
                <a:ea typeface="+mn-ea"/>
                <a:cs typeface="+mn-cs"/>
              </a:rPr>
              <a:t>value </a:t>
            </a:r>
            <a:r>
              <a:rPr lang="zh-CN" altLang="en-US" sz="1200" b="0" i="0" kern="1200" dirty="0" smtClean="0">
                <a:solidFill>
                  <a:schemeClr val="tx1"/>
                </a:solidFill>
                <a:effectLst/>
                <a:latin typeface="+mn-lt"/>
                <a:ea typeface="+mn-ea"/>
                <a:cs typeface="+mn-cs"/>
              </a:rPr>
              <a:t>参数是字符串 </a:t>
            </a:r>
            <a:r>
              <a:rPr lang="en-US" altLang="zh-CN" sz="1200" b="0" i="0" kern="1200" dirty="0" smtClean="0">
                <a:solidFill>
                  <a:schemeClr val="tx1"/>
                </a:solidFill>
                <a:effectLst/>
                <a:latin typeface="+mn-lt"/>
                <a:ea typeface="+mn-ea"/>
                <a:cs typeface="+mn-cs"/>
              </a:rPr>
              <a:t>"false"</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！！取非再取非，转换成布尔类型</a:t>
            </a:r>
            <a:endParaRPr lang="en-US" altLang="zh-CN" sz="1200" b="0" i="0" kern="1200" dirty="0" smtClean="0">
              <a:solidFill>
                <a:schemeClr val="tx1"/>
              </a:solidFill>
              <a:effectLst/>
              <a:latin typeface="+mn-lt"/>
              <a:ea typeface="+mn-ea"/>
              <a:cs typeface="+mn-cs"/>
            </a:endParaRPr>
          </a:p>
          <a:p>
            <a:endParaRPr lang="en-US" altLang="zh-CN" dirty="0" smtClean="0"/>
          </a:p>
          <a:p>
            <a:r>
              <a:rPr lang="en-US" altLang="zh-CN" dirty="0" smtClean="0"/>
              <a:t>&lt;script type="text/</a:t>
            </a:r>
            <a:r>
              <a:rPr lang="en-US" altLang="zh-CN" dirty="0" err="1" smtClean="0"/>
              <a:t>javascript</a:t>
            </a:r>
            <a:r>
              <a:rPr lang="en-US" altLang="zh-CN" dirty="0" smtClean="0"/>
              <a:t>"&gt; </a:t>
            </a:r>
            <a:r>
              <a:rPr lang="en-US" altLang="zh-CN" sz="1200" kern="1200" dirty="0" smtClean="0">
                <a:solidFill>
                  <a:schemeClr val="tx1"/>
                </a:solidFill>
                <a:effectLst/>
                <a:latin typeface="+mn-lt"/>
                <a:ea typeface="+mn-ea"/>
                <a:cs typeface="+mn-cs"/>
              </a:rPr>
              <a:t>function test(){ </a:t>
            </a:r>
          </a:p>
          <a:p>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纯数字之间比较</a:t>
            </a:r>
            <a:r>
              <a:rPr lang="zh-CN" altLang="en-US" dirty="0" smtClean="0"/>
              <a:t> </a:t>
            </a:r>
            <a:r>
              <a:rPr lang="en-US" altLang="zh-CN" sz="1200" kern="1200" dirty="0" smtClean="0">
                <a:solidFill>
                  <a:schemeClr val="tx1"/>
                </a:solidFill>
                <a:effectLst/>
                <a:latin typeface="+mn-lt"/>
                <a:ea typeface="+mn-ea"/>
                <a:cs typeface="+mn-cs"/>
              </a:rPr>
              <a:t>//alert(1&lt;3);//true</a:t>
            </a:r>
            <a:r>
              <a:rPr lang="en-US" altLang="zh-CN" dirty="0" smtClean="0"/>
              <a:t> </a:t>
            </a:r>
          </a:p>
          <a:p>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数字字符串比较，会将其先转成数字</a:t>
            </a:r>
            <a:r>
              <a:rPr lang="zh-CN" altLang="en-US" dirty="0" smtClean="0"/>
              <a:t> </a:t>
            </a:r>
            <a:r>
              <a:rPr lang="en-US" altLang="zh-CN" sz="1200" kern="1200" dirty="0" smtClean="0">
                <a:solidFill>
                  <a:schemeClr val="tx1"/>
                </a:solidFill>
                <a:effectLst/>
                <a:latin typeface="+mn-lt"/>
                <a:ea typeface="+mn-ea"/>
                <a:cs typeface="+mn-cs"/>
              </a:rPr>
              <a:t>//alert("1"&lt;"3");//true</a:t>
            </a:r>
            <a:r>
              <a:rPr lang="en-US" altLang="zh-CN" dirty="0" smtClean="0"/>
              <a:t> </a:t>
            </a:r>
            <a:r>
              <a:rPr lang="en-US" altLang="zh-CN" sz="1200" kern="1200" dirty="0" smtClean="0">
                <a:solidFill>
                  <a:schemeClr val="tx1"/>
                </a:solidFill>
                <a:effectLst/>
                <a:latin typeface="+mn-lt"/>
                <a:ea typeface="+mn-ea"/>
                <a:cs typeface="+mn-cs"/>
              </a:rPr>
              <a:t>//alert("123"&lt;"123");//false</a:t>
            </a:r>
            <a:r>
              <a:rPr lang="en-US" altLang="zh-CN" dirty="0" smtClean="0"/>
              <a:t> </a:t>
            </a:r>
          </a:p>
          <a:p>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纯字符串比较</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先转成</a:t>
            </a:r>
            <a:r>
              <a:rPr lang="en-US" altLang="zh-CN" sz="1200" kern="1200" dirty="0" err="1" smtClean="0">
                <a:solidFill>
                  <a:schemeClr val="tx1"/>
                </a:solidFill>
                <a:effectLst/>
                <a:latin typeface="+mn-lt"/>
                <a:ea typeface="+mn-ea"/>
                <a:cs typeface="+mn-cs"/>
              </a:rPr>
              <a:t>ascii</a:t>
            </a:r>
            <a:r>
              <a:rPr lang="zh-CN" altLang="en-US" sz="1200" kern="1200" dirty="0" smtClean="0">
                <a:solidFill>
                  <a:schemeClr val="tx1"/>
                </a:solidFill>
                <a:effectLst/>
                <a:latin typeface="+mn-lt"/>
                <a:ea typeface="+mn-ea"/>
                <a:cs typeface="+mn-cs"/>
              </a:rPr>
              <a:t>码</a:t>
            </a:r>
            <a:r>
              <a:rPr lang="zh-CN" altLang="en-US" dirty="0" smtClean="0"/>
              <a:t> </a:t>
            </a:r>
            <a:r>
              <a:rPr lang="en-US" altLang="zh-CN" sz="1200" kern="1200" dirty="0" smtClean="0">
                <a:solidFill>
                  <a:schemeClr val="tx1"/>
                </a:solidFill>
                <a:effectLst/>
                <a:latin typeface="+mn-lt"/>
                <a:ea typeface="+mn-ea"/>
                <a:cs typeface="+mn-cs"/>
              </a:rPr>
              <a:t>//alert("a"&lt;"b");//true</a:t>
            </a:r>
            <a:r>
              <a:rPr lang="en-US" altLang="zh-CN" dirty="0" smtClean="0"/>
              <a:t> </a:t>
            </a:r>
            <a:r>
              <a:rPr lang="en-US" altLang="zh-CN" sz="1200" kern="1200" dirty="0" smtClean="0">
                <a:solidFill>
                  <a:schemeClr val="tx1"/>
                </a:solidFill>
                <a:effectLst/>
                <a:latin typeface="+mn-lt"/>
                <a:ea typeface="+mn-ea"/>
                <a:cs typeface="+mn-cs"/>
              </a:rPr>
              <a:t>//alert("</a:t>
            </a:r>
            <a:r>
              <a:rPr lang="en-US" altLang="zh-CN" sz="1200" kern="1200" dirty="0" err="1" smtClean="0">
                <a:solidFill>
                  <a:schemeClr val="tx1"/>
                </a:solidFill>
                <a:effectLst/>
                <a:latin typeface="+mn-lt"/>
                <a:ea typeface="+mn-ea"/>
                <a:cs typeface="+mn-cs"/>
              </a:rPr>
              <a:t>abc</a:t>
            </a:r>
            <a:r>
              <a:rPr lang="en-US" altLang="zh-CN" sz="1200" kern="1200" dirty="0" smtClean="0">
                <a:solidFill>
                  <a:schemeClr val="tx1"/>
                </a:solidFill>
                <a:effectLst/>
                <a:latin typeface="+mn-lt"/>
                <a:ea typeface="+mn-ea"/>
                <a:cs typeface="+mn-cs"/>
              </a:rPr>
              <a:t>"&lt;"</a:t>
            </a:r>
            <a:r>
              <a:rPr lang="en-US" altLang="zh-CN" sz="1200" kern="1200" dirty="0" err="1" smtClean="0">
                <a:solidFill>
                  <a:schemeClr val="tx1"/>
                </a:solidFill>
                <a:effectLst/>
                <a:latin typeface="+mn-lt"/>
                <a:ea typeface="+mn-ea"/>
                <a:cs typeface="+mn-cs"/>
              </a:rPr>
              <a:t>aad</a:t>
            </a:r>
            <a:r>
              <a:rPr lang="en-US" altLang="zh-CN" sz="1200" kern="1200" dirty="0" smtClean="0">
                <a:solidFill>
                  <a:schemeClr val="tx1"/>
                </a:solidFill>
                <a:effectLst/>
                <a:latin typeface="+mn-lt"/>
                <a:ea typeface="+mn-ea"/>
                <a:cs typeface="+mn-cs"/>
              </a:rPr>
              <a:t>");//false,</a:t>
            </a:r>
            <a:r>
              <a:rPr lang="zh-CN" altLang="en-US" sz="1200" kern="1200" dirty="0" smtClean="0">
                <a:solidFill>
                  <a:schemeClr val="tx1"/>
                </a:solidFill>
                <a:effectLst/>
                <a:latin typeface="+mn-lt"/>
                <a:ea typeface="+mn-ea"/>
                <a:cs typeface="+mn-cs"/>
              </a:rPr>
              <a:t>多纯字母比较，会依次比较</a:t>
            </a:r>
            <a:r>
              <a:rPr lang="en-US" altLang="zh-CN" sz="1200" kern="1200" dirty="0" err="1" smtClean="0">
                <a:solidFill>
                  <a:schemeClr val="tx1"/>
                </a:solidFill>
                <a:effectLst/>
                <a:latin typeface="+mn-lt"/>
                <a:ea typeface="+mn-ea"/>
                <a:cs typeface="+mn-cs"/>
              </a:rPr>
              <a:t>ascii</a:t>
            </a:r>
            <a:r>
              <a:rPr lang="zh-CN" altLang="en-US" sz="1200" kern="1200" dirty="0" smtClean="0">
                <a:solidFill>
                  <a:schemeClr val="tx1"/>
                </a:solidFill>
                <a:effectLst/>
                <a:latin typeface="+mn-lt"/>
                <a:ea typeface="+mn-ea"/>
                <a:cs typeface="+mn-cs"/>
              </a:rPr>
              <a:t>码</a:t>
            </a:r>
            <a:r>
              <a:rPr lang="zh-CN" altLang="en-US" dirty="0" smtClean="0"/>
              <a:t> </a:t>
            </a:r>
            <a:endParaRPr lang="en-US" altLang="zh-CN" dirty="0" smtClean="0"/>
          </a:p>
          <a:p>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汉字比较</a:t>
            </a:r>
            <a:r>
              <a:rPr lang="zh-CN" altLang="en-US" dirty="0" smtClean="0"/>
              <a:t> </a:t>
            </a:r>
            <a:r>
              <a:rPr lang="en-US" altLang="zh-CN" sz="1200" kern="1200" dirty="0" smtClean="0">
                <a:solidFill>
                  <a:schemeClr val="tx1"/>
                </a:solidFill>
                <a:effectLst/>
                <a:latin typeface="+mn-lt"/>
                <a:ea typeface="+mn-ea"/>
                <a:cs typeface="+mn-cs"/>
              </a:rPr>
              <a:t>//alert("</a:t>
            </a:r>
            <a:r>
              <a:rPr lang="zh-CN" altLang="en-US" sz="1200" kern="1200" dirty="0" smtClean="0">
                <a:solidFill>
                  <a:schemeClr val="tx1"/>
                </a:solidFill>
                <a:effectLst/>
                <a:latin typeface="+mn-lt"/>
                <a:ea typeface="+mn-ea"/>
                <a:cs typeface="+mn-cs"/>
              </a:rPr>
              <a:t>我</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charCodeAt</a:t>
            </a:r>
            <a:r>
              <a:rPr lang="en-US" altLang="zh-CN" sz="1200" kern="1200" dirty="0" smtClean="0">
                <a:solidFill>
                  <a:schemeClr val="tx1"/>
                </a:solidFill>
                <a:effectLst/>
                <a:latin typeface="+mn-lt"/>
                <a:ea typeface="+mn-ea"/>
                <a:cs typeface="+mn-cs"/>
              </a:rPr>
              <a:t>());//25105</a:t>
            </a:r>
            <a:r>
              <a:rPr lang="en-US" altLang="zh-CN" dirty="0" smtClean="0"/>
              <a:t> </a:t>
            </a:r>
            <a:r>
              <a:rPr lang="en-US" altLang="zh-CN" sz="1200" kern="1200" dirty="0" smtClean="0">
                <a:solidFill>
                  <a:schemeClr val="tx1"/>
                </a:solidFill>
                <a:effectLst/>
                <a:latin typeface="+mn-lt"/>
                <a:ea typeface="+mn-ea"/>
                <a:cs typeface="+mn-cs"/>
              </a:rPr>
              <a:t>//alert("</a:t>
            </a:r>
            <a:r>
              <a:rPr lang="zh-CN" altLang="en-US"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charCodeAt</a:t>
            </a:r>
            <a:r>
              <a:rPr lang="en-US" altLang="zh-CN" sz="1200" kern="1200" dirty="0" smtClean="0">
                <a:solidFill>
                  <a:schemeClr val="tx1"/>
                </a:solidFill>
                <a:effectLst/>
                <a:latin typeface="+mn-lt"/>
                <a:ea typeface="+mn-ea"/>
                <a:cs typeface="+mn-cs"/>
              </a:rPr>
              <a:t>());//30340</a:t>
            </a:r>
            <a:r>
              <a:rPr lang="en-US" altLang="zh-CN" dirty="0" smtClean="0"/>
              <a:t> </a:t>
            </a:r>
            <a:r>
              <a:rPr lang="en-US" altLang="zh-CN" sz="1200" kern="1200" dirty="0" smtClean="0">
                <a:solidFill>
                  <a:schemeClr val="tx1"/>
                </a:solidFill>
                <a:effectLst/>
                <a:latin typeface="+mn-lt"/>
                <a:ea typeface="+mn-ea"/>
                <a:cs typeface="+mn-cs"/>
              </a:rPr>
              <a:t>//alert("</a:t>
            </a:r>
            <a:r>
              <a:rPr lang="zh-CN" altLang="en-US" sz="1200" kern="1200" dirty="0" smtClean="0">
                <a:solidFill>
                  <a:schemeClr val="tx1"/>
                </a:solidFill>
                <a:effectLst/>
                <a:latin typeface="+mn-lt"/>
                <a:ea typeface="+mn-ea"/>
                <a:cs typeface="+mn-cs"/>
              </a:rPr>
              <a:t>我</a:t>
            </a:r>
            <a:r>
              <a:rPr lang="en-US" altLang="zh-CN" sz="1200" kern="1200" dirty="0" smtClean="0">
                <a:solidFill>
                  <a:schemeClr val="tx1"/>
                </a:solidFill>
                <a:effectLst/>
                <a:latin typeface="+mn-lt"/>
                <a:ea typeface="+mn-ea"/>
                <a:cs typeface="+mn-cs"/>
              </a:rPr>
              <a:t>"&lt;"</a:t>
            </a:r>
            <a:r>
              <a:rPr lang="zh-CN" altLang="en-US"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");//true,</a:t>
            </a:r>
            <a:r>
              <a:rPr lang="zh-CN" altLang="en-US" sz="1200" kern="1200" dirty="0" smtClean="0">
                <a:solidFill>
                  <a:schemeClr val="tx1"/>
                </a:solidFill>
                <a:effectLst/>
                <a:latin typeface="+mn-lt"/>
                <a:ea typeface="+mn-ea"/>
                <a:cs typeface="+mn-cs"/>
              </a:rPr>
              <a:t>汉字比较</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转成</a:t>
            </a:r>
            <a:r>
              <a:rPr lang="en-US" altLang="zh-CN" sz="1200" kern="1200" dirty="0" err="1" smtClean="0">
                <a:solidFill>
                  <a:schemeClr val="tx1"/>
                </a:solidFill>
                <a:effectLst/>
                <a:latin typeface="+mn-lt"/>
                <a:ea typeface="+mn-ea"/>
                <a:cs typeface="+mn-cs"/>
              </a:rPr>
              <a:t>ascii</a:t>
            </a:r>
            <a:r>
              <a:rPr lang="zh-CN" altLang="en-US" sz="1200" kern="1200" dirty="0" smtClean="0">
                <a:solidFill>
                  <a:schemeClr val="tx1"/>
                </a:solidFill>
                <a:effectLst/>
                <a:latin typeface="+mn-lt"/>
                <a:ea typeface="+mn-ea"/>
                <a:cs typeface="+mn-cs"/>
              </a:rPr>
              <a:t>码</a:t>
            </a:r>
            <a:r>
              <a:rPr lang="zh-CN" altLang="en-US" dirty="0" smtClean="0"/>
              <a:t> </a:t>
            </a:r>
            <a:endParaRPr lang="en-US" altLang="zh-CN" dirty="0" smtClean="0"/>
          </a:p>
          <a:p>
            <a:r>
              <a:rPr lang="en-US" altLang="zh-CN" sz="1200" kern="1200" dirty="0" smtClean="0">
                <a:solidFill>
                  <a:schemeClr val="tx1"/>
                </a:solidFill>
                <a:effectLst/>
                <a:latin typeface="+mn-lt"/>
                <a:ea typeface="+mn-ea"/>
                <a:cs typeface="+mn-cs"/>
              </a:rPr>
              <a:t>//5)</a:t>
            </a:r>
            <a:r>
              <a:rPr lang="zh-CN" altLang="en-US" sz="1200" kern="1200" dirty="0" smtClean="0">
                <a:solidFill>
                  <a:schemeClr val="tx1"/>
                </a:solidFill>
                <a:effectLst/>
                <a:latin typeface="+mn-lt"/>
                <a:ea typeface="+mn-ea"/>
                <a:cs typeface="+mn-cs"/>
              </a:rPr>
              <a:t>当数字和字符串比较，且字符串为数字。则将数字字符串转为数字</a:t>
            </a:r>
            <a:r>
              <a:rPr lang="zh-CN" altLang="en-US" dirty="0" smtClean="0"/>
              <a:t> </a:t>
            </a:r>
            <a:r>
              <a:rPr lang="en-US" altLang="zh-CN" sz="1200" kern="1200" dirty="0" smtClean="0">
                <a:solidFill>
                  <a:schemeClr val="tx1"/>
                </a:solidFill>
                <a:effectLst/>
                <a:latin typeface="+mn-lt"/>
                <a:ea typeface="+mn-ea"/>
                <a:cs typeface="+mn-cs"/>
              </a:rPr>
              <a:t>//alert(123&lt;"124");//true,</a:t>
            </a:r>
            <a:r>
              <a:rPr lang="zh-CN" altLang="en-US" sz="1200" kern="1200" dirty="0" smtClean="0">
                <a:solidFill>
                  <a:schemeClr val="tx1"/>
                </a:solidFill>
                <a:effectLst/>
                <a:latin typeface="+mn-lt"/>
                <a:ea typeface="+mn-ea"/>
                <a:cs typeface="+mn-cs"/>
              </a:rPr>
              <a:t>下面一句代码得出</a:t>
            </a:r>
            <a:r>
              <a:rPr lang="en-US" altLang="zh-CN" sz="1200" kern="1200" dirty="0" smtClean="0">
                <a:solidFill>
                  <a:schemeClr val="tx1"/>
                </a:solidFill>
                <a:effectLst/>
                <a:latin typeface="+mn-lt"/>
                <a:ea typeface="+mn-ea"/>
                <a:cs typeface="+mn-cs"/>
              </a:rPr>
              <a:t>124</a:t>
            </a:r>
            <a:r>
              <a:rPr lang="zh-CN" altLang="en-US" sz="1200" kern="1200" dirty="0" smtClean="0">
                <a:solidFill>
                  <a:schemeClr val="tx1"/>
                </a:solidFill>
                <a:effectLst/>
                <a:latin typeface="+mn-lt"/>
                <a:ea typeface="+mn-ea"/>
                <a:cs typeface="+mn-cs"/>
              </a:rPr>
              <a:t>的</a:t>
            </a:r>
            <a:r>
              <a:rPr lang="en-US" altLang="zh-CN" sz="1200" kern="1200" dirty="0" err="1" smtClean="0">
                <a:solidFill>
                  <a:schemeClr val="tx1"/>
                </a:solidFill>
                <a:effectLst/>
                <a:latin typeface="+mn-lt"/>
                <a:ea typeface="+mn-ea"/>
                <a:cs typeface="+mn-cs"/>
              </a:rPr>
              <a:t>ascii</a:t>
            </a:r>
            <a:r>
              <a:rPr lang="zh-CN" altLang="en-US" sz="1200" kern="1200" dirty="0" smtClean="0">
                <a:solidFill>
                  <a:schemeClr val="tx1"/>
                </a:solidFill>
                <a:effectLst/>
                <a:latin typeface="+mn-lt"/>
                <a:ea typeface="+mn-ea"/>
                <a:cs typeface="+mn-cs"/>
              </a:rPr>
              <a:t>码为</a:t>
            </a:r>
            <a:r>
              <a:rPr lang="en-US" altLang="zh-CN" sz="1200" kern="1200" dirty="0" smtClean="0">
                <a:solidFill>
                  <a:schemeClr val="tx1"/>
                </a:solidFill>
                <a:effectLst/>
                <a:latin typeface="+mn-lt"/>
                <a:ea typeface="+mn-ea"/>
                <a:cs typeface="+mn-cs"/>
              </a:rPr>
              <a:t>49</a:t>
            </a:r>
            <a:r>
              <a:rPr lang="zh-CN" altLang="en-US" sz="1200" kern="1200" dirty="0" smtClean="0">
                <a:solidFill>
                  <a:schemeClr val="tx1"/>
                </a:solidFill>
                <a:effectLst/>
                <a:latin typeface="+mn-lt"/>
                <a:ea typeface="+mn-ea"/>
                <a:cs typeface="+mn-cs"/>
              </a:rPr>
              <a:t>，所以并不是转成</a:t>
            </a:r>
            <a:r>
              <a:rPr lang="en-US" altLang="zh-CN" sz="1200" kern="1200" dirty="0" err="1" smtClean="0">
                <a:solidFill>
                  <a:schemeClr val="tx1"/>
                </a:solidFill>
                <a:effectLst/>
                <a:latin typeface="+mn-lt"/>
                <a:ea typeface="+mn-ea"/>
                <a:cs typeface="+mn-cs"/>
              </a:rPr>
              <a:t>ascii</a:t>
            </a:r>
            <a:r>
              <a:rPr lang="zh-CN" altLang="en-US" sz="1200" kern="1200" dirty="0" smtClean="0">
                <a:solidFill>
                  <a:schemeClr val="tx1"/>
                </a:solidFill>
                <a:effectLst/>
                <a:latin typeface="+mn-lt"/>
                <a:ea typeface="+mn-ea"/>
                <a:cs typeface="+mn-cs"/>
              </a:rPr>
              <a:t>比较</a:t>
            </a:r>
            <a:r>
              <a:rPr lang="zh-CN" altLang="en-US" dirty="0" smtClean="0"/>
              <a:t> </a:t>
            </a:r>
            <a:r>
              <a:rPr lang="en-US" altLang="zh-CN" sz="1200" kern="1200" dirty="0" smtClean="0">
                <a:solidFill>
                  <a:schemeClr val="tx1"/>
                </a:solidFill>
                <a:effectLst/>
                <a:latin typeface="+mn-lt"/>
                <a:ea typeface="+mn-ea"/>
                <a:cs typeface="+mn-cs"/>
              </a:rPr>
              <a:t>//alert("124".charCodeAt());//49</a:t>
            </a:r>
            <a:r>
              <a:rPr lang="en-US" altLang="zh-CN" dirty="0" smtClean="0"/>
              <a:t> </a:t>
            </a:r>
          </a:p>
          <a:p>
            <a:r>
              <a:rPr lang="en-US" altLang="zh-CN" sz="1200" kern="1200" dirty="0" smtClean="0">
                <a:solidFill>
                  <a:schemeClr val="tx1"/>
                </a:solidFill>
                <a:effectLst/>
                <a:latin typeface="+mn-lt"/>
                <a:ea typeface="+mn-ea"/>
                <a:cs typeface="+mn-cs"/>
              </a:rPr>
              <a:t>//6)</a:t>
            </a:r>
            <a:r>
              <a:rPr lang="zh-CN" altLang="en-US" sz="1200" kern="1200" dirty="0" smtClean="0">
                <a:solidFill>
                  <a:schemeClr val="tx1"/>
                </a:solidFill>
                <a:effectLst/>
                <a:latin typeface="+mn-lt"/>
                <a:ea typeface="+mn-ea"/>
                <a:cs typeface="+mn-cs"/>
              </a:rPr>
              <a:t>当数字和字符串比较</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且字符串为非纯数字时</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则将非数字字符串转成数字的时候会转换为</a:t>
            </a:r>
            <a:r>
              <a:rPr lang="en-US" altLang="zh-CN" sz="1200" kern="1200" dirty="0" err="1" smtClean="0">
                <a:solidFill>
                  <a:schemeClr val="tx1"/>
                </a:solidFill>
                <a:effectLst/>
                <a:latin typeface="+mn-lt"/>
                <a:ea typeface="+mn-ea"/>
                <a:cs typeface="+mn-cs"/>
              </a:rPr>
              <a:t>NaN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当</a:t>
            </a:r>
            <a:r>
              <a:rPr lang="en-US" altLang="zh-CN" sz="1200" kern="1200" dirty="0" err="1" smtClean="0">
                <a:solidFill>
                  <a:schemeClr val="tx1"/>
                </a:solidFill>
                <a:effectLst/>
                <a:latin typeface="+mn-lt"/>
                <a:ea typeface="+mn-ea"/>
                <a:cs typeface="+mn-cs"/>
              </a:rPr>
              <a:t>NaN</a:t>
            </a:r>
            <a:r>
              <a:rPr lang="zh-CN" altLang="en-US" sz="1200" kern="1200" dirty="0" smtClean="0">
                <a:solidFill>
                  <a:schemeClr val="tx1"/>
                </a:solidFill>
                <a:effectLst/>
                <a:latin typeface="+mn-lt"/>
                <a:ea typeface="+mn-ea"/>
                <a:cs typeface="+mn-cs"/>
              </a:rPr>
              <a:t>和数字比较时不论大小都返回</a:t>
            </a:r>
            <a:r>
              <a:rPr lang="en-US" altLang="zh-CN" sz="1200" kern="1200" dirty="0" smtClean="0">
                <a:solidFill>
                  <a:schemeClr val="tx1"/>
                </a:solidFill>
                <a:effectLst/>
                <a:latin typeface="+mn-lt"/>
                <a:ea typeface="+mn-ea"/>
                <a:cs typeface="+mn-cs"/>
              </a:rPr>
              <a:t>false.</a:t>
            </a:r>
            <a:r>
              <a:rPr lang="en-US" altLang="zh-CN" dirty="0" smtClean="0"/>
              <a:t> alert(13&gt;"</a:t>
            </a:r>
            <a:r>
              <a:rPr lang="en-US" altLang="zh-CN" dirty="0" err="1" smtClean="0"/>
              <a:t>abc</a:t>
            </a:r>
            <a:r>
              <a:rPr lang="en-US" altLang="zh-CN" dirty="0" smtClean="0"/>
              <a:t>");</a:t>
            </a:r>
            <a:r>
              <a:rPr lang="en-US" altLang="zh-CN" sz="1200" kern="1200" dirty="0" smtClean="0">
                <a:solidFill>
                  <a:schemeClr val="tx1"/>
                </a:solidFill>
                <a:effectLst/>
                <a:latin typeface="+mn-lt"/>
                <a:ea typeface="+mn-ea"/>
                <a:cs typeface="+mn-cs"/>
              </a:rPr>
              <a:t>//false</a:t>
            </a:r>
            <a:r>
              <a:rPr lang="en-US" altLang="zh-CN" dirty="0" smtClean="0"/>
              <a:t> </a:t>
            </a:r>
            <a:r>
              <a:rPr lang="en-US"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21E941FC-065B-4D19-B6C0-895D17B93A1A}" type="slidenum">
              <a:rPr lang="zh-CN" altLang="en-US" smtClean="0"/>
              <a:t>21</a:t>
            </a:fld>
            <a:endParaRPr lang="zh-CN" altLang="en-US"/>
          </a:p>
        </p:txBody>
      </p:sp>
    </p:spTree>
    <p:extLst>
      <p:ext uri="{BB962C8B-B14F-4D97-AF65-F5344CB8AC3E}">
        <p14:creationId xmlns:p14="http://schemas.microsoft.com/office/powerpoint/2010/main" val="2192421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Array </a:t>
            </a:r>
            <a:r>
              <a:rPr lang="zh-CN" altLang="en-US" sz="1200" b="1" i="0" kern="1200" dirty="0" smtClean="0">
                <a:solidFill>
                  <a:schemeClr val="tx1"/>
                </a:solidFill>
                <a:effectLst/>
                <a:latin typeface="+mn-lt"/>
                <a:ea typeface="+mn-ea"/>
                <a:cs typeface="+mn-cs"/>
              </a:rPr>
              <a:t>对象方法</a:t>
            </a:r>
          </a:p>
          <a:p>
            <a:r>
              <a:rPr lang="en-US" altLang="zh-CN" sz="1200" u="sng" kern="1200" dirty="0" err="1" smtClean="0">
                <a:solidFill>
                  <a:schemeClr val="tx1"/>
                </a:solidFill>
                <a:effectLst/>
                <a:latin typeface="+mn-lt"/>
                <a:ea typeface="+mn-ea"/>
                <a:cs typeface="+mn-cs"/>
                <a:hlinkClick r:id="rId3"/>
              </a:rPr>
              <a:t>concat</a:t>
            </a:r>
            <a:r>
              <a:rPr lang="en-US" altLang="zh-CN" sz="1200" u="sng" kern="1200" dirty="0" smtClean="0">
                <a:solidFill>
                  <a:schemeClr val="tx1"/>
                </a:solidFill>
                <a:effectLst/>
                <a:latin typeface="+mn-lt"/>
                <a:ea typeface="+mn-ea"/>
                <a:cs typeface="+mn-cs"/>
                <a:hlinkClick r:id="rId3"/>
              </a:rPr>
              <a:t>()</a:t>
            </a:r>
            <a:r>
              <a:rPr lang="zh-CN" altLang="en-US" dirty="0" smtClean="0">
                <a:effectLst/>
              </a:rPr>
              <a:t>连接两个或更多的数组，并返回结果。</a:t>
            </a:r>
            <a:endParaRPr lang="en-US" altLang="zh-CN" dirty="0" smtClean="0">
              <a:effectLst/>
            </a:endParaRPr>
          </a:p>
          <a:p>
            <a:r>
              <a:rPr lang="en-US" altLang="zh-CN" sz="1200" u="sng" kern="1200" dirty="0" smtClean="0">
                <a:solidFill>
                  <a:schemeClr val="tx1"/>
                </a:solidFill>
                <a:effectLst/>
                <a:latin typeface="+mn-lt"/>
                <a:ea typeface="+mn-ea"/>
                <a:cs typeface="+mn-cs"/>
                <a:hlinkClick r:id="rId4"/>
              </a:rPr>
              <a:t>join()</a:t>
            </a:r>
            <a:r>
              <a:rPr lang="zh-CN" altLang="en-US" dirty="0" smtClean="0">
                <a:effectLst/>
              </a:rPr>
              <a:t>把数组的所有元素放入一个字符串。元素通过指定的分隔符进行分隔。</a:t>
            </a:r>
            <a:endParaRPr lang="en-US" altLang="zh-CN" dirty="0" smtClean="0">
              <a:effectLst/>
            </a:endParaRPr>
          </a:p>
          <a:p>
            <a:r>
              <a:rPr lang="en-US" altLang="zh-CN" sz="1200" u="sng" kern="1200" dirty="0" smtClean="0">
                <a:solidFill>
                  <a:schemeClr val="tx1"/>
                </a:solidFill>
                <a:effectLst/>
                <a:latin typeface="+mn-lt"/>
                <a:ea typeface="+mn-ea"/>
                <a:cs typeface="+mn-cs"/>
                <a:hlinkClick r:id="rId5"/>
              </a:rPr>
              <a:t>pop()</a:t>
            </a:r>
            <a:r>
              <a:rPr lang="zh-CN" altLang="en-US" dirty="0" smtClean="0">
                <a:effectLst/>
              </a:rPr>
              <a:t>删除并返回数组的最后一个元素</a:t>
            </a:r>
            <a:r>
              <a:rPr lang="en-US" altLang="zh-CN" sz="1200" u="sng" kern="1200" dirty="0" smtClean="0">
                <a:solidFill>
                  <a:schemeClr val="tx1"/>
                </a:solidFill>
                <a:effectLst/>
                <a:latin typeface="+mn-lt"/>
                <a:ea typeface="+mn-ea"/>
                <a:cs typeface="+mn-cs"/>
                <a:hlinkClick r:id="rId6"/>
              </a:rPr>
              <a:t>push()</a:t>
            </a:r>
            <a:r>
              <a:rPr lang="zh-CN" altLang="en-US" dirty="0" smtClean="0">
                <a:effectLst/>
              </a:rPr>
              <a:t>向数组的末尾添加一个或更多元素，并返回新的长度。</a:t>
            </a:r>
            <a:endParaRPr lang="en-US" altLang="zh-CN" dirty="0" smtClean="0">
              <a:effectLst/>
            </a:endParaRPr>
          </a:p>
          <a:p>
            <a:r>
              <a:rPr lang="en-US" altLang="zh-CN" sz="1200" u="sng" kern="1200" dirty="0" smtClean="0">
                <a:solidFill>
                  <a:schemeClr val="tx1"/>
                </a:solidFill>
                <a:effectLst/>
                <a:latin typeface="+mn-lt"/>
                <a:ea typeface="+mn-ea"/>
                <a:cs typeface="+mn-cs"/>
                <a:hlinkClick r:id="rId7"/>
              </a:rPr>
              <a:t>reverse()</a:t>
            </a:r>
            <a:r>
              <a:rPr lang="zh-CN" altLang="en-US" dirty="0" smtClean="0">
                <a:effectLst/>
              </a:rPr>
              <a:t>颠倒数组中元素的顺序。</a:t>
            </a:r>
            <a:endParaRPr lang="en-US" altLang="zh-CN" dirty="0" smtClean="0">
              <a:effectLst/>
            </a:endParaRPr>
          </a:p>
          <a:p>
            <a:r>
              <a:rPr lang="en-US" altLang="zh-CN" sz="1200" u="sng" kern="1200" dirty="0" smtClean="0">
                <a:solidFill>
                  <a:schemeClr val="tx1"/>
                </a:solidFill>
                <a:effectLst/>
                <a:latin typeface="+mn-lt"/>
                <a:ea typeface="+mn-ea"/>
                <a:cs typeface="+mn-cs"/>
                <a:hlinkClick r:id="rId8"/>
              </a:rPr>
              <a:t>shift()</a:t>
            </a:r>
            <a:r>
              <a:rPr lang="zh-CN" altLang="en-US" dirty="0" smtClean="0">
                <a:effectLst/>
              </a:rPr>
              <a:t>删除并返回数组的第一个元素。</a:t>
            </a:r>
            <a:r>
              <a:rPr lang="en-US" altLang="zh-CN" sz="1200" u="sng" kern="1200" dirty="0" err="1" smtClean="0">
                <a:solidFill>
                  <a:schemeClr val="tx1"/>
                </a:solidFill>
                <a:effectLst/>
                <a:latin typeface="+mn-lt"/>
                <a:ea typeface="+mn-ea"/>
                <a:cs typeface="+mn-cs"/>
                <a:hlinkClick r:id="rId9"/>
              </a:rPr>
              <a:t>unshift</a:t>
            </a:r>
            <a:r>
              <a:rPr lang="en-US" altLang="zh-CN" sz="1200" u="sng" kern="1200" dirty="0" smtClean="0">
                <a:solidFill>
                  <a:schemeClr val="tx1"/>
                </a:solidFill>
                <a:effectLst/>
                <a:latin typeface="+mn-lt"/>
                <a:ea typeface="+mn-ea"/>
                <a:cs typeface="+mn-cs"/>
                <a:hlinkClick r:id="rId9"/>
              </a:rPr>
              <a:t>()</a:t>
            </a:r>
            <a:r>
              <a:rPr lang="zh-CN" altLang="en-US" dirty="0" smtClean="0">
                <a:effectLst/>
              </a:rPr>
              <a:t>向数组的开头添加一个或更多元素，并返回新的长度。</a:t>
            </a:r>
            <a:endParaRPr lang="en-US" altLang="zh-CN" dirty="0" smtClean="0">
              <a:effectLst/>
            </a:endParaRPr>
          </a:p>
          <a:p>
            <a:r>
              <a:rPr lang="en-US" altLang="zh-CN" sz="1200" u="sng" kern="1200" dirty="0" smtClean="0">
                <a:solidFill>
                  <a:schemeClr val="tx1"/>
                </a:solidFill>
                <a:effectLst/>
                <a:latin typeface="+mn-lt"/>
                <a:ea typeface="+mn-ea"/>
                <a:cs typeface="+mn-cs"/>
                <a:hlinkClick r:id="rId10"/>
              </a:rPr>
              <a:t>slice()</a:t>
            </a:r>
            <a:r>
              <a:rPr lang="zh-CN" altLang="en-US" dirty="0" smtClean="0">
                <a:effectLst/>
              </a:rPr>
              <a:t>从某个已有的数组返回选定的元素</a:t>
            </a:r>
            <a:endParaRPr lang="en-US" altLang="zh-CN" dirty="0" smtClean="0">
              <a:effectLst/>
            </a:endParaRPr>
          </a:p>
          <a:p>
            <a:r>
              <a:rPr lang="en-US" altLang="zh-CN" sz="1200" u="sng" kern="1200" dirty="0" smtClean="0">
                <a:solidFill>
                  <a:schemeClr val="tx1"/>
                </a:solidFill>
                <a:effectLst/>
                <a:latin typeface="+mn-lt"/>
                <a:ea typeface="+mn-ea"/>
                <a:cs typeface="+mn-cs"/>
                <a:hlinkClick r:id="rId11"/>
              </a:rPr>
              <a:t>sort()</a:t>
            </a:r>
            <a:r>
              <a:rPr lang="zh-CN" altLang="en-US" dirty="0" smtClean="0">
                <a:effectLst/>
              </a:rPr>
              <a:t>对数组的元素进行排序</a:t>
            </a:r>
            <a:endParaRPr lang="en-US" altLang="zh-CN" dirty="0" smtClean="0">
              <a:effectLst/>
            </a:endParaRPr>
          </a:p>
          <a:p>
            <a:r>
              <a:rPr lang="en-US" altLang="zh-CN" sz="1200" u="sng" kern="1200" dirty="0" smtClean="0">
                <a:solidFill>
                  <a:schemeClr val="tx1"/>
                </a:solidFill>
                <a:effectLst/>
                <a:latin typeface="+mn-lt"/>
                <a:ea typeface="+mn-ea"/>
                <a:cs typeface="+mn-cs"/>
                <a:hlinkClick r:id="rId12"/>
              </a:rPr>
              <a:t>splice()</a:t>
            </a:r>
            <a:r>
              <a:rPr lang="zh-CN" altLang="en-US" dirty="0" smtClean="0">
                <a:effectLst/>
              </a:rPr>
              <a:t>删除元素，并向数组添加新元素。</a:t>
            </a:r>
            <a:endParaRPr lang="en-US" altLang="zh-CN" dirty="0" smtClean="0">
              <a:effectLst/>
            </a:endParaRPr>
          </a:p>
          <a:p>
            <a:r>
              <a:rPr lang="en-US" altLang="zh-CN" sz="1200" u="sng" kern="1200" dirty="0" err="1" smtClean="0">
                <a:solidFill>
                  <a:schemeClr val="tx1"/>
                </a:solidFill>
                <a:effectLst/>
                <a:latin typeface="+mn-lt"/>
                <a:ea typeface="+mn-ea"/>
                <a:cs typeface="+mn-cs"/>
                <a:hlinkClick r:id="rId13"/>
              </a:rPr>
              <a:t>toSource</a:t>
            </a:r>
            <a:r>
              <a:rPr lang="en-US" altLang="zh-CN" sz="1200" u="sng" kern="1200" dirty="0" smtClean="0">
                <a:solidFill>
                  <a:schemeClr val="tx1"/>
                </a:solidFill>
                <a:effectLst/>
                <a:latin typeface="+mn-lt"/>
                <a:ea typeface="+mn-ea"/>
                <a:cs typeface="+mn-cs"/>
                <a:hlinkClick r:id="rId13"/>
              </a:rPr>
              <a:t>()</a:t>
            </a:r>
            <a:r>
              <a:rPr lang="zh-CN" altLang="en-US" dirty="0" smtClean="0">
                <a:effectLst/>
              </a:rPr>
              <a:t>返回该对象的源代码。</a:t>
            </a:r>
            <a:endParaRPr lang="en-US" altLang="zh-CN" dirty="0" smtClean="0">
              <a:effectLst/>
            </a:endParaRPr>
          </a:p>
          <a:p>
            <a:r>
              <a:rPr lang="en-US" altLang="zh-CN" sz="1200" u="sng" kern="1200" dirty="0" err="1" smtClean="0">
                <a:solidFill>
                  <a:schemeClr val="tx1"/>
                </a:solidFill>
                <a:effectLst/>
                <a:latin typeface="+mn-lt"/>
                <a:ea typeface="+mn-ea"/>
                <a:cs typeface="+mn-cs"/>
                <a:hlinkClick r:id="rId14"/>
              </a:rPr>
              <a:t>toString</a:t>
            </a:r>
            <a:r>
              <a:rPr lang="en-US" altLang="zh-CN" sz="1200" u="sng" kern="1200" dirty="0" smtClean="0">
                <a:solidFill>
                  <a:schemeClr val="tx1"/>
                </a:solidFill>
                <a:effectLst/>
                <a:latin typeface="+mn-lt"/>
                <a:ea typeface="+mn-ea"/>
                <a:cs typeface="+mn-cs"/>
                <a:hlinkClick r:id="rId14"/>
              </a:rPr>
              <a:t>()</a:t>
            </a:r>
            <a:r>
              <a:rPr lang="zh-CN" altLang="en-US" dirty="0" smtClean="0">
                <a:effectLst/>
              </a:rPr>
              <a:t>把数组转换为字符串，并返回结果。</a:t>
            </a:r>
            <a:endParaRPr lang="en-US" altLang="zh-CN" dirty="0" smtClean="0">
              <a:effectLst/>
            </a:endParaRPr>
          </a:p>
          <a:p>
            <a:r>
              <a:rPr lang="en-US" altLang="zh-CN" sz="1200" u="sng" kern="1200" dirty="0" err="1" smtClean="0">
                <a:solidFill>
                  <a:schemeClr val="tx1"/>
                </a:solidFill>
                <a:effectLst/>
                <a:latin typeface="+mn-lt"/>
                <a:ea typeface="+mn-ea"/>
                <a:cs typeface="+mn-cs"/>
                <a:hlinkClick r:id="rId15"/>
              </a:rPr>
              <a:t>toLocaleString</a:t>
            </a:r>
            <a:r>
              <a:rPr lang="en-US" altLang="zh-CN" sz="1200" u="sng" kern="1200" dirty="0" smtClean="0">
                <a:solidFill>
                  <a:schemeClr val="tx1"/>
                </a:solidFill>
                <a:effectLst/>
                <a:latin typeface="+mn-lt"/>
                <a:ea typeface="+mn-ea"/>
                <a:cs typeface="+mn-cs"/>
                <a:hlinkClick r:id="rId15"/>
              </a:rPr>
              <a:t>()</a:t>
            </a:r>
            <a:r>
              <a:rPr lang="zh-CN" altLang="en-US" dirty="0" smtClean="0">
                <a:effectLst/>
              </a:rPr>
              <a:t>把数组转换为本地数组，并返回结果。</a:t>
            </a:r>
            <a:endParaRPr lang="en-US" altLang="zh-CN" dirty="0" smtClean="0">
              <a:effectLst/>
            </a:endParaRPr>
          </a:p>
          <a:p>
            <a:r>
              <a:rPr lang="en-US" altLang="zh-CN" sz="1200" u="sng" kern="1200" dirty="0" err="1" smtClean="0">
                <a:solidFill>
                  <a:schemeClr val="tx1"/>
                </a:solidFill>
                <a:effectLst/>
                <a:latin typeface="+mn-lt"/>
                <a:ea typeface="+mn-ea"/>
                <a:cs typeface="+mn-cs"/>
                <a:hlinkClick r:id="rId16"/>
              </a:rPr>
              <a:t>valueOf</a:t>
            </a:r>
            <a:r>
              <a:rPr lang="en-US" altLang="zh-CN" sz="1200" u="sng" kern="1200" dirty="0" smtClean="0">
                <a:solidFill>
                  <a:schemeClr val="tx1"/>
                </a:solidFill>
                <a:effectLst/>
                <a:latin typeface="+mn-lt"/>
                <a:ea typeface="+mn-ea"/>
                <a:cs typeface="+mn-cs"/>
                <a:hlinkClick r:id="rId16"/>
              </a:rPr>
              <a:t>()</a:t>
            </a:r>
            <a:r>
              <a:rPr lang="zh-CN" altLang="en-US" dirty="0" smtClean="0">
                <a:effectLst/>
              </a:rPr>
              <a:t>返回数组对象的原始值</a:t>
            </a:r>
            <a:endParaRPr lang="zh-CN" altLang="en-US" dirty="0"/>
          </a:p>
        </p:txBody>
      </p:sp>
      <p:sp>
        <p:nvSpPr>
          <p:cNvPr id="4" name="灯片编号占位符 3"/>
          <p:cNvSpPr>
            <a:spLocks noGrp="1"/>
          </p:cNvSpPr>
          <p:nvPr>
            <p:ph type="sldNum" sz="quarter" idx="10"/>
          </p:nvPr>
        </p:nvSpPr>
        <p:spPr/>
        <p:txBody>
          <a:bodyPr/>
          <a:lstStyle/>
          <a:p>
            <a:fld id="{21E941FC-065B-4D19-B6C0-895D17B93A1A}" type="slidenum">
              <a:rPr lang="zh-CN" altLang="en-US" smtClean="0"/>
              <a:t>25</a:t>
            </a:fld>
            <a:endParaRPr lang="zh-CN" altLang="en-US"/>
          </a:p>
        </p:txBody>
      </p:sp>
    </p:spTree>
    <p:extLst>
      <p:ext uri="{BB962C8B-B14F-4D97-AF65-F5344CB8AC3E}">
        <p14:creationId xmlns:p14="http://schemas.microsoft.com/office/powerpoint/2010/main" val="782425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effectLst/>
              </a:rPr>
              <a:t>delimiter [</a:t>
            </a:r>
            <a:r>
              <a:rPr lang="en-US" altLang="zh-CN" b="1" dirty="0" err="1" smtClean="0">
                <a:effectLst/>
              </a:rPr>
              <a:t>dɪ'lɪmɪtə</a:t>
            </a:r>
            <a:r>
              <a:rPr lang="en-US" altLang="zh-CN" b="1" dirty="0" smtClean="0">
                <a:effectLst/>
              </a:rPr>
              <a:t>] </a:t>
            </a:r>
            <a:r>
              <a:rPr lang="zh-CN" altLang="en-US" b="1" dirty="0" smtClean="0">
                <a:effectLst/>
                <a:hlinkClick r:id="rId3"/>
              </a:rPr>
              <a:t>详细</a:t>
            </a:r>
            <a:r>
              <a:rPr lang="en-US" altLang="zh-CN" b="1" dirty="0" smtClean="0">
                <a:effectLst/>
                <a:hlinkClick r:id="rId3"/>
              </a:rPr>
              <a:t>»</a:t>
            </a:r>
            <a:endParaRPr lang="zh-CN" altLang="en-US" b="1" dirty="0" smtClean="0">
              <a:effectLst/>
            </a:endParaRPr>
          </a:p>
          <a:p>
            <a:r>
              <a:rPr lang="en-US" altLang="zh-CN" dirty="0" smtClean="0">
                <a:effectLst/>
              </a:rPr>
              <a:t>n. [</a:t>
            </a:r>
            <a:r>
              <a:rPr lang="zh-CN" altLang="en-US" dirty="0" smtClean="0">
                <a:effectLst/>
              </a:rPr>
              <a:t>计</a:t>
            </a:r>
            <a:r>
              <a:rPr lang="en-US" altLang="zh-CN" dirty="0" smtClean="0">
                <a:effectLst/>
              </a:rPr>
              <a:t>] </a:t>
            </a:r>
            <a:r>
              <a:rPr lang="zh-CN" altLang="en-US" dirty="0" smtClean="0">
                <a:effectLst/>
              </a:rPr>
              <a:t>定界符</a:t>
            </a:r>
          </a:p>
          <a:p>
            <a:r>
              <a:rPr lang="zh-CN" altLang="en-US" b="1" dirty="0" smtClean="0">
                <a:effectLst/>
              </a:rPr>
              <a:t>网络释义 </a:t>
            </a:r>
          </a:p>
          <a:p>
            <a:r>
              <a:rPr lang="zh-CN" altLang="en-US" dirty="0" smtClean="0">
                <a:effectLst/>
              </a:rPr>
              <a:t>定界符 分隔符 分界符 </a:t>
            </a:r>
            <a:endParaRPr lang="en-US" altLang="zh-CN" dirty="0" smtClean="0">
              <a:effectLst/>
            </a:endParaRPr>
          </a:p>
          <a:p>
            <a:endParaRPr lang="en-US" altLang="zh-CN" dirty="0" smtClean="0">
              <a:effectLst/>
            </a:endParaRPr>
          </a:p>
          <a:p>
            <a:r>
              <a:rPr lang="zh-CN" altLang="en-US" sz="1200" b="0" i="0" kern="1200" dirty="0" smtClean="0">
                <a:solidFill>
                  <a:schemeClr val="tx1"/>
                </a:solidFill>
                <a:effectLst/>
                <a:latin typeface="+mn-lt"/>
                <a:ea typeface="+mn-ea"/>
                <a:cs typeface="+mn-cs"/>
              </a:rPr>
              <a:t>正则表达式使用单个字符串来描述、匹配一系列符合某个句法规则的</a:t>
            </a:r>
            <a:r>
              <a:rPr lang="zh-CN" altLang="en-US" sz="1200" b="0" i="0" u="none" strike="noStrike" kern="1200" dirty="0" smtClean="0">
                <a:solidFill>
                  <a:schemeClr val="tx1"/>
                </a:solidFill>
                <a:effectLst/>
                <a:latin typeface="+mn-lt"/>
                <a:ea typeface="+mn-ea"/>
                <a:cs typeface="+mn-cs"/>
                <a:hlinkClick r:id="rId4"/>
              </a:rPr>
              <a:t>字符串</a:t>
            </a:r>
            <a:r>
              <a:rPr lang="zh-CN" altLang="en-US" sz="1200" b="0" i="0" kern="1200" dirty="0" smtClean="0">
                <a:solidFill>
                  <a:schemeClr val="tx1"/>
                </a:solidFill>
                <a:effectLst/>
                <a:latin typeface="+mn-lt"/>
                <a:ea typeface="+mn-ea"/>
                <a:cs typeface="+mn-cs"/>
              </a:rPr>
              <a:t>。</a:t>
            </a:r>
            <a:endParaRPr lang="en-US" altLang="zh-CN" dirty="0" smtClean="0">
              <a:effectLst/>
            </a:endParaRPr>
          </a:p>
          <a:p>
            <a:endParaRPr lang="en-US" altLang="zh-CN" dirty="0" smtClean="0">
              <a:effectLst/>
            </a:endParaRPr>
          </a:p>
          <a:p>
            <a:r>
              <a:rPr lang="zh-CN" altLang="en-US" sz="1200" b="0" i="0" kern="1200" dirty="0" smtClean="0">
                <a:solidFill>
                  <a:schemeClr val="tx1"/>
                </a:solidFill>
                <a:effectLst/>
                <a:latin typeface="+mn-lt"/>
                <a:ea typeface="+mn-ea"/>
                <a:cs typeface="+mn-cs"/>
              </a:rPr>
              <a:t>但是，如果 </a:t>
            </a:r>
            <a:r>
              <a:rPr lang="en-US" altLang="zh-CN" sz="1200" b="0" i="1" kern="1200" dirty="0" smtClean="0">
                <a:solidFill>
                  <a:schemeClr val="tx1"/>
                </a:solidFill>
                <a:effectLst/>
                <a:latin typeface="+mn-lt"/>
                <a:ea typeface="+mn-ea"/>
                <a:cs typeface="+mn-cs"/>
              </a:rPr>
              <a:t>separator</a:t>
            </a:r>
            <a:r>
              <a:rPr lang="zh-CN" altLang="en-US" sz="1200" b="0" i="0" kern="1200" dirty="0" smtClean="0">
                <a:solidFill>
                  <a:schemeClr val="tx1"/>
                </a:solidFill>
                <a:effectLst/>
                <a:latin typeface="+mn-lt"/>
                <a:ea typeface="+mn-ea"/>
                <a:cs typeface="+mn-cs"/>
              </a:rPr>
              <a:t> 是包含子表达式的正则表达式，那么返回的数组中包括与这些子表达式匹配的字串（但不包括与整个正则表达式匹配的文本）。</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dirty="0" smtClean="0"/>
              <a:t>[ ]+</a:t>
            </a:r>
            <a:r>
              <a:rPr lang="zh-CN" altLang="en-US" dirty="0" smtClean="0"/>
              <a:t>表示一个或者连续的多个空格。这里表示根据空格分割字符串，多个连续的空格看作一个。</a:t>
            </a:r>
            <a:endParaRPr lang="en-US" altLang="zh-CN" dirty="0" smtClean="0"/>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包含</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默认是一个字符长度。</a:t>
            </a:r>
            <a:r>
              <a:rPr lang="en-US" altLang="zh-CN" sz="1200" b="0" i="0" kern="1200" dirty="0" smtClean="0">
                <a:solidFill>
                  <a:schemeClr val="tx1"/>
                </a:solidFill>
                <a:effectLst/>
                <a:latin typeface="+mn-lt"/>
                <a:ea typeface="+mn-ea"/>
                <a:cs typeface="+mn-cs"/>
              </a:rPr>
              <a:t>[xyz]</a:t>
            </a:r>
            <a:r>
              <a:rPr lang="zh-CN" altLang="en-US" sz="1200" b="0" i="0" kern="1200" dirty="0" smtClean="0">
                <a:solidFill>
                  <a:schemeClr val="tx1"/>
                </a:solidFill>
                <a:effectLst/>
                <a:latin typeface="+mn-lt"/>
                <a:ea typeface="+mn-ea"/>
                <a:cs typeface="+mn-cs"/>
              </a:rPr>
              <a:t>表示一个字符集，</a:t>
            </a:r>
            <a:r>
              <a:rPr lang="zh-CN" altLang="en-US" sz="1200" b="1" i="0" kern="1200" dirty="0" smtClean="0">
                <a:solidFill>
                  <a:schemeClr val="tx1"/>
                </a:solidFill>
                <a:effectLst/>
                <a:latin typeface="+mn-lt"/>
                <a:ea typeface="+mn-ea"/>
                <a:cs typeface="+mn-cs"/>
              </a:rPr>
              <a:t>匹配</a:t>
            </a:r>
            <a:r>
              <a:rPr lang="zh-CN" altLang="en-US" sz="1200" b="0" i="0" kern="1200" dirty="0" smtClean="0">
                <a:solidFill>
                  <a:schemeClr val="tx1"/>
                </a:solidFill>
                <a:effectLst/>
                <a:latin typeface="+mn-lt"/>
                <a:ea typeface="+mn-ea"/>
                <a:cs typeface="+mn-cs"/>
              </a:rPr>
              <a:t>括号中字符的其中之一。例如： </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abc</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匹配</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c” </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　制表符 </a:t>
            </a:r>
            <a:r>
              <a:rPr lang="en-US" altLang="zh-CN" dirty="0" smtClean="0"/>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21E941FC-065B-4D19-B6C0-895D17B93A1A}" type="slidenum">
              <a:rPr lang="zh-CN" altLang="en-US" smtClean="0"/>
              <a:t>26</a:t>
            </a:fld>
            <a:endParaRPr lang="zh-CN" altLang="en-US"/>
          </a:p>
        </p:txBody>
      </p:sp>
    </p:spTree>
    <p:extLst>
      <p:ext uri="{BB962C8B-B14F-4D97-AF65-F5344CB8AC3E}">
        <p14:creationId xmlns:p14="http://schemas.microsoft.com/office/powerpoint/2010/main" val="2943350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Windows</a:t>
            </a:r>
            <a:r>
              <a:rPr lang="en-US" altLang="zh-CN" baseline="0" dirty="0" smtClean="0"/>
              <a:t> </a:t>
            </a:r>
            <a:r>
              <a:rPr lang="en-US" altLang="zh-CN" baseline="0" dirty="0" err="1" smtClean="0"/>
              <a:t>onclick</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21E941FC-065B-4D19-B6C0-895D17B93A1A}" type="slidenum">
              <a:rPr lang="zh-CN" altLang="en-US" smtClean="0"/>
              <a:t>31</a:t>
            </a:fld>
            <a:endParaRPr lang="zh-CN" altLang="en-US"/>
          </a:p>
        </p:txBody>
      </p:sp>
    </p:spTree>
    <p:extLst>
      <p:ext uri="{BB962C8B-B14F-4D97-AF65-F5344CB8AC3E}">
        <p14:creationId xmlns:p14="http://schemas.microsoft.com/office/powerpoint/2010/main" val="816647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effectLst/>
              </a:rPr>
              <a:t>canonical [</a:t>
            </a:r>
            <a:r>
              <a:rPr lang="en-US" altLang="zh-CN" b="1" dirty="0" err="1" smtClean="0">
                <a:effectLst/>
              </a:rPr>
              <a:t>kə'nɒnɪk</a:t>
            </a:r>
            <a:r>
              <a:rPr lang="en-US" altLang="zh-CN" b="1" dirty="0" smtClean="0">
                <a:effectLst/>
              </a:rPr>
              <a:t>(ə)l] </a:t>
            </a:r>
            <a:r>
              <a:rPr lang="zh-CN" altLang="en-US" b="1" dirty="0" smtClean="0">
                <a:effectLst/>
                <a:hlinkClick r:id="rId3"/>
              </a:rPr>
              <a:t>详细</a:t>
            </a:r>
            <a:r>
              <a:rPr lang="en-US" altLang="zh-CN" b="1" dirty="0" smtClean="0">
                <a:effectLst/>
                <a:hlinkClick r:id="rId3"/>
              </a:rPr>
              <a:t>»</a:t>
            </a:r>
            <a:endParaRPr lang="zh-CN" altLang="en-US" b="1" dirty="0" smtClean="0">
              <a:effectLst/>
            </a:endParaRPr>
          </a:p>
          <a:p>
            <a:r>
              <a:rPr lang="en-US" altLang="zh-CN" dirty="0" smtClean="0">
                <a:effectLst/>
              </a:rPr>
              <a:t>n. </a:t>
            </a:r>
            <a:r>
              <a:rPr lang="zh-CN" altLang="en-US" dirty="0" smtClean="0">
                <a:effectLst/>
              </a:rPr>
              <a:t>牧师礼服</a:t>
            </a:r>
          </a:p>
          <a:p>
            <a:r>
              <a:rPr lang="en-US" altLang="zh-CN" dirty="0" smtClean="0">
                <a:effectLst/>
              </a:rPr>
              <a:t>adj. </a:t>
            </a:r>
            <a:r>
              <a:rPr lang="zh-CN" altLang="en-US" dirty="0" smtClean="0">
                <a:effectLst/>
              </a:rPr>
              <a:t>依教规的；权威的；牧师的</a:t>
            </a:r>
          </a:p>
          <a:p>
            <a:r>
              <a:rPr lang="zh-CN" altLang="en-US" b="1" dirty="0" smtClean="0">
                <a:effectLst/>
              </a:rPr>
              <a:t>网络释义 </a:t>
            </a:r>
          </a:p>
          <a:p>
            <a:r>
              <a:rPr lang="zh-CN" altLang="en-US" dirty="0" smtClean="0">
                <a:effectLst/>
              </a:rPr>
              <a:t>典型 标准 典范 </a:t>
            </a:r>
          </a:p>
          <a:p>
            <a:endParaRPr lang="zh-CN" altLang="en-US" dirty="0"/>
          </a:p>
        </p:txBody>
      </p:sp>
      <p:sp>
        <p:nvSpPr>
          <p:cNvPr id="4" name="灯片编号占位符 3"/>
          <p:cNvSpPr>
            <a:spLocks noGrp="1"/>
          </p:cNvSpPr>
          <p:nvPr>
            <p:ph type="sldNum" sz="quarter" idx="10"/>
          </p:nvPr>
        </p:nvSpPr>
        <p:spPr/>
        <p:txBody>
          <a:bodyPr/>
          <a:lstStyle/>
          <a:p>
            <a:fld id="{21E941FC-065B-4D19-B6C0-895D17B93A1A}" type="slidenum">
              <a:rPr lang="zh-CN" altLang="en-US" smtClean="0"/>
              <a:t>33</a:t>
            </a:fld>
            <a:endParaRPr lang="zh-CN" altLang="en-US"/>
          </a:p>
        </p:txBody>
      </p:sp>
    </p:spTree>
    <p:extLst>
      <p:ext uri="{BB962C8B-B14F-4D97-AF65-F5344CB8AC3E}">
        <p14:creationId xmlns:p14="http://schemas.microsoft.com/office/powerpoint/2010/main" val="4293797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JS</a:t>
            </a:r>
            <a:r>
              <a:rPr lang="zh-CN" altLang="en-US" dirty="0" smtClean="0"/>
              <a:t>更面向对象的，而少过程式的。</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两者在语法上类似，楼上说的对，</a:t>
            </a:r>
            <a:r>
              <a:rPr lang="en-US" altLang="zh-CN" sz="1200" b="0" i="0" kern="1200" dirty="0" err="1" smtClean="0">
                <a:solidFill>
                  <a:schemeClr val="tx1"/>
                </a:solidFill>
                <a:effectLst/>
                <a:latin typeface="+mn-lt"/>
                <a:ea typeface="+mn-ea"/>
                <a:cs typeface="+mn-cs"/>
              </a:rPr>
              <a:t>js</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是工作在浏览器端的脚本语言，他所提交的数据是交给浏览器来处理的。但是现在的</a:t>
            </a:r>
            <a:r>
              <a:rPr lang="en-US" altLang="zh-CN" sz="1200" b="0" i="0" kern="1200" dirty="0" smtClean="0">
                <a:solidFill>
                  <a:schemeClr val="tx1"/>
                </a:solidFill>
                <a:effectLst/>
                <a:latin typeface="+mn-lt"/>
                <a:ea typeface="+mn-ea"/>
                <a:cs typeface="+mn-cs"/>
              </a:rPr>
              <a:t>Ajax</a:t>
            </a:r>
            <a:r>
              <a:rPr lang="zh-CN" altLang="en-US" sz="1200" b="0" i="0" kern="1200" dirty="0" smtClean="0">
                <a:solidFill>
                  <a:schemeClr val="tx1"/>
                </a:solidFill>
                <a:effectLst/>
                <a:latin typeface="+mn-lt"/>
                <a:ea typeface="+mn-ea"/>
                <a:cs typeface="+mn-cs"/>
              </a:rPr>
              <a:t>技术已经可以把</a:t>
            </a:r>
            <a:r>
              <a:rPr lang="en-US" altLang="zh-CN" sz="1200" b="0" i="0" kern="1200" dirty="0" err="1" smtClean="0">
                <a:solidFill>
                  <a:schemeClr val="tx1"/>
                </a:solidFill>
                <a:effectLst/>
                <a:latin typeface="+mn-lt"/>
                <a:ea typeface="+mn-ea"/>
                <a:cs typeface="+mn-cs"/>
              </a:rPr>
              <a:t>js</a:t>
            </a:r>
            <a:r>
              <a:rPr lang="zh-CN" altLang="en-US" sz="1200" b="0" i="0" kern="1200" dirty="0" smtClean="0">
                <a:solidFill>
                  <a:schemeClr val="tx1"/>
                </a:solidFill>
                <a:effectLst/>
                <a:latin typeface="+mn-lt"/>
                <a:ea typeface="+mn-ea"/>
                <a:cs typeface="+mn-cs"/>
              </a:rPr>
              <a:t>提交的数据交付到浏览器来处理。</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php</a:t>
            </a:r>
            <a:r>
              <a:rPr lang="zh-CN" altLang="en-US" sz="1200" b="0" i="0" kern="1200" dirty="0" smtClean="0">
                <a:solidFill>
                  <a:schemeClr val="tx1"/>
                </a:solidFill>
                <a:effectLst/>
                <a:latin typeface="+mn-lt"/>
                <a:ea typeface="+mn-ea"/>
                <a:cs typeface="+mn-cs"/>
              </a:rPr>
              <a:t>，是工作在服务器端的脚本，把数据提交给服务器去处理，服务器再响应到浏览器，这个你要看下</a:t>
            </a:r>
            <a:r>
              <a:rPr lang="en-US" altLang="zh-CN" sz="1200" b="0" i="0" kern="1200" dirty="0" smtClean="0">
                <a:solidFill>
                  <a:schemeClr val="tx1"/>
                </a:solidFill>
                <a:effectLst/>
                <a:latin typeface="+mn-lt"/>
                <a:ea typeface="+mn-ea"/>
                <a:cs typeface="+mn-cs"/>
              </a:rPr>
              <a:t>BS</a:t>
            </a:r>
            <a:r>
              <a:rPr lang="zh-CN" altLang="en-US" sz="1200" b="0" i="0" kern="1200" dirty="0" smtClean="0">
                <a:solidFill>
                  <a:schemeClr val="tx1"/>
                </a:solidFill>
                <a:effectLst/>
                <a:latin typeface="+mn-lt"/>
                <a:ea typeface="+mn-ea"/>
                <a:cs typeface="+mn-cs"/>
              </a:rPr>
              <a:t>结构。如果学习建议：很多人先学的</a:t>
            </a:r>
            <a:r>
              <a:rPr lang="en-US" altLang="zh-CN" sz="1200" b="0" i="0" kern="1200" dirty="0" err="1" smtClean="0">
                <a:solidFill>
                  <a:schemeClr val="tx1"/>
                </a:solidFill>
                <a:effectLst/>
                <a:latin typeface="+mn-lt"/>
                <a:ea typeface="+mn-ea"/>
                <a:cs typeface="+mn-cs"/>
              </a:rPr>
              <a:t>js</a:t>
            </a:r>
            <a:r>
              <a:rPr lang="zh-CN" altLang="en-US" sz="1200" b="0" i="0" kern="1200" dirty="0" smtClean="0">
                <a:solidFill>
                  <a:schemeClr val="tx1"/>
                </a:solidFill>
                <a:effectLst/>
                <a:latin typeface="+mn-lt"/>
                <a:ea typeface="+mn-ea"/>
                <a:cs typeface="+mn-cs"/>
              </a:rPr>
              <a:t>，道理是没错，但是如果先学</a:t>
            </a:r>
            <a:r>
              <a:rPr lang="en-US" altLang="zh-CN" sz="1200" b="0" i="0" kern="1200" dirty="0" smtClean="0">
                <a:solidFill>
                  <a:schemeClr val="tx1"/>
                </a:solidFill>
                <a:effectLst/>
                <a:latin typeface="+mn-lt"/>
                <a:ea typeface="+mn-ea"/>
                <a:cs typeface="+mn-cs"/>
              </a:rPr>
              <a:t>PHP</a:t>
            </a:r>
            <a:r>
              <a:rPr lang="zh-CN" altLang="en-US" sz="1200" b="0" i="0" kern="1200" dirty="0" smtClean="0">
                <a:solidFill>
                  <a:schemeClr val="tx1"/>
                </a:solidFill>
                <a:effectLst/>
                <a:latin typeface="+mn-lt"/>
                <a:ea typeface="+mn-ea"/>
                <a:cs typeface="+mn-cs"/>
              </a:rPr>
              <a:t>的话，</a:t>
            </a:r>
            <a:r>
              <a:rPr lang="en-US" altLang="zh-CN" sz="1200" b="0" i="0" kern="1200" dirty="0" err="1" smtClean="0">
                <a:solidFill>
                  <a:schemeClr val="tx1"/>
                </a:solidFill>
                <a:effectLst/>
                <a:latin typeface="+mn-lt"/>
                <a:ea typeface="+mn-ea"/>
                <a:cs typeface="+mn-cs"/>
              </a:rPr>
              <a:t>js</a:t>
            </a:r>
            <a:r>
              <a:rPr lang="zh-CN" altLang="en-US" sz="1200" b="0" i="0" kern="1200" dirty="0" smtClean="0">
                <a:solidFill>
                  <a:schemeClr val="tx1"/>
                </a:solidFill>
                <a:effectLst/>
                <a:latin typeface="+mn-lt"/>
                <a:ea typeface="+mn-ea"/>
                <a:cs typeface="+mn-cs"/>
              </a:rPr>
              <a:t>就是带着需求来学习的，学的会更加有针对性。</a:t>
            </a:r>
            <a:endParaRPr lang="en-US" altLang="zh-CN" dirty="0" smtClean="0"/>
          </a:p>
        </p:txBody>
      </p:sp>
      <p:sp>
        <p:nvSpPr>
          <p:cNvPr id="4" name="灯片编号占位符 3"/>
          <p:cNvSpPr>
            <a:spLocks noGrp="1"/>
          </p:cNvSpPr>
          <p:nvPr>
            <p:ph type="sldNum" sz="quarter" idx="10"/>
          </p:nvPr>
        </p:nvSpPr>
        <p:spPr/>
        <p:txBody>
          <a:bodyPr/>
          <a:lstStyle/>
          <a:p>
            <a:fld id="{21E941FC-065B-4D19-B6C0-895D17B93A1A}" type="slidenum">
              <a:rPr lang="zh-CN" altLang="en-US" smtClean="0"/>
              <a:t>8</a:t>
            </a:fld>
            <a:endParaRPr lang="zh-CN" altLang="en-US"/>
          </a:p>
        </p:txBody>
      </p:sp>
    </p:spTree>
    <p:extLst>
      <p:ext uri="{BB962C8B-B14F-4D97-AF65-F5344CB8AC3E}">
        <p14:creationId xmlns:p14="http://schemas.microsoft.com/office/powerpoint/2010/main" val="1032017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变量必须以字母开头</a:t>
            </a:r>
          </a:p>
          <a:p>
            <a:r>
              <a:rPr lang="zh-CN" altLang="en-US" sz="1200" b="0" i="0" kern="1200" dirty="0" smtClean="0">
                <a:solidFill>
                  <a:schemeClr val="tx1"/>
                </a:solidFill>
                <a:effectLst/>
                <a:latin typeface="+mn-lt"/>
                <a:ea typeface="+mn-ea"/>
                <a:cs typeface="+mn-cs"/>
              </a:rPr>
              <a:t>变量也能以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_ </a:t>
            </a:r>
            <a:r>
              <a:rPr lang="zh-CN" altLang="en-US" sz="1200" b="0" i="0" kern="1200" dirty="0" smtClean="0">
                <a:solidFill>
                  <a:schemeClr val="tx1"/>
                </a:solidFill>
                <a:effectLst/>
                <a:latin typeface="+mn-lt"/>
                <a:ea typeface="+mn-ea"/>
                <a:cs typeface="+mn-cs"/>
              </a:rPr>
              <a:t>符号开头（不过我们不推荐这么做）</a:t>
            </a:r>
          </a:p>
          <a:p>
            <a:r>
              <a:rPr lang="zh-CN" altLang="en-US" sz="1200" b="0" i="0" kern="1200" dirty="0" smtClean="0">
                <a:solidFill>
                  <a:schemeClr val="tx1"/>
                </a:solidFill>
                <a:effectLst/>
                <a:latin typeface="+mn-lt"/>
                <a:ea typeface="+mn-ea"/>
                <a:cs typeface="+mn-cs"/>
              </a:rPr>
              <a:t>变量名称对大小写敏感（</a:t>
            </a:r>
            <a:r>
              <a:rPr lang="en-US" altLang="zh-CN" sz="1200" b="0" i="0" kern="1200" dirty="0" smtClean="0">
                <a:solidFill>
                  <a:schemeClr val="tx1"/>
                </a:solidFill>
                <a:effectLst/>
                <a:latin typeface="+mn-lt"/>
                <a:ea typeface="+mn-ea"/>
                <a:cs typeface="+mn-cs"/>
              </a:rPr>
              <a:t>y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Y </a:t>
            </a:r>
            <a:r>
              <a:rPr lang="zh-CN" altLang="en-US" sz="1200" b="0" i="0" kern="1200" dirty="0" smtClean="0">
                <a:solidFill>
                  <a:schemeClr val="tx1"/>
                </a:solidFill>
                <a:effectLst/>
                <a:latin typeface="+mn-lt"/>
                <a:ea typeface="+mn-ea"/>
                <a:cs typeface="+mn-cs"/>
              </a:rPr>
              <a:t>是不同的变量）</a:t>
            </a:r>
          </a:p>
          <a:p>
            <a:endParaRPr lang="en-US" altLang="zh-CN" dirty="0" smtClean="0"/>
          </a:p>
          <a:p>
            <a:r>
              <a:rPr lang="en-US" altLang="zh-CN" sz="1200" b="0" i="0" kern="1200" dirty="0" smtClean="0">
                <a:solidFill>
                  <a:schemeClr val="tx1"/>
                </a:solidFill>
                <a:effectLst/>
                <a:latin typeface="+mn-lt"/>
                <a:ea typeface="+mn-ea"/>
                <a:cs typeface="+mn-cs"/>
              </a:rPr>
              <a:t>JavaScript </a:t>
            </a:r>
            <a:r>
              <a:rPr lang="zh-CN" altLang="en-US" sz="1200" b="0" i="0" kern="1200" dirty="0" smtClean="0">
                <a:solidFill>
                  <a:schemeClr val="tx1"/>
                </a:solidFill>
                <a:effectLst/>
                <a:latin typeface="+mn-lt"/>
                <a:ea typeface="+mn-ea"/>
                <a:cs typeface="+mn-cs"/>
              </a:rPr>
              <a:t>是一种</a:t>
            </a:r>
            <a:r>
              <a:rPr lang="zh-CN" altLang="en-US" sz="1200" b="0" i="0" u="sng" kern="1200" dirty="0" smtClean="0">
                <a:solidFill>
                  <a:schemeClr val="tx1"/>
                </a:solidFill>
                <a:effectLst/>
                <a:latin typeface="+mn-lt"/>
                <a:ea typeface="+mn-ea"/>
                <a:cs typeface="+mn-cs"/>
                <a:hlinkClick r:id="rId3"/>
              </a:rPr>
              <a:t>弱类型</a:t>
            </a:r>
            <a:r>
              <a:rPr lang="zh-CN" altLang="en-US" sz="1200" b="0" i="0" kern="1200" dirty="0" smtClean="0">
                <a:solidFill>
                  <a:schemeClr val="tx1"/>
                </a:solidFill>
                <a:effectLst/>
                <a:latin typeface="+mn-lt"/>
                <a:ea typeface="+mn-ea"/>
                <a:cs typeface="+mn-cs"/>
              </a:rPr>
              <a:t>（或称</a:t>
            </a:r>
            <a:r>
              <a:rPr lang="zh-CN" altLang="en-US" sz="1200" b="0" i="0" u="sng" kern="1200" dirty="0" smtClean="0">
                <a:solidFill>
                  <a:schemeClr val="tx1"/>
                </a:solidFill>
                <a:effectLst/>
                <a:latin typeface="+mn-lt"/>
                <a:ea typeface="+mn-ea"/>
                <a:cs typeface="+mn-cs"/>
                <a:hlinkClick r:id="rId4"/>
              </a:rPr>
              <a:t>动态类型</a:t>
            </a:r>
            <a:r>
              <a:rPr lang="zh-CN" altLang="en-US" sz="1200" b="0" i="0" kern="1200" dirty="0" smtClean="0">
                <a:solidFill>
                  <a:schemeClr val="tx1"/>
                </a:solidFill>
                <a:effectLst/>
                <a:latin typeface="+mn-lt"/>
                <a:ea typeface="+mn-ea"/>
                <a:cs typeface="+mn-cs"/>
              </a:rPr>
              <a:t>）语言，即变量的类型是不确定的。</a:t>
            </a:r>
            <a:endParaRPr lang="en-US" altLang="zh-CN" sz="1200" b="0" i="0" kern="1200" dirty="0" smtClean="0">
              <a:solidFill>
                <a:schemeClr val="tx1"/>
              </a:solidFill>
              <a:effectLst/>
              <a:latin typeface="+mn-lt"/>
              <a:ea typeface="+mn-ea"/>
              <a:cs typeface="+mn-cs"/>
            </a:endParaRPr>
          </a:p>
          <a:p>
            <a:r>
              <a:rPr lang="en-US" altLang="zh-CN" dirty="0" smtClean="0"/>
              <a:t>x </a:t>
            </a:r>
            <a:r>
              <a:rPr lang="en-US" altLang="zh-CN" sz="1200" b="0" i="0" u="none" strike="noStrike" kern="1200" dirty="0" smtClean="0">
                <a:solidFill>
                  <a:schemeClr val="tx1"/>
                </a:solidFill>
                <a:effectLst/>
                <a:latin typeface="+mn-lt"/>
                <a:ea typeface="+mn-ea"/>
                <a:cs typeface="+mn-cs"/>
              </a:rPr>
              <a:t>=</a:t>
            </a:r>
            <a:r>
              <a:rPr lang="zh-CN" altLang="en-US" dirty="0" smtClean="0"/>
              <a:t> </a:t>
            </a:r>
            <a:r>
              <a:rPr lang="en-US" altLang="zh-CN" sz="1200" b="0" i="0" u="none" strike="noStrike" kern="1200" dirty="0" smtClean="0">
                <a:solidFill>
                  <a:schemeClr val="tx1"/>
                </a:solidFill>
                <a:effectLst/>
                <a:latin typeface="+mn-lt"/>
                <a:ea typeface="+mn-ea"/>
                <a:cs typeface="+mn-cs"/>
              </a:rPr>
              <a:t>5;</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 5 </a:t>
            </a:r>
          </a:p>
          <a:p>
            <a:r>
              <a:rPr lang="en-US" altLang="zh-CN" dirty="0" smtClean="0"/>
              <a:t>x </a:t>
            </a:r>
            <a:r>
              <a:rPr lang="en-US" altLang="zh-CN" sz="1200" b="0" i="0" u="none" strike="noStrike" kern="1200" dirty="0" smtClean="0">
                <a:solidFill>
                  <a:schemeClr val="tx1"/>
                </a:solidFill>
                <a:effectLst/>
                <a:latin typeface="+mn-lt"/>
                <a:ea typeface="+mn-ea"/>
                <a:cs typeface="+mn-cs"/>
              </a:rPr>
              <a:t>=</a:t>
            </a:r>
            <a:r>
              <a:rPr lang="zh-CN" altLang="en-US" dirty="0" smtClean="0"/>
              <a:t> </a:t>
            </a:r>
            <a:r>
              <a:rPr lang="en-US" altLang="zh-CN" dirty="0" smtClean="0"/>
              <a:t>x </a:t>
            </a:r>
            <a:r>
              <a:rPr lang="en-US" altLang="zh-CN" sz="1200" b="0" i="0" u="none" strike="noStrike" kern="1200" dirty="0" smtClean="0">
                <a:solidFill>
                  <a:schemeClr val="tx1"/>
                </a:solidFill>
                <a:effectLst/>
                <a:latin typeface="+mn-lt"/>
                <a:ea typeface="+mn-ea"/>
                <a:cs typeface="+mn-cs"/>
              </a:rPr>
              <a:t>+</a:t>
            </a:r>
            <a:r>
              <a:rPr lang="zh-CN" altLang="en-US" dirty="0" smtClean="0"/>
              <a:t> </a:t>
            </a:r>
            <a:r>
              <a:rPr lang="en-US" altLang="zh-CN" sz="1200" b="0" i="0" u="none" strike="noStrike" kern="1200" dirty="0" smtClean="0">
                <a:solidFill>
                  <a:schemeClr val="tx1"/>
                </a:solidFill>
                <a:effectLst/>
                <a:latin typeface="+mn-lt"/>
                <a:ea typeface="+mn-ea"/>
                <a:cs typeface="+mn-cs"/>
              </a:rPr>
              <a:t>'A';</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 '5A' </a:t>
            </a:r>
          </a:p>
          <a:p>
            <a:r>
              <a:rPr lang="zh-CN" altLang="en-US" sz="1200" b="0" i="0" u="none" strike="noStrike" kern="1200" dirty="0" smtClean="0">
                <a:solidFill>
                  <a:schemeClr val="tx1"/>
                </a:solidFill>
                <a:effectLst/>
                <a:latin typeface="+mn-lt"/>
                <a:ea typeface="+mn-ea"/>
                <a:cs typeface="+mn-cs"/>
              </a:rPr>
              <a:t>上面代码中，变量</a:t>
            </a:r>
            <a:r>
              <a:rPr lang="en-US" altLang="zh-CN" sz="1200" b="0" i="0" u="none" strike="noStrike" kern="1200" dirty="0" smtClean="0">
                <a:solidFill>
                  <a:schemeClr val="tx1"/>
                </a:solidFill>
                <a:effectLst/>
                <a:latin typeface="+mn-lt"/>
                <a:ea typeface="+mn-ea"/>
                <a:cs typeface="+mn-cs"/>
              </a:rPr>
              <a:t>x</a:t>
            </a:r>
            <a:r>
              <a:rPr lang="zh-CN" altLang="en-US" sz="1200" b="0" i="0" u="none" strike="noStrike" kern="1200" dirty="0" smtClean="0">
                <a:solidFill>
                  <a:schemeClr val="tx1"/>
                </a:solidFill>
                <a:effectLst/>
                <a:latin typeface="+mn-lt"/>
                <a:ea typeface="+mn-ea"/>
                <a:cs typeface="+mn-cs"/>
              </a:rPr>
              <a:t>起先是一个数值，后来是一个字符串，类型完全由当前的值决定，这就叫弱类型。</a:t>
            </a:r>
          </a:p>
          <a:p>
            <a:r>
              <a:rPr lang="zh-CN" altLang="en-US" sz="1200" b="0" i="0" u="none" strike="noStrike" kern="1200" dirty="0" smtClean="0">
                <a:solidFill>
                  <a:schemeClr val="tx1"/>
                </a:solidFill>
                <a:effectLst/>
                <a:latin typeface="+mn-lt"/>
                <a:ea typeface="+mn-ea"/>
                <a:cs typeface="+mn-cs"/>
              </a:rPr>
              <a:t>弱类型的好处是十分灵活，可以写出非常简洁的代码。但是，对于大型项目来说，强类型更有利，可以降低系统的复杂度，在编译时就发现类型错误，减轻程序员的负担。</a:t>
            </a:r>
          </a:p>
          <a:p>
            <a:endParaRPr lang="en-US" altLang="zh-CN" dirty="0" smtClean="0"/>
          </a:p>
          <a:p>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在计算机程序中，经常会声明无值的变量。未使用值来声明的变量，其值实际上是 </a:t>
            </a:r>
            <a:r>
              <a:rPr lang="en-US" altLang="zh-CN" sz="1200" b="0" i="0" kern="1200" dirty="0" smtClean="0">
                <a:solidFill>
                  <a:schemeClr val="tx1"/>
                </a:solidFill>
                <a:effectLst/>
                <a:latin typeface="+mn-lt"/>
                <a:ea typeface="+mn-ea"/>
                <a:cs typeface="+mn-cs"/>
              </a:rPr>
              <a:t>undefined</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JavaScript </a:t>
            </a:r>
            <a:r>
              <a:rPr lang="zh-CN" altLang="en-US" sz="1200" b="0" i="0" kern="1200" dirty="0" smtClean="0">
                <a:solidFill>
                  <a:schemeClr val="tx1"/>
                </a:solidFill>
                <a:effectLst/>
                <a:latin typeface="+mn-lt"/>
                <a:ea typeface="+mn-ea"/>
                <a:cs typeface="+mn-cs"/>
              </a:rPr>
              <a:t>变量还能保存其他数据类型，比如文本值 </a:t>
            </a:r>
            <a:r>
              <a:rPr lang="en-US" altLang="zh-CN" sz="1200" b="0" i="0" kern="1200" dirty="0" smtClean="0">
                <a:solidFill>
                  <a:schemeClr val="tx1"/>
                </a:solidFill>
                <a:effectLst/>
                <a:latin typeface="+mn-lt"/>
                <a:ea typeface="+mn-ea"/>
                <a:cs typeface="+mn-cs"/>
              </a:rPr>
              <a:t>(name="Bill Gates")</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当您向变量分配文本值时，应该用双引号或单引号包围这个值。</a:t>
            </a:r>
          </a:p>
          <a:p>
            <a:r>
              <a:rPr lang="zh-CN" altLang="en-US" sz="1200" b="0" i="0" kern="1200" dirty="0" smtClean="0">
                <a:solidFill>
                  <a:schemeClr val="tx1"/>
                </a:solidFill>
                <a:effectLst/>
                <a:latin typeface="+mn-lt"/>
                <a:ea typeface="+mn-ea"/>
                <a:cs typeface="+mn-cs"/>
              </a:rPr>
              <a:t>当您向变量赋的值是数值时，不要使用引号。如果您用引号包围数值，该值会被作为文本来处理。</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声明变量类型</a:t>
            </a:r>
          </a:p>
          <a:p>
            <a:r>
              <a:rPr lang="zh-CN" altLang="en-US" sz="1200" b="0" i="0" kern="1200" dirty="0" smtClean="0">
                <a:solidFill>
                  <a:schemeClr val="tx1"/>
                </a:solidFill>
                <a:effectLst/>
                <a:latin typeface="+mn-lt"/>
                <a:ea typeface="+mn-ea"/>
                <a:cs typeface="+mn-cs"/>
              </a:rPr>
              <a:t>当您声明新变量时，可以使用关键词 </a:t>
            </a:r>
            <a:r>
              <a:rPr lang="en-US" altLang="zh-CN" sz="1200" b="0" i="0" kern="1200" dirty="0" smtClean="0">
                <a:solidFill>
                  <a:schemeClr val="tx1"/>
                </a:solidFill>
                <a:effectLst/>
                <a:latin typeface="+mn-lt"/>
                <a:ea typeface="+mn-ea"/>
                <a:cs typeface="+mn-cs"/>
              </a:rPr>
              <a:t>"new" </a:t>
            </a:r>
            <a:r>
              <a:rPr lang="zh-CN" altLang="en-US" sz="1200" b="0" i="0" kern="1200" dirty="0" smtClean="0">
                <a:solidFill>
                  <a:schemeClr val="tx1"/>
                </a:solidFill>
                <a:effectLst/>
                <a:latin typeface="+mn-lt"/>
                <a:ea typeface="+mn-ea"/>
                <a:cs typeface="+mn-cs"/>
              </a:rPr>
              <a:t>来声明其类型：</a:t>
            </a:r>
          </a:p>
          <a:p>
            <a:r>
              <a:rPr lang="en-US" altLang="zh-CN" dirty="0" err="1" smtClean="0"/>
              <a:t>var</a:t>
            </a:r>
            <a:r>
              <a:rPr lang="en-US" altLang="zh-CN" dirty="0" smtClean="0"/>
              <a:t> </a:t>
            </a:r>
            <a:r>
              <a:rPr lang="en-US" altLang="zh-CN" dirty="0" err="1" smtClean="0"/>
              <a:t>carname</a:t>
            </a:r>
            <a:r>
              <a:rPr lang="en-US" altLang="zh-CN" dirty="0" smtClean="0"/>
              <a:t>=new String; </a:t>
            </a:r>
            <a:r>
              <a:rPr lang="en-US" altLang="zh-CN" dirty="0" err="1" smtClean="0"/>
              <a:t>var</a:t>
            </a:r>
            <a:r>
              <a:rPr lang="en-US" altLang="zh-CN" dirty="0" smtClean="0"/>
              <a:t> x= new Number; </a:t>
            </a:r>
            <a:r>
              <a:rPr lang="en-US" altLang="zh-CN" dirty="0" err="1" smtClean="0"/>
              <a:t>var</a:t>
            </a:r>
            <a:r>
              <a:rPr lang="en-US" altLang="zh-CN" dirty="0" smtClean="0"/>
              <a:t> y= new Boolean; </a:t>
            </a:r>
            <a:r>
              <a:rPr lang="en-US" altLang="zh-CN" dirty="0" err="1" smtClean="0"/>
              <a:t>var</a:t>
            </a:r>
            <a:r>
              <a:rPr lang="en-US" altLang="zh-CN" dirty="0" smtClean="0"/>
              <a:t> cars= new Array; </a:t>
            </a:r>
            <a:r>
              <a:rPr lang="en-US" altLang="zh-CN" dirty="0" err="1" smtClean="0"/>
              <a:t>var</a:t>
            </a:r>
            <a:r>
              <a:rPr lang="en-US" altLang="zh-CN" dirty="0" smtClean="0"/>
              <a:t> person= new Object; </a:t>
            </a:r>
            <a:r>
              <a:rPr lang="en-US" altLang="zh-CN" sz="1200" b="0" i="0" kern="1200" dirty="0" smtClean="0">
                <a:solidFill>
                  <a:schemeClr val="tx1"/>
                </a:solidFill>
                <a:effectLst/>
                <a:latin typeface="+mn-lt"/>
                <a:ea typeface="+mn-ea"/>
                <a:cs typeface="+mn-cs"/>
              </a:rPr>
              <a:t>JavaScript </a:t>
            </a:r>
            <a:r>
              <a:rPr lang="zh-CN" altLang="en-US" sz="1200" b="0" i="0" kern="1200" dirty="0" smtClean="0">
                <a:solidFill>
                  <a:schemeClr val="tx1"/>
                </a:solidFill>
                <a:effectLst/>
                <a:latin typeface="+mn-lt"/>
                <a:ea typeface="+mn-ea"/>
                <a:cs typeface="+mn-cs"/>
              </a:rPr>
              <a:t>变量均为对象。当您声明一个变量时，就创建了一个新的对象。</a:t>
            </a:r>
          </a:p>
          <a:p>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1E941FC-065B-4D19-B6C0-895D17B93A1A}" type="slidenum">
              <a:rPr lang="zh-CN" altLang="en-US" smtClean="0"/>
              <a:t>12</a:t>
            </a:fld>
            <a:endParaRPr lang="zh-CN" altLang="en-US"/>
          </a:p>
        </p:txBody>
      </p:sp>
    </p:spTree>
    <p:extLst>
      <p:ext uri="{BB962C8B-B14F-4D97-AF65-F5344CB8AC3E}">
        <p14:creationId xmlns:p14="http://schemas.microsoft.com/office/powerpoint/2010/main" val="3454614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effectLst/>
              </a:rPr>
              <a:t>precedence ['</a:t>
            </a:r>
            <a:r>
              <a:rPr lang="en-US" altLang="zh-CN" b="1" dirty="0" err="1" smtClean="0">
                <a:effectLst/>
              </a:rPr>
              <a:t>presɪd</a:t>
            </a:r>
            <a:r>
              <a:rPr lang="en-US" altLang="zh-CN" b="1" dirty="0" smtClean="0">
                <a:effectLst/>
              </a:rPr>
              <a:t>(ə)ns; </a:t>
            </a:r>
            <a:r>
              <a:rPr lang="en-US" altLang="zh-CN" b="1" dirty="0" err="1" smtClean="0">
                <a:effectLst/>
              </a:rPr>
              <a:t>prɪ'siːd</a:t>
            </a:r>
            <a:r>
              <a:rPr lang="en-US" altLang="zh-CN" b="1" dirty="0" smtClean="0">
                <a:effectLst/>
              </a:rPr>
              <a:t>(ə)ns] </a:t>
            </a:r>
            <a:r>
              <a:rPr lang="zh-CN" altLang="en-US" b="1" dirty="0" smtClean="0">
                <a:effectLst/>
                <a:hlinkClick r:id="rId3"/>
              </a:rPr>
              <a:t>详细</a:t>
            </a:r>
            <a:r>
              <a:rPr lang="en-US" altLang="zh-CN" b="1" dirty="0" smtClean="0">
                <a:effectLst/>
                <a:hlinkClick r:id="rId3"/>
              </a:rPr>
              <a:t>»</a:t>
            </a:r>
            <a:endParaRPr lang="zh-CN" altLang="en-US" b="1" dirty="0" smtClean="0">
              <a:effectLst/>
            </a:endParaRPr>
          </a:p>
          <a:p>
            <a:r>
              <a:rPr lang="en-US" altLang="zh-CN" dirty="0" smtClean="0">
                <a:effectLst/>
              </a:rPr>
              <a:t>n. </a:t>
            </a:r>
            <a:r>
              <a:rPr lang="zh-CN" altLang="en-US" dirty="0" smtClean="0">
                <a:effectLst/>
              </a:rPr>
              <a:t>优先；居先</a:t>
            </a:r>
          </a:p>
          <a:p>
            <a:r>
              <a:rPr lang="zh-CN" altLang="en-US" b="1" dirty="0" smtClean="0">
                <a:effectLst/>
              </a:rPr>
              <a:t>网络释义 </a:t>
            </a:r>
          </a:p>
          <a:p>
            <a:r>
              <a:rPr lang="zh-CN" altLang="en-US" dirty="0" smtClean="0">
                <a:effectLst/>
              </a:rPr>
              <a:t>优先级 优先序 优先 </a:t>
            </a:r>
          </a:p>
          <a:p>
            <a:endParaRPr lang="zh-CN" altLang="en-US" dirty="0"/>
          </a:p>
        </p:txBody>
      </p:sp>
      <p:sp>
        <p:nvSpPr>
          <p:cNvPr id="4" name="灯片编号占位符 3"/>
          <p:cNvSpPr>
            <a:spLocks noGrp="1"/>
          </p:cNvSpPr>
          <p:nvPr>
            <p:ph type="sldNum" sz="quarter" idx="10"/>
          </p:nvPr>
        </p:nvSpPr>
        <p:spPr/>
        <p:txBody>
          <a:bodyPr/>
          <a:lstStyle/>
          <a:p>
            <a:fld id="{21E941FC-065B-4D19-B6C0-895D17B93A1A}" type="slidenum">
              <a:rPr lang="zh-CN" altLang="en-US" smtClean="0"/>
              <a:t>13</a:t>
            </a:fld>
            <a:endParaRPr lang="zh-CN" altLang="en-US"/>
          </a:p>
        </p:txBody>
      </p:sp>
    </p:spTree>
    <p:extLst>
      <p:ext uri="{BB962C8B-B14F-4D97-AF65-F5344CB8AC3E}">
        <p14:creationId xmlns:p14="http://schemas.microsoft.com/office/powerpoint/2010/main" val="3430258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effectLst/>
              </a:rPr>
              <a:t>concatenation [</a:t>
            </a:r>
            <a:r>
              <a:rPr lang="en-US" altLang="zh-CN" b="1" dirty="0" err="1" smtClean="0">
                <a:effectLst/>
              </a:rPr>
              <a:t>kənkætə'neɪʃn</a:t>
            </a:r>
            <a:r>
              <a:rPr lang="en-US" altLang="zh-CN" b="1" dirty="0" smtClean="0">
                <a:effectLst/>
              </a:rPr>
              <a:t>] </a:t>
            </a:r>
            <a:r>
              <a:rPr lang="zh-CN" altLang="en-US" b="1" dirty="0" smtClean="0">
                <a:effectLst/>
                <a:hlinkClick r:id="rId3"/>
              </a:rPr>
              <a:t>详细</a:t>
            </a:r>
            <a:r>
              <a:rPr lang="en-US" altLang="zh-CN" b="1" dirty="0" smtClean="0">
                <a:effectLst/>
                <a:hlinkClick r:id="rId3"/>
              </a:rPr>
              <a:t>»</a:t>
            </a:r>
            <a:endParaRPr lang="zh-CN" altLang="en-US" b="1" dirty="0" smtClean="0">
              <a:effectLst/>
            </a:endParaRPr>
          </a:p>
          <a:p>
            <a:r>
              <a:rPr lang="en-US" altLang="zh-CN" dirty="0" smtClean="0">
                <a:effectLst/>
              </a:rPr>
              <a:t>n. </a:t>
            </a:r>
            <a:r>
              <a:rPr lang="zh-CN" altLang="en-US" dirty="0" smtClean="0">
                <a:effectLst/>
              </a:rPr>
              <a:t>串联，连结</a:t>
            </a:r>
          </a:p>
          <a:p>
            <a:r>
              <a:rPr lang="zh-CN" altLang="en-US" b="1" dirty="0" smtClean="0">
                <a:effectLst/>
              </a:rPr>
              <a:t>网络释义 </a:t>
            </a:r>
          </a:p>
          <a:p>
            <a:r>
              <a:rPr lang="zh-CN" altLang="en-US" dirty="0" smtClean="0">
                <a:effectLst/>
              </a:rPr>
              <a:t>串接 串联 并置 </a:t>
            </a:r>
          </a:p>
          <a:p>
            <a:endParaRPr lang="en-US" altLang="zh-CN" dirty="0" smtClean="0"/>
          </a:p>
          <a:p>
            <a:r>
              <a:rPr lang="zh-CN" altLang="en-US" sz="1200" b="1" i="0" kern="1200" dirty="0" smtClean="0">
                <a:solidFill>
                  <a:schemeClr val="tx1"/>
                </a:solidFill>
                <a:effectLst/>
                <a:latin typeface="+mn-lt"/>
                <a:ea typeface="+mn-ea"/>
                <a:cs typeface="+mn-cs"/>
              </a:rPr>
              <a:t>定义和用法</a:t>
            </a:r>
          </a:p>
          <a:p>
            <a:r>
              <a:rPr lang="en-US" altLang="zh-CN" sz="1200" b="0" i="0" kern="1200" dirty="0" err="1" smtClean="0">
                <a:solidFill>
                  <a:schemeClr val="tx1"/>
                </a:solidFill>
                <a:effectLst/>
                <a:latin typeface="+mn-lt"/>
                <a:ea typeface="+mn-ea"/>
                <a:cs typeface="+mn-cs"/>
              </a:rPr>
              <a:t>indexOf</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方法可返回某个指定的字符串值在字符串中首次出现的位置。</a:t>
            </a:r>
          </a:p>
          <a:p>
            <a:r>
              <a:rPr lang="zh-CN" altLang="en-US" sz="1200" b="1" i="0" kern="1200" dirty="0" smtClean="0">
                <a:solidFill>
                  <a:schemeClr val="tx1"/>
                </a:solidFill>
                <a:effectLst/>
                <a:latin typeface="+mn-lt"/>
                <a:ea typeface="+mn-ea"/>
                <a:cs typeface="+mn-cs"/>
              </a:rPr>
              <a:t>说明</a:t>
            </a:r>
          </a:p>
          <a:p>
            <a:r>
              <a:rPr lang="zh-CN" altLang="en-US" sz="1200" b="0" i="0" kern="1200" dirty="0" smtClean="0">
                <a:solidFill>
                  <a:schemeClr val="tx1"/>
                </a:solidFill>
                <a:effectLst/>
                <a:latin typeface="+mn-lt"/>
                <a:ea typeface="+mn-ea"/>
                <a:cs typeface="+mn-cs"/>
              </a:rPr>
              <a:t>该方法将从头到尾地检索字符串 </a:t>
            </a:r>
            <a:r>
              <a:rPr lang="en-US" altLang="zh-CN" sz="1200" b="0" i="0" kern="1200" dirty="0" err="1" smtClean="0">
                <a:solidFill>
                  <a:schemeClr val="tx1"/>
                </a:solidFill>
                <a:effectLst/>
                <a:latin typeface="+mn-lt"/>
                <a:ea typeface="+mn-ea"/>
                <a:cs typeface="+mn-cs"/>
              </a:rPr>
              <a:t>stringObject</a:t>
            </a:r>
            <a:r>
              <a:rPr lang="zh-CN" altLang="en-US" sz="1200" b="0" i="0" kern="1200" dirty="0" smtClean="0">
                <a:solidFill>
                  <a:schemeClr val="tx1"/>
                </a:solidFill>
                <a:effectLst/>
                <a:latin typeface="+mn-lt"/>
                <a:ea typeface="+mn-ea"/>
                <a:cs typeface="+mn-cs"/>
              </a:rPr>
              <a:t>，看它是否含有子串 </a:t>
            </a:r>
            <a:r>
              <a:rPr lang="en-US" altLang="zh-CN" sz="1200" b="0" i="0" kern="1200" dirty="0" err="1" smtClean="0">
                <a:solidFill>
                  <a:schemeClr val="tx1"/>
                </a:solidFill>
                <a:effectLst/>
                <a:latin typeface="+mn-lt"/>
                <a:ea typeface="+mn-ea"/>
                <a:cs typeface="+mn-cs"/>
              </a:rPr>
              <a:t>searchvalue</a:t>
            </a:r>
            <a:r>
              <a:rPr lang="zh-CN" altLang="en-US" sz="1200" b="0" i="0" kern="1200" dirty="0" smtClean="0">
                <a:solidFill>
                  <a:schemeClr val="tx1"/>
                </a:solidFill>
                <a:effectLst/>
                <a:latin typeface="+mn-lt"/>
                <a:ea typeface="+mn-ea"/>
                <a:cs typeface="+mn-cs"/>
              </a:rPr>
              <a:t>。开始检索的位置在字符串的 </a:t>
            </a:r>
            <a:r>
              <a:rPr lang="en-US" altLang="zh-CN" sz="1200" b="0" i="0" kern="1200" dirty="0" err="1" smtClean="0">
                <a:solidFill>
                  <a:schemeClr val="tx1"/>
                </a:solidFill>
                <a:effectLst/>
                <a:latin typeface="+mn-lt"/>
                <a:ea typeface="+mn-ea"/>
                <a:cs typeface="+mn-cs"/>
              </a:rPr>
              <a:t>fromindex</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处或字符串的开头（没有指定 </a:t>
            </a:r>
            <a:r>
              <a:rPr lang="en-US" altLang="zh-CN" sz="1200" b="0" i="0" kern="1200" dirty="0" err="1" smtClean="0">
                <a:solidFill>
                  <a:schemeClr val="tx1"/>
                </a:solidFill>
                <a:effectLst/>
                <a:latin typeface="+mn-lt"/>
                <a:ea typeface="+mn-ea"/>
                <a:cs typeface="+mn-cs"/>
              </a:rPr>
              <a:t>fromindex</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时）。如果找到一个 </a:t>
            </a:r>
            <a:r>
              <a:rPr lang="en-US" altLang="zh-CN" sz="1200" b="0" i="0" kern="1200" dirty="0" err="1" smtClean="0">
                <a:solidFill>
                  <a:schemeClr val="tx1"/>
                </a:solidFill>
                <a:effectLst/>
                <a:latin typeface="+mn-lt"/>
                <a:ea typeface="+mn-ea"/>
                <a:cs typeface="+mn-cs"/>
              </a:rPr>
              <a:t>searchvalue</a:t>
            </a:r>
            <a:r>
              <a:rPr lang="zh-CN" altLang="en-US" sz="1200" b="0" i="0" kern="1200" dirty="0" smtClean="0">
                <a:solidFill>
                  <a:schemeClr val="tx1"/>
                </a:solidFill>
                <a:effectLst/>
                <a:latin typeface="+mn-lt"/>
                <a:ea typeface="+mn-ea"/>
                <a:cs typeface="+mn-cs"/>
              </a:rPr>
              <a:t>，则返回 </a:t>
            </a:r>
            <a:r>
              <a:rPr lang="en-US" altLang="zh-CN" sz="1200" b="0" i="0" kern="1200" dirty="0" err="1" smtClean="0">
                <a:solidFill>
                  <a:schemeClr val="tx1"/>
                </a:solidFill>
                <a:effectLst/>
                <a:latin typeface="+mn-lt"/>
                <a:ea typeface="+mn-ea"/>
                <a:cs typeface="+mn-cs"/>
              </a:rPr>
              <a:t>searchvalue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的第一次出现的位置。</a:t>
            </a:r>
            <a:r>
              <a:rPr lang="en-US" altLang="zh-CN" sz="1200" b="0" i="0" kern="1200" dirty="0" err="1" smtClean="0">
                <a:solidFill>
                  <a:schemeClr val="tx1"/>
                </a:solidFill>
                <a:effectLst/>
                <a:latin typeface="+mn-lt"/>
                <a:ea typeface="+mn-ea"/>
                <a:cs typeface="+mn-cs"/>
              </a:rPr>
              <a:t>stringObject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中的字符位置是从 </a:t>
            </a:r>
            <a:r>
              <a:rPr lang="en-US" altLang="zh-CN" sz="1200" b="0" i="0" kern="1200" dirty="0" smtClean="0">
                <a:solidFill>
                  <a:schemeClr val="tx1"/>
                </a:solidFill>
                <a:effectLst/>
                <a:latin typeface="+mn-lt"/>
                <a:ea typeface="+mn-ea"/>
                <a:cs typeface="+mn-cs"/>
              </a:rPr>
              <a:t>0 </a:t>
            </a:r>
            <a:r>
              <a:rPr lang="zh-CN" altLang="en-US" sz="1200" b="0" i="0" kern="1200" dirty="0" smtClean="0">
                <a:solidFill>
                  <a:schemeClr val="tx1"/>
                </a:solidFill>
                <a:effectLst/>
                <a:latin typeface="+mn-lt"/>
                <a:ea typeface="+mn-ea"/>
                <a:cs typeface="+mn-cs"/>
              </a:rPr>
              <a:t>开始的。</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定义和用法</a:t>
            </a:r>
          </a:p>
          <a:p>
            <a:r>
              <a:rPr lang="en-US" altLang="zh-CN" sz="1200" b="0" i="0" kern="1200" dirty="0" smtClean="0">
                <a:solidFill>
                  <a:schemeClr val="tx1"/>
                </a:solidFill>
                <a:effectLst/>
                <a:latin typeface="+mn-lt"/>
                <a:ea typeface="+mn-ea"/>
                <a:cs typeface="+mn-cs"/>
              </a:rPr>
              <a:t>substring() </a:t>
            </a:r>
            <a:r>
              <a:rPr lang="zh-CN" altLang="en-US" sz="1200" b="0" i="0" kern="1200" dirty="0" smtClean="0">
                <a:solidFill>
                  <a:schemeClr val="tx1"/>
                </a:solidFill>
                <a:effectLst/>
                <a:latin typeface="+mn-lt"/>
                <a:ea typeface="+mn-ea"/>
                <a:cs typeface="+mn-cs"/>
              </a:rPr>
              <a:t>方法用于提取字符串中介于两个指定下标之间的字符。</a:t>
            </a:r>
          </a:p>
          <a:p>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String </a:t>
            </a:r>
            <a:r>
              <a:rPr lang="zh-CN" altLang="en-US" sz="1200" b="1" i="0" kern="1200" dirty="0" smtClean="0">
                <a:solidFill>
                  <a:schemeClr val="tx1"/>
                </a:solidFill>
                <a:effectLst/>
                <a:latin typeface="+mn-lt"/>
                <a:ea typeface="+mn-ea"/>
                <a:cs typeface="+mn-cs"/>
              </a:rPr>
              <a:t>对象方法</a:t>
            </a:r>
          </a:p>
          <a:p>
            <a:r>
              <a:rPr lang="en-US" altLang="zh-CN" sz="1200" u="sng" kern="1200" dirty="0" smtClean="0">
                <a:solidFill>
                  <a:schemeClr val="tx1"/>
                </a:solidFill>
                <a:effectLst/>
                <a:latin typeface="+mn-lt"/>
                <a:ea typeface="+mn-ea"/>
                <a:cs typeface="+mn-cs"/>
                <a:hlinkClick r:id="rId4"/>
              </a:rPr>
              <a:t>anchor()</a:t>
            </a:r>
            <a:r>
              <a:rPr lang="zh-CN" altLang="en-US" dirty="0" smtClean="0">
                <a:effectLst/>
              </a:rPr>
              <a:t>创建 </a:t>
            </a:r>
            <a:r>
              <a:rPr lang="en-US" altLang="zh-CN" dirty="0" smtClean="0">
                <a:effectLst/>
              </a:rPr>
              <a:t>HTML </a:t>
            </a:r>
            <a:r>
              <a:rPr lang="zh-CN" altLang="en-US" dirty="0" smtClean="0">
                <a:effectLst/>
              </a:rPr>
              <a:t>锚。</a:t>
            </a:r>
            <a:endParaRPr lang="en-US" altLang="zh-CN" dirty="0" smtClean="0">
              <a:effectLst/>
            </a:endParaRPr>
          </a:p>
          <a:p>
            <a:r>
              <a:rPr lang="en-US" altLang="zh-CN" sz="1200" u="sng" kern="1200" dirty="0" smtClean="0">
                <a:solidFill>
                  <a:schemeClr val="tx1"/>
                </a:solidFill>
                <a:effectLst/>
                <a:latin typeface="+mn-lt"/>
                <a:ea typeface="+mn-ea"/>
                <a:cs typeface="+mn-cs"/>
                <a:hlinkClick r:id="rId5"/>
              </a:rPr>
              <a:t>big()</a:t>
            </a:r>
            <a:r>
              <a:rPr lang="zh-CN" altLang="en-US" dirty="0" smtClean="0">
                <a:effectLst/>
              </a:rPr>
              <a:t>用大号字体显示字符串。</a:t>
            </a:r>
            <a:endParaRPr lang="en-US" altLang="zh-CN" dirty="0" smtClean="0">
              <a:effectLst/>
            </a:endParaRPr>
          </a:p>
          <a:p>
            <a:r>
              <a:rPr lang="en-US" altLang="zh-CN" sz="1200" u="sng" kern="1200" dirty="0" smtClean="0">
                <a:solidFill>
                  <a:schemeClr val="tx1"/>
                </a:solidFill>
                <a:effectLst/>
                <a:latin typeface="+mn-lt"/>
                <a:ea typeface="+mn-ea"/>
                <a:cs typeface="+mn-cs"/>
                <a:hlinkClick r:id="rId6"/>
              </a:rPr>
              <a:t>blink()</a:t>
            </a:r>
            <a:r>
              <a:rPr lang="zh-CN" altLang="en-US" dirty="0" smtClean="0">
                <a:effectLst/>
              </a:rPr>
              <a:t>显示闪动字符串。</a:t>
            </a:r>
            <a:endParaRPr lang="en-US" altLang="zh-CN" dirty="0" smtClean="0">
              <a:effectLst/>
            </a:endParaRPr>
          </a:p>
          <a:p>
            <a:r>
              <a:rPr lang="en-US" altLang="zh-CN" sz="1200" u="sng" kern="1200" dirty="0" smtClean="0">
                <a:solidFill>
                  <a:schemeClr val="tx1"/>
                </a:solidFill>
                <a:effectLst/>
                <a:latin typeface="+mn-lt"/>
                <a:ea typeface="+mn-ea"/>
                <a:cs typeface="+mn-cs"/>
                <a:hlinkClick r:id="rId7"/>
              </a:rPr>
              <a:t>bold()</a:t>
            </a:r>
            <a:r>
              <a:rPr lang="zh-CN" altLang="en-US" dirty="0" smtClean="0">
                <a:effectLst/>
              </a:rPr>
              <a:t>使用粗体显示字符串。</a:t>
            </a:r>
            <a:endParaRPr lang="en-US" altLang="zh-CN" dirty="0" smtClean="0">
              <a:effectLst/>
            </a:endParaRPr>
          </a:p>
          <a:p>
            <a:r>
              <a:rPr lang="en-US" altLang="zh-CN" sz="1200" u="sng" kern="1200" dirty="0" err="1" smtClean="0">
                <a:solidFill>
                  <a:schemeClr val="tx1"/>
                </a:solidFill>
                <a:effectLst/>
                <a:latin typeface="+mn-lt"/>
                <a:ea typeface="+mn-ea"/>
                <a:cs typeface="+mn-cs"/>
                <a:hlinkClick r:id="rId8"/>
              </a:rPr>
              <a:t>charAt</a:t>
            </a:r>
            <a:r>
              <a:rPr lang="en-US" altLang="zh-CN" sz="1200" u="sng" kern="1200" dirty="0" smtClean="0">
                <a:solidFill>
                  <a:schemeClr val="tx1"/>
                </a:solidFill>
                <a:effectLst/>
                <a:latin typeface="+mn-lt"/>
                <a:ea typeface="+mn-ea"/>
                <a:cs typeface="+mn-cs"/>
                <a:hlinkClick r:id="rId8"/>
              </a:rPr>
              <a:t>()</a:t>
            </a:r>
            <a:r>
              <a:rPr lang="zh-CN" altLang="en-US" dirty="0" smtClean="0">
                <a:effectLst/>
              </a:rPr>
              <a:t>返回在指定位置的字符。</a:t>
            </a:r>
            <a:r>
              <a:rPr lang="en-US" altLang="zh-CN" sz="1200" u="sng" kern="1200" dirty="0" err="1" smtClean="0">
                <a:solidFill>
                  <a:schemeClr val="tx1"/>
                </a:solidFill>
                <a:effectLst/>
                <a:latin typeface="+mn-lt"/>
                <a:ea typeface="+mn-ea"/>
                <a:cs typeface="+mn-cs"/>
                <a:hlinkClick r:id="rId9"/>
              </a:rPr>
              <a:t>charCodeAt</a:t>
            </a:r>
            <a:r>
              <a:rPr lang="en-US" altLang="zh-CN" sz="1200" u="sng" kern="1200" dirty="0" smtClean="0">
                <a:solidFill>
                  <a:schemeClr val="tx1"/>
                </a:solidFill>
                <a:effectLst/>
                <a:latin typeface="+mn-lt"/>
                <a:ea typeface="+mn-ea"/>
                <a:cs typeface="+mn-cs"/>
                <a:hlinkClick r:id="rId9"/>
              </a:rPr>
              <a:t>()</a:t>
            </a:r>
            <a:r>
              <a:rPr lang="zh-CN" altLang="en-US" dirty="0" smtClean="0">
                <a:effectLst/>
              </a:rPr>
              <a:t>返回在指定的位置的字符的 </a:t>
            </a:r>
            <a:r>
              <a:rPr lang="en-US" altLang="zh-CN" dirty="0" smtClean="0">
                <a:effectLst/>
              </a:rPr>
              <a:t>Unicode </a:t>
            </a:r>
            <a:r>
              <a:rPr lang="zh-CN" altLang="en-US" dirty="0" smtClean="0">
                <a:effectLst/>
              </a:rPr>
              <a:t>编码。</a:t>
            </a:r>
            <a:endParaRPr lang="en-US" altLang="zh-CN" dirty="0" smtClean="0">
              <a:effectLst/>
            </a:endParaRPr>
          </a:p>
          <a:p>
            <a:r>
              <a:rPr lang="en-US" altLang="zh-CN" sz="1200" u="sng" kern="1200" dirty="0" err="1" smtClean="0">
                <a:solidFill>
                  <a:schemeClr val="tx1"/>
                </a:solidFill>
                <a:effectLst/>
                <a:latin typeface="+mn-lt"/>
                <a:ea typeface="+mn-ea"/>
                <a:cs typeface="+mn-cs"/>
                <a:hlinkClick r:id="rId10"/>
              </a:rPr>
              <a:t>concat</a:t>
            </a:r>
            <a:r>
              <a:rPr lang="en-US" altLang="zh-CN" sz="1200" u="sng" kern="1200" dirty="0" smtClean="0">
                <a:solidFill>
                  <a:schemeClr val="tx1"/>
                </a:solidFill>
                <a:effectLst/>
                <a:latin typeface="+mn-lt"/>
                <a:ea typeface="+mn-ea"/>
                <a:cs typeface="+mn-cs"/>
                <a:hlinkClick r:id="rId10"/>
              </a:rPr>
              <a:t>()</a:t>
            </a:r>
            <a:r>
              <a:rPr lang="zh-CN" altLang="en-US" dirty="0" smtClean="0">
                <a:effectLst/>
              </a:rPr>
              <a:t>连接字符串。</a:t>
            </a:r>
            <a:endParaRPr lang="en-US" altLang="zh-CN" dirty="0" smtClean="0">
              <a:effectLst/>
            </a:endParaRPr>
          </a:p>
          <a:p>
            <a:r>
              <a:rPr lang="en-US" altLang="zh-CN" sz="1200" u="sng" kern="1200" dirty="0" smtClean="0">
                <a:solidFill>
                  <a:schemeClr val="tx1"/>
                </a:solidFill>
                <a:effectLst/>
                <a:latin typeface="+mn-lt"/>
                <a:ea typeface="+mn-ea"/>
                <a:cs typeface="+mn-cs"/>
                <a:hlinkClick r:id="rId11"/>
              </a:rPr>
              <a:t>fixed()</a:t>
            </a:r>
            <a:r>
              <a:rPr lang="zh-CN" altLang="en-US" dirty="0" smtClean="0">
                <a:effectLst/>
              </a:rPr>
              <a:t>以打字机文本显示字符串。</a:t>
            </a:r>
            <a:endParaRPr lang="en-US" altLang="zh-CN" dirty="0" smtClean="0">
              <a:effectLst/>
            </a:endParaRPr>
          </a:p>
          <a:p>
            <a:r>
              <a:rPr lang="en-US" altLang="zh-CN" sz="1200" u="sng" kern="1200" dirty="0" err="1" smtClean="0">
                <a:solidFill>
                  <a:schemeClr val="tx1"/>
                </a:solidFill>
                <a:effectLst/>
                <a:latin typeface="+mn-lt"/>
                <a:ea typeface="+mn-ea"/>
                <a:cs typeface="+mn-cs"/>
                <a:hlinkClick r:id="rId12"/>
              </a:rPr>
              <a:t>fontcolor</a:t>
            </a:r>
            <a:r>
              <a:rPr lang="en-US" altLang="zh-CN" sz="1200" u="sng" kern="1200" dirty="0" smtClean="0">
                <a:solidFill>
                  <a:schemeClr val="tx1"/>
                </a:solidFill>
                <a:effectLst/>
                <a:latin typeface="+mn-lt"/>
                <a:ea typeface="+mn-ea"/>
                <a:cs typeface="+mn-cs"/>
                <a:hlinkClick r:id="rId12"/>
              </a:rPr>
              <a:t>()</a:t>
            </a:r>
            <a:r>
              <a:rPr lang="zh-CN" altLang="en-US" dirty="0" smtClean="0">
                <a:effectLst/>
              </a:rPr>
              <a:t>使用指定的颜色来显示字符串。</a:t>
            </a:r>
            <a:r>
              <a:rPr lang="en-US" altLang="zh-CN" sz="1200" u="sng" kern="1200" dirty="0" err="1" smtClean="0">
                <a:solidFill>
                  <a:schemeClr val="tx1"/>
                </a:solidFill>
                <a:effectLst/>
                <a:latin typeface="+mn-lt"/>
                <a:ea typeface="+mn-ea"/>
                <a:cs typeface="+mn-cs"/>
                <a:hlinkClick r:id="rId13"/>
              </a:rPr>
              <a:t>fontsize</a:t>
            </a:r>
            <a:r>
              <a:rPr lang="en-US" altLang="zh-CN" sz="1200" u="sng" kern="1200" dirty="0" smtClean="0">
                <a:solidFill>
                  <a:schemeClr val="tx1"/>
                </a:solidFill>
                <a:effectLst/>
                <a:latin typeface="+mn-lt"/>
                <a:ea typeface="+mn-ea"/>
                <a:cs typeface="+mn-cs"/>
                <a:hlinkClick r:id="rId13"/>
              </a:rPr>
              <a:t>()</a:t>
            </a:r>
            <a:r>
              <a:rPr lang="zh-CN" altLang="en-US" dirty="0" smtClean="0">
                <a:effectLst/>
              </a:rPr>
              <a:t>使用指定的尺寸来显示字符串。</a:t>
            </a:r>
            <a:endParaRPr lang="en-US" altLang="zh-CN" dirty="0" smtClean="0">
              <a:effectLst/>
            </a:endParaRPr>
          </a:p>
          <a:p>
            <a:r>
              <a:rPr lang="en-US" altLang="zh-CN" sz="1200" u="sng" kern="1200" dirty="0" err="1" smtClean="0">
                <a:solidFill>
                  <a:schemeClr val="tx1"/>
                </a:solidFill>
                <a:effectLst/>
                <a:latin typeface="+mn-lt"/>
                <a:ea typeface="+mn-ea"/>
                <a:cs typeface="+mn-cs"/>
                <a:hlinkClick r:id="rId14"/>
              </a:rPr>
              <a:t>fromCharCode</a:t>
            </a:r>
            <a:r>
              <a:rPr lang="en-US" altLang="zh-CN" sz="1200" u="sng" kern="1200" dirty="0" smtClean="0">
                <a:solidFill>
                  <a:schemeClr val="tx1"/>
                </a:solidFill>
                <a:effectLst/>
                <a:latin typeface="+mn-lt"/>
                <a:ea typeface="+mn-ea"/>
                <a:cs typeface="+mn-cs"/>
                <a:hlinkClick r:id="rId14"/>
              </a:rPr>
              <a:t>()</a:t>
            </a:r>
            <a:r>
              <a:rPr lang="zh-CN" altLang="en-US" dirty="0" smtClean="0">
                <a:effectLst/>
              </a:rPr>
              <a:t>从字符编码创建一个字符串。</a:t>
            </a:r>
            <a:endParaRPr lang="en-US" altLang="zh-CN" dirty="0" smtClean="0">
              <a:effectLst/>
            </a:endParaRPr>
          </a:p>
          <a:p>
            <a:r>
              <a:rPr lang="en-US" altLang="zh-CN" sz="1200" u="sng" kern="1200" dirty="0" err="1" smtClean="0">
                <a:solidFill>
                  <a:schemeClr val="tx1"/>
                </a:solidFill>
                <a:effectLst/>
                <a:latin typeface="+mn-lt"/>
                <a:ea typeface="+mn-ea"/>
                <a:cs typeface="+mn-cs"/>
                <a:hlinkClick r:id="rId15"/>
              </a:rPr>
              <a:t>indexOf</a:t>
            </a:r>
            <a:r>
              <a:rPr lang="en-US" altLang="zh-CN" sz="1200" u="sng" kern="1200" dirty="0" smtClean="0">
                <a:solidFill>
                  <a:schemeClr val="tx1"/>
                </a:solidFill>
                <a:effectLst/>
                <a:latin typeface="+mn-lt"/>
                <a:ea typeface="+mn-ea"/>
                <a:cs typeface="+mn-cs"/>
                <a:hlinkClick r:id="rId15"/>
              </a:rPr>
              <a:t>()</a:t>
            </a:r>
            <a:r>
              <a:rPr lang="zh-CN" altLang="en-US" dirty="0" smtClean="0">
                <a:effectLst/>
              </a:rPr>
              <a:t>检索字符串。</a:t>
            </a:r>
            <a:r>
              <a:rPr lang="en-US" altLang="zh-CN" sz="1200" u="sng" kern="1200" dirty="0" smtClean="0">
                <a:solidFill>
                  <a:schemeClr val="tx1"/>
                </a:solidFill>
                <a:effectLst/>
                <a:latin typeface="+mn-lt"/>
                <a:ea typeface="+mn-ea"/>
                <a:cs typeface="+mn-cs"/>
                <a:hlinkClick r:id="rId16"/>
              </a:rPr>
              <a:t>italics()</a:t>
            </a:r>
            <a:r>
              <a:rPr lang="zh-CN" altLang="en-US" dirty="0" smtClean="0">
                <a:effectLst/>
              </a:rPr>
              <a:t>使用斜体显示字符串。</a:t>
            </a:r>
            <a:r>
              <a:rPr lang="en-US" altLang="zh-CN" sz="1200" u="sng" kern="1200" dirty="0" err="1" smtClean="0">
                <a:solidFill>
                  <a:schemeClr val="tx1"/>
                </a:solidFill>
                <a:effectLst/>
                <a:latin typeface="+mn-lt"/>
                <a:ea typeface="+mn-ea"/>
                <a:cs typeface="+mn-cs"/>
                <a:hlinkClick r:id="rId17"/>
              </a:rPr>
              <a:t>lastIndexOf</a:t>
            </a:r>
            <a:r>
              <a:rPr lang="en-US" altLang="zh-CN" sz="1200" u="sng" kern="1200" dirty="0" smtClean="0">
                <a:solidFill>
                  <a:schemeClr val="tx1"/>
                </a:solidFill>
                <a:effectLst/>
                <a:latin typeface="+mn-lt"/>
                <a:ea typeface="+mn-ea"/>
                <a:cs typeface="+mn-cs"/>
                <a:hlinkClick r:id="rId17"/>
              </a:rPr>
              <a:t>()</a:t>
            </a:r>
            <a:r>
              <a:rPr lang="zh-CN" altLang="en-US" dirty="0" smtClean="0">
                <a:effectLst/>
              </a:rPr>
              <a:t>从后向前搜索字符串。</a:t>
            </a:r>
            <a:endParaRPr lang="en-US" altLang="zh-CN" dirty="0" smtClean="0">
              <a:effectLst/>
            </a:endParaRPr>
          </a:p>
          <a:p>
            <a:r>
              <a:rPr lang="en-US" altLang="zh-CN" sz="1200" u="sng" kern="1200" dirty="0" smtClean="0">
                <a:solidFill>
                  <a:schemeClr val="tx1"/>
                </a:solidFill>
                <a:effectLst/>
                <a:latin typeface="+mn-lt"/>
                <a:ea typeface="+mn-ea"/>
                <a:cs typeface="+mn-cs"/>
                <a:hlinkClick r:id="rId18"/>
              </a:rPr>
              <a:t>link()</a:t>
            </a:r>
            <a:r>
              <a:rPr lang="zh-CN" altLang="en-US" dirty="0" smtClean="0">
                <a:effectLst/>
              </a:rPr>
              <a:t>将字符串显示为链接。</a:t>
            </a:r>
            <a:endParaRPr lang="en-US" altLang="zh-CN" dirty="0" smtClean="0">
              <a:effectLst/>
            </a:endParaRPr>
          </a:p>
          <a:p>
            <a:r>
              <a:rPr lang="en-US" altLang="zh-CN" sz="1200" u="sng" kern="1200" dirty="0" err="1" smtClean="0">
                <a:solidFill>
                  <a:schemeClr val="tx1"/>
                </a:solidFill>
                <a:effectLst/>
                <a:latin typeface="+mn-lt"/>
                <a:ea typeface="+mn-ea"/>
                <a:cs typeface="+mn-cs"/>
                <a:hlinkClick r:id="rId19"/>
              </a:rPr>
              <a:t>localeCompare</a:t>
            </a:r>
            <a:r>
              <a:rPr lang="en-US" altLang="zh-CN" sz="1200" u="sng" kern="1200" dirty="0" smtClean="0">
                <a:solidFill>
                  <a:schemeClr val="tx1"/>
                </a:solidFill>
                <a:effectLst/>
                <a:latin typeface="+mn-lt"/>
                <a:ea typeface="+mn-ea"/>
                <a:cs typeface="+mn-cs"/>
                <a:hlinkClick r:id="rId19"/>
              </a:rPr>
              <a:t>()</a:t>
            </a:r>
            <a:r>
              <a:rPr lang="zh-CN" altLang="en-US" dirty="0" smtClean="0">
                <a:effectLst/>
              </a:rPr>
              <a:t>用本地特定的顺序来比较两个字符串。</a:t>
            </a:r>
            <a:endParaRPr lang="en-US" altLang="zh-CN" dirty="0" smtClean="0">
              <a:effectLst/>
            </a:endParaRPr>
          </a:p>
          <a:p>
            <a:r>
              <a:rPr lang="en-US" altLang="zh-CN" sz="1200" u="sng" kern="1200" dirty="0" smtClean="0">
                <a:solidFill>
                  <a:schemeClr val="tx1"/>
                </a:solidFill>
                <a:effectLst/>
                <a:latin typeface="+mn-lt"/>
                <a:ea typeface="+mn-ea"/>
                <a:cs typeface="+mn-cs"/>
                <a:hlinkClick r:id="rId20"/>
              </a:rPr>
              <a:t>match()</a:t>
            </a:r>
            <a:r>
              <a:rPr lang="zh-CN" altLang="en-US" dirty="0" smtClean="0">
                <a:effectLst/>
              </a:rPr>
              <a:t>找到一个或多个正则表达式的匹配。</a:t>
            </a:r>
            <a:endParaRPr lang="en-US" altLang="zh-CN" dirty="0" smtClean="0">
              <a:effectLst/>
            </a:endParaRPr>
          </a:p>
          <a:p>
            <a:r>
              <a:rPr lang="en-US" altLang="zh-CN" sz="1200" u="sng" kern="1200" dirty="0" smtClean="0">
                <a:solidFill>
                  <a:schemeClr val="tx1"/>
                </a:solidFill>
                <a:effectLst/>
                <a:latin typeface="+mn-lt"/>
                <a:ea typeface="+mn-ea"/>
                <a:cs typeface="+mn-cs"/>
                <a:hlinkClick r:id="rId21"/>
              </a:rPr>
              <a:t>replace()</a:t>
            </a:r>
            <a:r>
              <a:rPr lang="zh-CN" altLang="en-US" dirty="0" smtClean="0">
                <a:effectLst/>
              </a:rPr>
              <a:t>替换与正则表达式匹配的子串。</a:t>
            </a:r>
            <a:endParaRPr lang="en-US" altLang="zh-CN" dirty="0" smtClean="0">
              <a:effectLst/>
            </a:endParaRPr>
          </a:p>
          <a:p>
            <a:r>
              <a:rPr lang="en-US" altLang="zh-CN" sz="1200" u="sng" kern="1200" dirty="0" smtClean="0">
                <a:solidFill>
                  <a:schemeClr val="tx1"/>
                </a:solidFill>
                <a:effectLst/>
                <a:latin typeface="+mn-lt"/>
                <a:ea typeface="+mn-ea"/>
                <a:cs typeface="+mn-cs"/>
                <a:hlinkClick r:id="rId22"/>
              </a:rPr>
              <a:t>search()</a:t>
            </a:r>
            <a:r>
              <a:rPr lang="zh-CN" altLang="en-US" dirty="0" smtClean="0">
                <a:effectLst/>
              </a:rPr>
              <a:t>检索与正则表达式相匹配的值。</a:t>
            </a:r>
            <a:endParaRPr lang="en-US" altLang="zh-CN" dirty="0" smtClean="0">
              <a:effectLst/>
            </a:endParaRPr>
          </a:p>
          <a:p>
            <a:r>
              <a:rPr lang="en-US" altLang="zh-CN" sz="1200" u="sng" kern="1200" dirty="0" smtClean="0">
                <a:solidFill>
                  <a:schemeClr val="tx1"/>
                </a:solidFill>
                <a:effectLst/>
                <a:latin typeface="+mn-lt"/>
                <a:ea typeface="+mn-ea"/>
                <a:cs typeface="+mn-cs"/>
                <a:hlinkClick r:id="rId23"/>
              </a:rPr>
              <a:t>slice()</a:t>
            </a:r>
            <a:r>
              <a:rPr lang="zh-CN" altLang="en-US" dirty="0" smtClean="0">
                <a:effectLst/>
              </a:rPr>
              <a:t>提取字符串的片断，并在新的字符串中返回被提取的部分。</a:t>
            </a:r>
            <a:endParaRPr lang="en-US" altLang="zh-CN" dirty="0" smtClean="0">
              <a:effectLst/>
            </a:endParaRPr>
          </a:p>
          <a:p>
            <a:r>
              <a:rPr lang="en-US" altLang="zh-CN" sz="1200" u="sng" kern="1200" dirty="0" smtClean="0">
                <a:solidFill>
                  <a:schemeClr val="tx1"/>
                </a:solidFill>
                <a:effectLst/>
                <a:latin typeface="+mn-lt"/>
                <a:ea typeface="+mn-ea"/>
                <a:cs typeface="+mn-cs"/>
                <a:hlinkClick r:id="rId24"/>
              </a:rPr>
              <a:t>small()</a:t>
            </a:r>
            <a:r>
              <a:rPr lang="zh-CN" altLang="en-US" dirty="0" smtClean="0">
                <a:effectLst/>
              </a:rPr>
              <a:t>使用小字号来显示字符串。</a:t>
            </a:r>
            <a:endParaRPr lang="en-US" altLang="zh-CN" dirty="0" smtClean="0">
              <a:effectLst/>
            </a:endParaRPr>
          </a:p>
          <a:p>
            <a:r>
              <a:rPr lang="en-US" altLang="zh-CN" sz="1200" u="sng" kern="1200" dirty="0" smtClean="0">
                <a:solidFill>
                  <a:schemeClr val="tx1"/>
                </a:solidFill>
                <a:effectLst/>
                <a:latin typeface="+mn-lt"/>
                <a:ea typeface="+mn-ea"/>
                <a:cs typeface="+mn-cs"/>
                <a:hlinkClick r:id="rId25"/>
              </a:rPr>
              <a:t>split()</a:t>
            </a:r>
            <a:r>
              <a:rPr lang="zh-CN" altLang="en-US" dirty="0" smtClean="0">
                <a:effectLst/>
              </a:rPr>
              <a:t>把字符串分割为字符串数组。</a:t>
            </a:r>
            <a:r>
              <a:rPr lang="en-US" altLang="zh-CN" sz="1200" u="sng" kern="1200" dirty="0" smtClean="0">
                <a:solidFill>
                  <a:schemeClr val="tx1"/>
                </a:solidFill>
                <a:effectLst/>
                <a:latin typeface="+mn-lt"/>
                <a:ea typeface="+mn-ea"/>
                <a:cs typeface="+mn-cs"/>
                <a:hlinkClick r:id="rId26"/>
              </a:rPr>
              <a:t>strike()</a:t>
            </a:r>
            <a:r>
              <a:rPr lang="zh-CN" altLang="en-US" dirty="0" smtClean="0">
                <a:effectLst/>
              </a:rPr>
              <a:t>使用删除线来显示字符串。</a:t>
            </a:r>
            <a:r>
              <a:rPr lang="en-US" altLang="zh-CN" sz="1200" u="sng" kern="1200" dirty="0" smtClean="0">
                <a:solidFill>
                  <a:schemeClr val="tx1"/>
                </a:solidFill>
                <a:effectLst/>
                <a:latin typeface="+mn-lt"/>
                <a:ea typeface="+mn-ea"/>
                <a:cs typeface="+mn-cs"/>
                <a:hlinkClick r:id="rId27"/>
              </a:rPr>
              <a:t>sub()</a:t>
            </a:r>
            <a:r>
              <a:rPr lang="zh-CN" altLang="en-US" dirty="0" smtClean="0">
                <a:effectLst/>
              </a:rPr>
              <a:t>把字符串显示为下标。</a:t>
            </a:r>
            <a:r>
              <a:rPr lang="en-US" altLang="zh-CN" sz="1200" u="sng" kern="1200" dirty="0" err="1" smtClean="0">
                <a:solidFill>
                  <a:schemeClr val="tx1"/>
                </a:solidFill>
                <a:effectLst/>
                <a:latin typeface="+mn-lt"/>
                <a:ea typeface="+mn-ea"/>
                <a:cs typeface="+mn-cs"/>
                <a:hlinkClick r:id="rId28"/>
              </a:rPr>
              <a:t>substr</a:t>
            </a:r>
            <a:r>
              <a:rPr lang="en-US" altLang="zh-CN" sz="1200" u="sng" kern="1200" dirty="0" smtClean="0">
                <a:solidFill>
                  <a:schemeClr val="tx1"/>
                </a:solidFill>
                <a:effectLst/>
                <a:latin typeface="+mn-lt"/>
                <a:ea typeface="+mn-ea"/>
                <a:cs typeface="+mn-cs"/>
                <a:hlinkClick r:id="rId28"/>
              </a:rPr>
              <a:t>()</a:t>
            </a:r>
            <a:r>
              <a:rPr lang="zh-CN" altLang="en-US" dirty="0" smtClean="0">
                <a:effectLst/>
              </a:rPr>
              <a:t>从起始索引号提取字符串中指定数目的字符。</a:t>
            </a:r>
            <a:r>
              <a:rPr lang="en-US" altLang="zh-CN" sz="1200" u="sng" kern="1200" dirty="0" smtClean="0">
                <a:solidFill>
                  <a:schemeClr val="tx1"/>
                </a:solidFill>
                <a:effectLst/>
                <a:latin typeface="+mn-lt"/>
                <a:ea typeface="+mn-ea"/>
                <a:cs typeface="+mn-cs"/>
                <a:hlinkClick r:id="rId29"/>
              </a:rPr>
              <a:t>substring()</a:t>
            </a:r>
            <a:r>
              <a:rPr lang="zh-CN" altLang="en-US" dirty="0" smtClean="0">
                <a:effectLst/>
              </a:rPr>
              <a:t>提取字符串中两个指定的索引号之间的字符。</a:t>
            </a:r>
            <a:r>
              <a:rPr lang="en-US" altLang="zh-CN" sz="1200" u="sng" kern="1200" dirty="0" smtClean="0">
                <a:solidFill>
                  <a:schemeClr val="tx1"/>
                </a:solidFill>
                <a:effectLst/>
                <a:latin typeface="+mn-lt"/>
                <a:ea typeface="+mn-ea"/>
                <a:cs typeface="+mn-cs"/>
                <a:hlinkClick r:id="rId30"/>
              </a:rPr>
              <a:t>sup()</a:t>
            </a:r>
            <a:r>
              <a:rPr lang="zh-CN" altLang="en-US" dirty="0" smtClean="0">
                <a:effectLst/>
              </a:rPr>
              <a:t>把字符串显示为上标。</a:t>
            </a:r>
            <a:endParaRPr lang="en-US" altLang="zh-CN" dirty="0" smtClean="0">
              <a:effectLst/>
            </a:endParaRPr>
          </a:p>
          <a:p>
            <a:r>
              <a:rPr lang="en-US" altLang="zh-CN" sz="1200" u="sng" kern="1200" dirty="0" err="1" smtClean="0">
                <a:solidFill>
                  <a:schemeClr val="tx1"/>
                </a:solidFill>
                <a:effectLst/>
                <a:latin typeface="+mn-lt"/>
                <a:ea typeface="+mn-ea"/>
                <a:cs typeface="+mn-cs"/>
                <a:hlinkClick r:id="rId31"/>
              </a:rPr>
              <a:t>toLocaleLowerCase</a:t>
            </a:r>
            <a:r>
              <a:rPr lang="en-US" altLang="zh-CN" sz="1200" u="sng" kern="1200" dirty="0" smtClean="0">
                <a:solidFill>
                  <a:schemeClr val="tx1"/>
                </a:solidFill>
                <a:effectLst/>
                <a:latin typeface="+mn-lt"/>
                <a:ea typeface="+mn-ea"/>
                <a:cs typeface="+mn-cs"/>
                <a:hlinkClick r:id="rId31"/>
              </a:rPr>
              <a:t>()</a:t>
            </a:r>
            <a:r>
              <a:rPr lang="zh-CN" altLang="en-US" dirty="0" smtClean="0">
                <a:effectLst/>
              </a:rPr>
              <a:t>把字符串转换为小写。</a:t>
            </a:r>
            <a:r>
              <a:rPr lang="en-US" altLang="zh-CN" sz="1200" u="sng" kern="1200" dirty="0" err="1" smtClean="0">
                <a:solidFill>
                  <a:schemeClr val="tx1"/>
                </a:solidFill>
                <a:effectLst/>
                <a:latin typeface="+mn-lt"/>
                <a:ea typeface="+mn-ea"/>
                <a:cs typeface="+mn-cs"/>
                <a:hlinkClick r:id="rId32"/>
              </a:rPr>
              <a:t>toLocaleUpperCase</a:t>
            </a:r>
            <a:r>
              <a:rPr lang="en-US" altLang="zh-CN" sz="1200" u="sng" kern="1200" dirty="0" smtClean="0">
                <a:solidFill>
                  <a:schemeClr val="tx1"/>
                </a:solidFill>
                <a:effectLst/>
                <a:latin typeface="+mn-lt"/>
                <a:ea typeface="+mn-ea"/>
                <a:cs typeface="+mn-cs"/>
                <a:hlinkClick r:id="rId32"/>
              </a:rPr>
              <a:t>()</a:t>
            </a:r>
            <a:r>
              <a:rPr lang="zh-CN" altLang="en-US" dirty="0" smtClean="0">
                <a:effectLst/>
              </a:rPr>
              <a:t>把字符串转换为大写。</a:t>
            </a:r>
            <a:r>
              <a:rPr lang="en-US" altLang="zh-CN" sz="1200" u="sng" kern="1200" dirty="0" err="1" smtClean="0">
                <a:solidFill>
                  <a:schemeClr val="tx1"/>
                </a:solidFill>
                <a:effectLst/>
                <a:latin typeface="+mn-lt"/>
                <a:ea typeface="+mn-ea"/>
                <a:cs typeface="+mn-cs"/>
                <a:hlinkClick r:id="rId33"/>
              </a:rPr>
              <a:t>toLowerCase</a:t>
            </a:r>
            <a:r>
              <a:rPr lang="en-US" altLang="zh-CN" sz="1200" u="sng" kern="1200" dirty="0" smtClean="0">
                <a:solidFill>
                  <a:schemeClr val="tx1"/>
                </a:solidFill>
                <a:effectLst/>
                <a:latin typeface="+mn-lt"/>
                <a:ea typeface="+mn-ea"/>
                <a:cs typeface="+mn-cs"/>
                <a:hlinkClick r:id="rId33"/>
              </a:rPr>
              <a:t>()</a:t>
            </a:r>
            <a:r>
              <a:rPr lang="zh-CN" altLang="en-US" dirty="0" smtClean="0">
                <a:effectLst/>
              </a:rPr>
              <a:t>把字符串转换为小写。</a:t>
            </a:r>
            <a:r>
              <a:rPr lang="en-US" altLang="zh-CN" sz="1200" u="sng" kern="1200" dirty="0" err="1" smtClean="0">
                <a:solidFill>
                  <a:schemeClr val="tx1"/>
                </a:solidFill>
                <a:effectLst/>
                <a:latin typeface="+mn-lt"/>
                <a:ea typeface="+mn-ea"/>
                <a:cs typeface="+mn-cs"/>
                <a:hlinkClick r:id="rId34"/>
              </a:rPr>
              <a:t>toUpperCase</a:t>
            </a:r>
            <a:r>
              <a:rPr lang="en-US" altLang="zh-CN" sz="1200" u="sng" kern="1200" dirty="0" smtClean="0">
                <a:solidFill>
                  <a:schemeClr val="tx1"/>
                </a:solidFill>
                <a:effectLst/>
                <a:latin typeface="+mn-lt"/>
                <a:ea typeface="+mn-ea"/>
                <a:cs typeface="+mn-cs"/>
                <a:hlinkClick r:id="rId34"/>
              </a:rPr>
              <a:t>()</a:t>
            </a:r>
            <a:r>
              <a:rPr lang="zh-CN" altLang="en-US" dirty="0" smtClean="0">
                <a:effectLst/>
              </a:rPr>
              <a:t>把字符串转换为大写。</a:t>
            </a:r>
            <a:endParaRPr lang="en-US" altLang="zh-CN" dirty="0" smtClean="0">
              <a:effectLst/>
            </a:endParaRPr>
          </a:p>
          <a:p>
            <a:r>
              <a:rPr lang="en-US" altLang="zh-CN" dirty="0" err="1" smtClean="0">
                <a:effectLst/>
              </a:rPr>
              <a:t>toSource</a:t>
            </a:r>
            <a:r>
              <a:rPr lang="en-US" altLang="zh-CN" dirty="0" smtClean="0">
                <a:effectLst/>
              </a:rPr>
              <a:t>()</a:t>
            </a:r>
            <a:r>
              <a:rPr lang="zh-CN" altLang="en-US" dirty="0" smtClean="0">
                <a:effectLst/>
              </a:rPr>
              <a:t>代表对象的源代码。</a:t>
            </a:r>
            <a:r>
              <a:rPr lang="en-US" altLang="zh-CN" sz="1200" u="sng" kern="1200" dirty="0" err="1" smtClean="0">
                <a:solidFill>
                  <a:schemeClr val="tx1"/>
                </a:solidFill>
                <a:effectLst/>
                <a:latin typeface="+mn-lt"/>
                <a:ea typeface="+mn-ea"/>
                <a:cs typeface="+mn-cs"/>
                <a:hlinkClick r:id="rId35"/>
              </a:rPr>
              <a:t>toString</a:t>
            </a:r>
            <a:r>
              <a:rPr lang="en-US" altLang="zh-CN" sz="1200" u="sng" kern="1200" dirty="0" smtClean="0">
                <a:solidFill>
                  <a:schemeClr val="tx1"/>
                </a:solidFill>
                <a:effectLst/>
                <a:latin typeface="+mn-lt"/>
                <a:ea typeface="+mn-ea"/>
                <a:cs typeface="+mn-cs"/>
                <a:hlinkClick r:id="rId35"/>
              </a:rPr>
              <a:t>()</a:t>
            </a:r>
            <a:r>
              <a:rPr lang="zh-CN" altLang="en-US" dirty="0" smtClean="0">
                <a:effectLst/>
              </a:rPr>
              <a:t>返回字符串。</a:t>
            </a:r>
            <a:r>
              <a:rPr lang="en-US" altLang="zh-CN" sz="1200" u="sng" kern="1200" dirty="0" err="1" smtClean="0">
                <a:solidFill>
                  <a:schemeClr val="tx1"/>
                </a:solidFill>
                <a:effectLst/>
                <a:latin typeface="+mn-lt"/>
                <a:ea typeface="+mn-ea"/>
                <a:cs typeface="+mn-cs"/>
                <a:hlinkClick r:id="rId36"/>
              </a:rPr>
              <a:t>valueOf</a:t>
            </a:r>
            <a:r>
              <a:rPr lang="en-US" altLang="zh-CN" sz="1200" u="sng" kern="1200" dirty="0" smtClean="0">
                <a:solidFill>
                  <a:schemeClr val="tx1"/>
                </a:solidFill>
                <a:effectLst/>
                <a:latin typeface="+mn-lt"/>
                <a:ea typeface="+mn-ea"/>
                <a:cs typeface="+mn-cs"/>
                <a:hlinkClick r:id="rId36"/>
              </a:rPr>
              <a:t>()</a:t>
            </a:r>
            <a:r>
              <a:rPr lang="zh-CN" altLang="en-US" dirty="0" smtClean="0">
                <a:effectLst/>
              </a:rPr>
              <a:t>返回某个字符串对象的原始值。</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1E941FC-065B-4D19-B6C0-895D17B93A1A}" type="slidenum">
              <a:rPr lang="zh-CN" altLang="en-US" smtClean="0"/>
              <a:t>14</a:t>
            </a:fld>
            <a:endParaRPr lang="zh-CN" altLang="en-US"/>
          </a:p>
        </p:txBody>
      </p:sp>
    </p:spTree>
    <p:extLst>
      <p:ext uri="{BB962C8B-B14F-4D97-AF65-F5344CB8AC3E}">
        <p14:creationId xmlns:p14="http://schemas.microsoft.com/office/powerpoint/2010/main" val="4005763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effectLst/>
              </a:rPr>
              <a:t>escape sequences</a:t>
            </a:r>
            <a:r>
              <a:rPr lang="zh-CN" altLang="en-US" b="1" dirty="0" smtClean="0">
                <a:effectLst/>
                <a:hlinkClick r:id="rId3"/>
              </a:rPr>
              <a:t>详细</a:t>
            </a:r>
            <a:r>
              <a:rPr lang="en-US" altLang="zh-CN" b="1" dirty="0" smtClean="0">
                <a:effectLst/>
                <a:hlinkClick r:id="rId3"/>
              </a:rPr>
              <a:t>»</a:t>
            </a:r>
            <a:endParaRPr lang="zh-CN" altLang="en-US" b="1" dirty="0" smtClean="0">
              <a:effectLst/>
            </a:endParaRPr>
          </a:p>
          <a:p>
            <a:r>
              <a:rPr lang="zh-CN" altLang="en-US" b="1" dirty="0" smtClean="0">
                <a:effectLst/>
              </a:rPr>
              <a:t>网络释义 </a:t>
            </a:r>
          </a:p>
          <a:p>
            <a:r>
              <a:rPr lang="zh-CN" altLang="en-US" dirty="0" smtClean="0">
                <a:effectLst/>
              </a:rPr>
              <a:t>转义序列 转义符 转义字符 </a:t>
            </a:r>
          </a:p>
          <a:p>
            <a:endParaRPr lang="zh-CN" altLang="en-US" dirty="0"/>
          </a:p>
        </p:txBody>
      </p:sp>
      <p:sp>
        <p:nvSpPr>
          <p:cNvPr id="4" name="灯片编号占位符 3"/>
          <p:cNvSpPr>
            <a:spLocks noGrp="1"/>
          </p:cNvSpPr>
          <p:nvPr>
            <p:ph type="sldNum" sz="quarter" idx="10"/>
          </p:nvPr>
        </p:nvSpPr>
        <p:spPr/>
        <p:txBody>
          <a:bodyPr/>
          <a:lstStyle/>
          <a:p>
            <a:fld id="{21E941FC-065B-4D19-B6C0-895D17B93A1A}" type="slidenum">
              <a:rPr lang="zh-CN" altLang="en-US" smtClean="0"/>
              <a:t>15</a:t>
            </a:fld>
            <a:endParaRPr lang="zh-CN" altLang="en-US"/>
          </a:p>
        </p:txBody>
      </p:sp>
    </p:spTree>
    <p:extLst>
      <p:ext uri="{BB962C8B-B14F-4D97-AF65-F5344CB8AC3E}">
        <p14:creationId xmlns:p14="http://schemas.microsoft.com/office/powerpoint/2010/main" val="2009706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E941FC-065B-4D19-B6C0-895D17B93A1A}" type="slidenum">
              <a:rPr lang="zh-CN" altLang="en-US" smtClean="0"/>
              <a:t>16</a:t>
            </a:fld>
            <a:endParaRPr lang="zh-CN" altLang="en-US"/>
          </a:p>
        </p:txBody>
      </p:sp>
    </p:spTree>
    <p:extLst>
      <p:ext uri="{BB962C8B-B14F-4D97-AF65-F5344CB8AC3E}">
        <p14:creationId xmlns:p14="http://schemas.microsoft.com/office/powerpoint/2010/main" val="501077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E941FC-065B-4D19-B6C0-895D17B93A1A}" type="slidenum">
              <a:rPr lang="zh-CN" altLang="en-US" smtClean="0"/>
              <a:t>17</a:t>
            </a:fld>
            <a:endParaRPr lang="zh-CN" altLang="en-US"/>
          </a:p>
        </p:txBody>
      </p:sp>
    </p:spTree>
    <p:extLst>
      <p:ext uri="{BB962C8B-B14F-4D97-AF65-F5344CB8AC3E}">
        <p14:creationId xmlns:p14="http://schemas.microsoft.com/office/powerpoint/2010/main" val="4210162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返回值</a:t>
            </a:r>
          </a:p>
          <a:p>
            <a:r>
              <a:rPr lang="zh-CN" altLang="en-US" sz="1200" b="0" i="0" kern="1200" dirty="0" smtClean="0">
                <a:solidFill>
                  <a:schemeClr val="tx1"/>
                </a:solidFill>
                <a:effectLst/>
                <a:latin typeface="+mn-lt"/>
                <a:ea typeface="+mn-ea"/>
                <a:cs typeface="+mn-cs"/>
              </a:rPr>
              <a:t>小于等于 </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，且与 </a:t>
            </a:r>
            <a:r>
              <a:rPr lang="en-US" altLang="zh-CN" sz="1200" b="0" i="0" kern="1200" dirty="0" smtClean="0">
                <a:solidFill>
                  <a:schemeClr val="tx1"/>
                </a:solidFill>
                <a:effectLst/>
                <a:latin typeface="+mn-lt"/>
                <a:ea typeface="+mn-ea"/>
                <a:cs typeface="+mn-cs"/>
              </a:rPr>
              <a:t>x </a:t>
            </a:r>
            <a:r>
              <a:rPr lang="zh-CN" altLang="en-US" sz="1200" b="0" i="0" kern="1200" dirty="0" smtClean="0">
                <a:solidFill>
                  <a:schemeClr val="tx1"/>
                </a:solidFill>
                <a:effectLst/>
                <a:latin typeface="+mn-lt"/>
                <a:ea typeface="+mn-ea"/>
                <a:cs typeface="+mn-cs"/>
              </a:rPr>
              <a:t>最接近的整数。</a:t>
            </a:r>
          </a:p>
          <a:p>
            <a:r>
              <a:rPr lang="zh-CN" altLang="en-US" sz="1200" b="1" i="0" kern="1200" dirty="0" smtClean="0">
                <a:solidFill>
                  <a:schemeClr val="tx1"/>
                </a:solidFill>
                <a:effectLst/>
                <a:latin typeface="+mn-lt"/>
                <a:ea typeface="+mn-ea"/>
                <a:cs typeface="+mn-cs"/>
              </a:rPr>
              <a:t>说明</a:t>
            </a:r>
          </a:p>
          <a:p>
            <a:r>
              <a:rPr lang="en-US" altLang="zh-CN" sz="1200" b="0" i="0" kern="1200" dirty="0" smtClean="0">
                <a:solidFill>
                  <a:schemeClr val="tx1"/>
                </a:solidFill>
                <a:effectLst/>
                <a:latin typeface="+mn-lt"/>
                <a:ea typeface="+mn-ea"/>
                <a:cs typeface="+mn-cs"/>
              </a:rPr>
              <a:t>floor() </a:t>
            </a:r>
            <a:r>
              <a:rPr lang="zh-CN" altLang="en-US" sz="1200" b="0" i="0" kern="1200" dirty="0" smtClean="0">
                <a:solidFill>
                  <a:schemeClr val="tx1"/>
                </a:solidFill>
                <a:effectLst/>
                <a:latin typeface="+mn-lt"/>
                <a:ea typeface="+mn-ea"/>
                <a:cs typeface="+mn-cs"/>
              </a:rPr>
              <a:t>方法执行的是向下取整计算，它返回的是小于或等于函数参数，并且与之最接近的整数。</a:t>
            </a:r>
          </a:p>
          <a:p>
            <a:endParaRPr lang="en-US" altLang="zh-CN" sz="1200" b="0"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Math </a:t>
            </a:r>
            <a:r>
              <a:rPr lang="zh-CN" altLang="en-US" sz="1200" b="1" i="0" kern="1200" dirty="0" smtClean="0">
                <a:solidFill>
                  <a:schemeClr val="tx1"/>
                </a:solidFill>
                <a:effectLst/>
                <a:latin typeface="+mn-lt"/>
                <a:ea typeface="+mn-ea"/>
                <a:cs typeface="+mn-cs"/>
              </a:rPr>
              <a:t>对象方法</a:t>
            </a:r>
          </a:p>
          <a:p>
            <a:r>
              <a:rPr lang="zh-CN" altLang="en-US" dirty="0" smtClean="0"/>
              <a:t>方法描述</a:t>
            </a:r>
            <a:r>
              <a:rPr lang="en-US" altLang="zh-CN" sz="1200" u="sng" kern="1200" dirty="0" smtClean="0">
                <a:solidFill>
                  <a:schemeClr val="tx1"/>
                </a:solidFill>
                <a:effectLst/>
                <a:latin typeface="+mn-lt"/>
                <a:ea typeface="+mn-ea"/>
                <a:cs typeface="+mn-cs"/>
                <a:hlinkClick r:id="rId3"/>
              </a:rPr>
              <a:t>abs(x)</a:t>
            </a:r>
            <a:r>
              <a:rPr lang="zh-CN" altLang="en-US" dirty="0" smtClean="0">
                <a:effectLst/>
              </a:rPr>
              <a:t>返回数的绝对值。</a:t>
            </a:r>
            <a:r>
              <a:rPr lang="en-US" altLang="zh-CN" sz="1200" u="sng" kern="1200" dirty="0" err="1" smtClean="0">
                <a:solidFill>
                  <a:schemeClr val="tx1"/>
                </a:solidFill>
                <a:effectLst/>
                <a:latin typeface="+mn-lt"/>
                <a:ea typeface="+mn-ea"/>
                <a:cs typeface="+mn-cs"/>
                <a:hlinkClick r:id="rId4"/>
              </a:rPr>
              <a:t>acos</a:t>
            </a:r>
            <a:r>
              <a:rPr lang="en-US" altLang="zh-CN" sz="1200" u="sng" kern="1200" dirty="0" smtClean="0">
                <a:solidFill>
                  <a:schemeClr val="tx1"/>
                </a:solidFill>
                <a:effectLst/>
                <a:latin typeface="+mn-lt"/>
                <a:ea typeface="+mn-ea"/>
                <a:cs typeface="+mn-cs"/>
                <a:hlinkClick r:id="rId4"/>
              </a:rPr>
              <a:t>(x)</a:t>
            </a:r>
            <a:r>
              <a:rPr lang="zh-CN" altLang="en-US" dirty="0" smtClean="0">
                <a:effectLst/>
              </a:rPr>
              <a:t>返回数的反余弦值。</a:t>
            </a:r>
            <a:r>
              <a:rPr lang="en-US" altLang="zh-CN" sz="1200" u="sng" kern="1200" dirty="0" err="1" smtClean="0">
                <a:solidFill>
                  <a:schemeClr val="tx1"/>
                </a:solidFill>
                <a:effectLst/>
                <a:latin typeface="+mn-lt"/>
                <a:ea typeface="+mn-ea"/>
                <a:cs typeface="+mn-cs"/>
                <a:hlinkClick r:id="rId5"/>
              </a:rPr>
              <a:t>asin</a:t>
            </a:r>
            <a:r>
              <a:rPr lang="en-US" altLang="zh-CN" sz="1200" u="sng" kern="1200" dirty="0" smtClean="0">
                <a:solidFill>
                  <a:schemeClr val="tx1"/>
                </a:solidFill>
                <a:effectLst/>
                <a:latin typeface="+mn-lt"/>
                <a:ea typeface="+mn-ea"/>
                <a:cs typeface="+mn-cs"/>
                <a:hlinkClick r:id="rId5"/>
              </a:rPr>
              <a:t>(x)</a:t>
            </a:r>
            <a:r>
              <a:rPr lang="zh-CN" altLang="en-US" dirty="0" smtClean="0">
                <a:effectLst/>
              </a:rPr>
              <a:t>返回数的反正弦值。</a:t>
            </a:r>
            <a:r>
              <a:rPr lang="en-US" altLang="zh-CN" sz="1200" u="sng" kern="1200" dirty="0" err="1" smtClean="0">
                <a:solidFill>
                  <a:schemeClr val="tx1"/>
                </a:solidFill>
                <a:effectLst/>
                <a:latin typeface="+mn-lt"/>
                <a:ea typeface="+mn-ea"/>
                <a:cs typeface="+mn-cs"/>
                <a:hlinkClick r:id="rId6"/>
              </a:rPr>
              <a:t>atan</a:t>
            </a:r>
            <a:r>
              <a:rPr lang="en-US" altLang="zh-CN" sz="1200" u="sng" kern="1200" dirty="0" smtClean="0">
                <a:solidFill>
                  <a:schemeClr val="tx1"/>
                </a:solidFill>
                <a:effectLst/>
                <a:latin typeface="+mn-lt"/>
                <a:ea typeface="+mn-ea"/>
                <a:cs typeface="+mn-cs"/>
                <a:hlinkClick r:id="rId6"/>
              </a:rPr>
              <a:t>(x)</a:t>
            </a:r>
            <a:r>
              <a:rPr lang="zh-CN" altLang="en-US" dirty="0" smtClean="0">
                <a:effectLst/>
              </a:rPr>
              <a:t>以介于 </a:t>
            </a:r>
            <a:r>
              <a:rPr lang="en-US" altLang="zh-CN" dirty="0" smtClean="0">
                <a:effectLst/>
              </a:rPr>
              <a:t>-PI/2 </a:t>
            </a:r>
            <a:r>
              <a:rPr lang="zh-CN" altLang="en-US" dirty="0" smtClean="0">
                <a:effectLst/>
              </a:rPr>
              <a:t>与 </a:t>
            </a:r>
            <a:r>
              <a:rPr lang="en-US" altLang="zh-CN" dirty="0" smtClean="0">
                <a:effectLst/>
              </a:rPr>
              <a:t>PI/2 </a:t>
            </a:r>
            <a:r>
              <a:rPr lang="zh-CN" altLang="en-US" dirty="0" smtClean="0">
                <a:effectLst/>
              </a:rPr>
              <a:t>弧度之间的数值来返回 </a:t>
            </a:r>
            <a:r>
              <a:rPr lang="en-US" altLang="zh-CN" dirty="0" smtClean="0">
                <a:effectLst/>
              </a:rPr>
              <a:t>x </a:t>
            </a:r>
            <a:r>
              <a:rPr lang="zh-CN" altLang="en-US" dirty="0" smtClean="0">
                <a:effectLst/>
              </a:rPr>
              <a:t>的反正切值。</a:t>
            </a:r>
            <a:r>
              <a:rPr lang="en-US" altLang="zh-CN" sz="1200" u="sng" kern="1200" dirty="0" smtClean="0">
                <a:solidFill>
                  <a:schemeClr val="tx1"/>
                </a:solidFill>
                <a:effectLst/>
                <a:latin typeface="+mn-lt"/>
                <a:ea typeface="+mn-ea"/>
                <a:cs typeface="+mn-cs"/>
                <a:hlinkClick r:id="rId7"/>
              </a:rPr>
              <a:t>atan2(</a:t>
            </a:r>
            <a:r>
              <a:rPr lang="en-US" altLang="zh-CN" sz="1200" u="sng" kern="1200" dirty="0" err="1" smtClean="0">
                <a:solidFill>
                  <a:schemeClr val="tx1"/>
                </a:solidFill>
                <a:effectLst/>
                <a:latin typeface="+mn-lt"/>
                <a:ea typeface="+mn-ea"/>
                <a:cs typeface="+mn-cs"/>
                <a:hlinkClick r:id="rId7"/>
              </a:rPr>
              <a:t>y,x</a:t>
            </a:r>
            <a:r>
              <a:rPr lang="en-US" altLang="zh-CN" sz="1200" u="sng" kern="1200" dirty="0" smtClean="0">
                <a:solidFill>
                  <a:schemeClr val="tx1"/>
                </a:solidFill>
                <a:effectLst/>
                <a:latin typeface="+mn-lt"/>
                <a:ea typeface="+mn-ea"/>
                <a:cs typeface="+mn-cs"/>
                <a:hlinkClick r:id="rId7"/>
              </a:rPr>
              <a:t>)</a:t>
            </a:r>
            <a:r>
              <a:rPr lang="zh-CN" altLang="en-US" dirty="0" smtClean="0">
                <a:effectLst/>
              </a:rPr>
              <a:t>返回从 </a:t>
            </a:r>
            <a:r>
              <a:rPr lang="en-US" altLang="zh-CN" dirty="0" smtClean="0">
                <a:effectLst/>
              </a:rPr>
              <a:t>x </a:t>
            </a:r>
            <a:r>
              <a:rPr lang="zh-CN" altLang="en-US" dirty="0" smtClean="0">
                <a:effectLst/>
              </a:rPr>
              <a:t>轴到点 </a:t>
            </a:r>
            <a:r>
              <a:rPr lang="en-US" altLang="zh-CN" dirty="0" smtClean="0">
                <a:effectLst/>
              </a:rPr>
              <a:t>(</a:t>
            </a:r>
            <a:r>
              <a:rPr lang="en-US" altLang="zh-CN" dirty="0" err="1" smtClean="0">
                <a:effectLst/>
              </a:rPr>
              <a:t>x,y</a:t>
            </a:r>
            <a:r>
              <a:rPr lang="en-US" altLang="zh-CN" dirty="0" smtClean="0">
                <a:effectLst/>
              </a:rPr>
              <a:t>) </a:t>
            </a:r>
            <a:r>
              <a:rPr lang="zh-CN" altLang="en-US" dirty="0" smtClean="0">
                <a:effectLst/>
              </a:rPr>
              <a:t>的角度（介于 </a:t>
            </a:r>
            <a:r>
              <a:rPr lang="en-US" altLang="zh-CN" dirty="0" smtClean="0">
                <a:effectLst/>
              </a:rPr>
              <a:t>-PI/2 </a:t>
            </a:r>
            <a:r>
              <a:rPr lang="zh-CN" altLang="en-US" dirty="0" smtClean="0">
                <a:effectLst/>
              </a:rPr>
              <a:t>与 </a:t>
            </a:r>
            <a:r>
              <a:rPr lang="en-US" altLang="zh-CN" dirty="0" smtClean="0">
                <a:effectLst/>
              </a:rPr>
              <a:t>PI/2 </a:t>
            </a:r>
            <a:r>
              <a:rPr lang="zh-CN" altLang="en-US" dirty="0" smtClean="0">
                <a:effectLst/>
              </a:rPr>
              <a:t>弧度之间）。</a:t>
            </a:r>
            <a:r>
              <a:rPr lang="en-US" altLang="zh-CN" sz="1200" u="sng" kern="1200" dirty="0" smtClean="0">
                <a:solidFill>
                  <a:schemeClr val="tx1"/>
                </a:solidFill>
                <a:effectLst/>
                <a:latin typeface="+mn-lt"/>
                <a:ea typeface="+mn-ea"/>
                <a:cs typeface="+mn-cs"/>
                <a:hlinkClick r:id="rId8"/>
              </a:rPr>
              <a:t>ceil(x)</a:t>
            </a:r>
            <a:r>
              <a:rPr lang="zh-CN" altLang="en-US" dirty="0" smtClean="0">
                <a:effectLst/>
              </a:rPr>
              <a:t>对数进行上舍入。</a:t>
            </a:r>
            <a:r>
              <a:rPr lang="en-US" altLang="zh-CN" sz="1200" u="sng" kern="1200" dirty="0" smtClean="0">
                <a:solidFill>
                  <a:schemeClr val="tx1"/>
                </a:solidFill>
                <a:effectLst/>
                <a:latin typeface="+mn-lt"/>
                <a:ea typeface="+mn-ea"/>
                <a:cs typeface="+mn-cs"/>
                <a:hlinkClick r:id="rId9"/>
              </a:rPr>
              <a:t>cos(x)</a:t>
            </a:r>
            <a:r>
              <a:rPr lang="zh-CN" altLang="en-US" dirty="0" smtClean="0">
                <a:effectLst/>
              </a:rPr>
              <a:t>返回数的余弦。</a:t>
            </a:r>
            <a:r>
              <a:rPr lang="en-US" altLang="zh-CN" sz="1200" u="sng" kern="1200" dirty="0" err="1" smtClean="0">
                <a:solidFill>
                  <a:schemeClr val="tx1"/>
                </a:solidFill>
                <a:effectLst/>
                <a:latin typeface="+mn-lt"/>
                <a:ea typeface="+mn-ea"/>
                <a:cs typeface="+mn-cs"/>
                <a:hlinkClick r:id="rId10"/>
              </a:rPr>
              <a:t>exp</a:t>
            </a:r>
            <a:r>
              <a:rPr lang="en-US" altLang="zh-CN" sz="1200" u="sng" kern="1200" dirty="0" smtClean="0">
                <a:solidFill>
                  <a:schemeClr val="tx1"/>
                </a:solidFill>
                <a:effectLst/>
                <a:latin typeface="+mn-lt"/>
                <a:ea typeface="+mn-ea"/>
                <a:cs typeface="+mn-cs"/>
                <a:hlinkClick r:id="rId10"/>
              </a:rPr>
              <a:t>(x)</a:t>
            </a:r>
            <a:r>
              <a:rPr lang="zh-CN" altLang="en-US" dirty="0" smtClean="0">
                <a:effectLst/>
              </a:rPr>
              <a:t>返回 </a:t>
            </a:r>
            <a:r>
              <a:rPr lang="en-US" altLang="zh-CN" dirty="0" smtClean="0">
                <a:effectLst/>
              </a:rPr>
              <a:t>e </a:t>
            </a:r>
            <a:r>
              <a:rPr lang="zh-CN" altLang="en-US" dirty="0" smtClean="0">
                <a:effectLst/>
              </a:rPr>
              <a:t>的指数。</a:t>
            </a:r>
            <a:r>
              <a:rPr lang="en-US" altLang="zh-CN" sz="1200" u="sng" kern="1200" dirty="0" smtClean="0">
                <a:solidFill>
                  <a:schemeClr val="tx1"/>
                </a:solidFill>
                <a:effectLst/>
                <a:latin typeface="+mn-lt"/>
                <a:ea typeface="+mn-ea"/>
                <a:cs typeface="+mn-cs"/>
                <a:hlinkClick r:id="rId11"/>
              </a:rPr>
              <a:t>floor(x)</a:t>
            </a:r>
            <a:r>
              <a:rPr lang="zh-CN" altLang="en-US" dirty="0" smtClean="0">
                <a:effectLst/>
              </a:rPr>
              <a:t>对数进行下舍入。</a:t>
            </a:r>
            <a:r>
              <a:rPr lang="en-US" altLang="zh-CN" sz="1200" u="sng" kern="1200" dirty="0" smtClean="0">
                <a:solidFill>
                  <a:schemeClr val="tx1"/>
                </a:solidFill>
                <a:effectLst/>
                <a:latin typeface="+mn-lt"/>
                <a:ea typeface="+mn-ea"/>
                <a:cs typeface="+mn-cs"/>
                <a:hlinkClick r:id="rId12"/>
              </a:rPr>
              <a:t>log(x)</a:t>
            </a:r>
            <a:r>
              <a:rPr lang="zh-CN" altLang="en-US" dirty="0" smtClean="0">
                <a:effectLst/>
              </a:rPr>
              <a:t>返回数的自然对数（底为</a:t>
            </a:r>
            <a:r>
              <a:rPr lang="en-US" altLang="zh-CN" dirty="0" smtClean="0">
                <a:effectLst/>
              </a:rPr>
              <a:t>e</a:t>
            </a:r>
            <a:r>
              <a:rPr lang="zh-CN" altLang="en-US" dirty="0" smtClean="0">
                <a:effectLst/>
              </a:rPr>
              <a:t>）。</a:t>
            </a:r>
            <a:r>
              <a:rPr lang="en-US" altLang="zh-CN" sz="1200" u="sng" kern="1200" dirty="0" smtClean="0">
                <a:solidFill>
                  <a:schemeClr val="tx1"/>
                </a:solidFill>
                <a:effectLst/>
                <a:latin typeface="+mn-lt"/>
                <a:ea typeface="+mn-ea"/>
                <a:cs typeface="+mn-cs"/>
                <a:hlinkClick r:id="rId13"/>
              </a:rPr>
              <a:t>max(</a:t>
            </a:r>
            <a:r>
              <a:rPr lang="en-US" altLang="zh-CN" sz="1200" u="sng" kern="1200" dirty="0" err="1" smtClean="0">
                <a:solidFill>
                  <a:schemeClr val="tx1"/>
                </a:solidFill>
                <a:effectLst/>
                <a:latin typeface="+mn-lt"/>
                <a:ea typeface="+mn-ea"/>
                <a:cs typeface="+mn-cs"/>
                <a:hlinkClick r:id="rId13"/>
              </a:rPr>
              <a:t>x,y</a:t>
            </a:r>
            <a:r>
              <a:rPr lang="en-US" altLang="zh-CN" sz="1200" u="sng" kern="1200" dirty="0" smtClean="0">
                <a:solidFill>
                  <a:schemeClr val="tx1"/>
                </a:solidFill>
                <a:effectLst/>
                <a:latin typeface="+mn-lt"/>
                <a:ea typeface="+mn-ea"/>
                <a:cs typeface="+mn-cs"/>
                <a:hlinkClick r:id="rId13"/>
              </a:rPr>
              <a:t>)</a:t>
            </a:r>
            <a:r>
              <a:rPr lang="zh-CN" altLang="en-US" dirty="0" smtClean="0">
                <a:effectLst/>
              </a:rPr>
              <a:t>返回 </a:t>
            </a:r>
            <a:r>
              <a:rPr lang="en-US" altLang="zh-CN" dirty="0" smtClean="0">
                <a:effectLst/>
              </a:rPr>
              <a:t>x </a:t>
            </a:r>
            <a:r>
              <a:rPr lang="zh-CN" altLang="en-US" dirty="0" smtClean="0">
                <a:effectLst/>
              </a:rPr>
              <a:t>和 </a:t>
            </a:r>
            <a:r>
              <a:rPr lang="en-US" altLang="zh-CN" dirty="0" smtClean="0">
                <a:effectLst/>
              </a:rPr>
              <a:t>y </a:t>
            </a:r>
            <a:r>
              <a:rPr lang="zh-CN" altLang="en-US" dirty="0" smtClean="0">
                <a:effectLst/>
              </a:rPr>
              <a:t>中的最高值。</a:t>
            </a:r>
            <a:r>
              <a:rPr lang="en-US" altLang="zh-CN" sz="1200" u="sng" kern="1200" dirty="0" smtClean="0">
                <a:solidFill>
                  <a:schemeClr val="tx1"/>
                </a:solidFill>
                <a:effectLst/>
                <a:latin typeface="+mn-lt"/>
                <a:ea typeface="+mn-ea"/>
                <a:cs typeface="+mn-cs"/>
                <a:hlinkClick r:id="rId14"/>
              </a:rPr>
              <a:t>min(</a:t>
            </a:r>
            <a:r>
              <a:rPr lang="en-US" altLang="zh-CN" sz="1200" u="sng" kern="1200" dirty="0" err="1" smtClean="0">
                <a:solidFill>
                  <a:schemeClr val="tx1"/>
                </a:solidFill>
                <a:effectLst/>
                <a:latin typeface="+mn-lt"/>
                <a:ea typeface="+mn-ea"/>
                <a:cs typeface="+mn-cs"/>
                <a:hlinkClick r:id="rId14"/>
              </a:rPr>
              <a:t>x,y</a:t>
            </a:r>
            <a:r>
              <a:rPr lang="en-US" altLang="zh-CN" sz="1200" u="sng" kern="1200" dirty="0" smtClean="0">
                <a:solidFill>
                  <a:schemeClr val="tx1"/>
                </a:solidFill>
                <a:effectLst/>
                <a:latin typeface="+mn-lt"/>
                <a:ea typeface="+mn-ea"/>
                <a:cs typeface="+mn-cs"/>
                <a:hlinkClick r:id="rId14"/>
              </a:rPr>
              <a:t>)</a:t>
            </a:r>
            <a:r>
              <a:rPr lang="zh-CN" altLang="en-US" dirty="0" smtClean="0">
                <a:effectLst/>
              </a:rPr>
              <a:t>返回 </a:t>
            </a:r>
            <a:r>
              <a:rPr lang="en-US" altLang="zh-CN" dirty="0" smtClean="0">
                <a:effectLst/>
              </a:rPr>
              <a:t>x </a:t>
            </a:r>
            <a:r>
              <a:rPr lang="zh-CN" altLang="en-US" dirty="0" smtClean="0">
                <a:effectLst/>
              </a:rPr>
              <a:t>和 </a:t>
            </a:r>
            <a:r>
              <a:rPr lang="en-US" altLang="zh-CN" dirty="0" smtClean="0">
                <a:effectLst/>
              </a:rPr>
              <a:t>y </a:t>
            </a:r>
            <a:r>
              <a:rPr lang="zh-CN" altLang="en-US" dirty="0" smtClean="0">
                <a:effectLst/>
              </a:rPr>
              <a:t>中的最低值。</a:t>
            </a:r>
            <a:r>
              <a:rPr lang="en-US" altLang="zh-CN" sz="1200" u="sng" kern="1200" dirty="0" smtClean="0">
                <a:solidFill>
                  <a:schemeClr val="tx1"/>
                </a:solidFill>
                <a:effectLst/>
                <a:latin typeface="+mn-lt"/>
                <a:ea typeface="+mn-ea"/>
                <a:cs typeface="+mn-cs"/>
                <a:hlinkClick r:id="rId15"/>
              </a:rPr>
              <a:t>pow(</a:t>
            </a:r>
            <a:r>
              <a:rPr lang="en-US" altLang="zh-CN" sz="1200" u="sng" kern="1200" dirty="0" err="1" smtClean="0">
                <a:solidFill>
                  <a:schemeClr val="tx1"/>
                </a:solidFill>
                <a:effectLst/>
                <a:latin typeface="+mn-lt"/>
                <a:ea typeface="+mn-ea"/>
                <a:cs typeface="+mn-cs"/>
                <a:hlinkClick r:id="rId15"/>
              </a:rPr>
              <a:t>x,y</a:t>
            </a:r>
            <a:r>
              <a:rPr lang="en-US" altLang="zh-CN" sz="1200" u="sng" kern="1200" dirty="0" smtClean="0">
                <a:solidFill>
                  <a:schemeClr val="tx1"/>
                </a:solidFill>
                <a:effectLst/>
                <a:latin typeface="+mn-lt"/>
                <a:ea typeface="+mn-ea"/>
                <a:cs typeface="+mn-cs"/>
                <a:hlinkClick r:id="rId15"/>
              </a:rPr>
              <a:t>)</a:t>
            </a:r>
            <a:r>
              <a:rPr lang="zh-CN" altLang="en-US" dirty="0" smtClean="0">
                <a:effectLst/>
              </a:rPr>
              <a:t>返回 </a:t>
            </a:r>
            <a:r>
              <a:rPr lang="en-US" altLang="zh-CN" dirty="0" smtClean="0">
                <a:effectLst/>
              </a:rPr>
              <a:t>x </a:t>
            </a:r>
            <a:r>
              <a:rPr lang="zh-CN" altLang="en-US" dirty="0" smtClean="0">
                <a:effectLst/>
              </a:rPr>
              <a:t>的 </a:t>
            </a:r>
            <a:r>
              <a:rPr lang="en-US" altLang="zh-CN" dirty="0" smtClean="0">
                <a:effectLst/>
              </a:rPr>
              <a:t>y </a:t>
            </a:r>
            <a:r>
              <a:rPr lang="zh-CN" altLang="en-US" dirty="0" smtClean="0">
                <a:effectLst/>
              </a:rPr>
              <a:t>次幂。</a:t>
            </a:r>
            <a:r>
              <a:rPr lang="en-US" altLang="zh-CN" sz="1200" u="sng" kern="1200" dirty="0" smtClean="0">
                <a:solidFill>
                  <a:schemeClr val="tx1"/>
                </a:solidFill>
                <a:effectLst/>
                <a:latin typeface="+mn-lt"/>
                <a:ea typeface="+mn-ea"/>
                <a:cs typeface="+mn-cs"/>
                <a:hlinkClick r:id="rId16"/>
              </a:rPr>
              <a:t>random()</a:t>
            </a:r>
            <a:r>
              <a:rPr lang="zh-CN" altLang="en-US" dirty="0" smtClean="0">
                <a:effectLst/>
              </a:rPr>
              <a:t>返回 </a:t>
            </a:r>
            <a:r>
              <a:rPr lang="en-US" altLang="zh-CN" dirty="0" smtClean="0">
                <a:effectLst/>
              </a:rPr>
              <a:t>0 ~ 1 </a:t>
            </a:r>
            <a:r>
              <a:rPr lang="zh-CN" altLang="en-US" dirty="0" smtClean="0">
                <a:effectLst/>
              </a:rPr>
              <a:t>之间的随机数。</a:t>
            </a:r>
            <a:r>
              <a:rPr lang="en-US" altLang="zh-CN" sz="1200" u="sng" kern="1200" dirty="0" smtClean="0">
                <a:solidFill>
                  <a:schemeClr val="tx1"/>
                </a:solidFill>
                <a:effectLst/>
                <a:latin typeface="+mn-lt"/>
                <a:ea typeface="+mn-ea"/>
                <a:cs typeface="+mn-cs"/>
                <a:hlinkClick r:id="rId17"/>
              </a:rPr>
              <a:t>round(x)</a:t>
            </a:r>
            <a:r>
              <a:rPr lang="zh-CN" altLang="en-US" dirty="0" smtClean="0">
                <a:effectLst/>
              </a:rPr>
              <a:t>把数四舍五入为最接近的整数。</a:t>
            </a:r>
            <a:r>
              <a:rPr lang="en-US" altLang="zh-CN" sz="1200" u="sng" kern="1200" dirty="0" smtClean="0">
                <a:solidFill>
                  <a:schemeClr val="tx1"/>
                </a:solidFill>
                <a:effectLst/>
                <a:latin typeface="+mn-lt"/>
                <a:ea typeface="+mn-ea"/>
                <a:cs typeface="+mn-cs"/>
                <a:hlinkClick r:id="rId18"/>
              </a:rPr>
              <a:t>sin(x)</a:t>
            </a:r>
            <a:r>
              <a:rPr lang="zh-CN" altLang="en-US" dirty="0" smtClean="0">
                <a:effectLst/>
              </a:rPr>
              <a:t>返回数的正弦。</a:t>
            </a:r>
            <a:r>
              <a:rPr lang="en-US" altLang="zh-CN" sz="1200" u="sng" kern="1200" dirty="0" err="1" smtClean="0">
                <a:solidFill>
                  <a:schemeClr val="tx1"/>
                </a:solidFill>
                <a:effectLst/>
                <a:latin typeface="+mn-lt"/>
                <a:ea typeface="+mn-ea"/>
                <a:cs typeface="+mn-cs"/>
                <a:hlinkClick r:id="rId19"/>
              </a:rPr>
              <a:t>sqrt</a:t>
            </a:r>
            <a:r>
              <a:rPr lang="en-US" altLang="zh-CN" sz="1200" u="sng" kern="1200" dirty="0" smtClean="0">
                <a:solidFill>
                  <a:schemeClr val="tx1"/>
                </a:solidFill>
                <a:effectLst/>
                <a:latin typeface="+mn-lt"/>
                <a:ea typeface="+mn-ea"/>
                <a:cs typeface="+mn-cs"/>
                <a:hlinkClick r:id="rId19"/>
              </a:rPr>
              <a:t>(x)</a:t>
            </a:r>
            <a:r>
              <a:rPr lang="zh-CN" altLang="en-US" dirty="0" smtClean="0">
                <a:effectLst/>
              </a:rPr>
              <a:t>返回数的平方根。</a:t>
            </a:r>
            <a:r>
              <a:rPr lang="en-US" altLang="zh-CN" sz="1200" u="sng" kern="1200" dirty="0" smtClean="0">
                <a:solidFill>
                  <a:schemeClr val="tx1"/>
                </a:solidFill>
                <a:effectLst/>
                <a:latin typeface="+mn-lt"/>
                <a:ea typeface="+mn-ea"/>
                <a:cs typeface="+mn-cs"/>
                <a:hlinkClick r:id="rId20"/>
              </a:rPr>
              <a:t>tan(x)</a:t>
            </a:r>
            <a:r>
              <a:rPr lang="zh-CN" altLang="en-US" dirty="0" smtClean="0">
                <a:effectLst/>
              </a:rPr>
              <a:t>返回角的正切。</a:t>
            </a:r>
            <a:r>
              <a:rPr lang="en-US" altLang="zh-CN" sz="1200" u="sng" kern="1200" dirty="0" err="1" smtClean="0">
                <a:solidFill>
                  <a:schemeClr val="tx1"/>
                </a:solidFill>
                <a:effectLst/>
                <a:latin typeface="+mn-lt"/>
                <a:ea typeface="+mn-ea"/>
                <a:cs typeface="+mn-cs"/>
                <a:hlinkClick r:id="rId21"/>
              </a:rPr>
              <a:t>toSource</a:t>
            </a:r>
            <a:r>
              <a:rPr lang="en-US" altLang="zh-CN" sz="1200" u="sng" kern="1200" dirty="0" smtClean="0">
                <a:solidFill>
                  <a:schemeClr val="tx1"/>
                </a:solidFill>
                <a:effectLst/>
                <a:latin typeface="+mn-lt"/>
                <a:ea typeface="+mn-ea"/>
                <a:cs typeface="+mn-cs"/>
                <a:hlinkClick r:id="rId21"/>
              </a:rPr>
              <a:t>()</a:t>
            </a:r>
            <a:r>
              <a:rPr lang="zh-CN" altLang="en-US" dirty="0" smtClean="0">
                <a:effectLst/>
              </a:rPr>
              <a:t>返回该对象的源代码。</a:t>
            </a:r>
            <a:r>
              <a:rPr lang="en-US" altLang="zh-CN" sz="1200" u="sng" kern="1200" dirty="0" err="1" smtClean="0">
                <a:solidFill>
                  <a:schemeClr val="tx1"/>
                </a:solidFill>
                <a:effectLst/>
                <a:latin typeface="+mn-lt"/>
                <a:ea typeface="+mn-ea"/>
                <a:cs typeface="+mn-cs"/>
                <a:hlinkClick r:id="rId22"/>
              </a:rPr>
              <a:t>valueOf</a:t>
            </a:r>
            <a:r>
              <a:rPr lang="en-US" altLang="zh-CN" sz="1200" u="sng" kern="1200" dirty="0" smtClean="0">
                <a:solidFill>
                  <a:schemeClr val="tx1"/>
                </a:solidFill>
                <a:effectLst/>
                <a:latin typeface="+mn-lt"/>
                <a:ea typeface="+mn-ea"/>
                <a:cs typeface="+mn-cs"/>
                <a:hlinkClick r:id="rId22"/>
              </a:rPr>
              <a:t>()</a:t>
            </a:r>
            <a:r>
              <a:rPr lang="zh-CN" altLang="en-US" dirty="0" smtClean="0">
                <a:effectLst/>
              </a:rPr>
              <a:t>返回 </a:t>
            </a:r>
            <a:r>
              <a:rPr lang="en-US" altLang="zh-CN" dirty="0" smtClean="0">
                <a:effectLst/>
              </a:rPr>
              <a:t>Math </a:t>
            </a:r>
            <a:r>
              <a:rPr lang="zh-CN" altLang="en-US" dirty="0" smtClean="0">
                <a:effectLst/>
              </a:rPr>
              <a:t>对象的原始值。</a:t>
            </a:r>
            <a:endParaRPr lang="zh-CN" altLang="en-US" dirty="0"/>
          </a:p>
        </p:txBody>
      </p:sp>
      <p:sp>
        <p:nvSpPr>
          <p:cNvPr id="4" name="灯片编号占位符 3"/>
          <p:cNvSpPr>
            <a:spLocks noGrp="1"/>
          </p:cNvSpPr>
          <p:nvPr>
            <p:ph type="sldNum" sz="quarter" idx="10"/>
          </p:nvPr>
        </p:nvSpPr>
        <p:spPr/>
        <p:txBody>
          <a:bodyPr/>
          <a:lstStyle/>
          <a:p>
            <a:fld id="{21E941FC-065B-4D19-B6C0-895D17B93A1A}" type="slidenum">
              <a:rPr lang="zh-CN" altLang="en-US" smtClean="0"/>
              <a:t>18</a:t>
            </a:fld>
            <a:endParaRPr lang="zh-CN" altLang="en-US"/>
          </a:p>
        </p:txBody>
      </p:sp>
    </p:spTree>
    <p:extLst>
      <p:ext uri="{BB962C8B-B14F-4D97-AF65-F5344CB8AC3E}">
        <p14:creationId xmlns:p14="http://schemas.microsoft.com/office/powerpoint/2010/main" val="4051100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12/11/2015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12/11/2015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12/11/2015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w3schools.com/js/js_variables.as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javascript.crockford.com/remedial.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codehouse.com/javascript/precedenc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www.w3schools.com/jsref/jsref_replace.asp" TargetMode="External"/><Relationship Id="rId3" Type="http://schemas.openxmlformats.org/officeDocument/2006/relationships/hyperlink" Target="http://www.w3schools.com/jsref/jsref_charAt.asp" TargetMode="External"/><Relationship Id="rId7" Type="http://schemas.openxmlformats.org/officeDocument/2006/relationships/hyperlink" Target="http://www.w3schools.com/jsref/jsref_lastIndexOf.asp" TargetMode="External"/><Relationship Id="rId12" Type="http://schemas.openxmlformats.org/officeDocument/2006/relationships/hyperlink" Target="http://www.w3schools.com/jsref/jsref_toUpperCase.as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www.w3schools.com/jsref/jsref_indexOf.asp" TargetMode="External"/><Relationship Id="rId11" Type="http://schemas.openxmlformats.org/officeDocument/2006/relationships/hyperlink" Target="http://www.w3schools.com/jsref/jsref_toLowerCase.asp" TargetMode="External"/><Relationship Id="rId5" Type="http://schemas.openxmlformats.org/officeDocument/2006/relationships/hyperlink" Target="http://www.w3schools.com/jsref/jsref_fromCharCode.asp" TargetMode="External"/><Relationship Id="rId10" Type="http://schemas.openxmlformats.org/officeDocument/2006/relationships/hyperlink" Target="http://www.w3schools.com/jsref/jsref_substring.asp" TargetMode="External"/><Relationship Id="rId4" Type="http://schemas.openxmlformats.org/officeDocument/2006/relationships/hyperlink" Target="http://www.w3schools.com/jsref/jsref_charCodeAt.asp" TargetMode="External"/><Relationship Id="rId9" Type="http://schemas.openxmlformats.org/officeDocument/2006/relationships/hyperlink" Target="http://www.w3schools.com/jsref/jsref_split.asp"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www.w3schools.com/jsref/jsref_log.asp" TargetMode="External"/><Relationship Id="rId13" Type="http://schemas.openxmlformats.org/officeDocument/2006/relationships/hyperlink" Target="http://www.w3schools.com/jsref/jsref_round.asp" TargetMode="External"/><Relationship Id="rId3" Type="http://schemas.openxmlformats.org/officeDocument/2006/relationships/hyperlink" Target="http://www.w3schools.com/jsref/jsref_obj_math.asp" TargetMode="External"/><Relationship Id="rId7" Type="http://schemas.openxmlformats.org/officeDocument/2006/relationships/hyperlink" Target="http://www.w3schools.com/jsref/jsref_floor.asp" TargetMode="External"/><Relationship Id="rId12" Type="http://schemas.openxmlformats.org/officeDocument/2006/relationships/hyperlink" Target="http://www.w3schools.com/jsref/jsref_random.asp" TargetMode="External"/><Relationship Id="rId2" Type="http://schemas.openxmlformats.org/officeDocument/2006/relationships/notesSlide" Target="../notesSlides/notesSlide9.xml"/><Relationship Id="rId16" Type="http://schemas.openxmlformats.org/officeDocument/2006/relationships/hyperlink" Target="http://www.w3schools.com/jsref/jsref_tan.asp" TargetMode="External"/><Relationship Id="rId1" Type="http://schemas.openxmlformats.org/officeDocument/2006/relationships/slideLayout" Target="../slideLayouts/slideLayout2.xml"/><Relationship Id="rId6" Type="http://schemas.openxmlformats.org/officeDocument/2006/relationships/hyperlink" Target="http://www.w3schools.com/jsref/jsref_cos.asp" TargetMode="External"/><Relationship Id="rId11" Type="http://schemas.openxmlformats.org/officeDocument/2006/relationships/hyperlink" Target="http://www.w3schools.com/jsref/jsref_pow.asp" TargetMode="External"/><Relationship Id="rId5" Type="http://schemas.openxmlformats.org/officeDocument/2006/relationships/hyperlink" Target="http://www.w3schools.com/jsref/jsref_ceil.asp" TargetMode="External"/><Relationship Id="rId15" Type="http://schemas.openxmlformats.org/officeDocument/2006/relationships/hyperlink" Target="http://www.w3schools.com/jsref/jsref_sqrt.asp" TargetMode="External"/><Relationship Id="rId10" Type="http://schemas.openxmlformats.org/officeDocument/2006/relationships/hyperlink" Target="http://www.w3schools.com/jsref/jsref_min.asp" TargetMode="External"/><Relationship Id="rId4" Type="http://schemas.openxmlformats.org/officeDocument/2006/relationships/hyperlink" Target="http://www.w3schools.com/jsref/jsref_abs.asp" TargetMode="External"/><Relationship Id="rId9" Type="http://schemas.openxmlformats.org/officeDocument/2006/relationships/hyperlink" Target="http://www.w3schools.com/jsref/jsref_max.asp" TargetMode="External"/><Relationship Id="rId14" Type="http://schemas.openxmlformats.org/officeDocument/2006/relationships/hyperlink" Target="http://www.w3schools.com/jsref/jsref_sin.asp"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w3schools.com/js/js_obj_boolean.asp"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w3schools.com/js/js_break.as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www.w3schools.com/jsref/jsref_reverse.asp" TargetMode="External"/><Relationship Id="rId13" Type="http://schemas.openxmlformats.org/officeDocument/2006/relationships/hyperlink" Target="http://www.w3schools.com/jsref/jsref_toString_array.asp" TargetMode="External"/><Relationship Id="rId3" Type="http://schemas.openxmlformats.org/officeDocument/2006/relationships/hyperlink" Target="http://www.w3schools.com/jsref/jsref_obj_array.asp" TargetMode="External"/><Relationship Id="rId7" Type="http://schemas.openxmlformats.org/officeDocument/2006/relationships/hyperlink" Target="http://www.w3schools.com/jsref/jsref_push.asp" TargetMode="External"/><Relationship Id="rId12" Type="http://schemas.openxmlformats.org/officeDocument/2006/relationships/hyperlink" Target="http://www.w3schools.com/jsref/jsref_splice.asp"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www.w3schools.com/jsref/jsref_pop.asp" TargetMode="External"/><Relationship Id="rId11" Type="http://schemas.openxmlformats.org/officeDocument/2006/relationships/hyperlink" Target="http://www.w3schools.com/jsref/jsref_sort.asp" TargetMode="External"/><Relationship Id="rId5" Type="http://schemas.openxmlformats.org/officeDocument/2006/relationships/hyperlink" Target="http://www.w3schools.com/jsref/jsref_join.asp" TargetMode="External"/><Relationship Id="rId10" Type="http://schemas.openxmlformats.org/officeDocument/2006/relationships/hyperlink" Target="http://www.w3schools.com/jsref/jsref_slice_array.asp" TargetMode="External"/><Relationship Id="rId4" Type="http://schemas.openxmlformats.org/officeDocument/2006/relationships/hyperlink" Target="http://www.w3schools.com/jsref/jsref_concat_array.asp" TargetMode="External"/><Relationship Id="rId9" Type="http://schemas.openxmlformats.org/officeDocument/2006/relationships/hyperlink" Target="http://www.w3schools.com/jsref/jsref_shift.asp" TargetMode="External"/><Relationship Id="rId14" Type="http://schemas.openxmlformats.org/officeDocument/2006/relationships/hyperlink" Target="http://www.w3schools.com/jsref/jsref_unshift.asp"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en.wikipedia.org/wiki/Event_driven_programmi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hyperlink" Target="http://www.w3schools.com/jsref/jsref_onclick.asp"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w3.org/TR/2004/PR-DOM-Level-3-Core-20040205/introduction.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Criticisms_of_Internet_Explorer#JavaScript_and_DOM" TargetMode="External"/><Relationship Id="rId2" Type="http://schemas.openxmlformats.org/officeDocument/2006/relationships/hyperlink" Target="http://www.webstandards.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Programming</a:t>
            </a:r>
            <a:endParaRPr lang="en-US" dirty="0"/>
          </a:p>
        </p:txBody>
      </p:sp>
      <p:sp>
        <p:nvSpPr>
          <p:cNvPr id="3" name="Subtitle 2"/>
          <p:cNvSpPr>
            <a:spLocks noGrp="1"/>
          </p:cNvSpPr>
          <p:nvPr>
            <p:ph type="subTitle" idx="1"/>
          </p:nvPr>
        </p:nvSpPr>
        <p:spPr/>
        <p:txBody>
          <a:bodyPr/>
          <a:lstStyle/>
          <a:p>
            <a:r>
              <a:rPr lang="en-US" dirty="0" err="1" smtClean="0"/>
              <a:t>Javascript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9116" y="-102858"/>
            <a:ext cx="4642884" cy="3482163"/>
          </a:xfrm>
          <a:prstGeom prst="rect">
            <a:avLst/>
          </a:prstGeom>
        </p:spPr>
      </p:pic>
    </p:spTree>
    <p:extLst>
      <p:ext uri="{BB962C8B-B14F-4D97-AF65-F5344CB8AC3E}">
        <p14:creationId xmlns:p14="http://schemas.microsoft.com/office/powerpoint/2010/main" val="19354046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to a JavaScript file: </a:t>
            </a:r>
            <a:r>
              <a:rPr lang="en-US" b="1" dirty="0">
                <a:solidFill>
                  <a:srgbClr val="92D050"/>
                </a:solidFill>
              </a:rPr>
              <a:t>script</a:t>
            </a:r>
          </a:p>
        </p:txBody>
      </p:sp>
      <p:sp>
        <p:nvSpPr>
          <p:cNvPr id="3" name="Content Placeholder 2"/>
          <p:cNvSpPr>
            <a:spLocks noGrp="1"/>
          </p:cNvSpPr>
          <p:nvPr>
            <p:ph idx="1"/>
          </p:nvPr>
        </p:nvSpPr>
        <p:spPr>
          <a:xfrm>
            <a:off x="1097280" y="1845734"/>
            <a:ext cx="10058400" cy="350814"/>
          </a:xfrm>
          <a:solidFill>
            <a:schemeClr val="bg1">
              <a:lumMod val="95000"/>
            </a:schemeClr>
          </a:solidFill>
          <a:ln w="19050">
            <a:solidFill>
              <a:schemeClr val="tx1"/>
            </a:solidFill>
            <a:prstDash val="dash"/>
          </a:ln>
        </p:spPr>
        <p:txBody>
          <a:bodyPr>
            <a:normAutofit lnSpcReduction="10000"/>
          </a:bodyPr>
          <a:lstStyle/>
          <a:p>
            <a:r>
              <a:rPr lang="en-US" dirty="0">
                <a:latin typeface="Courier New" panose="02070309020205020404" pitchFamily="49" charset="0"/>
                <a:cs typeface="Courier New" panose="02070309020205020404" pitchFamily="49" charset="0"/>
              </a:rPr>
              <a:t>&lt;script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="filename" type="text/</a:t>
            </a:r>
            <a:r>
              <a:rPr lang="en-US" dirty="0" err="1">
                <a:latin typeface="Courier New" panose="02070309020205020404" pitchFamily="49" charset="0"/>
                <a:cs typeface="Courier New" panose="02070309020205020404" pitchFamily="49" charset="0"/>
              </a:rPr>
              <a:t>javascript</a:t>
            </a:r>
            <a:r>
              <a:rPr lang="en-US" dirty="0">
                <a:latin typeface="Courier New" panose="02070309020205020404" pitchFamily="49" charset="0"/>
                <a:cs typeface="Courier New" panose="02070309020205020404" pitchFamily="49" charset="0"/>
              </a:rPr>
              <a:t>"&gt;&lt;/script</a:t>
            </a:r>
            <a:r>
              <a:rPr lang="en-US" dirty="0" smtClean="0">
                <a:latin typeface="Courier New" panose="02070309020205020404" pitchFamily="49" charset="0"/>
                <a:cs typeface="Courier New" panose="02070309020205020404" pitchFamily="49" charset="0"/>
              </a:rPr>
              <a:t>&gt;     </a:t>
            </a:r>
            <a:r>
              <a:rPr lang="en-US" b="1" i="1" dirty="0" smtClean="0">
                <a:solidFill>
                  <a:schemeClr val="bg1">
                    <a:lumMod val="65000"/>
                  </a:schemeClr>
                </a:solidFill>
                <a:latin typeface="Courier New" panose="02070309020205020404" pitchFamily="49" charset="0"/>
                <a:cs typeface="Courier New" panose="02070309020205020404" pitchFamily="49" charset="0"/>
              </a:rPr>
              <a:t>HTML</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ectangle 4"/>
          <p:cNvSpPr/>
          <p:nvPr/>
        </p:nvSpPr>
        <p:spPr>
          <a:xfrm>
            <a:off x="1097280" y="2387930"/>
            <a:ext cx="10058400" cy="400110"/>
          </a:xfrm>
          <a:prstGeom prst="rect">
            <a:avLst/>
          </a:prstGeom>
          <a:solidFill>
            <a:srgbClr val="EBF7FF"/>
          </a:solidFill>
          <a:ln w="19050">
            <a:solidFill>
              <a:schemeClr val="tx1"/>
            </a:solidFill>
            <a:prstDash val="dash"/>
          </a:ln>
        </p:spPr>
        <p:txBody>
          <a:bodyPr wrap="square">
            <a:spAutoFit/>
          </a:bodyPr>
          <a:lstStyle/>
          <a:p>
            <a:r>
              <a:rPr lang="en-US" sz="2000" dirty="0">
                <a:latin typeface="Courier New" panose="02070309020205020404" pitchFamily="49" charset="0"/>
                <a:cs typeface="Courier New" panose="02070309020205020404" pitchFamily="49" charset="0"/>
              </a:rPr>
              <a:t>&lt;script </a:t>
            </a:r>
            <a:r>
              <a:rPr lang="en-US" sz="2000" dirty="0" err="1">
                <a:latin typeface="Courier New" panose="02070309020205020404" pitchFamily="49" charset="0"/>
                <a:cs typeface="Courier New" panose="02070309020205020404" pitchFamily="49" charset="0"/>
              </a:rPr>
              <a:t>src</a:t>
            </a:r>
            <a:r>
              <a:rPr lang="en-US" sz="2000" dirty="0">
                <a:latin typeface="Courier New" panose="02070309020205020404" pitchFamily="49" charset="0"/>
                <a:cs typeface="Courier New" panose="02070309020205020404" pitchFamily="49" charset="0"/>
              </a:rPr>
              <a:t>="example.js" type="text/</a:t>
            </a:r>
            <a:r>
              <a:rPr lang="en-US" sz="2000" dirty="0" err="1">
                <a:latin typeface="Courier New" panose="02070309020205020404" pitchFamily="49" charset="0"/>
                <a:cs typeface="Courier New" panose="02070309020205020404" pitchFamily="49" charset="0"/>
              </a:rPr>
              <a:t>javascript</a:t>
            </a:r>
            <a:r>
              <a:rPr lang="en-US" sz="2000" dirty="0">
                <a:latin typeface="Courier New" panose="02070309020205020404" pitchFamily="49" charset="0"/>
                <a:cs typeface="Courier New" panose="02070309020205020404" pitchFamily="49" charset="0"/>
              </a:rPr>
              <a:t>"&gt;&lt;/script</a:t>
            </a:r>
            <a:r>
              <a:rPr lang="en-US" sz="2000" dirty="0" smtClean="0">
                <a:latin typeface="Courier New" panose="02070309020205020404" pitchFamily="49" charset="0"/>
                <a:cs typeface="Courier New" panose="02070309020205020404" pitchFamily="49" charset="0"/>
              </a:rPr>
              <a:t>&gt;   </a:t>
            </a:r>
            <a:r>
              <a:rPr lang="en-US" sz="2000" b="1" i="1" dirty="0" smtClean="0">
                <a:solidFill>
                  <a:schemeClr val="bg1">
                    <a:lumMod val="65000"/>
                  </a:schemeClr>
                </a:solidFill>
                <a:latin typeface="Courier New" panose="02070309020205020404" pitchFamily="49" charset="0"/>
                <a:cs typeface="Courier New" panose="02070309020205020404" pitchFamily="49" charset="0"/>
              </a:rPr>
              <a:t>HTML</a:t>
            </a:r>
            <a:endParaRPr lang="en-US" sz="2000"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6" name="Rectangle 3"/>
          <p:cNvSpPr>
            <a:spLocks noChangeArrowheads="1"/>
          </p:cNvSpPr>
          <p:nvPr/>
        </p:nvSpPr>
        <p:spPr bwMode="auto">
          <a:xfrm>
            <a:off x="1097280" y="2800530"/>
            <a:ext cx="10091007" cy="31056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9350" tIns="0" rIns="0" bIns="119025"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endParaRPr kumimoji="0" lang="en-US" sz="2400" b="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script</a:t>
            </a:r>
            <a:r>
              <a:rPr kumimoji="0" lang="en-US" sz="2400" b="0" i="0" u="none" strike="noStrike" cap="none" normalizeH="0" baseline="0" dirty="0" smtClean="0">
                <a:ln>
                  <a:noFill/>
                </a:ln>
                <a:solidFill>
                  <a:srgbClr val="000000"/>
                </a:solidFill>
                <a:effectLst/>
                <a:latin typeface="Calibri" panose="020F0502020204030204" pitchFamily="34" charset="0"/>
              </a:rPr>
              <a:t> tag should be placed in HTML page's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head</a:t>
            </a:r>
            <a:endParaRPr kumimoji="0" lang="en-US" sz="2400" b="0" i="0" u="none" strike="noStrike" cap="none" normalizeH="0" baseline="0" dirty="0" smtClean="0">
              <a:ln>
                <a:noFill/>
              </a:ln>
              <a:solidFill>
                <a:srgbClr val="3B62B1"/>
              </a:solidFill>
              <a:effectLst/>
              <a:latin typeface="Calibri" panose="020F0502020204030204" pitchFamily="34" charset="0"/>
            </a:endParaRP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script code is stored in a separate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3B62B1"/>
                </a:solidFill>
                <a:effectLst/>
                <a:latin typeface="Consolas" panose="020B0609020204030204" pitchFamily="49" charset="0"/>
                <a:cs typeface="Consolas" panose="020B0609020204030204" pitchFamily="49" charset="0"/>
              </a:rPr>
              <a:t>js</a:t>
            </a:r>
            <a:r>
              <a:rPr kumimoji="0" lang="en-US" sz="2400" b="0" i="0" u="none" strike="noStrike" cap="none" normalizeH="0" baseline="0" dirty="0" smtClean="0">
                <a:ln>
                  <a:noFill/>
                </a:ln>
                <a:solidFill>
                  <a:srgbClr val="000000"/>
                </a:solidFill>
                <a:effectLst/>
                <a:latin typeface="Calibri" panose="020F0502020204030204" pitchFamily="34" charset="0"/>
              </a:rPr>
              <a:t> file</a:t>
            </a: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JS code can be placed directly in the HTML file's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body</a:t>
            </a:r>
            <a:r>
              <a:rPr kumimoji="0" lang="en-US" sz="2400" b="0" i="0" u="none" strike="noStrike" cap="none" normalizeH="0" baseline="0" dirty="0" smtClean="0">
                <a:ln>
                  <a:noFill/>
                </a:ln>
                <a:solidFill>
                  <a:srgbClr val="000000"/>
                </a:solidFill>
                <a:effectLst/>
                <a:latin typeface="Calibri" panose="020F0502020204030204" pitchFamily="34" charset="0"/>
              </a:rPr>
              <a:t> or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head</a:t>
            </a:r>
            <a:r>
              <a:rPr kumimoji="0" lang="en-US" sz="2400" b="0" i="0" u="none" strike="noStrike" cap="none" normalizeH="0" baseline="0" dirty="0" smtClean="0">
                <a:ln>
                  <a:noFill/>
                </a:ln>
                <a:solidFill>
                  <a:srgbClr val="000000"/>
                </a:solidFill>
                <a:effectLst/>
                <a:latin typeface="Calibri" panose="020F0502020204030204" pitchFamily="34" charset="0"/>
              </a:rPr>
              <a:t> (like CSS)</a:t>
            </a:r>
          </a:p>
          <a:p>
            <a:pPr marL="800100" marR="0" lvl="1"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but this is bad style (should separate content, presentation, and behavior)</a:t>
            </a: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6731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JavaScript statement: </a:t>
            </a:r>
            <a:r>
              <a:rPr lang="en-US" b="1" dirty="0">
                <a:solidFill>
                  <a:srgbClr val="92D050"/>
                </a:solidFill>
              </a:rPr>
              <a:t>alert</a:t>
            </a:r>
          </a:p>
        </p:txBody>
      </p:sp>
      <p:sp>
        <p:nvSpPr>
          <p:cNvPr id="3" name="Content Placeholder 2"/>
          <p:cNvSpPr>
            <a:spLocks noGrp="1"/>
          </p:cNvSpPr>
          <p:nvPr>
            <p:ph idx="1"/>
          </p:nvPr>
        </p:nvSpPr>
        <p:spPr>
          <a:xfrm>
            <a:off x="1097280" y="1845734"/>
            <a:ext cx="10058400" cy="430327"/>
          </a:xfrm>
          <a:solidFill>
            <a:schemeClr val="bg1">
              <a:lumMod val="95000"/>
            </a:schemeClr>
          </a:solidFill>
          <a:ln w="19050">
            <a:solidFill>
              <a:schemeClr val="tx1"/>
            </a:solidFill>
            <a:prstDash val="dash"/>
          </a:ln>
        </p:spPr>
        <p:txBody>
          <a:bodyPr/>
          <a:lstStyle/>
          <a:p>
            <a:r>
              <a:rPr lang="en-US" dirty="0">
                <a:latin typeface="Courier New" panose="02070309020205020404" pitchFamily="49" charset="0"/>
                <a:cs typeface="Courier New" panose="02070309020205020404" pitchFamily="49" charset="0"/>
              </a:rPr>
              <a:t>alert("message</a:t>
            </a:r>
            <a:r>
              <a:rPr lang="en-US" dirty="0" smtClean="0">
                <a:latin typeface="Courier New" panose="02070309020205020404" pitchFamily="49" charset="0"/>
                <a:cs typeface="Courier New" panose="02070309020205020404" pitchFamily="49" charset="0"/>
              </a:rPr>
              <a:t>");                                             </a:t>
            </a:r>
            <a:r>
              <a:rPr lang="en-US" b="1" i="1" dirty="0" smtClean="0">
                <a:solidFill>
                  <a:schemeClr val="bg1">
                    <a:lumMod val="65000"/>
                  </a:schemeClr>
                </a:solidFill>
                <a:latin typeface="Courier New" panose="02070309020205020404" pitchFamily="49" charset="0"/>
                <a:cs typeface="Courier New" panose="02070309020205020404" pitchFamily="49" charset="0"/>
              </a:rPr>
              <a:t>JS</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6" name="Rectangle 5"/>
          <p:cNvSpPr/>
          <p:nvPr/>
        </p:nvSpPr>
        <p:spPr>
          <a:xfrm>
            <a:off x="1097280" y="2403657"/>
            <a:ext cx="10058400" cy="400110"/>
          </a:xfrm>
          <a:prstGeom prst="rect">
            <a:avLst/>
          </a:prstGeom>
          <a:solidFill>
            <a:srgbClr val="EBF7FF"/>
          </a:solidFill>
          <a:ln w="19050">
            <a:solidFill>
              <a:schemeClr val="tx1"/>
            </a:solidFill>
            <a:prstDash val="dash"/>
          </a:ln>
        </p:spPr>
        <p:txBody>
          <a:bodyPr wrap="square">
            <a:spAutoFit/>
          </a:bodyPr>
          <a:lstStyle/>
          <a:p>
            <a:r>
              <a:rPr lang="en-US" sz="2000" dirty="0">
                <a:latin typeface="Courier New" panose="02070309020205020404" pitchFamily="49" charset="0"/>
                <a:cs typeface="Courier New" panose="02070309020205020404" pitchFamily="49" charset="0"/>
              </a:rPr>
              <a:t>alert("IE6 detected.  Suck-mode enabled</a:t>
            </a:r>
            <a:r>
              <a:rPr lang="en-US" sz="2000" dirty="0" smtClean="0">
                <a:latin typeface="Courier New" panose="02070309020205020404" pitchFamily="49" charset="0"/>
                <a:cs typeface="Courier New" panose="02070309020205020404" pitchFamily="49" charset="0"/>
              </a:rPr>
              <a:t>.");                   </a:t>
            </a:r>
            <a:r>
              <a:rPr lang="en-US" sz="2000" b="1" i="1" dirty="0" smtClean="0">
                <a:solidFill>
                  <a:schemeClr val="bg1">
                    <a:lumMod val="65000"/>
                  </a:schemeClr>
                </a:solidFill>
                <a:latin typeface="Courier New" panose="02070309020205020404" pitchFamily="49" charset="0"/>
                <a:cs typeface="Courier New" panose="02070309020205020404" pitchFamily="49" charset="0"/>
              </a:rPr>
              <a:t>JS</a:t>
            </a:r>
            <a:endParaRPr lang="en-US" sz="2000" b="1" i="1" dirty="0">
              <a:solidFill>
                <a:schemeClr val="bg1">
                  <a:lumMod val="65000"/>
                </a:schemeClr>
              </a:solidFill>
              <a:latin typeface="Courier New" panose="02070309020205020404" pitchFamily="49" charset="0"/>
              <a:cs typeface="Courier New" panose="02070309020205020404" pitchFamily="49" charset="0"/>
            </a:endParaRPr>
          </a:p>
        </p:txBody>
      </p:sp>
      <p:pic>
        <p:nvPicPr>
          <p:cNvPr id="5124" name="Picture 4" descr="ale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367" y="2853862"/>
            <a:ext cx="4486275" cy="16002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097280" y="2803767"/>
            <a:ext cx="10058400" cy="1754326"/>
          </a:xfrm>
          <a:prstGeom prst="rect">
            <a:avLst/>
          </a:prstGeom>
          <a:ln w="19050">
            <a:solidFill>
              <a:schemeClr val="tx1"/>
            </a:solidFill>
            <a:prstDash val="dash"/>
          </a:ln>
        </p:spPr>
        <p:txBody>
          <a:bodyPr wrap="square">
            <a:spAutoFit/>
          </a:bodyPr>
          <a:lstStyle/>
          <a:p>
            <a:endParaRPr lang="en-US" b="1" dirty="0" smtClean="0">
              <a:solidFill>
                <a:schemeClr val="bg1">
                  <a:lumMod val="65000"/>
                </a:schemeClr>
              </a:solidFill>
              <a:latin typeface="Courier New" panose="02070309020205020404" pitchFamily="49" charset="0"/>
              <a:cs typeface="Courier New" panose="02070309020205020404" pitchFamily="49" charset="0"/>
            </a:endParaRPr>
          </a:p>
          <a:p>
            <a:endParaRPr lang="en-US" b="1" dirty="0">
              <a:solidFill>
                <a:schemeClr val="bg1">
                  <a:lumMod val="65000"/>
                </a:schemeClr>
              </a:solidFill>
              <a:latin typeface="Courier New" panose="02070309020205020404" pitchFamily="49" charset="0"/>
              <a:cs typeface="Courier New" panose="02070309020205020404" pitchFamily="49" charset="0"/>
            </a:endParaRPr>
          </a:p>
          <a:p>
            <a:endParaRPr lang="en-US" b="1" dirty="0" smtClean="0">
              <a:solidFill>
                <a:schemeClr val="bg1">
                  <a:lumMod val="65000"/>
                </a:schemeClr>
              </a:solidFill>
              <a:latin typeface="Courier New" panose="02070309020205020404" pitchFamily="49" charset="0"/>
              <a:cs typeface="Courier New" panose="02070309020205020404" pitchFamily="49" charset="0"/>
            </a:endParaRPr>
          </a:p>
          <a:p>
            <a:endParaRPr lang="en-US" b="1" dirty="0">
              <a:solidFill>
                <a:schemeClr val="bg1">
                  <a:lumMod val="65000"/>
                </a:schemeClr>
              </a:solidFill>
              <a:latin typeface="Courier New" panose="02070309020205020404" pitchFamily="49" charset="0"/>
              <a:cs typeface="Courier New" panose="02070309020205020404" pitchFamily="49" charset="0"/>
            </a:endParaRPr>
          </a:p>
          <a:p>
            <a:endParaRPr lang="en-US" b="1" dirty="0" smtClean="0">
              <a:solidFill>
                <a:schemeClr val="bg1">
                  <a:lumMod val="65000"/>
                </a:schemeClr>
              </a:solidFill>
              <a:latin typeface="Courier New" panose="02070309020205020404" pitchFamily="49" charset="0"/>
              <a:cs typeface="Courier New" panose="02070309020205020404" pitchFamily="49" charset="0"/>
            </a:endParaRPr>
          </a:p>
          <a:p>
            <a:r>
              <a:rPr lang="en-US" b="1" dirty="0">
                <a:solidFill>
                  <a:schemeClr val="bg1">
                    <a:lumMod val="65000"/>
                  </a:schemeClr>
                </a:solidFill>
                <a:latin typeface="Courier New" panose="02070309020205020404" pitchFamily="49" charset="0"/>
                <a:cs typeface="Courier New" panose="02070309020205020404" pitchFamily="49" charset="0"/>
              </a:rPr>
              <a:t> </a:t>
            </a:r>
            <a:r>
              <a:rPr lang="en-US" b="1" dirty="0" smtClean="0">
                <a:solidFill>
                  <a:schemeClr val="bg1">
                    <a:lumMod val="65000"/>
                  </a:schemeClr>
                </a:solidFill>
                <a:latin typeface="Courier New" panose="02070309020205020404" pitchFamily="49" charset="0"/>
                <a:cs typeface="Courier New" panose="02070309020205020404" pitchFamily="49" charset="0"/>
              </a:rPr>
              <a:t>                                                                 </a:t>
            </a:r>
            <a:r>
              <a:rPr lang="en-US" b="1" i="1" dirty="0" smtClean="0">
                <a:solidFill>
                  <a:schemeClr val="bg1">
                    <a:lumMod val="65000"/>
                  </a:schemeClr>
                </a:solidFill>
                <a:latin typeface="Courier New" panose="02070309020205020404" pitchFamily="49" charset="0"/>
                <a:cs typeface="Courier New" panose="02070309020205020404" pitchFamily="49" charset="0"/>
              </a:rPr>
              <a:t>output</a:t>
            </a:r>
            <a:endParaRPr lang="en-US" i="1" dirty="0"/>
          </a:p>
        </p:txBody>
      </p:sp>
      <p:sp>
        <p:nvSpPr>
          <p:cNvPr id="8" name="Rectangle 7"/>
          <p:cNvSpPr/>
          <p:nvPr/>
        </p:nvSpPr>
        <p:spPr>
          <a:xfrm>
            <a:off x="1097280" y="4830607"/>
            <a:ext cx="7448386" cy="461665"/>
          </a:xfrm>
          <a:prstGeom prst="rect">
            <a:avLst/>
          </a:prstGeom>
        </p:spPr>
        <p:txBody>
          <a:bodyPr wrap="none">
            <a:spAutoFit/>
          </a:bodyPr>
          <a:lstStyle/>
          <a:p>
            <a:pPr marL="285750" indent="-285750">
              <a:buFont typeface="Arial" panose="020B0604020202020204" pitchFamily="34" charset="0"/>
              <a:buChar char="•"/>
            </a:pPr>
            <a:r>
              <a:rPr lang="en-US" sz="2400" dirty="0">
                <a:solidFill>
                  <a:srgbClr val="000000"/>
                </a:solidFill>
                <a:latin typeface="Calibri" panose="020F0502020204030204" pitchFamily="34" charset="0"/>
              </a:rPr>
              <a:t>a JS command that pops up a dialog box with a message</a:t>
            </a:r>
            <a:endParaRPr lang="en-US" sz="24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3734619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3"/>
              </a:rPr>
              <a:t>Variables</a:t>
            </a:r>
            <a:r>
              <a:rPr lang="en-US" dirty="0"/>
              <a:t> and </a:t>
            </a:r>
            <a:r>
              <a:rPr lang="en-US" dirty="0" smtClean="0"/>
              <a:t>types</a:t>
            </a:r>
            <a:endParaRPr lang="en-US" dirty="0"/>
          </a:p>
        </p:txBody>
      </p:sp>
      <p:sp>
        <p:nvSpPr>
          <p:cNvPr id="3" name="Content Placeholder 2"/>
          <p:cNvSpPr>
            <a:spLocks noGrp="1"/>
          </p:cNvSpPr>
          <p:nvPr>
            <p:ph idx="1"/>
          </p:nvPr>
        </p:nvSpPr>
        <p:spPr>
          <a:xfrm>
            <a:off x="1097280" y="1845734"/>
            <a:ext cx="10058400" cy="360753"/>
          </a:xfrm>
          <a:solidFill>
            <a:schemeClr val="bg1">
              <a:lumMod val="95000"/>
            </a:schemeClr>
          </a:solidFill>
          <a:ln w="19050">
            <a:solidFill>
              <a:schemeClr val="tx1"/>
            </a:solidFill>
            <a:prstDash val="dash"/>
          </a:ln>
        </p:spPr>
        <p:txBody>
          <a:bodyPr>
            <a:normAutofit lnSpcReduction="10000"/>
          </a:bodyPr>
          <a:lstStyle/>
          <a:p>
            <a:r>
              <a:rPr lang="en-US" dirty="0">
                <a:latin typeface="Courier New" panose="02070309020205020404" pitchFamily="49" charset="0"/>
                <a:cs typeface="Courier New" panose="02070309020205020404" pitchFamily="49" charset="0"/>
              </a:rPr>
              <a:t>var name = expression</a:t>
            </a:r>
            <a:r>
              <a:rPr lang="en-US" dirty="0" smtClean="0">
                <a:latin typeface="Courier New" panose="02070309020205020404" pitchFamily="49" charset="0"/>
                <a:cs typeface="Courier New" panose="02070309020205020404" pitchFamily="49" charset="0"/>
              </a:rPr>
              <a:t>;                                       </a:t>
            </a:r>
            <a:r>
              <a:rPr lang="en-US" b="1" dirty="0" smtClean="0">
                <a:solidFill>
                  <a:schemeClr val="bg1">
                    <a:lumMod val="65000"/>
                  </a:schemeClr>
                </a:solidFill>
                <a:latin typeface="Courier New" panose="02070309020205020404" pitchFamily="49" charset="0"/>
                <a:cs typeface="Courier New" panose="02070309020205020404" pitchFamily="49" charset="0"/>
              </a:rPr>
              <a:t>JS</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ectangle 4"/>
          <p:cNvSpPr/>
          <p:nvPr/>
        </p:nvSpPr>
        <p:spPr>
          <a:xfrm>
            <a:off x="1097280" y="2334083"/>
            <a:ext cx="10058400" cy="1015663"/>
          </a:xfrm>
          <a:prstGeom prst="rect">
            <a:avLst/>
          </a:prstGeom>
          <a:solidFill>
            <a:srgbClr val="EBF7FF"/>
          </a:solidFill>
          <a:ln w="19050">
            <a:solidFill>
              <a:schemeClr val="tx1"/>
            </a:solidFill>
            <a:prstDash val="dash"/>
          </a:ln>
        </p:spPr>
        <p:txBody>
          <a:bodyPr wrap="square">
            <a:spAutoFit/>
          </a:bodyPr>
          <a:lstStyle/>
          <a:p>
            <a:r>
              <a:rPr lang="en-US" sz="2000" dirty="0">
                <a:latin typeface="Courier New" panose="02070309020205020404" pitchFamily="49" charset="0"/>
                <a:cs typeface="Courier New" panose="02070309020205020404" pitchFamily="49" charset="0"/>
              </a:rPr>
              <a:t>var age = 32;</a:t>
            </a:r>
          </a:p>
          <a:p>
            <a:r>
              <a:rPr lang="en-US" sz="2000" dirty="0">
                <a:latin typeface="Courier New" panose="02070309020205020404" pitchFamily="49" charset="0"/>
                <a:cs typeface="Courier New" panose="02070309020205020404" pitchFamily="49" charset="0"/>
              </a:rPr>
              <a:t>var weight = 127.4;</a:t>
            </a:r>
          </a:p>
          <a:p>
            <a:r>
              <a:rPr lang="en-US" sz="2000" dirty="0">
                <a:latin typeface="Courier New" panose="02070309020205020404" pitchFamily="49" charset="0"/>
                <a:cs typeface="Courier New" panose="02070309020205020404" pitchFamily="49" charset="0"/>
              </a:rPr>
              <a:t>var </a:t>
            </a:r>
            <a:r>
              <a:rPr lang="en-US" sz="2000" dirty="0" err="1">
                <a:latin typeface="Courier New" panose="02070309020205020404" pitchFamily="49" charset="0"/>
                <a:cs typeface="Courier New" panose="02070309020205020404" pitchFamily="49" charset="0"/>
              </a:rPr>
              <a:t>clientName</a:t>
            </a:r>
            <a:r>
              <a:rPr lang="en-US" sz="2000" dirty="0">
                <a:latin typeface="Courier New" panose="02070309020205020404" pitchFamily="49" charset="0"/>
                <a:cs typeface="Courier New" panose="02070309020205020404" pitchFamily="49" charset="0"/>
              </a:rPr>
              <a:t> = "Connie Client</a:t>
            </a:r>
            <a:r>
              <a:rPr lang="en-US" sz="2000" dirty="0" smtClean="0">
                <a:latin typeface="Courier New" panose="02070309020205020404" pitchFamily="49" charset="0"/>
                <a:cs typeface="Courier New" panose="02070309020205020404" pitchFamily="49" charset="0"/>
              </a:rPr>
              <a:t>";                             </a:t>
            </a:r>
            <a:r>
              <a:rPr lang="en-US" sz="2000" b="1" dirty="0" smtClean="0">
                <a:solidFill>
                  <a:schemeClr val="bg1">
                    <a:lumMod val="65000"/>
                  </a:schemeClr>
                </a:solidFill>
                <a:latin typeface="Courier New" panose="02070309020205020404" pitchFamily="49" charset="0"/>
                <a:cs typeface="Courier New" panose="02070309020205020404" pitchFamily="49" charset="0"/>
              </a:rPr>
              <a:t>JS</a:t>
            </a:r>
            <a:endParaRPr lang="en-US" sz="2000" b="1" dirty="0">
              <a:solidFill>
                <a:schemeClr val="bg1">
                  <a:lumMod val="65000"/>
                </a:schemeClr>
              </a:solidFill>
              <a:latin typeface="Courier New" panose="02070309020205020404" pitchFamily="49" charset="0"/>
              <a:cs typeface="Courier New" panose="02070309020205020404" pitchFamily="49" charset="0"/>
            </a:endParaRPr>
          </a:p>
        </p:txBody>
      </p:sp>
      <p:sp>
        <p:nvSpPr>
          <p:cNvPr id="6" name="Rectangle 3"/>
          <p:cNvSpPr>
            <a:spLocks noChangeArrowheads="1"/>
          </p:cNvSpPr>
          <p:nvPr/>
        </p:nvSpPr>
        <p:spPr bwMode="auto">
          <a:xfrm>
            <a:off x="1097280" y="3248415"/>
            <a:ext cx="9760660" cy="2428512"/>
          </a:xfrm>
          <a:prstGeom prst="rect">
            <a:avLst/>
          </a:prstGeom>
          <a:noFill/>
          <a:ln>
            <a:noFill/>
          </a:ln>
          <a:effectLst/>
        </p:spPr>
        <p:txBody>
          <a:bodyPr vert="horz" wrap="none" lIns="79350" tIns="0" rIns="0" bIns="119025"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endParaRPr kumimoji="0" lang="en-US" sz="2200" b="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variables are declared with the </a:t>
            </a:r>
            <a:r>
              <a:rPr kumimoji="0" lang="en-US" sz="22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var</a:t>
            </a:r>
            <a:r>
              <a:rPr kumimoji="0" lang="en-US" sz="2200" b="0" i="0" u="none" strike="noStrike" cap="none" normalizeH="0" baseline="0" dirty="0" smtClean="0">
                <a:ln>
                  <a:noFill/>
                </a:ln>
                <a:solidFill>
                  <a:srgbClr val="000000"/>
                </a:solidFill>
                <a:effectLst/>
                <a:latin typeface="Calibri" panose="020F0502020204030204" pitchFamily="34" charset="0"/>
              </a:rPr>
              <a:t> keyword (case sensitive)</a:t>
            </a: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types are not specified, but JS does have types ("loosely typed")</a:t>
            </a:r>
          </a:p>
          <a:p>
            <a:pPr marL="800100" marR="0" lvl="1"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2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Number</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Boolean</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String</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Array</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Object</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Function</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Null</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Undefined</a:t>
            </a:r>
            <a:endParaRPr kumimoji="0" lang="en-US" sz="2200" b="0" i="0" u="none" strike="noStrike" cap="none" normalizeH="0" baseline="0" dirty="0" smtClean="0">
              <a:ln>
                <a:noFill/>
              </a:ln>
              <a:solidFill>
                <a:srgbClr val="3B62B1"/>
              </a:solidFill>
              <a:effectLst/>
              <a:latin typeface="Calibri" panose="020F0502020204030204" pitchFamily="34" charset="0"/>
            </a:endParaRPr>
          </a:p>
          <a:p>
            <a:pPr marL="800100" marR="0" lvl="1"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can find out a variable's type by calling </a:t>
            </a:r>
            <a:r>
              <a:rPr kumimoji="0" lang="en-US" sz="2200" b="0" i="0" u="none" strike="noStrike" cap="none" normalizeH="0" baseline="0" dirty="0" err="1" smtClean="0">
                <a:ln>
                  <a:noFill/>
                </a:ln>
                <a:solidFill>
                  <a:srgbClr val="224444"/>
                </a:solidFill>
                <a:effectLst/>
                <a:latin typeface="Consolas" panose="020B0609020204030204" pitchFamily="49" charset="0"/>
                <a:cs typeface="Consolas" panose="020B0609020204030204" pitchFamily="49" charset="0"/>
                <a:hlinkClick r:id="rId4"/>
              </a:rPr>
              <a:t>typeof</a:t>
            </a:r>
            <a:endParaRPr kumimoji="0" lang="en-US" sz="2200" b="0" i="0" u="none" strike="noStrike" cap="none" normalizeH="0" baseline="0" dirty="0" smtClean="0">
              <a:ln>
                <a:noFill/>
              </a:ln>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1995429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Number</a:t>
            </a:r>
            <a:r>
              <a:rPr lang="en-US" dirty="0"/>
              <a:t> type</a:t>
            </a:r>
          </a:p>
        </p:txBody>
      </p:sp>
      <p:sp>
        <p:nvSpPr>
          <p:cNvPr id="3" name="Content Placeholder 2"/>
          <p:cNvSpPr>
            <a:spLocks noGrp="1"/>
          </p:cNvSpPr>
          <p:nvPr>
            <p:ph idx="1"/>
          </p:nvPr>
        </p:nvSpPr>
        <p:spPr>
          <a:xfrm>
            <a:off x="1097280" y="1845734"/>
            <a:ext cx="10058400" cy="996857"/>
          </a:xfrm>
          <a:solidFill>
            <a:srgbClr val="EBF7FF"/>
          </a:solidFill>
          <a:ln w="19050">
            <a:solidFill>
              <a:schemeClr val="tx1"/>
            </a:solidFill>
            <a:prstDash val="dash"/>
          </a:ln>
        </p:spPr>
        <p:txBody>
          <a:bodyPr/>
          <a:lstStyle/>
          <a:p>
            <a:pPr>
              <a:spcBef>
                <a:spcPts val="0"/>
              </a:spcBef>
              <a:spcAft>
                <a:spcPts val="0"/>
              </a:spcAft>
            </a:pPr>
            <a:r>
              <a:rPr lang="en-US" dirty="0">
                <a:latin typeface="Courier New" panose="02070309020205020404" pitchFamily="49" charset="0"/>
                <a:cs typeface="Courier New" panose="02070309020205020404" pitchFamily="49" charset="0"/>
              </a:rPr>
              <a:t>var enrollment = 99;</a:t>
            </a:r>
          </a:p>
          <a:p>
            <a:pPr>
              <a:spcBef>
                <a:spcPts val="0"/>
              </a:spcBef>
              <a:spcAft>
                <a:spcPts val="0"/>
              </a:spcAft>
            </a:pPr>
            <a:r>
              <a:rPr lang="en-US" dirty="0">
                <a:latin typeface="Courier New" panose="02070309020205020404" pitchFamily="49" charset="0"/>
                <a:cs typeface="Courier New" panose="02070309020205020404" pitchFamily="49" charset="0"/>
              </a:rPr>
              <a:t>var </a:t>
            </a:r>
            <a:r>
              <a:rPr lang="en-US" dirty="0" err="1">
                <a:latin typeface="Courier New" panose="02070309020205020404" pitchFamily="49" charset="0"/>
                <a:cs typeface="Courier New" panose="02070309020205020404" pitchFamily="49" charset="0"/>
              </a:rPr>
              <a:t>medianGrade</a:t>
            </a:r>
            <a:r>
              <a:rPr lang="en-US" dirty="0">
                <a:latin typeface="Courier New" panose="02070309020205020404" pitchFamily="49" charset="0"/>
                <a:cs typeface="Courier New" panose="02070309020205020404" pitchFamily="49" charset="0"/>
              </a:rPr>
              <a:t> = 2.8;</a:t>
            </a:r>
          </a:p>
          <a:p>
            <a:pPr>
              <a:spcBef>
                <a:spcPts val="0"/>
              </a:spcBef>
              <a:spcAft>
                <a:spcPts val="0"/>
              </a:spcAft>
            </a:pPr>
            <a:r>
              <a:rPr lang="en-US" dirty="0">
                <a:latin typeface="Courier New" panose="02070309020205020404" pitchFamily="49" charset="0"/>
                <a:cs typeface="Courier New" panose="02070309020205020404" pitchFamily="49" charset="0"/>
              </a:rPr>
              <a:t>var credits = 5 + 4 + (2 * 3</a:t>
            </a:r>
            <a:r>
              <a:rPr lang="en-US" dirty="0" smtClean="0">
                <a:latin typeface="Courier New" panose="02070309020205020404" pitchFamily="49" charset="0"/>
                <a:cs typeface="Courier New" panose="02070309020205020404" pitchFamily="49" charset="0"/>
              </a:rPr>
              <a:t>);                               </a:t>
            </a:r>
            <a:r>
              <a:rPr lang="en-US" b="1" dirty="0" smtClean="0">
                <a:solidFill>
                  <a:schemeClr val="bg1">
                    <a:lumMod val="65000"/>
                  </a:schemeClr>
                </a:solidFill>
                <a:latin typeface="Courier New" panose="02070309020205020404" pitchFamily="49" charset="0"/>
                <a:cs typeface="Courier New" panose="02070309020205020404" pitchFamily="49" charset="0"/>
              </a:rPr>
              <a:t>JS</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ectangle 2"/>
          <p:cNvSpPr>
            <a:spLocks noChangeArrowheads="1"/>
          </p:cNvSpPr>
          <p:nvPr/>
        </p:nvSpPr>
        <p:spPr bwMode="auto">
          <a:xfrm>
            <a:off x="1097280" y="2566245"/>
            <a:ext cx="10058400" cy="3105620"/>
          </a:xfrm>
          <a:prstGeom prst="rect">
            <a:avLst/>
          </a:prstGeom>
          <a:noFill/>
          <a:ln>
            <a:noFill/>
          </a:ln>
          <a:effectLst/>
        </p:spPr>
        <p:txBody>
          <a:bodyPr vert="horz" wrap="square" lIns="79350" tIns="0" rIns="0" bIns="119025"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endParaRPr kumimoji="0" lang="en-US" sz="2400" b="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integers and real numbers are the same type (no </a:t>
            </a:r>
            <a:r>
              <a:rPr kumimoji="0" lang="en-US" sz="2400" b="0" i="0" u="none" strike="noStrike" cap="none" normalizeH="0" baseline="0" dirty="0" err="1" smtClean="0">
                <a:ln>
                  <a:noFill/>
                </a:ln>
                <a:solidFill>
                  <a:srgbClr val="3B62B1"/>
                </a:solidFill>
                <a:effectLst/>
                <a:latin typeface="Consolas" panose="020B0609020204030204" pitchFamily="49" charset="0"/>
                <a:cs typeface="Consolas" panose="020B0609020204030204" pitchFamily="49" charset="0"/>
              </a:rPr>
              <a:t>int</a:t>
            </a:r>
            <a:r>
              <a:rPr kumimoji="0" lang="en-US" sz="2400" b="0" i="0" u="none" strike="noStrike" cap="none" normalizeH="0" baseline="0" dirty="0" smtClean="0">
                <a:ln>
                  <a:noFill/>
                </a:ln>
                <a:solidFill>
                  <a:srgbClr val="000000"/>
                </a:solidFill>
                <a:effectLst/>
                <a:latin typeface="Calibri" panose="020F0502020204030204" pitchFamily="34" charset="0"/>
              </a:rPr>
              <a:t> vs.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double</a:t>
            </a:r>
            <a:r>
              <a:rPr kumimoji="0" lang="en-US" sz="2400" b="0" i="0" u="none" strike="noStrike" cap="none" normalizeH="0" baseline="0" dirty="0" smtClean="0">
                <a:ln>
                  <a:noFill/>
                </a:ln>
                <a:solidFill>
                  <a:srgbClr val="000000"/>
                </a:solidFill>
                <a:effectLst/>
                <a:latin typeface="Calibri" panose="020F0502020204030204" pitchFamily="34" charset="0"/>
              </a:rPr>
              <a:t>)</a:t>
            </a: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same operators: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 - * / % ++ -- = += -= *= /= %=</a:t>
            </a:r>
            <a:endParaRPr kumimoji="0" lang="en-US" sz="2400" b="0" i="0" u="none" strike="noStrike" cap="none" normalizeH="0" baseline="0" dirty="0" smtClean="0">
              <a:ln>
                <a:noFill/>
              </a:ln>
              <a:solidFill>
                <a:srgbClr val="3B62B1"/>
              </a:solidFill>
              <a:effectLst/>
              <a:latin typeface="Calibri" panose="020F0502020204030204" pitchFamily="34" charset="0"/>
            </a:endParaRP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similar </a:t>
            </a:r>
            <a:r>
              <a:rPr kumimoji="0" lang="en-US" sz="2400" b="0" i="0" u="none" strike="noStrike" cap="none" normalizeH="0" baseline="0" dirty="0" smtClean="0">
                <a:ln>
                  <a:noFill/>
                </a:ln>
                <a:solidFill>
                  <a:srgbClr val="335177"/>
                </a:solidFill>
                <a:effectLst/>
                <a:latin typeface="Calibri" panose="020F0502020204030204" pitchFamily="34" charset="0"/>
                <a:hlinkClick r:id="rId3"/>
              </a:rPr>
              <a:t>precedence</a:t>
            </a:r>
            <a:r>
              <a:rPr kumimoji="0" lang="en-US" sz="2400" b="0" i="0" u="none" strike="noStrike" cap="none" normalizeH="0" baseline="0" dirty="0" smtClean="0">
                <a:ln>
                  <a:noFill/>
                </a:ln>
                <a:solidFill>
                  <a:srgbClr val="000000"/>
                </a:solidFill>
                <a:effectLst/>
                <a:latin typeface="Calibri" panose="020F0502020204030204" pitchFamily="34" charset="0"/>
              </a:rPr>
              <a:t> to Java</a:t>
            </a: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many operators auto-convert types: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"2" * 3</a:t>
            </a:r>
            <a:r>
              <a:rPr kumimoji="0" lang="en-US" sz="2400" b="0" i="0" u="none" strike="noStrike" cap="none" normalizeH="0" baseline="0" dirty="0" smtClean="0">
                <a:ln>
                  <a:noFill/>
                </a:ln>
                <a:solidFill>
                  <a:srgbClr val="000000"/>
                </a:solidFill>
                <a:effectLst/>
                <a:latin typeface="Calibri" panose="020F0502020204030204" pitchFamily="34" charset="0"/>
              </a:rPr>
              <a:t> is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6</a:t>
            </a:r>
            <a:endParaRPr kumimoji="0" lang="en-US" sz="2400" b="0" i="0" u="none" strike="noStrike" cap="none" normalizeH="0" baseline="0" dirty="0" smtClean="0">
              <a:ln>
                <a:noFill/>
              </a:ln>
              <a:solidFill>
                <a:srgbClr val="3B62B1"/>
              </a:solidFill>
              <a:effectLst/>
              <a:latin typeface="Calibri" panose="020F0502020204030204" pitchFamily="34" charset="0"/>
            </a:endParaRP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17060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String</a:t>
            </a:r>
            <a:r>
              <a:rPr lang="en-US" dirty="0"/>
              <a:t> type</a:t>
            </a:r>
          </a:p>
        </p:txBody>
      </p:sp>
      <p:sp>
        <p:nvSpPr>
          <p:cNvPr id="3" name="Content Placeholder 2"/>
          <p:cNvSpPr>
            <a:spLocks noGrp="1"/>
          </p:cNvSpPr>
          <p:nvPr>
            <p:ph idx="1"/>
          </p:nvPr>
        </p:nvSpPr>
        <p:spPr>
          <a:xfrm>
            <a:off x="1097280" y="1845734"/>
            <a:ext cx="10058400" cy="1255275"/>
          </a:xfrm>
          <a:solidFill>
            <a:srgbClr val="EBF7FF"/>
          </a:solidFill>
          <a:ln w="19050">
            <a:solidFill>
              <a:schemeClr val="tx1"/>
            </a:solidFill>
            <a:prstDash val="dash"/>
          </a:ln>
        </p:spPr>
        <p:txBody>
          <a:bodyPr/>
          <a:lstStyle/>
          <a:p>
            <a:pPr>
              <a:spcBef>
                <a:spcPts val="0"/>
              </a:spcBef>
              <a:spcAft>
                <a:spcPts val="0"/>
              </a:spcAft>
            </a:pPr>
            <a:r>
              <a:rPr lang="en-US" dirty="0">
                <a:latin typeface="Courier New" panose="02070309020205020404" pitchFamily="49" charset="0"/>
                <a:cs typeface="Courier New" panose="02070309020205020404" pitchFamily="49" charset="0"/>
              </a:rPr>
              <a:t>var s = "Connie Client";</a:t>
            </a:r>
          </a:p>
          <a:p>
            <a:pPr>
              <a:spcBef>
                <a:spcPts val="0"/>
              </a:spcBef>
              <a:spcAft>
                <a:spcPts val="0"/>
              </a:spcAft>
            </a:pPr>
            <a:r>
              <a:rPr lang="en-US" dirty="0">
                <a:latin typeface="Courier New" panose="02070309020205020404" pitchFamily="49" charset="0"/>
                <a:cs typeface="Courier New" panose="02070309020205020404" pitchFamily="49" charset="0"/>
              </a:rPr>
              <a:t>var </a:t>
            </a:r>
            <a:r>
              <a:rPr lang="en-US" dirty="0" err="1">
                <a:latin typeface="Courier New" panose="02070309020205020404" pitchFamily="49" charset="0"/>
                <a:cs typeface="Courier New" panose="02070309020205020404" pitchFamily="49" charset="0"/>
              </a:rPr>
              <a:t>fName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a:t>
            </a:r>
            <a:r>
              <a:rPr lang="en-US" b="1" dirty="0" err="1">
                <a:solidFill>
                  <a:srgbClr val="C00000"/>
                </a:solidFill>
                <a:latin typeface="Courier New" panose="02070309020205020404" pitchFamily="49" charset="0"/>
                <a:cs typeface="Courier New" panose="02070309020205020404" pitchFamily="49" charset="0"/>
              </a:rPr>
              <a:t>substring</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s.</a:t>
            </a:r>
            <a:r>
              <a:rPr lang="en-US" b="1" dirty="0" err="1">
                <a:solidFill>
                  <a:srgbClr val="C00000"/>
                </a:solidFill>
                <a:latin typeface="Courier New" panose="02070309020205020404" pitchFamily="49" charset="0"/>
                <a:cs typeface="Courier New" panose="02070309020205020404" pitchFamily="49" charset="0"/>
              </a:rPr>
              <a:t>indexOf</a:t>
            </a:r>
            <a:r>
              <a:rPr lang="en-US" dirty="0">
                <a:latin typeface="Courier New" panose="02070309020205020404" pitchFamily="49" charset="0"/>
                <a:cs typeface="Courier New" panose="02070309020205020404" pitchFamily="49" charset="0"/>
              </a:rPr>
              <a:t>(" "));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"Connie"</a:t>
            </a:r>
          </a:p>
          <a:p>
            <a:pPr>
              <a:spcBef>
                <a:spcPts val="0"/>
              </a:spcBef>
              <a:spcAft>
                <a:spcPts val="0"/>
              </a:spcAft>
            </a:pPr>
            <a:r>
              <a:rPr lang="en-US" dirty="0">
                <a:latin typeface="Courier New" panose="02070309020205020404" pitchFamily="49" charset="0"/>
                <a:cs typeface="Courier New" panose="02070309020205020404" pitchFamily="49" charset="0"/>
              </a:rPr>
              <a:t>var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a:t>
            </a:r>
            <a:r>
              <a:rPr lang="en-US" b="1" dirty="0" err="1">
                <a:solidFill>
                  <a:srgbClr val="C00000"/>
                </a:solidFill>
                <a:latin typeface="Courier New" panose="02070309020205020404" pitchFamily="49" charset="0"/>
                <a:cs typeface="Courier New" panose="02070309020205020404" pitchFamily="49" charset="0"/>
              </a:rPr>
              <a:t>length</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13</a:t>
            </a:r>
          </a:p>
          <a:p>
            <a:pPr>
              <a:spcBef>
                <a:spcPts val="0"/>
              </a:spcBef>
              <a:spcAft>
                <a:spcPts val="0"/>
              </a:spcAft>
            </a:pPr>
            <a:r>
              <a:rPr lang="en-US" dirty="0">
                <a:latin typeface="Courier New" panose="02070309020205020404" pitchFamily="49" charset="0"/>
                <a:cs typeface="Courier New" panose="02070309020205020404" pitchFamily="49" charset="0"/>
              </a:rPr>
              <a:t>var s2 = 'Melvin Merchant';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can use "" or ' '</a:t>
            </a:r>
          </a:p>
        </p:txBody>
      </p:sp>
      <p:sp>
        <p:nvSpPr>
          <p:cNvPr id="5" name="Rectangle 2"/>
          <p:cNvSpPr>
            <a:spLocks noChangeArrowheads="1"/>
          </p:cNvSpPr>
          <p:nvPr/>
        </p:nvSpPr>
        <p:spPr bwMode="auto">
          <a:xfrm>
            <a:off x="1097280" y="2893286"/>
            <a:ext cx="10058400" cy="2951732"/>
          </a:xfrm>
          <a:prstGeom prst="rect">
            <a:avLst/>
          </a:prstGeom>
          <a:noFill/>
          <a:ln>
            <a:noFill/>
          </a:ln>
          <a:effectLst/>
        </p:spPr>
        <p:txBody>
          <a:bodyPr vert="horz" wrap="square" lIns="79350" tIns="0" rIns="0" bIns="119025"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endParaRPr kumimoji="0" lang="en-US" sz="2400" b="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methods: </a:t>
            </a:r>
            <a:r>
              <a:rPr kumimoji="0" lang="en-US" sz="2400" b="0" i="0" u="none" strike="noStrike" cap="none" normalizeH="0" baseline="0" dirty="0" err="1" smtClean="0">
                <a:ln>
                  <a:noFill/>
                </a:ln>
                <a:solidFill>
                  <a:srgbClr val="224444"/>
                </a:solidFill>
                <a:effectLst/>
                <a:latin typeface="Consolas" panose="020B0609020204030204" pitchFamily="49" charset="0"/>
                <a:cs typeface="Consolas" panose="020B0609020204030204" pitchFamily="49" charset="0"/>
                <a:hlinkClick r:id="rId3"/>
              </a:rPr>
              <a:t>charAt</a:t>
            </a:r>
            <a:r>
              <a:rPr kumimoji="0" lang="en-US" sz="2400" b="0" i="0" u="none" strike="noStrike" cap="none" normalizeH="0" baseline="0" dirty="0" smtClean="0">
                <a:ln>
                  <a:noFill/>
                </a:ln>
                <a:solidFill>
                  <a:srgbClr val="000000"/>
                </a:solidFill>
                <a:effectLst/>
                <a:latin typeface="Calibri" panose="020F0502020204030204" pitchFamily="34" charset="0"/>
              </a:rPr>
              <a:t>, </a:t>
            </a:r>
            <a:r>
              <a:rPr kumimoji="0" lang="en-US" sz="2400" b="0" i="0" u="none" strike="noStrike" cap="none" normalizeH="0" baseline="0" dirty="0" err="1" smtClean="0">
                <a:ln>
                  <a:noFill/>
                </a:ln>
                <a:solidFill>
                  <a:srgbClr val="224444"/>
                </a:solidFill>
                <a:effectLst/>
                <a:latin typeface="Consolas" panose="020B0609020204030204" pitchFamily="49" charset="0"/>
                <a:cs typeface="Consolas" panose="020B0609020204030204" pitchFamily="49" charset="0"/>
                <a:hlinkClick r:id="rId4"/>
              </a:rPr>
              <a:t>charCodeAt</a:t>
            </a:r>
            <a:r>
              <a:rPr kumimoji="0" lang="en-US" sz="2400" b="0" i="0" u="none" strike="noStrike" cap="none" normalizeH="0" baseline="0" dirty="0" smtClean="0">
                <a:ln>
                  <a:noFill/>
                </a:ln>
                <a:solidFill>
                  <a:srgbClr val="000000"/>
                </a:solidFill>
                <a:effectLst/>
                <a:latin typeface="Calibri" panose="020F0502020204030204" pitchFamily="34" charset="0"/>
              </a:rPr>
              <a:t>, </a:t>
            </a:r>
            <a:r>
              <a:rPr kumimoji="0" lang="en-US" sz="2400" b="0" i="0" u="none" strike="noStrike" cap="none" normalizeH="0" baseline="0" dirty="0" err="1" smtClean="0">
                <a:ln>
                  <a:noFill/>
                </a:ln>
                <a:solidFill>
                  <a:srgbClr val="224444"/>
                </a:solidFill>
                <a:effectLst/>
                <a:latin typeface="Consolas" panose="020B0609020204030204" pitchFamily="49" charset="0"/>
                <a:cs typeface="Consolas" panose="020B0609020204030204" pitchFamily="49" charset="0"/>
                <a:hlinkClick r:id="rId5"/>
              </a:rPr>
              <a:t>fromCharCode</a:t>
            </a:r>
            <a:r>
              <a:rPr kumimoji="0" lang="en-US" sz="2400" b="0" i="0" u="none" strike="noStrike" cap="none" normalizeH="0" baseline="0" dirty="0" smtClean="0">
                <a:ln>
                  <a:noFill/>
                </a:ln>
                <a:solidFill>
                  <a:srgbClr val="000000"/>
                </a:solidFill>
                <a:effectLst/>
                <a:latin typeface="Calibri" panose="020F0502020204030204" pitchFamily="34" charset="0"/>
              </a:rPr>
              <a:t>, </a:t>
            </a:r>
            <a:r>
              <a:rPr kumimoji="0" lang="en-US" sz="2400" b="0" i="0" u="none" strike="noStrike" cap="none" normalizeH="0" baseline="0" dirty="0" err="1" smtClean="0">
                <a:ln>
                  <a:noFill/>
                </a:ln>
                <a:solidFill>
                  <a:srgbClr val="224444"/>
                </a:solidFill>
                <a:effectLst/>
                <a:latin typeface="Consolas" panose="020B0609020204030204" pitchFamily="49" charset="0"/>
                <a:cs typeface="Consolas" panose="020B0609020204030204" pitchFamily="49" charset="0"/>
                <a:hlinkClick r:id="rId6"/>
              </a:rPr>
              <a:t>indexOf</a:t>
            </a:r>
            <a:r>
              <a:rPr kumimoji="0" lang="en-US" sz="2400" b="0" i="0" u="none" strike="noStrike" cap="none" normalizeH="0" baseline="0" dirty="0" smtClean="0">
                <a:ln>
                  <a:noFill/>
                </a:ln>
                <a:solidFill>
                  <a:srgbClr val="000000"/>
                </a:solidFill>
                <a:effectLst/>
                <a:latin typeface="Calibri" panose="020F0502020204030204" pitchFamily="34" charset="0"/>
              </a:rPr>
              <a:t>, </a:t>
            </a:r>
            <a:r>
              <a:rPr kumimoji="0" lang="en-US" sz="2400" b="0" i="0" u="none" strike="noStrike" cap="none" normalizeH="0" baseline="0" dirty="0" err="1" smtClean="0">
                <a:ln>
                  <a:noFill/>
                </a:ln>
                <a:solidFill>
                  <a:srgbClr val="224444"/>
                </a:solidFill>
                <a:effectLst/>
                <a:latin typeface="Consolas" panose="020B0609020204030204" pitchFamily="49" charset="0"/>
                <a:cs typeface="Consolas" panose="020B0609020204030204" pitchFamily="49" charset="0"/>
                <a:hlinkClick r:id="rId7"/>
              </a:rPr>
              <a:t>lastIndexOf</a:t>
            </a:r>
            <a:r>
              <a:rPr kumimoji="0" lang="en-US" sz="2400" b="0" i="0" u="none" strike="noStrike" cap="none" normalizeH="0" baseline="0" dirty="0" smtClean="0">
                <a:ln>
                  <a:noFill/>
                </a:ln>
                <a:solidFill>
                  <a:srgbClr val="000000"/>
                </a:solidFill>
                <a:effectLst/>
                <a:latin typeface="Calibri" panose="020F0502020204030204" pitchFamily="34" charset="0"/>
              </a:rPr>
              <a:t>, </a:t>
            </a:r>
            <a:r>
              <a:rPr kumimoji="0" lang="en-US" sz="24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hlinkClick r:id="rId8"/>
              </a:rPr>
              <a:t>replace</a:t>
            </a:r>
            <a:r>
              <a:rPr kumimoji="0" lang="en-US" sz="2400" b="0" i="0" u="none" strike="noStrike" cap="none" normalizeH="0" baseline="0" dirty="0" smtClean="0">
                <a:ln>
                  <a:noFill/>
                </a:ln>
                <a:solidFill>
                  <a:srgbClr val="000000"/>
                </a:solidFill>
                <a:effectLst/>
                <a:latin typeface="Calibri" panose="020F0502020204030204" pitchFamily="34" charset="0"/>
              </a:rPr>
              <a:t>, </a:t>
            </a:r>
            <a:r>
              <a:rPr kumimoji="0" lang="en-US" sz="24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hlinkClick r:id="rId9"/>
              </a:rPr>
              <a:t>split</a:t>
            </a:r>
            <a:r>
              <a:rPr kumimoji="0" lang="en-US" sz="2400" b="0" i="0" u="none" strike="noStrike" cap="none" normalizeH="0" baseline="0" dirty="0" smtClean="0">
                <a:ln>
                  <a:noFill/>
                </a:ln>
                <a:solidFill>
                  <a:srgbClr val="000000"/>
                </a:solidFill>
                <a:effectLst/>
                <a:latin typeface="Calibri" panose="020F0502020204030204" pitchFamily="34" charset="0"/>
              </a:rPr>
              <a:t>, </a:t>
            </a:r>
            <a:r>
              <a:rPr kumimoji="0" lang="en-US" sz="24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hlinkClick r:id="rId10"/>
              </a:rPr>
              <a:t>substring</a:t>
            </a:r>
            <a:r>
              <a:rPr kumimoji="0" lang="en-US" sz="2400" b="0" i="0" u="none" strike="noStrike" cap="none" normalizeH="0" baseline="0" dirty="0" smtClean="0">
                <a:ln>
                  <a:noFill/>
                </a:ln>
                <a:solidFill>
                  <a:srgbClr val="000000"/>
                </a:solidFill>
                <a:effectLst/>
                <a:latin typeface="Calibri" panose="020F0502020204030204" pitchFamily="34" charset="0"/>
              </a:rPr>
              <a:t>, </a:t>
            </a:r>
            <a:r>
              <a:rPr kumimoji="0" lang="en-US" sz="2400" b="0" i="0" u="none" strike="noStrike" cap="none" normalizeH="0" baseline="0" dirty="0" err="1" smtClean="0">
                <a:ln>
                  <a:noFill/>
                </a:ln>
                <a:solidFill>
                  <a:srgbClr val="224444"/>
                </a:solidFill>
                <a:effectLst/>
                <a:latin typeface="Consolas" panose="020B0609020204030204" pitchFamily="49" charset="0"/>
                <a:cs typeface="Consolas" panose="020B0609020204030204" pitchFamily="49" charset="0"/>
                <a:hlinkClick r:id="rId11"/>
              </a:rPr>
              <a:t>toLowerCase</a:t>
            </a:r>
            <a:r>
              <a:rPr kumimoji="0" lang="en-US" sz="2400" b="0" i="0" u="none" strike="noStrike" cap="none" normalizeH="0" baseline="0" dirty="0" smtClean="0">
                <a:ln>
                  <a:noFill/>
                </a:ln>
                <a:solidFill>
                  <a:srgbClr val="000000"/>
                </a:solidFill>
                <a:effectLst/>
                <a:latin typeface="Calibri" panose="020F0502020204030204" pitchFamily="34" charset="0"/>
              </a:rPr>
              <a:t>, </a:t>
            </a:r>
            <a:r>
              <a:rPr kumimoji="0" lang="en-US" sz="2400" b="0" i="0" u="none" strike="noStrike" cap="none" normalizeH="0" baseline="0" dirty="0" err="1" smtClean="0">
                <a:ln>
                  <a:noFill/>
                </a:ln>
                <a:solidFill>
                  <a:srgbClr val="224444"/>
                </a:solidFill>
                <a:effectLst/>
                <a:latin typeface="Consolas" panose="020B0609020204030204" pitchFamily="49" charset="0"/>
                <a:cs typeface="Consolas" panose="020B0609020204030204" pitchFamily="49" charset="0"/>
                <a:hlinkClick r:id="rId12"/>
              </a:rPr>
              <a:t>toUpperCase</a:t>
            </a:r>
            <a:endParaRPr kumimoji="0" lang="en-US" sz="2400" b="0" i="0" u="none" strike="noStrike" cap="none" normalizeH="0" baseline="0" dirty="0" smtClean="0">
              <a:ln>
                <a:noFill/>
              </a:ln>
              <a:solidFill>
                <a:srgbClr val="000000"/>
              </a:solidFill>
              <a:effectLst/>
              <a:latin typeface="Calibri" panose="020F0502020204030204" pitchFamily="34" charset="0"/>
            </a:endParaRPr>
          </a:p>
          <a:p>
            <a:pPr marL="800100" marR="0" lvl="1"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400" b="0" i="0" u="none" strike="noStrike" cap="none" normalizeH="0" baseline="0" dirty="0" err="1" smtClean="0">
                <a:ln>
                  <a:noFill/>
                </a:ln>
                <a:solidFill>
                  <a:srgbClr val="3B62B1"/>
                </a:solidFill>
                <a:effectLst/>
                <a:latin typeface="Consolas" panose="020B0609020204030204" pitchFamily="49" charset="0"/>
                <a:cs typeface="Consolas" panose="020B0609020204030204" pitchFamily="49" charset="0"/>
              </a:rPr>
              <a:t>charAt</a:t>
            </a:r>
            <a:r>
              <a:rPr kumimoji="0" lang="en-US" sz="2400" b="0" i="0" u="none" strike="noStrike" cap="none" normalizeH="0" baseline="0" dirty="0" smtClean="0">
                <a:ln>
                  <a:noFill/>
                </a:ln>
                <a:solidFill>
                  <a:srgbClr val="000000"/>
                </a:solidFill>
                <a:effectLst/>
                <a:latin typeface="Calibri" panose="020F0502020204030204" pitchFamily="34" charset="0"/>
              </a:rPr>
              <a:t> returns a one-letter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String</a:t>
            </a:r>
            <a:r>
              <a:rPr kumimoji="0" lang="en-US" sz="2400" b="0" i="0" u="none" strike="noStrike" cap="none" normalizeH="0" baseline="0" dirty="0" smtClean="0">
                <a:ln>
                  <a:noFill/>
                </a:ln>
                <a:solidFill>
                  <a:srgbClr val="000000"/>
                </a:solidFill>
                <a:effectLst/>
                <a:latin typeface="Calibri" panose="020F0502020204030204" pitchFamily="34" charset="0"/>
              </a:rPr>
              <a:t> (there is no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char</a:t>
            </a:r>
            <a:r>
              <a:rPr kumimoji="0" lang="en-US" sz="2400" b="0" i="0" u="none" strike="noStrike" cap="none" normalizeH="0" baseline="0" dirty="0" smtClean="0">
                <a:ln>
                  <a:noFill/>
                </a:ln>
                <a:solidFill>
                  <a:srgbClr val="000000"/>
                </a:solidFill>
                <a:effectLst/>
                <a:latin typeface="Calibri" panose="020F0502020204030204" pitchFamily="34" charset="0"/>
              </a:rPr>
              <a:t> type)</a:t>
            </a: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length</a:t>
            </a:r>
            <a:r>
              <a:rPr kumimoji="0" lang="en-US" sz="2400" b="0" i="0" u="none" strike="noStrike" cap="none" normalizeH="0" baseline="0" dirty="0" smtClean="0">
                <a:ln>
                  <a:noFill/>
                </a:ln>
                <a:solidFill>
                  <a:srgbClr val="000000"/>
                </a:solidFill>
                <a:effectLst/>
                <a:latin typeface="Calibri" panose="020F0502020204030204" pitchFamily="34" charset="0"/>
              </a:rPr>
              <a:t> property (not a method as in Java)</a:t>
            </a: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concatenation with</a:t>
            </a:r>
            <a:r>
              <a:rPr kumimoji="0" lang="en-US" sz="2400" b="0" i="0" u="none" strike="noStrike" cap="none" normalizeH="0" baseline="0" dirty="0" smtClean="0">
                <a:ln>
                  <a:noFill/>
                </a:ln>
                <a:solidFill>
                  <a:srgbClr val="3B62B1"/>
                </a:solidFill>
                <a:effectLst/>
                <a:latin typeface="Calibri" panose="020F0502020204030204" pitchFamily="34" charset="0"/>
              </a:rPr>
              <a:t>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3B62B1"/>
                </a:solidFill>
                <a:effectLst/>
                <a:latin typeface="Calibri" panose="020F0502020204030204" pitchFamily="34" charset="0"/>
              </a:rPr>
              <a:t> </a:t>
            </a:r>
            <a:r>
              <a:rPr kumimoji="0" lang="en-US" sz="2400" b="0" i="0" u="none" strike="noStrike" cap="none" normalizeH="0" baseline="0" dirty="0" smtClean="0">
                <a:ln>
                  <a:noFill/>
                </a:ln>
                <a:solidFill>
                  <a:srgbClr val="000000"/>
                </a:solidFill>
                <a:effectLst/>
                <a:latin typeface="Calibri" panose="020F0502020204030204" pitchFamily="34" charset="0"/>
              </a:rPr>
              <a:t>: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1</a:t>
            </a:r>
            <a:r>
              <a:rPr kumimoji="0" lang="en-US" sz="2400" b="0" i="0" u="none" strike="noStrike" cap="none" normalizeH="0" baseline="0" dirty="0" smtClean="0">
                <a:ln>
                  <a:noFill/>
                </a:ln>
                <a:solidFill>
                  <a:srgbClr val="000000"/>
                </a:solidFill>
                <a:effectLst/>
                <a:latin typeface="Calibri" panose="020F0502020204030204" pitchFamily="34" charset="0"/>
              </a:rPr>
              <a:t> + 1 is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2</a:t>
            </a:r>
            <a:r>
              <a:rPr kumimoji="0" lang="en-US" sz="2400" b="0" i="0" u="none" strike="noStrike" cap="none" normalizeH="0" baseline="0" dirty="0" smtClean="0">
                <a:ln>
                  <a:noFill/>
                </a:ln>
                <a:solidFill>
                  <a:srgbClr val="000000"/>
                </a:solidFill>
                <a:effectLst/>
                <a:latin typeface="Calibri" panose="020F0502020204030204" pitchFamily="34" charset="0"/>
              </a:rPr>
              <a:t>, but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"1"</a:t>
            </a:r>
            <a:r>
              <a:rPr kumimoji="0" lang="en-US" sz="2400" b="0" i="0" u="none" strike="noStrike" cap="none" normalizeH="0" baseline="0" dirty="0" smtClean="0">
                <a:ln>
                  <a:noFill/>
                </a:ln>
                <a:solidFill>
                  <a:srgbClr val="000000"/>
                </a:solidFill>
                <a:effectLst/>
                <a:latin typeface="Calibri" panose="020F0502020204030204" pitchFamily="34" charset="0"/>
              </a:rPr>
              <a:t> + 1 is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"11"</a:t>
            </a:r>
            <a:endParaRPr kumimoji="0" lang="en-US" sz="2400" b="0" i="0" u="none" strike="noStrike" cap="none" normalizeH="0" baseline="0" dirty="0" smtClean="0">
              <a:ln>
                <a:noFill/>
              </a:ln>
              <a:solidFill>
                <a:srgbClr val="3B62B1"/>
              </a:solidFill>
              <a:effectLst/>
              <a:latin typeface="Calibri" panose="020F0502020204030204" pitchFamily="34" charset="0"/>
            </a:endParaRPr>
          </a:p>
        </p:txBody>
      </p:sp>
    </p:spTree>
    <p:extLst>
      <p:ext uri="{BB962C8B-B14F-4D97-AF65-F5344CB8AC3E}">
        <p14:creationId xmlns:p14="http://schemas.microsoft.com/office/powerpoint/2010/main" val="33944409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String</a:t>
            </a:r>
          </a:p>
        </p:txBody>
      </p:sp>
      <p:sp>
        <p:nvSpPr>
          <p:cNvPr id="5" name="Rectangle 2"/>
          <p:cNvSpPr>
            <a:spLocks noGrp="1" noChangeArrowheads="1"/>
          </p:cNvSpPr>
          <p:nvPr>
            <p:ph idx="1"/>
          </p:nvPr>
        </p:nvSpPr>
        <p:spPr bwMode="auto">
          <a:xfrm>
            <a:off x="1097280" y="1867544"/>
            <a:ext cx="7824746" cy="8588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9350" tIns="0" rIns="0" bIns="119025"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  escape sequences behave as in Java: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 \" \&amp; \n \t \\</a:t>
            </a:r>
            <a:endParaRPr kumimoji="0" lang="en-US" sz="2400" b="0" i="0" u="none" strike="noStrike" cap="none" normalizeH="0" baseline="0" dirty="0" smtClean="0">
              <a:ln>
                <a:noFill/>
              </a:ln>
              <a:solidFill>
                <a:srgbClr val="3B62B1"/>
              </a:solidFill>
              <a:effectLst/>
              <a:latin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  to convert between </a:t>
            </a:r>
            <a:r>
              <a:rPr kumimoji="0" lang="en-US" sz="2400" b="0" i="0" u="none" strike="noStrike" cap="none" normalizeH="0" baseline="0" dirty="0" smtClean="0">
                <a:ln>
                  <a:noFill/>
                </a:ln>
                <a:solidFill>
                  <a:srgbClr val="3B62B1"/>
                </a:solidFill>
                <a:effectLst/>
                <a:latin typeface="Calibri" panose="020F0502020204030204" pitchFamily="34" charset="0"/>
              </a:rPr>
              <a:t>number</a:t>
            </a:r>
            <a:r>
              <a:rPr kumimoji="0" lang="en-US" sz="2400" b="0" i="0" u="none" strike="noStrike" cap="none" normalizeH="0" baseline="0" dirty="0" smtClean="0">
                <a:ln>
                  <a:noFill/>
                </a:ln>
                <a:solidFill>
                  <a:schemeClr val="tx1"/>
                </a:solidFill>
                <a:effectLst/>
                <a:latin typeface="Calibri" panose="020F0502020204030204" pitchFamily="34" charset="0"/>
              </a:rPr>
              <a:t>s</a:t>
            </a:r>
            <a:r>
              <a:rPr kumimoji="0" lang="en-US" sz="2400" b="0" i="0" u="none" strike="noStrike" cap="none" normalizeH="0" baseline="0" dirty="0" smtClean="0">
                <a:ln>
                  <a:noFill/>
                </a:ln>
                <a:solidFill>
                  <a:srgbClr val="000000"/>
                </a:solidFill>
                <a:effectLst/>
                <a:latin typeface="Calibri" panose="020F0502020204030204" pitchFamily="34" charset="0"/>
              </a:rPr>
              <a:t> and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String</a:t>
            </a:r>
            <a:r>
              <a:rPr kumimoji="0" lang="en-US" sz="2400" b="0" i="0" u="none" strike="noStrike" cap="none" normalizeH="0" baseline="0" dirty="0" smtClean="0">
                <a:ln>
                  <a:noFill/>
                </a:ln>
                <a:solidFill>
                  <a:schemeClr val="tx1"/>
                </a:solidFill>
                <a:effectLst/>
                <a:latin typeface="Calibri" panose="020F0502020204030204" pitchFamily="34" charset="0"/>
              </a:rPr>
              <a:t>s</a:t>
            </a:r>
            <a:r>
              <a:rPr kumimoji="0" lang="en-US" sz="2400" b="0" i="0" u="none" strike="noStrike" cap="none" normalizeH="0" baseline="0" dirty="0" smtClean="0">
                <a:ln>
                  <a:noFill/>
                </a:ln>
                <a:solidFill>
                  <a:srgbClr val="000000"/>
                </a:solidFill>
                <a:effectLst/>
                <a:latin typeface="Calibri" panose="020F0502020204030204" pitchFamily="34" charset="0"/>
              </a:rPr>
              <a:t>:</a:t>
            </a:r>
          </a:p>
        </p:txBody>
      </p:sp>
      <p:sp>
        <p:nvSpPr>
          <p:cNvPr id="6" name="Rectangle 5"/>
          <p:cNvSpPr/>
          <p:nvPr/>
        </p:nvSpPr>
        <p:spPr>
          <a:xfrm>
            <a:off x="1097280" y="2641290"/>
            <a:ext cx="10058400" cy="1631216"/>
          </a:xfrm>
          <a:prstGeom prst="rect">
            <a:avLst/>
          </a:prstGeom>
          <a:solidFill>
            <a:srgbClr val="EBF7FF"/>
          </a:solidFill>
          <a:ln w="19050">
            <a:solidFill>
              <a:schemeClr val="tx1"/>
            </a:solidFill>
            <a:prstDash val="dash"/>
          </a:ln>
        </p:spPr>
        <p:txBody>
          <a:bodyPr wrap="square">
            <a:spAutoFit/>
          </a:bodyPr>
          <a:lstStyle/>
          <a:p>
            <a:r>
              <a:rPr lang="en-US" sz="2000" dirty="0">
                <a:latin typeface="Courier New" panose="02070309020205020404" pitchFamily="49" charset="0"/>
                <a:cs typeface="Courier New" panose="02070309020205020404" pitchFamily="49" charset="0"/>
              </a:rPr>
              <a:t>var count = 10;</a:t>
            </a:r>
          </a:p>
          <a:p>
            <a:r>
              <a:rPr lang="en-US" sz="2000" dirty="0">
                <a:latin typeface="Courier New" panose="02070309020205020404" pitchFamily="49" charset="0"/>
                <a:cs typeface="Courier New" panose="02070309020205020404" pitchFamily="49" charset="0"/>
              </a:rPr>
              <a:t>var s1 = </a:t>
            </a:r>
            <a:r>
              <a:rPr lang="en-US" sz="2000" b="1" dirty="0">
                <a:solidFill>
                  <a:srgbClr val="C00000"/>
                </a:solidFill>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count;                    </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"10"</a:t>
            </a:r>
          </a:p>
          <a:p>
            <a:r>
              <a:rPr lang="en-US" sz="2000" dirty="0">
                <a:latin typeface="Courier New" panose="02070309020205020404" pitchFamily="49" charset="0"/>
                <a:cs typeface="Courier New" panose="02070309020205020404" pitchFamily="49" charset="0"/>
              </a:rPr>
              <a:t>var s2 = count </a:t>
            </a:r>
            <a:r>
              <a:rPr lang="en-US" sz="2000" b="1" dirty="0">
                <a:solidFill>
                  <a:srgbClr val="C00000"/>
                </a:solidFill>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 bananas, </a:t>
            </a:r>
            <a:r>
              <a:rPr lang="en-US" sz="2000" dirty="0" smtClean="0">
                <a:latin typeface="Courier New" panose="02070309020205020404" pitchFamily="49" charset="0"/>
                <a:cs typeface="Courier New" panose="02070309020205020404" pitchFamily="49" charset="0"/>
              </a:rPr>
              <a:t>ah </a:t>
            </a:r>
            <a:r>
              <a:rPr lang="en-US" sz="2000" dirty="0" err="1">
                <a:latin typeface="Courier New" panose="02070309020205020404" pitchFamily="49" charset="0"/>
                <a:cs typeface="Courier New" panose="02070309020205020404" pitchFamily="49" charset="0"/>
              </a:rPr>
              <a:t>ah</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"10 bananas, </a:t>
            </a:r>
            <a:r>
              <a:rPr lang="en-US" sz="2000" dirty="0" smtClean="0">
                <a:latin typeface="Courier New" panose="02070309020205020404" pitchFamily="49" charset="0"/>
                <a:cs typeface="Courier New" panose="02070309020205020404" pitchFamily="49" charset="0"/>
              </a:rPr>
              <a:t>ah </a:t>
            </a:r>
            <a:r>
              <a:rPr lang="en-US" sz="2000" dirty="0" err="1">
                <a:latin typeface="Courier New" panose="02070309020205020404" pitchFamily="49" charset="0"/>
                <a:cs typeface="Courier New" panose="02070309020205020404" pitchFamily="49" charset="0"/>
              </a:rPr>
              <a:t>ah</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var n1 = </a:t>
            </a:r>
            <a:r>
              <a:rPr lang="en-US" sz="2000" b="1" dirty="0" err="1">
                <a:solidFill>
                  <a:srgbClr val="C00000"/>
                </a:solidFill>
                <a:latin typeface="Courier New" panose="02070309020205020404" pitchFamily="49" charset="0"/>
                <a:cs typeface="Courier New" panose="02070309020205020404" pitchFamily="49" charset="0"/>
              </a:rPr>
              <a:t>parseInt</a:t>
            </a:r>
            <a:r>
              <a:rPr lang="en-US" sz="2000" dirty="0">
                <a:latin typeface="Courier New" panose="02070309020205020404" pitchFamily="49" charset="0"/>
                <a:cs typeface="Courier New" panose="02070309020205020404" pitchFamily="49" charset="0"/>
              </a:rPr>
              <a:t>("42 is the answer"); </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42</a:t>
            </a:r>
          </a:p>
          <a:p>
            <a:r>
              <a:rPr lang="en-US" sz="2000" dirty="0">
                <a:latin typeface="Courier New" panose="02070309020205020404" pitchFamily="49" charset="0"/>
                <a:cs typeface="Courier New" panose="02070309020205020404" pitchFamily="49" charset="0"/>
              </a:rPr>
              <a:t>var n2 = </a:t>
            </a:r>
            <a:r>
              <a:rPr lang="en-US" sz="2000" dirty="0" err="1">
                <a:latin typeface="Courier New" panose="02070309020205020404" pitchFamily="49" charset="0"/>
                <a:cs typeface="Courier New" panose="02070309020205020404" pitchFamily="49" charset="0"/>
              </a:rPr>
              <a:t>parseFloat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booyah</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NaN</a:t>
            </a:r>
            <a:endParaRPr lang="en-US" sz="2000" dirty="0">
              <a:latin typeface="Courier New" panose="02070309020205020404" pitchFamily="49" charset="0"/>
              <a:cs typeface="Courier New" panose="02070309020205020404" pitchFamily="49" charset="0"/>
            </a:endParaRPr>
          </a:p>
        </p:txBody>
      </p:sp>
      <p:sp>
        <p:nvSpPr>
          <p:cNvPr id="7" name="Rectangle 3"/>
          <p:cNvSpPr>
            <a:spLocks noChangeArrowheads="1"/>
          </p:cNvSpPr>
          <p:nvPr/>
        </p:nvSpPr>
        <p:spPr bwMode="auto">
          <a:xfrm>
            <a:off x="1097280" y="4410742"/>
            <a:ext cx="10058400"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to access characters of a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String</a:t>
            </a:r>
            <a:r>
              <a:rPr kumimoji="0" lang="en-US" sz="2400" b="0" i="0" u="none" strike="noStrike" cap="none" normalizeH="0" baseline="0" dirty="0" smtClean="0">
                <a:ln>
                  <a:noFill/>
                </a:ln>
                <a:solidFill>
                  <a:srgbClr val="000000"/>
                </a:solidFill>
                <a:effectLst/>
                <a:latin typeface="Calibri" panose="020F0502020204030204" pitchFamily="34" charset="0"/>
              </a:rPr>
              <a:t>, use [</a:t>
            </a:r>
            <a:r>
              <a:rPr kumimoji="0" lang="en-US" sz="2400" b="0" i="1" u="none" strike="noStrike" cap="none" normalizeH="0" baseline="0" dirty="0" smtClean="0">
                <a:ln>
                  <a:noFill/>
                </a:ln>
                <a:solidFill>
                  <a:srgbClr val="000044"/>
                </a:solidFill>
                <a:effectLst/>
                <a:latin typeface="Helvetica" panose="020B0604020202020204" pitchFamily="34" charset="0"/>
              </a:rPr>
              <a:t>index</a:t>
            </a:r>
            <a:r>
              <a:rPr kumimoji="0" lang="en-US" sz="2400" b="0" i="0" u="none" strike="noStrike" cap="none" normalizeH="0" baseline="0" dirty="0" smtClean="0">
                <a:ln>
                  <a:noFill/>
                </a:ln>
                <a:solidFill>
                  <a:srgbClr val="000000"/>
                </a:solidFill>
                <a:effectLst/>
                <a:latin typeface="Calibri" panose="020F0502020204030204" pitchFamily="34" charset="0"/>
              </a:rPr>
              <a:t>] or </a:t>
            </a:r>
            <a:r>
              <a:rPr kumimoji="0" lang="en-US" sz="2400" b="0" i="0" u="none" strike="noStrike" cap="none" normalizeH="0" baseline="0" dirty="0" err="1" smtClean="0">
                <a:ln>
                  <a:noFill/>
                </a:ln>
                <a:solidFill>
                  <a:srgbClr val="3B62B1"/>
                </a:solidFill>
                <a:effectLst/>
                <a:latin typeface="Consolas" panose="020B0609020204030204" pitchFamily="49" charset="0"/>
                <a:cs typeface="Consolas" panose="020B0609020204030204" pitchFamily="49" charset="0"/>
              </a:rPr>
              <a:t>charAt</a:t>
            </a:r>
            <a:r>
              <a:rPr kumimoji="0" lang="en-US" sz="2400" b="0" i="0" u="none" strike="noStrike" cap="none" normalizeH="0" baseline="0" dirty="0" smtClean="0">
                <a:ln>
                  <a:noFill/>
                </a:ln>
                <a:solidFill>
                  <a:srgbClr val="000000"/>
                </a:solidFill>
                <a:effectLst/>
                <a:latin typeface="Calibri" panose="020F0502020204030204" pitchFamily="34" charset="0"/>
              </a:rPr>
              <a:t>:</a:t>
            </a:r>
            <a:r>
              <a:rPr kumimoji="0" lang="en-US" sz="2400" b="0" i="0" u="none" strike="noStrike" cap="none" normalizeH="0" baseline="0" dirty="0" smtClean="0">
                <a:ln>
                  <a:noFill/>
                </a:ln>
                <a:solidFill>
                  <a:schemeClr val="tx1"/>
                </a:solidFill>
                <a:effectLst/>
              </a:rPr>
              <a:t> </a:t>
            </a:r>
          </a:p>
        </p:txBody>
      </p:sp>
      <p:sp>
        <p:nvSpPr>
          <p:cNvPr id="8" name="Rectangle 7"/>
          <p:cNvSpPr/>
          <p:nvPr/>
        </p:nvSpPr>
        <p:spPr>
          <a:xfrm>
            <a:off x="1097279" y="4872407"/>
            <a:ext cx="10133937" cy="1015663"/>
          </a:xfrm>
          <a:prstGeom prst="rect">
            <a:avLst/>
          </a:prstGeom>
          <a:solidFill>
            <a:srgbClr val="EBF7FF"/>
          </a:solidFill>
          <a:ln w="19050">
            <a:solidFill>
              <a:schemeClr val="tx1"/>
            </a:solidFill>
            <a:prstDash val="dash"/>
          </a:ln>
        </p:spPr>
        <p:txBody>
          <a:bodyPr wrap="square">
            <a:spAutoFit/>
          </a:bodyPr>
          <a:lstStyle/>
          <a:p>
            <a:r>
              <a:rPr lang="en-US" sz="2000" dirty="0">
                <a:latin typeface="Courier New" panose="02070309020205020404" pitchFamily="49" charset="0"/>
                <a:cs typeface="Courier New" panose="02070309020205020404" pitchFamily="49" charset="0"/>
              </a:rPr>
              <a:t>var </a:t>
            </a:r>
            <a:r>
              <a:rPr lang="en-US" sz="2000" dirty="0" err="1">
                <a:latin typeface="Courier New" panose="02070309020205020404" pitchFamily="49" charset="0"/>
                <a:cs typeface="Courier New" panose="02070309020205020404" pitchFamily="49" charset="0"/>
              </a:rPr>
              <a:t>firstLetter</a:t>
            </a:r>
            <a:r>
              <a:rPr lang="en-US" sz="2000" dirty="0">
                <a:latin typeface="Courier New" panose="02070309020205020404" pitchFamily="49" charset="0"/>
                <a:cs typeface="Courier New" panose="02070309020205020404" pitchFamily="49" charset="0"/>
              </a:rPr>
              <a:t> = </a:t>
            </a:r>
            <a:r>
              <a:rPr lang="en-US" sz="2000" b="1" dirty="0">
                <a:solidFill>
                  <a:srgbClr val="C00000"/>
                </a:solidFill>
                <a:latin typeface="Courier New" panose="02070309020205020404" pitchFamily="49" charset="0"/>
                <a:cs typeface="Courier New" panose="02070309020205020404" pitchFamily="49" charset="0"/>
              </a:rPr>
              <a:t>s[0]</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var </a:t>
            </a:r>
            <a:r>
              <a:rPr lang="en-US" sz="2000" dirty="0" err="1">
                <a:latin typeface="Courier New" panose="02070309020205020404" pitchFamily="49" charset="0"/>
                <a:cs typeface="Courier New" panose="02070309020205020404" pitchFamily="49" charset="0"/>
              </a:rPr>
              <a:t>firstLetter</a:t>
            </a:r>
            <a:r>
              <a:rPr lang="en-US" sz="2000" dirty="0">
                <a:latin typeface="Courier New" panose="02070309020205020404" pitchFamily="49" charset="0"/>
                <a:cs typeface="Courier New" panose="02070309020205020404" pitchFamily="49" charset="0"/>
              </a:rPr>
              <a:t> = </a:t>
            </a:r>
            <a:r>
              <a:rPr lang="en-US" sz="2000" b="1" dirty="0" err="1">
                <a:solidFill>
                  <a:srgbClr val="C00000"/>
                </a:solidFill>
                <a:latin typeface="Courier New" panose="02070309020205020404" pitchFamily="49" charset="0"/>
                <a:cs typeface="Courier New" panose="02070309020205020404" pitchFamily="49" charset="0"/>
              </a:rPr>
              <a:t>s.charAt</a:t>
            </a:r>
            <a:r>
              <a:rPr lang="en-US" sz="2000" b="1" dirty="0">
                <a:solidFill>
                  <a:srgbClr val="C00000"/>
                </a:solidFill>
                <a:latin typeface="Courier New" panose="02070309020205020404" pitchFamily="49" charset="0"/>
                <a:cs typeface="Courier New" panose="02070309020205020404" pitchFamily="49" charset="0"/>
              </a:rPr>
              <a:t>(0)</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var </a:t>
            </a:r>
            <a:r>
              <a:rPr lang="en-US" sz="2000" dirty="0" err="1">
                <a:latin typeface="Courier New" panose="02070309020205020404" pitchFamily="49" charset="0"/>
                <a:cs typeface="Courier New" panose="02070309020205020404" pitchFamily="49" charset="0"/>
              </a:rPr>
              <a:t>lastLetter</a:t>
            </a:r>
            <a:r>
              <a:rPr lang="en-US" sz="2000" dirty="0">
                <a:latin typeface="Courier New" panose="02070309020205020404" pitchFamily="49" charset="0"/>
                <a:cs typeface="Courier New" panose="02070309020205020404" pitchFamily="49" charset="0"/>
              </a:rPr>
              <a:t> = </a:t>
            </a:r>
            <a:r>
              <a:rPr lang="en-US" sz="2000" b="1" dirty="0" err="1">
                <a:solidFill>
                  <a:srgbClr val="C00000"/>
                </a:solidFill>
                <a:latin typeface="Courier New" panose="02070309020205020404" pitchFamily="49" charset="0"/>
                <a:cs typeface="Courier New" panose="02070309020205020404" pitchFamily="49" charset="0"/>
              </a:rPr>
              <a:t>s.charAt</a:t>
            </a:r>
            <a:r>
              <a:rPr lang="en-US" sz="2000" b="1" dirty="0">
                <a:solidFill>
                  <a:srgbClr val="C00000"/>
                </a:solidFill>
                <a:latin typeface="Courier New" panose="02070309020205020404" pitchFamily="49" charset="0"/>
                <a:cs typeface="Courier New" panose="02070309020205020404" pitchFamily="49" charset="0"/>
              </a:rPr>
              <a:t>(</a:t>
            </a:r>
            <a:r>
              <a:rPr lang="en-US" sz="2000" b="1" dirty="0" err="1">
                <a:solidFill>
                  <a:srgbClr val="C00000"/>
                </a:solidFill>
                <a:latin typeface="Courier New" panose="02070309020205020404" pitchFamily="49" charset="0"/>
                <a:cs typeface="Courier New" panose="02070309020205020404" pitchFamily="49" charset="0"/>
              </a:rPr>
              <a:t>s.length</a:t>
            </a:r>
            <a:r>
              <a:rPr lang="en-US" sz="2000" b="1" dirty="0">
                <a:solidFill>
                  <a:srgbClr val="C00000"/>
                </a:solidFill>
                <a:latin typeface="Courier New" panose="02070309020205020404" pitchFamily="49" charset="0"/>
                <a:cs typeface="Courier New" panose="02070309020205020404" pitchFamily="49" charset="0"/>
              </a:rPr>
              <a:t> - 1);</a:t>
            </a:r>
          </a:p>
        </p:txBody>
      </p:sp>
    </p:spTree>
    <p:extLst>
      <p:ext uri="{BB962C8B-B14F-4D97-AF65-F5344CB8AC3E}">
        <p14:creationId xmlns:p14="http://schemas.microsoft.com/office/powerpoint/2010/main" val="374446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 </a:t>
            </a:r>
            <a:r>
              <a:rPr lang="en-US" i="1" dirty="0"/>
              <a:t>(same as </a:t>
            </a:r>
            <a:r>
              <a:rPr lang="en-US" i="1" dirty="0" smtClean="0"/>
              <a:t>Java</a:t>
            </a:r>
            <a:r>
              <a:rPr lang="en-US" dirty="0"/>
              <a:t>)</a:t>
            </a:r>
          </a:p>
        </p:txBody>
      </p:sp>
      <p:sp>
        <p:nvSpPr>
          <p:cNvPr id="3" name="Content Placeholder 2"/>
          <p:cNvSpPr>
            <a:spLocks noGrp="1"/>
          </p:cNvSpPr>
          <p:nvPr>
            <p:ph idx="1"/>
          </p:nvPr>
        </p:nvSpPr>
        <p:spPr>
          <a:xfrm>
            <a:off x="1097280" y="1845734"/>
            <a:ext cx="10058400" cy="857709"/>
          </a:xfrm>
          <a:solidFill>
            <a:srgbClr val="EBF7FF"/>
          </a:solidFill>
          <a:ln w="19050">
            <a:solidFill>
              <a:schemeClr val="tx1"/>
            </a:solidFill>
            <a:prstDash val="dash"/>
          </a:ln>
        </p:spPr>
        <p:txBody>
          <a:bodyPr/>
          <a:lstStyle/>
          <a:p>
            <a:r>
              <a:rPr lang="en-US" dirty="0">
                <a:solidFill>
                  <a:srgbClr val="00B050"/>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single-line </a:t>
            </a:r>
            <a:r>
              <a:rPr lang="en-US" dirty="0" smtClean="0">
                <a:latin typeface="Courier New" panose="02070309020205020404" pitchFamily="49" charset="0"/>
                <a:cs typeface="Courier New" panose="02070309020205020404" pitchFamily="49" charset="0"/>
              </a:rPr>
              <a:t>comment</a:t>
            </a:r>
            <a:endParaRPr lang="en-US" dirty="0">
              <a:latin typeface="Courier New" panose="02070309020205020404" pitchFamily="49" charset="0"/>
              <a:cs typeface="Courier New" panose="02070309020205020404" pitchFamily="49" charset="0"/>
            </a:endParaRPr>
          </a:p>
          <a:p>
            <a:r>
              <a:rPr lang="en-US" dirty="0">
                <a:solidFill>
                  <a:srgbClr val="00B050"/>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multi-line comment </a:t>
            </a:r>
            <a:r>
              <a:rPr lang="en-US" dirty="0" smtClean="0">
                <a:solidFill>
                  <a:srgbClr val="00B050"/>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b="1" dirty="0" smtClean="0">
                <a:solidFill>
                  <a:schemeClr val="bg1">
                    <a:lumMod val="65000"/>
                  </a:schemeClr>
                </a:solidFill>
                <a:latin typeface="Courier New" panose="02070309020205020404" pitchFamily="49" charset="0"/>
                <a:cs typeface="Courier New" panose="02070309020205020404" pitchFamily="49" charset="0"/>
              </a:rPr>
              <a:t>JS</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4" name="Rectangle 1"/>
          <p:cNvSpPr>
            <a:spLocks noChangeArrowheads="1"/>
          </p:cNvSpPr>
          <p:nvPr/>
        </p:nvSpPr>
        <p:spPr bwMode="auto">
          <a:xfrm>
            <a:off x="1097280" y="2534818"/>
            <a:ext cx="10058400" cy="3628840"/>
          </a:xfrm>
          <a:prstGeom prst="rect">
            <a:avLst/>
          </a:prstGeom>
          <a:noFill/>
          <a:ln>
            <a:noFill/>
          </a:ln>
          <a:effectLst/>
        </p:spPr>
        <p:txBody>
          <a:bodyPr vert="horz" wrap="square" lIns="79350" tIns="0" rIns="0" bIns="119025"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endParaRPr kumimoji="0" lang="en-US" sz="2400" b="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identical to Java's comment syntax</a:t>
            </a: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recall: 4 comment syntaxes</a:t>
            </a:r>
          </a:p>
          <a:p>
            <a:pPr marL="800100" marR="0" lvl="1"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HTML:</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&lt;!-- </a:t>
            </a:r>
            <a:r>
              <a:rPr kumimoji="0" lang="en-US" sz="2400" b="0" i="1" u="none" strike="noStrike" cap="none" normalizeH="0" baseline="0" dirty="0" smtClean="0">
                <a:ln>
                  <a:noFill/>
                </a:ln>
                <a:solidFill>
                  <a:srgbClr val="3B62B1"/>
                </a:solidFill>
                <a:effectLst/>
                <a:latin typeface="Helvetica" panose="020B0604020202020204" pitchFamily="34" charset="0"/>
                <a:cs typeface="Consolas" panose="020B0609020204030204" pitchFamily="49" charset="0"/>
              </a:rPr>
              <a:t>comment</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 --&gt;</a:t>
            </a:r>
            <a:endParaRPr kumimoji="0" lang="en-US" sz="2400" b="0" i="0" u="none" strike="noStrike" cap="none" normalizeH="0" baseline="0" dirty="0" smtClean="0">
              <a:ln>
                <a:noFill/>
              </a:ln>
              <a:solidFill>
                <a:srgbClr val="3B62B1"/>
              </a:solidFill>
              <a:effectLst/>
              <a:latin typeface="Calibri" panose="020F0502020204030204" pitchFamily="34" charset="0"/>
            </a:endParaRPr>
          </a:p>
          <a:p>
            <a:pPr marL="800100" marR="0" lvl="1"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CSS/JS/PHP:</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 </a:t>
            </a:r>
            <a:r>
              <a:rPr kumimoji="0" lang="en-US" sz="2400" b="0" i="1" u="none" strike="noStrike" cap="none" normalizeH="0" baseline="0" dirty="0" smtClean="0">
                <a:ln>
                  <a:noFill/>
                </a:ln>
                <a:solidFill>
                  <a:srgbClr val="3B62B1"/>
                </a:solidFill>
                <a:effectLst/>
                <a:latin typeface="Helvetica" panose="020B0604020202020204" pitchFamily="34" charset="0"/>
                <a:cs typeface="Consolas" panose="020B0609020204030204" pitchFamily="49" charset="0"/>
              </a:rPr>
              <a:t>comment</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 */</a:t>
            </a:r>
            <a:endParaRPr kumimoji="0" lang="en-US" sz="2400" b="0" i="0" u="none" strike="noStrike" cap="none" normalizeH="0" baseline="0" dirty="0" smtClean="0">
              <a:ln>
                <a:noFill/>
              </a:ln>
              <a:solidFill>
                <a:srgbClr val="3B62B1"/>
              </a:solidFill>
              <a:effectLst/>
              <a:latin typeface="Calibri" panose="020F0502020204030204" pitchFamily="34" charset="0"/>
            </a:endParaRPr>
          </a:p>
          <a:p>
            <a:pPr marL="800100" marR="0" lvl="1"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Java/JS/PHP:</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 </a:t>
            </a:r>
            <a:r>
              <a:rPr kumimoji="0" lang="en-US" sz="2400" b="0" i="1" u="none" strike="noStrike" cap="none" normalizeH="0" baseline="0" dirty="0" smtClean="0">
                <a:ln>
                  <a:noFill/>
                </a:ln>
                <a:solidFill>
                  <a:srgbClr val="3B62B1"/>
                </a:solidFill>
                <a:effectLst/>
                <a:latin typeface="Helvetica" panose="020B0604020202020204" pitchFamily="34" charset="0"/>
                <a:cs typeface="Consolas" panose="020B0609020204030204" pitchFamily="49" charset="0"/>
              </a:rPr>
              <a:t>comment</a:t>
            </a:r>
            <a:endParaRPr kumimoji="0" lang="en-US" sz="2400" b="0" i="0" u="none" strike="noStrike" cap="none" normalizeH="0" baseline="0" dirty="0" smtClean="0">
              <a:ln>
                <a:noFill/>
              </a:ln>
              <a:solidFill>
                <a:srgbClr val="3B62B1"/>
              </a:solidFill>
              <a:effectLst/>
              <a:latin typeface="Calibri" panose="020F0502020204030204" pitchFamily="34" charset="0"/>
            </a:endParaRPr>
          </a:p>
          <a:p>
            <a:pPr marL="800100" marR="0" lvl="1"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PHP:</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 </a:t>
            </a:r>
            <a:r>
              <a:rPr kumimoji="0" lang="en-US" sz="2400" b="0" i="1" u="none" strike="noStrike" cap="none" normalizeH="0" baseline="0" dirty="0" smtClean="0">
                <a:ln>
                  <a:noFill/>
                </a:ln>
                <a:solidFill>
                  <a:srgbClr val="3B62B1"/>
                </a:solidFill>
                <a:effectLst/>
                <a:latin typeface="Helvetica" panose="020B0604020202020204" pitchFamily="34" charset="0"/>
                <a:cs typeface="Consolas" panose="020B0609020204030204" pitchFamily="49" charset="0"/>
              </a:rPr>
              <a:t>comment</a:t>
            </a:r>
            <a:endParaRPr kumimoji="0" lang="en-US" sz="2400" b="0" i="0" u="none" strike="noStrike" cap="none" normalizeH="0" baseline="0" dirty="0" smtClean="0">
              <a:ln>
                <a:noFill/>
              </a:ln>
              <a:solidFill>
                <a:srgbClr val="3B62B1"/>
              </a:solidFill>
              <a:effectLst/>
              <a:latin typeface="Calibri" panose="020F0502020204030204" pitchFamily="34" charset="0"/>
            </a:endParaRPr>
          </a:p>
        </p:txBody>
      </p:sp>
    </p:spTree>
    <p:extLst>
      <p:ext uri="{BB962C8B-B14F-4D97-AF65-F5344CB8AC3E}">
        <p14:creationId xmlns:p14="http://schemas.microsoft.com/office/powerpoint/2010/main" val="3858888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for</a:t>
            </a:r>
            <a:r>
              <a:rPr lang="en-US" dirty="0"/>
              <a:t> loop (same as Java)</a:t>
            </a:r>
          </a:p>
        </p:txBody>
      </p:sp>
      <p:sp>
        <p:nvSpPr>
          <p:cNvPr id="3" name="Content Placeholder 2"/>
          <p:cNvSpPr>
            <a:spLocks noGrp="1"/>
          </p:cNvSpPr>
          <p:nvPr>
            <p:ph idx="1"/>
          </p:nvPr>
        </p:nvSpPr>
        <p:spPr>
          <a:xfrm>
            <a:off x="1097280" y="1776161"/>
            <a:ext cx="10058400" cy="1026675"/>
          </a:xfrm>
          <a:solidFill>
            <a:schemeClr val="bg1">
              <a:lumMod val="95000"/>
            </a:schemeClr>
          </a:solidFill>
          <a:ln w="19050">
            <a:solidFill>
              <a:schemeClr val="tx1"/>
            </a:solidFill>
            <a:prstDash val="dash"/>
          </a:ln>
        </p:spPr>
        <p:txBody>
          <a:bodyPr>
            <a:normAutofit/>
          </a:bodyPr>
          <a:lstStyle/>
          <a:p>
            <a:pPr>
              <a:spcBef>
                <a:spcPts val="0"/>
              </a:spcBef>
              <a:spcAft>
                <a:spcPts val="0"/>
              </a:spcAft>
            </a:pPr>
            <a:r>
              <a:rPr lang="en-US" sz="2200" dirty="0">
                <a:latin typeface="Courier New" panose="02070309020205020404" pitchFamily="49" charset="0"/>
                <a:cs typeface="Courier New" panose="02070309020205020404" pitchFamily="49" charset="0"/>
              </a:rPr>
              <a:t>for (initialization; condition; update) {</a:t>
            </a:r>
          </a:p>
          <a:p>
            <a:pPr>
              <a:spcBef>
                <a:spcPts val="0"/>
              </a:spcBef>
              <a:spcAft>
                <a:spcPts val="0"/>
              </a:spcAft>
            </a:pPr>
            <a:r>
              <a:rPr lang="en-US" sz="2200" dirty="0">
                <a:latin typeface="Courier New" panose="02070309020205020404" pitchFamily="49" charset="0"/>
                <a:cs typeface="Courier New" panose="02070309020205020404" pitchFamily="49" charset="0"/>
              </a:rPr>
              <a:t>  statements;</a:t>
            </a:r>
          </a:p>
          <a:p>
            <a:pPr>
              <a:spcBef>
                <a:spcPts val="0"/>
              </a:spcBef>
              <a:spcAft>
                <a:spcPts val="0"/>
              </a:spcAft>
            </a:pPr>
            <a:r>
              <a:rPr lang="en-US" sz="2200" dirty="0" smtClean="0">
                <a:latin typeface="Courier New" panose="02070309020205020404" pitchFamily="49" charset="0"/>
                <a:cs typeface="Courier New" panose="02070309020205020404" pitchFamily="49" charset="0"/>
              </a:rPr>
              <a:t>}                                                      </a:t>
            </a:r>
            <a:r>
              <a:rPr lang="en-US" sz="2200" b="1" dirty="0" smtClean="0">
                <a:solidFill>
                  <a:schemeClr val="bg1">
                    <a:lumMod val="65000"/>
                  </a:schemeClr>
                </a:solidFill>
                <a:latin typeface="Courier New" panose="02070309020205020404" pitchFamily="49" charset="0"/>
                <a:cs typeface="Courier New" panose="02070309020205020404" pitchFamily="49" charset="0"/>
              </a:rPr>
              <a:t>JS</a:t>
            </a:r>
            <a:endParaRPr lang="en-US" sz="2200" b="1" dirty="0">
              <a:solidFill>
                <a:schemeClr val="bg1">
                  <a:lumMod val="65000"/>
                </a:schemeClr>
              </a:solidFill>
              <a:latin typeface="Courier New" panose="02070309020205020404" pitchFamily="49" charset="0"/>
              <a:cs typeface="Courier New" panose="02070309020205020404" pitchFamily="49" charset="0"/>
            </a:endParaRPr>
          </a:p>
        </p:txBody>
      </p:sp>
      <p:sp>
        <p:nvSpPr>
          <p:cNvPr id="7" name="Rectangle 6"/>
          <p:cNvSpPr/>
          <p:nvPr/>
        </p:nvSpPr>
        <p:spPr>
          <a:xfrm>
            <a:off x="1097280" y="2887900"/>
            <a:ext cx="10058400" cy="1446550"/>
          </a:xfrm>
          <a:prstGeom prst="rect">
            <a:avLst/>
          </a:prstGeom>
          <a:solidFill>
            <a:srgbClr val="EBF7FF"/>
          </a:solidFill>
          <a:ln w="19050">
            <a:solidFill>
              <a:schemeClr val="tx1"/>
            </a:solidFill>
            <a:prstDash val="dash"/>
          </a:ln>
        </p:spPr>
        <p:txBody>
          <a:bodyPr wrap="square">
            <a:spAutoFit/>
          </a:bodyPr>
          <a:lstStyle/>
          <a:p>
            <a:r>
              <a:rPr lang="en-US" sz="2200" dirty="0">
                <a:latin typeface="Courier New" panose="02070309020205020404" pitchFamily="49" charset="0"/>
                <a:cs typeface="Courier New" panose="02070309020205020404" pitchFamily="49" charset="0"/>
              </a:rPr>
              <a:t>var sum = 0;</a:t>
            </a:r>
          </a:p>
          <a:p>
            <a:r>
              <a:rPr lang="en-US" sz="2200" b="1" dirty="0">
                <a:solidFill>
                  <a:srgbClr val="C00000"/>
                </a:solidFill>
                <a:latin typeface="Courier New" panose="02070309020205020404" pitchFamily="49" charset="0"/>
                <a:cs typeface="Courier New" panose="02070309020205020404" pitchFamily="49" charset="0"/>
              </a:rPr>
              <a:t>for (var </a:t>
            </a:r>
            <a:r>
              <a:rPr lang="en-US" sz="2200" b="1" dirty="0" err="1">
                <a:solidFill>
                  <a:srgbClr val="C00000"/>
                </a:solidFill>
                <a:latin typeface="Courier New" panose="02070309020205020404" pitchFamily="49" charset="0"/>
                <a:cs typeface="Courier New" panose="02070309020205020404" pitchFamily="49" charset="0"/>
              </a:rPr>
              <a:t>i</a:t>
            </a:r>
            <a:r>
              <a:rPr lang="en-US" sz="2200" b="1" dirty="0">
                <a:solidFill>
                  <a:srgbClr val="C00000"/>
                </a:solidFill>
                <a:latin typeface="Courier New" panose="02070309020205020404" pitchFamily="49" charset="0"/>
                <a:cs typeface="Courier New" panose="02070309020205020404" pitchFamily="49" charset="0"/>
              </a:rPr>
              <a:t> = 0; </a:t>
            </a:r>
            <a:r>
              <a:rPr lang="en-US" sz="2200" b="1" dirty="0" err="1">
                <a:solidFill>
                  <a:srgbClr val="C00000"/>
                </a:solidFill>
                <a:latin typeface="Courier New" panose="02070309020205020404" pitchFamily="49" charset="0"/>
                <a:cs typeface="Courier New" panose="02070309020205020404" pitchFamily="49" charset="0"/>
              </a:rPr>
              <a:t>i</a:t>
            </a:r>
            <a:r>
              <a:rPr lang="en-US" sz="2200" b="1" dirty="0">
                <a:solidFill>
                  <a:srgbClr val="C00000"/>
                </a:solidFill>
                <a:latin typeface="Courier New" panose="02070309020205020404" pitchFamily="49" charset="0"/>
                <a:cs typeface="Courier New" panose="02070309020205020404" pitchFamily="49" charset="0"/>
              </a:rPr>
              <a:t> &lt; 100; </a:t>
            </a:r>
            <a:r>
              <a:rPr lang="en-US" sz="2200" b="1" dirty="0" err="1">
                <a:solidFill>
                  <a:srgbClr val="C00000"/>
                </a:solidFill>
                <a:latin typeface="Courier New" panose="02070309020205020404" pitchFamily="49" charset="0"/>
                <a:cs typeface="Courier New" panose="02070309020205020404" pitchFamily="49" charset="0"/>
              </a:rPr>
              <a:t>i</a:t>
            </a:r>
            <a:r>
              <a:rPr lang="en-US" sz="2200" b="1" dirty="0">
                <a:solidFill>
                  <a:srgbClr val="C00000"/>
                </a:solidFill>
                <a:latin typeface="Courier New" panose="02070309020205020404" pitchFamily="49" charset="0"/>
                <a:cs typeface="Courier New" panose="02070309020205020404" pitchFamily="49" charset="0"/>
              </a:rPr>
              <a:t>++) {</a:t>
            </a:r>
          </a:p>
          <a:p>
            <a:r>
              <a:rPr lang="en-US" sz="2200" dirty="0">
                <a:latin typeface="Courier New" panose="02070309020205020404" pitchFamily="49" charset="0"/>
                <a:cs typeface="Courier New" panose="02070309020205020404" pitchFamily="49" charset="0"/>
              </a:rPr>
              <a:t>  sum = sum +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a:t>
            </a:r>
          </a:p>
          <a:p>
            <a:r>
              <a:rPr lang="en-US" sz="2200" b="1" dirty="0" smtClean="0">
                <a:solidFill>
                  <a:srgbClr val="C00000"/>
                </a:solidFill>
                <a:latin typeface="Courier New" panose="02070309020205020404" pitchFamily="49" charset="0"/>
                <a:cs typeface="Courier New" panose="02070309020205020404" pitchFamily="49" charset="0"/>
              </a:rPr>
              <a:t>}</a:t>
            </a:r>
            <a:r>
              <a:rPr lang="en-US" sz="2200" dirty="0" smtClean="0">
                <a:latin typeface="Courier New" panose="02070309020205020404" pitchFamily="49" charset="0"/>
                <a:cs typeface="Courier New" panose="02070309020205020404" pitchFamily="49" charset="0"/>
              </a:rPr>
              <a:t>                                                       </a:t>
            </a:r>
            <a:r>
              <a:rPr lang="en-US" sz="2200" b="1" dirty="0" smtClean="0">
                <a:solidFill>
                  <a:schemeClr val="bg1">
                    <a:lumMod val="65000"/>
                  </a:schemeClr>
                </a:solidFill>
                <a:latin typeface="Courier New" panose="02070309020205020404" pitchFamily="49" charset="0"/>
                <a:cs typeface="Courier New" panose="02070309020205020404" pitchFamily="49" charset="0"/>
              </a:rPr>
              <a:t>JS</a:t>
            </a:r>
            <a:endParaRPr lang="en-US" sz="2200" b="1" dirty="0">
              <a:solidFill>
                <a:schemeClr val="bg1">
                  <a:lumMod val="65000"/>
                </a:schemeClr>
              </a:solidFill>
              <a:latin typeface="Courier New" panose="02070309020205020404" pitchFamily="49" charset="0"/>
              <a:cs typeface="Courier New" panose="02070309020205020404" pitchFamily="49" charset="0"/>
            </a:endParaRPr>
          </a:p>
        </p:txBody>
      </p:sp>
      <p:sp>
        <p:nvSpPr>
          <p:cNvPr id="8" name="Rectangle 7"/>
          <p:cNvSpPr/>
          <p:nvPr/>
        </p:nvSpPr>
        <p:spPr>
          <a:xfrm>
            <a:off x="1097280" y="4437402"/>
            <a:ext cx="10058400" cy="2123658"/>
          </a:xfrm>
          <a:prstGeom prst="rect">
            <a:avLst/>
          </a:prstGeom>
          <a:solidFill>
            <a:srgbClr val="EBF7FF"/>
          </a:solidFill>
          <a:ln w="19050">
            <a:solidFill>
              <a:schemeClr val="tx1"/>
            </a:solidFill>
            <a:prstDash val="dash"/>
          </a:ln>
        </p:spPr>
        <p:txBody>
          <a:bodyPr wrap="square">
            <a:spAutoFit/>
          </a:bodyPr>
          <a:lstStyle/>
          <a:p>
            <a:r>
              <a:rPr lang="en-US" sz="2200" dirty="0" smtClean="0">
                <a:latin typeface="Courier New" panose="02070309020205020404" pitchFamily="49" charset="0"/>
                <a:cs typeface="Courier New" panose="02070309020205020404" pitchFamily="49" charset="0"/>
              </a:rPr>
              <a:t>var s1 = "hello";</a:t>
            </a:r>
          </a:p>
          <a:p>
            <a:r>
              <a:rPr lang="en-US" sz="2200" dirty="0" smtClean="0">
                <a:latin typeface="Courier New" panose="02070309020205020404" pitchFamily="49" charset="0"/>
                <a:cs typeface="Courier New" panose="02070309020205020404" pitchFamily="49" charset="0"/>
              </a:rPr>
              <a:t>var s2 = "";</a:t>
            </a:r>
          </a:p>
          <a:p>
            <a:r>
              <a:rPr lang="en-US" sz="2200" b="1" dirty="0" smtClean="0">
                <a:solidFill>
                  <a:srgbClr val="C00000"/>
                </a:solidFill>
                <a:latin typeface="Courier New" panose="02070309020205020404" pitchFamily="49" charset="0"/>
                <a:cs typeface="Courier New" panose="02070309020205020404" pitchFamily="49" charset="0"/>
              </a:rPr>
              <a:t>for (var </a:t>
            </a:r>
            <a:r>
              <a:rPr lang="en-US" sz="2200" b="1" dirty="0" err="1" smtClean="0">
                <a:solidFill>
                  <a:srgbClr val="C00000"/>
                </a:solidFill>
                <a:latin typeface="Courier New" panose="02070309020205020404" pitchFamily="49" charset="0"/>
                <a:cs typeface="Courier New" panose="02070309020205020404" pitchFamily="49" charset="0"/>
              </a:rPr>
              <a:t>i</a:t>
            </a:r>
            <a:r>
              <a:rPr lang="en-US" sz="2200" b="1" dirty="0" smtClean="0">
                <a:solidFill>
                  <a:srgbClr val="C00000"/>
                </a:solidFill>
                <a:latin typeface="Courier New" panose="02070309020205020404" pitchFamily="49" charset="0"/>
                <a:cs typeface="Courier New" panose="02070309020205020404" pitchFamily="49" charset="0"/>
              </a:rPr>
              <a:t> = 0; </a:t>
            </a:r>
            <a:r>
              <a:rPr lang="en-US" sz="2200" b="1" dirty="0" err="1" smtClean="0">
                <a:solidFill>
                  <a:srgbClr val="C00000"/>
                </a:solidFill>
                <a:latin typeface="Courier New" panose="02070309020205020404" pitchFamily="49" charset="0"/>
                <a:cs typeface="Courier New" panose="02070309020205020404" pitchFamily="49" charset="0"/>
              </a:rPr>
              <a:t>i</a:t>
            </a:r>
            <a:r>
              <a:rPr lang="en-US" sz="2200" b="1" dirty="0" smtClean="0">
                <a:solidFill>
                  <a:srgbClr val="C00000"/>
                </a:solidFill>
                <a:latin typeface="Courier New" panose="02070309020205020404" pitchFamily="49" charset="0"/>
                <a:cs typeface="Courier New" panose="02070309020205020404" pitchFamily="49" charset="0"/>
              </a:rPr>
              <a:t> &lt; </a:t>
            </a:r>
            <a:r>
              <a:rPr lang="en-US" sz="2200" b="1" dirty="0" smtClean="0">
                <a:solidFill>
                  <a:srgbClr val="C00000"/>
                </a:solidFill>
                <a:latin typeface="Courier New" panose="02070309020205020404" pitchFamily="49" charset="0"/>
                <a:cs typeface="Courier New" panose="02070309020205020404" pitchFamily="49" charset="0"/>
              </a:rPr>
              <a:t>s1.length</a:t>
            </a:r>
            <a:r>
              <a:rPr lang="en-US" sz="2200" b="1" dirty="0" smtClean="0">
                <a:solidFill>
                  <a:srgbClr val="C00000"/>
                </a:solidFill>
                <a:latin typeface="Courier New" panose="02070309020205020404" pitchFamily="49" charset="0"/>
                <a:cs typeface="Courier New" panose="02070309020205020404" pitchFamily="49" charset="0"/>
              </a:rPr>
              <a:t>; </a:t>
            </a:r>
            <a:r>
              <a:rPr lang="en-US" sz="2200" b="1" dirty="0" err="1" smtClean="0">
                <a:solidFill>
                  <a:srgbClr val="C00000"/>
                </a:solidFill>
                <a:latin typeface="Courier New" panose="02070309020205020404" pitchFamily="49" charset="0"/>
                <a:cs typeface="Courier New" panose="02070309020205020404" pitchFamily="49" charset="0"/>
              </a:rPr>
              <a:t>i</a:t>
            </a:r>
            <a:r>
              <a:rPr lang="en-US" sz="2200" b="1" dirty="0" smtClean="0">
                <a:solidFill>
                  <a:srgbClr val="C00000"/>
                </a:solidFill>
                <a:latin typeface="Courier New" panose="02070309020205020404" pitchFamily="49" charset="0"/>
                <a:cs typeface="Courier New" panose="02070309020205020404" pitchFamily="49" charset="0"/>
              </a:rPr>
              <a:t>++) {</a:t>
            </a:r>
          </a:p>
          <a:p>
            <a:r>
              <a:rPr lang="en-US" sz="2200" dirty="0" smtClean="0">
                <a:latin typeface="Courier New" panose="02070309020205020404" pitchFamily="49" charset="0"/>
                <a:cs typeface="Courier New" panose="02070309020205020404" pitchFamily="49" charset="0"/>
              </a:rPr>
              <a:t>  s2 += s1[</a:t>
            </a:r>
            <a:r>
              <a:rPr lang="en-US" sz="2200" dirty="0" err="1" smtClean="0">
                <a:latin typeface="Courier New" panose="02070309020205020404" pitchFamily="49" charset="0"/>
                <a:cs typeface="Courier New" panose="02070309020205020404" pitchFamily="49" charset="0"/>
              </a:rPr>
              <a:t>i</a:t>
            </a:r>
            <a:r>
              <a:rPr lang="en-US" sz="2200" dirty="0" smtClean="0">
                <a:latin typeface="Courier New" panose="02070309020205020404" pitchFamily="49" charset="0"/>
                <a:cs typeface="Courier New" panose="02070309020205020404" pitchFamily="49" charset="0"/>
              </a:rPr>
              <a:t>] + s1[</a:t>
            </a:r>
            <a:r>
              <a:rPr lang="en-US" sz="2200" dirty="0" err="1" smtClean="0">
                <a:latin typeface="Courier New" panose="02070309020205020404" pitchFamily="49" charset="0"/>
                <a:cs typeface="Courier New" panose="02070309020205020404" pitchFamily="49" charset="0"/>
              </a:rPr>
              <a:t>i</a:t>
            </a:r>
            <a:r>
              <a:rPr lang="en-US" sz="2200" dirty="0" smtClean="0">
                <a:latin typeface="Courier New" panose="02070309020205020404" pitchFamily="49" charset="0"/>
                <a:cs typeface="Courier New" panose="02070309020205020404" pitchFamily="49" charset="0"/>
              </a:rPr>
              <a:t>];</a:t>
            </a:r>
          </a:p>
          <a:p>
            <a:r>
              <a:rPr lang="en-US" sz="2200" b="1" dirty="0" smtClean="0">
                <a:solidFill>
                  <a:srgbClr val="C00000"/>
                </a:solidFill>
                <a:latin typeface="Courier New" panose="02070309020205020404" pitchFamily="49" charset="0"/>
                <a:cs typeface="Courier New" panose="02070309020205020404" pitchFamily="49" charset="0"/>
              </a:rPr>
              <a:t>}</a:t>
            </a:r>
          </a:p>
          <a:p>
            <a:r>
              <a:rPr lang="en-US" sz="2200" dirty="0" smtClean="0">
                <a:solidFill>
                  <a:srgbClr val="00B050"/>
                </a:solidFill>
                <a:latin typeface="Courier New" panose="02070309020205020404" pitchFamily="49" charset="0"/>
                <a:cs typeface="Courier New" panose="02070309020205020404" pitchFamily="49" charset="0"/>
              </a:rPr>
              <a:t>// s2 stores "</a:t>
            </a:r>
            <a:r>
              <a:rPr lang="en-US" sz="2200" dirty="0" err="1" smtClean="0">
                <a:solidFill>
                  <a:srgbClr val="00B050"/>
                </a:solidFill>
                <a:latin typeface="Courier New" panose="02070309020205020404" pitchFamily="49" charset="0"/>
                <a:cs typeface="Courier New" panose="02070309020205020404" pitchFamily="49" charset="0"/>
              </a:rPr>
              <a:t>hheelllloo</a:t>
            </a:r>
            <a:r>
              <a:rPr lang="en-US" sz="2200" dirty="0" smtClean="0">
                <a:solidFill>
                  <a:srgbClr val="00B050"/>
                </a:solidFill>
                <a:latin typeface="Courier New" panose="02070309020205020404" pitchFamily="49" charset="0"/>
                <a:cs typeface="Courier New" panose="02070309020205020404" pitchFamily="49" charset="0"/>
              </a:rPr>
              <a:t>“                              </a:t>
            </a:r>
            <a:r>
              <a:rPr lang="en-US" sz="2200" b="1" dirty="0" smtClean="0">
                <a:solidFill>
                  <a:schemeClr val="bg1">
                    <a:lumMod val="65000"/>
                  </a:schemeClr>
                </a:solidFill>
                <a:latin typeface="Courier New" panose="02070309020205020404" pitchFamily="49" charset="0"/>
                <a:cs typeface="Courier New" panose="02070309020205020404" pitchFamily="49" charset="0"/>
              </a:rPr>
              <a:t>JS</a:t>
            </a:r>
            <a:endParaRPr lang="en-US" sz="2200" b="1" dirty="0">
              <a:solidFill>
                <a:schemeClr val="bg1">
                  <a:lumMod val="6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93859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3"/>
              </a:rPr>
              <a:t>Math</a:t>
            </a:r>
            <a:r>
              <a:rPr lang="en-US" dirty="0"/>
              <a:t> </a:t>
            </a:r>
            <a:r>
              <a:rPr lang="en-US" dirty="0" smtClean="0"/>
              <a:t>object</a:t>
            </a:r>
            <a:endParaRPr lang="en-US" dirty="0"/>
          </a:p>
        </p:txBody>
      </p:sp>
      <p:sp>
        <p:nvSpPr>
          <p:cNvPr id="3" name="Content Placeholder 2"/>
          <p:cNvSpPr>
            <a:spLocks noGrp="1"/>
          </p:cNvSpPr>
          <p:nvPr>
            <p:ph idx="1"/>
          </p:nvPr>
        </p:nvSpPr>
        <p:spPr>
          <a:xfrm>
            <a:off x="1097280" y="1845734"/>
            <a:ext cx="10058400" cy="847770"/>
          </a:xfrm>
          <a:solidFill>
            <a:srgbClr val="EBF7FF"/>
          </a:solidFill>
          <a:ln w="19050">
            <a:solidFill>
              <a:schemeClr val="tx1"/>
            </a:solidFill>
            <a:prstDash val="dash"/>
          </a:ln>
        </p:spPr>
        <p:txBody>
          <a:bodyPr/>
          <a:lstStyle/>
          <a:p>
            <a:r>
              <a:rPr lang="en-US" dirty="0">
                <a:latin typeface="Courier New" panose="02070309020205020404" pitchFamily="49" charset="0"/>
                <a:cs typeface="Courier New" panose="02070309020205020404" pitchFamily="49" charset="0"/>
              </a:rPr>
              <a:t>var rand1to10 = </a:t>
            </a:r>
            <a:r>
              <a:rPr lang="en-US" b="1" dirty="0" err="1">
                <a:solidFill>
                  <a:srgbClr val="C00000"/>
                </a:solidFill>
                <a:latin typeface="Courier New" panose="02070309020205020404" pitchFamily="49" charset="0"/>
                <a:cs typeface="Courier New" panose="02070309020205020404" pitchFamily="49" charset="0"/>
              </a:rPr>
              <a:t>Math.floor</a:t>
            </a:r>
            <a:r>
              <a:rPr lang="en-US" dirty="0">
                <a:latin typeface="Courier New" panose="02070309020205020404" pitchFamily="49" charset="0"/>
                <a:cs typeface="Courier New" panose="02070309020205020404" pitchFamily="49" charset="0"/>
              </a:rPr>
              <a:t>(</a:t>
            </a:r>
            <a:r>
              <a:rPr lang="en-US" b="1" dirty="0" err="1">
                <a:solidFill>
                  <a:srgbClr val="C00000"/>
                </a:solidFill>
                <a:latin typeface="Courier New" panose="02070309020205020404" pitchFamily="49" charset="0"/>
                <a:cs typeface="Courier New" panose="02070309020205020404" pitchFamily="49" charset="0"/>
              </a:rPr>
              <a:t>Math.random</a:t>
            </a:r>
            <a:r>
              <a:rPr lang="en-US" b="1" dirty="0">
                <a:solidFill>
                  <a:srgbClr val="C00000"/>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 10 + 1);</a:t>
            </a:r>
          </a:p>
          <a:p>
            <a:r>
              <a:rPr lang="en-US" dirty="0">
                <a:latin typeface="Courier New" panose="02070309020205020404" pitchFamily="49" charset="0"/>
                <a:cs typeface="Courier New" panose="02070309020205020404" pitchFamily="49" charset="0"/>
              </a:rPr>
              <a:t>var three = </a:t>
            </a:r>
            <a:r>
              <a:rPr lang="en-US" b="1" dirty="0" err="1">
                <a:solidFill>
                  <a:srgbClr val="C00000"/>
                </a:solidFill>
                <a:latin typeface="Courier New" panose="02070309020205020404" pitchFamily="49" charset="0"/>
                <a:cs typeface="Courier New" panose="02070309020205020404" pitchFamily="49" charset="0"/>
              </a:rPr>
              <a:t>Math.floor</a:t>
            </a:r>
            <a:r>
              <a:rPr lang="en-US" dirty="0">
                <a:latin typeface="Courier New" panose="02070309020205020404" pitchFamily="49" charset="0"/>
                <a:cs typeface="Courier New" panose="02070309020205020404" pitchFamily="49" charset="0"/>
              </a:rPr>
              <a:t>(</a:t>
            </a:r>
            <a:r>
              <a:rPr lang="en-US" b="1" dirty="0" err="1">
                <a:solidFill>
                  <a:srgbClr val="C00000"/>
                </a:solidFill>
                <a:latin typeface="Courier New" panose="02070309020205020404" pitchFamily="49" charset="0"/>
                <a:cs typeface="Courier New" panose="02070309020205020404" pitchFamily="49" charset="0"/>
              </a:rPr>
              <a:t>Math.PI</a:t>
            </a:r>
            <a:r>
              <a:rPr lang="en-US" dirty="0" smtClean="0">
                <a:latin typeface="Courier New" panose="02070309020205020404" pitchFamily="49" charset="0"/>
                <a:cs typeface="Courier New" panose="02070309020205020404" pitchFamily="49" charset="0"/>
              </a:rPr>
              <a:t>);                              </a:t>
            </a:r>
            <a:r>
              <a:rPr lang="en-US" b="1" dirty="0" smtClean="0">
                <a:solidFill>
                  <a:schemeClr val="bg1">
                    <a:lumMod val="65000"/>
                  </a:schemeClr>
                </a:solidFill>
                <a:latin typeface="Courier New" panose="02070309020205020404" pitchFamily="49" charset="0"/>
                <a:cs typeface="Courier New" panose="02070309020205020404" pitchFamily="49" charset="0"/>
              </a:rPr>
              <a:t>JS</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4" name="Rectangle 1"/>
          <p:cNvSpPr>
            <a:spLocks noChangeArrowheads="1"/>
          </p:cNvSpPr>
          <p:nvPr/>
        </p:nvSpPr>
        <p:spPr bwMode="auto">
          <a:xfrm>
            <a:off x="1097280" y="2910585"/>
            <a:ext cx="10058400" cy="21515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350" tIns="0" rIns="0" bIns="119025"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200" b="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methods: </a:t>
            </a:r>
            <a:r>
              <a:rPr kumimoji="0" lang="en-US" sz="2200" b="0" i="0" u="none" strike="noStrike" cap="none" normalizeH="0" baseline="0" dirty="0" smtClean="0">
                <a:ln>
                  <a:noFill/>
                </a:ln>
                <a:solidFill>
                  <a:srgbClr val="335177"/>
                </a:solidFill>
                <a:effectLst/>
                <a:latin typeface="Consolas" panose="020B0609020204030204" pitchFamily="49" charset="0"/>
                <a:cs typeface="Consolas" panose="020B0609020204030204" pitchFamily="49" charset="0"/>
                <a:hlinkClick r:id="rId4"/>
              </a:rPr>
              <a:t>abs</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335177"/>
                </a:solidFill>
                <a:effectLst/>
                <a:latin typeface="Consolas" panose="020B0609020204030204" pitchFamily="49" charset="0"/>
                <a:cs typeface="Consolas" panose="020B0609020204030204" pitchFamily="49" charset="0"/>
                <a:hlinkClick r:id="rId5"/>
              </a:rPr>
              <a:t>ceil</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err="1" smtClean="0">
                <a:ln>
                  <a:noFill/>
                </a:ln>
                <a:solidFill>
                  <a:srgbClr val="335177"/>
                </a:solidFill>
                <a:effectLst/>
                <a:latin typeface="Consolas" panose="020B0609020204030204" pitchFamily="49" charset="0"/>
                <a:cs typeface="Consolas" panose="020B0609020204030204" pitchFamily="49" charset="0"/>
                <a:hlinkClick r:id="rId6"/>
              </a:rPr>
              <a:t>cos</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335177"/>
                </a:solidFill>
                <a:effectLst/>
                <a:latin typeface="Consolas" panose="020B0609020204030204" pitchFamily="49" charset="0"/>
                <a:cs typeface="Consolas" panose="020B0609020204030204" pitchFamily="49" charset="0"/>
                <a:hlinkClick r:id="rId7"/>
              </a:rPr>
              <a:t>floor</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335177"/>
                </a:solidFill>
                <a:effectLst/>
                <a:latin typeface="Consolas" panose="020B0609020204030204" pitchFamily="49" charset="0"/>
                <a:cs typeface="Consolas" panose="020B0609020204030204" pitchFamily="49" charset="0"/>
                <a:hlinkClick r:id="rId8"/>
              </a:rPr>
              <a:t>log</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335177"/>
                </a:solidFill>
                <a:effectLst/>
                <a:latin typeface="Consolas" panose="020B0609020204030204" pitchFamily="49" charset="0"/>
                <a:cs typeface="Consolas" panose="020B0609020204030204" pitchFamily="49" charset="0"/>
                <a:hlinkClick r:id="rId9"/>
              </a:rPr>
              <a:t>max</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335177"/>
                </a:solidFill>
                <a:effectLst/>
                <a:latin typeface="Consolas" panose="020B0609020204030204" pitchFamily="49" charset="0"/>
                <a:cs typeface="Consolas" panose="020B0609020204030204" pitchFamily="49" charset="0"/>
                <a:hlinkClick r:id="rId10"/>
              </a:rPr>
              <a:t>min</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335177"/>
                </a:solidFill>
                <a:effectLst/>
                <a:latin typeface="Consolas" panose="020B0609020204030204" pitchFamily="49" charset="0"/>
                <a:cs typeface="Consolas" panose="020B0609020204030204" pitchFamily="49" charset="0"/>
                <a:hlinkClick r:id="rId11"/>
              </a:rPr>
              <a:t>pow</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335177"/>
                </a:solidFill>
                <a:effectLst/>
                <a:latin typeface="Consolas" panose="020B0609020204030204" pitchFamily="49" charset="0"/>
                <a:cs typeface="Consolas" panose="020B0609020204030204" pitchFamily="49" charset="0"/>
                <a:hlinkClick r:id="rId12"/>
              </a:rPr>
              <a:t>random</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335177"/>
                </a:solidFill>
                <a:effectLst/>
                <a:latin typeface="Consolas" panose="020B0609020204030204" pitchFamily="49" charset="0"/>
                <a:cs typeface="Consolas" panose="020B0609020204030204" pitchFamily="49" charset="0"/>
                <a:hlinkClick r:id="rId13"/>
              </a:rPr>
              <a:t>round</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335177"/>
                </a:solidFill>
                <a:effectLst/>
                <a:latin typeface="Consolas" panose="020B0609020204030204" pitchFamily="49" charset="0"/>
                <a:cs typeface="Consolas" panose="020B0609020204030204" pitchFamily="49" charset="0"/>
                <a:hlinkClick r:id="rId14"/>
              </a:rPr>
              <a:t>sin</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err="1" smtClean="0">
                <a:ln>
                  <a:noFill/>
                </a:ln>
                <a:solidFill>
                  <a:srgbClr val="335177"/>
                </a:solidFill>
                <a:effectLst/>
                <a:latin typeface="Consolas" panose="020B0609020204030204" pitchFamily="49" charset="0"/>
                <a:cs typeface="Consolas" panose="020B0609020204030204" pitchFamily="49" charset="0"/>
                <a:hlinkClick r:id="rId15"/>
              </a:rPr>
              <a:t>sqrt</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335177"/>
                </a:solidFill>
                <a:effectLst/>
                <a:latin typeface="Consolas" panose="020B0609020204030204" pitchFamily="49" charset="0"/>
                <a:cs typeface="Consolas" panose="020B0609020204030204" pitchFamily="49" charset="0"/>
                <a:hlinkClick r:id="rId16"/>
              </a:rPr>
              <a:t>tan</a:t>
            </a:r>
            <a:endParaRPr kumimoji="0" lang="en-US" sz="2200" b="0" i="0" u="none" strike="noStrike" cap="none" normalizeH="0" baseline="0" dirty="0" smtClean="0">
              <a:ln>
                <a:noFill/>
              </a:ln>
              <a:solidFill>
                <a:srgbClr val="335177"/>
              </a:solidFill>
              <a:effectLst/>
              <a:latin typeface="Consolas" panose="020B0609020204030204" pitchFamily="49" charset="0"/>
              <a:cs typeface="Consolas" panose="020B0609020204030204" pitchFamily="49"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200" b="0" i="0" u="none" strike="noStrike" cap="none" normalizeH="0" baseline="0" dirty="0" smtClean="0">
              <a:ln>
                <a:noFill/>
              </a:ln>
              <a:solidFill>
                <a:srgbClr val="000000"/>
              </a:solidFill>
              <a:effectLst/>
              <a:latin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properties: </a:t>
            </a:r>
            <a:r>
              <a:rPr kumimoji="0" lang="en-US" sz="22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rPr>
              <a:t>E</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rPr>
              <a:t>PI</a:t>
            </a:r>
            <a:endParaRPr kumimoji="0" lang="en-US" sz="2200" b="0" i="0" u="none" strike="noStrike" cap="none" normalizeH="0" baseline="0" dirty="0" smtClean="0">
              <a:ln>
                <a:noFill/>
              </a:ln>
              <a:solidFill>
                <a:srgbClr val="000000"/>
              </a:solidFill>
              <a:effectLst/>
              <a:latin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8261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values: null and undefined</a:t>
            </a:r>
          </a:p>
        </p:txBody>
      </p:sp>
      <p:sp>
        <p:nvSpPr>
          <p:cNvPr id="3" name="Content Placeholder 2"/>
          <p:cNvSpPr>
            <a:spLocks noGrp="1"/>
          </p:cNvSpPr>
          <p:nvPr>
            <p:ph idx="1"/>
          </p:nvPr>
        </p:nvSpPr>
        <p:spPr>
          <a:xfrm>
            <a:off x="1097280" y="1845734"/>
            <a:ext cx="10058400" cy="2298883"/>
          </a:xfrm>
          <a:solidFill>
            <a:srgbClr val="EBF7FF"/>
          </a:solidFill>
          <a:ln w="19050">
            <a:solidFill>
              <a:schemeClr val="tx1"/>
            </a:solidFill>
            <a:prstDash val="dash"/>
          </a:ln>
        </p:spPr>
        <p:txBody>
          <a:bodyPr/>
          <a:lstStyle/>
          <a:p>
            <a:pPr>
              <a:spcBef>
                <a:spcPts val="0"/>
              </a:spcBef>
              <a:spcAft>
                <a:spcPts val="0"/>
              </a:spcAft>
            </a:pPr>
            <a:r>
              <a:rPr lang="en-US" dirty="0">
                <a:latin typeface="Courier New" panose="02070309020205020404" pitchFamily="49" charset="0"/>
                <a:cs typeface="Courier New" panose="02070309020205020404" pitchFamily="49" charset="0"/>
              </a:rPr>
              <a:t>var </a:t>
            </a:r>
            <a:r>
              <a:rPr lang="en-US" dirty="0" err="1">
                <a:latin typeface="Courier New" panose="02070309020205020404" pitchFamily="49" charset="0"/>
                <a:cs typeface="Courier New" panose="02070309020205020404" pitchFamily="49" charset="0"/>
              </a:rPr>
              <a:t>ned</a:t>
            </a:r>
            <a:r>
              <a:rPr lang="en-US" dirty="0">
                <a:latin typeface="Courier New" panose="02070309020205020404" pitchFamily="49" charset="0"/>
                <a:cs typeface="Courier New" panose="02070309020205020404" pitchFamily="49" charset="0"/>
              </a:rPr>
              <a:t> = null;</a:t>
            </a:r>
          </a:p>
          <a:p>
            <a:pPr>
              <a:spcBef>
                <a:spcPts val="0"/>
              </a:spcBef>
              <a:spcAft>
                <a:spcPts val="0"/>
              </a:spcAft>
            </a:pPr>
            <a:r>
              <a:rPr lang="en-US" dirty="0">
                <a:latin typeface="Courier New" panose="02070309020205020404" pitchFamily="49" charset="0"/>
                <a:cs typeface="Courier New" panose="02070309020205020404" pitchFamily="49" charset="0"/>
              </a:rPr>
              <a:t>var </a:t>
            </a:r>
            <a:r>
              <a:rPr lang="en-US" dirty="0" err="1">
                <a:latin typeface="Courier New" panose="02070309020205020404" pitchFamily="49" charset="0"/>
                <a:cs typeface="Courier New" panose="02070309020205020404" pitchFamily="49" charset="0"/>
              </a:rPr>
              <a:t>benson</a:t>
            </a:r>
            <a:r>
              <a:rPr lang="en-US" dirty="0">
                <a:latin typeface="Courier New" panose="02070309020205020404" pitchFamily="49" charset="0"/>
                <a:cs typeface="Courier New" panose="02070309020205020404" pitchFamily="49" charset="0"/>
              </a:rPr>
              <a:t> = 9;</a:t>
            </a:r>
          </a:p>
          <a:p>
            <a:pPr>
              <a:spcBef>
                <a:spcPts val="0"/>
              </a:spcBef>
              <a:spcAft>
                <a:spcPts val="0"/>
              </a:spcAft>
            </a:pPr>
            <a:r>
              <a:rPr lang="en-US" dirty="0">
                <a:latin typeface="Courier New" panose="02070309020205020404" pitchFamily="49" charset="0"/>
                <a:cs typeface="Courier New" panose="02070309020205020404" pitchFamily="49" charset="0"/>
              </a:rPr>
              <a:t>var </a:t>
            </a:r>
            <a:r>
              <a:rPr lang="en-US" dirty="0" err="1">
                <a:latin typeface="Courier New" panose="02070309020205020404" pitchFamily="49" charset="0"/>
                <a:cs typeface="Courier New" panose="02070309020205020404" pitchFamily="49" charset="0"/>
              </a:rPr>
              <a:t>caroline</a:t>
            </a:r>
            <a:r>
              <a:rPr lang="en-US" dirty="0">
                <a:latin typeface="Courier New" panose="02070309020205020404" pitchFamily="49" charset="0"/>
                <a:cs typeface="Courier New" panose="02070309020205020404" pitchFamily="49" charset="0"/>
              </a:rPr>
              <a:t>;</a:t>
            </a:r>
          </a:p>
          <a:p>
            <a:pPr>
              <a:spcBef>
                <a:spcPts val="0"/>
              </a:spcBef>
              <a:spcAft>
                <a:spcPts val="0"/>
              </a:spcAft>
            </a:pPr>
            <a:endParaRPr lang="en-US" dirty="0">
              <a:latin typeface="Courier New" panose="02070309020205020404" pitchFamily="49" charset="0"/>
              <a:cs typeface="Courier New" panose="02070309020205020404" pitchFamily="49" charset="0"/>
            </a:endParaRPr>
          </a:p>
          <a:p>
            <a:pPr>
              <a:spcBef>
                <a:spcPts val="0"/>
              </a:spcBef>
              <a:spcAft>
                <a:spcPts val="0"/>
              </a:spcAft>
            </a:pPr>
            <a:r>
              <a:rPr lang="en-US" dirty="0">
                <a:solidFill>
                  <a:srgbClr val="00B050"/>
                </a:solidFill>
                <a:latin typeface="Courier New" panose="02070309020205020404" pitchFamily="49" charset="0"/>
                <a:cs typeface="Courier New" panose="02070309020205020404" pitchFamily="49" charset="0"/>
              </a:rPr>
              <a:t>// at this point in the code,</a:t>
            </a:r>
          </a:p>
          <a:p>
            <a:pPr>
              <a:spcBef>
                <a:spcPts val="0"/>
              </a:spcBef>
              <a:spcAft>
                <a:spcPts val="0"/>
              </a:spcAft>
            </a:pPr>
            <a:r>
              <a:rPr lang="en-US" dirty="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ned</a:t>
            </a:r>
            <a:r>
              <a:rPr lang="en-US" dirty="0">
                <a:solidFill>
                  <a:srgbClr val="00B050"/>
                </a:solidFill>
                <a:latin typeface="Courier New" panose="02070309020205020404" pitchFamily="49" charset="0"/>
                <a:cs typeface="Courier New" panose="02070309020205020404" pitchFamily="49" charset="0"/>
              </a:rPr>
              <a:t> is null</a:t>
            </a:r>
          </a:p>
          <a:p>
            <a:pPr>
              <a:spcBef>
                <a:spcPts val="0"/>
              </a:spcBef>
              <a:spcAft>
                <a:spcPts val="0"/>
              </a:spcAft>
            </a:pPr>
            <a:r>
              <a:rPr lang="en-US" dirty="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benson's</a:t>
            </a:r>
            <a:r>
              <a:rPr lang="en-US" dirty="0">
                <a:solidFill>
                  <a:srgbClr val="00B050"/>
                </a:solidFill>
                <a:latin typeface="Courier New" panose="02070309020205020404" pitchFamily="49" charset="0"/>
                <a:cs typeface="Courier New" panose="02070309020205020404" pitchFamily="49" charset="0"/>
              </a:rPr>
              <a:t> 9</a:t>
            </a:r>
          </a:p>
          <a:p>
            <a:pPr>
              <a:spcBef>
                <a:spcPts val="0"/>
              </a:spcBef>
              <a:spcAft>
                <a:spcPts val="0"/>
              </a:spcAft>
            </a:pPr>
            <a:r>
              <a:rPr lang="en-US" dirty="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caroline</a:t>
            </a:r>
            <a:r>
              <a:rPr lang="en-US" dirty="0">
                <a:solidFill>
                  <a:srgbClr val="00B050"/>
                </a:solidFill>
                <a:latin typeface="Courier New" panose="02070309020205020404" pitchFamily="49" charset="0"/>
                <a:cs typeface="Courier New" panose="02070309020205020404" pitchFamily="49" charset="0"/>
              </a:rPr>
              <a:t> is </a:t>
            </a:r>
            <a:r>
              <a:rPr lang="en-US" dirty="0" smtClean="0">
                <a:solidFill>
                  <a:srgbClr val="00B050"/>
                </a:solidFill>
                <a:latin typeface="Courier New" panose="02070309020205020404" pitchFamily="49" charset="0"/>
                <a:cs typeface="Courier New" panose="02070309020205020404" pitchFamily="49" charset="0"/>
              </a:rPr>
              <a:t>undefined                                    </a:t>
            </a:r>
            <a:r>
              <a:rPr lang="en-US" b="1" dirty="0" smtClean="0">
                <a:solidFill>
                  <a:schemeClr val="bg1">
                    <a:lumMod val="65000"/>
                  </a:schemeClr>
                </a:solidFill>
                <a:latin typeface="Courier New" panose="02070309020205020404" pitchFamily="49" charset="0"/>
                <a:cs typeface="Courier New" panose="02070309020205020404" pitchFamily="49" charset="0"/>
              </a:rPr>
              <a:t>JS</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ectangle 2"/>
          <p:cNvSpPr>
            <a:spLocks noChangeArrowheads="1"/>
          </p:cNvSpPr>
          <p:nvPr/>
        </p:nvSpPr>
        <p:spPr bwMode="auto">
          <a:xfrm>
            <a:off x="1097280" y="3854700"/>
            <a:ext cx="10058400" cy="2428512"/>
          </a:xfrm>
          <a:prstGeom prst="rect">
            <a:avLst/>
          </a:prstGeom>
          <a:noFill/>
          <a:ln>
            <a:noFill/>
          </a:ln>
          <a:effectLst/>
        </p:spPr>
        <p:txBody>
          <a:bodyPr vert="horz" wrap="square" lIns="79350" tIns="0" rIns="0" bIns="119025"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endParaRPr kumimoji="0" lang="en-US" sz="2200" b="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2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undefined</a:t>
            </a:r>
            <a:r>
              <a:rPr kumimoji="0" lang="en-US" sz="2200" b="0" i="0" u="none" strike="noStrike" cap="none" normalizeH="0" baseline="0" dirty="0" smtClean="0">
                <a:ln>
                  <a:noFill/>
                </a:ln>
                <a:solidFill>
                  <a:srgbClr val="000000"/>
                </a:solidFill>
                <a:effectLst/>
                <a:latin typeface="Calibri" panose="020F0502020204030204" pitchFamily="34" charset="0"/>
              </a:rPr>
              <a:t> : has not been declared, does not exist</a:t>
            </a: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2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null</a:t>
            </a:r>
            <a:r>
              <a:rPr kumimoji="0" lang="en-US" sz="2200" b="0" i="0" u="none" strike="noStrike" cap="none" normalizeH="0" baseline="0" dirty="0" smtClean="0">
                <a:ln>
                  <a:noFill/>
                </a:ln>
                <a:solidFill>
                  <a:srgbClr val="000000"/>
                </a:solidFill>
                <a:effectLst/>
                <a:latin typeface="Calibri" panose="020F0502020204030204" pitchFamily="34" charset="0"/>
              </a:rPr>
              <a:t> : exists, but was specifically assigned an empty or </a:t>
            </a:r>
            <a:r>
              <a:rPr kumimoji="0" lang="en-US" sz="22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null</a:t>
            </a:r>
            <a:r>
              <a:rPr kumimoji="0" lang="en-US" sz="2200" b="0" i="0" u="none" strike="noStrike" cap="none" normalizeH="0" baseline="0" dirty="0" smtClean="0">
                <a:ln>
                  <a:noFill/>
                </a:ln>
                <a:solidFill>
                  <a:srgbClr val="000000"/>
                </a:solidFill>
                <a:effectLst/>
                <a:latin typeface="Calibri" panose="020F0502020204030204" pitchFamily="34" charset="0"/>
              </a:rPr>
              <a:t> value</a:t>
            </a: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Why does JavaScript have both of these?</a:t>
            </a: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endParaRPr kumimoji="0" lang="en-US" sz="2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9018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Today’s Topics</a:t>
            </a:r>
            <a:endParaRPr lang="zh-CN" altLang="en-US" dirty="0"/>
          </a:p>
        </p:txBody>
      </p:sp>
      <p:sp>
        <p:nvSpPr>
          <p:cNvPr id="3" name="内容占位符 2"/>
          <p:cNvSpPr>
            <a:spLocks noGrp="1"/>
          </p:cNvSpPr>
          <p:nvPr>
            <p:ph idx="1"/>
          </p:nvPr>
        </p:nvSpPr>
        <p:spPr/>
        <p:txBody>
          <a:bodyPr>
            <a:normAutofit/>
          </a:bodyPr>
          <a:lstStyle/>
          <a:p>
            <a:r>
              <a:rPr lang="en-US" altLang="zh-CN" sz="2400" dirty="0" smtClean="0">
                <a:solidFill>
                  <a:srgbClr val="404040"/>
                </a:solidFill>
              </a:rPr>
              <a:t>Introduction to JavaScript</a:t>
            </a:r>
            <a:endParaRPr lang="en-US" altLang="zh-CN" sz="2400" dirty="0" smtClean="0">
              <a:solidFill>
                <a:srgbClr val="404040"/>
              </a:solidFill>
            </a:endParaRPr>
          </a:p>
          <a:p>
            <a:pPr lvl="1"/>
            <a:r>
              <a:rPr lang="en-US" altLang="zh-CN" sz="2000" dirty="0">
                <a:solidFill>
                  <a:srgbClr val="404040"/>
                </a:solidFill>
              </a:rPr>
              <a:t>Key </a:t>
            </a:r>
            <a:r>
              <a:rPr lang="en-US" altLang="zh-CN" sz="2000" dirty="0">
                <a:solidFill>
                  <a:srgbClr val="404040"/>
                </a:solidFill>
              </a:rPr>
              <a:t>JavaScript Concepts</a:t>
            </a:r>
          </a:p>
          <a:p>
            <a:pPr lvl="1"/>
            <a:r>
              <a:rPr lang="en-US" altLang="zh-CN" sz="2000" dirty="0"/>
              <a:t>JavaScript </a:t>
            </a:r>
            <a:r>
              <a:rPr lang="en-US" altLang="zh-CN" sz="2000" dirty="0">
                <a:solidFill>
                  <a:srgbClr val="404040"/>
                </a:solidFill>
              </a:rPr>
              <a:t>Syntax</a:t>
            </a:r>
          </a:p>
          <a:p>
            <a:pPr lvl="1"/>
            <a:r>
              <a:rPr lang="en-US" altLang="zh-CN" sz="2000" dirty="0"/>
              <a:t>Event-driven Programming with JavaScript</a:t>
            </a:r>
            <a:endParaRPr lang="zh-CN" altLang="en-US" sz="2400" dirty="0"/>
          </a:p>
        </p:txBody>
      </p:sp>
    </p:spTree>
    <p:extLst>
      <p:ext uri="{BB962C8B-B14F-4D97-AF65-F5344CB8AC3E}">
        <p14:creationId xmlns:p14="http://schemas.microsoft.com/office/powerpoint/2010/main" val="11574436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a:t>
            </a:r>
            <a:r>
              <a:rPr lang="en-US" dirty="0" smtClean="0"/>
              <a:t>operators</a:t>
            </a:r>
            <a:endParaRPr lang="en-US" dirty="0"/>
          </a:p>
        </p:txBody>
      </p:sp>
      <p:sp>
        <p:nvSpPr>
          <p:cNvPr id="4" name="Rectangle 1"/>
          <p:cNvSpPr>
            <a:spLocks noGrp="1" noChangeArrowheads="1"/>
          </p:cNvSpPr>
          <p:nvPr>
            <p:ph idx="1"/>
          </p:nvPr>
        </p:nvSpPr>
        <p:spPr bwMode="auto">
          <a:xfrm>
            <a:off x="1097280" y="1765995"/>
            <a:ext cx="9720393" cy="41828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9350" tIns="0" rIns="0" bIns="119025"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4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  Relational: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&gt; &lt; &gt;= &lt;=</a:t>
            </a:r>
            <a:endParaRPr kumimoji="0" lang="en-US" sz="2400" b="0" i="0" u="none" strike="noStrike" cap="none" normalizeH="0" baseline="0" dirty="0" smtClean="0">
              <a:ln>
                <a:noFill/>
              </a:ln>
              <a:solidFill>
                <a:srgbClr val="3B62B1"/>
              </a:solidFill>
              <a:effectLst/>
              <a:latin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  Logical: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&amp;&amp; || !</a:t>
            </a:r>
            <a:endParaRPr kumimoji="0" lang="en-US" sz="2400" b="0" i="0" u="none" strike="noStrike" cap="none" normalizeH="0" baseline="0" dirty="0" smtClean="0">
              <a:ln>
                <a:noFill/>
              </a:ln>
              <a:solidFill>
                <a:srgbClr val="3B62B1"/>
              </a:solidFill>
              <a:effectLst/>
              <a:latin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  Equality: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rPr>
              <a:t> </a:t>
            </a:r>
            <a:r>
              <a:rPr kumimoji="0" lang="en-US" sz="2400" b="1" i="0" u="none" strike="noStrike" cap="none" normalizeH="0" baseline="0" dirty="0" smtClean="0">
                <a:ln>
                  <a:noFill/>
                </a:ln>
                <a:solidFill>
                  <a:srgbClr val="C00000"/>
                </a:solidFill>
                <a:effectLst/>
                <a:latin typeface="Consolas" panose="020B0609020204030204" pitchFamily="49" charset="0"/>
                <a:cs typeface="Consolas" panose="020B0609020204030204" pitchFamily="49" charset="0"/>
              </a:rPr>
              <a:t>=== !==</a:t>
            </a:r>
            <a:endParaRPr kumimoji="0" lang="en-US" sz="2400" b="0" i="0" u="none" strike="noStrike" cap="none" normalizeH="0" baseline="0" dirty="0" smtClean="0">
              <a:ln>
                <a:noFill/>
              </a:ln>
              <a:solidFill>
                <a:srgbClr val="C00000"/>
              </a:solidFill>
              <a:effectLst/>
              <a:latin typeface="Calibri" panose="020F0502020204030204" pitchFamily="34" charset="0"/>
            </a:endParaRP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most logical operators automatically convert types. These are all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true</a:t>
            </a:r>
            <a:r>
              <a:rPr kumimoji="0" lang="en-US" sz="2400" b="0" i="0" u="none" strike="noStrike" cap="none" normalizeH="0" baseline="0" dirty="0" smtClean="0">
                <a:ln>
                  <a:noFill/>
                </a:ln>
                <a:solidFill>
                  <a:srgbClr val="000000"/>
                </a:solidFill>
                <a:effectLst/>
                <a:latin typeface="Calibri" panose="020F0502020204030204" pitchFamily="34" charset="0"/>
              </a:rPr>
              <a:t>:</a:t>
            </a:r>
          </a:p>
          <a:p>
            <a:pPr marL="1257300" marR="0" lvl="2"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rPr>
              <a:t>5 &lt; "7"</a:t>
            </a:r>
            <a:endParaRPr kumimoji="0" lang="en-US" sz="2400" b="0" i="0" u="none" strike="noStrike" cap="none" normalizeH="0" baseline="0" dirty="0" smtClean="0">
              <a:ln>
                <a:noFill/>
              </a:ln>
              <a:solidFill>
                <a:srgbClr val="000000"/>
              </a:solidFill>
              <a:effectLst/>
              <a:latin typeface="Calibri" panose="020F0502020204030204" pitchFamily="34" charset="0"/>
            </a:endParaRPr>
          </a:p>
          <a:p>
            <a:pPr marL="1257300" marR="0" lvl="2"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rPr>
              <a:t>42 == 42.0</a:t>
            </a:r>
            <a:endParaRPr kumimoji="0" lang="en-US" sz="2400" b="0" i="0" u="none" strike="noStrike" cap="none" normalizeH="0" baseline="0" dirty="0" smtClean="0">
              <a:ln>
                <a:noFill/>
              </a:ln>
              <a:solidFill>
                <a:srgbClr val="000000"/>
              </a:solidFill>
              <a:effectLst/>
              <a:latin typeface="Calibri" panose="020F0502020204030204" pitchFamily="34" charset="0"/>
            </a:endParaRPr>
          </a:p>
          <a:p>
            <a:pPr marL="1257300" marR="0" lvl="2"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rPr>
              <a:t>"5.0" == 5</a:t>
            </a:r>
            <a:endParaRPr kumimoji="0" lang="en-US" sz="2400" b="0" i="0" u="none" strike="noStrike" cap="none" normalizeH="0" baseline="0" dirty="0" smtClean="0">
              <a:ln>
                <a:noFill/>
              </a:ln>
              <a:solidFill>
                <a:srgbClr val="000000"/>
              </a:solidFill>
              <a:effectLst/>
              <a:latin typeface="Calibri" panose="020F0502020204030204" pitchFamily="34" charset="0"/>
            </a:endParaRP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The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alibri" panose="020F0502020204030204" pitchFamily="34" charset="0"/>
              </a:rPr>
              <a:t> and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alibri" panose="020F0502020204030204" pitchFamily="34" charset="0"/>
              </a:rPr>
              <a:t> are strict equality tests; checks both type and value:</a:t>
            </a:r>
          </a:p>
          <a:p>
            <a:pPr marL="1257300" marR="0" lvl="2"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rPr>
              <a:t>"5.0" === 5</a:t>
            </a:r>
            <a:r>
              <a:rPr kumimoji="0" lang="en-US" sz="2400" b="0" i="0" u="none" strike="noStrike" cap="none" normalizeH="0" baseline="0" dirty="0" smtClean="0">
                <a:ln>
                  <a:noFill/>
                </a:ln>
                <a:solidFill>
                  <a:srgbClr val="000000"/>
                </a:solidFill>
                <a:effectLst/>
                <a:latin typeface="Calibri" panose="020F0502020204030204" pitchFamily="34" charset="0"/>
              </a:rPr>
              <a:t> is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false</a:t>
            </a:r>
            <a:endParaRPr kumimoji="0" lang="en-US" sz="2400" b="0" i="0" u="none" strike="noStrike" cap="none" normalizeH="0" baseline="0" dirty="0" smtClean="0">
              <a:ln>
                <a:noFill/>
              </a:ln>
              <a:solidFill>
                <a:srgbClr val="3B62B1"/>
              </a:solidFill>
              <a:effectLst/>
              <a:latin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0829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3"/>
              </a:rPr>
              <a:t>Boolean</a:t>
            </a:r>
            <a:r>
              <a:rPr lang="en-US" dirty="0"/>
              <a:t> </a:t>
            </a:r>
            <a:r>
              <a:rPr lang="en-US" dirty="0" smtClean="0"/>
              <a:t>type</a:t>
            </a:r>
            <a:endParaRPr lang="en-US" dirty="0"/>
          </a:p>
        </p:txBody>
      </p:sp>
      <p:sp>
        <p:nvSpPr>
          <p:cNvPr id="3" name="Content Placeholder 2"/>
          <p:cNvSpPr>
            <a:spLocks noGrp="1"/>
          </p:cNvSpPr>
          <p:nvPr>
            <p:ph idx="1"/>
          </p:nvPr>
        </p:nvSpPr>
        <p:spPr>
          <a:xfrm>
            <a:off x="1097280" y="1845734"/>
            <a:ext cx="10058400" cy="1215518"/>
          </a:xfrm>
          <a:solidFill>
            <a:srgbClr val="EBF7FF"/>
          </a:solidFill>
          <a:ln w="19050">
            <a:solidFill>
              <a:schemeClr val="tx1"/>
            </a:solidFill>
            <a:prstDash val="dash"/>
          </a:ln>
        </p:spPr>
        <p:txBody>
          <a:bodyPr>
            <a:normAutofit/>
          </a:bodyPr>
          <a:lstStyle/>
          <a:p>
            <a:pPr>
              <a:spcBef>
                <a:spcPts val="0"/>
              </a:spcBef>
              <a:spcAft>
                <a:spcPts val="0"/>
              </a:spcAft>
            </a:pPr>
            <a:r>
              <a:rPr lang="en-US" dirty="0">
                <a:latin typeface="Courier New" panose="02070309020205020404" pitchFamily="49" charset="0"/>
                <a:cs typeface="Courier New" panose="02070309020205020404" pitchFamily="49" charset="0"/>
              </a:rPr>
              <a:t>var </a:t>
            </a:r>
            <a:r>
              <a:rPr lang="en-US" dirty="0" err="1">
                <a:latin typeface="Courier New" panose="02070309020205020404" pitchFamily="49" charset="0"/>
                <a:cs typeface="Courier New" panose="02070309020205020404" pitchFamily="49" charset="0"/>
              </a:rPr>
              <a:t>iLikeJS</a:t>
            </a:r>
            <a:r>
              <a:rPr lang="en-US" dirty="0">
                <a:latin typeface="Courier New" panose="02070309020205020404" pitchFamily="49" charset="0"/>
                <a:cs typeface="Courier New" panose="02070309020205020404" pitchFamily="49" charset="0"/>
              </a:rPr>
              <a:t> = true</a:t>
            </a:r>
            <a:r>
              <a:rPr lang="en-US" dirty="0" smtClean="0">
                <a:latin typeface="Courier New" panose="02070309020205020404" pitchFamily="49" charset="0"/>
                <a:cs typeface="Courier New" panose="02070309020205020404" pitchFamily="49" charset="0"/>
              </a:rPr>
              <a:t>;</a:t>
            </a:r>
          </a:p>
          <a:p>
            <a:pPr>
              <a:spcBef>
                <a:spcPts val="0"/>
              </a:spcBef>
              <a:spcAft>
                <a:spcPts val="0"/>
              </a:spcAft>
            </a:pP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ieIsGood</a:t>
            </a:r>
            <a:r>
              <a:rPr lang="en-US" dirty="0">
                <a:latin typeface="Courier New" panose="02070309020205020404" pitchFamily="49" charset="0"/>
                <a:cs typeface="Courier New" panose="02070309020205020404" pitchFamily="49" charset="0"/>
              </a:rPr>
              <a:t> = "IE6" &gt; 0;   </a:t>
            </a:r>
            <a:r>
              <a:rPr lang="en-US" dirty="0">
                <a:solidFill>
                  <a:srgbClr val="00B050"/>
                </a:solidFill>
                <a:latin typeface="Courier New" panose="02070309020205020404" pitchFamily="49" charset="0"/>
                <a:cs typeface="Courier New" panose="02070309020205020404" pitchFamily="49" charset="0"/>
              </a:rPr>
              <a:t>// </a:t>
            </a:r>
            <a:r>
              <a:rPr lang="en-US" dirty="0" smtClean="0">
                <a:solidFill>
                  <a:srgbClr val="00B050"/>
                </a:solidFill>
                <a:latin typeface="Courier New" panose="02070309020205020404" pitchFamily="49" charset="0"/>
                <a:cs typeface="Courier New" panose="02070309020205020404" pitchFamily="49" charset="0"/>
              </a:rPr>
              <a:t>false</a:t>
            </a:r>
            <a:endParaRPr lang="en-US" dirty="0" smtClean="0">
              <a:solidFill>
                <a:srgbClr val="00B050"/>
              </a:solidFill>
              <a:latin typeface="Courier New" panose="02070309020205020404" pitchFamily="49" charset="0"/>
              <a:cs typeface="Courier New" panose="02070309020205020404" pitchFamily="49" charset="0"/>
            </a:endParaRPr>
          </a:p>
          <a:p>
            <a:pPr>
              <a:spcBef>
                <a:spcPts val="0"/>
              </a:spcBef>
              <a:spcAft>
                <a:spcPts val="0"/>
              </a:spcAft>
            </a:pPr>
            <a:r>
              <a:rPr lang="en-US" dirty="0" smtClean="0">
                <a:latin typeface="Courier New" panose="02070309020205020404" pitchFamily="49" charset="0"/>
                <a:cs typeface="Courier New" panose="02070309020205020404" pitchFamily="49" charset="0"/>
              </a:rPr>
              <a:t>if </a:t>
            </a:r>
            <a:r>
              <a:rPr lang="en-US" dirty="0">
                <a:latin typeface="Courier New" panose="02070309020205020404" pitchFamily="49" charset="0"/>
                <a:cs typeface="Courier New" panose="02070309020205020404" pitchFamily="49" charset="0"/>
              </a:rPr>
              <a:t>("web dev is great") {  </a:t>
            </a:r>
            <a:r>
              <a:rPr lang="en-US" dirty="0">
                <a:solidFill>
                  <a:srgbClr val="00B050"/>
                </a:solidFill>
                <a:latin typeface="Courier New" panose="02070309020205020404" pitchFamily="49" charset="0"/>
                <a:cs typeface="Courier New" panose="02070309020205020404" pitchFamily="49" charset="0"/>
              </a:rPr>
              <a:t>/* true */ </a:t>
            </a:r>
            <a:r>
              <a:rPr lang="en-US" dirty="0">
                <a:latin typeface="Courier New" panose="02070309020205020404" pitchFamily="49" charset="0"/>
                <a:cs typeface="Courier New" panose="02070309020205020404" pitchFamily="49" charset="0"/>
              </a:rPr>
              <a:t>}</a:t>
            </a:r>
          </a:p>
          <a:p>
            <a:pPr>
              <a:spcBef>
                <a:spcPts val="0"/>
              </a:spcBef>
              <a:spcAft>
                <a:spcPts val="0"/>
              </a:spcAft>
            </a:pPr>
            <a:r>
              <a:rPr lang="en-US" dirty="0">
                <a:latin typeface="Courier New" panose="02070309020205020404" pitchFamily="49" charset="0"/>
                <a:cs typeface="Courier New" panose="02070309020205020404" pitchFamily="49" charset="0"/>
              </a:rPr>
              <a:t>if (0) {  </a:t>
            </a:r>
            <a:r>
              <a:rPr lang="en-US" dirty="0">
                <a:solidFill>
                  <a:srgbClr val="00B050"/>
                </a:solidFill>
                <a:latin typeface="Courier New" panose="02070309020205020404" pitchFamily="49" charset="0"/>
                <a:cs typeface="Courier New" panose="02070309020205020404" pitchFamily="49" charset="0"/>
              </a:rPr>
              <a:t>/* false */ </a:t>
            </a:r>
            <a:r>
              <a:rPr lang="en-US" dirty="0" smtClean="0">
                <a:latin typeface="Courier New" panose="02070309020205020404" pitchFamily="49" charset="0"/>
                <a:cs typeface="Courier New" panose="02070309020205020404" pitchFamily="49" charset="0"/>
              </a:rPr>
              <a:t>}                                       </a:t>
            </a:r>
            <a:r>
              <a:rPr lang="en-US" b="1" dirty="0" smtClean="0">
                <a:solidFill>
                  <a:schemeClr val="bg1">
                    <a:lumMod val="65000"/>
                  </a:schemeClr>
                </a:solidFill>
                <a:latin typeface="Courier New" panose="02070309020205020404" pitchFamily="49" charset="0"/>
                <a:cs typeface="Courier New" panose="02070309020205020404" pitchFamily="49" charset="0"/>
              </a:rPr>
              <a:t>JS</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4" name="Rectangle 1"/>
          <p:cNvSpPr>
            <a:spLocks noChangeArrowheads="1"/>
          </p:cNvSpPr>
          <p:nvPr/>
        </p:nvSpPr>
        <p:spPr bwMode="auto">
          <a:xfrm>
            <a:off x="1097280" y="2935187"/>
            <a:ext cx="7677141" cy="3074842"/>
          </a:xfrm>
          <a:prstGeom prst="rect">
            <a:avLst/>
          </a:prstGeom>
          <a:noFill/>
          <a:ln>
            <a:noFill/>
          </a:ln>
          <a:effectLst/>
        </p:spPr>
        <p:txBody>
          <a:bodyPr vert="horz" wrap="none" lIns="79350" tIns="0"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any value can be used as a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Boolean</a:t>
            </a:r>
            <a:endParaRPr kumimoji="0" lang="en-US" sz="2400" b="0" i="0" u="none" strike="noStrike" cap="none" normalizeH="0" baseline="0" dirty="0" smtClean="0">
              <a:ln>
                <a:noFill/>
              </a:ln>
              <a:solidFill>
                <a:srgbClr val="3B62B1"/>
              </a:solidFill>
              <a:effectLst/>
              <a:latin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a:t>
            </a:r>
            <a:r>
              <a:rPr kumimoji="0" lang="en-US" sz="2400" b="0" i="0" u="none" strike="noStrike" cap="none" normalizeH="0" baseline="0" dirty="0" err="1" smtClean="0">
                <a:ln>
                  <a:noFill/>
                </a:ln>
                <a:solidFill>
                  <a:srgbClr val="000000"/>
                </a:solidFill>
                <a:effectLst/>
                <a:latin typeface="Calibri" panose="020F0502020204030204" pitchFamily="34" charset="0"/>
              </a:rPr>
              <a:t>falsey</a:t>
            </a:r>
            <a:r>
              <a:rPr kumimoji="0" lang="en-US" sz="2400" b="0" i="0" u="none" strike="noStrike" cap="none" normalizeH="0" baseline="0" dirty="0" smtClean="0">
                <a:ln>
                  <a:noFill/>
                </a:ln>
                <a:solidFill>
                  <a:srgbClr val="000000"/>
                </a:solidFill>
                <a:effectLst/>
                <a:latin typeface="Calibri" panose="020F0502020204030204" pitchFamily="34" charset="0"/>
              </a:rPr>
              <a:t>" values: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0</a:t>
            </a:r>
            <a:r>
              <a:rPr kumimoji="0" lang="en-US" sz="2400" b="0" i="0" u="none" strike="noStrike" cap="none" normalizeH="0" baseline="0" dirty="0" smtClean="0">
                <a:ln>
                  <a:noFill/>
                </a:ln>
                <a:solidFill>
                  <a:srgbClr val="000000"/>
                </a:solidFill>
                <a:effectLst/>
                <a:latin typeface="Calibri" panose="020F0502020204030204" pitchFamily="34" charset="0"/>
              </a:rPr>
              <a:t>,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0.0</a:t>
            </a:r>
            <a:r>
              <a:rPr kumimoji="0" lang="en-US" sz="2400" b="0" i="0" u="none" strike="noStrike" cap="none" normalizeH="0" baseline="0" dirty="0" smtClean="0">
                <a:ln>
                  <a:noFill/>
                </a:ln>
                <a:solidFill>
                  <a:srgbClr val="000000"/>
                </a:solidFill>
                <a:effectLst/>
                <a:latin typeface="Calibri" panose="020F0502020204030204" pitchFamily="34" charset="0"/>
              </a:rPr>
              <a:t>, </a:t>
            </a:r>
            <a:r>
              <a:rPr kumimoji="0" lang="en-US" sz="2400" b="0" i="0" u="none" strike="noStrike" cap="none" normalizeH="0" baseline="0" dirty="0" err="1" smtClean="0">
                <a:ln>
                  <a:noFill/>
                </a:ln>
                <a:solidFill>
                  <a:srgbClr val="3B62B1"/>
                </a:solidFill>
                <a:effectLst/>
                <a:latin typeface="Consolas" panose="020B0609020204030204" pitchFamily="49" charset="0"/>
                <a:cs typeface="Consolas" panose="020B0609020204030204" pitchFamily="49" charset="0"/>
              </a:rPr>
              <a:t>NaN</a:t>
            </a:r>
            <a:r>
              <a:rPr kumimoji="0" lang="en-US" sz="2400" b="0" i="0" u="none" strike="noStrike" cap="none" normalizeH="0" baseline="0" dirty="0" smtClean="0">
                <a:ln>
                  <a:noFill/>
                </a:ln>
                <a:solidFill>
                  <a:srgbClr val="000000"/>
                </a:solidFill>
                <a:effectLst/>
                <a:latin typeface="Calibri" panose="020F0502020204030204" pitchFamily="34" charset="0"/>
              </a:rPr>
              <a:t>,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3B62B1"/>
                </a:solidFill>
                <a:effectLst/>
                <a:latin typeface="Calibri" panose="020F0502020204030204" pitchFamily="34" charset="0"/>
              </a:rPr>
              <a:t>,</a:t>
            </a:r>
            <a:r>
              <a:rPr kumimoji="0" lang="en-US" sz="2400" b="0" i="0" u="none" strike="noStrike" cap="none" normalizeH="0" baseline="0" dirty="0" smtClean="0">
                <a:ln>
                  <a:noFill/>
                </a:ln>
                <a:solidFill>
                  <a:srgbClr val="000000"/>
                </a:solidFill>
                <a:effectLst/>
                <a:latin typeface="Calibri" panose="020F0502020204030204" pitchFamily="34" charset="0"/>
              </a:rPr>
              <a:t>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null</a:t>
            </a:r>
            <a:r>
              <a:rPr kumimoji="0" lang="en-US" sz="2400" b="0" i="0" u="none" strike="noStrike" cap="none" normalizeH="0" baseline="0" dirty="0" smtClean="0">
                <a:ln>
                  <a:noFill/>
                </a:ln>
                <a:solidFill>
                  <a:srgbClr val="000000"/>
                </a:solidFill>
                <a:effectLst/>
                <a:latin typeface="Calibri" panose="020F0502020204030204" pitchFamily="34" charset="0"/>
              </a:rPr>
              <a:t>, and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undefined</a:t>
            </a:r>
            <a:endParaRPr kumimoji="0" lang="en-US" sz="2400" b="0" i="0" u="none" strike="noStrike" cap="none" normalizeH="0" baseline="0" dirty="0" smtClean="0">
              <a:ln>
                <a:noFill/>
              </a:ln>
              <a:solidFill>
                <a:srgbClr val="3B62B1"/>
              </a:solidFill>
              <a:effectLst/>
              <a:latin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a:t>
            </a:r>
            <a:r>
              <a:rPr kumimoji="0" lang="en-US" sz="2400" b="0" i="0" u="none" strike="noStrike" cap="none" normalizeH="0" baseline="0" dirty="0" err="1" smtClean="0">
                <a:ln>
                  <a:noFill/>
                </a:ln>
                <a:solidFill>
                  <a:srgbClr val="000000"/>
                </a:solidFill>
                <a:effectLst/>
                <a:latin typeface="Calibri" panose="020F0502020204030204" pitchFamily="34" charset="0"/>
              </a:rPr>
              <a:t>truthy</a:t>
            </a:r>
            <a:r>
              <a:rPr kumimoji="0" lang="en-US" sz="2400" b="0" i="0" u="none" strike="noStrike" cap="none" normalizeH="0" baseline="0" dirty="0" smtClean="0">
                <a:ln>
                  <a:noFill/>
                </a:ln>
                <a:solidFill>
                  <a:srgbClr val="000000"/>
                </a:solidFill>
                <a:effectLst/>
                <a:latin typeface="Calibri" panose="020F0502020204030204" pitchFamily="34" charset="0"/>
              </a:rPr>
              <a:t>" values: anything else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converting a value into a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Boolean</a:t>
            </a:r>
            <a:r>
              <a:rPr kumimoji="0" lang="en-US" sz="2400" b="0" i="0" u="none" strike="noStrike" cap="none" normalizeH="0" baseline="0" dirty="0" smtClean="0">
                <a:ln>
                  <a:noFill/>
                </a:ln>
                <a:solidFill>
                  <a:srgbClr val="000000"/>
                </a:solidFill>
                <a:effectLst/>
                <a:latin typeface="Calibri" panose="020F0502020204030204" pitchFamily="34" charset="0"/>
              </a:rPr>
              <a:t> explicitly: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rPr>
              <a:t>var </a:t>
            </a:r>
            <a:r>
              <a:rPr kumimoji="0" lang="en-US" sz="2400" b="0" i="0" u="none" strike="noStrike" cap="none" normalizeH="0" baseline="0" dirty="0" err="1" smtClean="0">
                <a:ln>
                  <a:noFill/>
                </a:ln>
                <a:solidFill>
                  <a:srgbClr val="224444"/>
                </a:solidFill>
                <a:effectLst/>
                <a:latin typeface="Consolas" panose="020B0609020204030204" pitchFamily="49" charset="0"/>
                <a:cs typeface="Consolas" panose="020B0609020204030204" pitchFamily="49" charset="0"/>
              </a:rPr>
              <a:t>boolValue</a:t>
            </a:r>
            <a:r>
              <a:rPr kumimoji="0" lang="en-US" sz="24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rPr>
              <a:t> = </a:t>
            </a:r>
            <a:r>
              <a:rPr kumimoji="0" lang="en-US" sz="2400" b="1" i="0" u="none" strike="noStrike" cap="none" normalizeH="0" baseline="0" dirty="0" smtClean="0">
                <a:ln>
                  <a:noFill/>
                </a:ln>
                <a:solidFill>
                  <a:srgbClr val="C00000"/>
                </a:solidFill>
                <a:effectLst/>
                <a:latin typeface="Consolas" panose="020B0609020204030204" pitchFamily="49" charset="0"/>
                <a:cs typeface="Consolas" panose="020B0609020204030204" pitchFamily="49" charset="0"/>
              </a:rPr>
              <a:t>Boolean(</a:t>
            </a:r>
            <a:r>
              <a:rPr kumimoji="0" lang="en-US" sz="2400" b="0" i="1" u="none" strike="noStrike" cap="none" normalizeH="0" baseline="0" dirty="0" err="1" smtClean="0">
                <a:ln>
                  <a:noFill/>
                </a:ln>
                <a:solidFill>
                  <a:srgbClr val="000044"/>
                </a:solidFill>
                <a:effectLst/>
                <a:latin typeface="Helvetica" panose="020B0604020202020204" pitchFamily="34" charset="0"/>
                <a:cs typeface="Consolas" panose="020B0609020204030204" pitchFamily="49" charset="0"/>
              </a:rPr>
              <a:t>otherValue</a:t>
            </a:r>
            <a:r>
              <a:rPr kumimoji="0" lang="en-US" sz="2400" b="1" i="0" u="none" strike="noStrike" cap="none" normalizeH="0" baseline="0" dirty="0" smtClean="0">
                <a:ln>
                  <a:noFill/>
                </a:ln>
                <a:solidFill>
                  <a:srgbClr val="C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rPr>
              <a:t>;</a:t>
            </a:r>
            <a:endParaRPr kumimoji="0" lang="en-US" sz="2400" b="0" i="0" u="none" strike="noStrike" cap="none" normalizeH="0" baseline="0" dirty="0" smtClean="0">
              <a:ln>
                <a:noFill/>
              </a:ln>
              <a:solidFill>
                <a:srgbClr val="000000"/>
              </a:solidFill>
              <a:effectLst/>
              <a:latin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rPr>
              <a:t>var </a:t>
            </a:r>
            <a:r>
              <a:rPr kumimoji="0" lang="en-US" sz="2400" b="0" i="0" u="none" strike="noStrike" cap="none" normalizeH="0" baseline="0" dirty="0" err="1" smtClean="0">
                <a:ln>
                  <a:noFill/>
                </a:ln>
                <a:solidFill>
                  <a:srgbClr val="224444"/>
                </a:solidFill>
                <a:effectLst/>
                <a:latin typeface="Consolas" panose="020B0609020204030204" pitchFamily="49" charset="0"/>
                <a:cs typeface="Consolas" panose="020B0609020204030204" pitchFamily="49" charset="0"/>
              </a:rPr>
              <a:t>boolValue</a:t>
            </a:r>
            <a:r>
              <a:rPr kumimoji="0" lang="en-US" sz="24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rPr>
              <a:t> = </a:t>
            </a:r>
            <a:r>
              <a:rPr kumimoji="0" lang="en-US" sz="2400" b="1" i="0" u="none" strike="noStrike" cap="none" normalizeH="0" baseline="0" dirty="0" smtClean="0">
                <a:ln>
                  <a:noFill/>
                </a:ln>
                <a:solidFill>
                  <a:srgbClr val="C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rPr>
              <a:t>(</a:t>
            </a:r>
            <a:r>
              <a:rPr kumimoji="0" lang="en-US" sz="2400" b="0" i="1" u="none" strike="noStrike" cap="none" normalizeH="0" baseline="0" dirty="0" err="1" smtClean="0">
                <a:ln>
                  <a:noFill/>
                </a:ln>
                <a:solidFill>
                  <a:srgbClr val="000044"/>
                </a:solidFill>
                <a:effectLst/>
                <a:latin typeface="Helvetica" panose="020B0604020202020204" pitchFamily="34" charset="0"/>
                <a:cs typeface="Consolas" panose="020B0609020204030204" pitchFamily="49" charset="0"/>
              </a:rPr>
              <a:t>otherValue</a:t>
            </a:r>
            <a:r>
              <a:rPr kumimoji="0" lang="en-US" sz="24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rPr>
              <a:t>);</a:t>
            </a:r>
            <a:endParaRPr kumimoji="0" lang="en-US" sz="2400" b="0" i="0" u="none" strike="noStrike" cap="none" normalizeH="0" baseline="0" dirty="0" smtClean="0">
              <a:ln>
                <a:noFill/>
              </a:ln>
              <a:solidFill>
                <a:srgbClr val="000000"/>
              </a:solidFill>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0899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if/else</a:t>
            </a:r>
            <a:r>
              <a:rPr lang="en-US" dirty="0"/>
              <a:t> statement (same as Java)</a:t>
            </a:r>
          </a:p>
        </p:txBody>
      </p:sp>
      <p:sp>
        <p:nvSpPr>
          <p:cNvPr id="3" name="Content Placeholder 2"/>
          <p:cNvSpPr>
            <a:spLocks noGrp="1"/>
          </p:cNvSpPr>
          <p:nvPr>
            <p:ph idx="1"/>
          </p:nvPr>
        </p:nvSpPr>
        <p:spPr>
          <a:xfrm>
            <a:off x="1097280" y="1845734"/>
            <a:ext cx="10058400" cy="2149796"/>
          </a:xfrm>
          <a:solidFill>
            <a:srgbClr val="EBF7FF"/>
          </a:solidFill>
          <a:ln w="19050">
            <a:solidFill>
              <a:schemeClr val="tx1"/>
            </a:solidFill>
            <a:prstDash val="dash"/>
          </a:ln>
        </p:spPr>
        <p:txBody>
          <a:bodyPr>
            <a:normAutofit lnSpcReduction="10000"/>
          </a:bodyPr>
          <a:lstStyle/>
          <a:p>
            <a:pPr>
              <a:spcBef>
                <a:spcPts val="0"/>
              </a:spcBef>
              <a:spcAft>
                <a:spcPts val="0"/>
              </a:spcAft>
            </a:pPr>
            <a:r>
              <a:rPr lang="en-US" sz="2200" dirty="0">
                <a:latin typeface="Courier New" panose="02070309020205020404" pitchFamily="49" charset="0"/>
                <a:cs typeface="Courier New" panose="02070309020205020404" pitchFamily="49" charset="0"/>
              </a:rPr>
              <a:t>if (condition) {</a:t>
            </a:r>
          </a:p>
          <a:p>
            <a:pPr>
              <a:spcBef>
                <a:spcPts val="0"/>
              </a:spcBef>
              <a:spcAft>
                <a:spcPts val="0"/>
              </a:spcAft>
            </a:pPr>
            <a:r>
              <a:rPr lang="en-US" sz="2200" dirty="0">
                <a:latin typeface="Courier New" panose="02070309020205020404" pitchFamily="49" charset="0"/>
                <a:cs typeface="Courier New" panose="02070309020205020404" pitchFamily="49" charset="0"/>
              </a:rPr>
              <a:t>  statements;</a:t>
            </a:r>
          </a:p>
          <a:p>
            <a:pPr>
              <a:spcBef>
                <a:spcPts val="0"/>
              </a:spcBef>
              <a:spcAft>
                <a:spcPts val="0"/>
              </a:spcAft>
            </a:pPr>
            <a:r>
              <a:rPr lang="en-US" sz="2200" dirty="0">
                <a:latin typeface="Courier New" panose="02070309020205020404" pitchFamily="49" charset="0"/>
                <a:cs typeface="Courier New" panose="02070309020205020404" pitchFamily="49" charset="0"/>
              </a:rPr>
              <a:t>} else if (condition) {</a:t>
            </a:r>
          </a:p>
          <a:p>
            <a:pPr>
              <a:spcBef>
                <a:spcPts val="0"/>
              </a:spcBef>
              <a:spcAft>
                <a:spcPts val="0"/>
              </a:spcAft>
            </a:pPr>
            <a:r>
              <a:rPr lang="en-US" sz="2200" dirty="0">
                <a:latin typeface="Courier New" panose="02070309020205020404" pitchFamily="49" charset="0"/>
                <a:cs typeface="Courier New" panose="02070309020205020404" pitchFamily="49" charset="0"/>
              </a:rPr>
              <a:t>  statements;</a:t>
            </a:r>
          </a:p>
          <a:p>
            <a:pPr>
              <a:spcBef>
                <a:spcPts val="0"/>
              </a:spcBef>
              <a:spcAft>
                <a:spcPts val="0"/>
              </a:spcAft>
            </a:pPr>
            <a:r>
              <a:rPr lang="en-US" sz="2200" dirty="0">
                <a:latin typeface="Courier New" panose="02070309020205020404" pitchFamily="49" charset="0"/>
                <a:cs typeface="Courier New" panose="02070309020205020404" pitchFamily="49" charset="0"/>
              </a:rPr>
              <a:t>} else {</a:t>
            </a:r>
          </a:p>
          <a:p>
            <a:pPr>
              <a:spcBef>
                <a:spcPts val="0"/>
              </a:spcBef>
              <a:spcAft>
                <a:spcPts val="0"/>
              </a:spcAft>
            </a:pPr>
            <a:r>
              <a:rPr lang="en-US" sz="2200" dirty="0">
                <a:latin typeface="Courier New" panose="02070309020205020404" pitchFamily="49" charset="0"/>
                <a:cs typeface="Courier New" panose="02070309020205020404" pitchFamily="49" charset="0"/>
              </a:rPr>
              <a:t>  statements;</a:t>
            </a:r>
          </a:p>
          <a:p>
            <a:pPr>
              <a:spcBef>
                <a:spcPts val="0"/>
              </a:spcBef>
              <a:spcAft>
                <a:spcPts val="0"/>
              </a:spcAft>
            </a:pPr>
            <a:r>
              <a:rPr lang="en-US" sz="2200" dirty="0" smtClean="0">
                <a:latin typeface="Courier New" panose="02070309020205020404" pitchFamily="49" charset="0"/>
                <a:cs typeface="Courier New" panose="02070309020205020404" pitchFamily="49" charset="0"/>
              </a:rPr>
              <a:t>}                                                       </a:t>
            </a:r>
            <a:r>
              <a:rPr lang="en-US" sz="2200" b="1" dirty="0" smtClean="0">
                <a:solidFill>
                  <a:schemeClr val="bg1">
                    <a:lumMod val="65000"/>
                  </a:schemeClr>
                </a:solidFill>
                <a:latin typeface="Courier New" panose="02070309020205020404" pitchFamily="49" charset="0"/>
                <a:cs typeface="Courier New" panose="02070309020205020404" pitchFamily="49" charset="0"/>
              </a:rPr>
              <a:t>JS</a:t>
            </a:r>
            <a:endParaRPr lang="en-US" sz="2200" b="1"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ectangle 2"/>
          <p:cNvSpPr>
            <a:spLocks noChangeArrowheads="1"/>
          </p:cNvSpPr>
          <p:nvPr/>
        </p:nvSpPr>
        <p:spPr bwMode="auto">
          <a:xfrm>
            <a:off x="1097280" y="4291686"/>
            <a:ext cx="10058400" cy="18129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350" tIns="0" rIns="0" bIns="119025"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200" b="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identical structure to Java's </a:t>
            </a:r>
            <a:r>
              <a:rPr kumimoji="0" lang="en-US" sz="22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if/else</a:t>
            </a:r>
            <a:r>
              <a:rPr kumimoji="0" lang="en-US" sz="2200" b="0" i="0" u="none" strike="noStrike" cap="none" normalizeH="0" baseline="0" dirty="0" smtClean="0">
                <a:ln>
                  <a:noFill/>
                </a:ln>
                <a:solidFill>
                  <a:srgbClr val="000000"/>
                </a:solidFill>
                <a:effectLst/>
                <a:latin typeface="Calibri" panose="020F0502020204030204" pitchFamily="34" charset="0"/>
              </a:rPr>
              <a:t> statement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200" b="0" i="0" u="none" strike="noStrike" cap="none" normalizeH="0" baseline="0" dirty="0" smtClean="0">
              <a:ln>
                <a:noFill/>
              </a:ln>
              <a:solidFill>
                <a:srgbClr val="000000"/>
              </a:solidFill>
              <a:effectLst/>
              <a:latin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JavaScript allows almost anything as a </a:t>
            </a:r>
            <a:r>
              <a:rPr kumimoji="0" lang="en-US" sz="2200" b="0" i="1" u="none" strike="noStrike" cap="none" normalizeH="0" baseline="0" dirty="0" smtClean="0">
                <a:ln>
                  <a:noFill/>
                </a:ln>
                <a:solidFill>
                  <a:srgbClr val="00B0F0"/>
                </a:solidFill>
                <a:effectLst/>
                <a:latin typeface="Helvetica" panose="020B0604020202020204" pitchFamily="34" charset="0"/>
              </a:rPr>
              <a:t>condition</a:t>
            </a:r>
            <a:endParaRPr kumimoji="0" lang="en-US" sz="2200" b="0" i="0" u="none" strike="noStrike" cap="none" normalizeH="0" baseline="0" dirty="0" smtClean="0">
              <a:ln>
                <a:noFill/>
              </a:ln>
              <a:solidFill>
                <a:srgbClr val="00B0F0"/>
              </a:solidFill>
              <a:effectLst/>
              <a:latin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89504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while </a:t>
            </a:r>
            <a:r>
              <a:rPr lang="en-US" dirty="0"/>
              <a:t>loops (same as Java)</a:t>
            </a:r>
          </a:p>
        </p:txBody>
      </p:sp>
      <p:sp>
        <p:nvSpPr>
          <p:cNvPr id="3" name="Content Placeholder 2"/>
          <p:cNvSpPr>
            <a:spLocks noGrp="1"/>
          </p:cNvSpPr>
          <p:nvPr>
            <p:ph idx="1"/>
          </p:nvPr>
        </p:nvSpPr>
        <p:spPr>
          <a:xfrm>
            <a:off x="1097280" y="1845734"/>
            <a:ext cx="10058400" cy="867649"/>
          </a:xfrm>
          <a:solidFill>
            <a:srgbClr val="EBF7FF"/>
          </a:solidFill>
          <a:ln w="19050">
            <a:solidFill>
              <a:schemeClr val="tx1"/>
            </a:solidFill>
            <a:prstDash val="dash"/>
          </a:ln>
        </p:spPr>
        <p:txBody>
          <a:bodyPr>
            <a:normAutofit lnSpcReduction="10000"/>
          </a:bodyPr>
          <a:lstStyle/>
          <a:p>
            <a:pPr>
              <a:spcBef>
                <a:spcPts val="0"/>
              </a:spcBef>
              <a:spcAft>
                <a:spcPts val="0"/>
              </a:spcAft>
            </a:pPr>
            <a:r>
              <a:rPr lang="en-US" dirty="0">
                <a:latin typeface="Courier New" panose="02070309020205020404" pitchFamily="49" charset="0"/>
                <a:cs typeface="Courier New" panose="02070309020205020404" pitchFamily="49" charset="0"/>
              </a:rPr>
              <a:t>while (condition) {</a:t>
            </a:r>
          </a:p>
          <a:p>
            <a:pPr>
              <a:spcBef>
                <a:spcPts val="0"/>
              </a:spcBef>
              <a:spcAft>
                <a:spcPts val="0"/>
              </a:spcAft>
            </a:pPr>
            <a:r>
              <a:rPr lang="en-US" dirty="0">
                <a:latin typeface="Courier New" panose="02070309020205020404" pitchFamily="49" charset="0"/>
                <a:cs typeface="Courier New" panose="02070309020205020404" pitchFamily="49" charset="0"/>
              </a:rPr>
              <a:t>  statements;</a:t>
            </a:r>
          </a:p>
          <a:p>
            <a:pPr>
              <a:spcBef>
                <a:spcPts val="0"/>
              </a:spcBef>
              <a:spcAft>
                <a:spcPts val="0"/>
              </a:spcAft>
            </a:pPr>
            <a:r>
              <a:rPr lang="en-US" dirty="0" smtClean="0">
                <a:latin typeface="Courier New" panose="02070309020205020404" pitchFamily="49" charset="0"/>
                <a:cs typeface="Courier New" panose="02070309020205020404" pitchFamily="49" charset="0"/>
              </a:rPr>
              <a:t>}                                                             </a:t>
            </a:r>
            <a:r>
              <a:rPr lang="en-US" b="1" dirty="0" smtClean="0">
                <a:solidFill>
                  <a:schemeClr val="bg1">
                    <a:lumMod val="65000"/>
                  </a:schemeClr>
                </a:solidFill>
                <a:latin typeface="Courier New" panose="02070309020205020404" pitchFamily="49" charset="0"/>
                <a:cs typeface="Courier New" panose="02070309020205020404" pitchFamily="49" charset="0"/>
              </a:rPr>
              <a:t>JS</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7" name="Rectangle 6"/>
          <p:cNvSpPr/>
          <p:nvPr/>
        </p:nvSpPr>
        <p:spPr>
          <a:xfrm>
            <a:off x="1097280" y="2821757"/>
            <a:ext cx="10058400" cy="923330"/>
          </a:xfrm>
          <a:prstGeom prst="rect">
            <a:avLst/>
          </a:prstGeom>
          <a:solidFill>
            <a:srgbClr val="EBF7FF"/>
          </a:solidFill>
          <a:ln w="19050">
            <a:solidFill>
              <a:schemeClr val="tx1"/>
            </a:solidFill>
            <a:prstDash val="dash"/>
          </a:ln>
        </p:spPr>
        <p:txBody>
          <a:bodyPr wrap="square">
            <a:spAutoFit/>
          </a:bodyPr>
          <a:lstStyle/>
          <a:p>
            <a:r>
              <a:rPr lang="en-US" dirty="0">
                <a:latin typeface="Courier New" panose="02070309020205020404" pitchFamily="49" charset="0"/>
                <a:cs typeface="Courier New" panose="02070309020205020404" pitchFamily="49" charset="0"/>
              </a:rPr>
              <a:t>do {</a:t>
            </a:r>
          </a:p>
          <a:p>
            <a:r>
              <a:rPr lang="en-US" dirty="0">
                <a:latin typeface="Courier New" panose="02070309020205020404" pitchFamily="49" charset="0"/>
                <a:cs typeface="Courier New" panose="02070309020205020404" pitchFamily="49" charset="0"/>
              </a:rPr>
              <a:t>  statements;</a:t>
            </a:r>
          </a:p>
          <a:p>
            <a:r>
              <a:rPr lang="en-US" dirty="0">
                <a:latin typeface="Courier New" panose="02070309020205020404" pitchFamily="49" charset="0"/>
                <a:cs typeface="Courier New" panose="02070309020205020404" pitchFamily="49" charset="0"/>
              </a:rPr>
              <a:t>} while (condition</a:t>
            </a:r>
            <a:r>
              <a:rPr lang="en-US" dirty="0" smtClean="0">
                <a:latin typeface="Courier New" panose="02070309020205020404" pitchFamily="49" charset="0"/>
                <a:cs typeface="Courier New" panose="02070309020205020404" pitchFamily="49" charset="0"/>
              </a:rPr>
              <a:t>);                                                  </a:t>
            </a:r>
            <a:r>
              <a:rPr lang="en-US" b="1" dirty="0" smtClean="0">
                <a:solidFill>
                  <a:schemeClr val="bg1">
                    <a:lumMod val="65000"/>
                  </a:schemeClr>
                </a:solidFill>
                <a:latin typeface="Courier New" panose="02070309020205020404" pitchFamily="49" charset="0"/>
                <a:cs typeface="Courier New" panose="02070309020205020404" pitchFamily="49" charset="0"/>
              </a:rPr>
              <a:t>JS</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8" name="Rectangle 4"/>
          <p:cNvSpPr>
            <a:spLocks noChangeArrowheads="1"/>
          </p:cNvSpPr>
          <p:nvPr/>
        </p:nvSpPr>
        <p:spPr bwMode="auto">
          <a:xfrm>
            <a:off x="1097280" y="4190686"/>
            <a:ext cx="10058400" cy="15975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350" tIns="0" rIns="0" bIns="119025"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400" b="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hlinkClick r:id="rId2"/>
              </a:rPr>
              <a:t>break</a:t>
            </a:r>
            <a:r>
              <a:rPr kumimoji="0" lang="en-US" sz="2400" b="0" i="0" u="none" strike="noStrike" cap="none" normalizeH="0" baseline="0" dirty="0" smtClean="0">
                <a:ln>
                  <a:noFill/>
                </a:ln>
                <a:solidFill>
                  <a:srgbClr val="000000"/>
                </a:solidFill>
                <a:effectLst/>
                <a:latin typeface="Calibri" panose="020F0502020204030204" pitchFamily="34" charset="0"/>
              </a:rPr>
              <a:t> and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continue</a:t>
            </a:r>
            <a:r>
              <a:rPr kumimoji="0" lang="en-US" sz="2400" b="0" i="0" u="none" strike="noStrike" cap="none" normalizeH="0" baseline="0" dirty="0" smtClean="0">
                <a:ln>
                  <a:noFill/>
                </a:ln>
                <a:solidFill>
                  <a:srgbClr val="000000"/>
                </a:solidFill>
                <a:effectLst/>
                <a:latin typeface="Calibri" panose="020F0502020204030204" pitchFamily="34" charset="0"/>
              </a:rPr>
              <a:t> keywords also behave as in Java but</a:t>
            </a:r>
            <a:r>
              <a:rPr kumimoji="0" lang="en-US" sz="2400" b="0" i="0" u="none" strike="noStrike" cap="none" normalizeH="0" dirty="0" smtClean="0">
                <a:ln>
                  <a:noFill/>
                </a:ln>
                <a:solidFill>
                  <a:srgbClr val="000000"/>
                </a:solidFill>
                <a:effectLst/>
                <a:latin typeface="Calibri" panose="020F0502020204030204" pitchFamily="34" charset="0"/>
              </a:rPr>
              <a:t> do not use them in this class!</a:t>
            </a:r>
            <a:endParaRPr kumimoji="0" lang="en-US" sz="2400" b="0" i="0" u="none" strike="noStrike" cap="none" normalizeH="0" baseline="0" dirty="0" smtClean="0">
              <a:ln>
                <a:noFill/>
              </a:ln>
              <a:solidFill>
                <a:srgbClr val="000000"/>
              </a:solidFill>
              <a:effectLst/>
              <a:latin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9138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Arrays</a:t>
            </a:r>
            <a:endParaRPr lang="en-US" dirty="0">
              <a:solidFill>
                <a:srgbClr val="92D050"/>
              </a:solidFill>
            </a:endParaRPr>
          </a:p>
        </p:txBody>
      </p:sp>
      <p:sp>
        <p:nvSpPr>
          <p:cNvPr id="3" name="Content Placeholder 2"/>
          <p:cNvSpPr>
            <a:spLocks noGrp="1"/>
          </p:cNvSpPr>
          <p:nvPr>
            <p:ph idx="1"/>
          </p:nvPr>
        </p:nvSpPr>
        <p:spPr>
          <a:xfrm>
            <a:off x="1097280" y="1845734"/>
            <a:ext cx="10058400" cy="1334788"/>
          </a:xfrm>
          <a:solidFill>
            <a:schemeClr val="bg1">
              <a:lumMod val="95000"/>
            </a:schemeClr>
          </a:solidFill>
          <a:ln w="19050">
            <a:solidFill>
              <a:schemeClr val="tx1"/>
            </a:solidFill>
            <a:prstDash val="dash"/>
          </a:ln>
        </p:spPr>
        <p:txBody>
          <a:bodyPr/>
          <a:lstStyle/>
          <a:p>
            <a:r>
              <a:rPr lang="en-US" dirty="0">
                <a:latin typeface="Courier New" panose="02070309020205020404" pitchFamily="49" charset="0"/>
                <a:cs typeface="Courier New" panose="02070309020205020404" pitchFamily="49" charset="0"/>
              </a:rPr>
              <a:t>var name = [];                          </a:t>
            </a:r>
            <a:r>
              <a:rPr lang="en-US" dirty="0" smtClean="0">
                <a:latin typeface="Courier New" panose="02070309020205020404" pitchFamily="49" charset="0"/>
                <a:cs typeface="Courier New" panose="02070309020205020404" pitchFamily="49" charset="0"/>
              </a:rPr>
              <a:t> </a:t>
            </a:r>
            <a:r>
              <a:rPr lang="en-US" dirty="0" smtClean="0">
                <a:solidFill>
                  <a:srgbClr val="00B050"/>
                </a:solidFill>
                <a:latin typeface="Courier New" panose="02070309020205020404" pitchFamily="49" charset="0"/>
                <a:cs typeface="Courier New" panose="02070309020205020404" pitchFamily="49" charset="0"/>
              </a:rPr>
              <a:t>// </a:t>
            </a:r>
            <a:r>
              <a:rPr lang="en-US" dirty="0">
                <a:solidFill>
                  <a:srgbClr val="00B050"/>
                </a:solidFill>
                <a:latin typeface="Courier New" panose="02070309020205020404" pitchFamily="49" charset="0"/>
                <a:cs typeface="Courier New" panose="02070309020205020404" pitchFamily="49" charset="0"/>
              </a:rPr>
              <a:t>empty array</a:t>
            </a:r>
          </a:p>
          <a:p>
            <a:r>
              <a:rPr lang="en-US" dirty="0">
                <a:latin typeface="Courier New" panose="02070309020205020404" pitchFamily="49" charset="0"/>
                <a:cs typeface="Courier New" panose="02070309020205020404" pitchFamily="49" charset="0"/>
              </a:rPr>
              <a:t>var name = [value, value, ..., value];   </a:t>
            </a:r>
            <a:r>
              <a:rPr lang="en-US" dirty="0">
                <a:solidFill>
                  <a:srgbClr val="00B050"/>
                </a:solidFill>
                <a:latin typeface="Courier New" panose="02070309020205020404" pitchFamily="49" charset="0"/>
                <a:cs typeface="Courier New" panose="02070309020205020404" pitchFamily="49" charset="0"/>
              </a:rPr>
              <a:t>// pre-filled</a:t>
            </a:r>
          </a:p>
          <a:p>
            <a:r>
              <a:rPr lang="en-US" dirty="0">
                <a:latin typeface="Courier New" panose="02070309020205020404" pitchFamily="49" charset="0"/>
                <a:cs typeface="Courier New" panose="02070309020205020404" pitchFamily="49" charset="0"/>
              </a:rPr>
              <a:t>name[index] = value;                     </a:t>
            </a:r>
            <a:r>
              <a:rPr lang="en-US" dirty="0">
                <a:solidFill>
                  <a:srgbClr val="00B050"/>
                </a:solidFill>
                <a:latin typeface="Courier New" panose="02070309020205020404" pitchFamily="49" charset="0"/>
                <a:cs typeface="Courier New" panose="02070309020205020404" pitchFamily="49" charset="0"/>
              </a:rPr>
              <a:t>// store </a:t>
            </a:r>
            <a:r>
              <a:rPr lang="en-US" dirty="0" smtClean="0">
                <a:solidFill>
                  <a:srgbClr val="00B050"/>
                </a:solidFill>
                <a:latin typeface="Courier New" panose="02070309020205020404" pitchFamily="49" charset="0"/>
                <a:cs typeface="Courier New" panose="02070309020205020404" pitchFamily="49" charset="0"/>
              </a:rPr>
              <a:t>element    </a:t>
            </a:r>
            <a:r>
              <a:rPr lang="en-US" altLang="zh-CN" b="1" dirty="0">
                <a:solidFill>
                  <a:schemeClr val="bg1">
                    <a:lumMod val="65000"/>
                  </a:schemeClr>
                </a:solidFill>
                <a:latin typeface="Courier New" panose="02070309020205020404" pitchFamily="49" charset="0"/>
                <a:cs typeface="Courier New" panose="02070309020205020404" pitchFamily="49" charset="0"/>
              </a:rPr>
              <a:t>JS</a:t>
            </a:r>
            <a:endParaRPr lang="en-US" altLang="zh-CN" b="1" dirty="0">
              <a:solidFill>
                <a:schemeClr val="bg1">
                  <a:lumMod val="65000"/>
                </a:schemeClr>
              </a:solidFill>
              <a:latin typeface="Courier New" panose="02070309020205020404" pitchFamily="49" charset="0"/>
              <a:cs typeface="Courier New" panose="02070309020205020404" pitchFamily="49" charset="0"/>
            </a:endParaRPr>
          </a:p>
        </p:txBody>
      </p:sp>
      <p:sp>
        <p:nvSpPr>
          <p:cNvPr id="4" name="Rectangle 3"/>
          <p:cNvSpPr/>
          <p:nvPr/>
        </p:nvSpPr>
        <p:spPr>
          <a:xfrm>
            <a:off x="1097280" y="3244320"/>
            <a:ext cx="10058400" cy="2031325"/>
          </a:xfrm>
          <a:prstGeom prst="rect">
            <a:avLst/>
          </a:prstGeom>
          <a:solidFill>
            <a:srgbClr val="EBF7FF"/>
          </a:solidFill>
          <a:ln w="19050">
            <a:solidFill>
              <a:schemeClr val="tx1"/>
            </a:solidFill>
            <a:prstDash val="dash"/>
          </a:ln>
        </p:spPr>
        <p:txBody>
          <a:bodyPr wrap="square">
            <a:spAutoFit/>
          </a:bodyPr>
          <a:lstStyle/>
          <a:p>
            <a:r>
              <a:rPr lang="en-US" dirty="0">
                <a:latin typeface="Courier New" panose="02070309020205020404" pitchFamily="49" charset="0"/>
                <a:cs typeface="Courier New" panose="02070309020205020404" pitchFamily="49" charset="0"/>
              </a:rPr>
              <a:t>var ducks = ["Huey", "Dewey", "Louie"];</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var stooges = [];        </a:t>
            </a:r>
            <a:r>
              <a:rPr lang="en-US" dirty="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stooges.length</a:t>
            </a:r>
            <a:r>
              <a:rPr lang="en-US" dirty="0">
                <a:solidFill>
                  <a:srgbClr val="00B050"/>
                </a:solidFill>
                <a:latin typeface="Courier New" panose="02070309020205020404" pitchFamily="49" charset="0"/>
                <a:cs typeface="Courier New" panose="02070309020205020404" pitchFamily="49" charset="0"/>
              </a:rPr>
              <a:t> is 0</a:t>
            </a:r>
          </a:p>
          <a:p>
            <a:r>
              <a:rPr lang="en-US" dirty="0">
                <a:latin typeface="Courier New" panose="02070309020205020404" pitchFamily="49" charset="0"/>
                <a:cs typeface="Courier New" panose="02070309020205020404" pitchFamily="49" charset="0"/>
              </a:rPr>
              <a:t>stooges[0] = "Larry";    </a:t>
            </a:r>
            <a:r>
              <a:rPr lang="en-US" dirty="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stooges.length</a:t>
            </a:r>
            <a:r>
              <a:rPr lang="en-US" dirty="0">
                <a:solidFill>
                  <a:srgbClr val="00B050"/>
                </a:solidFill>
                <a:latin typeface="Courier New" panose="02070309020205020404" pitchFamily="49" charset="0"/>
                <a:cs typeface="Courier New" panose="02070309020205020404" pitchFamily="49" charset="0"/>
              </a:rPr>
              <a:t> is 1</a:t>
            </a:r>
          </a:p>
          <a:p>
            <a:r>
              <a:rPr lang="en-US" dirty="0">
                <a:latin typeface="Courier New" panose="02070309020205020404" pitchFamily="49" charset="0"/>
                <a:cs typeface="Courier New" panose="02070309020205020404" pitchFamily="49" charset="0"/>
              </a:rPr>
              <a:t>stooges[1] = "Moe";      </a:t>
            </a:r>
            <a:r>
              <a:rPr lang="en-US" dirty="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stooges.length</a:t>
            </a:r>
            <a:r>
              <a:rPr lang="en-US" dirty="0">
                <a:solidFill>
                  <a:srgbClr val="00B050"/>
                </a:solidFill>
                <a:latin typeface="Courier New" panose="02070309020205020404" pitchFamily="49" charset="0"/>
                <a:cs typeface="Courier New" panose="02070309020205020404" pitchFamily="49" charset="0"/>
              </a:rPr>
              <a:t> is 2</a:t>
            </a:r>
          </a:p>
          <a:p>
            <a:r>
              <a:rPr lang="en-US" dirty="0">
                <a:latin typeface="Courier New" panose="02070309020205020404" pitchFamily="49" charset="0"/>
                <a:cs typeface="Courier New" panose="02070309020205020404" pitchFamily="49" charset="0"/>
              </a:rPr>
              <a:t>stooges[4] = "Curly";    </a:t>
            </a:r>
            <a:r>
              <a:rPr lang="en-US" dirty="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stooges.length</a:t>
            </a:r>
            <a:r>
              <a:rPr lang="en-US" dirty="0">
                <a:solidFill>
                  <a:srgbClr val="00B050"/>
                </a:solidFill>
                <a:latin typeface="Courier New" panose="02070309020205020404" pitchFamily="49" charset="0"/>
                <a:cs typeface="Courier New" panose="02070309020205020404" pitchFamily="49" charset="0"/>
              </a:rPr>
              <a:t> is 5</a:t>
            </a:r>
          </a:p>
          <a:p>
            <a:r>
              <a:rPr lang="en-US" dirty="0">
                <a:latin typeface="Courier New" panose="02070309020205020404" pitchFamily="49" charset="0"/>
                <a:cs typeface="Courier New" panose="02070309020205020404" pitchFamily="49" charset="0"/>
              </a:rPr>
              <a:t>stooges[4] = "</a:t>
            </a:r>
            <a:r>
              <a:rPr lang="en-US" dirty="0" err="1">
                <a:latin typeface="Courier New" panose="02070309020205020404" pitchFamily="49" charset="0"/>
                <a:cs typeface="Courier New" panose="02070309020205020404" pitchFamily="49" charset="0"/>
              </a:rPr>
              <a:t>Shemp</a:t>
            </a:r>
            <a:r>
              <a:rPr lang="en-US" dirty="0">
                <a:latin typeface="Courier New" panose="02070309020205020404" pitchFamily="49" charset="0"/>
                <a:cs typeface="Courier New" panose="02070309020205020404" pitchFamily="49" charset="0"/>
              </a:rPr>
              <a:t>";    </a:t>
            </a:r>
            <a:r>
              <a:rPr lang="en-US" dirty="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stooges.length</a:t>
            </a:r>
            <a:r>
              <a:rPr lang="en-US" dirty="0">
                <a:solidFill>
                  <a:srgbClr val="00B050"/>
                </a:solidFill>
                <a:latin typeface="Courier New" panose="02070309020205020404" pitchFamily="49" charset="0"/>
                <a:cs typeface="Courier New" panose="02070309020205020404" pitchFamily="49" charset="0"/>
              </a:rPr>
              <a:t> is </a:t>
            </a:r>
            <a:r>
              <a:rPr lang="en-US" dirty="0" smtClean="0">
                <a:solidFill>
                  <a:srgbClr val="00B050"/>
                </a:solidFill>
                <a:latin typeface="Courier New" panose="02070309020205020404" pitchFamily="49" charset="0"/>
                <a:cs typeface="Courier New" panose="02070309020205020404" pitchFamily="49" charset="0"/>
              </a:rPr>
              <a:t>5                      </a:t>
            </a:r>
            <a:r>
              <a:rPr lang="en-US" altLang="zh-CN" b="1" dirty="0" smtClean="0">
                <a:solidFill>
                  <a:schemeClr val="bg1">
                    <a:lumMod val="65000"/>
                  </a:schemeClr>
                </a:solidFill>
                <a:latin typeface="Courier New" panose="02070309020205020404" pitchFamily="49" charset="0"/>
                <a:cs typeface="Courier New" panose="02070309020205020404" pitchFamily="49" charset="0"/>
              </a:rPr>
              <a:t>JS</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ectangle 1"/>
          <p:cNvSpPr>
            <a:spLocks noChangeArrowheads="1"/>
          </p:cNvSpPr>
          <p:nvPr/>
        </p:nvSpPr>
        <p:spPr bwMode="auto">
          <a:xfrm>
            <a:off x="1097280" y="5017555"/>
            <a:ext cx="10058400" cy="1474404"/>
          </a:xfrm>
          <a:prstGeom prst="rect">
            <a:avLst/>
          </a:prstGeom>
          <a:noFill/>
          <a:ln>
            <a:noFill/>
          </a:ln>
          <a:effectLst/>
        </p:spPr>
        <p:txBody>
          <a:bodyPr vert="horz" wrap="square" lIns="79350" tIns="0" rIns="0" bIns="119025"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200" b="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two ways to initialize an array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length</a:t>
            </a:r>
            <a:r>
              <a:rPr kumimoji="0" lang="en-US" sz="2200" b="0" i="0" u="none" strike="noStrike" cap="none" normalizeH="0" baseline="0" dirty="0" smtClean="0">
                <a:ln>
                  <a:noFill/>
                </a:ln>
                <a:solidFill>
                  <a:srgbClr val="000000"/>
                </a:solidFill>
                <a:effectLst/>
                <a:latin typeface="Calibri" panose="020F0502020204030204" pitchFamily="34" charset="0"/>
              </a:rPr>
              <a:t> property (grows as needed when elements are added)</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7318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a:t>
            </a:r>
            <a:r>
              <a:rPr lang="en-US" dirty="0" smtClean="0">
                <a:hlinkClick r:id="rId3"/>
              </a:rPr>
              <a:t>methods</a:t>
            </a:r>
            <a:endParaRPr lang="en-US" dirty="0"/>
          </a:p>
        </p:txBody>
      </p:sp>
      <p:sp>
        <p:nvSpPr>
          <p:cNvPr id="3" name="Content Placeholder 2"/>
          <p:cNvSpPr>
            <a:spLocks noGrp="1"/>
          </p:cNvSpPr>
          <p:nvPr>
            <p:ph idx="1"/>
          </p:nvPr>
        </p:nvSpPr>
        <p:spPr>
          <a:xfrm>
            <a:off x="1097280" y="1845735"/>
            <a:ext cx="10058400" cy="1742292"/>
          </a:xfrm>
          <a:solidFill>
            <a:srgbClr val="EBF7FF"/>
          </a:solidFill>
          <a:ln w="19050">
            <a:solidFill>
              <a:schemeClr val="tx1"/>
            </a:solidFill>
            <a:prstDash val="dash"/>
          </a:ln>
        </p:spPr>
        <p:txBody>
          <a:bodyPr/>
          <a:lstStyle/>
          <a:p>
            <a:pPr>
              <a:spcBef>
                <a:spcPts val="0"/>
              </a:spcBef>
              <a:spcAft>
                <a:spcPts val="0"/>
              </a:spcAft>
            </a:pPr>
            <a:r>
              <a:rPr lang="en-US" dirty="0">
                <a:latin typeface="Courier New" panose="02070309020205020404" pitchFamily="49" charset="0"/>
                <a:cs typeface="Courier New" panose="02070309020205020404" pitchFamily="49" charset="0"/>
              </a:rPr>
              <a:t>var a = ["</a:t>
            </a:r>
            <a:r>
              <a:rPr lang="en-US" dirty="0" err="1">
                <a:latin typeface="Courier New" panose="02070309020205020404" pitchFamily="49" charset="0"/>
                <a:cs typeface="Courier New" panose="02070309020205020404" pitchFamily="49" charset="0"/>
              </a:rPr>
              <a:t>Stef</a:t>
            </a:r>
            <a:r>
              <a:rPr lang="en-US" dirty="0">
                <a:latin typeface="Courier New" panose="02070309020205020404" pitchFamily="49" charset="0"/>
                <a:cs typeface="Courier New" panose="02070309020205020404" pitchFamily="49" charset="0"/>
              </a:rPr>
              <a:t>", "Jason"];   </a:t>
            </a:r>
            <a:r>
              <a:rPr lang="en-US" dirty="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Stef</a:t>
            </a:r>
            <a:r>
              <a:rPr lang="en-US" dirty="0">
                <a:solidFill>
                  <a:srgbClr val="00B050"/>
                </a:solidFill>
                <a:latin typeface="Courier New" panose="02070309020205020404" pitchFamily="49" charset="0"/>
                <a:cs typeface="Courier New" panose="02070309020205020404" pitchFamily="49" charset="0"/>
              </a:rPr>
              <a:t>, Jason</a:t>
            </a:r>
          </a:p>
          <a:p>
            <a:pPr>
              <a:spcBef>
                <a:spcPts val="0"/>
              </a:spcBef>
              <a:spcAft>
                <a:spcPts val="0"/>
              </a:spcAft>
            </a:pPr>
            <a:r>
              <a:rPr lang="en-US" dirty="0" err="1">
                <a:latin typeface="Courier New" panose="02070309020205020404" pitchFamily="49" charset="0"/>
                <a:cs typeface="Courier New" panose="02070309020205020404" pitchFamily="49" charset="0"/>
              </a:rPr>
              <a:t>a.</a:t>
            </a:r>
            <a:r>
              <a:rPr lang="en-US" b="1" dirty="0" err="1">
                <a:solidFill>
                  <a:srgbClr val="C00000"/>
                </a:solidFill>
                <a:latin typeface="Courier New" panose="02070309020205020404" pitchFamily="49" charset="0"/>
                <a:cs typeface="Courier New" panose="02070309020205020404" pitchFamily="49" charset="0"/>
              </a:rPr>
              <a:t>push</a:t>
            </a:r>
            <a:r>
              <a:rPr lang="en-US" dirty="0">
                <a:latin typeface="Courier New" panose="02070309020205020404" pitchFamily="49" charset="0"/>
                <a:cs typeface="Courier New" panose="02070309020205020404" pitchFamily="49" charset="0"/>
              </a:rPr>
              <a:t>("Brian");             </a:t>
            </a:r>
            <a:r>
              <a:rPr lang="en-US" dirty="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Stef</a:t>
            </a:r>
            <a:r>
              <a:rPr lang="en-US" dirty="0">
                <a:solidFill>
                  <a:srgbClr val="00B050"/>
                </a:solidFill>
                <a:latin typeface="Courier New" panose="02070309020205020404" pitchFamily="49" charset="0"/>
                <a:cs typeface="Courier New" panose="02070309020205020404" pitchFamily="49" charset="0"/>
              </a:rPr>
              <a:t>, Jason, Brian</a:t>
            </a:r>
          </a:p>
          <a:p>
            <a:pPr>
              <a:spcBef>
                <a:spcPts val="0"/>
              </a:spcBef>
              <a:spcAft>
                <a:spcPts val="0"/>
              </a:spcAft>
            </a:pPr>
            <a:r>
              <a:rPr lang="en-US" dirty="0" err="1">
                <a:latin typeface="Courier New" panose="02070309020205020404" pitchFamily="49" charset="0"/>
                <a:cs typeface="Courier New" panose="02070309020205020404" pitchFamily="49" charset="0"/>
              </a:rPr>
              <a:t>a.</a:t>
            </a:r>
            <a:r>
              <a:rPr lang="en-US" b="1" dirty="0" err="1">
                <a:solidFill>
                  <a:srgbClr val="C00000"/>
                </a:solidFill>
                <a:latin typeface="Courier New" panose="02070309020205020404" pitchFamily="49" charset="0"/>
                <a:cs typeface="Courier New" panose="02070309020205020404" pitchFamily="49" charset="0"/>
              </a:rPr>
              <a:t>unshift</a:t>
            </a:r>
            <a:r>
              <a:rPr lang="en-US" dirty="0">
                <a:latin typeface="Courier New" panose="02070309020205020404" pitchFamily="49" charset="0"/>
                <a:cs typeface="Courier New" panose="02070309020205020404" pitchFamily="49" charset="0"/>
              </a:rPr>
              <a:t>("Kelly");          </a:t>
            </a:r>
            <a:r>
              <a:rPr lang="en-US" dirty="0">
                <a:solidFill>
                  <a:srgbClr val="00B050"/>
                </a:solidFill>
                <a:latin typeface="Courier New" panose="02070309020205020404" pitchFamily="49" charset="0"/>
                <a:cs typeface="Courier New" panose="02070309020205020404" pitchFamily="49" charset="0"/>
              </a:rPr>
              <a:t>// Kelly, </a:t>
            </a:r>
            <a:r>
              <a:rPr lang="en-US" dirty="0" err="1">
                <a:solidFill>
                  <a:srgbClr val="00B050"/>
                </a:solidFill>
                <a:latin typeface="Courier New" panose="02070309020205020404" pitchFamily="49" charset="0"/>
                <a:cs typeface="Courier New" panose="02070309020205020404" pitchFamily="49" charset="0"/>
              </a:rPr>
              <a:t>Stef</a:t>
            </a:r>
            <a:r>
              <a:rPr lang="en-US" dirty="0">
                <a:solidFill>
                  <a:srgbClr val="00B050"/>
                </a:solidFill>
                <a:latin typeface="Courier New" panose="02070309020205020404" pitchFamily="49" charset="0"/>
                <a:cs typeface="Courier New" panose="02070309020205020404" pitchFamily="49" charset="0"/>
              </a:rPr>
              <a:t>, Jason, Brian</a:t>
            </a:r>
          </a:p>
          <a:p>
            <a:pPr>
              <a:spcBef>
                <a:spcPts val="0"/>
              </a:spcBef>
              <a:spcAft>
                <a:spcPts val="0"/>
              </a:spcAft>
            </a:pPr>
            <a:r>
              <a:rPr lang="en-US" dirty="0" err="1">
                <a:latin typeface="Courier New" panose="02070309020205020404" pitchFamily="49" charset="0"/>
                <a:cs typeface="Courier New" panose="02070309020205020404" pitchFamily="49" charset="0"/>
              </a:rPr>
              <a:t>a.</a:t>
            </a:r>
            <a:r>
              <a:rPr lang="en-US" b="1" dirty="0" err="1">
                <a:solidFill>
                  <a:srgbClr val="C00000"/>
                </a:solidFill>
                <a:latin typeface="Courier New" panose="02070309020205020404" pitchFamily="49" charset="0"/>
                <a:cs typeface="Courier New" panose="02070309020205020404" pitchFamily="49" charset="0"/>
              </a:rPr>
              <a:t>pop</a:t>
            </a:r>
            <a:r>
              <a:rPr lang="en-US" dirty="0">
                <a:latin typeface="Courier New" panose="02070309020205020404" pitchFamily="49" charset="0"/>
                <a:cs typeface="Courier New" panose="02070309020205020404" pitchFamily="49" charset="0"/>
              </a:rPr>
              <a:t>();                     </a:t>
            </a:r>
            <a:r>
              <a:rPr lang="en-US" dirty="0">
                <a:solidFill>
                  <a:srgbClr val="00B050"/>
                </a:solidFill>
                <a:latin typeface="Courier New" panose="02070309020205020404" pitchFamily="49" charset="0"/>
                <a:cs typeface="Courier New" panose="02070309020205020404" pitchFamily="49" charset="0"/>
              </a:rPr>
              <a:t>// Kelly, </a:t>
            </a:r>
            <a:r>
              <a:rPr lang="en-US" dirty="0" err="1">
                <a:solidFill>
                  <a:srgbClr val="00B050"/>
                </a:solidFill>
                <a:latin typeface="Courier New" panose="02070309020205020404" pitchFamily="49" charset="0"/>
                <a:cs typeface="Courier New" panose="02070309020205020404" pitchFamily="49" charset="0"/>
              </a:rPr>
              <a:t>Stef</a:t>
            </a:r>
            <a:r>
              <a:rPr lang="en-US" dirty="0">
                <a:solidFill>
                  <a:srgbClr val="00B050"/>
                </a:solidFill>
                <a:latin typeface="Courier New" panose="02070309020205020404" pitchFamily="49" charset="0"/>
                <a:cs typeface="Courier New" panose="02070309020205020404" pitchFamily="49" charset="0"/>
              </a:rPr>
              <a:t>, Jason</a:t>
            </a:r>
          </a:p>
          <a:p>
            <a:pPr>
              <a:spcBef>
                <a:spcPts val="0"/>
              </a:spcBef>
              <a:spcAft>
                <a:spcPts val="0"/>
              </a:spcAft>
            </a:pPr>
            <a:r>
              <a:rPr lang="en-US" dirty="0" err="1">
                <a:latin typeface="Courier New" panose="02070309020205020404" pitchFamily="49" charset="0"/>
                <a:cs typeface="Courier New" panose="02070309020205020404" pitchFamily="49" charset="0"/>
              </a:rPr>
              <a:t>a.</a:t>
            </a:r>
            <a:r>
              <a:rPr lang="en-US" b="1" dirty="0" err="1">
                <a:solidFill>
                  <a:srgbClr val="C00000"/>
                </a:solidFill>
                <a:latin typeface="Courier New" panose="02070309020205020404" pitchFamily="49" charset="0"/>
                <a:cs typeface="Courier New" panose="02070309020205020404" pitchFamily="49" charset="0"/>
              </a:rPr>
              <a:t>shift</a:t>
            </a:r>
            <a:r>
              <a:rPr lang="en-US" dirty="0">
                <a:latin typeface="Courier New" panose="02070309020205020404" pitchFamily="49" charset="0"/>
                <a:cs typeface="Courier New" panose="02070309020205020404" pitchFamily="49" charset="0"/>
              </a:rPr>
              <a:t>();                   </a:t>
            </a:r>
            <a:r>
              <a:rPr lang="en-US" dirty="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Stef</a:t>
            </a:r>
            <a:r>
              <a:rPr lang="en-US" dirty="0">
                <a:solidFill>
                  <a:srgbClr val="00B050"/>
                </a:solidFill>
                <a:latin typeface="Courier New" panose="02070309020205020404" pitchFamily="49" charset="0"/>
                <a:cs typeface="Courier New" panose="02070309020205020404" pitchFamily="49" charset="0"/>
              </a:rPr>
              <a:t>, Jason</a:t>
            </a:r>
          </a:p>
          <a:p>
            <a:pPr>
              <a:spcBef>
                <a:spcPts val="0"/>
              </a:spcBef>
              <a:spcAft>
                <a:spcPts val="0"/>
              </a:spcAft>
            </a:pPr>
            <a:r>
              <a:rPr lang="en-US" dirty="0" err="1">
                <a:latin typeface="Courier New" panose="02070309020205020404" pitchFamily="49" charset="0"/>
                <a:cs typeface="Courier New" panose="02070309020205020404" pitchFamily="49" charset="0"/>
              </a:rPr>
              <a:t>a.</a:t>
            </a:r>
            <a:r>
              <a:rPr lang="en-US" b="1" dirty="0" err="1">
                <a:solidFill>
                  <a:srgbClr val="C00000"/>
                </a:solidFill>
                <a:latin typeface="Courier New" panose="02070309020205020404" pitchFamily="49" charset="0"/>
                <a:cs typeface="Courier New" panose="02070309020205020404" pitchFamily="49" charset="0"/>
              </a:rPr>
              <a:t>sort</a:t>
            </a:r>
            <a:r>
              <a:rPr lang="en-US" dirty="0">
                <a:latin typeface="Courier New" panose="02070309020205020404" pitchFamily="49" charset="0"/>
                <a:cs typeface="Courier New" panose="02070309020205020404" pitchFamily="49" charset="0"/>
              </a:rPr>
              <a:t>();                    </a:t>
            </a:r>
            <a:r>
              <a:rPr lang="en-US" dirty="0">
                <a:solidFill>
                  <a:srgbClr val="00B050"/>
                </a:solidFill>
                <a:latin typeface="Courier New" panose="02070309020205020404" pitchFamily="49" charset="0"/>
                <a:cs typeface="Courier New" panose="02070309020205020404" pitchFamily="49" charset="0"/>
              </a:rPr>
              <a:t>// Jason, </a:t>
            </a:r>
            <a:r>
              <a:rPr lang="en-US" dirty="0" err="1" smtClean="0">
                <a:solidFill>
                  <a:srgbClr val="00B050"/>
                </a:solidFill>
                <a:latin typeface="Courier New" panose="02070309020205020404" pitchFamily="49" charset="0"/>
                <a:cs typeface="Courier New" panose="02070309020205020404" pitchFamily="49" charset="0"/>
              </a:rPr>
              <a:t>Stef</a:t>
            </a:r>
            <a:r>
              <a:rPr lang="en-US" dirty="0" smtClean="0">
                <a:solidFill>
                  <a:srgbClr val="00B050"/>
                </a:solidFill>
                <a:latin typeface="Courier New" panose="02070309020205020404" pitchFamily="49" charset="0"/>
                <a:cs typeface="Courier New" panose="02070309020205020404" pitchFamily="49" charset="0"/>
              </a:rPr>
              <a:t>                   </a:t>
            </a:r>
            <a:r>
              <a:rPr lang="en-US" b="1" dirty="0" smtClean="0">
                <a:solidFill>
                  <a:schemeClr val="bg1">
                    <a:lumMod val="65000"/>
                  </a:schemeClr>
                </a:solidFill>
                <a:latin typeface="Courier New" panose="02070309020205020404" pitchFamily="49" charset="0"/>
                <a:cs typeface="Courier New" panose="02070309020205020404" pitchFamily="49" charset="0"/>
              </a:rPr>
              <a:t>JS</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4" name="Rectangle 1"/>
          <p:cNvSpPr>
            <a:spLocks noChangeArrowheads="1"/>
          </p:cNvSpPr>
          <p:nvPr/>
        </p:nvSpPr>
        <p:spPr bwMode="auto">
          <a:xfrm>
            <a:off x="1097280" y="3744722"/>
            <a:ext cx="10058400" cy="21515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350" tIns="0" rIns="0" bIns="119025"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array serves as many data structures: list, queue, stack,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methods: </a:t>
            </a:r>
            <a:r>
              <a:rPr kumimoji="0" lang="en-US" sz="2200" b="0" i="0" u="none" strike="noStrike" cap="none" normalizeH="0" baseline="0" dirty="0" err="1" smtClean="0">
                <a:ln>
                  <a:noFill/>
                </a:ln>
                <a:solidFill>
                  <a:srgbClr val="224444"/>
                </a:solidFill>
                <a:effectLst/>
                <a:latin typeface="Consolas" panose="020B0609020204030204" pitchFamily="49" charset="0"/>
                <a:cs typeface="Consolas" panose="020B0609020204030204" pitchFamily="49" charset="0"/>
                <a:hlinkClick r:id="rId4"/>
              </a:rPr>
              <a:t>concat</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hlinkClick r:id="rId5"/>
              </a:rPr>
              <a:t>join</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hlinkClick r:id="rId6"/>
              </a:rPr>
              <a:t>pop</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hlinkClick r:id="rId7"/>
              </a:rPr>
              <a:t>push</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hlinkClick r:id="rId8"/>
              </a:rPr>
              <a:t>reverse</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hlinkClick r:id="rId9"/>
              </a:rPr>
              <a:t>shift</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hlinkClick r:id="rId10"/>
              </a:rPr>
              <a:t>slice</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hlinkClick r:id="rId11"/>
              </a:rPr>
              <a:t>sort</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hlinkClick r:id="rId12"/>
              </a:rPr>
              <a:t>splice</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err="1" smtClean="0">
                <a:ln>
                  <a:noFill/>
                </a:ln>
                <a:solidFill>
                  <a:srgbClr val="224444"/>
                </a:solidFill>
                <a:effectLst/>
                <a:latin typeface="Consolas" panose="020B0609020204030204" pitchFamily="49" charset="0"/>
                <a:cs typeface="Consolas" panose="020B0609020204030204" pitchFamily="49" charset="0"/>
                <a:hlinkClick r:id="rId13"/>
              </a:rPr>
              <a:t>toString</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err="1" smtClean="0">
                <a:ln>
                  <a:noFill/>
                </a:ln>
                <a:solidFill>
                  <a:srgbClr val="224444"/>
                </a:solidFill>
                <a:effectLst/>
                <a:latin typeface="Consolas" panose="020B0609020204030204" pitchFamily="49" charset="0"/>
                <a:cs typeface="Consolas" panose="020B0609020204030204" pitchFamily="49" charset="0"/>
                <a:hlinkClick r:id="rId14"/>
              </a:rPr>
              <a:t>unshift</a:t>
            </a:r>
            <a:endParaRPr kumimoji="0" lang="en-US" sz="2200" b="0" i="0" u="none" strike="noStrike" cap="none" normalizeH="0" baseline="0" dirty="0" smtClean="0">
              <a:ln>
                <a:noFill/>
              </a:ln>
              <a:solidFill>
                <a:srgbClr val="000000"/>
              </a:solidFill>
              <a:effectLst/>
              <a:latin typeface="Calibri" panose="020F0502020204030204" pitchFamily="34" charset="0"/>
            </a:endParaRP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push</a:t>
            </a:r>
            <a:r>
              <a:rPr kumimoji="0" lang="en-US" sz="2200" b="0" i="0" u="none" strike="noStrike" cap="none" normalizeH="0" baseline="0" dirty="0" smtClean="0">
                <a:ln>
                  <a:noFill/>
                </a:ln>
                <a:solidFill>
                  <a:srgbClr val="000000"/>
                </a:solidFill>
                <a:effectLst/>
                <a:latin typeface="Calibri" panose="020F0502020204030204" pitchFamily="34" charset="0"/>
              </a:rPr>
              <a:t> and </a:t>
            </a:r>
            <a:r>
              <a:rPr kumimoji="0" lang="en-US" sz="22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pop</a:t>
            </a:r>
            <a:r>
              <a:rPr kumimoji="0" lang="en-US" sz="2200" b="0" i="0" u="none" strike="noStrike" cap="none" normalizeH="0" baseline="0" dirty="0" smtClean="0">
                <a:ln>
                  <a:noFill/>
                </a:ln>
                <a:solidFill>
                  <a:srgbClr val="000000"/>
                </a:solidFill>
                <a:effectLst/>
                <a:latin typeface="Calibri" panose="020F0502020204030204" pitchFamily="34" charset="0"/>
              </a:rPr>
              <a:t> add / remove from back</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err="1" smtClean="0">
                <a:ln>
                  <a:noFill/>
                </a:ln>
                <a:solidFill>
                  <a:srgbClr val="3B62B1"/>
                </a:solidFill>
                <a:effectLst/>
                <a:latin typeface="Consolas" panose="020B0609020204030204" pitchFamily="49" charset="0"/>
                <a:cs typeface="Consolas" panose="020B0609020204030204" pitchFamily="49" charset="0"/>
              </a:rPr>
              <a:t>unshift</a:t>
            </a:r>
            <a:r>
              <a:rPr kumimoji="0" lang="en-US" sz="2200" b="0" i="0" u="none" strike="noStrike" cap="none" normalizeH="0" baseline="0" dirty="0" smtClean="0">
                <a:ln>
                  <a:noFill/>
                </a:ln>
                <a:solidFill>
                  <a:srgbClr val="000000"/>
                </a:solidFill>
                <a:effectLst/>
                <a:latin typeface="Calibri" panose="020F0502020204030204" pitchFamily="34" charset="0"/>
              </a:rPr>
              <a:t> and </a:t>
            </a:r>
            <a:r>
              <a:rPr kumimoji="0" lang="en-US" sz="22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shift</a:t>
            </a:r>
            <a:r>
              <a:rPr kumimoji="0" lang="en-US" sz="2200" b="0" i="0" u="none" strike="noStrike" cap="none" normalizeH="0" baseline="0" dirty="0" smtClean="0">
                <a:ln>
                  <a:noFill/>
                </a:ln>
                <a:solidFill>
                  <a:srgbClr val="000000"/>
                </a:solidFill>
                <a:effectLst/>
                <a:latin typeface="Calibri" panose="020F0502020204030204" pitchFamily="34" charset="0"/>
              </a:rPr>
              <a:t> add / remove from front</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shift</a:t>
            </a:r>
            <a:r>
              <a:rPr kumimoji="0" lang="en-US" sz="2200" b="0" i="0" u="none" strike="noStrike" cap="none" normalizeH="0" baseline="0" dirty="0" smtClean="0">
                <a:ln>
                  <a:noFill/>
                </a:ln>
                <a:solidFill>
                  <a:srgbClr val="000000"/>
                </a:solidFill>
                <a:effectLst/>
                <a:latin typeface="Calibri" panose="020F0502020204030204" pitchFamily="34" charset="0"/>
              </a:rPr>
              <a:t> and </a:t>
            </a:r>
            <a:r>
              <a:rPr kumimoji="0" lang="en-US" sz="22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pop</a:t>
            </a:r>
            <a:r>
              <a:rPr kumimoji="0" lang="en-US" sz="2200" b="0" i="0" u="none" strike="noStrike" cap="none" normalizeH="0" baseline="0" dirty="0" smtClean="0">
                <a:ln>
                  <a:noFill/>
                </a:ln>
                <a:solidFill>
                  <a:srgbClr val="000000"/>
                </a:solidFill>
                <a:effectLst/>
                <a:latin typeface="Calibri" panose="020F0502020204030204" pitchFamily="34" charset="0"/>
              </a:rPr>
              <a:t> return the element that is removed</a:t>
            </a:r>
          </a:p>
        </p:txBody>
      </p:sp>
    </p:spTree>
    <p:extLst>
      <p:ext uri="{BB962C8B-B14F-4D97-AF65-F5344CB8AC3E}">
        <p14:creationId xmlns:p14="http://schemas.microsoft.com/office/powerpoint/2010/main" val="612441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strings: </a:t>
            </a:r>
            <a:r>
              <a:rPr lang="en-US" dirty="0">
                <a:solidFill>
                  <a:srgbClr val="92D050"/>
                </a:solidFill>
              </a:rPr>
              <a:t>split</a:t>
            </a:r>
            <a:r>
              <a:rPr lang="en-US" dirty="0"/>
              <a:t> and </a:t>
            </a:r>
            <a:r>
              <a:rPr lang="en-US" dirty="0">
                <a:solidFill>
                  <a:srgbClr val="92D050"/>
                </a:solidFill>
              </a:rPr>
              <a:t>join</a:t>
            </a:r>
          </a:p>
        </p:txBody>
      </p:sp>
      <p:sp>
        <p:nvSpPr>
          <p:cNvPr id="3" name="Content Placeholder 2"/>
          <p:cNvSpPr>
            <a:spLocks noGrp="1"/>
          </p:cNvSpPr>
          <p:nvPr>
            <p:ph idx="1"/>
          </p:nvPr>
        </p:nvSpPr>
        <p:spPr>
          <a:xfrm>
            <a:off x="1097280" y="1845734"/>
            <a:ext cx="10058400" cy="1245336"/>
          </a:xfrm>
          <a:solidFill>
            <a:srgbClr val="EBF7FF"/>
          </a:solidFill>
          <a:ln w="19050">
            <a:solidFill>
              <a:schemeClr val="tx1"/>
            </a:solidFill>
            <a:prstDash val="dash"/>
          </a:ln>
        </p:spPr>
        <p:txBody>
          <a:bodyPr/>
          <a:lstStyle/>
          <a:p>
            <a:pPr>
              <a:spcBef>
                <a:spcPts val="0"/>
              </a:spcBef>
              <a:spcAft>
                <a:spcPts val="0"/>
              </a:spcAft>
            </a:pPr>
            <a:r>
              <a:rPr lang="en-US" dirty="0">
                <a:latin typeface="Courier New" panose="02070309020205020404" pitchFamily="49" charset="0"/>
                <a:cs typeface="Courier New" panose="02070309020205020404" pitchFamily="49" charset="0"/>
              </a:rPr>
              <a:t>var s = "the quick brown fox";</a:t>
            </a:r>
          </a:p>
          <a:p>
            <a:pPr>
              <a:spcBef>
                <a:spcPts val="0"/>
              </a:spcBef>
              <a:spcAft>
                <a:spcPts val="0"/>
              </a:spcAft>
            </a:pPr>
            <a:r>
              <a:rPr lang="en-US" dirty="0">
                <a:latin typeface="Courier New" panose="02070309020205020404" pitchFamily="49" charset="0"/>
                <a:cs typeface="Courier New" panose="02070309020205020404" pitchFamily="49" charset="0"/>
              </a:rPr>
              <a:t>var a = </a:t>
            </a:r>
            <a:r>
              <a:rPr lang="en-US" dirty="0" err="1">
                <a:latin typeface="Courier New" panose="02070309020205020404" pitchFamily="49" charset="0"/>
                <a:cs typeface="Courier New" panose="02070309020205020404" pitchFamily="49" charset="0"/>
              </a:rPr>
              <a:t>s.</a:t>
            </a:r>
            <a:r>
              <a:rPr lang="en-US" b="1" dirty="0" err="1">
                <a:solidFill>
                  <a:srgbClr val="C00000"/>
                </a:solidFill>
                <a:latin typeface="Courier New" panose="02070309020205020404" pitchFamily="49" charset="0"/>
                <a:cs typeface="Courier New" panose="02070309020205020404" pitchFamily="49" charset="0"/>
              </a:rPr>
              <a:t>split</a:t>
            </a:r>
            <a:r>
              <a:rPr lang="en-US" dirty="0">
                <a:latin typeface="Courier New" panose="02070309020205020404" pitchFamily="49" charset="0"/>
                <a:cs typeface="Courier New" panose="02070309020205020404" pitchFamily="49" charset="0"/>
              </a:rPr>
              <a:t>(" ");         </a:t>
            </a:r>
            <a:r>
              <a:rPr lang="en-US" dirty="0" smtClean="0">
                <a:solidFill>
                  <a:srgbClr val="00B050"/>
                </a:solidFill>
                <a:latin typeface="Courier New" panose="02070309020205020404" pitchFamily="49" charset="0"/>
                <a:cs typeface="Courier New" panose="02070309020205020404" pitchFamily="49" charset="0"/>
              </a:rPr>
              <a:t>// </a:t>
            </a:r>
            <a:r>
              <a:rPr lang="en-US" dirty="0">
                <a:solidFill>
                  <a:srgbClr val="00B050"/>
                </a:solidFill>
                <a:latin typeface="Courier New" panose="02070309020205020404" pitchFamily="49" charset="0"/>
                <a:cs typeface="Courier New" panose="02070309020205020404" pitchFamily="49" charset="0"/>
              </a:rPr>
              <a:t>["the", "quick", "brown", "fox"]</a:t>
            </a:r>
          </a:p>
          <a:p>
            <a:pPr>
              <a:spcBef>
                <a:spcPts val="0"/>
              </a:spcBef>
              <a:spcAft>
                <a:spcPts val="0"/>
              </a:spcAft>
            </a:pPr>
            <a:r>
              <a:rPr lang="en-US" dirty="0" err="1">
                <a:latin typeface="Courier New" panose="02070309020205020404" pitchFamily="49" charset="0"/>
                <a:cs typeface="Courier New" panose="02070309020205020404" pitchFamily="49" charset="0"/>
              </a:rPr>
              <a:t>a.reverse</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solidFill>
                  <a:srgbClr val="00B050"/>
                </a:solidFill>
                <a:latin typeface="Courier New" panose="02070309020205020404" pitchFamily="49" charset="0"/>
                <a:cs typeface="Courier New" panose="02070309020205020404" pitchFamily="49" charset="0"/>
              </a:rPr>
              <a:t>// ["fox", "brown", "quick", "the"]</a:t>
            </a:r>
          </a:p>
          <a:p>
            <a:pPr>
              <a:spcBef>
                <a:spcPts val="0"/>
              </a:spcBef>
              <a:spcAft>
                <a:spcPts val="0"/>
              </a:spcAft>
            </a:pPr>
            <a:r>
              <a:rPr lang="en-US" dirty="0">
                <a:latin typeface="Courier New" panose="02070309020205020404" pitchFamily="49" charset="0"/>
                <a:cs typeface="Courier New" panose="02070309020205020404" pitchFamily="49" charset="0"/>
              </a:rPr>
              <a:t>s = </a:t>
            </a:r>
            <a:r>
              <a:rPr lang="en-US" dirty="0" err="1">
                <a:latin typeface="Courier New" panose="02070309020205020404" pitchFamily="49" charset="0"/>
                <a:cs typeface="Courier New" panose="02070309020205020404" pitchFamily="49" charset="0"/>
              </a:rPr>
              <a:t>a.</a:t>
            </a:r>
            <a:r>
              <a:rPr lang="en-US" b="1" dirty="0" err="1">
                <a:solidFill>
                  <a:srgbClr val="C00000"/>
                </a:solidFill>
                <a:latin typeface="Courier New" panose="02070309020205020404" pitchFamily="49" charset="0"/>
                <a:cs typeface="Courier New" panose="02070309020205020404" pitchFamily="49" charset="0"/>
              </a:rPr>
              <a:t>join</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solidFill>
                  <a:srgbClr val="00B050"/>
                </a:solidFill>
                <a:latin typeface="Courier New" panose="02070309020205020404" pitchFamily="49" charset="0"/>
                <a:cs typeface="Courier New" panose="02070309020205020404" pitchFamily="49" charset="0"/>
              </a:rPr>
              <a:t>// "</a:t>
            </a:r>
            <a:r>
              <a:rPr lang="en-US" dirty="0" err="1" smtClean="0">
                <a:solidFill>
                  <a:srgbClr val="00B050"/>
                </a:solidFill>
                <a:latin typeface="Courier New" panose="02070309020205020404" pitchFamily="49" charset="0"/>
                <a:cs typeface="Courier New" panose="02070309020205020404" pitchFamily="49" charset="0"/>
              </a:rPr>
              <a:t>fox!brown!quick!the</a:t>
            </a:r>
            <a:r>
              <a:rPr lang="en-US" dirty="0" smtClean="0">
                <a:solidFill>
                  <a:srgbClr val="00B050"/>
                </a:solidFill>
                <a:latin typeface="Courier New" panose="02070309020205020404" pitchFamily="49" charset="0"/>
                <a:cs typeface="Courier New" panose="02070309020205020404" pitchFamily="49" charset="0"/>
              </a:rPr>
              <a:t>“       </a:t>
            </a:r>
            <a:r>
              <a:rPr lang="en-US" b="1" dirty="0" smtClean="0">
                <a:solidFill>
                  <a:schemeClr val="bg1">
                    <a:lumMod val="65000"/>
                  </a:schemeClr>
                </a:solidFill>
                <a:latin typeface="Courier New" panose="02070309020205020404" pitchFamily="49" charset="0"/>
                <a:cs typeface="Courier New" panose="02070309020205020404" pitchFamily="49" charset="0"/>
              </a:rPr>
              <a:t>JS</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7" name="Rectangle 6"/>
          <p:cNvSpPr/>
          <p:nvPr/>
        </p:nvSpPr>
        <p:spPr>
          <a:xfrm>
            <a:off x="1097280" y="3276745"/>
            <a:ext cx="10058400" cy="2031325"/>
          </a:xfrm>
          <a:prstGeom prst="rect">
            <a:avLst/>
          </a:prstGeom>
        </p:spPr>
        <p:txBody>
          <a:bodyPr wrap="square">
            <a:spAutoFit/>
          </a:bodyPr>
          <a:lstStyle/>
          <a:p>
            <a:pPr marL="342900" indent="-342900">
              <a:spcBef>
                <a:spcPts val="1200"/>
              </a:spcBef>
              <a:buFont typeface="Arial" panose="020B0604020202020204" pitchFamily="34" charset="0"/>
              <a:buChar char="•"/>
            </a:pPr>
            <a:r>
              <a:rPr lang="en-US" sz="2400" dirty="0">
                <a:solidFill>
                  <a:srgbClr val="3B62B1"/>
                </a:solidFill>
              </a:rPr>
              <a:t>split</a:t>
            </a:r>
            <a:r>
              <a:rPr lang="en-US" sz="2400" dirty="0"/>
              <a:t> breaks apart a string into an array using a delimiter</a:t>
            </a:r>
          </a:p>
          <a:p>
            <a:pPr marL="800100" lvl="1" indent="-342900">
              <a:spcBef>
                <a:spcPts val="1200"/>
              </a:spcBef>
              <a:buFont typeface="Arial" panose="020B0604020202020204" pitchFamily="34" charset="0"/>
              <a:buChar char="•"/>
            </a:pPr>
            <a:r>
              <a:rPr lang="en-US" sz="2400" dirty="0"/>
              <a:t>can also be used with </a:t>
            </a:r>
            <a:r>
              <a:rPr lang="en-US" sz="2400" dirty="0">
                <a:solidFill>
                  <a:srgbClr val="00B0F0"/>
                </a:solidFill>
              </a:rPr>
              <a:t>regular expressions </a:t>
            </a:r>
            <a:r>
              <a:rPr lang="en-US" sz="2400" dirty="0"/>
              <a:t>surrounded by /:</a:t>
            </a:r>
          </a:p>
          <a:p>
            <a:pPr lvl="1">
              <a:spcBef>
                <a:spcPts val="1200"/>
              </a:spcBef>
            </a:pPr>
            <a:r>
              <a:rPr lang="en-US" sz="2400" dirty="0" smtClean="0"/>
              <a:t>     </a:t>
            </a:r>
            <a:r>
              <a:rPr lang="en-US" sz="2400" dirty="0" smtClean="0">
                <a:latin typeface="Courier New" panose="02070309020205020404" pitchFamily="49" charset="0"/>
                <a:cs typeface="Courier New" panose="02070309020205020404" pitchFamily="49" charset="0"/>
              </a:rPr>
              <a:t>var a = </a:t>
            </a:r>
            <a:r>
              <a:rPr lang="en-US" sz="2400" dirty="0" err="1" smtClean="0">
                <a:latin typeface="Courier New" panose="02070309020205020404" pitchFamily="49" charset="0"/>
                <a:cs typeface="Courier New" panose="02070309020205020404" pitchFamily="49" charset="0"/>
              </a:rPr>
              <a:t>s.split</a:t>
            </a:r>
            <a:r>
              <a:rPr lang="en-US" sz="2400" dirty="0" smtClean="0">
                <a:solidFill>
                  <a:srgbClr val="C00000"/>
                </a:solidFill>
                <a:latin typeface="Courier New" panose="02070309020205020404" pitchFamily="49" charset="0"/>
                <a:cs typeface="Courier New" panose="02070309020205020404" pitchFamily="49" charset="0"/>
              </a:rPr>
              <a:t>(/[ \t]+/</a:t>
            </a:r>
            <a:r>
              <a:rPr lang="en-US" sz="2400" dirty="0" smtClean="0">
                <a:latin typeface="Courier New" panose="02070309020205020404" pitchFamily="49" charset="0"/>
                <a:cs typeface="Courier New" panose="02070309020205020404" pitchFamily="49" charset="0"/>
              </a:rPr>
              <a:t>);</a:t>
            </a:r>
          </a:p>
          <a:p>
            <a:pPr marL="342900" indent="-342900">
              <a:spcBef>
                <a:spcPts val="1200"/>
              </a:spcBef>
              <a:buFont typeface="Arial" panose="020B0604020202020204" pitchFamily="34" charset="0"/>
              <a:buChar char="•"/>
            </a:pPr>
            <a:r>
              <a:rPr lang="en-US" sz="2400" dirty="0" smtClean="0"/>
              <a:t>join merges an array into a single string, placing a delimiter between them</a:t>
            </a:r>
            <a:endParaRPr lang="en-US" sz="2400" dirty="0"/>
          </a:p>
        </p:txBody>
      </p:sp>
    </p:spTree>
    <p:extLst>
      <p:ext uri="{BB962C8B-B14F-4D97-AF65-F5344CB8AC3E}">
        <p14:creationId xmlns:p14="http://schemas.microsoft.com/office/powerpoint/2010/main" val="11135426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92D050"/>
                </a:solidFill>
              </a:rPr>
              <a:t>Popup boxes</a:t>
            </a:r>
            <a:endParaRPr lang="zh-CN" altLang="en-US" b="1" dirty="0">
              <a:solidFill>
                <a:srgbClr val="92D050"/>
              </a:solidFill>
            </a:endParaRPr>
          </a:p>
        </p:txBody>
      </p:sp>
      <p:sp>
        <p:nvSpPr>
          <p:cNvPr id="3" name="内容占位符 2"/>
          <p:cNvSpPr>
            <a:spLocks noGrp="1"/>
          </p:cNvSpPr>
          <p:nvPr>
            <p:ph idx="1"/>
          </p:nvPr>
        </p:nvSpPr>
        <p:spPr/>
        <p:txBody>
          <a:bodyPr/>
          <a:lstStyle/>
          <a:p>
            <a:endParaRPr lang="zh-CN" altLang="en-US" dirty="0"/>
          </a:p>
        </p:txBody>
      </p:sp>
      <p:sp>
        <p:nvSpPr>
          <p:cNvPr id="4" name="Rectangle 3"/>
          <p:cNvSpPr/>
          <p:nvPr/>
        </p:nvSpPr>
        <p:spPr>
          <a:xfrm>
            <a:off x="1097280" y="1845734"/>
            <a:ext cx="10058400" cy="1015663"/>
          </a:xfrm>
          <a:prstGeom prst="rect">
            <a:avLst/>
          </a:prstGeom>
          <a:solidFill>
            <a:srgbClr val="EBF7FF"/>
          </a:solidFill>
          <a:ln w="19050">
            <a:solidFill>
              <a:schemeClr val="tx1"/>
            </a:solidFill>
            <a:prstDash val="dash"/>
          </a:ln>
        </p:spPr>
        <p:txBody>
          <a:bodyPr wrap="square">
            <a:spAutoFit/>
          </a:bodyPr>
          <a:lstStyle/>
          <a:p>
            <a:r>
              <a:rPr lang="en-US" sz="2000" dirty="0">
                <a:latin typeface="Courier New" panose="02070309020205020404" pitchFamily="49" charset="0"/>
                <a:cs typeface="Courier New" panose="02070309020205020404" pitchFamily="49" charset="0"/>
              </a:rPr>
              <a:t>alert("message");     </a:t>
            </a:r>
            <a:r>
              <a:rPr lang="en-US" sz="2000" dirty="0">
                <a:solidFill>
                  <a:srgbClr val="00B050"/>
                </a:solidFill>
                <a:latin typeface="Courier New" panose="02070309020205020404" pitchFamily="49" charset="0"/>
                <a:cs typeface="Courier New" panose="02070309020205020404" pitchFamily="49" charset="0"/>
              </a:rPr>
              <a:t>// message</a:t>
            </a:r>
          </a:p>
          <a:p>
            <a:r>
              <a:rPr lang="en-US" sz="2000" dirty="0">
                <a:latin typeface="Courier New" panose="02070309020205020404" pitchFamily="49" charset="0"/>
                <a:cs typeface="Courier New" panose="02070309020205020404" pitchFamily="49" charset="0"/>
              </a:rPr>
              <a:t>confirm("message");   </a:t>
            </a:r>
            <a:r>
              <a:rPr lang="en-US" sz="2000" dirty="0">
                <a:solidFill>
                  <a:srgbClr val="00B050"/>
                </a:solidFill>
                <a:latin typeface="Courier New" panose="02070309020205020404" pitchFamily="49" charset="0"/>
                <a:cs typeface="Courier New" panose="02070309020205020404" pitchFamily="49" charset="0"/>
              </a:rPr>
              <a:t>// returns true or false</a:t>
            </a:r>
          </a:p>
          <a:p>
            <a:r>
              <a:rPr lang="en-US" sz="2000" dirty="0">
                <a:latin typeface="Courier New" panose="02070309020205020404" pitchFamily="49" charset="0"/>
                <a:cs typeface="Courier New" panose="02070309020205020404" pitchFamily="49" charset="0"/>
              </a:rPr>
              <a:t>prompt("message");    </a:t>
            </a:r>
            <a:r>
              <a:rPr lang="en-US" sz="2000" dirty="0">
                <a:solidFill>
                  <a:srgbClr val="00B050"/>
                </a:solidFill>
                <a:latin typeface="Courier New" panose="02070309020205020404" pitchFamily="49" charset="0"/>
                <a:cs typeface="Courier New" panose="02070309020205020404" pitchFamily="49" charset="0"/>
              </a:rPr>
              <a:t>// returns user input </a:t>
            </a:r>
            <a:r>
              <a:rPr lang="en-US" sz="2000" dirty="0" smtClean="0">
                <a:solidFill>
                  <a:srgbClr val="00B050"/>
                </a:solidFill>
                <a:latin typeface="Courier New" panose="02070309020205020404" pitchFamily="49" charset="0"/>
                <a:cs typeface="Courier New" panose="02070309020205020404" pitchFamily="49" charset="0"/>
              </a:rPr>
              <a:t>string</a:t>
            </a:r>
            <a:r>
              <a:rPr lang="en-US" sz="2000" dirty="0" smtClean="0">
                <a:latin typeface="Courier New" panose="02070309020205020404" pitchFamily="49" charset="0"/>
                <a:cs typeface="Courier New" panose="02070309020205020404" pitchFamily="49" charset="0"/>
              </a:rPr>
              <a:t>            </a:t>
            </a:r>
            <a:r>
              <a:rPr lang="en-US" sz="2000" b="1" dirty="0" smtClean="0">
                <a:solidFill>
                  <a:schemeClr val="bg1">
                    <a:lumMod val="65000"/>
                  </a:schemeClr>
                </a:solidFill>
                <a:latin typeface="Courier New" panose="02070309020205020404" pitchFamily="49" charset="0"/>
                <a:cs typeface="Courier New" panose="02070309020205020404" pitchFamily="49" charset="0"/>
              </a:rPr>
              <a:t>JS</a:t>
            </a:r>
            <a:endParaRPr lang="en-US" sz="2000" b="1" dirty="0">
              <a:solidFill>
                <a:schemeClr val="bg1">
                  <a:lumMod val="65000"/>
                </a:schemeClr>
              </a:solidFill>
              <a:latin typeface="Courier New" panose="02070309020205020404" pitchFamily="49" charset="0"/>
              <a:cs typeface="Courier New" panose="02070309020205020404" pitchFamily="49" charset="0"/>
            </a:endParaRPr>
          </a:p>
        </p:txBody>
      </p:sp>
      <p:pic>
        <p:nvPicPr>
          <p:cNvPr id="5" name="图片 4"/>
          <p:cNvPicPr>
            <a:picLocks noChangeAspect="1"/>
          </p:cNvPicPr>
          <p:nvPr/>
        </p:nvPicPr>
        <p:blipFill>
          <a:blip r:embed="rId2"/>
          <a:stretch>
            <a:fillRect/>
          </a:stretch>
        </p:blipFill>
        <p:spPr>
          <a:xfrm>
            <a:off x="386314" y="3260345"/>
            <a:ext cx="11805686" cy="1556204"/>
          </a:xfrm>
          <a:prstGeom prst="rect">
            <a:avLst/>
          </a:prstGeom>
        </p:spPr>
      </p:pic>
    </p:spTree>
    <p:extLst>
      <p:ext uri="{BB962C8B-B14F-4D97-AF65-F5344CB8AC3E}">
        <p14:creationId xmlns:p14="http://schemas.microsoft.com/office/powerpoint/2010/main" val="8938052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t>
            </a:r>
            <a:r>
              <a:rPr lang="en-US" dirty="0" smtClean="0"/>
              <a:t>functions</a:t>
            </a:r>
            <a:endParaRPr lang="en-US" dirty="0"/>
          </a:p>
        </p:txBody>
      </p:sp>
      <p:sp>
        <p:nvSpPr>
          <p:cNvPr id="3" name="Content Placeholder 2"/>
          <p:cNvSpPr>
            <a:spLocks noGrp="1"/>
          </p:cNvSpPr>
          <p:nvPr>
            <p:ph idx="1"/>
          </p:nvPr>
        </p:nvSpPr>
        <p:spPr>
          <a:xfrm>
            <a:off x="1097280" y="1845734"/>
            <a:ext cx="10058400" cy="1762170"/>
          </a:xfrm>
          <a:solidFill>
            <a:schemeClr val="bg1">
              <a:lumMod val="95000"/>
            </a:schemeClr>
          </a:solidFill>
          <a:ln w="19050">
            <a:solidFill>
              <a:schemeClr val="tx1"/>
            </a:solidFill>
            <a:prstDash val="dash"/>
          </a:ln>
        </p:spPr>
        <p:txBody>
          <a:bodyPr/>
          <a:lstStyle/>
          <a:p>
            <a:pPr>
              <a:spcBef>
                <a:spcPts val="0"/>
              </a:spcBef>
              <a:spcAft>
                <a:spcPts val="0"/>
              </a:spcAft>
            </a:pPr>
            <a:r>
              <a:rPr lang="en-US" dirty="0">
                <a:latin typeface="Courier New" panose="02070309020205020404" pitchFamily="49" charset="0"/>
                <a:cs typeface="Courier New" panose="02070309020205020404" pitchFamily="49" charset="0"/>
              </a:rPr>
              <a:t>function name() {</a:t>
            </a:r>
          </a:p>
          <a:p>
            <a:pPr>
              <a:spcBef>
                <a:spcPts val="0"/>
              </a:spcBef>
              <a:spcAft>
                <a:spcPts val="0"/>
              </a:spcAft>
            </a:pPr>
            <a:r>
              <a:rPr lang="en-US" dirty="0">
                <a:latin typeface="Courier New" panose="02070309020205020404" pitchFamily="49" charset="0"/>
                <a:cs typeface="Courier New" panose="02070309020205020404" pitchFamily="49" charset="0"/>
              </a:rPr>
              <a:t>  statement ;</a:t>
            </a:r>
          </a:p>
          <a:p>
            <a:pPr>
              <a:spcBef>
                <a:spcPts val="0"/>
              </a:spcBef>
              <a:spcAft>
                <a:spcPts val="0"/>
              </a:spcAft>
            </a:pPr>
            <a:r>
              <a:rPr lang="en-US" dirty="0">
                <a:latin typeface="Courier New" panose="02070309020205020404" pitchFamily="49" charset="0"/>
                <a:cs typeface="Courier New" panose="02070309020205020404" pitchFamily="49" charset="0"/>
              </a:rPr>
              <a:t>  statement ;</a:t>
            </a:r>
          </a:p>
          <a:p>
            <a:pPr>
              <a:spcBef>
                <a:spcPts val="0"/>
              </a:spcBef>
              <a:spcAft>
                <a:spcPts val="0"/>
              </a:spcAft>
            </a:pPr>
            <a:r>
              <a:rPr lang="en-US" dirty="0">
                <a:latin typeface="Courier New" panose="02070309020205020404" pitchFamily="49" charset="0"/>
                <a:cs typeface="Courier New" panose="02070309020205020404" pitchFamily="49" charset="0"/>
              </a:rPr>
              <a:t>  ...</a:t>
            </a:r>
          </a:p>
          <a:p>
            <a:pPr>
              <a:spcBef>
                <a:spcPts val="0"/>
              </a:spcBef>
              <a:spcAft>
                <a:spcPts val="0"/>
              </a:spcAft>
            </a:pPr>
            <a:r>
              <a:rPr lang="en-US" dirty="0">
                <a:latin typeface="Courier New" panose="02070309020205020404" pitchFamily="49" charset="0"/>
                <a:cs typeface="Courier New" panose="02070309020205020404" pitchFamily="49" charset="0"/>
              </a:rPr>
              <a:t>  statement ;</a:t>
            </a:r>
          </a:p>
          <a:p>
            <a:pPr>
              <a:spcBef>
                <a:spcPts val="0"/>
              </a:spcBef>
              <a:spcAft>
                <a:spcPts val="0"/>
              </a:spcAft>
            </a:pPr>
            <a:r>
              <a:rPr lang="en-US" dirty="0" smtClean="0">
                <a:latin typeface="Courier New" panose="02070309020205020404" pitchFamily="49" charset="0"/>
                <a:cs typeface="Courier New" panose="02070309020205020404" pitchFamily="49" charset="0"/>
              </a:rPr>
              <a:t>}                                                             </a:t>
            </a:r>
            <a:r>
              <a:rPr lang="en-US" b="1" dirty="0" smtClean="0">
                <a:solidFill>
                  <a:schemeClr val="bg1">
                    <a:lumMod val="65000"/>
                  </a:schemeClr>
                </a:solidFill>
                <a:latin typeface="Courier New" panose="02070309020205020404" pitchFamily="49" charset="0"/>
                <a:cs typeface="Courier New" panose="02070309020205020404" pitchFamily="49" charset="0"/>
              </a:rPr>
              <a:t>JS</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4" name="Rectangle 3"/>
          <p:cNvSpPr/>
          <p:nvPr/>
        </p:nvSpPr>
        <p:spPr>
          <a:xfrm>
            <a:off x="1097280" y="3714234"/>
            <a:ext cx="10058400" cy="1323439"/>
          </a:xfrm>
          <a:prstGeom prst="rect">
            <a:avLst/>
          </a:prstGeom>
          <a:solidFill>
            <a:srgbClr val="EBF7FF"/>
          </a:solidFill>
          <a:ln w="19050">
            <a:solidFill>
              <a:schemeClr val="tx1"/>
            </a:solidFill>
            <a:prstDash val="dash"/>
          </a:ln>
        </p:spPr>
        <p:txBody>
          <a:bodyPr wrap="square">
            <a:spAutoFit/>
          </a:bodyPr>
          <a:lstStyle/>
          <a:p>
            <a:r>
              <a:rPr lang="en-US" sz="2000" dirty="0">
                <a:latin typeface="Courier New" panose="02070309020205020404" pitchFamily="49" charset="0"/>
                <a:cs typeface="Courier New" panose="02070309020205020404" pitchFamily="49" charset="0"/>
              </a:rPr>
              <a:t>function </a:t>
            </a:r>
            <a:r>
              <a:rPr lang="en-US" sz="2000" dirty="0" err="1">
                <a:latin typeface="Courier New" panose="02070309020205020404" pitchFamily="49" charset="0"/>
                <a:cs typeface="Courier New" panose="02070309020205020404" pitchFamily="49" charset="0"/>
              </a:rPr>
              <a:t>myFunction</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alert("Hello!");</a:t>
            </a:r>
          </a:p>
          <a:p>
            <a:r>
              <a:rPr lang="en-US" sz="2000" dirty="0">
                <a:latin typeface="Courier New" panose="02070309020205020404" pitchFamily="49" charset="0"/>
                <a:cs typeface="Courier New" panose="02070309020205020404" pitchFamily="49" charset="0"/>
              </a:rPr>
              <a:t>  alert("How are you?");</a:t>
            </a:r>
          </a:p>
          <a:p>
            <a:r>
              <a:rPr lang="en-US" sz="2000" dirty="0" smtClean="0">
                <a:latin typeface="Courier New" panose="02070309020205020404" pitchFamily="49" charset="0"/>
                <a:cs typeface="Courier New" panose="02070309020205020404" pitchFamily="49" charset="0"/>
              </a:rPr>
              <a:t>}                                                             </a:t>
            </a:r>
            <a:r>
              <a:rPr lang="en-US" sz="2000" b="1" dirty="0" smtClean="0">
                <a:solidFill>
                  <a:schemeClr val="bg1">
                    <a:lumMod val="65000"/>
                  </a:schemeClr>
                </a:solidFill>
                <a:latin typeface="Courier New" panose="02070309020205020404" pitchFamily="49" charset="0"/>
                <a:cs typeface="Courier New" panose="02070309020205020404" pitchFamily="49" charset="0"/>
              </a:rPr>
              <a:t>JS</a:t>
            </a:r>
            <a:endParaRPr lang="en-US" sz="2000" b="1"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ectangle 1"/>
          <p:cNvSpPr>
            <a:spLocks noChangeArrowheads="1"/>
          </p:cNvSpPr>
          <p:nvPr/>
        </p:nvSpPr>
        <p:spPr bwMode="auto">
          <a:xfrm>
            <a:off x="1097280" y="4946060"/>
            <a:ext cx="10039454" cy="1597515"/>
          </a:xfrm>
          <a:prstGeom prst="rect">
            <a:avLst/>
          </a:prstGeom>
          <a:noFill/>
          <a:ln>
            <a:noFill/>
          </a:ln>
          <a:effectLst/>
        </p:spPr>
        <p:txBody>
          <a:bodyPr vert="horz" wrap="none" lIns="79350" tIns="0" rIns="0" bIns="119025"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400" b="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the above could be the contents of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example.js</a:t>
            </a:r>
            <a:r>
              <a:rPr kumimoji="0" lang="en-US" sz="2400" b="0" i="0" u="none" strike="noStrike" cap="none" normalizeH="0" baseline="0" dirty="0" smtClean="0">
                <a:ln>
                  <a:noFill/>
                </a:ln>
                <a:solidFill>
                  <a:srgbClr val="000000"/>
                </a:solidFill>
                <a:effectLst/>
                <a:latin typeface="Calibri" panose="020F0502020204030204" pitchFamily="34" charset="0"/>
              </a:rPr>
              <a:t> linked to our HTML page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statements placed into functions can be evaluated in response to user events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32486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Today’s Topics</a:t>
            </a:r>
            <a:endParaRPr lang="zh-CN" altLang="en-US" dirty="0"/>
          </a:p>
        </p:txBody>
      </p:sp>
      <p:sp>
        <p:nvSpPr>
          <p:cNvPr id="3" name="内容占位符 2"/>
          <p:cNvSpPr>
            <a:spLocks noGrp="1"/>
          </p:cNvSpPr>
          <p:nvPr>
            <p:ph idx="1"/>
          </p:nvPr>
        </p:nvSpPr>
        <p:spPr/>
        <p:txBody>
          <a:bodyPr>
            <a:normAutofit/>
          </a:bodyPr>
          <a:lstStyle/>
          <a:p>
            <a:r>
              <a:rPr lang="en-US" altLang="zh-CN" sz="2400" b="1" i="1" dirty="0" smtClean="0">
                <a:solidFill>
                  <a:srgbClr val="0066FF"/>
                </a:solidFill>
              </a:rPr>
              <a:t>Introduction to </a:t>
            </a:r>
            <a:r>
              <a:rPr lang="en-US" altLang="zh-CN" sz="2400" b="1" i="1" dirty="0" err="1" smtClean="0">
                <a:solidFill>
                  <a:srgbClr val="0066FF"/>
                </a:solidFill>
              </a:rPr>
              <a:t>JavaSript</a:t>
            </a:r>
            <a:endParaRPr lang="en-US" altLang="zh-CN" sz="2400" b="1" i="1" dirty="0" smtClean="0">
              <a:solidFill>
                <a:srgbClr val="0066FF"/>
              </a:solidFill>
            </a:endParaRPr>
          </a:p>
          <a:p>
            <a:pPr lvl="1"/>
            <a:r>
              <a:rPr lang="en-US" altLang="zh-CN" sz="2000" dirty="0"/>
              <a:t>Key JavaScript Concepts</a:t>
            </a:r>
          </a:p>
          <a:p>
            <a:pPr lvl="1"/>
            <a:r>
              <a:rPr lang="en-US" altLang="zh-CN" sz="2000" dirty="0"/>
              <a:t>JavaScript Syntax</a:t>
            </a:r>
          </a:p>
          <a:p>
            <a:pPr lvl="1"/>
            <a:r>
              <a:rPr lang="en-US" altLang="zh-CN" sz="2000" b="1" i="1" dirty="0" smtClean="0">
                <a:solidFill>
                  <a:srgbClr val="0066FF"/>
                </a:solidFill>
              </a:rPr>
              <a:t>Event-driven </a:t>
            </a:r>
            <a:r>
              <a:rPr lang="en-US" altLang="zh-CN" sz="2000" b="1" i="1" dirty="0">
                <a:solidFill>
                  <a:srgbClr val="0066FF"/>
                </a:solidFill>
              </a:rPr>
              <a:t>Programming with JavaScript</a:t>
            </a:r>
            <a:endParaRPr lang="en-US" altLang="zh-CN" sz="2000" b="1" i="1" dirty="0">
              <a:solidFill>
                <a:srgbClr val="0066FF"/>
              </a:solidFill>
            </a:endParaRPr>
          </a:p>
          <a:p>
            <a:pPr marL="0" indent="0">
              <a:buNone/>
            </a:pPr>
            <a:endParaRPr lang="zh-CN" altLang="en-US" sz="2400" dirty="0"/>
          </a:p>
        </p:txBody>
      </p:sp>
    </p:spTree>
    <p:extLst>
      <p:ext uri="{BB962C8B-B14F-4D97-AF65-F5344CB8AC3E}">
        <p14:creationId xmlns:p14="http://schemas.microsoft.com/office/powerpoint/2010/main" val="1492068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Today’s Topics</a:t>
            </a:r>
            <a:endParaRPr lang="zh-CN" altLang="en-US" dirty="0"/>
          </a:p>
        </p:txBody>
      </p:sp>
      <p:sp>
        <p:nvSpPr>
          <p:cNvPr id="3" name="内容占位符 2"/>
          <p:cNvSpPr>
            <a:spLocks noGrp="1"/>
          </p:cNvSpPr>
          <p:nvPr>
            <p:ph idx="1"/>
          </p:nvPr>
        </p:nvSpPr>
        <p:spPr/>
        <p:txBody>
          <a:bodyPr>
            <a:normAutofit/>
          </a:bodyPr>
          <a:lstStyle/>
          <a:p>
            <a:r>
              <a:rPr lang="en-US" altLang="zh-CN" sz="2400" b="1" i="1" dirty="0" smtClean="0">
                <a:solidFill>
                  <a:srgbClr val="0066FF"/>
                </a:solidFill>
              </a:rPr>
              <a:t>Introduction to </a:t>
            </a:r>
            <a:r>
              <a:rPr lang="en-US" altLang="zh-CN" sz="2400" b="1" i="1" dirty="0" err="1" smtClean="0">
                <a:solidFill>
                  <a:srgbClr val="0066FF"/>
                </a:solidFill>
              </a:rPr>
              <a:t>JavaSript</a:t>
            </a:r>
            <a:endParaRPr lang="en-US" altLang="zh-CN" sz="2400" b="1" i="1" dirty="0" smtClean="0">
              <a:solidFill>
                <a:srgbClr val="0066FF"/>
              </a:solidFill>
            </a:endParaRPr>
          </a:p>
          <a:p>
            <a:pPr lvl="1"/>
            <a:r>
              <a:rPr lang="en-US" altLang="zh-CN" sz="2000" b="1" i="1" dirty="0" smtClean="0">
                <a:solidFill>
                  <a:srgbClr val="0066FF"/>
                </a:solidFill>
              </a:rPr>
              <a:t>Key </a:t>
            </a:r>
            <a:r>
              <a:rPr lang="en-US" altLang="zh-CN" sz="2000" b="1" i="1" dirty="0">
                <a:solidFill>
                  <a:srgbClr val="0066FF"/>
                </a:solidFill>
              </a:rPr>
              <a:t>JavaScript Concepts</a:t>
            </a:r>
          </a:p>
          <a:p>
            <a:pPr lvl="1"/>
            <a:r>
              <a:rPr lang="en-US" altLang="zh-CN" sz="2000" dirty="0"/>
              <a:t>JavaScript </a:t>
            </a:r>
            <a:r>
              <a:rPr lang="en-US" altLang="zh-CN" sz="2000" dirty="0">
                <a:solidFill>
                  <a:srgbClr val="404040"/>
                </a:solidFill>
              </a:rPr>
              <a:t>Syntax</a:t>
            </a:r>
          </a:p>
          <a:p>
            <a:pPr lvl="1"/>
            <a:r>
              <a:rPr lang="en-US" altLang="zh-CN" sz="2000" dirty="0"/>
              <a:t>Event-driven Programming with JavaScript</a:t>
            </a:r>
            <a:endParaRPr lang="zh-CN" altLang="en-US" sz="2400" dirty="0"/>
          </a:p>
        </p:txBody>
      </p:sp>
    </p:spTree>
    <p:extLst>
      <p:ext uri="{BB962C8B-B14F-4D97-AF65-F5344CB8AC3E}">
        <p14:creationId xmlns:p14="http://schemas.microsoft.com/office/powerpoint/2010/main" val="15831574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Linking </a:t>
            </a:r>
            <a:r>
              <a:rPr lang="en-US" dirty="0"/>
              <a:t>to a JavaScript file: </a:t>
            </a:r>
            <a:r>
              <a:rPr lang="en-US" b="1" dirty="0">
                <a:solidFill>
                  <a:srgbClr val="92D050"/>
                </a:solidFill>
              </a:rPr>
              <a:t>script</a:t>
            </a:r>
          </a:p>
        </p:txBody>
      </p:sp>
      <p:sp>
        <p:nvSpPr>
          <p:cNvPr id="3" name="Content Placeholder 2"/>
          <p:cNvSpPr>
            <a:spLocks noGrp="1"/>
          </p:cNvSpPr>
          <p:nvPr>
            <p:ph idx="1"/>
          </p:nvPr>
        </p:nvSpPr>
        <p:spPr>
          <a:xfrm>
            <a:off x="1097280" y="1845734"/>
            <a:ext cx="10058400" cy="350814"/>
          </a:xfrm>
          <a:solidFill>
            <a:schemeClr val="bg1">
              <a:lumMod val="95000"/>
            </a:schemeClr>
          </a:solidFill>
          <a:ln w="19050">
            <a:solidFill>
              <a:schemeClr val="tx1"/>
            </a:solidFill>
            <a:prstDash val="dash"/>
          </a:ln>
        </p:spPr>
        <p:txBody>
          <a:bodyPr>
            <a:normAutofit lnSpcReduction="10000"/>
          </a:bodyPr>
          <a:lstStyle/>
          <a:p>
            <a:r>
              <a:rPr lang="en-US" dirty="0">
                <a:latin typeface="Courier New" panose="02070309020205020404" pitchFamily="49" charset="0"/>
                <a:cs typeface="Courier New" panose="02070309020205020404" pitchFamily="49" charset="0"/>
              </a:rPr>
              <a:t>&lt;script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="filename" type="text/</a:t>
            </a:r>
            <a:r>
              <a:rPr lang="en-US" dirty="0" err="1">
                <a:latin typeface="Courier New" panose="02070309020205020404" pitchFamily="49" charset="0"/>
                <a:cs typeface="Courier New" panose="02070309020205020404" pitchFamily="49" charset="0"/>
              </a:rPr>
              <a:t>javascript</a:t>
            </a:r>
            <a:r>
              <a:rPr lang="en-US" dirty="0">
                <a:latin typeface="Courier New" panose="02070309020205020404" pitchFamily="49" charset="0"/>
                <a:cs typeface="Courier New" panose="02070309020205020404" pitchFamily="49" charset="0"/>
              </a:rPr>
              <a:t>"&gt;&lt;/script</a:t>
            </a:r>
            <a:r>
              <a:rPr lang="en-US" dirty="0" smtClean="0">
                <a:latin typeface="Courier New" panose="02070309020205020404" pitchFamily="49" charset="0"/>
                <a:cs typeface="Courier New" panose="02070309020205020404" pitchFamily="49" charset="0"/>
              </a:rPr>
              <a:t>&gt;     </a:t>
            </a:r>
            <a:r>
              <a:rPr lang="en-US" b="1" i="1" dirty="0" smtClean="0">
                <a:solidFill>
                  <a:schemeClr val="bg1">
                    <a:lumMod val="65000"/>
                  </a:schemeClr>
                </a:solidFill>
                <a:latin typeface="Courier New" panose="02070309020205020404" pitchFamily="49" charset="0"/>
                <a:cs typeface="Courier New" panose="02070309020205020404" pitchFamily="49" charset="0"/>
              </a:rPr>
              <a:t>HTML</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ectangle 4"/>
          <p:cNvSpPr/>
          <p:nvPr/>
        </p:nvSpPr>
        <p:spPr>
          <a:xfrm>
            <a:off x="1097280" y="2387930"/>
            <a:ext cx="10058400" cy="400110"/>
          </a:xfrm>
          <a:prstGeom prst="rect">
            <a:avLst/>
          </a:prstGeom>
          <a:solidFill>
            <a:srgbClr val="EBF7FF"/>
          </a:solidFill>
          <a:ln w="19050">
            <a:solidFill>
              <a:schemeClr val="tx1"/>
            </a:solidFill>
            <a:prstDash val="dash"/>
          </a:ln>
        </p:spPr>
        <p:txBody>
          <a:bodyPr wrap="square">
            <a:spAutoFit/>
          </a:bodyPr>
          <a:lstStyle/>
          <a:p>
            <a:r>
              <a:rPr lang="en-US" sz="2000" dirty="0">
                <a:latin typeface="Courier New" panose="02070309020205020404" pitchFamily="49" charset="0"/>
                <a:cs typeface="Courier New" panose="02070309020205020404" pitchFamily="49" charset="0"/>
              </a:rPr>
              <a:t>&lt;script </a:t>
            </a:r>
            <a:r>
              <a:rPr lang="en-US" sz="2000" dirty="0" err="1">
                <a:latin typeface="Courier New" panose="02070309020205020404" pitchFamily="49" charset="0"/>
                <a:cs typeface="Courier New" panose="02070309020205020404" pitchFamily="49" charset="0"/>
              </a:rPr>
              <a:t>src</a:t>
            </a:r>
            <a:r>
              <a:rPr lang="en-US" sz="2000" dirty="0">
                <a:latin typeface="Courier New" panose="02070309020205020404" pitchFamily="49" charset="0"/>
                <a:cs typeface="Courier New" panose="02070309020205020404" pitchFamily="49" charset="0"/>
              </a:rPr>
              <a:t>="example.js" type="text/</a:t>
            </a:r>
            <a:r>
              <a:rPr lang="en-US" sz="2000" dirty="0" err="1">
                <a:latin typeface="Courier New" panose="02070309020205020404" pitchFamily="49" charset="0"/>
                <a:cs typeface="Courier New" panose="02070309020205020404" pitchFamily="49" charset="0"/>
              </a:rPr>
              <a:t>javascript</a:t>
            </a:r>
            <a:r>
              <a:rPr lang="en-US" sz="2000" dirty="0">
                <a:latin typeface="Courier New" panose="02070309020205020404" pitchFamily="49" charset="0"/>
                <a:cs typeface="Courier New" panose="02070309020205020404" pitchFamily="49" charset="0"/>
              </a:rPr>
              <a:t>"&gt;&lt;/script</a:t>
            </a:r>
            <a:r>
              <a:rPr lang="en-US" sz="2000" dirty="0" smtClean="0">
                <a:latin typeface="Courier New" panose="02070309020205020404" pitchFamily="49" charset="0"/>
                <a:cs typeface="Courier New" panose="02070309020205020404" pitchFamily="49" charset="0"/>
              </a:rPr>
              <a:t>&gt;   </a:t>
            </a:r>
            <a:r>
              <a:rPr lang="en-US" sz="2000" b="1" i="1" dirty="0" smtClean="0">
                <a:solidFill>
                  <a:schemeClr val="bg1">
                    <a:lumMod val="65000"/>
                  </a:schemeClr>
                </a:solidFill>
                <a:latin typeface="Courier New" panose="02070309020205020404" pitchFamily="49" charset="0"/>
                <a:cs typeface="Courier New" panose="02070309020205020404" pitchFamily="49" charset="0"/>
              </a:rPr>
              <a:t>HTML</a:t>
            </a:r>
            <a:endParaRPr lang="en-US" sz="2000"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6" name="Rectangle 3"/>
          <p:cNvSpPr>
            <a:spLocks noChangeArrowheads="1"/>
          </p:cNvSpPr>
          <p:nvPr/>
        </p:nvSpPr>
        <p:spPr bwMode="auto">
          <a:xfrm>
            <a:off x="1097280" y="2800530"/>
            <a:ext cx="10091007" cy="31056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9350" tIns="0" rIns="0" bIns="119025"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endParaRPr kumimoji="0" lang="en-US" sz="2400" b="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script</a:t>
            </a:r>
            <a:r>
              <a:rPr kumimoji="0" lang="en-US" sz="2400" b="0" i="0" u="none" strike="noStrike" cap="none" normalizeH="0" baseline="0" dirty="0" smtClean="0">
                <a:ln>
                  <a:noFill/>
                </a:ln>
                <a:solidFill>
                  <a:srgbClr val="000000"/>
                </a:solidFill>
                <a:effectLst/>
                <a:latin typeface="Calibri" panose="020F0502020204030204" pitchFamily="34" charset="0"/>
              </a:rPr>
              <a:t> tag should be placed in HTML page's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head</a:t>
            </a:r>
            <a:endParaRPr kumimoji="0" lang="en-US" sz="2400" b="0" i="0" u="none" strike="noStrike" cap="none" normalizeH="0" baseline="0" dirty="0" smtClean="0">
              <a:ln>
                <a:noFill/>
              </a:ln>
              <a:solidFill>
                <a:srgbClr val="3B62B1"/>
              </a:solidFill>
              <a:effectLst/>
              <a:latin typeface="Calibri" panose="020F0502020204030204" pitchFamily="34" charset="0"/>
            </a:endParaRP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script code is stored in a separate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3B62B1"/>
                </a:solidFill>
                <a:effectLst/>
                <a:latin typeface="Consolas" panose="020B0609020204030204" pitchFamily="49" charset="0"/>
                <a:cs typeface="Consolas" panose="020B0609020204030204" pitchFamily="49" charset="0"/>
              </a:rPr>
              <a:t>js</a:t>
            </a:r>
            <a:r>
              <a:rPr kumimoji="0" lang="en-US" sz="2400" b="0" i="0" u="none" strike="noStrike" cap="none" normalizeH="0" baseline="0" dirty="0" smtClean="0">
                <a:ln>
                  <a:noFill/>
                </a:ln>
                <a:solidFill>
                  <a:srgbClr val="000000"/>
                </a:solidFill>
                <a:effectLst/>
                <a:latin typeface="Calibri" panose="020F0502020204030204" pitchFamily="34" charset="0"/>
              </a:rPr>
              <a:t> file</a:t>
            </a: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JS code can be placed directly in the HTML file's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body</a:t>
            </a:r>
            <a:r>
              <a:rPr kumimoji="0" lang="en-US" sz="2400" b="0" i="0" u="none" strike="noStrike" cap="none" normalizeH="0" baseline="0" dirty="0" smtClean="0">
                <a:ln>
                  <a:noFill/>
                </a:ln>
                <a:solidFill>
                  <a:srgbClr val="000000"/>
                </a:solidFill>
                <a:effectLst/>
                <a:latin typeface="Calibri" panose="020F0502020204030204" pitchFamily="34" charset="0"/>
              </a:rPr>
              <a:t> or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head</a:t>
            </a:r>
            <a:r>
              <a:rPr kumimoji="0" lang="en-US" sz="2400" b="0" i="0" u="none" strike="noStrike" cap="none" normalizeH="0" baseline="0" dirty="0" smtClean="0">
                <a:ln>
                  <a:noFill/>
                </a:ln>
                <a:solidFill>
                  <a:srgbClr val="000000"/>
                </a:solidFill>
                <a:effectLst/>
                <a:latin typeface="Calibri" panose="020F0502020204030204" pitchFamily="34" charset="0"/>
              </a:rPr>
              <a:t> (like CSS)</a:t>
            </a:r>
          </a:p>
          <a:p>
            <a:pPr marL="800100" marR="0" lvl="1"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but this is bad style (should separate content, presentation, and behavior)</a:t>
            </a: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2081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hlinkClick r:id="rId3"/>
              </a:rPr>
              <a:t>Event-driven </a:t>
            </a:r>
            <a:r>
              <a:rPr lang="en-US" b="1" dirty="0" smtClean="0">
                <a:hlinkClick r:id="rId3"/>
              </a:rPr>
              <a:t>programming</a:t>
            </a:r>
            <a:endParaRPr lang="en-US" b="1" dirty="0"/>
          </a:p>
        </p:txBody>
      </p:sp>
      <p:sp>
        <p:nvSpPr>
          <p:cNvPr id="4" name="Rectangle 1"/>
          <p:cNvSpPr>
            <a:spLocks noGrp="1" noChangeArrowheads="1"/>
          </p:cNvSpPr>
          <p:nvPr>
            <p:ph idx="1"/>
          </p:nvPr>
        </p:nvSpPr>
        <p:spPr bwMode="auto">
          <a:xfrm>
            <a:off x="1097280" y="5070871"/>
            <a:ext cx="9044438" cy="12281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9350" tIns="0" rIns="0" bIns="119025"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4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  JS programs have no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main</a:t>
            </a:r>
            <a:r>
              <a:rPr kumimoji="0" lang="en-US" sz="2400" b="0" i="0" u="none" strike="noStrike" cap="none" normalizeH="0" baseline="0" dirty="0" smtClean="0">
                <a:ln>
                  <a:noFill/>
                </a:ln>
                <a:solidFill>
                  <a:srgbClr val="000000"/>
                </a:solidFill>
                <a:effectLst/>
                <a:latin typeface="Calibri" panose="020F0502020204030204" pitchFamily="34" charset="0"/>
              </a:rPr>
              <a:t>; they respond to user actions called </a:t>
            </a:r>
            <a:r>
              <a:rPr kumimoji="0" lang="en-US" sz="2400" b="1" i="0" u="none" strike="noStrike" cap="none" normalizeH="0" baseline="0" dirty="0" smtClean="0">
                <a:ln>
                  <a:noFill/>
                </a:ln>
                <a:solidFill>
                  <a:srgbClr val="00B0F0"/>
                </a:solidFill>
                <a:effectLst/>
                <a:latin typeface="Calibri" panose="020F0502020204030204" pitchFamily="34" charset="0"/>
              </a:rPr>
              <a:t>events</a:t>
            </a:r>
            <a:endParaRPr kumimoji="0" lang="en-US" sz="2400" b="0" i="0" u="none" strike="noStrike" cap="none" normalizeH="0" baseline="0" dirty="0" smtClean="0">
              <a:ln>
                <a:noFill/>
              </a:ln>
              <a:solidFill>
                <a:srgbClr val="00B0F0"/>
              </a:solidFill>
              <a:effectLst/>
              <a:latin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1" i="0" u="none" strike="noStrike" cap="none" normalizeH="0" baseline="0" dirty="0" smtClean="0">
                <a:ln>
                  <a:noFill/>
                </a:ln>
                <a:solidFill>
                  <a:srgbClr val="000000"/>
                </a:solidFill>
                <a:effectLst/>
                <a:latin typeface="Calibri" panose="020F0502020204030204" pitchFamily="34" charset="0"/>
              </a:rPr>
              <a:t>  </a:t>
            </a:r>
            <a:r>
              <a:rPr kumimoji="0" lang="en-US" sz="2400" b="1" i="0" u="none" strike="noStrike" cap="none" normalizeH="0" baseline="0" dirty="0" smtClean="0">
                <a:ln>
                  <a:noFill/>
                </a:ln>
                <a:solidFill>
                  <a:srgbClr val="00B0F0"/>
                </a:solidFill>
                <a:effectLst/>
                <a:latin typeface="Calibri" panose="020F0502020204030204" pitchFamily="34" charset="0"/>
              </a:rPr>
              <a:t>event-driven programming</a:t>
            </a:r>
            <a:r>
              <a:rPr kumimoji="0" lang="en-US" sz="2400" b="0" i="0" u="none" strike="noStrike" cap="none" normalizeH="0" baseline="0" dirty="0" smtClean="0">
                <a:ln>
                  <a:noFill/>
                </a:ln>
                <a:solidFill>
                  <a:srgbClr val="000000"/>
                </a:solidFill>
                <a:effectLst/>
                <a:latin typeface="Calibri" panose="020F0502020204030204" pitchFamily="34" charset="0"/>
              </a:rPr>
              <a:t>: writing programs driven by user events</a:t>
            </a:r>
          </a:p>
        </p:txBody>
      </p:sp>
      <p:pic>
        <p:nvPicPr>
          <p:cNvPr id="22531" name="Picture 3" descr="ev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0438" y="1917426"/>
            <a:ext cx="6652083" cy="3287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39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a:t>
            </a:r>
            <a:r>
              <a:rPr lang="en-US" dirty="0" smtClean="0"/>
              <a:t>handlers</a:t>
            </a:r>
            <a:endParaRPr lang="en-US" dirty="0"/>
          </a:p>
        </p:txBody>
      </p:sp>
      <p:sp>
        <p:nvSpPr>
          <p:cNvPr id="3" name="Content Placeholder 2"/>
          <p:cNvSpPr>
            <a:spLocks noGrp="1"/>
          </p:cNvSpPr>
          <p:nvPr>
            <p:ph idx="1"/>
          </p:nvPr>
        </p:nvSpPr>
        <p:spPr>
          <a:xfrm>
            <a:off x="1097280" y="1845734"/>
            <a:ext cx="10058400" cy="420388"/>
          </a:xfrm>
          <a:solidFill>
            <a:schemeClr val="bg1">
              <a:lumMod val="95000"/>
            </a:schemeClr>
          </a:solidFill>
          <a:ln w="19050">
            <a:solidFill>
              <a:schemeClr val="tx1"/>
            </a:solidFill>
            <a:prstDash val="dash"/>
          </a:ln>
        </p:spPr>
        <p:txBody>
          <a:bodyPr/>
          <a:lstStyle/>
          <a:p>
            <a:r>
              <a:rPr lang="en-US" dirty="0">
                <a:latin typeface="Courier New" panose="02070309020205020404" pitchFamily="49" charset="0"/>
                <a:cs typeface="Courier New" panose="02070309020205020404" pitchFamily="49" charset="0"/>
              </a:rPr>
              <a:t>&lt;element attributes </a:t>
            </a:r>
            <a:r>
              <a:rPr lang="en-US" b="1" dirty="0" err="1">
                <a:solidFill>
                  <a:srgbClr val="C00000"/>
                </a:solidFill>
                <a:latin typeface="Courier New" panose="02070309020205020404" pitchFamily="49" charset="0"/>
                <a:cs typeface="Courier New" panose="02070309020205020404" pitchFamily="49" charset="0"/>
              </a:rPr>
              <a:t>onclick</a:t>
            </a:r>
            <a:r>
              <a:rPr lang="en-US" b="1" dirty="0">
                <a:solidFill>
                  <a:srgbClr val="C00000"/>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function</a:t>
            </a:r>
            <a:r>
              <a:rPr lang="en-US" b="1" dirty="0" smtClean="0">
                <a:solidFill>
                  <a:srgbClr val="C0000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&gt;...               </a:t>
            </a:r>
            <a:r>
              <a:rPr lang="en-US" b="1" dirty="0" smtClean="0">
                <a:solidFill>
                  <a:schemeClr val="bg1">
                    <a:lumMod val="65000"/>
                  </a:schemeClr>
                </a:solidFill>
                <a:latin typeface="Courier New" panose="02070309020205020404" pitchFamily="49" charset="0"/>
                <a:cs typeface="Courier New" panose="02070309020205020404" pitchFamily="49" charset="0"/>
              </a:rPr>
              <a:t>HTML</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4" name="Rectangle 3"/>
          <p:cNvSpPr/>
          <p:nvPr/>
        </p:nvSpPr>
        <p:spPr>
          <a:xfrm>
            <a:off x="1097280" y="2500048"/>
            <a:ext cx="10058400" cy="400110"/>
          </a:xfrm>
          <a:prstGeom prst="rect">
            <a:avLst/>
          </a:prstGeom>
          <a:solidFill>
            <a:srgbClr val="EBF7FF"/>
          </a:solidFill>
          <a:ln w="19050">
            <a:solidFill>
              <a:schemeClr val="tx1"/>
            </a:solidFill>
            <a:prstDash val="dash"/>
          </a:ln>
        </p:spPr>
        <p:txBody>
          <a:bodyPr wrap="square">
            <a:spAutoFit/>
          </a:bodyPr>
          <a:lstStyle/>
          <a:p>
            <a:r>
              <a:rPr lang="en-US" sz="2000" dirty="0">
                <a:latin typeface="Courier New" panose="02070309020205020404" pitchFamily="49" charset="0"/>
                <a:cs typeface="Courier New" panose="02070309020205020404" pitchFamily="49" charset="0"/>
              </a:rPr>
              <a:t>&lt;div </a:t>
            </a:r>
            <a:r>
              <a:rPr lang="en-US" sz="2000" b="1" dirty="0" err="1">
                <a:solidFill>
                  <a:srgbClr val="C00000"/>
                </a:solidFill>
                <a:latin typeface="Courier New" panose="02070309020205020404" pitchFamily="49" charset="0"/>
                <a:cs typeface="Courier New" panose="02070309020205020404" pitchFamily="49" charset="0"/>
              </a:rPr>
              <a:t>onclick</a:t>
            </a:r>
            <a:r>
              <a:rPr lang="en-US" sz="2000" b="1" dirty="0">
                <a:solidFill>
                  <a:srgbClr val="C00000"/>
                </a:solidFill>
                <a:latin typeface="Courier New" panose="02070309020205020404" pitchFamily="49" charset="0"/>
                <a:cs typeface="Courier New" panose="02070309020205020404" pitchFamily="49" charset="0"/>
              </a:rPr>
              <a:t>="</a:t>
            </a:r>
            <a:r>
              <a:rPr lang="en-US" sz="2000" b="1" dirty="0" err="1">
                <a:solidFill>
                  <a:srgbClr val="C00000"/>
                </a:solidFill>
                <a:latin typeface="Courier New" panose="02070309020205020404" pitchFamily="49" charset="0"/>
                <a:cs typeface="Courier New" panose="02070309020205020404" pitchFamily="49" charset="0"/>
              </a:rPr>
              <a:t>myFunction</a:t>
            </a:r>
            <a:r>
              <a:rPr lang="en-US" sz="2000" b="1" dirty="0">
                <a:solidFill>
                  <a:srgbClr val="C00000"/>
                </a:solidFill>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&gt;Click me!&lt;/div</a:t>
            </a:r>
            <a:r>
              <a:rPr lang="en-US" sz="2000" dirty="0" smtClean="0">
                <a:latin typeface="Courier New" panose="02070309020205020404" pitchFamily="49" charset="0"/>
                <a:cs typeface="Courier New" panose="02070309020205020404" pitchFamily="49" charset="0"/>
              </a:rPr>
              <a:t>&gt;                </a:t>
            </a:r>
            <a:r>
              <a:rPr lang="en-US" sz="2000" b="1" dirty="0" smtClean="0">
                <a:solidFill>
                  <a:schemeClr val="bg1">
                    <a:lumMod val="65000"/>
                  </a:schemeClr>
                </a:solidFill>
                <a:latin typeface="Courier New" panose="02070309020205020404" pitchFamily="49" charset="0"/>
                <a:cs typeface="Courier New" panose="02070309020205020404" pitchFamily="49" charset="0"/>
              </a:rPr>
              <a:t>HTML</a:t>
            </a:r>
            <a:endParaRPr lang="en-US" sz="2000" b="1"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ectangle 4"/>
          <p:cNvSpPr/>
          <p:nvPr/>
        </p:nvSpPr>
        <p:spPr>
          <a:xfrm>
            <a:off x="1097280" y="2904127"/>
            <a:ext cx="10058400" cy="461665"/>
          </a:xfrm>
          <a:prstGeom prst="rect">
            <a:avLst/>
          </a:prstGeom>
          <a:ln w="19050">
            <a:solidFill>
              <a:schemeClr val="tx1"/>
            </a:solidFill>
            <a:prstDash val="dash"/>
          </a:ln>
        </p:spPr>
        <p:txBody>
          <a:bodyPr wrap="square">
            <a:spAutoFit/>
          </a:bodyPr>
          <a:lstStyle/>
          <a:p>
            <a:r>
              <a:rPr lang="en-US" sz="2400" dirty="0" smtClean="0"/>
              <a:t>Click me!                                                                                                                      </a:t>
            </a:r>
            <a:r>
              <a:rPr lang="en-US" sz="2000" b="1" dirty="0" smtClean="0">
                <a:solidFill>
                  <a:schemeClr val="bg1">
                    <a:lumMod val="65000"/>
                  </a:schemeClr>
                </a:solidFill>
              </a:rPr>
              <a:t>HTML</a:t>
            </a:r>
            <a:endParaRPr lang="en-US" sz="2000" b="1" dirty="0">
              <a:solidFill>
                <a:schemeClr val="bg1">
                  <a:lumMod val="65000"/>
                </a:schemeClr>
              </a:solidFill>
            </a:endParaRPr>
          </a:p>
        </p:txBody>
      </p:sp>
      <p:sp>
        <p:nvSpPr>
          <p:cNvPr id="6" name="Rectangle 1"/>
          <p:cNvSpPr>
            <a:spLocks noChangeArrowheads="1"/>
          </p:cNvSpPr>
          <p:nvPr/>
        </p:nvSpPr>
        <p:spPr bwMode="auto">
          <a:xfrm>
            <a:off x="1097280" y="3773643"/>
            <a:ext cx="10058400" cy="25208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350" tIns="0" rIns="0" bIns="119025"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JavaScript </a:t>
            </a:r>
            <a:r>
              <a:rPr kumimoji="0" lang="en-US" sz="2400" b="0" i="0" u="none" strike="noStrike" cap="none" normalizeH="0" baseline="0" dirty="0" smtClean="0">
                <a:ln>
                  <a:noFill/>
                </a:ln>
                <a:solidFill>
                  <a:srgbClr val="000000"/>
                </a:solidFill>
                <a:effectLst/>
                <a:latin typeface="Calibri" panose="020F0502020204030204" pitchFamily="34" charset="0"/>
              </a:rPr>
              <a:t>functions can be set as </a:t>
            </a:r>
            <a:r>
              <a:rPr kumimoji="0" lang="en-US" sz="2400" b="1" i="0" u="none" strike="noStrike" cap="none" normalizeH="0" baseline="0" dirty="0" smtClean="0">
                <a:ln>
                  <a:noFill/>
                </a:ln>
                <a:solidFill>
                  <a:srgbClr val="00B0F0"/>
                </a:solidFill>
                <a:effectLst/>
                <a:latin typeface="Calibri" panose="020F0502020204030204" pitchFamily="34" charset="0"/>
              </a:rPr>
              <a:t>event handlers</a:t>
            </a:r>
            <a:endParaRPr kumimoji="0" lang="en-US" sz="2400" b="0" i="0" u="none" strike="noStrike" cap="none" normalizeH="0" baseline="0" dirty="0" smtClean="0">
              <a:ln>
                <a:noFill/>
              </a:ln>
              <a:solidFill>
                <a:srgbClr val="00B0F0"/>
              </a:solidFill>
              <a:effectLst/>
              <a:latin typeface="Calibri" panose="020F0502020204030204" pitchFamily="34" charset="0"/>
            </a:endParaRPr>
          </a:p>
          <a:p>
            <a:pPr marL="800100" marR="0" lvl="1"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when you interact with the element, the function will execute</a:t>
            </a: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sz="2400" b="0" i="0" u="none" strike="noStrike" cap="none" normalizeH="0" baseline="0" dirty="0" err="1" smtClean="0">
                <a:ln>
                  <a:noFill/>
                </a:ln>
                <a:solidFill>
                  <a:srgbClr val="335177"/>
                </a:solidFill>
                <a:effectLst/>
                <a:latin typeface="Consolas" panose="020B0609020204030204" pitchFamily="49" charset="0"/>
                <a:cs typeface="Consolas" panose="020B0609020204030204" pitchFamily="49" charset="0"/>
                <a:hlinkClick r:id="rId2"/>
              </a:rPr>
              <a:t>onclick</a:t>
            </a:r>
            <a:r>
              <a:rPr kumimoji="0" lang="en-US" sz="2400" b="0" i="0" u="none" strike="noStrike" cap="none" normalizeH="0" baseline="0" dirty="0" smtClean="0">
                <a:ln>
                  <a:noFill/>
                </a:ln>
                <a:solidFill>
                  <a:srgbClr val="000000"/>
                </a:solidFill>
                <a:effectLst/>
                <a:latin typeface="Calibri" panose="020F0502020204030204" pitchFamily="34" charset="0"/>
              </a:rPr>
              <a:t> is just one of many event HTML attributes we'll </a:t>
            </a:r>
            <a:r>
              <a:rPr kumimoji="0" lang="en-US" sz="2400" b="0" i="0" u="none" strike="noStrike" cap="none" normalizeH="0" baseline="0" dirty="0" smtClean="0">
                <a:ln>
                  <a:noFill/>
                </a:ln>
                <a:solidFill>
                  <a:srgbClr val="000000"/>
                </a:solidFill>
                <a:effectLst/>
                <a:latin typeface="Calibri" panose="020F0502020204030204" pitchFamily="34" charset="0"/>
              </a:rPr>
              <a:t>use</a:t>
            </a:r>
          </a:p>
          <a:p>
            <a:pPr marL="342900" lvl="0" indent="-342900" defTabSz="914400" eaLnBrk="0" fontAlgn="base" hangingPunct="0">
              <a:spcBef>
                <a:spcPts val="1200"/>
              </a:spcBef>
              <a:spcAft>
                <a:spcPct val="0"/>
              </a:spcAft>
              <a:buFont typeface="Arial" panose="020B0604020202020204" pitchFamily="34" charset="0"/>
              <a:buChar char="•"/>
            </a:pPr>
            <a:r>
              <a:rPr lang="en-US" sz="2400" dirty="0">
                <a:solidFill>
                  <a:srgbClr val="000000"/>
                </a:solidFill>
                <a:latin typeface="Calibri" panose="020F0502020204030204" pitchFamily="34" charset="0"/>
              </a:rPr>
              <a:t>Note: but popping up an </a:t>
            </a:r>
            <a:r>
              <a:rPr lang="en-US" sz="2400" dirty="0">
                <a:solidFill>
                  <a:srgbClr val="3B62B1"/>
                </a:solidFill>
                <a:latin typeface="Calibri" panose="020F0502020204030204" pitchFamily="34" charset="0"/>
              </a:rPr>
              <a:t>alert</a:t>
            </a:r>
            <a:r>
              <a:rPr lang="en-US" sz="2400" dirty="0">
                <a:solidFill>
                  <a:srgbClr val="000000"/>
                </a:solidFill>
                <a:latin typeface="Calibri" panose="020F0502020204030204" pitchFamily="34" charset="0"/>
              </a:rPr>
              <a:t> window is disruptive and annoying</a:t>
            </a:r>
          </a:p>
          <a:p>
            <a:pPr marL="800100" lvl="1" indent="-342900" defTabSz="914400" eaLnBrk="0" fontAlgn="base" hangingPunct="0">
              <a:spcBef>
                <a:spcPts val="1200"/>
              </a:spcBef>
              <a:spcAft>
                <a:spcPct val="0"/>
              </a:spcAft>
              <a:buFont typeface="Arial" panose="020B0604020202020204" pitchFamily="34" charset="0"/>
              <a:buChar char="•"/>
            </a:pPr>
            <a:r>
              <a:rPr lang="en-US" sz="2000" dirty="0">
                <a:solidFill>
                  <a:srgbClr val="000000"/>
                </a:solidFill>
                <a:latin typeface="Calibri" panose="020F0502020204030204" pitchFamily="34" charset="0"/>
              </a:rPr>
              <a:t>A better user experience would be to have the message appear on the page</a:t>
            </a:r>
            <a:r>
              <a:rPr lang="en-US" sz="2000" dirty="0" smtClean="0">
                <a:solidFill>
                  <a:srgbClr val="000000"/>
                </a:solidFill>
                <a:latin typeface="Calibri" panose="020F0502020204030204" pitchFamily="34" charset="0"/>
              </a:rPr>
              <a:t>...</a:t>
            </a:r>
            <a:endParaRPr kumimoji="0" lang="en-US" sz="2000" b="0" i="0" u="none" strike="noStrike" cap="none" normalizeH="0" baseline="0" dirty="0" smtClean="0">
              <a:ln>
                <a:noFill/>
              </a:ln>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2772032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Buttons: </a:t>
            </a:r>
            <a:r>
              <a:rPr lang="en-US" b="1" dirty="0">
                <a:solidFill>
                  <a:srgbClr val="92D050"/>
                </a:solidFill>
              </a:rPr>
              <a:t>&lt;button&gt;</a:t>
            </a:r>
          </a:p>
        </p:txBody>
      </p:sp>
      <p:sp>
        <p:nvSpPr>
          <p:cNvPr id="3" name="Content Placeholder 2"/>
          <p:cNvSpPr>
            <a:spLocks noGrp="1"/>
          </p:cNvSpPr>
          <p:nvPr>
            <p:ph idx="1"/>
          </p:nvPr>
        </p:nvSpPr>
        <p:spPr>
          <a:xfrm>
            <a:off x="1097280" y="1845734"/>
            <a:ext cx="10058400" cy="380631"/>
          </a:xfrm>
        </p:spPr>
        <p:txBody>
          <a:bodyPr/>
          <a:lstStyle/>
          <a:p>
            <a:pPr algn="ctr"/>
            <a:r>
              <a:rPr lang="en-US" i="1" dirty="0"/>
              <a:t>the canonical clickable UI control (inline)</a:t>
            </a:r>
            <a:endParaRPr lang="en-US" dirty="0"/>
          </a:p>
        </p:txBody>
      </p:sp>
      <p:sp>
        <p:nvSpPr>
          <p:cNvPr id="5" name="Rectangle 4"/>
          <p:cNvSpPr/>
          <p:nvPr/>
        </p:nvSpPr>
        <p:spPr>
          <a:xfrm>
            <a:off x="1097280" y="2334739"/>
            <a:ext cx="10058400" cy="400110"/>
          </a:xfrm>
          <a:prstGeom prst="rect">
            <a:avLst/>
          </a:prstGeom>
          <a:solidFill>
            <a:srgbClr val="EBF7FF"/>
          </a:solidFill>
          <a:ln w="19050">
            <a:solidFill>
              <a:schemeClr val="tx1"/>
            </a:solidFill>
            <a:prstDash val="dash"/>
          </a:ln>
        </p:spPr>
        <p:txBody>
          <a:bodyPr wrap="square">
            <a:spAutoFit/>
          </a:bodyPr>
          <a:lstStyle/>
          <a:p>
            <a:r>
              <a:rPr lang="en-US" sz="2000" b="1" dirty="0">
                <a:solidFill>
                  <a:srgbClr val="C00000"/>
                </a:solidFill>
                <a:latin typeface="Courier New" panose="02070309020205020404" pitchFamily="49" charset="0"/>
                <a:cs typeface="Courier New" panose="02070309020205020404" pitchFamily="49" charset="0"/>
              </a:rPr>
              <a:t>&lt;button</a:t>
            </a:r>
            <a:r>
              <a:rPr lang="en-US" sz="2000" dirty="0">
                <a:solidFill>
                  <a:srgbClr val="C00000"/>
                </a:solidFill>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onclick</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myFunction</a:t>
            </a:r>
            <a:r>
              <a:rPr lang="en-US" sz="2000" dirty="0">
                <a:latin typeface="Courier New" panose="02070309020205020404" pitchFamily="49" charset="0"/>
                <a:cs typeface="Courier New" panose="02070309020205020404" pitchFamily="49" charset="0"/>
              </a:rPr>
              <a:t>();"&gt;Click me!</a:t>
            </a:r>
            <a:r>
              <a:rPr lang="en-US" sz="2000" b="1" dirty="0">
                <a:solidFill>
                  <a:srgbClr val="C00000"/>
                </a:solidFill>
                <a:latin typeface="Courier New" panose="02070309020205020404" pitchFamily="49" charset="0"/>
                <a:cs typeface="Courier New" panose="02070309020205020404" pitchFamily="49" charset="0"/>
              </a:rPr>
              <a:t>&lt;/button</a:t>
            </a:r>
            <a:r>
              <a:rPr lang="en-US" sz="2000" b="1" dirty="0" smtClean="0">
                <a:solidFill>
                  <a:srgbClr val="C00000"/>
                </a:solidFill>
                <a:latin typeface="Courier New" panose="02070309020205020404" pitchFamily="49" charset="0"/>
                <a:cs typeface="Courier New" panose="02070309020205020404" pitchFamily="49" charset="0"/>
              </a:rPr>
              <a:t>&gt;</a:t>
            </a:r>
            <a:r>
              <a:rPr lang="en-US" sz="2000" dirty="0" smtClean="0">
                <a:solidFill>
                  <a:srgbClr val="C00000"/>
                </a:solidFill>
                <a:latin typeface="Courier New" panose="02070309020205020404" pitchFamily="49" charset="0"/>
                <a:cs typeface="Courier New" panose="02070309020205020404" pitchFamily="49" charset="0"/>
              </a:rPr>
              <a:t>          </a:t>
            </a:r>
            <a:r>
              <a:rPr lang="en-US" sz="2000" b="1" dirty="0" smtClean="0">
                <a:solidFill>
                  <a:schemeClr val="bg1">
                    <a:lumMod val="65000"/>
                  </a:schemeClr>
                </a:solidFill>
                <a:latin typeface="Courier New" panose="02070309020205020404" pitchFamily="49" charset="0"/>
                <a:cs typeface="Courier New" panose="02070309020205020404" pitchFamily="49" charset="0"/>
              </a:rPr>
              <a:t>HTML</a:t>
            </a:r>
            <a:endParaRPr lang="en-US" sz="2000" b="1" dirty="0">
              <a:solidFill>
                <a:schemeClr val="bg1">
                  <a:lumMod val="65000"/>
                </a:schemeClr>
              </a:solidFill>
              <a:latin typeface="Courier New" panose="02070309020205020404" pitchFamily="49" charset="0"/>
              <a:cs typeface="Courier New" panose="02070309020205020404" pitchFamily="49" charset="0"/>
            </a:endParaRPr>
          </a:p>
        </p:txBody>
      </p:sp>
      <p:sp>
        <p:nvSpPr>
          <p:cNvPr id="6" name="Rectangle 5"/>
          <p:cNvSpPr/>
          <p:nvPr/>
        </p:nvSpPr>
        <p:spPr>
          <a:xfrm>
            <a:off x="1097280" y="3496079"/>
            <a:ext cx="10058400" cy="2400657"/>
          </a:xfrm>
          <a:prstGeom prst="rect">
            <a:avLst/>
          </a:prstGeom>
        </p:spPr>
        <p:txBody>
          <a:bodyPr wrap="square">
            <a:spAutoFit/>
          </a:bodyPr>
          <a:lstStyle/>
          <a:p>
            <a:pPr marL="342900" indent="-342900">
              <a:spcBef>
                <a:spcPts val="1200"/>
              </a:spcBef>
              <a:buFont typeface="Arial" panose="020B0604020202020204" pitchFamily="34" charset="0"/>
              <a:buChar char="•"/>
            </a:pPr>
            <a:r>
              <a:rPr lang="en-US" sz="2200" dirty="0">
                <a:solidFill>
                  <a:srgbClr val="000000"/>
                </a:solidFill>
                <a:latin typeface="Calibri" panose="020F0502020204030204" pitchFamily="34" charset="0"/>
              </a:rPr>
              <a:t>button's text appears inside tag; can also contain images</a:t>
            </a:r>
          </a:p>
          <a:p>
            <a:pPr marL="342900" indent="-342900">
              <a:spcBef>
                <a:spcPts val="1200"/>
              </a:spcBef>
              <a:buFont typeface="Arial" panose="020B0604020202020204" pitchFamily="34" charset="0"/>
              <a:buChar char="•"/>
            </a:pPr>
            <a:r>
              <a:rPr lang="en-US" sz="2200" dirty="0">
                <a:solidFill>
                  <a:srgbClr val="000000"/>
                </a:solidFill>
                <a:latin typeface="Calibri" panose="020F0502020204030204" pitchFamily="34" charset="0"/>
              </a:rPr>
              <a:t>To make a responsive button or other UI control:</a:t>
            </a:r>
          </a:p>
          <a:p>
            <a:pPr marL="914400" lvl="1" indent="-457200">
              <a:spcBef>
                <a:spcPts val="1200"/>
              </a:spcBef>
              <a:buFont typeface="+mj-lt"/>
              <a:buAutoNum type="arabicPeriod"/>
            </a:pPr>
            <a:r>
              <a:rPr lang="en-US" sz="2200" dirty="0">
                <a:solidFill>
                  <a:srgbClr val="000000"/>
                </a:solidFill>
                <a:latin typeface="Calibri" panose="020F0502020204030204" pitchFamily="34" charset="0"/>
              </a:rPr>
              <a:t>choose the control (e.g. button) and event (e.g. mouse click) of interest</a:t>
            </a:r>
          </a:p>
          <a:p>
            <a:pPr marL="914400" lvl="1" indent="-457200">
              <a:spcBef>
                <a:spcPts val="1200"/>
              </a:spcBef>
              <a:buFont typeface="+mj-lt"/>
              <a:buAutoNum type="arabicPeriod"/>
            </a:pPr>
            <a:r>
              <a:rPr lang="en-US" sz="2200" dirty="0">
                <a:solidFill>
                  <a:srgbClr val="000000"/>
                </a:solidFill>
                <a:latin typeface="Calibri" panose="020F0502020204030204" pitchFamily="34" charset="0"/>
              </a:rPr>
              <a:t>write a JavaScript function to run when the event occurs</a:t>
            </a:r>
          </a:p>
          <a:p>
            <a:pPr marL="914400" lvl="1" indent="-457200">
              <a:spcBef>
                <a:spcPts val="1200"/>
              </a:spcBef>
              <a:buFont typeface="+mj-lt"/>
              <a:buAutoNum type="arabicPeriod"/>
            </a:pPr>
            <a:r>
              <a:rPr lang="en-US" sz="2200" dirty="0">
                <a:solidFill>
                  <a:srgbClr val="000000"/>
                </a:solidFill>
                <a:latin typeface="Calibri" panose="020F0502020204030204" pitchFamily="34" charset="0"/>
              </a:rPr>
              <a:t>attach the function to the event on the control</a:t>
            </a:r>
            <a:endParaRPr lang="en-US" sz="2200" b="0" i="0" dirty="0">
              <a:solidFill>
                <a:srgbClr val="000000"/>
              </a:solidFill>
              <a:effectLst/>
              <a:latin typeface="Calibri" panose="020F0502020204030204" pitchFamily="34" charset="0"/>
            </a:endParaRPr>
          </a:p>
        </p:txBody>
      </p:sp>
      <p:sp>
        <p:nvSpPr>
          <p:cNvPr id="7" name="Rectangle 6"/>
          <p:cNvSpPr/>
          <p:nvPr/>
        </p:nvSpPr>
        <p:spPr>
          <a:xfrm>
            <a:off x="1097280" y="2730743"/>
            <a:ext cx="10058400" cy="369332"/>
          </a:xfrm>
          <a:prstGeom prst="rect">
            <a:avLst/>
          </a:prstGeom>
          <a:ln w="19050">
            <a:solidFill>
              <a:schemeClr val="tx1"/>
            </a:solidFill>
            <a:prstDash val="dash"/>
          </a:ln>
        </p:spPr>
        <p:txBody>
          <a:bodyPr wrap="square">
            <a:spAutoFit/>
          </a:bodyPr>
          <a:lstStyle/>
          <a:p>
            <a:r>
              <a:rPr lang="en-US" b="1" dirty="0">
                <a:solidFill>
                  <a:schemeClr val="bg1">
                    <a:lumMod val="65000"/>
                  </a:schemeClr>
                </a:solidFill>
                <a:latin typeface="Courier New" panose="02070309020205020404" pitchFamily="49" charset="0"/>
                <a:cs typeface="Courier New" panose="02070309020205020404" pitchFamily="49" charset="0"/>
              </a:rPr>
              <a:t> </a:t>
            </a:r>
            <a:r>
              <a:rPr lang="en-US" b="1" dirty="0" smtClean="0">
                <a:solidFill>
                  <a:schemeClr val="bg1">
                    <a:lumMod val="65000"/>
                  </a:schemeClr>
                </a:solidFill>
                <a:latin typeface="Courier New" panose="02070309020205020404" pitchFamily="49" charset="0"/>
                <a:cs typeface="Courier New" panose="02070309020205020404" pitchFamily="49" charset="0"/>
              </a:rPr>
              <a:t>                                                                 output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403" y="2768143"/>
            <a:ext cx="908097" cy="285765"/>
          </a:xfrm>
          <a:prstGeom prst="rect">
            <a:avLst/>
          </a:prstGeom>
        </p:spPr>
      </p:pic>
    </p:spTree>
    <p:extLst>
      <p:ext uri="{BB962C8B-B14F-4D97-AF65-F5344CB8AC3E}">
        <p14:creationId xmlns:p14="http://schemas.microsoft.com/office/powerpoint/2010/main" val="1993623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Object Model (</a:t>
            </a:r>
            <a:r>
              <a:rPr lang="en-US" b="1" dirty="0">
                <a:hlinkClick r:id="rId2"/>
              </a:rPr>
              <a:t>DOM</a:t>
            </a:r>
            <a:r>
              <a:rPr lang="en-US" dirty="0" smtClean="0"/>
              <a:t>)</a:t>
            </a:r>
            <a:endParaRPr lang="en-US" dirty="0"/>
          </a:p>
        </p:txBody>
      </p:sp>
      <p:sp>
        <p:nvSpPr>
          <p:cNvPr id="3" name="Content Placeholder 2"/>
          <p:cNvSpPr>
            <a:spLocks noGrp="1"/>
          </p:cNvSpPr>
          <p:nvPr>
            <p:ph idx="1"/>
          </p:nvPr>
        </p:nvSpPr>
        <p:spPr>
          <a:xfrm>
            <a:off x="1097280" y="1845734"/>
            <a:ext cx="10058400" cy="460144"/>
          </a:xfrm>
        </p:spPr>
        <p:txBody>
          <a:bodyPr/>
          <a:lstStyle/>
          <a:p>
            <a:pPr algn="ctr"/>
            <a:r>
              <a:rPr lang="en-US" i="1" dirty="0"/>
              <a:t>a set of JavaScript objects that represent each element on the page</a:t>
            </a:r>
            <a:endParaRPr lang="en-US" dirty="0"/>
          </a:p>
        </p:txBody>
      </p:sp>
      <p:sp>
        <p:nvSpPr>
          <p:cNvPr id="4" name="Rectangle 1"/>
          <p:cNvSpPr>
            <a:spLocks noChangeArrowheads="1"/>
          </p:cNvSpPr>
          <p:nvPr/>
        </p:nvSpPr>
        <p:spPr bwMode="auto">
          <a:xfrm>
            <a:off x="1097280" y="1898073"/>
            <a:ext cx="7675281" cy="4259782"/>
          </a:xfrm>
          <a:prstGeom prst="rect">
            <a:avLst/>
          </a:prstGeom>
          <a:noFill/>
          <a:ln>
            <a:noFill/>
          </a:ln>
          <a:effectLst/>
        </p:spPr>
        <p:txBody>
          <a:bodyPr vert="horz" wrap="none" lIns="79350" tIns="0"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ts val="12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ts val="120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Most JS code manipulates</a:t>
            </a:r>
            <a:r>
              <a:rPr kumimoji="0" lang="en-US" sz="2400" b="0" i="0" u="none" strike="noStrike" cap="none" normalizeH="0" dirty="0" smtClean="0">
                <a:ln>
                  <a:noFill/>
                </a:ln>
                <a:solidFill>
                  <a:srgbClr val="000000"/>
                </a:solidFill>
                <a:effectLst/>
                <a:latin typeface="Calibri" panose="020F0502020204030204" pitchFamily="34" charset="0"/>
              </a:rPr>
              <a:t> elements on an HTML page</a:t>
            </a:r>
            <a:endParaRPr kumimoji="0" lang="en-US" sz="2400" b="0" i="0" u="none" strike="noStrike" cap="none" normalizeH="0" baseline="0" dirty="0" smtClean="0">
              <a:ln>
                <a:noFill/>
              </a:ln>
              <a:solidFill>
                <a:srgbClr val="000000"/>
              </a:solidFill>
              <a:effectLst/>
              <a:latin typeface="Calibri" panose="020F0502020204030204" pitchFamily="34" charset="0"/>
            </a:endParaRPr>
          </a:p>
          <a:p>
            <a:pPr marL="0" marR="0" lvl="0" indent="0" algn="l" defTabSz="914400" rtl="0" eaLnBrk="0" fontAlgn="base" latinLnBrk="0" hangingPunct="0">
              <a:lnSpc>
                <a:spcPct val="100000"/>
              </a:lnSpc>
              <a:spcBef>
                <a:spcPts val="120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each </a:t>
            </a:r>
            <a:r>
              <a:rPr kumimoji="0" lang="en-US" sz="2400" b="0" i="0" u="none" strike="noStrike" cap="none" normalizeH="0" baseline="0" dirty="0" smtClean="0">
                <a:ln>
                  <a:noFill/>
                </a:ln>
                <a:solidFill>
                  <a:srgbClr val="000000"/>
                </a:solidFill>
                <a:effectLst/>
                <a:latin typeface="Calibri" panose="020F0502020204030204" pitchFamily="34" charset="0"/>
              </a:rPr>
              <a:t>tag in a page corresponds to a JavaScript </a:t>
            </a:r>
            <a:r>
              <a:rPr kumimoji="0" lang="en-US" sz="2400" b="0" i="0" u="none" strike="noStrike" cap="none" normalizeH="0" baseline="0" dirty="0" smtClean="0">
                <a:ln>
                  <a:noFill/>
                </a:ln>
                <a:solidFill>
                  <a:srgbClr val="3B62B1"/>
                </a:solidFill>
                <a:effectLst/>
                <a:latin typeface="Calibri" panose="020F0502020204030204" pitchFamily="34" charset="0"/>
              </a:rPr>
              <a:t>DOM</a:t>
            </a:r>
            <a:r>
              <a:rPr kumimoji="0" lang="en-US" sz="2400" b="0" i="0" u="none" strike="noStrike" cap="none" normalizeH="0" baseline="0" dirty="0" smtClean="0">
                <a:ln>
                  <a:noFill/>
                </a:ln>
                <a:solidFill>
                  <a:srgbClr val="000000"/>
                </a:solidFill>
                <a:effectLst/>
                <a:latin typeface="Calibri" panose="020F0502020204030204" pitchFamily="34" charset="0"/>
              </a:rPr>
              <a:t> object</a:t>
            </a:r>
          </a:p>
          <a:p>
            <a:pPr marL="0" marR="0" lvl="0" indent="0" algn="l" defTabSz="914400" rtl="0" eaLnBrk="0" fontAlgn="base" latinLnBrk="0" hangingPunct="0">
              <a:lnSpc>
                <a:spcPct val="100000"/>
              </a:lnSpc>
              <a:spcBef>
                <a:spcPts val="120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JS code can talk to these objects to examine elements' state</a:t>
            </a:r>
          </a:p>
          <a:p>
            <a:pPr marL="457200" marR="0" lvl="1" indent="0" algn="l" defTabSz="914400" rtl="0" eaLnBrk="0" fontAlgn="base" latinLnBrk="0" hangingPunct="0">
              <a:lnSpc>
                <a:spcPct val="100000"/>
              </a:lnSpc>
              <a:spcBef>
                <a:spcPts val="60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Calibri" panose="020F0502020204030204" pitchFamily="34" charset="0"/>
              </a:rPr>
              <a:t>e.g. see whether a box is checked</a:t>
            </a:r>
          </a:p>
          <a:p>
            <a:pPr marL="0" marR="0" lvl="0" indent="0" algn="l" defTabSz="914400" rtl="0" eaLnBrk="0" fontAlgn="base" latinLnBrk="0" hangingPunct="0">
              <a:lnSpc>
                <a:spcPct val="100000"/>
              </a:lnSpc>
              <a:spcBef>
                <a:spcPts val="120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we can change state</a:t>
            </a:r>
          </a:p>
          <a:p>
            <a:pPr lvl="1" defTabSz="914400" eaLnBrk="0" fontAlgn="base" hangingPunct="0">
              <a:spcBef>
                <a:spcPts val="600"/>
              </a:spcBef>
              <a:spcAft>
                <a:spcPct val="0"/>
              </a:spcAft>
              <a:buFontTx/>
              <a:buChar char="•"/>
            </a:pPr>
            <a:r>
              <a:rPr lang="en-US" sz="2000" dirty="0">
                <a:solidFill>
                  <a:srgbClr val="000000"/>
                </a:solidFill>
                <a:latin typeface="Calibri" panose="020F0502020204030204" pitchFamily="34" charset="0"/>
              </a:rPr>
              <a:t>e.g. insert some new text into a </a:t>
            </a:r>
            <a:r>
              <a:rPr lang="en-US" sz="2000" dirty="0">
                <a:solidFill>
                  <a:srgbClr val="3B62B1"/>
                </a:solidFill>
                <a:latin typeface="Calibri" panose="020F0502020204030204" pitchFamily="34" charset="0"/>
              </a:rPr>
              <a:t>div</a:t>
            </a:r>
          </a:p>
          <a:p>
            <a:pPr marL="0" marR="0" lvl="0" indent="0" algn="l" defTabSz="914400" rtl="0" eaLnBrk="0" fontAlgn="base" latinLnBrk="0" hangingPunct="0">
              <a:lnSpc>
                <a:spcPct val="100000"/>
              </a:lnSpc>
              <a:spcBef>
                <a:spcPts val="120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we can change styles</a:t>
            </a:r>
          </a:p>
          <a:p>
            <a:pPr marL="457200" marR="0" lvl="1" indent="0" algn="l" defTabSz="914400" rtl="0" eaLnBrk="0" fontAlgn="base" latinLnBrk="0" hangingPunct="0">
              <a:lnSpc>
                <a:spcPct val="100000"/>
              </a:lnSpc>
              <a:spcBef>
                <a:spcPts val="60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Calibri" panose="020F0502020204030204" pitchFamily="34" charset="0"/>
              </a:rPr>
              <a:t>e.g. make a paragraph red</a:t>
            </a:r>
          </a:p>
        </p:txBody>
      </p:sp>
      <p:pic>
        <p:nvPicPr>
          <p:cNvPr id="1027" name="Picture 3" descr="D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9159" y="2161824"/>
            <a:ext cx="3305175" cy="4086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2128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element </a:t>
            </a:r>
            <a:r>
              <a:rPr lang="en-US" dirty="0" smtClean="0"/>
              <a:t>objects</a:t>
            </a:r>
            <a:endParaRPr lang="en-US" dirty="0"/>
          </a:p>
        </p:txBody>
      </p:sp>
      <p:sp>
        <p:nvSpPr>
          <p:cNvPr id="4" name="Rectangle 1"/>
          <p:cNvSpPr>
            <a:spLocks noGrp="1" noChangeArrowheads="1"/>
          </p:cNvSpPr>
          <p:nvPr>
            <p:ph idx="1"/>
          </p:nvPr>
        </p:nvSpPr>
        <p:spPr bwMode="auto">
          <a:xfrm>
            <a:off x="1097280" y="1496471"/>
            <a:ext cx="3882224" cy="4921502"/>
          </a:xfrm>
          <a:prstGeom prst="rect">
            <a:avLst/>
          </a:prstGeom>
          <a:noFill/>
          <a:ln>
            <a:noFill/>
          </a:ln>
          <a:effectLst/>
        </p:spPr>
        <p:txBody>
          <a:bodyPr vert="horz" wrap="square" lIns="79350" tIns="0" rIns="0" bIns="119025"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4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  access/modify the attributes of a DOM object with </a:t>
            </a:r>
            <a:r>
              <a:rPr kumimoji="0" lang="en-US" sz="2400" b="0" i="1" u="none" strike="noStrike" cap="none" normalizeH="0" baseline="0" dirty="0" err="1" smtClean="0">
                <a:ln>
                  <a:noFill/>
                </a:ln>
                <a:solidFill>
                  <a:srgbClr val="3B62B1"/>
                </a:solidFill>
                <a:effectLst/>
                <a:latin typeface="Helvetica" panose="020B0604020202020204" pitchFamily="34" charset="0"/>
                <a:cs typeface="Consolas" panose="020B0609020204030204" pitchFamily="49" charset="0"/>
              </a:rPr>
              <a:t>objectName</a:t>
            </a:r>
            <a:r>
              <a:rPr kumimoji="0" lang="en-US" sz="2400" b="0" i="0" u="none" strike="noStrike" cap="none" normalizeH="0" baseline="0" dirty="0" err="1" smtClean="0">
                <a:ln>
                  <a:noFill/>
                </a:ln>
                <a:solidFill>
                  <a:srgbClr val="3B62B1"/>
                </a:solidFill>
                <a:effectLst/>
                <a:latin typeface="Consolas" panose="020B0609020204030204" pitchFamily="49" charset="0"/>
                <a:cs typeface="Consolas" panose="020B0609020204030204" pitchFamily="49" charset="0"/>
              </a:rPr>
              <a:t>.</a:t>
            </a:r>
            <a:r>
              <a:rPr kumimoji="0" lang="en-US" sz="2400" b="0" i="1" u="none" strike="noStrike" cap="none" normalizeH="0" baseline="0" dirty="0" err="1" smtClean="0">
                <a:ln>
                  <a:noFill/>
                </a:ln>
                <a:solidFill>
                  <a:srgbClr val="3B62B1"/>
                </a:solidFill>
                <a:effectLst/>
                <a:latin typeface="Helvetica" panose="020B0604020202020204" pitchFamily="34" charset="0"/>
                <a:cs typeface="Consolas" panose="020B0609020204030204" pitchFamily="49" charset="0"/>
              </a:rPr>
              <a:t>attributeName</a:t>
            </a:r>
            <a:endParaRPr kumimoji="0" lang="en-US" sz="2400" b="0" i="1" u="none" strike="noStrike" cap="none" normalizeH="0" baseline="0" dirty="0" smtClean="0">
              <a:ln>
                <a:noFill/>
              </a:ln>
              <a:solidFill>
                <a:srgbClr val="3B62B1"/>
              </a:solidFill>
              <a:effectLst/>
              <a:latin typeface="Helvetica" panose="020B0604020202020204" pitchFamily="34" charset="0"/>
              <a:cs typeface="Consolas" panose="020B0609020204030204" pitchFamily="49"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400" b="0" i="0" u="none" strike="noStrike" cap="none" normalizeH="0" baseline="0" dirty="0" smtClean="0">
              <a:ln>
                <a:noFill/>
              </a:ln>
              <a:solidFill>
                <a:srgbClr val="000000"/>
              </a:solidFill>
              <a:effectLst/>
              <a:latin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  most DOM object attributes have the same names as the corresponding HTML attribute</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err="1" smtClean="0">
                <a:ln>
                  <a:noFill/>
                </a:ln>
                <a:solidFill>
                  <a:srgbClr val="224444"/>
                </a:solidFill>
                <a:effectLst/>
                <a:latin typeface="Consolas" panose="020B0609020204030204" pitchFamily="49" charset="0"/>
                <a:cs typeface="Consolas" panose="020B0609020204030204" pitchFamily="49" charset="0"/>
              </a:rPr>
              <a:t>img</a:t>
            </a:r>
            <a:r>
              <a:rPr kumimoji="0" lang="en-US" sz="2400" b="0" i="0" u="none" strike="noStrike" cap="none" normalizeH="0" baseline="0" dirty="0" smtClean="0">
                <a:ln>
                  <a:noFill/>
                </a:ln>
                <a:solidFill>
                  <a:srgbClr val="000000"/>
                </a:solidFill>
                <a:effectLst/>
                <a:latin typeface="Calibri" panose="020F0502020204030204" pitchFamily="34" charset="0"/>
              </a:rPr>
              <a:t> tag's </a:t>
            </a:r>
            <a:r>
              <a:rPr kumimoji="0" lang="en-US" sz="2400" b="0" i="0" u="none" strike="noStrike" cap="none" normalizeH="0" baseline="0" dirty="0" err="1" smtClean="0">
                <a:ln>
                  <a:noFill/>
                </a:ln>
                <a:solidFill>
                  <a:srgbClr val="3B62B1"/>
                </a:solidFill>
                <a:effectLst/>
                <a:latin typeface="Consolas" panose="020B0609020204030204" pitchFamily="49" charset="0"/>
                <a:cs typeface="Consolas" panose="020B0609020204030204" pitchFamily="49" charset="0"/>
              </a:rPr>
              <a:t>src</a:t>
            </a:r>
            <a:r>
              <a:rPr kumimoji="0" lang="en-US" sz="2400" b="0" i="0" u="none" strike="noStrike" cap="none" normalizeH="0" baseline="0" dirty="0" smtClean="0">
                <a:ln>
                  <a:noFill/>
                </a:ln>
                <a:solidFill>
                  <a:srgbClr val="000000"/>
                </a:solidFill>
                <a:effectLst/>
                <a:latin typeface="Calibri" panose="020F0502020204030204" pitchFamily="34" charset="0"/>
              </a:rPr>
              <a:t> property</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rPr>
              <a:t>a</a:t>
            </a:r>
            <a:r>
              <a:rPr kumimoji="0" lang="en-US" sz="2400" b="0" i="0" u="none" strike="noStrike" cap="none" normalizeH="0" baseline="0" dirty="0" smtClean="0">
                <a:ln>
                  <a:noFill/>
                </a:ln>
                <a:solidFill>
                  <a:srgbClr val="000000"/>
                </a:solidFill>
                <a:effectLst/>
                <a:latin typeface="Calibri" panose="020F0502020204030204" pitchFamily="34" charset="0"/>
              </a:rPr>
              <a:t> tag's </a:t>
            </a:r>
            <a:r>
              <a:rPr kumimoji="0" lang="en-US" sz="2400" b="0" i="0" u="none" strike="noStrike" cap="none" normalizeH="0" baseline="0" dirty="0" err="1" smtClean="0">
                <a:ln>
                  <a:noFill/>
                </a:ln>
                <a:solidFill>
                  <a:srgbClr val="3B62B1"/>
                </a:solidFill>
                <a:effectLst/>
                <a:latin typeface="Consolas" panose="020B0609020204030204" pitchFamily="49" charset="0"/>
                <a:cs typeface="Consolas" panose="020B0609020204030204" pitchFamily="49" charset="0"/>
              </a:rPr>
              <a:t>href</a:t>
            </a:r>
            <a:r>
              <a:rPr kumimoji="0" lang="en-US" sz="2400" b="0" i="0" u="none" strike="noStrike" cap="none" normalizeH="0" baseline="0" dirty="0" smtClean="0">
                <a:ln>
                  <a:noFill/>
                </a:ln>
                <a:solidFill>
                  <a:srgbClr val="000000"/>
                </a:solidFill>
                <a:effectLst/>
                <a:latin typeface="Calibri" panose="020F0502020204030204" pitchFamily="34" charset="0"/>
              </a:rPr>
              <a:t> property</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pic>
        <p:nvPicPr>
          <p:cNvPr id="2051" name="Picture 3" descr="dom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2555" y="2047460"/>
            <a:ext cx="5953125"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919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Accessing an element: </a:t>
            </a:r>
            <a:r>
              <a:rPr lang="en-US" sz="4000" dirty="0" err="1">
                <a:solidFill>
                  <a:srgbClr val="92D050"/>
                </a:solidFill>
              </a:rPr>
              <a:t>document.getElementById</a:t>
            </a:r>
            <a:endParaRPr lang="en-US" sz="4000" dirty="0">
              <a:solidFill>
                <a:srgbClr val="92D050"/>
              </a:solidFill>
            </a:endParaRPr>
          </a:p>
        </p:txBody>
      </p:sp>
      <p:sp>
        <p:nvSpPr>
          <p:cNvPr id="3" name="Content Placeholder 2"/>
          <p:cNvSpPr>
            <a:spLocks noGrp="1"/>
          </p:cNvSpPr>
          <p:nvPr>
            <p:ph idx="1"/>
          </p:nvPr>
        </p:nvSpPr>
        <p:spPr>
          <a:xfrm>
            <a:off x="1097280" y="1845734"/>
            <a:ext cx="10058400" cy="360753"/>
          </a:xfrm>
          <a:solidFill>
            <a:schemeClr val="bg1">
              <a:lumMod val="95000"/>
            </a:schemeClr>
          </a:solidFill>
          <a:ln w="19050">
            <a:solidFill>
              <a:schemeClr val="tx1"/>
            </a:solidFill>
            <a:prstDash val="dash"/>
          </a:ln>
        </p:spPr>
        <p:txBody>
          <a:bodyPr>
            <a:normAutofit lnSpcReduction="10000"/>
          </a:bodyPr>
          <a:lstStyle/>
          <a:p>
            <a:r>
              <a:rPr lang="en-US" dirty="0">
                <a:latin typeface="Courier New" panose="02070309020205020404" pitchFamily="49" charset="0"/>
                <a:cs typeface="Courier New" panose="02070309020205020404" pitchFamily="49" charset="0"/>
              </a:rPr>
              <a:t>var name = </a:t>
            </a:r>
            <a:r>
              <a:rPr lang="en-US" dirty="0" err="1">
                <a:latin typeface="Courier New" panose="02070309020205020404" pitchFamily="49" charset="0"/>
                <a:cs typeface="Courier New" panose="02070309020205020404" pitchFamily="49" charset="0"/>
              </a:rPr>
              <a:t>document.getElementById</a:t>
            </a:r>
            <a:r>
              <a:rPr lang="en-US" dirty="0">
                <a:latin typeface="Courier New" panose="02070309020205020404" pitchFamily="49" charset="0"/>
                <a:cs typeface="Courier New" panose="02070309020205020404" pitchFamily="49" charset="0"/>
              </a:rPr>
              <a:t>("id</a:t>
            </a:r>
            <a:r>
              <a:rPr lang="en-US" dirty="0" smtClean="0">
                <a:latin typeface="Courier New" panose="02070309020205020404" pitchFamily="49" charset="0"/>
                <a:cs typeface="Courier New" panose="02070309020205020404" pitchFamily="49" charset="0"/>
              </a:rPr>
              <a:t>");                   </a:t>
            </a:r>
            <a:r>
              <a:rPr lang="en-US" b="1" dirty="0" smtClean="0">
                <a:solidFill>
                  <a:schemeClr val="bg1">
                    <a:lumMod val="65000"/>
                  </a:schemeClr>
                </a:solidFill>
                <a:latin typeface="Courier New" panose="02070309020205020404" pitchFamily="49" charset="0"/>
                <a:cs typeface="Courier New" panose="02070309020205020404" pitchFamily="49" charset="0"/>
              </a:rPr>
              <a:t> JS</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ectangle 4"/>
          <p:cNvSpPr/>
          <p:nvPr/>
        </p:nvSpPr>
        <p:spPr>
          <a:xfrm>
            <a:off x="1097280" y="2344716"/>
            <a:ext cx="10058400" cy="707886"/>
          </a:xfrm>
          <a:prstGeom prst="rect">
            <a:avLst/>
          </a:prstGeom>
          <a:solidFill>
            <a:srgbClr val="EBF7FF"/>
          </a:solidFill>
          <a:ln w="19050">
            <a:solidFill>
              <a:schemeClr val="tx1"/>
            </a:solidFill>
            <a:prstDash val="dash"/>
          </a:ln>
        </p:spPr>
        <p:txBody>
          <a:bodyPr wrap="square">
            <a:spAutoFit/>
          </a:bodyPr>
          <a:lstStyle/>
          <a:p>
            <a:r>
              <a:rPr lang="en-US" sz="2000" dirty="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img</a:t>
            </a:r>
            <a:r>
              <a:rPr lang="en-US" sz="2000" dirty="0">
                <a:latin typeface="Courier New" panose="02070309020205020404" pitchFamily="49" charset="0"/>
                <a:cs typeface="Courier New" panose="02070309020205020404" pitchFamily="49" charset="0"/>
              </a:rPr>
              <a:t> </a:t>
            </a:r>
            <a:r>
              <a:rPr lang="en-US" sz="2000" b="1" dirty="0">
                <a:solidFill>
                  <a:srgbClr val="C00000"/>
                </a:solidFill>
                <a:latin typeface="Courier New" panose="02070309020205020404" pitchFamily="49" charset="0"/>
                <a:cs typeface="Courier New" panose="02070309020205020404" pitchFamily="49" charset="0"/>
              </a:rPr>
              <a:t>id="icon01"</a:t>
            </a:r>
            <a:r>
              <a:rPr lang="en-US" sz="2000" dirty="0">
                <a:solidFill>
                  <a:srgbClr val="C00000"/>
                </a:solidFill>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src</a:t>
            </a:r>
            <a:r>
              <a:rPr lang="en-US" sz="2000" dirty="0">
                <a:latin typeface="Courier New" panose="02070309020205020404" pitchFamily="49" charset="0"/>
                <a:cs typeface="Courier New" panose="02070309020205020404" pitchFamily="49" charset="0"/>
              </a:rPr>
              <a:t>="images/octopus.jpg" alt="an animal" /&gt;</a:t>
            </a:r>
          </a:p>
          <a:p>
            <a:r>
              <a:rPr lang="en-US" sz="2000" dirty="0">
                <a:latin typeface="Courier New" panose="02070309020205020404" pitchFamily="49" charset="0"/>
                <a:cs typeface="Courier New" panose="02070309020205020404" pitchFamily="49" charset="0"/>
              </a:rPr>
              <a:t>&lt;button </a:t>
            </a:r>
            <a:r>
              <a:rPr lang="en-US" sz="2000" dirty="0" err="1">
                <a:latin typeface="Courier New" panose="02070309020205020404" pitchFamily="49" charset="0"/>
                <a:cs typeface="Courier New" panose="02070309020205020404" pitchFamily="49" charset="0"/>
              </a:rPr>
              <a:t>onclick</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changeImage</a:t>
            </a:r>
            <a:r>
              <a:rPr lang="en-US" sz="2000" dirty="0">
                <a:latin typeface="Courier New" panose="02070309020205020404" pitchFamily="49" charset="0"/>
                <a:cs typeface="Courier New" panose="02070309020205020404" pitchFamily="49" charset="0"/>
              </a:rPr>
              <a:t>();"&gt;Click me!&lt;/button</a:t>
            </a:r>
            <a:r>
              <a:rPr lang="en-US" sz="2000" dirty="0" smtClean="0">
                <a:latin typeface="Courier New" panose="02070309020205020404" pitchFamily="49" charset="0"/>
                <a:cs typeface="Courier New" panose="02070309020205020404" pitchFamily="49" charset="0"/>
              </a:rPr>
              <a:t>&gt;         </a:t>
            </a:r>
            <a:r>
              <a:rPr lang="en-US" sz="2000" b="1" dirty="0" smtClean="0">
                <a:solidFill>
                  <a:schemeClr val="bg1">
                    <a:lumMod val="65000"/>
                  </a:schemeClr>
                </a:solidFill>
                <a:latin typeface="Courier New" panose="02070309020205020404" pitchFamily="49" charset="0"/>
                <a:cs typeface="Courier New" panose="02070309020205020404" pitchFamily="49" charset="0"/>
              </a:rPr>
              <a:t>HTML</a:t>
            </a:r>
            <a:endParaRPr lang="en-US" sz="2000" b="1" dirty="0">
              <a:solidFill>
                <a:schemeClr val="bg1">
                  <a:lumMod val="65000"/>
                </a:schemeClr>
              </a:solidFill>
              <a:latin typeface="Courier New" panose="02070309020205020404" pitchFamily="49" charset="0"/>
              <a:cs typeface="Courier New" panose="02070309020205020404" pitchFamily="49" charset="0"/>
            </a:endParaRPr>
          </a:p>
        </p:txBody>
      </p:sp>
      <p:sp>
        <p:nvSpPr>
          <p:cNvPr id="6" name="Rectangle 5"/>
          <p:cNvSpPr/>
          <p:nvPr/>
        </p:nvSpPr>
        <p:spPr>
          <a:xfrm>
            <a:off x="1097280" y="3052602"/>
            <a:ext cx="10058400" cy="1323439"/>
          </a:xfrm>
          <a:prstGeom prst="rect">
            <a:avLst/>
          </a:prstGeom>
          <a:solidFill>
            <a:srgbClr val="EBF7FF"/>
          </a:solidFill>
          <a:ln w="19050">
            <a:solidFill>
              <a:schemeClr val="tx1"/>
            </a:solidFill>
            <a:prstDash val="dash"/>
          </a:ln>
        </p:spPr>
        <p:txBody>
          <a:bodyPr wrap="square">
            <a:spAutoFit/>
          </a:bodyPr>
          <a:lstStyle/>
          <a:p>
            <a:r>
              <a:rPr lang="en-US" sz="2000" dirty="0">
                <a:latin typeface="Courier New" panose="02070309020205020404" pitchFamily="49" charset="0"/>
                <a:cs typeface="Courier New" panose="02070309020205020404" pitchFamily="49" charset="0"/>
              </a:rPr>
              <a:t>function </a:t>
            </a:r>
            <a:r>
              <a:rPr lang="en-US" sz="2000" dirty="0" err="1">
                <a:latin typeface="Courier New" panose="02070309020205020404" pitchFamily="49" charset="0"/>
                <a:cs typeface="Courier New" panose="02070309020205020404" pitchFamily="49" charset="0"/>
              </a:rPr>
              <a:t>changeImage</a:t>
            </a:r>
            <a:r>
              <a:rPr lang="en-US" sz="2000" dirty="0">
                <a:latin typeface="Courier New" panose="02070309020205020404" pitchFamily="49" charset="0"/>
                <a:cs typeface="Courier New" panose="02070309020205020404" pitchFamily="49" charset="0"/>
              </a:rPr>
              <a:t>() {</a:t>
            </a:r>
          </a:p>
          <a:p>
            <a:r>
              <a:rPr lang="en-US" sz="2000" dirty="0" smtClean="0">
                <a:latin typeface="Courier New" panose="02070309020205020404" pitchFamily="49" charset="0"/>
                <a:cs typeface="Courier New" panose="02070309020205020404" pitchFamily="49" charset="0"/>
              </a:rPr>
              <a:t>    var </a:t>
            </a:r>
            <a:r>
              <a:rPr lang="en-US" sz="2000" dirty="0" err="1">
                <a:latin typeface="Courier New" panose="02070309020205020404" pitchFamily="49" charset="0"/>
                <a:cs typeface="Courier New" panose="02070309020205020404" pitchFamily="49" charset="0"/>
              </a:rPr>
              <a:t>octopusImage</a:t>
            </a:r>
            <a:r>
              <a:rPr lang="en-US" sz="2000" dirty="0">
                <a:latin typeface="Courier New" panose="02070309020205020404" pitchFamily="49" charset="0"/>
                <a:cs typeface="Courier New" panose="02070309020205020404" pitchFamily="49" charset="0"/>
              </a:rPr>
              <a:t> = </a:t>
            </a:r>
            <a:r>
              <a:rPr lang="en-US" sz="2000" b="1" dirty="0" err="1">
                <a:solidFill>
                  <a:srgbClr val="C00000"/>
                </a:solidFill>
                <a:latin typeface="Courier New" panose="02070309020205020404" pitchFamily="49" charset="0"/>
                <a:cs typeface="Courier New" panose="02070309020205020404" pitchFamily="49" charset="0"/>
              </a:rPr>
              <a:t>document.getElementById</a:t>
            </a:r>
            <a:r>
              <a:rPr lang="en-US" sz="2000" b="1" dirty="0">
                <a:solidFill>
                  <a:srgbClr val="C00000"/>
                </a:solidFill>
                <a:latin typeface="Courier New" panose="02070309020205020404" pitchFamily="49" charset="0"/>
                <a:cs typeface="Courier New" panose="02070309020205020404" pitchFamily="49" charset="0"/>
              </a:rPr>
              <a:t>("icon01");</a:t>
            </a:r>
          </a:p>
          <a:p>
            <a:r>
              <a:rPr lang="en-US" sz="2000" dirty="0" smtClean="0">
                <a:latin typeface="Courier New" panose="02070309020205020404" pitchFamily="49" charset="0"/>
                <a:cs typeface="Courier New" panose="02070309020205020404" pitchFamily="49" charset="0"/>
              </a:rPr>
              <a:t>    </a:t>
            </a:r>
            <a:r>
              <a:rPr lang="en-US" sz="2000" b="1" dirty="0" err="1" smtClean="0">
                <a:solidFill>
                  <a:srgbClr val="C00000"/>
                </a:solidFill>
                <a:latin typeface="Courier New" panose="02070309020205020404" pitchFamily="49" charset="0"/>
                <a:cs typeface="Courier New" panose="02070309020205020404" pitchFamily="49" charset="0"/>
              </a:rPr>
              <a:t>octopusImage.src</a:t>
            </a:r>
            <a:r>
              <a:rPr lang="en-US" sz="2000" dirty="0" smtClean="0">
                <a:solidFill>
                  <a:srgbClr val="C00000"/>
                </a:solidFill>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"images/kitty.gif";</a:t>
            </a:r>
          </a:p>
          <a:p>
            <a:r>
              <a:rPr lang="en-US" sz="2000" dirty="0" smtClean="0">
                <a:latin typeface="Courier New" panose="02070309020205020404" pitchFamily="49" charset="0"/>
                <a:cs typeface="Courier New" panose="02070309020205020404" pitchFamily="49" charset="0"/>
              </a:rPr>
              <a:t>}                                                             </a:t>
            </a:r>
            <a:r>
              <a:rPr lang="en-US" sz="2000" b="1" dirty="0" smtClean="0">
                <a:solidFill>
                  <a:schemeClr val="bg1">
                    <a:lumMod val="65000"/>
                  </a:schemeClr>
                </a:solidFill>
                <a:latin typeface="Courier New" panose="02070309020205020404" pitchFamily="49" charset="0"/>
                <a:cs typeface="Courier New" panose="02070309020205020404" pitchFamily="49" charset="0"/>
              </a:rPr>
              <a:t>JS</a:t>
            </a:r>
            <a:endParaRPr lang="en-US" sz="2000" b="1" dirty="0">
              <a:solidFill>
                <a:schemeClr val="bg1">
                  <a:lumMod val="65000"/>
                </a:schemeClr>
              </a:solidFill>
              <a:latin typeface="Courier New" panose="02070309020205020404" pitchFamily="49" charset="0"/>
              <a:cs typeface="Courier New" panose="02070309020205020404" pitchFamily="49" charset="0"/>
            </a:endParaRPr>
          </a:p>
        </p:txBody>
      </p:sp>
      <p:sp>
        <p:nvSpPr>
          <p:cNvPr id="7" name="Rectangle 2"/>
          <p:cNvSpPr>
            <a:spLocks noChangeArrowheads="1"/>
          </p:cNvSpPr>
          <p:nvPr/>
        </p:nvSpPr>
        <p:spPr bwMode="auto">
          <a:xfrm>
            <a:off x="1097280" y="5532476"/>
            <a:ext cx="10367685" cy="7972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9350" tIns="0" rIns="0" bIns="119025"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200" b="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err="1" smtClean="0">
                <a:ln>
                  <a:noFill/>
                </a:ln>
                <a:solidFill>
                  <a:srgbClr val="3B62B1"/>
                </a:solidFill>
                <a:effectLst/>
                <a:latin typeface="Consolas" panose="020B0609020204030204" pitchFamily="49" charset="0"/>
                <a:cs typeface="Consolas" panose="020B0609020204030204" pitchFamily="49" charset="0"/>
              </a:rPr>
              <a:t>document.getElementById</a:t>
            </a:r>
            <a:r>
              <a:rPr kumimoji="0" lang="en-US" sz="2200" b="0" i="0" u="none" strike="noStrike" cap="none" normalizeH="0" baseline="0" dirty="0" smtClean="0">
                <a:ln>
                  <a:noFill/>
                </a:ln>
                <a:solidFill>
                  <a:srgbClr val="000000"/>
                </a:solidFill>
                <a:effectLst/>
                <a:latin typeface="Calibri" panose="020F0502020204030204" pitchFamily="34" charset="0"/>
              </a:rPr>
              <a:t> returns the DOM object for an element with a given </a:t>
            </a:r>
            <a:r>
              <a:rPr kumimoji="0" lang="en-US" sz="22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id</a:t>
            </a:r>
            <a:endParaRPr kumimoji="0" lang="en-US" sz="2200" b="0" i="0" u="none" strike="noStrike" cap="none" normalizeH="0" baseline="0" dirty="0" smtClean="0">
              <a:ln>
                <a:noFill/>
              </a:ln>
              <a:solidFill>
                <a:srgbClr val="3B62B1"/>
              </a:solidFill>
              <a:effectLst/>
              <a:latin typeface="Calibri" panose="020F0502020204030204" pitchFamily="34" charset="0"/>
            </a:endParaRPr>
          </a:p>
        </p:txBody>
      </p:sp>
      <p:sp>
        <p:nvSpPr>
          <p:cNvPr id="8" name="Rectangle 7"/>
          <p:cNvSpPr/>
          <p:nvPr/>
        </p:nvSpPr>
        <p:spPr>
          <a:xfrm>
            <a:off x="1097280" y="4376041"/>
            <a:ext cx="10058400" cy="1200329"/>
          </a:xfrm>
          <a:prstGeom prst="rect">
            <a:avLst/>
          </a:prstGeom>
          <a:ln w="19050">
            <a:solidFill>
              <a:schemeClr val="tx1"/>
            </a:solidFill>
            <a:prstDash val="dash"/>
          </a:ln>
        </p:spPr>
        <p:txBody>
          <a:bodyPr wrap="square">
            <a:spAutoFit/>
          </a:bodyPr>
          <a:lstStyle/>
          <a:p>
            <a:endParaRPr lang="en-US" b="1" dirty="0" smtClean="0">
              <a:solidFill>
                <a:schemeClr val="bg1">
                  <a:lumMod val="65000"/>
                </a:schemeClr>
              </a:solidFill>
              <a:latin typeface="Courier New" panose="02070309020205020404" pitchFamily="49" charset="0"/>
              <a:cs typeface="Courier New" panose="02070309020205020404" pitchFamily="49" charset="0"/>
            </a:endParaRPr>
          </a:p>
          <a:p>
            <a:endParaRPr lang="en-US" b="1" dirty="0" smtClean="0">
              <a:solidFill>
                <a:schemeClr val="bg1">
                  <a:lumMod val="65000"/>
                </a:schemeClr>
              </a:solidFill>
              <a:latin typeface="Courier New" panose="02070309020205020404" pitchFamily="49" charset="0"/>
              <a:cs typeface="Courier New" panose="02070309020205020404" pitchFamily="49" charset="0"/>
            </a:endParaRPr>
          </a:p>
          <a:p>
            <a:endParaRPr lang="en-US" b="1" dirty="0">
              <a:solidFill>
                <a:schemeClr val="bg1">
                  <a:lumMod val="65000"/>
                </a:schemeClr>
              </a:solidFill>
              <a:latin typeface="Courier New" panose="02070309020205020404" pitchFamily="49" charset="0"/>
              <a:cs typeface="Courier New" panose="02070309020205020404" pitchFamily="49" charset="0"/>
            </a:endParaRPr>
          </a:p>
          <a:p>
            <a:r>
              <a:rPr lang="en-US" b="1" dirty="0" smtClean="0">
                <a:solidFill>
                  <a:schemeClr val="bg1">
                    <a:lumMod val="65000"/>
                  </a:schemeClr>
                </a:solidFill>
                <a:latin typeface="Courier New" panose="02070309020205020404" pitchFamily="49" charset="0"/>
                <a:cs typeface="Courier New" panose="02070309020205020404" pitchFamily="49" charset="0"/>
              </a:rPr>
              <a:t>                                                                  output</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457" y="4396613"/>
            <a:ext cx="2101958" cy="1155759"/>
          </a:xfrm>
          <a:prstGeom prst="rect">
            <a:avLst/>
          </a:prstGeom>
        </p:spPr>
      </p:pic>
    </p:spTree>
    <p:extLst>
      <p:ext uri="{BB962C8B-B14F-4D97-AF65-F5344CB8AC3E}">
        <p14:creationId xmlns:p14="http://schemas.microsoft.com/office/powerpoint/2010/main" val="17358904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ctr"/>
            <a:r>
              <a:rPr lang="en-US" altLang="zh-CN" dirty="0" smtClean="0"/>
              <a:t>Thank you for your attention!</a:t>
            </a:r>
            <a:endParaRPr lang="zh-CN" altLang="en-US" dirty="0"/>
          </a:p>
        </p:txBody>
      </p:sp>
      <p:sp>
        <p:nvSpPr>
          <p:cNvPr id="8" name="图片占位符 7"/>
          <p:cNvSpPr>
            <a:spLocks noGrp="1"/>
          </p:cNvSpPr>
          <p:nvPr>
            <p:ph type="pic" idx="1"/>
          </p:nvPr>
        </p:nvSpPr>
        <p:spPr/>
      </p:sp>
      <p:sp>
        <p:nvSpPr>
          <p:cNvPr id="9" name="文本占位符 8"/>
          <p:cNvSpPr>
            <a:spLocks noGrp="1"/>
          </p:cNvSpPr>
          <p:nvPr>
            <p:ph type="body" sz="half" idx="2"/>
          </p:nvPr>
        </p:nvSpPr>
        <p:spPr/>
        <p:txBody>
          <a:bodyPr/>
          <a:lstStyle/>
          <a:p>
            <a:endParaRPr lang="zh-CN" altLang="en-US"/>
          </a:p>
        </p:txBody>
      </p:sp>
      <p:pic>
        <p:nvPicPr>
          <p:cNvPr id="10" name="Picture Placeholder 4"/>
          <p:cNvPicPr>
            <a:picLocks noChangeAspect="1"/>
          </p:cNvPicPr>
          <p:nvPr/>
        </p:nvPicPr>
        <p:blipFill>
          <a:blip r:embed="rId2" cstate="print">
            <a:extLst>
              <a:ext uri="{28A0092B-C50C-407E-A947-70E740481C1C}">
                <a14:useLocalDpi xmlns:a14="http://schemas.microsoft.com/office/drawing/2010/main" val="0"/>
              </a:ext>
            </a:extLst>
          </a:blip>
          <a:srcRect t="13075" b="13075"/>
          <a:stretch>
            <a:fillRect/>
          </a:stretch>
        </p:blipFill>
        <p:spPr>
          <a:xfrm>
            <a:off x="2967942" y="63578"/>
            <a:ext cx="6480856" cy="4860642"/>
          </a:xfrm>
          <a:prstGeom prst="rect">
            <a:avLst/>
          </a:prstGeom>
          <a:solidFill>
            <a:schemeClr val="bg2">
              <a:lumMod val="90000"/>
            </a:schemeClr>
          </a:solidFill>
        </p:spPr>
      </p:pic>
    </p:spTree>
    <p:extLst>
      <p:ext uri="{BB962C8B-B14F-4D97-AF65-F5344CB8AC3E}">
        <p14:creationId xmlns:p14="http://schemas.microsoft.com/office/powerpoint/2010/main" val="3742502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a:t>
            </a:r>
            <a:r>
              <a:rPr lang="en-US" dirty="0" smtClean="0"/>
              <a:t>scripting</a:t>
            </a:r>
            <a:endParaRPr lang="en-US" dirty="0"/>
          </a:p>
        </p:txBody>
      </p:sp>
      <p:sp>
        <p:nvSpPr>
          <p:cNvPr id="3" name="Content Placeholder 2"/>
          <p:cNvSpPr>
            <a:spLocks noGrp="1"/>
          </p:cNvSpPr>
          <p:nvPr>
            <p:ph idx="1"/>
          </p:nvPr>
        </p:nvSpPr>
        <p:spPr>
          <a:xfrm>
            <a:off x="1097280" y="5237919"/>
            <a:ext cx="10058400" cy="1141616"/>
          </a:xfrm>
        </p:spPr>
        <p:txBody>
          <a:bodyPr>
            <a:normAutofit/>
          </a:bodyPr>
          <a:lstStyle/>
          <a:p>
            <a:pPr>
              <a:buFont typeface="Arial" panose="020B0604020202020204" pitchFamily="34" charset="0"/>
              <a:buChar char="•"/>
            </a:pPr>
            <a:r>
              <a:rPr lang="en-US" sz="2400" b="1" dirty="0" smtClean="0"/>
              <a:t>  client-side </a:t>
            </a:r>
            <a:r>
              <a:rPr lang="en-US" sz="2400" b="1" dirty="0"/>
              <a:t>script</a:t>
            </a:r>
            <a:r>
              <a:rPr lang="en-US" sz="2400" dirty="0"/>
              <a:t>: code runs in browser </a:t>
            </a:r>
            <a:r>
              <a:rPr lang="en-US" sz="2400" i="1" dirty="0">
                <a:solidFill>
                  <a:srgbClr val="00B0F0"/>
                </a:solidFill>
              </a:rPr>
              <a:t>after</a:t>
            </a:r>
            <a:r>
              <a:rPr lang="en-US" sz="2400" dirty="0"/>
              <a:t> page is sent back from </a:t>
            </a:r>
            <a:r>
              <a:rPr lang="en-US" sz="2400" dirty="0" smtClean="0"/>
              <a:t>server</a:t>
            </a:r>
          </a:p>
          <a:p>
            <a:pPr lvl="1">
              <a:buFont typeface="Arial" panose="020B0604020202020204" pitchFamily="34" charset="0"/>
              <a:buChar char="•"/>
            </a:pPr>
            <a:r>
              <a:rPr lang="en-US" sz="2200" dirty="0" smtClean="0"/>
              <a:t>often </a:t>
            </a:r>
            <a:r>
              <a:rPr lang="en-US" sz="2200" dirty="0"/>
              <a:t>this code manipulates the page or responds to user actions</a:t>
            </a:r>
          </a:p>
          <a:p>
            <a:pPr>
              <a:buFont typeface="Arial" panose="020B0604020202020204" pitchFamily="34" charset="0"/>
              <a:buChar char="•"/>
            </a:pPr>
            <a:endParaRPr lang="en-US" sz="2400" dirty="0"/>
          </a:p>
        </p:txBody>
      </p:sp>
      <p:pic>
        <p:nvPicPr>
          <p:cNvPr id="1026" name="Picture 2" descr="client-side scrip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184" y="2021067"/>
            <a:ext cx="5628591" cy="3028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046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client-side programming</a:t>
            </a:r>
            <a:r>
              <a:rPr lang="en-US" dirty="0" smtClean="0"/>
              <a:t>?</a:t>
            </a:r>
            <a:endParaRPr lang="en-US" dirty="0"/>
          </a:p>
        </p:txBody>
      </p:sp>
      <p:sp>
        <p:nvSpPr>
          <p:cNvPr id="3" name="Content Placeholder 2"/>
          <p:cNvSpPr>
            <a:spLocks noGrp="1"/>
          </p:cNvSpPr>
          <p:nvPr>
            <p:ph idx="1"/>
          </p:nvPr>
        </p:nvSpPr>
        <p:spPr/>
        <p:txBody>
          <a:bodyPr>
            <a:noAutofit/>
          </a:bodyPr>
          <a:lstStyle/>
          <a:p>
            <a:pPr>
              <a:lnSpc>
                <a:spcPct val="150000"/>
              </a:lnSpc>
            </a:pPr>
            <a:r>
              <a:rPr lang="en-US" sz="2200" dirty="0"/>
              <a:t>PHP already allows us to create dynamic web pages. Why also use client-side scripting?</a:t>
            </a:r>
          </a:p>
          <a:p>
            <a:pPr lvl="1"/>
            <a:r>
              <a:rPr lang="en-US" sz="2800" dirty="0"/>
              <a:t>client-side scripting (JavaScript) benefits:</a:t>
            </a:r>
          </a:p>
          <a:p>
            <a:pPr lvl="2"/>
            <a:r>
              <a:rPr lang="en-US" sz="2000" b="1" dirty="0">
                <a:solidFill>
                  <a:srgbClr val="00B0F0"/>
                </a:solidFill>
              </a:rPr>
              <a:t>usability</a:t>
            </a:r>
            <a:r>
              <a:rPr lang="en-US" sz="2000" dirty="0"/>
              <a:t>: can modify a page without having to post back to the server (faster UI)</a:t>
            </a:r>
          </a:p>
          <a:p>
            <a:pPr lvl="2"/>
            <a:r>
              <a:rPr lang="en-US" sz="2000" b="1" dirty="0">
                <a:solidFill>
                  <a:srgbClr val="00B0F0"/>
                </a:solidFill>
              </a:rPr>
              <a:t>efficiency</a:t>
            </a:r>
            <a:r>
              <a:rPr lang="en-US" sz="2000" dirty="0"/>
              <a:t>: can make small, quick changes to page without waiting for server</a:t>
            </a:r>
          </a:p>
          <a:p>
            <a:pPr lvl="2"/>
            <a:r>
              <a:rPr lang="en-US" sz="2000" b="1" dirty="0">
                <a:solidFill>
                  <a:srgbClr val="00B0F0"/>
                </a:solidFill>
              </a:rPr>
              <a:t>event-driven</a:t>
            </a:r>
            <a:r>
              <a:rPr lang="en-US" sz="2000" dirty="0"/>
              <a:t>: can respond to user actions like clicks and key presses</a:t>
            </a:r>
          </a:p>
          <a:p>
            <a:pPr lvl="1">
              <a:lnSpc>
                <a:spcPct val="150000"/>
              </a:lnSpc>
            </a:pPr>
            <a:r>
              <a:rPr lang="en-US" sz="2800" dirty="0"/>
              <a:t>server-side programming (PHP) benefits:</a:t>
            </a:r>
          </a:p>
          <a:p>
            <a:pPr lvl="2"/>
            <a:r>
              <a:rPr lang="en-US" sz="2000" b="1" dirty="0">
                <a:solidFill>
                  <a:srgbClr val="00B0F0"/>
                </a:solidFill>
              </a:rPr>
              <a:t>security</a:t>
            </a:r>
            <a:r>
              <a:rPr lang="en-US" sz="2000" dirty="0"/>
              <a:t>: has access to server's private data; client can't see source code</a:t>
            </a:r>
          </a:p>
          <a:p>
            <a:pPr lvl="2"/>
            <a:r>
              <a:rPr lang="en-US" sz="2000" b="1" dirty="0">
                <a:solidFill>
                  <a:srgbClr val="00B0F0"/>
                </a:solidFill>
              </a:rPr>
              <a:t>compatibility</a:t>
            </a:r>
            <a:r>
              <a:rPr lang="en-US" sz="2000" dirty="0"/>
              <a:t>: not subject to browser compatibility issues</a:t>
            </a:r>
          </a:p>
          <a:p>
            <a:pPr lvl="2"/>
            <a:r>
              <a:rPr lang="en-US" sz="2000" b="1" dirty="0">
                <a:solidFill>
                  <a:srgbClr val="00B0F0"/>
                </a:solidFill>
              </a:rPr>
              <a:t>power</a:t>
            </a:r>
            <a:r>
              <a:rPr lang="en-US" sz="2000" dirty="0"/>
              <a:t>: can write files, open connections to servers, connect to databases, ...</a:t>
            </a:r>
          </a:p>
          <a:p>
            <a:endParaRPr lang="en-US" sz="2200" dirty="0"/>
          </a:p>
        </p:txBody>
      </p:sp>
    </p:spTree>
    <p:extLst>
      <p:ext uri="{BB962C8B-B14F-4D97-AF65-F5344CB8AC3E}">
        <p14:creationId xmlns:p14="http://schemas.microsoft.com/office/powerpoint/2010/main" val="3409499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JavaScript</a:t>
            </a:r>
            <a:r>
              <a:rPr lang="en-US" dirty="0" smtClean="0"/>
              <a:t>?</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200" dirty="0" smtClean="0"/>
              <a:t>  a </a:t>
            </a:r>
            <a:r>
              <a:rPr lang="en-US" sz="2200" dirty="0"/>
              <a:t>lightweight programming language ("scripting language")</a:t>
            </a:r>
          </a:p>
          <a:p>
            <a:pPr>
              <a:buFont typeface="Arial" panose="020B0604020202020204" pitchFamily="34" charset="0"/>
              <a:buChar char="•"/>
            </a:pPr>
            <a:r>
              <a:rPr lang="en-US" sz="2200" dirty="0" smtClean="0"/>
              <a:t>  used </a:t>
            </a:r>
            <a:r>
              <a:rPr lang="en-US" sz="2200" dirty="0"/>
              <a:t>to make web pages interactive</a:t>
            </a:r>
          </a:p>
          <a:p>
            <a:pPr lvl="1">
              <a:buFont typeface="Wingdings" panose="05000000000000000000" pitchFamily="2" charset="2"/>
              <a:buChar char="§"/>
            </a:pPr>
            <a:r>
              <a:rPr lang="en-US" sz="2200" dirty="0"/>
              <a:t>insert dynamic text into HTML (ex: user name)</a:t>
            </a:r>
          </a:p>
          <a:p>
            <a:pPr lvl="1">
              <a:buFont typeface="Wingdings" panose="05000000000000000000" pitchFamily="2" charset="2"/>
              <a:buChar char="§"/>
            </a:pPr>
            <a:r>
              <a:rPr lang="en-US" sz="2200" dirty="0"/>
              <a:t>react to events (ex: page load user click)</a:t>
            </a:r>
          </a:p>
          <a:p>
            <a:pPr lvl="1">
              <a:buFont typeface="Wingdings" panose="05000000000000000000" pitchFamily="2" charset="2"/>
              <a:buChar char="§"/>
            </a:pPr>
            <a:r>
              <a:rPr lang="en-US" sz="2200" dirty="0"/>
              <a:t>get information about a user's computer (ex: browser type)</a:t>
            </a:r>
          </a:p>
          <a:p>
            <a:pPr lvl="1">
              <a:buFont typeface="Wingdings" panose="05000000000000000000" pitchFamily="2" charset="2"/>
              <a:buChar char="§"/>
            </a:pPr>
            <a:r>
              <a:rPr lang="en-US" sz="2200" dirty="0"/>
              <a:t>perform calculations on user's computer (ex: form validation)</a:t>
            </a:r>
          </a:p>
          <a:p>
            <a:pPr>
              <a:buFont typeface="Arial" panose="020B0604020202020204" pitchFamily="34" charset="0"/>
              <a:buChar char="•"/>
            </a:pPr>
            <a:r>
              <a:rPr lang="en-US" sz="2200" dirty="0" smtClean="0"/>
              <a:t>  a</a:t>
            </a:r>
            <a:r>
              <a:rPr lang="en-US" sz="2200" dirty="0"/>
              <a:t> </a:t>
            </a:r>
            <a:r>
              <a:rPr lang="en-US" sz="2200" dirty="0">
                <a:hlinkClick r:id="rId2"/>
              </a:rPr>
              <a:t>web standard</a:t>
            </a:r>
            <a:r>
              <a:rPr lang="en-US" sz="2200" dirty="0"/>
              <a:t> (but not supported identically by </a:t>
            </a:r>
            <a:r>
              <a:rPr lang="en-US" sz="2200" dirty="0">
                <a:hlinkClick r:id="rId3"/>
              </a:rPr>
              <a:t>all browsers</a:t>
            </a:r>
            <a:r>
              <a:rPr lang="en-US" sz="2200" dirty="0"/>
              <a:t>)</a:t>
            </a:r>
          </a:p>
          <a:p>
            <a:pPr>
              <a:buFont typeface="Arial" panose="020B0604020202020204" pitchFamily="34" charset="0"/>
              <a:buChar char="•"/>
            </a:pPr>
            <a:r>
              <a:rPr lang="en-US" sz="2200" dirty="0" smtClean="0"/>
              <a:t>  </a:t>
            </a:r>
            <a:r>
              <a:rPr lang="en-US" sz="2200" dirty="0" smtClean="0">
                <a:solidFill>
                  <a:srgbClr val="00B0F0"/>
                </a:solidFill>
              </a:rPr>
              <a:t>NOT</a:t>
            </a:r>
            <a:r>
              <a:rPr lang="en-US" sz="2200" dirty="0" smtClean="0"/>
              <a:t> </a:t>
            </a:r>
            <a:r>
              <a:rPr lang="en-US" sz="2200" dirty="0"/>
              <a:t>related to Java other than by name and some syntactic similarities</a:t>
            </a:r>
          </a:p>
          <a:p>
            <a:pPr>
              <a:buFont typeface="Arial" panose="020B0604020202020204" pitchFamily="34" charset="0"/>
              <a:buChar char="•"/>
            </a:pPr>
            <a:endParaRPr lang="en-US" sz="2200" b="1" dirty="0"/>
          </a:p>
        </p:txBody>
      </p:sp>
    </p:spTree>
    <p:extLst>
      <p:ext uri="{BB962C8B-B14F-4D97-AF65-F5344CB8AC3E}">
        <p14:creationId xmlns:p14="http://schemas.microsoft.com/office/powerpoint/2010/main" val="2167015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vs. </a:t>
            </a:r>
            <a:r>
              <a:rPr lang="en-US" dirty="0" smtClean="0"/>
              <a:t>Java</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b="1" dirty="0" smtClean="0"/>
              <a:t> </a:t>
            </a:r>
            <a:r>
              <a:rPr lang="en-US" sz="2400" b="1" dirty="0" smtClean="0">
                <a:solidFill>
                  <a:srgbClr val="00B0F0"/>
                </a:solidFill>
              </a:rPr>
              <a:t>interpreted</a:t>
            </a:r>
            <a:r>
              <a:rPr lang="en-US" sz="2400" dirty="0"/>
              <a:t>, not compiled</a:t>
            </a:r>
          </a:p>
          <a:p>
            <a:pPr>
              <a:buFont typeface="Arial" panose="020B0604020202020204" pitchFamily="34" charset="0"/>
              <a:buChar char="•"/>
            </a:pPr>
            <a:r>
              <a:rPr lang="en-US" sz="2400" dirty="0" smtClean="0"/>
              <a:t> more </a:t>
            </a:r>
            <a:r>
              <a:rPr lang="en-US" sz="2400" dirty="0"/>
              <a:t>relaxed syntax and rules</a:t>
            </a:r>
          </a:p>
          <a:p>
            <a:pPr lvl="1">
              <a:buFont typeface="Wingdings" panose="05000000000000000000" pitchFamily="2" charset="2"/>
              <a:buChar char="§"/>
            </a:pPr>
            <a:r>
              <a:rPr lang="en-US" sz="2400" dirty="0"/>
              <a:t>fewer and "looser" data types</a:t>
            </a:r>
          </a:p>
          <a:p>
            <a:pPr lvl="1">
              <a:buFont typeface="Wingdings" panose="05000000000000000000" pitchFamily="2" charset="2"/>
              <a:buChar char="§"/>
            </a:pPr>
            <a:r>
              <a:rPr lang="en-US" sz="2400" dirty="0"/>
              <a:t>variables don't need to be declared</a:t>
            </a:r>
          </a:p>
          <a:p>
            <a:pPr lvl="1">
              <a:buFont typeface="Wingdings" panose="05000000000000000000" pitchFamily="2" charset="2"/>
              <a:buChar char="§"/>
            </a:pPr>
            <a:r>
              <a:rPr lang="en-US" sz="2400" dirty="0"/>
              <a:t>errors often silent (few exceptions)</a:t>
            </a:r>
          </a:p>
          <a:p>
            <a:pPr>
              <a:buFont typeface="Arial" panose="020B0604020202020204" pitchFamily="34" charset="0"/>
              <a:buChar char="•"/>
            </a:pPr>
            <a:r>
              <a:rPr lang="en-US" sz="2400" dirty="0" smtClean="0"/>
              <a:t> key </a:t>
            </a:r>
            <a:r>
              <a:rPr lang="en-US" sz="2400" dirty="0"/>
              <a:t>construct is the </a:t>
            </a:r>
            <a:r>
              <a:rPr lang="en-US" sz="2400" b="1" dirty="0">
                <a:solidFill>
                  <a:srgbClr val="00B0F0"/>
                </a:solidFill>
              </a:rPr>
              <a:t>function</a:t>
            </a:r>
            <a:r>
              <a:rPr lang="en-US" sz="2400" dirty="0"/>
              <a:t> rather than the class</a:t>
            </a:r>
          </a:p>
          <a:p>
            <a:pPr lvl="1">
              <a:buFont typeface="Wingdings" panose="05000000000000000000" pitchFamily="2" charset="2"/>
              <a:buChar char="§"/>
            </a:pPr>
            <a:r>
              <a:rPr lang="en-US" sz="2400" dirty="0"/>
              <a:t>"first-class" functions are used in many situations</a:t>
            </a:r>
          </a:p>
          <a:p>
            <a:pPr>
              <a:buFont typeface="Arial" panose="020B0604020202020204" pitchFamily="34" charset="0"/>
              <a:buChar char="•"/>
            </a:pPr>
            <a:r>
              <a:rPr lang="en-US" sz="2400" dirty="0" smtClean="0"/>
              <a:t> contained </a:t>
            </a:r>
            <a:r>
              <a:rPr lang="en-US" sz="2400" dirty="0"/>
              <a:t>within a web page and integrates with its HTML/CSS content</a:t>
            </a:r>
          </a:p>
          <a:p>
            <a:pPr>
              <a:buFont typeface="Arial" panose="020B0604020202020204" pitchFamily="34" charset="0"/>
              <a:buChar char="•"/>
            </a:pPr>
            <a:endParaRPr lang="en-US" sz="2400" dirty="0"/>
          </a:p>
        </p:txBody>
      </p:sp>
      <p:pic>
        <p:nvPicPr>
          <p:cNvPr id="2050" name="Picture 2" descr="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7228" y="1941103"/>
            <a:ext cx="1255781" cy="12515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ary jane, da endo, aigh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5236" y="1941113"/>
            <a:ext cx="1245842" cy="12515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673009" y="2382220"/>
            <a:ext cx="364202" cy="523220"/>
          </a:xfrm>
          <a:prstGeom prst="rect">
            <a:avLst/>
          </a:prstGeom>
        </p:spPr>
        <p:txBody>
          <a:bodyPr wrap="none">
            <a:spAutoFit/>
          </a:bodyPr>
          <a:lstStyle/>
          <a:p>
            <a:r>
              <a:rPr lang="en-US" sz="2800" dirty="0" smtClean="0"/>
              <a:t>+</a:t>
            </a:r>
            <a:endParaRPr lang="en-US" sz="2800" dirty="0"/>
          </a:p>
        </p:txBody>
      </p:sp>
      <p:sp>
        <p:nvSpPr>
          <p:cNvPr id="7" name="Rectangle 6"/>
          <p:cNvSpPr/>
          <p:nvPr/>
        </p:nvSpPr>
        <p:spPr>
          <a:xfrm>
            <a:off x="9855212" y="2382220"/>
            <a:ext cx="1885453" cy="523220"/>
          </a:xfrm>
          <a:prstGeom prst="rect">
            <a:avLst/>
          </a:prstGeom>
        </p:spPr>
        <p:txBody>
          <a:bodyPr wrap="none">
            <a:spAutoFit/>
          </a:bodyPr>
          <a:lstStyle/>
          <a:p>
            <a:r>
              <a:rPr lang="en-US" sz="2800" dirty="0" smtClean="0"/>
              <a:t>= JavaScript</a:t>
            </a:r>
            <a:endParaRPr lang="en-US" sz="2800" dirty="0"/>
          </a:p>
        </p:txBody>
      </p:sp>
    </p:spTree>
    <p:extLst>
      <p:ext uri="{BB962C8B-B14F-4D97-AF65-F5344CB8AC3E}">
        <p14:creationId xmlns:p14="http://schemas.microsoft.com/office/powerpoint/2010/main" val="909418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vs. </a:t>
            </a:r>
            <a:r>
              <a:rPr lang="en-US" dirty="0" smtClean="0"/>
              <a:t>PHP</a:t>
            </a:r>
            <a:endParaRPr lang="en-US" dirty="0"/>
          </a:p>
        </p:txBody>
      </p:sp>
      <p:sp>
        <p:nvSpPr>
          <p:cNvPr id="4" name="Rectangle 1"/>
          <p:cNvSpPr>
            <a:spLocks noGrp="1" noChangeArrowheads="1"/>
          </p:cNvSpPr>
          <p:nvPr>
            <p:ph idx="1"/>
          </p:nvPr>
        </p:nvSpPr>
        <p:spPr bwMode="auto">
          <a:xfrm>
            <a:off x="1097280" y="1775934"/>
            <a:ext cx="10143877" cy="4182838"/>
          </a:xfrm>
          <a:prstGeom prst="rect">
            <a:avLst/>
          </a:prstGeom>
          <a:noFill/>
          <a:ln>
            <a:noFill/>
          </a:ln>
          <a:effectLst/>
        </p:spPr>
        <p:txBody>
          <a:bodyPr vert="horz" wrap="square" lIns="79350" tIns="0" rIns="0" bIns="119025"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4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similarities:</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both are </a:t>
            </a:r>
            <a:r>
              <a:rPr kumimoji="0" lang="en-US" sz="2400" b="1" i="0" u="none" strike="noStrike" cap="none" normalizeH="0" baseline="0" dirty="0" smtClean="0">
                <a:ln>
                  <a:noFill/>
                </a:ln>
                <a:solidFill>
                  <a:srgbClr val="00B0F0"/>
                </a:solidFill>
                <a:effectLst/>
                <a:latin typeface="Calibri" panose="020F0502020204030204" pitchFamily="34" charset="0"/>
              </a:rPr>
              <a:t>interpreted</a:t>
            </a:r>
            <a:r>
              <a:rPr kumimoji="0" lang="en-US" sz="2400" b="0" i="0" u="none" strike="noStrike" cap="none" normalizeH="0" baseline="0" dirty="0" smtClean="0">
                <a:ln>
                  <a:noFill/>
                </a:ln>
                <a:solidFill>
                  <a:srgbClr val="000000"/>
                </a:solidFill>
                <a:effectLst/>
                <a:latin typeface="Calibri" panose="020F0502020204030204" pitchFamily="34" charset="0"/>
              </a:rPr>
              <a:t>, not compiled</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both are relaxed about syntax, rules, and types</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both are case-sensitive</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both have built-in regular expressions for powerful text processing</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differences:</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JS is more object-oriented: </a:t>
            </a:r>
            <a:r>
              <a:rPr kumimoji="0" lang="en-US" sz="2400" b="0" i="0" u="none" strike="noStrike" cap="none" normalizeH="0" baseline="0" dirty="0" err="1" smtClean="0">
                <a:ln>
                  <a:noFill/>
                </a:ln>
                <a:solidFill>
                  <a:srgbClr val="3B62B1"/>
                </a:solidFill>
                <a:effectLst/>
                <a:latin typeface="Consolas" panose="020B0609020204030204" pitchFamily="49" charset="0"/>
                <a:cs typeface="Consolas" panose="020B0609020204030204" pitchFamily="49" charset="0"/>
              </a:rPr>
              <a:t>noun.verb</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alibri" panose="020F0502020204030204" pitchFamily="34" charset="0"/>
              </a:rPr>
              <a:t>, less procedural: </a:t>
            </a:r>
            <a:r>
              <a:rPr kumimoji="0" lang="en-US" sz="2400" b="0" i="0" u="none" strike="noStrike" cap="none" normalizeH="0" baseline="0" dirty="0" smtClean="0">
                <a:ln>
                  <a:noFill/>
                </a:ln>
                <a:solidFill>
                  <a:srgbClr val="3B62B1"/>
                </a:solidFill>
                <a:effectLst/>
                <a:latin typeface="Consolas" panose="020B0609020204030204" pitchFamily="49" charset="0"/>
                <a:cs typeface="Consolas" panose="020B0609020204030204" pitchFamily="49" charset="0"/>
              </a:rPr>
              <a:t>verb(noun)</a:t>
            </a:r>
            <a:endParaRPr kumimoji="0" lang="en-US" sz="2400" b="0" i="0" u="none" strike="noStrike" cap="none" normalizeH="0" baseline="0" dirty="0" smtClean="0">
              <a:ln>
                <a:noFill/>
              </a:ln>
              <a:solidFill>
                <a:srgbClr val="3B62B1"/>
              </a:solidFill>
              <a:effectLst/>
              <a:latin typeface="Calibri" panose="020F050202020403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JS focuses on UIs and interacting with a document; PHP on HTML output and files/forms</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JS code runs on the client's browser; PHP code runs on the web server</a:t>
            </a:r>
          </a:p>
        </p:txBody>
      </p:sp>
      <p:pic>
        <p:nvPicPr>
          <p:cNvPr id="3075" name="Picture 3" descr="ph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8157" y="2219739"/>
            <a:ext cx="1143000" cy="638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050731" y="2334694"/>
            <a:ext cx="1047338" cy="523220"/>
          </a:xfrm>
          <a:prstGeom prst="rect">
            <a:avLst/>
          </a:prstGeom>
        </p:spPr>
        <p:txBody>
          <a:bodyPr wrap="none">
            <a:spAutoFit/>
          </a:bodyPr>
          <a:lstStyle/>
          <a:p>
            <a:r>
              <a:rPr lang="en-US" sz="2800" dirty="0" smtClean="0">
                <a:solidFill>
                  <a:srgbClr val="000000"/>
                </a:solidFill>
                <a:latin typeface="Calibri" panose="020F0502020204030204" pitchFamily="34" charset="0"/>
              </a:rPr>
              <a:t>JS  </a:t>
            </a:r>
            <a:r>
              <a:rPr lang="en-US" altLang="zh-CN" sz="2800" dirty="0" smtClean="0">
                <a:solidFill>
                  <a:srgbClr val="000000"/>
                </a:solidFill>
                <a:latin typeface="Calibri" panose="020F0502020204030204" pitchFamily="34" charset="0"/>
              </a:rPr>
              <a:t>Vs.</a:t>
            </a:r>
            <a:endParaRPr lang="en-US" sz="2800" dirty="0"/>
          </a:p>
        </p:txBody>
      </p:sp>
    </p:spTree>
    <p:extLst>
      <p:ext uri="{BB962C8B-B14F-4D97-AF65-F5344CB8AC3E}">
        <p14:creationId xmlns:p14="http://schemas.microsoft.com/office/powerpoint/2010/main" val="2488943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Today’s Topics</a:t>
            </a:r>
            <a:endParaRPr lang="zh-CN" altLang="en-US" dirty="0"/>
          </a:p>
        </p:txBody>
      </p:sp>
      <p:sp>
        <p:nvSpPr>
          <p:cNvPr id="3" name="内容占位符 2"/>
          <p:cNvSpPr>
            <a:spLocks noGrp="1"/>
          </p:cNvSpPr>
          <p:nvPr>
            <p:ph idx="1"/>
          </p:nvPr>
        </p:nvSpPr>
        <p:spPr/>
        <p:txBody>
          <a:bodyPr>
            <a:normAutofit/>
          </a:bodyPr>
          <a:lstStyle/>
          <a:p>
            <a:r>
              <a:rPr lang="en-US" altLang="zh-CN" sz="2400" b="1" i="1" dirty="0" smtClean="0">
                <a:solidFill>
                  <a:srgbClr val="0066FF"/>
                </a:solidFill>
              </a:rPr>
              <a:t>Introduction to </a:t>
            </a:r>
            <a:r>
              <a:rPr lang="en-US" altLang="zh-CN" sz="2400" b="1" i="1" dirty="0" err="1" smtClean="0">
                <a:solidFill>
                  <a:srgbClr val="0066FF"/>
                </a:solidFill>
              </a:rPr>
              <a:t>JavaSript</a:t>
            </a:r>
            <a:endParaRPr lang="en-US" altLang="zh-CN" sz="2400" b="1" i="1" dirty="0" smtClean="0">
              <a:solidFill>
                <a:srgbClr val="0066FF"/>
              </a:solidFill>
            </a:endParaRPr>
          </a:p>
          <a:p>
            <a:pPr lvl="1"/>
            <a:r>
              <a:rPr lang="en-US" altLang="zh-CN" sz="2000" dirty="0"/>
              <a:t>Key </a:t>
            </a:r>
            <a:r>
              <a:rPr lang="en-US" altLang="zh-CN" sz="2000" dirty="0"/>
              <a:t>JavaScript Concepts</a:t>
            </a:r>
          </a:p>
          <a:p>
            <a:pPr lvl="1"/>
            <a:r>
              <a:rPr lang="en-US" altLang="zh-CN" sz="2000" b="1" i="1" dirty="0">
                <a:solidFill>
                  <a:srgbClr val="0066FF"/>
                </a:solidFill>
              </a:rPr>
              <a:t>JavaScript Syntax</a:t>
            </a:r>
          </a:p>
          <a:p>
            <a:pPr lvl="1"/>
            <a:r>
              <a:rPr lang="en-US" altLang="zh-CN" sz="2000" dirty="0" smtClean="0"/>
              <a:t>Event-driven </a:t>
            </a:r>
            <a:r>
              <a:rPr lang="en-US" altLang="zh-CN" sz="2000" dirty="0"/>
              <a:t>Programming with JavaScript</a:t>
            </a:r>
          </a:p>
          <a:p>
            <a:pPr lvl="1"/>
            <a:endParaRPr lang="en-US" altLang="zh-CN" sz="2000" dirty="0"/>
          </a:p>
          <a:p>
            <a:pPr marL="0" indent="0">
              <a:buNone/>
            </a:pPr>
            <a:endParaRPr lang="zh-CN" altLang="en-US" sz="2400" dirty="0"/>
          </a:p>
        </p:txBody>
      </p:sp>
    </p:spTree>
    <p:extLst>
      <p:ext uri="{BB962C8B-B14F-4D97-AF65-F5344CB8AC3E}">
        <p14:creationId xmlns:p14="http://schemas.microsoft.com/office/powerpoint/2010/main" val="688981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8516</TotalTime>
  <Words>3234</Words>
  <Application>Microsoft Office PowerPoint</Application>
  <PresentationFormat>宽屏</PresentationFormat>
  <Paragraphs>496</Paragraphs>
  <Slides>37</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宋体</vt:lpstr>
      <vt:lpstr>Arial</vt:lpstr>
      <vt:lpstr>Calibri</vt:lpstr>
      <vt:lpstr>Calibri Light</vt:lpstr>
      <vt:lpstr>Consolas</vt:lpstr>
      <vt:lpstr>Courier New</vt:lpstr>
      <vt:lpstr>Helvetica</vt:lpstr>
      <vt:lpstr>Wingdings</vt:lpstr>
      <vt:lpstr>Retrospect</vt:lpstr>
      <vt:lpstr>Web Programming</vt:lpstr>
      <vt:lpstr>Today’s Topics</vt:lpstr>
      <vt:lpstr>Today’s Topics</vt:lpstr>
      <vt:lpstr>Client-side scripting</vt:lpstr>
      <vt:lpstr>Why use client-side programming?</vt:lpstr>
      <vt:lpstr>What is JavaScript?</vt:lpstr>
      <vt:lpstr>JavaScript vs. Java</vt:lpstr>
      <vt:lpstr>JavaScript vs. PHP</vt:lpstr>
      <vt:lpstr>Today’s Topics</vt:lpstr>
      <vt:lpstr>Linking to a JavaScript file: script</vt:lpstr>
      <vt:lpstr>A JavaScript statement: alert</vt:lpstr>
      <vt:lpstr>Variables and types</vt:lpstr>
      <vt:lpstr>Number type</vt:lpstr>
      <vt:lpstr>String type</vt:lpstr>
      <vt:lpstr>More about String</vt:lpstr>
      <vt:lpstr>Comments (same as Java)</vt:lpstr>
      <vt:lpstr>for loop (same as Java)</vt:lpstr>
      <vt:lpstr>Math object</vt:lpstr>
      <vt:lpstr>Special values: null and undefined</vt:lpstr>
      <vt:lpstr>Logical operators</vt:lpstr>
      <vt:lpstr>Boolean type</vt:lpstr>
      <vt:lpstr>if/else statement (same as Java)</vt:lpstr>
      <vt:lpstr>while loops (same as Java)</vt:lpstr>
      <vt:lpstr>Arrays</vt:lpstr>
      <vt:lpstr>Array methods</vt:lpstr>
      <vt:lpstr>Splitting strings: split and join</vt:lpstr>
      <vt:lpstr>Popup boxes</vt:lpstr>
      <vt:lpstr>Defining functions</vt:lpstr>
      <vt:lpstr>Today’s Topics</vt:lpstr>
      <vt:lpstr>Recall: Linking to a JavaScript file: script</vt:lpstr>
      <vt:lpstr>Event-driven programming</vt:lpstr>
      <vt:lpstr>Event handlers</vt:lpstr>
      <vt:lpstr>Buttons: &lt;button&gt;</vt:lpstr>
      <vt:lpstr>Document Object Model (DOM)</vt:lpstr>
      <vt:lpstr>DOM element objects</vt:lpstr>
      <vt:lpstr>Accessing an element: document.getElementById</vt:lpstr>
      <vt:lpstr>Thank you for your attention!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154</dc:title>
  <dc:creator>allison</dc:creator>
  <cp:lastModifiedBy>Shuang</cp:lastModifiedBy>
  <cp:revision>65</cp:revision>
  <dcterms:created xsi:type="dcterms:W3CDTF">2014-10-23T22:36:29Z</dcterms:created>
  <dcterms:modified xsi:type="dcterms:W3CDTF">2015-12-15T04:19:41Z</dcterms:modified>
</cp:coreProperties>
</file>