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394" r:id="rId3"/>
    <p:sldId id="395" r:id="rId4"/>
    <p:sldId id="289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22" r:id="rId15"/>
    <p:sldId id="32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5" r:id="rId25"/>
    <p:sldId id="302" r:id="rId26"/>
    <p:sldId id="303" r:id="rId27"/>
    <p:sldId id="371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23" r:id="rId49"/>
    <p:sldId id="325" r:id="rId50"/>
    <p:sldId id="346" r:id="rId51"/>
    <p:sldId id="343" r:id="rId52"/>
    <p:sldId id="398" r:id="rId53"/>
    <p:sldId id="345" r:id="rId54"/>
    <p:sldId id="324" r:id="rId55"/>
    <p:sldId id="330" r:id="rId56"/>
    <p:sldId id="331" r:id="rId57"/>
    <p:sldId id="332" r:id="rId58"/>
    <p:sldId id="333" r:id="rId59"/>
    <p:sldId id="327" r:id="rId60"/>
    <p:sldId id="328" r:id="rId61"/>
    <p:sldId id="326" r:id="rId62"/>
    <p:sldId id="334" r:id="rId63"/>
    <p:sldId id="396" r:id="rId64"/>
    <p:sldId id="397" r:id="rId65"/>
    <p:sldId id="293" r:id="rId66"/>
    <p:sldId id="336" r:id="rId67"/>
    <p:sldId id="279" r:id="rId68"/>
    <p:sldId id="280" r:id="rId69"/>
    <p:sldId id="281" r:id="rId70"/>
    <p:sldId id="282" r:id="rId71"/>
    <p:sldId id="28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2B1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66607" autoAdjust="0"/>
  </p:normalViewPr>
  <p:slideViewPr>
    <p:cSldViewPr snapToGrid="0">
      <p:cViewPr varScale="1">
        <p:scale>
          <a:sx n="80" d="100"/>
          <a:sy n="8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25611-BF4A-47A4-BA70-9F6828EE0597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E47E1-737C-4E9C-960D-1282FF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tag_option.as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8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选择器前面有一个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也称为棋盘号或井号。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选择器允许以一种独立于文档元素的方式来指定样式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相当于做了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label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？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类选择器还是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在类选择器这一章中我们曾讲解过，可以为任意多个元素指定类。前一章中类名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被应用到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元素，而且它还可以应用到更多元素。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：只能在文档中使用一次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与类不同，在一个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选择器会使用一次，而且仅一次。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：不能使用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词列表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不同于类选择器，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选择器不能结合使用，因为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属性不允许有以空格分隔的词列表。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能包含更多含义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类似于类，可以独立于元素来选择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。有些情况下，您知道文档中会出现某个特定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值，但是并不知道它会出现在哪个元素上，所以您想声明独立的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选择器。例如，您可能知道在一个给定的文档中会有一个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mostImportant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。您不知道这个最重要的东西是一个段落、一个短语、一个列表项还是一个小节标题。您只知道每个文档都会有这么一个最重要的内容，它可能在任何元素中，而且只能出现一个。在这种情况下，可以编写如下规则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93EC8-B9E2-424C-BBAA-BC65A3F0DE2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9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effectLst/>
              </a:rPr>
              <a:t>CamelCased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驼峰命名法 峰命名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underscores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vt.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划线于</a:t>
            </a:r>
            <a:r>
              <a:rPr lang="en-US" altLang="zh-CN" dirty="0" smtClean="0">
                <a:effectLst/>
              </a:rPr>
              <a:t>…</a:t>
            </a:r>
            <a:r>
              <a:rPr lang="zh-CN" altLang="en-US" dirty="0" smtClean="0">
                <a:effectLst/>
              </a:rPr>
              <a:t>下（</a:t>
            </a:r>
            <a:r>
              <a:rPr lang="en-US" altLang="zh-CN" dirty="0" smtClean="0">
                <a:effectLst/>
              </a:rPr>
              <a:t>underscore</a:t>
            </a:r>
            <a:r>
              <a:rPr lang="zh-CN" altLang="en-US" dirty="0" smtClean="0">
                <a:effectLst/>
              </a:rPr>
              <a:t>复数）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强调 下划线 底线 </a:t>
            </a:r>
          </a:p>
          <a:p>
            <a:endParaRPr lang="zh-CN" altLang="en-US" dirty="0" smtClean="0">
              <a:effectLst/>
            </a:endParaRPr>
          </a:p>
          <a:p>
            <a:r>
              <a:rPr lang="en-US" altLang="zh-CN" dirty="0" smtClean="0"/>
              <a:t>e.g. in CSS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 “font-size”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对象代表一个单独的样式声明。可从应用样式的文档或元素访问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对象属性的语法：</a:t>
            </a:r>
          </a:p>
          <a:p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("id").</a:t>
            </a:r>
            <a:r>
              <a:rPr lang="en-US" altLang="zh-CN" dirty="0" err="1" smtClean="0"/>
              <a:t>style.property</a:t>
            </a:r>
            <a:r>
              <a:rPr lang="en-US" altLang="zh-CN" dirty="0" smtClean="0"/>
              <a:t>="</a:t>
            </a:r>
            <a:r>
              <a:rPr lang="zh-CN" altLang="en-US" dirty="0" smtClean="0"/>
              <a:t>值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13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clunky ['</a:t>
            </a:r>
            <a:r>
              <a:rPr lang="en-US" altLang="zh-CN" b="1" dirty="0" err="1" smtClean="0">
                <a:effectLst/>
              </a:rPr>
              <a:t>klʌŋkɪ</a:t>
            </a:r>
            <a:r>
              <a:rPr lang="en-US" altLang="zh-CN" b="1" dirty="0" smtClean="0">
                <a:effectLst/>
              </a:rPr>
              <a:t>] 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adj. </a:t>
            </a:r>
            <a:r>
              <a:rPr lang="zh-CN" altLang="en-US" dirty="0" smtClean="0">
                <a:effectLst/>
              </a:rPr>
              <a:t>沉重的；影响不好的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笨拙的 笨重的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属性设置或返回元素的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</a:t>
            </a:r>
          </a:p>
          <a:p>
            <a:r>
              <a:rPr lang="en-US" altLang="zh-CN" dirty="0" err="1" smtClean="0"/>
              <a:t>HTMLElementObject.className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classname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---------------------------------------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方法可返回某个指定的字符串值在字符串中首次出现的位置。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提示和注释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方法对大小写敏感！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如果要检索的字符串值没有出现，则该方法返回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2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之中被加入到每一个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开发者可以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add,remove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tooggle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切换，有就移除，没有则添加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一个节点上的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class,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开发者还可以检测给定的节点是否包含特定的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Firefox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接口的浏览器。当更多的浏览器支持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之时，应该使用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库是否包含了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而不是自己去解析元素的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86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尽量通过调用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（已在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中预先设置）来设置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一般而言，在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指向函数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的当前对象。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值得注意，该关键字在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中和执行环境，而非声明，而和环境有关。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7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4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manually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0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\n </a:t>
            </a:r>
            <a:r>
              <a:rPr lang="zh-CN" altLang="en-US" dirty="0" smtClean="0"/>
              <a:t>换行</a:t>
            </a:r>
            <a:endParaRPr lang="en-US" altLang="zh-CN" dirty="0" smtClean="0"/>
          </a:p>
          <a:p>
            <a:r>
              <a:rPr lang="en-US" altLang="zh-CN" dirty="0" smtClean="0"/>
              <a:t>\t </a:t>
            </a:r>
            <a:r>
              <a:rPr lang="zh-CN" altLang="en-US" dirty="0" smtClean="0"/>
              <a:t>制表符</a:t>
            </a:r>
            <a:endParaRPr lang="en-US" altLang="zh-CN" dirty="0" smtClean="0"/>
          </a:p>
          <a:p>
            <a:r>
              <a:rPr lang="en-US" altLang="zh-CN" dirty="0" smtClean="0"/>
              <a:t>\r </a:t>
            </a:r>
            <a:r>
              <a:rPr lang="zh-CN" altLang="en-US" dirty="0" smtClean="0"/>
              <a:t>回车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unobtrusive [</a:t>
            </a:r>
            <a:r>
              <a:rPr lang="en-US" altLang="zh-CN" b="1" dirty="0" err="1" smtClean="0">
                <a:effectLst/>
              </a:rPr>
              <a:t>ʌnəb'truːsɪv</a:t>
            </a:r>
            <a:r>
              <a:rPr lang="en-US" altLang="zh-CN" b="1" dirty="0" smtClean="0">
                <a:effectLst/>
              </a:rPr>
              <a:t>] 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adj. </a:t>
            </a:r>
            <a:r>
              <a:rPr lang="zh-CN" altLang="en-US" dirty="0" smtClean="0">
                <a:effectLst/>
              </a:rPr>
              <a:t>不唐突的；谦虚的；不引人注目的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谦虚的 不引人注目的 不唐突的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obtrusive [</a:t>
            </a:r>
            <a:r>
              <a:rPr lang="en-US" altLang="zh-CN" b="1" dirty="0" err="1" smtClean="0">
                <a:effectLst/>
              </a:rPr>
              <a:t>əb'truːsɪv</a:t>
            </a:r>
            <a:r>
              <a:rPr lang="en-US" altLang="zh-CN" b="1" dirty="0" smtClean="0">
                <a:effectLst/>
              </a:rPr>
              <a:t>] 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adj. </a:t>
            </a:r>
            <a:r>
              <a:rPr lang="zh-CN" altLang="en-US" dirty="0" smtClean="0">
                <a:effectLst/>
              </a:rPr>
              <a:t>突出的；强迫人的；冒失的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强迫人的 突出的 冒失的 </a:t>
            </a:r>
          </a:p>
          <a:p>
            <a:endParaRPr lang="zh-CN" altLang="en-US" dirty="0" smtClean="0">
              <a:effectLst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95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也可以用</a:t>
            </a:r>
            <a:r>
              <a:rPr lang="en-US" altLang="zh-CN" dirty="0" err="1" smtClean="0"/>
              <a:t>bytag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&lt;p&gt;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63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to slides40, just </a:t>
            </a:r>
            <a:r>
              <a:rPr lang="en-US" altLang="zh-CN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("p");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96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内联样式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当特殊的样式需要应用到个别元素时，就可以使用内联样式。 使用内联样式的方法是在相关的标签中使用样式属性。样式属性可以包含任何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以下实例显示出如何改变段落的颜色和左外边距。</a:t>
            </a:r>
          </a:p>
          <a:p>
            <a:r>
              <a:rPr lang="en-US" altLang="zh-CN" dirty="0" smtClean="0"/>
              <a:t>&lt;p style="color: red; margin-left: 20px"&gt; This is a paragraph &lt;/p&gt;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06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如何减少全局变量，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模式：可接</a:t>
            </a:r>
            <a:r>
              <a:rPr lang="en-US" altLang="zh-CN" dirty="0" smtClean="0"/>
              <a:t>unobtrusive</a:t>
            </a:r>
            <a:r>
              <a:rPr lang="en-US" altLang="zh-CN" baseline="0" dirty="0" smtClean="0"/>
              <a:t> JS</a:t>
            </a:r>
            <a:r>
              <a:rPr lang="zh-CN" altLang="en-US" baseline="0" dirty="0" smtClean="0"/>
              <a:t>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en-US" altLang="zh-CN" baseline="0" dirty="0" smtClean="0"/>
              <a:t> debug</a:t>
            </a:r>
            <a:r>
              <a:rPr lang="zh-CN" altLang="en-US" baseline="0" dirty="0" smtClean="0"/>
              <a:t>方法：可接</a:t>
            </a:r>
            <a:r>
              <a:rPr lang="en-US" altLang="zh-CN" baseline="0" dirty="0" smtClean="0"/>
              <a:t>intro to JS</a:t>
            </a:r>
            <a:r>
              <a:rPr lang="zh-CN" altLang="en-US" baseline="0" dirty="0" smtClean="0"/>
              <a:t>后，参见</a:t>
            </a:r>
            <a:r>
              <a:rPr lang="en-US" altLang="zh-CN" baseline="0" dirty="0" err="1" smtClean="0"/>
              <a:t>webslides</a:t>
            </a:r>
            <a:r>
              <a:rPr lang="en-US" altLang="zh-CN" baseline="0" dirty="0" smtClean="0"/>
              <a:t> lab17-8.2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60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后面再加（）是马上被调用吗？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6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parentheses [</a:t>
            </a:r>
            <a:r>
              <a:rPr lang="en-US" altLang="zh-CN" b="1" dirty="0" err="1" smtClean="0">
                <a:effectLst/>
              </a:rPr>
              <a:t>pə'ren</a:t>
            </a:r>
            <a:r>
              <a:rPr lang="el-GR" altLang="zh-CN" b="1" dirty="0" smtClean="0">
                <a:effectLst/>
              </a:rPr>
              <a:t>θ</a:t>
            </a:r>
            <a:r>
              <a:rPr lang="en-US" altLang="zh-CN" b="1" dirty="0" err="1" smtClean="0">
                <a:effectLst/>
              </a:rPr>
              <a:t>əsɪz</a:t>
            </a:r>
            <a:r>
              <a:rPr lang="en-US" altLang="zh-CN" b="1" dirty="0" smtClean="0">
                <a:effectLst/>
              </a:rPr>
              <a:t>] 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n. parenthesis</a:t>
            </a:r>
            <a:r>
              <a:rPr lang="zh-CN" altLang="en-US" dirty="0" smtClean="0">
                <a:effectLst/>
              </a:rPr>
              <a:t>的复数形式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括号 圆括号 圆括弧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执行顺序见右边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8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 </a:t>
            </a:r>
            <a:r>
              <a:rPr lang="en-US" altLang="zh-CN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JSLint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checker will catch this mistake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原因？？？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related: can't directly call functions like 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must enclose in your own function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一个匿名函数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个匿名函数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防止出现很多不重要，且仅用过一次的小函数。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since2011</a:t>
            </a:r>
            <a:r>
              <a:rPr lang="zh-CN" altLang="en-US" dirty="0" smtClean="0"/>
              <a:t>）和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都支持，是很重要的编程技巧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3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元素可创建单选或多选菜单。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&lt;select&amp;&gt;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元素中的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ML &lt;option&gt; 标签"/>
              </a:rPr>
              <a:t>&lt;option&gt;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标签用于定义列表中的可用选项。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元素定义标注（标记）。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元素不会向用户呈现任何特殊效果。不过，它为鼠标用户改进了可用性。如果您在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元素内点击文本，就会触发此控件。就是说，当用户选择该标签时，浏览器就会自动将焦点转到和标签相关的表单控件上。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属性应当与相关元素的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8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一般是针对表单控件的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inject [</a:t>
            </a:r>
            <a:r>
              <a:rPr lang="en-US" altLang="zh-CN" b="1" dirty="0" err="1" smtClean="0">
                <a:effectLst/>
              </a:rPr>
              <a:t>ɪn'dʒekt</a:t>
            </a:r>
            <a:r>
              <a:rPr lang="en-US" altLang="zh-CN" b="1" dirty="0" smtClean="0">
                <a:effectLst/>
              </a:rPr>
              <a:t>] 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vt.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注入；注射</a:t>
            </a:r>
          </a:p>
          <a:p>
            <a:r>
              <a:rPr lang="zh-CN" altLang="en-US" b="1" dirty="0" smtClean="0">
                <a:effectLst/>
              </a:rPr>
              <a:t>网络释义 </a:t>
            </a:r>
          </a:p>
          <a:p>
            <a:r>
              <a:rPr lang="zh-CN" altLang="en-US" dirty="0" smtClean="0">
                <a:effectLst/>
              </a:rPr>
              <a:t>注射 注入 投入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(later, we'll see a better way to inject content with HTML tags in it)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E47E1-737C-4E9C-960D-1282FFF3BB1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obtrusive_Java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TR/2004/PR-DOM-Level-3-Core-20040205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XbCWmY0eq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size.asp" TargetMode="External"/><Relationship Id="rId2" Type="http://schemas.openxmlformats.org/officeDocument/2006/relationships/hyperlink" Target="http://www.w3schools.com/cssref/pr_font_font-famil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font" TargetMode="External"/><Relationship Id="rId5" Type="http://schemas.openxmlformats.org/officeDocument/2006/relationships/hyperlink" Target="http://www.w3schools.com/cssref/pr_font_weight.asp" TargetMode="External"/><Relationship Id="rId4" Type="http://schemas.openxmlformats.org/officeDocument/2006/relationships/hyperlink" Target="http://www.w3schools.com/cssref/pr_font_font-style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DOM/dom_obj_style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node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dom/dom_mozilla_vs_ie.as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doc_getelementsbyname.asp" TargetMode="External"/><Relationship Id="rId2" Type="http://schemas.openxmlformats.org/officeDocument/2006/relationships/hyperlink" Target="http://www.w3schools.com/htmldom/met_doc_getelementsbytagnam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/DOM/Element.querySelectorAll" TargetMode="External"/><Relationship Id="rId4" Type="http://schemas.openxmlformats.org/officeDocument/2006/relationships/hyperlink" Target="https://developer.mozilla.org/en/DOM/Element.querySelecto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met_node_insertbefore.asp" TargetMode="External"/><Relationship Id="rId2" Type="http://schemas.openxmlformats.org/officeDocument/2006/relationships/hyperlink" Target="http://www.w3schools.com/dom/met_node_appendchil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dom/met_node_replacechild.asp" TargetMode="External"/><Relationship Id="rId4" Type="http://schemas.openxmlformats.org/officeDocument/2006/relationships/hyperlink" Target="http://www.w3schools.com/dom/met_node_removechild.asp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Document Object Model (</a:t>
            </a:r>
            <a:r>
              <a:rPr lang="en-US" dirty="0" smtClean="0"/>
              <a:t>DOM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b="11496"/>
          <a:stretch/>
        </p:blipFill>
        <p:spPr>
          <a:xfrm>
            <a:off x="7891085" y="0"/>
            <a:ext cx="4300915" cy="34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navigator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0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i="1" dirty="0"/>
              <a:t>information about the web browser application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074090"/>
            <a:ext cx="10058400" cy="2951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appVersion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browserLanguage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cookieEnabled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web programmers examine 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object to see what browser is being used, and write browser-specific scripts and hacks: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3698" y="4713062"/>
            <a:ext cx="10058400" cy="369332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"Microsoft Internet Explorer")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3698" y="5172250"/>
            <a:ext cx="65890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(this is poor style; you usually do not need to do this)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327"/>
          </a:xfrm>
        </p:spPr>
        <p:txBody>
          <a:bodyPr/>
          <a:lstStyle/>
          <a:p>
            <a:pPr algn="ctr"/>
            <a:r>
              <a:rPr lang="en-US" i="1" dirty="0"/>
              <a:t>information about the client's display screen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384435"/>
            <a:ext cx="9646846" cy="1474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availHeight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availWidth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colorDepth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pixelDepth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1141"/>
            <a:ext cx="10058400" cy="350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i="1" dirty="0"/>
              <a:t>the list of sites the browser has visited in this window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442769"/>
            <a:ext cx="9246480" cy="2920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forward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sometimes the browser won't let scripts view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properties, for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Global DOM Objects</a:t>
            </a:r>
          </a:p>
          <a:p>
            <a:pPr lvl="2"/>
            <a:r>
              <a:rPr lang="en-US" altLang="zh-CN" sz="1600" dirty="0"/>
              <a:t>Six global DOM objects</a:t>
            </a:r>
          </a:p>
          <a:p>
            <a:pPr lvl="2"/>
            <a:r>
              <a:rPr lang="en-US" altLang="zh-CN" sz="1600" b="1" i="1" dirty="0">
                <a:solidFill>
                  <a:srgbClr val="0066FF"/>
                </a:solidFill>
              </a:rPr>
              <a:t>Unobtrusive JavaScript</a:t>
            </a:r>
          </a:p>
          <a:p>
            <a:pPr lvl="2"/>
            <a:r>
              <a:rPr lang="en-US" altLang="zh-CN" sz="1600" dirty="0"/>
              <a:t>Anonymous Functions</a:t>
            </a:r>
          </a:p>
          <a:p>
            <a:pPr lvl="1"/>
            <a:r>
              <a:rPr lang="en-US" altLang="zh-CN" sz="2000" dirty="0" smtClean="0"/>
              <a:t>DOM </a:t>
            </a:r>
            <a:r>
              <a:rPr lang="en-US" altLang="zh-CN" sz="2000" dirty="0"/>
              <a:t>Element Objects</a:t>
            </a:r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Linking </a:t>
            </a:r>
            <a:r>
              <a:rPr lang="en-US" dirty="0"/>
              <a:t>to a JavaScript file: </a:t>
            </a:r>
            <a:r>
              <a:rPr lang="en-US" b="1" dirty="0">
                <a:solidFill>
                  <a:srgbClr val="92D050"/>
                </a:solidFill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081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="filename" type="text/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387930"/>
            <a:ext cx="10058400" cy="40011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="example.js" type="text/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2800530"/>
            <a:ext cx="10091007" cy="3105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 should be placed in HTML page's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script code is stored in a separate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 code can be placed directly in the HTML file's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(like CSS)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this is bad style (should separate content, presentation, and behavior)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in HTML 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998380"/>
            <a:ext cx="10058400" cy="2870713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altLang="zh-CN" sz="2400" dirty="0"/>
              <a:t>JS code can be embedded within your HTML page's </a:t>
            </a:r>
            <a:r>
              <a:rPr lang="en-US" altLang="zh-CN" sz="2400" dirty="0">
                <a:solidFill>
                  <a:srgbClr val="3B62B1"/>
                </a:solidFill>
              </a:rPr>
              <a:t>head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3B62B1"/>
                </a:solidFill>
              </a:rPr>
              <a:t>body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runs as the page is loading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this is considered </a:t>
            </a:r>
            <a:r>
              <a:rPr lang="en-US" altLang="zh-CN" sz="2400" i="1" dirty="0">
                <a:solidFill>
                  <a:srgbClr val="00B0F0"/>
                </a:solidFill>
              </a:rPr>
              <a:t>bad style</a:t>
            </a:r>
            <a:r>
              <a:rPr lang="en-US" altLang="zh-CN" sz="2400" dirty="0"/>
              <a:t> and shouldn't be done in this course</a:t>
            </a:r>
          </a:p>
          <a:p>
            <a:pPr lvl="2"/>
            <a:r>
              <a:rPr lang="en-US" altLang="zh-CN" sz="2000" dirty="0"/>
              <a:t>mixes HTML content and JS scripts (bad)</a:t>
            </a:r>
          </a:p>
          <a:p>
            <a:pPr lvl="2"/>
            <a:r>
              <a:rPr lang="en-US" altLang="zh-CN" sz="2000" dirty="0"/>
              <a:t>can cause your page not to validate</a:t>
            </a:r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97280" y="1856295"/>
            <a:ext cx="10058400" cy="92333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type="text/javascript"&gt;</a:t>
            </a:r>
          </a:p>
          <a:p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code</a:t>
            </a:r>
          </a:p>
          <a:p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JavaScript </a:t>
            </a:r>
            <a:r>
              <a:rPr lang="en-US" sz="2200" dirty="0"/>
              <a:t>event code seen previously was </a:t>
            </a:r>
            <a:r>
              <a:rPr lang="en-US" sz="2200" i="1" dirty="0">
                <a:solidFill>
                  <a:srgbClr val="00B0F0"/>
                </a:solidFill>
              </a:rPr>
              <a:t>obtrusive</a:t>
            </a:r>
            <a:r>
              <a:rPr lang="en-US" sz="2200" dirty="0"/>
              <a:t>, in the HTML; this is bad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now </a:t>
            </a:r>
            <a:r>
              <a:rPr lang="en-US" sz="2200" dirty="0"/>
              <a:t>we'll see how to write </a:t>
            </a:r>
            <a:r>
              <a:rPr lang="en-US" sz="2200" i="1" dirty="0">
                <a:hlinkClick r:id="rId3"/>
              </a:rPr>
              <a:t>unobtrusive</a:t>
            </a:r>
            <a:r>
              <a:rPr lang="en-US" sz="2200" dirty="0">
                <a:hlinkClick r:id="rId3"/>
              </a:rPr>
              <a:t> JavaScript</a:t>
            </a:r>
            <a:r>
              <a:rPr lang="en-US" sz="2200" dirty="0"/>
              <a:t> 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HTML with no JavaScript code inside the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uses the JS DOM to attach and execute all JavaScript event 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allows</a:t>
            </a:r>
            <a:r>
              <a:rPr lang="en-US" sz="2200" dirty="0"/>
              <a:t> separation of web site into 3 major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F0"/>
                </a:solidFill>
              </a:rPr>
              <a:t>content</a:t>
            </a:r>
            <a:r>
              <a:rPr lang="en-US" sz="2200" dirty="0"/>
              <a:t> (HTML) - 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F0"/>
                </a:solidFill>
              </a:rPr>
              <a:t>presentation</a:t>
            </a:r>
            <a:r>
              <a:rPr lang="en-US" sz="2200" dirty="0"/>
              <a:t> (CSS) - how does it look?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F0"/>
                </a:solidFill>
              </a:rPr>
              <a:t>behavior</a:t>
            </a:r>
            <a:r>
              <a:rPr lang="en-US" sz="2200" dirty="0"/>
              <a:t> (JavaScript) - how does it respond to user interaction?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00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Obtrusive event handlers (bad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0814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&gt;OK&lt;/button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196548"/>
            <a:ext cx="10058400" cy="120032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when OK button is clicked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alert("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550141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this is bad style (HTML is cluttered with JS code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  <a:latin typeface="Calibri" panose="020F0502020204030204" pitchFamily="34" charset="0"/>
              </a:rPr>
              <a:t>goal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: remove all JavaScript code from the HTML body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396877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16" y="3540810"/>
            <a:ext cx="488975" cy="3365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105" y="4295799"/>
            <a:ext cx="3581400" cy="1895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56" y="1437024"/>
            <a:ext cx="917549" cy="10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Attaching an event handler in JavaScript </a:t>
            </a:r>
            <a:r>
              <a:rPr lang="en-US" sz="4400" dirty="0" smtClean="0"/>
              <a:t>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0753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objectName.onevent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376614"/>
            <a:ext cx="10058400" cy="40011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id="ok"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&gt;OK&lt;/button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776724"/>
            <a:ext cx="10058400" cy="70788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("ok");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okButton.onclick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624615"/>
            <a:ext cx="100584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it is legal to attach event handlers to elements' DOM objects in your JavaScript code</a:t>
            </a:r>
          </a:p>
          <a:p>
            <a:pPr marL="8001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notice that you do </a:t>
            </a:r>
            <a:r>
              <a:rPr lang="en-US" sz="2200" b="1" dirty="0">
                <a:solidFill>
                  <a:srgbClr val="00B0F0"/>
                </a:solidFill>
                <a:latin typeface="Calibri" panose="020F0502020204030204" pitchFamily="34" charset="0"/>
              </a:rPr>
              <a:t>not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put parentheses after the function's name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this is better style than attaching them in the HTML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my code run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6100"/>
            <a:ext cx="10058400" cy="1513692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="myfile.js" type="text/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 ... &lt;/body&gt; 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299792"/>
            <a:ext cx="10058400" cy="120032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x = 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f(n) { return n + 1;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g(n) { return n - 1;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f(x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788613"/>
            <a:ext cx="10058400" cy="1074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your file's JS code runs the moment the browser loads 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variables are declared immediately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functions are declared but not called, unless your global code explicitly calls them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5896659"/>
            <a:ext cx="10058400" cy="766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at this point in time, the browser has not yet read your page's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none of the DOM objects for tags on the page have been created yet</a:t>
            </a:r>
          </a:p>
        </p:txBody>
      </p:sp>
    </p:spTree>
    <p:extLst>
      <p:ext uri="{BB962C8B-B14F-4D97-AF65-F5344CB8AC3E}">
        <p14:creationId xmlns:p14="http://schemas.microsoft.com/office/powerpoint/2010/main" val="16444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Document </a:t>
            </a:r>
            <a:r>
              <a:rPr lang="en-US" dirty="0"/>
              <a:t>Object Model (</a:t>
            </a:r>
            <a:r>
              <a:rPr lang="en-US" dirty="0">
                <a:hlinkClick r:id="rId2"/>
              </a:rPr>
              <a:t>DOM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144"/>
          </a:xfrm>
        </p:spPr>
        <p:txBody>
          <a:bodyPr/>
          <a:lstStyle/>
          <a:p>
            <a:pPr algn="ctr"/>
            <a:r>
              <a:rPr lang="en-US" i="1" dirty="0"/>
              <a:t>a set of JavaScript objects that represent each element on the page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51935"/>
            <a:ext cx="7675281" cy="4152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tag in a page corresponds to a JavaScript DOM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 code can talk to these objects to examine elements' state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see whether a box is checked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change state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insert some new text into a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change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e.g. make a paragraph red</a:t>
            </a:r>
          </a:p>
        </p:txBody>
      </p:sp>
      <p:pic>
        <p:nvPicPr>
          <p:cNvPr id="1027" name="Picture 3" descr="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59" y="2161824"/>
            <a:ext cx="330517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failed attempt at being </a:t>
            </a:r>
            <a:r>
              <a:rPr lang="en-US" dirty="0" smtClean="0"/>
              <a:t>unobtrusive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="myfile.js" type="text/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&lt;div&gt;&lt;button id="ok"&gt;OK&lt;/button&gt;&lt;/div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429000"/>
            <a:ext cx="10058400" cy="646331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("ok");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322224"/>
            <a:ext cx="10058400" cy="22438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 global JS code runs the moment the script is loaded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script in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 processed before page's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has loaded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elements are available yet or can be accessed yet via the DOM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need a way to attach the handler after the page has loaded...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92D050"/>
                </a:solidFill>
              </a:rPr>
              <a:t>window.onload</a:t>
            </a:r>
            <a:r>
              <a:rPr lang="en-US" dirty="0"/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000709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initialize the page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this function once the page has finished loading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//global code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692" y="4155921"/>
            <a:ext cx="10481576" cy="26131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want to attach our event handlers right after the page is done loading</a:t>
            </a:r>
          </a:p>
          <a:p>
            <a:pPr marL="800100" lvl="1" indent="-342900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is a global event called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event that occurs at the moment the page body is done being loaded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 attach a function as a handler for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it will run at that time</a:t>
            </a:r>
          </a:p>
          <a:p>
            <a:pPr marL="800100" lvl="1" indent="-34290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dirty="0" err="1">
                <a:solidFill>
                  <a:srgbClr val="3B62B1"/>
                </a:solidFill>
                <a:latin typeface="Calibri" panose="020F0502020204030204" pitchFamily="34" charset="0"/>
              </a:rPr>
              <a:t>window.onload</a:t>
            </a:r>
            <a:r>
              <a:rPr lang="en-US" sz="2000" dirty="0">
                <a:solidFill>
                  <a:srgbClr val="3B62B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handler we attach all the other handlers to run when events occur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unobtrusive event </a:t>
            </a: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39996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&lt;!–- look, no JavaScript! --&gt;</a:t>
            </a: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button id="ok"&gt;OK&lt;/button&gt;               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(1) </a:t>
            </a:r>
            <a:r>
              <a:rPr lang="pl-P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787101"/>
            <a:ext cx="10058400" cy="3139321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when page loads; sets up event handlers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var ok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("ok");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alert("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window.onload =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pageLoad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5926422"/>
            <a:ext cx="10058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1" y="6081304"/>
            <a:ext cx="488975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unobtrusive JS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1833626"/>
            <a:ext cx="10133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event names are all lowercase, not capitalized like most variables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097278" y="2360779"/>
            <a:ext cx="10058401" cy="646331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window.onload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78" y="3007110"/>
            <a:ext cx="10332722" cy="843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9025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shouldn't write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when attaching the handler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200" b="0" i="1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(if you do, it calls the function immediately, rather than setting it up to be called later)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77" y="3961891"/>
            <a:ext cx="10058401" cy="646331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97276" y="4866235"/>
            <a:ext cx="999100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related: can't directly call functions like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must enclose in your own function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76" y="5393388"/>
            <a:ext cx="10058401" cy="92333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alert("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</a:p>
        </p:txBody>
      </p:sp>
    </p:spTree>
    <p:extLst>
      <p:ext uri="{BB962C8B-B14F-4D97-AF65-F5344CB8AC3E}">
        <p14:creationId xmlns:p14="http://schemas.microsoft.com/office/powerpoint/2010/main" val="14896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Global DOM Objects</a:t>
            </a:r>
          </a:p>
          <a:p>
            <a:pPr lvl="2"/>
            <a:r>
              <a:rPr lang="en-US" altLang="zh-CN" sz="1600" dirty="0"/>
              <a:t>Six global DOM objects</a:t>
            </a:r>
          </a:p>
          <a:p>
            <a:pPr lvl="2"/>
            <a:r>
              <a:rPr lang="en-US" altLang="zh-CN" sz="1600" dirty="0"/>
              <a:t>Unobtrusive JavaScript</a:t>
            </a:r>
          </a:p>
          <a:p>
            <a:pPr lvl="2"/>
            <a:r>
              <a:rPr lang="en-US" altLang="zh-CN" sz="1600" b="1" i="1" dirty="0">
                <a:solidFill>
                  <a:srgbClr val="0066FF"/>
                </a:solidFill>
              </a:rPr>
              <a:t>Anonymous Functions</a:t>
            </a:r>
          </a:p>
          <a:p>
            <a:pPr lvl="1"/>
            <a:r>
              <a:rPr lang="en-US" altLang="zh-CN" sz="2000" dirty="0" smtClean="0"/>
              <a:t>DOM </a:t>
            </a:r>
            <a:r>
              <a:rPr lang="en-US" altLang="zh-CN" sz="2000" dirty="0"/>
              <a:t>Element Objects</a:t>
            </a:r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7405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function(parameters)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977274"/>
            <a:ext cx="10058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JavaScript allows you to declare 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anonymous functions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quickly creates a function without giving it a name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can be stored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variable, attached as an event handler, etc.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6099"/>
            <a:ext cx="10058400" cy="2209431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window.onload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var ok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("ok");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ok.onclick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alert("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995530"/>
            <a:ext cx="10058400" cy="46166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600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8" y="4084025"/>
            <a:ext cx="488975" cy="336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4433142"/>
            <a:ext cx="1005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or the following is also legal (though harder to read and bad style):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4848491"/>
            <a:ext cx="10058400" cy="1477328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window.onload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("ok").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34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dirty="0"/>
              <a:t>Global DOM Objects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DOM </a:t>
            </a:r>
            <a:r>
              <a:rPr lang="en-US" altLang="zh-CN" sz="2000" b="1" i="1" dirty="0">
                <a:solidFill>
                  <a:srgbClr val="0066FF"/>
                </a:solidFill>
              </a:rPr>
              <a:t>Element </a:t>
            </a:r>
            <a:r>
              <a:rPr lang="en-US" altLang="zh-CN" sz="2000" b="1" i="1" dirty="0" smtClean="0">
                <a:solidFill>
                  <a:srgbClr val="0066FF"/>
                </a:solidFill>
              </a:rPr>
              <a:t>Objects</a:t>
            </a:r>
          </a:p>
          <a:p>
            <a:pPr lvl="2"/>
            <a:r>
              <a:rPr lang="en-US" altLang="zh-CN" sz="1600" b="1" i="1" dirty="0" smtClean="0">
                <a:solidFill>
                  <a:srgbClr val="0066FF"/>
                </a:solidFill>
              </a:rPr>
              <a:t>DOM object properties</a:t>
            </a:r>
          </a:p>
          <a:p>
            <a:pPr lvl="2"/>
            <a:r>
              <a:rPr lang="en-US" altLang="zh-CN" sz="1600" dirty="0"/>
              <a:t>Modifying content</a:t>
            </a:r>
          </a:p>
          <a:p>
            <a:pPr lvl="2"/>
            <a:r>
              <a:rPr lang="en-US" altLang="zh-CN" sz="1600" dirty="0" smtClean="0"/>
              <a:t>Adjusting styles</a:t>
            </a:r>
            <a:endParaRPr lang="en-US" altLang="zh-CN" sz="1600" dirty="0"/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5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95640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="main"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class="foo bar"&gt;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&lt;p&gt;See our &lt;a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="sale.html"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saleslink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&gt;Sales&lt;/a&gt; today!&lt;/p&gt;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id="icon"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="images/borat.jpg" alt="Borat"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041374"/>
            <a:ext cx="10058400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icon   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("icon");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07703" y="4226036"/>
          <a:ext cx="8352846" cy="1950720"/>
        </p:xfrm>
        <a:graphic>
          <a:graphicData uri="http://schemas.openxmlformats.org/drawingml/2006/table">
            <a:tbl>
              <a:tblPr/>
              <a:tblGrid>
                <a:gridCol w="1421296"/>
                <a:gridCol w="2395331"/>
                <a:gridCol w="453621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tagName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element's HTML tag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mainDiv.tagName</a:t>
                      </a:r>
                      <a:r>
                        <a:rPr lang="en-US" dirty="0">
                          <a:effectLst/>
                        </a:rPr>
                        <a:t> is "DIV"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className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CSS classes of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mainDiv.className</a:t>
                      </a:r>
                      <a:r>
                        <a:rPr lang="en-US" dirty="0">
                          <a:effectLst/>
                        </a:rPr>
                        <a:t> is "foo bar"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innerHTML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 in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mainDiv.innerHTML</a:t>
                      </a:r>
                      <a:r>
                        <a:rPr lang="en-US" dirty="0">
                          <a:effectLst/>
                        </a:rPr>
                        <a:t> is "\n &lt;p&gt;See our &lt;a hr...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src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URL target of an image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icon.src</a:t>
                      </a:r>
                      <a:r>
                        <a:rPr lang="en-US" dirty="0">
                          <a:effectLst/>
                        </a:rPr>
                        <a:t> is "images/borat.jpg"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href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URL target of a link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theLink.href</a:t>
                      </a:r>
                      <a:r>
                        <a:rPr lang="en-US" dirty="0">
                          <a:effectLst/>
                        </a:rPr>
                        <a:t> is "sale.html"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DOM properties </a:t>
            </a:r>
            <a:r>
              <a:rPr lang="nb-NO" dirty="0" smtClean="0"/>
              <a:t>for form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57709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type="text" size="7"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="7"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id="frosh"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type="checkbox" checked="checked" /&gt; Freshman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703443"/>
            <a:ext cx="10058400" cy="70788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frosh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("frosh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411329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1" y="3578911"/>
            <a:ext cx="2749691" cy="31116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46851" y="4338612"/>
          <a:ext cx="8213697" cy="1625600"/>
        </p:xfrm>
        <a:graphic>
          <a:graphicData uri="http://schemas.openxmlformats.org/drawingml/2006/table">
            <a:tbl>
              <a:tblPr/>
              <a:tblGrid>
                <a:gridCol w="1113183"/>
                <a:gridCol w="3866322"/>
                <a:gridCol w="3234192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text/value chosen by the user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sid.value could be "1234567"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checked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whether a box is checked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frosh.checked is true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whether a control is disabled (boolean)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frosh.disabled is false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readOnly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whether a text box is read-only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sid.readOnly</a:t>
                      </a:r>
                      <a:r>
                        <a:rPr lang="en-US" dirty="0">
                          <a:effectLst/>
                        </a:rPr>
                        <a:t> is false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DOM </a:t>
            </a:r>
            <a:r>
              <a:rPr lang="en-US" dirty="0"/>
              <a:t>element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496471"/>
            <a:ext cx="3882224" cy="49215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access/modify the attributes of a DOM object with 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objectName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attributeName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0044"/>
              </a:solidFill>
              <a:effectLst/>
              <a:latin typeface="Helvetica" panose="020B0604020202020204" pitchFamily="34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most DOM object attributes have the same names as the corresponding HTML attribute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tag's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tag's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dom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55" y="2047460"/>
            <a:ext cx="59531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form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20588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id="captain"&gt;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value="kirk"&gt;James T. Kirk&lt;/option&gt;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"&gt;Jean-Luc Picard&lt;/option&gt;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value="cisco"&gt;Benjamin Cisco&lt;/option&gt;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 &lt;input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trekkie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type="checkbox" /&gt; I'm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Trekkie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866322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90" y="4040255"/>
            <a:ext cx="3581584" cy="29846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512653"/>
            <a:ext cx="10058400" cy="1597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talking to a text box or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you usually want its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talking to a checkbox or radio button, you probably want to know if it's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(true/false)</a:t>
            </a:r>
          </a:p>
        </p:txBody>
      </p:sp>
    </p:spTree>
    <p:extLst>
      <p:ext uri="{BB962C8B-B14F-4D97-AF65-F5344CB8AC3E}">
        <p14:creationId xmlns:p14="http://schemas.microsoft.com/office/powerpoint/2010/main" val="25503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dirty="0"/>
              <a:t>Global DOM Objects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DOM </a:t>
            </a:r>
            <a:r>
              <a:rPr lang="en-US" altLang="zh-CN" sz="2000" b="1" i="1" dirty="0">
                <a:solidFill>
                  <a:srgbClr val="0066FF"/>
                </a:solidFill>
              </a:rPr>
              <a:t>Element </a:t>
            </a:r>
            <a:r>
              <a:rPr lang="en-US" altLang="zh-CN" sz="2000" b="1" i="1" dirty="0" smtClean="0">
                <a:solidFill>
                  <a:srgbClr val="0066FF"/>
                </a:solidFill>
              </a:rPr>
              <a:t>Objects</a:t>
            </a:r>
          </a:p>
          <a:p>
            <a:pPr lvl="2"/>
            <a:r>
              <a:rPr lang="en-US" altLang="zh-CN" sz="1600" dirty="0" smtClean="0"/>
              <a:t>DOM </a:t>
            </a:r>
            <a:r>
              <a:rPr lang="en-US" altLang="zh-CN" sz="1600" dirty="0"/>
              <a:t>object properties</a:t>
            </a:r>
          </a:p>
          <a:p>
            <a:pPr lvl="2"/>
            <a:r>
              <a:rPr lang="en-US" altLang="zh-CN" sz="1600" b="1" i="1" dirty="0">
                <a:solidFill>
                  <a:srgbClr val="0066FF"/>
                </a:solidFill>
              </a:rPr>
              <a:t>Modifying content</a:t>
            </a:r>
          </a:p>
          <a:p>
            <a:pPr lvl="2"/>
            <a:r>
              <a:rPr lang="en-US" altLang="zh-CN" sz="1600" dirty="0" smtClean="0"/>
              <a:t>Adjusting style</a:t>
            </a:r>
            <a:endParaRPr lang="en-US" altLang="zh-CN" sz="1600" dirty="0"/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Modifying text inside an 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115340"/>
            <a:ext cx="10058400" cy="275375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CN" sz="2800" dirty="0"/>
              <a:t>DOM element objects have the following properties: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 err="1" smtClean="0">
                <a:solidFill>
                  <a:srgbClr val="3B62B1"/>
                </a:solidFill>
              </a:rPr>
              <a:t>innerHTML</a:t>
            </a:r>
            <a:r>
              <a:rPr lang="en-US" altLang="zh-CN" sz="2800" dirty="0" smtClean="0">
                <a:solidFill>
                  <a:srgbClr val="3B62B1"/>
                </a:solidFill>
              </a:rPr>
              <a:t> </a:t>
            </a:r>
            <a:r>
              <a:rPr lang="en-US" altLang="zh-CN" sz="2800" dirty="0"/>
              <a:t>: text and/or HTML tags inside a node</a:t>
            </a:r>
          </a:p>
          <a:p>
            <a:pPr lvl="1"/>
            <a:r>
              <a:rPr lang="en-US" altLang="zh-CN" sz="2800" dirty="0" err="1">
                <a:solidFill>
                  <a:srgbClr val="3B62B1"/>
                </a:solidFill>
              </a:rPr>
              <a:t>textContent</a:t>
            </a:r>
            <a:r>
              <a:rPr lang="en-US" altLang="zh-CN" sz="2800" dirty="0">
                <a:solidFill>
                  <a:srgbClr val="3B62B1"/>
                </a:solidFill>
              </a:rPr>
              <a:t> </a:t>
            </a:r>
            <a:r>
              <a:rPr lang="en-US" altLang="zh-CN" sz="2800" dirty="0"/>
              <a:t>: text (no HTML tags) inside a node</a:t>
            </a:r>
          </a:p>
          <a:p>
            <a:pPr lvl="2"/>
            <a:r>
              <a:rPr lang="en-US" altLang="zh-CN" sz="2000" dirty="0"/>
              <a:t>simpler than </a:t>
            </a:r>
            <a:r>
              <a:rPr lang="en-US" altLang="zh-CN" sz="2000" dirty="0" err="1"/>
              <a:t>innerHTML</a:t>
            </a:r>
            <a:r>
              <a:rPr lang="en-US" altLang="zh-CN" sz="2000" dirty="0"/>
              <a:t>, but not supported in IE6</a:t>
            </a:r>
          </a:p>
          <a:p>
            <a:pPr lvl="1"/>
            <a:r>
              <a:rPr lang="en-US" altLang="zh-CN" sz="2800" dirty="0">
                <a:solidFill>
                  <a:srgbClr val="3B62B1"/>
                </a:solidFill>
              </a:rPr>
              <a:t>value</a:t>
            </a:r>
            <a:r>
              <a:rPr lang="en-US" altLang="zh-CN" sz="2800" dirty="0"/>
              <a:t> : the value inside a form control</a:t>
            </a:r>
            <a:endParaRPr lang="zh-CN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1845734"/>
            <a:ext cx="10058400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paragraph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paragraph.innerHTML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"Welcome to our site!";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text on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92D050"/>
                </a:solidFill>
              </a:rPr>
              <a:t>innerHTML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8683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me!&lt;/button&gt;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 id="output"&gt;Hello &lt;/span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544417"/>
            <a:ext cx="10058400" cy="132343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 span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 bro";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867856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83" y="4035438"/>
            <a:ext cx="1784442" cy="31116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4809144"/>
            <a:ext cx="9252957" cy="1135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can change the text inside most elements by setting the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of </a:t>
            </a:r>
            <a:r>
              <a:rPr lang="en-US" dirty="0" err="1">
                <a:solidFill>
                  <a:srgbClr val="92D050"/>
                </a:solidFill>
              </a:rPr>
              <a:t>innerHTML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73936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bad style!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paragraph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paragraph.innerHTML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p&gt;text and &lt;a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=\"page.html\"&gt;link&lt;/a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50617"/>
            <a:ext cx="10058400" cy="1936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can inject arbitrary HTML content into the page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however, this is prone to bugs and errors and is considered poor style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forbid using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to inject HTML tags;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inject plain text only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31" y="1845734"/>
            <a:ext cx="917549" cy="10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dirty="0"/>
              <a:t>Global DOM Objects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DOM </a:t>
            </a:r>
            <a:r>
              <a:rPr lang="en-US" altLang="zh-CN" sz="2000" b="1" i="1" dirty="0">
                <a:solidFill>
                  <a:srgbClr val="0066FF"/>
                </a:solidFill>
              </a:rPr>
              <a:t>Element </a:t>
            </a:r>
            <a:r>
              <a:rPr lang="en-US" altLang="zh-CN" sz="2000" b="1" i="1" dirty="0" smtClean="0">
                <a:solidFill>
                  <a:srgbClr val="0066FF"/>
                </a:solidFill>
              </a:rPr>
              <a:t>Objects</a:t>
            </a:r>
          </a:p>
          <a:p>
            <a:pPr lvl="2"/>
            <a:r>
              <a:rPr lang="en-US" altLang="zh-CN" sz="1600" dirty="0" smtClean="0"/>
              <a:t>DOM </a:t>
            </a:r>
            <a:r>
              <a:rPr lang="en-US" altLang="zh-CN" sz="1600" dirty="0"/>
              <a:t>object properties</a:t>
            </a:r>
          </a:p>
          <a:p>
            <a:pPr lvl="2"/>
            <a:r>
              <a:rPr lang="en-US" altLang="zh-CN" sz="1600" dirty="0"/>
              <a:t>Modifying content</a:t>
            </a:r>
          </a:p>
          <a:p>
            <a:pPr lvl="2"/>
            <a:r>
              <a:rPr lang="en-US" altLang="zh-CN" sz="1600" b="1" i="1" dirty="0">
                <a:solidFill>
                  <a:srgbClr val="0066FF"/>
                </a:solidFill>
              </a:rPr>
              <a:t>Adjusting style</a:t>
            </a:r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46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Recall: </a:t>
            </a:r>
            <a:r>
              <a:rPr lang="en-US" dirty="0" smtClean="0"/>
              <a:t>CSS </a:t>
            </a:r>
            <a:r>
              <a:rPr lang="en-US" dirty="0"/>
              <a:t>class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99492"/>
          </a:xfr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.special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element with class="special"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 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font-weight: bold;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p.shout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p elements with class="shout" */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cursive;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045226"/>
            <a:ext cx="10058400" cy="123110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Spatula City! Spatula City!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See our spectacular spatula specials!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Today only: satisfaction guaranteed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                                     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b="1" i="1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5594960"/>
            <a:ext cx="10058400" cy="458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rule to any element with class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or a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with class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shout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CSS </a:t>
            </a:r>
            <a:r>
              <a:rPr lang="en-US" dirty="0"/>
              <a:t>ID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44727"/>
          </a:xfrm>
          <a:solidFill>
            <a:srgbClr val="EBF7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#mission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font-style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italic;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font-family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"Garamond", "Century Gothic", serif;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i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190461"/>
            <a:ext cx="10058400" cy="10618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 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Spatula City!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mission is to provide the most spectacular spatulas and splurge on our specials until our customers ”</a:t>
            </a:r>
            <a:r>
              <a:rPr kumimoji="0" 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esplode</a:t>
            </a:r>
            <a:r>
              <a:rPr kumimoji="0" lang="en-US" sz="2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” with splendor!                                                                                           </a:t>
            </a:r>
            <a:r>
              <a:rPr kumimoji="0" lang="en-US" sz="2100" b="1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Garamond" panose="02020404030301010803" pitchFamily="18" charset="0"/>
              </a:rPr>
              <a:t>output</a:t>
            </a:r>
            <a:endParaRPr kumimoji="0" lang="en-US" sz="1800" b="1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301938"/>
            <a:ext cx="10058400" cy="1474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style only to the paragraph that has the ID of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can be specified explicitly: 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#mission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1861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Recall: CSS </a:t>
            </a:r>
            <a:r>
              <a:rPr lang="en-US" b="1" dirty="0"/>
              <a:t>properties for </a:t>
            </a:r>
            <a:r>
              <a:rPr lang="en-US" b="1" dirty="0" smtClean="0">
                <a:solidFill>
                  <a:srgbClr val="92D050"/>
                </a:solidFill>
              </a:rPr>
              <a:t>fonts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2376523"/>
          <a:ext cx="10058400" cy="256032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2"/>
                        </a:rPr>
                        <a:t>font-family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which font will be used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3"/>
                        </a:rPr>
                        <a:t>font-size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how large the letters will be drawn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4"/>
                        </a:rPr>
                        <a:t>font-style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to enable/disable italic style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5"/>
                        </a:rPr>
                        <a:t>font-weight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used to enable/disable bold style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linkClick r:id="rId6"/>
                        </a:rPr>
                        <a:t>Complete list of font properties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styles with the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6100"/>
            <a:ext cx="10058400" cy="470083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objectName.style.propertyName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362513"/>
            <a:ext cx="10058400" cy="70788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me!&lt;/button&gt;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id="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"&gt;Don't forget your homework!&lt;/span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070399"/>
            <a:ext cx="10058400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 text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text.style.color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"#ff5500";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text.style.fontSize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"40pt";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701615"/>
            <a:ext cx="10058400" cy="523220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42" y="4766351"/>
            <a:ext cx="4267419" cy="3365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902225" y="5310837"/>
          <a:ext cx="6683072" cy="650240"/>
        </p:xfrm>
        <a:graphic>
          <a:graphicData uri="http://schemas.openxmlformats.org/drawingml/2006/table">
            <a:tbl>
              <a:tblPr/>
              <a:tblGrid>
                <a:gridCol w="1113183"/>
                <a:gridCol w="5569889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style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lets you set any CSS style property for an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97280" y="6028756"/>
            <a:ext cx="10058400" cy="735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same properties as in CSS, but with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camelCasedNames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examples: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borderLeftWidth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fontFamily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Global DOM Objects</a:t>
            </a:r>
          </a:p>
          <a:p>
            <a:pPr lvl="2"/>
            <a:r>
              <a:rPr lang="en-US" altLang="zh-CN" sz="1600" b="1" i="1" dirty="0">
                <a:solidFill>
                  <a:srgbClr val="0066FF"/>
                </a:solidFill>
              </a:rPr>
              <a:t>Six global DOM objects</a:t>
            </a:r>
          </a:p>
          <a:p>
            <a:pPr lvl="2"/>
            <a:r>
              <a:rPr lang="en-US" altLang="zh-CN" sz="1600" dirty="0"/>
              <a:t>Unobtrusive JavaScript</a:t>
            </a:r>
          </a:p>
          <a:p>
            <a:pPr lvl="2"/>
            <a:r>
              <a:rPr lang="en-US" altLang="zh-CN" sz="1600" dirty="0"/>
              <a:t>Anonymous Functions</a:t>
            </a:r>
          </a:p>
          <a:p>
            <a:pPr lvl="1"/>
            <a:r>
              <a:rPr lang="en-US" altLang="zh-CN" sz="2000" dirty="0" smtClean="0"/>
              <a:t>DOM </a:t>
            </a:r>
            <a:r>
              <a:rPr lang="en-US" altLang="zh-CN" sz="2000" dirty="0"/>
              <a:t>Element Objects</a:t>
            </a:r>
          </a:p>
          <a:p>
            <a:pPr lvl="1"/>
            <a:r>
              <a:rPr lang="en-US" altLang="zh-CN" sz="2000" dirty="0" smtClean="0"/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styling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52926"/>
            <a:ext cx="727410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many students forget to write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.style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when setting styles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399379"/>
            <a:ext cx="10058400" cy="92333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clickMe.color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"red";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.style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3438275"/>
            <a:ext cx="740183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style properties are capitalized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likeThis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not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like-this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3869162"/>
            <a:ext cx="10058400" cy="646331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clickMe.style.font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= "14pt";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clickMe.style.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"14pt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621607"/>
            <a:ext cx="1005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style properties </a:t>
            </a:r>
            <a:r>
              <a:rPr lang="en-US" sz="2200" i="1" dirty="0">
                <a:solidFill>
                  <a:srgbClr val="00B0F0"/>
                </a:solidFill>
                <a:latin typeface="Calibri" panose="020F0502020204030204" pitchFamily="34" charset="0"/>
              </a:rPr>
              <a:t>must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be set as strings, often with units at the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write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exactly the value you would have written in the CSS, but in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097280" y="5415368"/>
            <a:ext cx="10058400" cy="92333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clickMe.style.width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clickMe.style.width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clickMe.style.padding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reading/changing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0996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"&gt;Click Me&lt;/button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2166730"/>
            <a:ext cx="10058400" cy="2554545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biggerFont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biggerFont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button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button.style.fontSize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button.style.fontSize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(size + 4) +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862204"/>
            <a:ext cx="1035437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style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property lets you set any CSS style for an element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 you cannot read existing styles with it 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(you can read ones you set using the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.style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but not ones that are set in the CSS file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721274"/>
            <a:ext cx="10058400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61" y="4762857"/>
            <a:ext cx="965250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elements' existing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449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window.getComputedStyle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(element).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256183"/>
            <a:ext cx="10058400" cy="1931298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biggerFont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turn text yellow and make it bigger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size </a:t>
            </a:r>
            <a:r>
              <a:rPr lang="en-US" sz="19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9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9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5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window.getComputedStyle</a:t>
            </a:r>
            <a:r>
              <a:rPr lang="en-US" sz="195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5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19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9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clickMe.style.fontSize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(size + 4) +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923086"/>
            <a:ext cx="942347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getComputedStyle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method of global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accesses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existing styles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4187480"/>
            <a:ext cx="10058400" cy="40011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output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01" y="4243563"/>
            <a:ext cx="965250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bug: incorrect usage of existing </a:t>
            </a:r>
            <a:r>
              <a:rPr lang="en-US" sz="4000" dirty="0" smtClean="0"/>
              <a:t>styles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967819"/>
            <a:ext cx="75392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above example computes e.g.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"200px" + 100 + "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would evaluate to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"200px100px"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1844758"/>
            <a:ext cx="10058400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("main");</a:t>
            </a:r>
          </a:p>
          <a:p>
            <a:r>
              <a:rPr lang="en-US" sz="20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main.style.top</a:t>
            </a:r>
            <a:r>
              <a:rPr lang="en-US" sz="20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window.getComputedStyle</a:t>
            </a:r>
            <a:r>
              <a:rPr lang="en-US" sz="20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(main).top + 100 + "</a:t>
            </a:r>
            <a:r>
              <a:rPr lang="en-US" sz="2000" b="1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b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010891"/>
            <a:ext cx="2859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corrected version: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441778"/>
            <a:ext cx="10058400" cy="70788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main.style.top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window.getComputedStyle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(main).top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100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Getting/setting CSS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77921"/>
            <a:ext cx="10058400" cy="2862322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highlightField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turn text yellow and make it bigger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"highlight";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text.className.indexOf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("invalid") &lt;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highlight"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awkward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1" y="4570966"/>
            <a:ext cx="10058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 DOM's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className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property corresponds to HTML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somewhat clunky when dealing with multiple space-separated classes as one big string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Getting/setting CSS classes with </a:t>
            </a:r>
            <a:r>
              <a:rPr lang="en-US" dirty="0" err="1"/>
              <a:t>classList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6503"/>
            <a:ext cx="10058400" cy="224676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highlightField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turn text yellow and make it bigger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("text");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.contains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("invalid"))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("highlight");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106519"/>
            <a:ext cx="10058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classList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collection has methods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remove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contains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toggle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manipulate CSS classes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to existing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DOM property, but don't have to manually split by spaces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this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94558"/>
            <a:ext cx="10058400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this.fieldName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field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this.fieldName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this.methodName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(parameters);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757702"/>
            <a:ext cx="100584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JavaScript code actually runs inside of an object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default, code runs in the global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 (so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===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global variables and functions you declare become part of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 refers to the current object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Unobtrusive </a:t>
            </a:r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5823"/>
          </a:xfr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okayClick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en-US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"red";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highlighted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011557"/>
            <a:ext cx="10058400" cy="369332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highlighted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color: red;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577215"/>
            <a:ext cx="10058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well-written JavaScript code should contain as little CSS as possible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use JS to set CSS classes/IDs on elements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define the styles of those classes/IDs in your CSS file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Document Object Model (DOM)</a:t>
            </a:r>
          </a:p>
          <a:p>
            <a:pPr lvl="1"/>
            <a:r>
              <a:rPr lang="en-US" altLang="zh-CN" sz="2000" dirty="0"/>
              <a:t>DOM Element Objects</a:t>
            </a:r>
          </a:p>
          <a:p>
            <a:pPr lvl="1"/>
            <a:r>
              <a:rPr lang="en-US" altLang="zh-CN" sz="2000" dirty="0"/>
              <a:t>Global DOM Objects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The DOM Tree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0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2050" name="Picture 2" descr="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30" y="1820172"/>
            <a:ext cx="6667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5379610"/>
            <a:ext cx="1005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elements of a page are nested into a </a:t>
            </a:r>
            <a:r>
              <a:rPr lang="en-US" sz="2200" dirty="0">
                <a:solidFill>
                  <a:srgbClr val="00B0F0"/>
                </a:solidFill>
              </a:rPr>
              <a:t>tree-like structure</a:t>
            </a:r>
            <a:r>
              <a:rPr lang="en-US" sz="2200" dirty="0"/>
              <a:t> of </a:t>
            </a:r>
            <a:r>
              <a:rPr lang="en-US" sz="2200" dirty="0" smtClean="0"/>
              <a:t>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DOM has properties and methods for traversing this tree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96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global DOM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Javascript</a:t>
            </a:r>
            <a:r>
              <a:rPr lang="en-US" dirty="0"/>
              <a:t> program can refer to the following global objects: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29732" y="2563339"/>
          <a:ext cx="7430494" cy="2489200"/>
        </p:xfrm>
        <a:graphic>
          <a:graphicData uri="http://schemas.openxmlformats.org/drawingml/2006/table">
            <a:tbl>
              <a:tblPr/>
              <a:tblGrid>
                <a:gridCol w="1685677"/>
                <a:gridCol w="574481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document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current HTML page and its content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history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list of pages the user has visited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location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URL of the current HTML page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navigator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info about the web browser you are using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screen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info about the screen area occupied by the browser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window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browser window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DOM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54801"/>
            <a:ext cx="10058400" cy="120032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This is a paragraph of text with a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="/path/page.html"&gt;link in it&lt;/a&gt;.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7280" y="3124507"/>
            <a:ext cx="6664004" cy="3385542"/>
            <a:chOff x="1097280" y="2816160"/>
            <a:chExt cx="6664004" cy="3385542"/>
          </a:xfrm>
          <a:solidFill>
            <a:schemeClr val="bg1"/>
          </a:solidFill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097280" y="2816160"/>
              <a:ext cx="6664004" cy="338554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" panose="020B0604020202020204" pitchFamily="34" charset="0"/>
                </a:rPr>
                <a:t>element nodes</a:t>
              </a: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(HTML tag) 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can have children and/or attributes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" panose="020B0604020202020204" pitchFamily="34" charset="0"/>
                </a:rPr>
                <a:t>text nodes</a:t>
              </a: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(text in a block element)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      </a:t>
              </a: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Arial" panose="020B0604020202020204" pitchFamily="34" charset="0"/>
                </a:rPr>
                <a:t>attribute nodes</a:t>
              </a: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(attribute/value pair) 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text/attributes are children in an element node 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cannot have children or attributes 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not usually shown when drawing the DOM tree 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25964" y="2881524"/>
              <a:ext cx="371475" cy="1869512"/>
              <a:chOff x="1425964" y="2881524"/>
              <a:chExt cx="371475" cy="1869512"/>
            </a:xfrm>
            <a:grpFill/>
          </p:grpSpPr>
          <p:pic>
            <p:nvPicPr>
              <p:cNvPr id="17410" name="Picture 2" descr="element nod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5964" y="2881524"/>
                <a:ext cx="371475" cy="371475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411" name="Picture 3" descr="text nod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5964" y="3859894"/>
                <a:ext cx="361950" cy="361950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412" name="Picture 4" descr="attribute nod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5964" y="4389086"/>
                <a:ext cx="361950" cy="361950"/>
              </a:xfrm>
              <a:prstGeom prst="rect">
                <a:avLst/>
              </a:prstGeom>
              <a:grpFill/>
              <a:extLst/>
            </p:spPr>
          </p:pic>
        </p:grpSp>
      </p:grpSp>
      <p:pic>
        <p:nvPicPr>
          <p:cNvPr id="17418" name="Picture 10" descr="DOM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02" y="3224388"/>
            <a:ext cx="3137078" cy="27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9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327"/>
          </a:xfrm>
        </p:spPr>
        <p:txBody>
          <a:bodyPr/>
          <a:lstStyle/>
          <a:p>
            <a:r>
              <a:rPr lang="en-US" dirty="0"/>
              <a:t>every node's DOM object has the following properties: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68148"/>
              </p:ext>
            </p:extLst>
          </p:nvPr>
        </p:nvGraphicFramePr>
        <p:xfrm>
          <a:off x="2534477" y="2384435"/>
          <a:ext cx="7384775" cy="1828800"/>
        </p:xfrm>
        <a:graphic>
          <a:graphicData uri="http://schemas.openxmlformats.org/drawingml/2006/table">
            <a:tbl>
              <a:tblPr/>
              <a:tblGrid>
                <a:gridCol w="2822714"/>
                <a:gridCol w="4562061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name(s)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firstChild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lastChild</a:t>
                      </a:r>
                      <a:r>
                        <a:rPr lang="en-US" dirty="0">
                          <a:solidFill>
                            <a:srgbClr val="3B62B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start/end of this node's list of children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childNodes</a:t>
                      </a:r>
                      <a:r>
                        <a:rPr lang="en-US" dirty="0">
                          <a:solidFill>
                            <a:srgbClr val="3B62B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all this node's children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nextSibling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previousSibling</a:t>
                      </a:r>
                      <a:r>
                        <a:rPr lang="en-US" dirty="0">
                          <a:solidFill>
                            <a:srgbClr val="3B62B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neighboring nodes with the same parent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B62B1"/>
                          </a:solidFill>
                        </a:rPr>
                        <a:t>parentNode</a:t>
                      </a:r>
                      <a:r>
                        <a:rPr lang="en-US" dirty="0">
                          <a:solidFill>
                            <a:srgbClr val="3B62B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that contains this node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574594"/>
            <a:ext cx="63706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complete list of DOM node properties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browser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incompatiblity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information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(IE6 sucks) </a:t>
            </a:r>
          </a:p>
        </p:txBody>
      </p:sp>
    </p:spTree>
    <p:extLst>
      <p:ext uri="{BB962C8B-B14F-4D97-AF65-F5344CB8AC3E}">
        <p14:creationId xmlns:p14="http://schemas.microsoft.com/office/powerpoint/2010/main" val="13105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3262"/>
            <a:ext cx="10058400" cy="70788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id="foo"&gt;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paragraph of text with a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="/path/to/another/page.html"&gt;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6546" y="4381006"/>
            <a:ext cx="571500" cy="55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p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5967334" y="4381006"/>
            <a:ext cx="571500" cy="55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5967334" y="2763038"/>
            <a:ext cx="2323812" cy="7411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a paragraph of text with a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67334" y="5684594"/>
            <a:ext cx="571501" cy="622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165731" y="4342906"/>
            <a:ext cx="647124" cy="622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ink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>
            <a:stCxn id="3" idx="3"/>
            <a:endCxn id="6" idx="1"/>
          </p:cNvCxnSpPr>
          <p:nvPr/>
        </p:nvCxnSpPr>
        <p:spPr>
          <a:xfrm>
            <a:off x="3808046" y="4660406"/>
            <a:ext cx="215928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" idx="3"/>
            <a:endCxn id="8" idx="1"/>
          </p:cNvCxnSpPr>
          <p:nvPr/>
        </p:nvCxnSpPr>
        <p:spPr>
          <a:xfrm>
            <a:off x="3808046" y="4660406"/>
            <a:ext cx="2159288" cy="1335338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3"/>
            <a:endCxn id="5" idx="1"/>
          </p:cNvCxnSpPr>
          <p:nvPr/>
        </p:nvCxnSpPr>
        <p:spPr>
          <a:xfrm flipV="1">
            <a:off x="3808046" y="3133615"/>
            <a:ext cx="2159288" cy="1526791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6538834" y="4654056"/>
            <a:ext cx="1626897" cy="635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77" name="组合 19476"/>
          <p:cNvGrpSpPr/>
          <p:nvPr/>
        </p:nvGrpSpPr>
        <p:grpSpPr>
          <a:xfrm>
            <a:off x="3557782" y="4948000"/>
            <a:ext cx="2409555" cy="1256310"/>
            <a:chOff x="2353236" y="4921624"/>
            <a:chExt cx="2409555" cy="1256310"/>
          </a:xfrm>
        </p:grpSpPr>
        <p:cxnSp>
          <p:nvCxnSpPr>
            <p:cNvPr id="31" name="肘形连接符 30"/>
            <p:cNvCxnSpPr/>
            <p:nvPr/>
          </p:nvCxnSpPr>
          <p:spPr>
            <a:xfrm rot="10800000">
              <a:off x="2353236" y="4921624"/>
              <a:ext cx="2409555" cy="1196788"/>
            </a:xfrm>
            <a:prstGeom prst="bentConnector3">
              <a:avLst>
                <a:gd name="adj1" fmla="val 10022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0" name="文本框 19459"/>
            <p:cNvSpPr txBox="1"/>
            <p:nvPr/>
          </p:nvSpPr>
          <p:spPr>
            <a:xfrm>
              <a:off x="2356757" y="5839380"/>
              <a:ext cx="1188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00B050"/>
                  </a:solidFill>
                </a:rPr>
                <a:t>parentNode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464" name="组合 19463"/>
          <p:cNvGrpSpPr/>
          <p:nvPr/>
        </p:nvGrpSpPr>
        <p:grpSpPr>
          <a:xfrm>
            <a:off x="4969866" y="3274560"/>
            <a:ext cx="997468" cy="338554"/>
            <a:chOff x="3765320" y="3248184"/>
            <a:chExt cx="997468" cy="338554"/>
          </a:xfrm>
        </p:grpSpPr>
        <p:cxnSp>
          <p:nvCxnSpPr>
            <p:cNvPr id="19462" name="直接箭头连接符 19461"/>
            <p:cNvCxnSpPr/>
            <p:nvPr/>
          </p:nvCxnSpPr>
          <p:spPr>
            <a:xfrm>
              <a:off x="3806697" y="3254188"/>
              <a:ext cx="9560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3" name="文本框 19462"/>
            <p:cNvSpPr txBox="1"/>
            <p:nvPr/>
          </p:nvSpPr>
          <p:spPr>
            <a:xfrm>
              <a:off x="3765320" y="3248184"/>
              <a:ext cx="925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FF0000"/>
                  </a:solidFill>
                </a:rPr>
                <a:t>firstChild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76" name="组合 19475"/>
          <p:cNvGrpSpPr/>
          <p:nvPr/>
        </p:nvGrpSpPr>
        <p:grpSpPr>
          <a:xfrm>
            <a:off x="4969866" y="5544715"/>
            <a:ext cx="988697" cy="338554"/>
            <a:chOff x="3765320" y="5518339"/>
            <a:chExt cx="988697" cy="33855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797926" y="5839380"/>
              <a:ext cx="9560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765320" y="5518339"/>
              <a:ext cx="892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FF0000"/>
                  </a:solidFill>
                </a:rPr>
                <a:t>lastChild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61009" y="4265517"/>
            <a:ext cx="1676161" cy="338554"/>
            <a:chOff x="3806697" y="2939134"/>
            <a:chExt cx="1093444" cy="338554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3806697" y="3254188"/>
              <a:ext cx="9560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974310" y="2939134"/>
              <a:ext cx="925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FF0000"/>
                  </a:solidFill>
                </a:rPr>
                <a:t>firstChild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79860" y="4630557"/>
            <a:ext cx="1465610" cy="338554"/>
            <a:chOff x="3806697" y="2939134"/>
            <a:chExt cx="956091" cy="33855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3806697" y="3254188"/>
              <a:ext cx="9560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974310" y="2939134"/>
              <a:ext cx="5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FF0000"/>
                  </a:solidFill>
                </a:rPr>
                <a:t>lastChild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75" name="组合 19474"/>
          <p:cNvGrpSpPr/>
          <p:nvPr/>
        </p:nvGrpSpPr>
        <p:grpSpPr>
          <a:xfrm>
            <a:off x="6091520" y="4995597"/>
            <a:ext cx="1528424" cy="632662"/>
            <a:chOff x="4948518" y="4997816"/>
            <a:chExt cx="1528424" cy="520523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4948518" y="4997816"/>
              <a:ext cx="0" cy="5205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3" name="直接箭头连接符 19472"/>
            <p:cNvCxnSpPr/>
            <p:nvPr/>
          </p:nvCxnSpPr>
          <p:spPr>
            <a:xfrm flipV="1">
              <a:off x="5048538" y="4997816"/>
              <a:ext cx="0" cy="5205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5032829" y="5083905"/>
              <a:ext cx="1444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7030A0"/>
                  </a:solidFill>
                </a:rPr>
                <a:t>previousSibling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474" name="组合 19473"/>
          <p:cNvGrpSpPr/>
          <p:nvPr/>
        </p:nvGrpSpPr>
        <p:grpSpPr>
          <a:xfrm>
            <a:off x="6058389" y="3528564"/>
            <a:ext cx="1188949" cy="766801"/>
            <a:chOff x="4853843" y="3502189"/>
            <a:chExt cx="1188949" cy="605072"/>
          </a:xfrm>
        </p:grpSpPr>
        <p:cxnSp>
          <p:nvCxnSpPr>
            <p:cNvPr id="19471" name="直接箭头连接符 19470"/>
            <p:cNvCxnSpPr/>
            <p:nvPr/>
          </p:nvCxnSpPr>
          <p:spPr>
            <a:xfrm>
              <a:off x="4948518" y="3586738"/>
              <a:ext cx="0" cy="5205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948518" y="3502189"/>
              <a:ext cx="1094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7030A0"/>
                  </a:solidFill>
                </a:rPr>
                <a:t>nextSibling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4853843" y="3586738"/>
              <a:ext cx="0" cy="5205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81" name="组合 19480"/>
          <p:cNvGrpSpPr/>
          <p:nvPr/>
        </p:nvGrpSpPr>
        <p:grpSpPr>
          <a:xfrm>
            <a:off x="3557781" y="2693255"/>
            <a:ext cx="2337916" cy="1440381"/>
            <a:chOff x="2353235" y="2666879"/>
            <a:chExt cx="2337916" cy="1440381"/>
          </a:xfrm>
        </p:grpSpPr>
        <p:cxnSp>
          <p:nvCxnSpPr>
            <p:cNvPr id="19479" name="肘形连接符 19478"/>
            <p:cNvCxnSpPr/>
            <p:nvPr/>
          </p:nvCxnSpPr>
          <p:spPr>
            <a:xfrm rot="10800000" flipV="1">
              <a:off x="2353235" y="2971799"/>
              <a:ext cx="2337916" cy="1135461"/>
            </a:xfrm>
            <a:prstGeom prst="bentConnector3">
              <a:avLst>
                <a:gd name="adj1" fmla="val 99642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2781719" y="2666879"/>
              <a:ext cx="1188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00B050"/>
                  </a:solidFill>
                </a:rPr>
                <a:t>parentNode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485" name="组合 19484"/>
          <p:cNvGrpSpPr/>
          <p:nvPr/>
        </p:nvGrpSpPr>
        <p:grpSpPr>
          <a:xfrm>
            <a:off x="6700201" y="4005782"/>
            <a:ext cx="1426418" cy="338554"/>
            <a:chOff x="5495655" y="3794767"/>
            <a:chExt cx="1426418" cy="338554"/>
          </a:xfrm>
        </p:grpSpPr>
        <p:cxnSp>
          <p:nvCxnSpPr>
            <p:cNvPr id="19483" name="直接箭头连接符 19482"/>
            <p:cNvCxnSpPr/>
            <p:nvPr/>
          </p:nvCxnSpPr>
          <p:spPr>
            <a:xfrm flipH="1">
              <a:off x="5495655" y="4088181"/>
              <a:ext cx="14264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5613949" y="3794767"/>
              <a:ext cx="1188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00B050"/>
                  </a:solidFill>
                </a:rPr>
                <a:t>parentNode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45213" y="4227098"/>
            <a:ext cx="2672647" cy="338554"/>
            <a:chOff x="5495655" y="3770050"/>
            <a:chExt cx="1891450" cy="338554"/>
          </a:xfrm>
        </p:grpSpPr>
        <p:cxnSp>
          <p:nvCxnSpPr>
            <p:cNvPr id="77" name="直接箭头连接符 76"/>
            <p:cNvCxnSpPr/>
            <p:nvPr/>
          </p:nvCxnSpPr>
          <p:spPr>
            <a:xfrm flipH="1">
              <a:off x="5495655" y="4088181"/>
              <a:ext cx="14264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98766" y="3770050"/>
              <a:ext cx="1188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rgbClr val="00B050"/>
                  </a:solidFill>
                </a:rPr>
                <a:t>parentNode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44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vs. text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85915"/>
            <a:ext cx="10058400" cy="1938992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 is a paragraph of text with a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="page.html"&gt;link&lt;/a&gt;.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973462"/>
            <a:ext cx="64714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Q: How many children does the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above have?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0991" y="4404349"/>
            <a:ext cx="80636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an element node representing the &lt;p&gt;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two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text nodes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representing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"\n\t"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(before/after the paragraph)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5169424"/>
            <a:ext cx="80436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Q: How many children does the paragraph have? The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tag?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70991" y="5912361"/>
            <a:ext cx="38166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A: 3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and 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 DOM manipulation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CN" sz="2400" dirty="0"/>
              <a:t>How would we do each of the following in JavaScript code? Each involves modifying each one of a group of elements ...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When the Go button is clicked, reposition all the </a:t>
            </a:r>
            <a:r>
              <a:rPr lang="en-US" altLang="zh-CN" sz="2400" dirty="0" err="1">
                <a:solidFill>
                  <a:srgbClr val="3B62B1"/>
                </a:solidFill>
              </a:rPr>
              <a:t>div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of class </a:t>
            </a:r>
            <a:r>
              <a:rPr lang="en-US" altLang="zh-CN" sz="2400" dirty="0">
                <a:solidFill>
                  <a:srgbClr val="3B62B1"/>
                </a:solidFill>
              </a:rPr>
              <a:t>puzzle</a:t>
            </a:r>
            <a:r>
              <a:rPr lang="en-US" altLang="zh-CN" sz="2400" dirty="0"/>
              <a:t> to random x/y locations.</a:t>
            </a:r>
          </a:p>
          <a:p>
            <a:pPr lvl="1"/>
            <a:r>
              <a:rPr lang="en-US" altLang="zh-CN" sz="2400" dirty="0"/>
              <a:t>When the user hovers over the maze boundary, turn all maze walls </a:t>
            </a:r>
            <a:r>
              <a:rPr lang="en-US" altLang="zh-CN" sz="2400" dirty="0">
                <a:solidFill>
                  <a:srgbClr val="3B62B1"/>
                </a:solidFill>
              </a:rPr>
              <a:t>red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Change every other item in the </a:t>
            </a:r>
            <a:r>
              <a:rPr lang="en-US" altLang="zh-CN" sz="2400" dirty="0" err="1">
                <a:solidFill>
                  <a:srgbClr val="3B62B1"/>
                </a:solidFill>
              </a:rPr>
              <a:t>ul</a:t>
            </a:r>
            <a:r>
              <a:rPr lang="en-US" altLang="zh-CN" sz="2400" dirty="0"/>
              <a:t> list with </a:t>
            </a:r>
            <a:r>
              <a:rPr lang="en-US" altLang="zh-CN" sz="2400" dirty="0">
                <a:solidFill>
                  <a:srgbClr val="3B62B1"/>
                </a:solidFill>
              </a:rPr>
              <a:t>id</a:t>
            </a:r>
            <a:r>
              <a:rPr lang="en-US" altLang="zh-CN" sz="2400" dirty="0"/>
              <a:t> of </a:t>
            </a:r>
            <a:r>
              <a:rPr lang="en-US" altLang="zh-CN" sz="2400" dirty="0">
                <a:solidFill>
                  <a:srgbClr val="3B62B1"/>
                </a:solidFill>
              </a:rPr>
              <a:t>TA</a:t>
            </a:r>
            <a:r>
              <a:rPr lang="en-US" altLang="zh-CN" sz="2400" dirty="0"/>
              <a:t>s to have a gray background.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1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72196"/>
            <a:ext cx="74879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methods in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other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</a:rPr>
              <a:t>DOM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objects (* = HTML5):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97280" y="2665550"/>
          <a:ext cx="10058400" cy="2651760"/>
        </p:xfrm>
        <a:graphic>
          <a:graphicData uri="http://schemas.openxmlformats.org/drawingml/2006/table">
            <a:tbl>
              <a:tblPr/>
              <a:tblGrid>
                <a:gridCol w="3007581"/>
                <a:gridCol w="705081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getElementsByTagName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array of </a:t>
                      </a:r>
                      <a:r>
                        <a:rPr lang="en-US" dirty="0" err="1"/>
                        <a:t>descendents</a:t>
                      </a:r>
                      <a:r>
                        <a:rPr lang="en-US" dirty="0"/>
                        <a:t> with the given tag, such as "div"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getElementsByName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array of </a:t>
                      </a:r>
                      <a:r>
                        <a:rPr lang="en-US" dirty="0" err="1"/>
                        <a:t>descendents</a:t>
                      </a:r>
                      <a:r>
                        <a:rPr lang="en-US" dirty="0"/>
                        <a:t> with the given name attribute (mostly useful for accessing form controls)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querySelector</a:t>
                      </a:r>
                      <a:r>
                        <a:rPr lang="en-US" dirty="0"/>
                        <a:t> *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element that would be matched by the given CSS selector string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querySelectorAll</a:t>
                      </a:r>
                      <a:r>
                        <a:rPr lang="en-US"/>
                        <a:t> *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array of all elements that would be matched by the given CSS selector string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elements of a certain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"/>
          </a:xfrm>
        </p:spPr>
        <p:txBody>
          <a:bodyPr>
            <a:normAutofit/>
          </a:bodyPr>
          <a:lstStyle/>
          <a:p>
            <a:r>
              <a:rPr lang="en-US" sz="2200" dirty="0"/>
              <a:t>highlight all paragraphs in the document: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394374"/>
            <a:ext cx="10058400" cy="132343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allParas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allParas.length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allParas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"yellow";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856042"/>
            <a:ext cx="10058400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&lt;p&gt;This is the first paragraph&lt;/p&gt;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&lt;p&gt;This is the second paragraph&lt;/p&gt;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get the idea...&lt;/p&gt;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32440"/>
            <a:ext cx="80425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all paragraphs inside of the section with ID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"address"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526404"/>
            <a:ext cx="10058400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("address").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addrParas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("#address p");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addrParas.length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addrParas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"yellow";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47932"/>
            <a:ext cx="10058400" cy="163121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won't be returned!&lt;/p&gt;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id="address"&gt;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&lt;p&gt;1234 Street&lt;/p&gt;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&lt;p&gt;Atlanta, GA&lt;/p&gt;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querySelectorAll</a:t>
            </a:r>
            <a:r>
              <a:rPr lang="en-US" dirty="0"/>
              <a:t> issues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98742"/>
            <a:ext cx="6918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many students forget to write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front of 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144668"/>
            <a:ext cx="10058400" cy="969496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all buttons with a class of "control"</a:t>
            </a:r>
          </a:p>
          <a:p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gameButtons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("control");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gameButtons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(".control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</a:t>
            </a:r>
            <a:r>
              <a:rPr lang="en-US" sz="19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US" sz="19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1" y="3131938"/>
            <a:ext cx="10058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querySelectorAll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returns an array, not a single element; must loop over the results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document.querySelector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returns just the first element that matches, if that's what you want)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3823459"/>
            <a:ext cx="10058400" cy="184665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all buttons with a class of "control" to have red text</a:t>
            </a:r>
          </a:p>
          <a:p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gamebutton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900" b="1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style.color</a:t>
            </a:r>
            <a:r>
              <a:rPr lang="en-US" sz="19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"red";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gameButtons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gamebutton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gameButtons.length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gameButtons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style.color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"red";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97279" y="5824006"/>
            <a:ext cx="10058401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Q: Can I still select a group of elements using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querySelectorAll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even if my CSS file doesn't have any style rule for that same group?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A: Yes!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</a:t>
            </a:r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1832030"/>
          <a:ext cx="10058400" cy="1371600"/>
        </p:xfrm>
        <a:graphic>
          <a:graphicData uri="http://schemas.openxmlformats.org/drawingml/2006/table">
            <a:tbl>
              <a:tblPr/>
              <a:tblGrid>
                <a:gridCol w="3385268"/>
                <a:gridCol w="667313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document.createElement</a:t>
                      </a:r>
                      <a:r>
                        <a:rPr lang="en-US" dirty="0"/>
                        <a:t>("</a:t>
                      </a:r>
                      <a:r>
                        <a:rPr lang="en-US" i="1" dirty="0"/>
                        <a:t>tag</a:t>
                      </a:r>
                      <a:r>
                        <a:rPr lang="en-US" dirty="0"/>
                        <a:t>")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and returns a new empty DOM node representing an element of that type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document.createTextNode</a:t>
                      </a:r>
                      <a:r>
                        <a:rPr lang="en-US" dirty="0"/>
                        <a:t>("</a:t>
                      </a:r>
                      <a:r>
                        <a:rPr lang="en-US" i="1" dirty="0"/>
                        <a:t>text</a:t>
                      </a:r>
                      <a:r>
                        <a:rPr lang="en-US" dirty="0"/>
                        <a:t>")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and returns a text node containing given text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3368974"/>
            <a:ext cx="10058400" cy="132343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&lt;h2&gt; node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("h2")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newHeading.innerHTML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"This is a heading";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newHeading.style.color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855770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merely creating a element does not add it to the </a:t>
            </a:r>
            <a:r>
              <a:rPr lang="en-US" sz="2200" dirty="0" smtClean="0"/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must add the new element as a child of an existing element on the page...</a:t>
            </a:r>
          </a:p>
        </p:txBody>
      </p:sp>
    </p:spTree>
    <p:extLst>
      <p:ext uri="{BB962C8B-B14F-4D97-AF65-F5344CB8AC3E}">
        <p14:creationId xmlns:p14="http://schemas.microsoft.com/office/powerpoint/2010/main" val="1490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144"/>
          </a:xfrm>
        </p:spPr>
        <p:txBody>
          <a:bodyPr/>
          <a:lstStyle/>
          <a:p>
            <a:pPr algn="ctr"/>
            <a:r>
              <a:rPr lang="en-US" i="1" dirty="0" smtClean="0"/>
              <a:t>the </a:t>
            </a:r>
            <a:r>
              <a:rPr lang="en-US" i="1" dirty="0"/>
              <a:t>entire browser window; the top-level object in DOM hierarchy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21755"/>
            <a:ext cx="10058400" cy="48907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technically, all global code and variables become part of 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history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confirm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(popup boxes)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clearTimeout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(timers)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(popping up new browser windows)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moveBy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resizeBy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resizeTo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scrollBy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    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scrollTo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144"/>
          </a:xfrm>
        </p:spPr>
        <p:txBody>
          <a:bodyPr/>
          <a:lstStyle/>
          <a:p>
            <a:r>
              <a:rPr lang="en-US" dirty="0"/>
              <a:t>Every DOM element object has these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94845" y="2295939"/>
          <a:ext cx="9358685" cy="1828800"/>
        </p:xfrm>
        <a:graphic>
          <a:graphicData uri="http://schemas.openxmlformats.org/drawingml/2006/table">
            <a:tbl>
              <a:tblPr/>
              <a:tblGrid>
                <a:gridCol w="2400706"/>
                <a:gridCol w="695797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appendChild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node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places given node at end of this node's child list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insertBefore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new</a:t>
                      </a:r>
                      <a:r>
                        <a:rPr lang="en-US"/>
                        <a:t>, </a:t>
                      </a:r>
                      <a:r>
                        <a:rPr lang="en-US" i="1"/>
                        <a:t>old</a:t>
                      </a:r>
                      <a:r>
                        <a:rPr lang="en-US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places the given new node in this node's child list just before old child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removeChild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node</a:t>
                      </a:r>
                      <a:r>
                        <a:rPr lang="en-US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removes given node from this node's child list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replaceChild</a:t>
                      </a:r>
                      <a:r>
                        <a:rPr lang="en-US"/>
                        <a:t>(</a:t>
                      </a:r>
                      <a:r>
                        <a:rPr lang="en-US" i="1"/>
                        <a:t>new</a:t>
                      </a:r>
                      <a:r>
                        <a:rPr lang="en-US"/>
                        <a:t>, </a:t>
                      </a:r>
                      <a:r>
                        <a:rPr lang="en-US" i="1"/>
                        <a:t>old</a:t>
                      </a:r>
                      <a:r>
                        <a:rPr lang="en-US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given child with new node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4415359"/>
            <a:ext cx="10058400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"A paragraph!";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("main").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5589969"/>
            <a:ext cx="1667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 paragraph!</a:t>
            </a:r>
          </a:p>
        </p:txBody>
      </p:sp>
    </p:spTree>
    <p:extLst>
      <p:ext uri="{BB962C8B-B14F-4D97-AF65-F5344CB8AC3E}">
        <p14:creationId xmlns:p14="http://schemas.microsoft.com/office/powerpoint/2010/main" val="1095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versus </a:t>
            </a:r>
            <a:r>
              <a:rPr lang="en-US" dirty="0" err="1"/>
              <a:t>innerHTML</a:t>
            </a:r>
            <a:r>
              <a:rPr lang="en-US" dirty="0"/>
              <a:t>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6100"/>
            <a:ext cx="10058400" cy="460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not just code the previous example this way?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2155838"/>
            <a:ext cx="10779982" cy="1015663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("main").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"&lt;p&gt;A paragraph!&lt;/p&gt;";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79" y="3156539"/>
            <a:ext cx="1077998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that the new node is more complex: 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ugly: bad style on many levels (e.g. </a:t>
            </a:r>
            <a:r>
              <a:rPr lang="en-US" altLang="zh-CN" sz="2000" dirty="0" smtClean="0">
                <a:latin typeface="Arial" panose="020B0604020202020204" pitchFamily="34" charset="0"/>
              </a:rPr>
              <a:t>HTML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embedded within </a:t>
            </a:r>
            <a:r>
              <a:rPr lang="en-US" altLang="zh-CN" sz="2000" dirty="0" smtClean="0">
                <a:latin typeface="Arial" panose="020B0604020202020204" pitchFamily="34" charset="0"/>
              </a:rPr>
              <a:t>JS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error-prone: must carefully distinguish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only add at beginning or end, not in middle of child list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5080570"/>
            <a:ext cx="10779982" cy="1615827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("main").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 style='color: red; " +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"margin-left: 50px;' "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myOnClick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();'&gt;" +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 paragraph!&lt;/p&gt;";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the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904497"/>
            <a:ext cx="10058400" cy="132343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bullet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bullet.parentNode.removeChild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(bullet);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225796"/>
            <a:ext cx="1075326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each DOM object has a </a:t>
            </a:r>
            <a:r>
              <a:rPr lang="en-US" sz="2200" dirty="0" err="1">
                <a:solidFill>
                  <a:srgbClr val="3B62B1"/>
                </a:solidFill>
                <a:latin typeface="Arial" panose="020B0604020202020204" pitchFamily="34" charset="0"/>
              </a:rPr>
              <a:t>removeChild</a:t>
            </a:r>
            <a:r>
              <a:rPr lang="en-US" sz="2200" dirty="0">
                <a:solidFill>
                  <a:srgbClr val="3B62B1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</a:rPr>
              <a:t>method to remove its children from the page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odd idiom: </a:t>
            </a:r>
            <a:r>
              <a:rPr kumimoji="0" lang="en-US" sz="2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.parentNode.remove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200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endParaRPr lang="zh-CN" altLang="en-US" dirty="0"/>
          </a:p>
        </p:txBody>
      </p:sp>
      <p:sp>
        <p:nvSpPr>
          <p:cNvPr id="4" name="Rectangle 5"/>
          <p:cNvSpPr>
            <a:spLocks noGrp="1"/>
          </p:cNvSpPr>
          <p:nvPr>
            <p:ph idx="1"/>
          </p:nvPr>
        </p:nvSpPr>
        <p:spPr>
          <a:xfrm>
            <a:off x="1097280" y="2702076"/>
            <a:ext cx="10058400" cy="3347327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&lt;div&gt;&lt;h1&gt;Section 7 Problem Page&lt;/h1&gt;&lt;/div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formtovalidate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type="text" value="Billy Bob" /&gt; Name&lt;/div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type="text" value="" /&gt; Email Address&lt;/div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type="text" value="98195" /&gt; ZIP Code&lt;/div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type="text" value="" /&gt; Mailing Address&lt;/div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type="text" value="" /&gt; Telephone Number&lt;/div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&lt;div&gt;&lt;input type="password" value="abc123" /&gt; Password&lt;/div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p&gt;Click the 'Validate' button below to highlight every form field that is invalid (blank)!&lt;/p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div&gt;&lt;button id="validate"&gt;validate&lt;/button&gt;&lt;/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div&gt;                  </a:t>
            </a: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1959429"/>
            <a:ext cx="416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Given the following </a:t>
            </a:r>
            <a:r>
              <a:rPr lang="en-US" altLang="zh-CN" sz="2400" u="sng" dirty="0"/>
              <a:t>HTML code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82" y="4254500"/>
            <a:ext cx="6817798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altLang="zh-CN" sz="2000" dirty="0" smtClean="0"/>
              <a:t>When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“Validate” </a:t>
            </a:r>
            <a:r>
              <a:rPr lang="en-US" altLang="zh-CN" sz="2000" dirty="0"/>
              <a:t>button is clicked, every input in the form that has a blank value (empty string) will be highlighted with a "red" background </a:t>
            </a:r>
            <a:r>
              <a:rPr lang="en-US" altLang="zh-CN" sz="2000" dirty="0" smtClean="0"/>
              <a:t>color. 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If </a:t>
            </a:r>
            <a:r>
              <a:rPr lang="en-US" altLang="zh-CN" sz="2000" dirty="0"/>
              <a:t>a text box already has the red background but is then changed to non-blank, and the Validate button is clicked again, then you should remove the red background color by setting the background to an empty string, "". 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You </a:t>
            </a:r>
            <a:r>
              <a:rPr lang="en-US" altLang="zh-CN" sz="2000" dirty="0"/>
              <a:t>should not modify the HTML or CSS </a:t>
            </a:r>
            <a:r>
              <a:rPr lang="en-US" altLang="zh-CN" sz="2000" dirty="0" smtClean="0"/>
              <a:t>code; write </a:t>
            </a:r>
            <a:r>
              <a:rPr lang="en-US" altLang="zh-CN" sz="2000" dirty="0"/>
              <a:t>only JavaScript. Use the </a:t>
            </a:r>
            <a:r>
              <a:rPr lang="en-US" altLang="zh-CN" sz="2000" dirty="0" err="1">
                <a:solidFill>
                  <a:srgbClr val="3B62B1"/>
                </a:solidFill>
              </a:rPr>
              <a:t>document.querySelectorAll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taught today.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B050"/>
                </a:solidFill>
              </a:rPr>
              <a:t>Hint: For </a:t>
            </a:r>
            <a:r>
              <a:rPr lang="en-US" altLang="zh-CN" sz="2000" dirty="0">
                <a:solidFill>
                  <a:srgbClr val="00B050"/>
                </a:solidFill>
              </a:rPr>
              <a:t>reference, our solution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201168" lvl="1" indent="0"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is </a:t>
            </a:r>
            <a:r>
              <a:rPr lang="en-US" altLang="zh-CN" sz="2000" dirty="0">
                <a:solidFill>
                  <a:srgbClr val="00B050"/>
                </a:solidFill>
              </a:rPr>
              <a:t>14 lines long (9 "substantive").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1" y="3774465"/>
            <a:ext cx="6235700" cy="30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 for your attention!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13075"/>
          <a:stretch>
            <a:fillRect/>
          </a:stretch>
        </p:blipFill>
        <p:spPr>
          <a:xfrm>
            <a:off x="2967942" y="63578"/>
            <a:ext cx="6480856" cy="4860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387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48752"/>
            <a:ext cx="10058400" cy="2554545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("textbox").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("submit").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 to submit button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knows what object it was called 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5130243"/>
            <a:ext cx="10058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handlers attached unobtrusively are bound to the element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the handler, that element becomes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403297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5" y="4586755"/>
            <a:ext cx="2743341" cy="279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5" y="4589516"/>
            <a:ext cx="2921150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355450" cy="3441883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count += 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reset()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8078" y="1845734"/>
            <a:ext cx="64876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globals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can be bad; other code and other JS files can see and modify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How many global symbols are introduced by the above code?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0965" y="3602982"/>
            <a:ext cx="5851770" cy="1043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3 global symbols: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, 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Enclosing code in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10416" cy="4023360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everything()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var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 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reset()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console.log(count);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everything();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the function to run the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2922" y="1845734"/>
            <a:ext cx="40127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above example moves all the code into a function; variables and functions declared inside another function are local to it, not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How many global symbols are introduced by the above code?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2922" y="4962615"/>
            <a:ext cx="4012758" cy="18129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1 global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symbol: 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everything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770022"/>
                </a:solidFill>
                <a:effectLst/>
                <a:latin typeface="Calibri" panose="020F0502020204030204" pitchFamily="34" charset="0"/>
              </a:rPr>
              <a:t> (can we get it down to 0?)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"module pattern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6918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227049"/>
            <a:ext cx="1005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wraps all of your file's code in an anonymous function that is declared and immediately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0 global symbols will be introduced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variables and functions defined by your code cannot be messed with externally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windows with </a:t>
            </a:r>
            <a:r>
              <a:rPr lang="en-US" dirty="0" err="1"/>
              <a:t>window.open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853505"/>
            <a:ext cx="10058400" cy="707886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("http://foo.com/bar.html", "My Foo Window",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"width=900,height=600,scrollbars=1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2977251"/>
            <a:ext cx="8968584" cy="2705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pops up a new browser window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method is the cause of all the terrible popups on the web!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popup blocker software will prevent this method from running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02711" cy="4023360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var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 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reset()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console.log(count);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6597" y="1845734"/>
            <a:ext cx="6019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How many global symbols are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introduced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by the above code?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6597" y="2615175"/>
            <a:ext cx="23676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70022"/>
                </a:solidFill>
                <a:latin typeface="Calibri" panose="020F0502020204030204" pitchFamily="34" charset="0"/>
              </a:rPr>
              <a:t>0 global symbols</a:t>
            </a:r>
            <a:endParaRPr lang="en-US" sz="2200" b="0" i="0" dirty="0">
              <a:solidFill>
                <a:srgbClr val="770022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4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"strict"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37223"/>
          </a:xfr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 code...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2429666"/>
            <a:ext cx="10238547" cy="34133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writing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 strict";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the very top of your JS file turns on strict syntax checking: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an error if you try to assign to an undeclared variable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stops you from overwriting key JS system libraries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forbids some unsafe or error-prone language features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should 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turn on strict mode for your code in this class!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4" name="Picture 6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58" y="1539695"/>
            <a:ext cx="4124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5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087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i="1" dirty="0"/>
              <a:t>the current web page and the elements inside it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925651"/>
            <a:ext cx="10461172" cy="39058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anchors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referrer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getElementsByName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0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i="1" dirty="0"/>
              <a:t>the URL of the current web page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425723"/>
            <a:ext cx="8035829" cy="2920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protocol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3318</TotalTime>
  <Words>5152</Words>
  <Application>Microsoft Office PowerPoint</Application>
  <PresentationFormat>宽屏</PresentationFormat>
  <Paragraphs>918</Paragraphs>
  <Slides>71</Slides>
  <Notes>24</Notes>
  <HiddenSlides>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Arial Unicode MS</vt:lpstr>
      <vt:lpstr>宋体</vt:lpstr>
      <vt:lpstr>Arial</vt:lpstr>
      <vt:lpstr>Calibri</vt:lpstr>
      <vt:lpstr>Calibri Light</vt:lpstr>
      <vt:lpstr>Comic Sans MS</vt:lpstr>
      <vt:lpstr>Consolas</vt:lpstr>
      <vt:lpstr>Courier New</vt:lpstr>
      <vt:lpstr>Garamond</vt:lpstr>
      <vt:lpstr>Helvetica</vt:lpstr>
      <vt:lpstr>Times New Roman</vt:lpstr>
      <vt:lpstr>Wingdings</vt:lpstr>
      <vt:lpstr>Retrospect</vt:lpstr>
      <vt:lpstr>Web Programming</vt:lpstr>
      <vt:lpstr>Recall: Document Object Model (DOM)</vt:lpstr>
      <vt:lpstr>Recall: DOM element objects</vt:lpstr>
      <vt:lpstr>Today’s Topics</vt:lpstr>
      <vt:lpstr>The six global DOM objects</vt:lpstr>
      <vt:lpstr>The window object</vt:lpstr>
      <vt:lpstr>Popup windows with window.open</vt:lpstr>
      <vt:lpstr>The document object</vt:lpstr>
      <vt:lpstr>The location object</vt:lpstr>
      <vt:lpstr>The navigator object</vt:lpstr>
      <vt:lpstr>The screen object</vt:lpstr>
      <vt:lpstr>The history object</vt:lpstr>
      <vt:lpstr>Today’s Topics</vt:lpstr>
      <vt:lpstr>Recall: Linking to a JavaScript file: script</vt:lpstr>
      <vt:lpstr>JavaScript in HTML body</vt:lpstr>
      <vt:lpstr>Unobtrusive JavaScript</vt:lpstr>
      <vt:lpstr>Obtrusive event handlers (bad)</vt:lpstr>
      <vt:lpstr>Attaching an event handler in JavaScript code</vt:lpstr>
      <vt:lpstr>When does my code run?</vt:lpstr>
      <vt:lpstr>A failed attempt at being unobtrusive</vt:lpstr>
      <vt:lpstr>The window.onload event</vt:lpstr>
      <vt:lpstr>An unobtrusive event handler</vt:lpstr>
      <vt:lpstr>Common unobtrusive JS errors</vt:lpstr>
      <vt:lpstr>Today’s Topics</vt:lpstr>
      <vt:lpstr>Anonymous functions</vt:lpstr>
      <vt:lpstr>Anonymous function example</vt:lpstr>
      <vt:lpstr>Today’s Topics</vt:lpstr>
      <vt:lpstr>DOM object properties</vt:lpstr>
      <vt:lpstr>DOM properties for form controls</vt:lpstr>
      <vt:lpstr>More about form controls</vt:lpstr>
      <vt:lpstr>Today’s Topics</vt:lpstr>
      <vt:lpstr>Modifying text inside an element</vt:lpstr>
      <vt:lpstr>The innerHTML property</vt:lpstr>
      <vt:lpstr>Abuse of innerHTML</vt:lpstr>
      <vt:lpstr>Today’s Topics</vt:lpstr>
      <vt:lpstr>Recall: CSS class selectors</vt:lpstr>
      <vt:lpstr>Recall: CSS ID selectors</vt:lpstr>
      <vt:lpstr>Recall: CSS properties for fonts</vt:lpstr>
      <vt:lpstr>Adjusting styles with the DOM</vt:lpstr>
      <vt:lpstr>Common DOM styling errors</vt:lpstr>
      <vt:lpstr>Problems with reading/changing styles</vt:lpstr>
      <vt:lpstr>Accessing elements' existing styles</vt:lpstr>
      <vt:lpstr>Common bug: incorrect usage of existing styles</vt:lpstr>
      <vt:lpstr>Getting/setting CSS classes</vt:lpstr>
      <vt:lpstr>Getting/setting CSS classes with classList</vt:lpstr>
      <vt:lpstr>The keyword this</vt:lpstr>
      <vt:lpstr>Unobtrusive styling</vt:lpstr>
      <vt:lpstr>Today’s Topics</vt:lpstr>
      <vt:lpstr>The DOM tree</vt:lpstr>
      <vt:lpstr>Types of DOM nodes</vt:lpstr>
      <vt:lpstr>Traversing the DOM tree</vt:lpstr>
      <vt:lpstr>DOM tree traversal example</vt:lpstr>
      <vt:lpstr>Element vs. text nodes</vt:lpstr>
      <vt:lpstr>Complex DOM manipulation problems</vt:lpstr>
      <vt:lpstr>Selecting groups of DOM objects</vt:lpstr>
      <vt:lpstr>Getting all elements of a certain type</vt:lpstr>
      <vt:lpstr>Complex selectors</vt:lpstr>
      <vt:lpstr>Common querySelectorAll issues</vt:lpstr>
      <vt:lpstr>Creating new nodes</vt:lpstr>
      <vt:lpstr>Modifying the DOM tree</vt:lpstr>
      <vt:lpstr>DOM versus innerHTML hacking</vt:lpstr>
      <vt:lpstr>Removing a node from the page</vt:lpstr>
      <vt:lpstr>Exercise </vt:lpstr>
      <vt:lpstr>Exercise </vt:lpstr>
      <vt:lpstr>Thank you for your attention!</vt:lpstr>
      <vt:lpstr>Event handler binding</vt:lpstr>
      <vt:lpstr>The danger of global variables</vt:lpstr>
      <vt:lpstr>Enclosing code in a function</vt:lpstr>
      <vt:lpstr>The "module pattern"</vt:lpstr>
      <vt:lpstr>Module pattern example</vt:lpstr>
      <vt:lpstr>JavaScript "strict"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Shuang</cp:lastModifiedBy>
  <cp:revision>99</cp:revision>
  <dcterms:created xsi:type="dcterms:W3CDTF">2014-10-30T18:15:32Z</dcterms:created>
  <dcterms:modified xsi:type="dcterms:W3CDTF">2016-03-28T02:44:40Z</dcterms:modified>
</cp:coreProperties>
</file>