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77" r:id="rId3"/>
    <p:sldId id="257" r:id="rId4"/>
    <p:sldId id="261" r:id="rId5"/>
    <p:sldId id="290" r:id="rId6"/>
    <p:sldId id="262" r:id="rId7"/>
    <p:sldId id="263" r:id="rId8"/>
    <p:sldId id="264" r:id="rId9"/>
    <p:sldId id="291" r:id="rId10"/>
    <p:sldId id="265" r:id="rId11"/>
    <p:sldId id="266" r:id="rId12"/>
    <p:sldId id="267" r:id="rId13"/>
    <p:sldId id="268" r:id="rId14"/>
    <p:sldId id="292" r:id="rId15"/>
    <p:sldId id="270" r:id="rId16"/>
    <p:sldId id="293" r:id="rId17"/>
    <p:sldId id="269" r:id="rId18"/>
    <p:sldId id="294" r:id="rId19"/>
    <p:sldId id="284" r:id="rId20"/>
    <p:sldId id="285" r:id="rId21"/>
    <p:sldId id="286" r:id="rId22"/>
    <p:sldId id="287" r:id="rId23"/>
    <p:sldId id="288" r:id="rId24"/>
    <p:sldId id="295" r:id="rId25"/>
    <p:sldId id="275" r:id="rId26"/>
    <p:sldId id="276" r:id="rId27"/>
    <p:sldId id="273" r:id="rId28"/>
    <p:sldId id="274" r:id="rId29"/>
    <p:sldId id="271" r:id="rId30"/>
    <p:sldId id="272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62B1"/>
    <a:srgbClr val="6181C0"/>
    <a:srgbClr val="F3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21" autoAdjust="0"/>
    <p:restoredTop sz="66517" autoAdjust="0"/>
  </p:normalViewPr>
  <p:slideViewPr>
    <p:cSldViewPr snapToGrid="0">
      <p:cViewPr>
        <p:scale>
          <a:sx n="66" d="100"/>
          <a:sy n="66" d="100"/>
        </p:scale>
        <p:origin x="1416" y="19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3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735E9-3D9C-4317-A4E4-8524691791D8}" type="datetimeFigureOut">
              <a:rPr lang="zh-CN" altLang="en-US" smtClean="0"/>
              <a:t>2015/12/18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DD1F4-51A7-4E03-8CC4-31FDC99AE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6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irksmode.org/js/introevent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app:detai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events are tricky and have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incompatibilities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across browsers</a:t>
            </a: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reasons: fuzzy W3C event specs; IE disobeying web standards; etc.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Prototype includes many event-related features and fixes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DD1F4-51A7-4E03-8CC4-31FDC99AEDB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84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代表事件的状态，例如触发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对象的元素、鼠标的位置及状态、按下的键等等。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对象只在事件发生的过程中才有效。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的某些属性只对特定的事件有意义。比如，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fromElement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toElement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属性只对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onmouseover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onmouseout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事件有意义。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DD1F4-51A7-4E03-8CC4-31FDC99AED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35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顾名思义，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是鼠标距离显示器屏幕左边框的距离，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是鼠标距离显示器屏幕上边框的距离。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pageX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pageY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err="1" smtClean="0">
                <a:effectLst/>
              </a:rPr>
              <a:t>pageX</a:t>
            </a:r>
            <a:r>
              <a:rPr lang="zh-CN" altLang="en-US" dirty="0" smtClean="0">
                <a:effectLst/>
              </a:rPr>
              <a:t>返回事件触发时鼠标相对于</a:t>
            </a:r>
            <a:r>
              <a:rPr lang="zh-CN" altLang="en-US" b="1" i="1" dirty="0" smtClean="0">
                <a:effectLst/>
              </a:rPr>
              <a:t>文档</a:t>
            </a:r>
            <a:r>
              <a:rPr lang="zh-CN" altLang="en-US" dirty="0" smtClean="0">
                <a:effectLst/>
              </a:rPr>
              <a:t> 的</a:t>
            </a:r>
            <a:r>
              <a:rPr lang="en-US" altLang="zh-CN" dirty="0" smtClean="0">
                <a:effectLst/>
              </a:rPr>
              <a:t>X</a:t>
            </a:r>
            <a:r>
              <a:rPr lang="zh-CN" altLang="en-US" dirty="0" smtClean="0">
                <a:effectLst/>
              </a:rPr>
              <a:t>坐标数值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pageY</a:t>
            </a:r>
            <a:r>
              <a:rPr lang="zh-CN" altLang="en-US" dirty="0" smtClean="0">
                <a:effectLst/>
              </a:rPr>
              <a:t>返回事件触发时鼠标相对于</a:t>
            </a:r>
            <a:r>
              <a:rPr lang="zh-CN" altLang="en-US" b="1" i="1" dirty="0" smtClean="0">
                <a:effectLst/>
              </a:rPr>
              <a:t>文档</a:t>
            </a:r>
            <a:r>
              <a:rPr lang="zh-CN" altLang="en-US" dirty="0" smtClean="0">
                <a:effectLst/>
              </a:rPr>
              <a:t> 的</a:t>
            </a:r>
            <a:r>
              <a:rPr lang="en-US" altLang="zh-CN" dirty="0" smtClean="0">
                <a:effectLst/>
              </a:rPr>
              <a:t>Y</a:t>
            </a:r>
            <a:r>
              <a:rPr lang="zh-CN" altLang="en-US" dirty="0" smtClean="0">
                <a:effectLst/>
              </a:rPr>
              <a:t>坐标数值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所谓文档可以简单的理解为浏览器中的页面内容，</a:t>
            </a:r>
            <a:r>
              <a:rPr lang="en-US" altLang="zh-CN" dirty="0" err="1" smtClean="0">
                <a:effectLst/>
              </a:rPr>
              <a:t>pageX</a:t>
            </a:r>
            <a:r>
              <a:rPr lang="zh-CN" altLang="en-US" dirty="0" smtClean="0">
                <a:effectLst/>
              </a:rPr>
              <a:t>是鼠标距离文档左侧的距离，</a:t>
            </a:r>
            <a:r>
              <a:rPr lang="en-US" altLang="zh-CN" dirty="0" err="1" smtClean="0">
                <a:effectLst/>
              </a:rPr>
              <a:t>pageY</a:t>
            </a:r>
            <a:r>
              <a:rPr lang="zh-CN" altLang="en-US" dirty="0" smtClean="0">
                <a:effectLst/>
              </a:rPr>
              <a:t>是鼠标距离文档上侧的距离，如果我们将鼠标悬停在浏览器中间，通过滚轮滚动浏览器，那么尽管没有移动鼠标的位置而</a:t>
            </a:r>
            <a:r>
              <a:rPr lang="en-US" altLang="zh-CN" dirty="0" err="1" smtClean="0">
                <a:effectLst/>
              </a:rPr>
              <a:t>pageY</a:t>
            </a:r>
            <a:r>
              <a:rPr lang="zh-CN" altLang="en-US" dirty="0" smtClean="0">
                <a:effectLst/>
              </a:rPr>
              <a:t>一直在变化，因为相对文档顶部的距离一直在变化。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DD1F4-51A7-4E03-8CC4-31FDC99AED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64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定义和用法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元素可定义预格式化的文本。被包围在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元素中的文本通常会保留空格和换行符。而文本也会呈现为等宽字体。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&lt;pre&gt;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标签的一个常见应用就是用来表示计算机的源代码。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DD1F4-51A7-4E03-8CC4-31FDC99AEDB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74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effectLst/>
              </a:rPr>
              <a:t>flakier</a:t>
            </a:r>
            <a:r>
              <a:rPr lang="zh-CN" altLang="en-US" b="1" dirty="0" smtClean="0">
                <a:effectLst/>
                <a:hlinkClick r:id="rId3"/>
              </a:rPr>
              <a:t>详细</a:t>
            </a:r>
            <a:r>
              <a:rPr lang="en-US" altLang="zh-CN" b="1" dirty="0" smtClean="0">
                <a:effectLst/>
                <a:hlinkClick r:id="rId3"/>
              </a:rPr>
              <a:t>»</a:t>
            </a:r>
            <a:endParaRPr lang="zh-CN" altLang="en-US" b="1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薄片的</a:t>
            </a:r>
          </a:p>
          <a:p>
            <a:r>
              <a:rPr lang="zh-CN" altLang="en-US" dirty="0" smtClean="0">
                <a:effectLst/>
              </a:rPr>
              <a:t>薄而易剥落的</a:t>
            </a:r>
          </a:p>
          <a:p>
            <a:r>
              <a:rPr lang="zh-CN" altLang="en-US" dirty="0" smtClean="0">
                <a:effectLst/>
              </a:rPr>
              <a:t>古里古怪的（</a:t>
            </a:r>
            <a:r>
              <a:rPr lang="en-US" altLang="zh-CN" dirty="0" smtClean="0">
                <a:effectLst/>
              </a:rPr>
              <a:t>flaky</a:t>
            </a:r>
            <a:r>
              <a:rPr lang="zh-CN" altLang="en-US" dirty="0" smtClean="0">
                <a:effectLst/>
              </a:rPr>
              <a:t>的比较级）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DD1F4-51A7-4E03-8CC4-31FDC99AEDB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384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window.setInterval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功能：按照指定的周期（以毫秒计）来调用函数或计算表达式。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code,millisec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：在定时时间到时要执行的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代码串。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millisec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：设定的定时时间，用毫秒数表示。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返回值：定时器的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值，可用于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方法停止指定的定时器。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方法会不停地调用函数，直到用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终止定时或窗口被关闭。</a:t>
            </a: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返回值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一个可以传递给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Window.clearInterval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从而取消对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的周期性执行的值。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window.clearInterval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功能：取消由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方法设置的定时器。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id_of_setinterval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id_of_setinterval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值。该值标识了一个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setInterval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定时器。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window.setInterval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window.clearInterval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</a:t>
            </a: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定义和用法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方法可取消由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方法的参数必须是由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5A83-3C21-4346-9815-17774E6D8F0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3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就直接调用计算了？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5A83-3C21-4346-9815-17774E6D8F0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17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DD1F4-51A7-4E03-8CC4-31FDC99AEDB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0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ap.w3schools.com/jsref/jsref_onblur.asp" TargetMode="External"/><Relationship Id="rId7" Type="http://schemas.openxmlformats.org/officeDocument/2006/relationships/hyperlink" Target="http://wap.w3schools.com/jsref/jsref_onselect.asp" TargetMode="External"/><Relationship Id="rId2" Type="http://schemas.openxmlformats.org/officeDocument/2006/relationships/hyperlink" Target="http://wap.w3schools.com/jsref/jsref_onfocu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p.w3schools.com/jsref/jsref_onkeypress.asp" TargetMode="External"/><Relationship Id="rId5" Type="http://schemas.openxmlformats.org/officeDocument/2006/relationships/hyperlink" Target="http://wap.w3schools.com/jsref/jsref_onkeyup.asp" TargetMode="External"/><Relationship Id="rId4" Type="http://schemas.openxmlformats.org/officeDocument/2006/relationships/hyperlink" Target="http://wap.w3schools.com/jsref/jsref_onkeydown.as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irksmode.org/js/key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ap.w3schools.com/jsref/jsref_onreset.asp" TargetMode="External"/><Relationship Id="rId2" Type="http://schemas.openxmlformats.org/officeDocument/2006/relationships/hyperlink" Target="http://wap.w3schools.com/jsref/jsref_onsubmi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ap.w3schools.com/jsref/jsref_onchange.as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ap.w3schools.com/jsref/jsref_onerror.asp" TargetMode="External"/><Relationship Id="rId2" Type="http://schemas.openxmlformats.org/officeDocument/2006/relationships/hyperlink" Target="http://wap.w3schools.com/jsref/dom_obj_even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p.w3schools.com/jsref/jsref_onresize.asp" TargetMode="External"/><Relationship Id="rId5" Type="http://schemas.openxmlformats.org/officeDocument/2006/relationships/hyperlink" Target="http://wap.w3schools.com/jsref/jsref_onunload.asp" TargetMode="External"/><Relationship Id="rId4" Type="http://schemas.openxmlformats.org/officeDocument/2006/relationships/hyperlink" Target="http://wap.w3schools.com/jsref/jsref_onload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DOM/element.addEventListen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ap.w3schools.com/jsref/jsref_onmousemove.asp" TargetMode="External"/><Relationship Id="rId3" Type="http://schemas.openxmlformats.org/officeDocument/2006/relationships/hyperlink" Target="http://wap.w3schools.com/jsref/jsref_ondblclick.asp" TargetMode="External"/><Relationship Id="rId7" Type="http://schemas.openxmlformats.org/officeDocument/2006/relationships/hyperlink" Target="http://wap.w3schools.com/jsref/jsref_onmouseout.asp" TargetMode="External"/><Relationship Id="rId2" Type="http://schemas.openxmlformats.org/officeDocument/2006/relationships/hyperlink" Target="http://wap.w3schools.com/jsref/jsref_onclick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p.w3schools.com/jsref/jsref_onmouseover.asp" TargetMode="External"/><Relationship Id="rId5" Type="http://schemas.openxmlformats.org/officeDocument/2006/relationships/hyperlink" Target="http://wap.w3schools.com/jsref/jsref_onmouseup.asp" TargetMode="External"/><Relationship Id="rId4" Type="http://schemas.openxmlformats.org/officeDocument/2006/relationships/hyperlink" Target="http://wap.w3schools.com/jsref/jsref_onmousedown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178" y="0"/>
            <a:ext cx="3018249" cy="369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Keyboard/text </a:t>
            </a:r>
            <a:r>
              <a:rPr lang="en-US" dirty="0" smtClean="0"/>
              <a:t>events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07367"/>
              </p:ext>
            </p:extLst>
          </p:nvPr>
        </p:nvGraphicFramePr>
        <p:xfrm>
          <a:off x="1683371" y="1992161"/>
          <a:ext cx="8921682" cy="2489200"/>
        </p:xfrm>
        <a:graphic>
          <a:graphicData uri="http://schemas.openxmlformats.org/drawingml/2006/table">
            <a:tbl>
              <a:tblPr/>
              <a:tblGrid>
                <a:gridCol w="1536591"/>
                <a:gridCol w="7385091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name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335177"/>
                          </a:solidFill>
                          <a:effectLst/>
                          <a:hlinkClick r:id="rId2"/>
                        </a:rPr>
                        <a:t>focus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this element gains keyboard </a:t>
                      </a:r>
                      <a:r>
                        <a:rPr lang="en-US" sz="2000" b="1" dirty="0">
                          <a:solidFill>
                            <a:srgbClr val="00B0F0"/>
                          </a:solidFill>
                          <a:effectLst/>
                        </a:rPr>
                        <a:t>focus</a:t>
                      </a:r>
                      <a:r>
                        <a:rPr lang="en-US" sz="2000" dirty="0">
                          <a:effectLst/>
                        </a:rPr>
                        <a:t> (attention of user's keyboard)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335177"/>
                          </a:solidFill>
                          <a:effectLst/>
                          <a:hlinkClick r:id="rId3"/>
                        </a:rPr>
                        <a:t>blur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this element loses keyboard focus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335177"/>
                          </a:solidFill>
                          <a:effectLst/>
                          <a:hlinkClick r:id="rId4"/>
                        </a:rPr>
                        <a:t>keydown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user presses a key while this element has keyboard focus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335177"/>
                          </a:solidFill>
                          <a:effectLst/>
                          <a:hlinkClick r:id="rId5"/>
                        </a:rPr>
                        <a:t>keyup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user releases a key while this element has keyboard focus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335177"/>
                          </a:solidFill>
                          <a:effectLst/>
                          <a:hlinkClick r:id="rId6"/>
                        </a:rPr>
                        <a:t>keypress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user presses and releases a key while this element has keyboard focus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335177"/>
                          </a:solidFill>
                          <a:effectLst/>
                          <a:hlinkClick r:id="rId7"/>
                        </a:rPr>
                        <a:t>select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this element's text is selected or deselected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683371" y="4736162"/>
            <a:ext cx="89216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focus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: the attention of the user's 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keyboard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given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to one element at a 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time</a:t>
            </a:r>
            <a:endParaRPr lang="en-US" altLang="zh-CN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1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event </a:t>
            </a:r>
            <a:r>
              <a:rPr lang="en-US" dirty="0" smtClean="0"/>
              <a:t>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80667"/>
              </p:ext>
            </p:extLst>
          </p:nvPr>
        </p:nvGraphicFramePr>
        <p:xfrm>
          <a:off x="2150510" y="2228932"/>
          <a:ext cx="8096733" cy="1371600"/>
        </p:xfrm>
        <a:graphic>
          <a:graphicData uri="http://schemas.openxmlformats.org/drawingml/2006/table">
            <a:tbl>
              <a:tblPr/>
              <a:tblGrid>
                <a:gridCol w="2723336"/>
                <a:gridCol w="5373397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property name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effectLst/>
                        </a:rPr>
                        <a:t>keyCode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ASCII integer value of key that was pressed </a:t>
                      </a:r>
                      <a:endParaRPr lang="en-US" sz="2000" dirty="0" smtClean="0">
                        <a:effectLst/>
                      </a:endParaRPr>
                    </a:p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convert to char with </a:t>
                      </a:r>
                      <a:r>
                        <a:rPr lang="en-US" sz="2000" dirty="0" err="1">
                          <a:solidFill>
                            <a:srgbClr val="335177"/>
                          </a:solidFill>
                          <a:effectLst/>
                          <a:hlinkClick r:id="rId2"/>
                        </a:rPr>
                        <a:t>String.fromCharCode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 smtClean="0">
                          <a:effectLst/>
                        </a:rPr>
                        <a:t>altKey</a:t>
                      </a:r>
                      <a:r>
                        <a:rPr lang="en-US" sz="2000" dirty="0" smtClean="0">
                          <a:effectLst/>
                        </a:rPr>
                        <a:t>,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ctrlKey</a:t>
                      </a:r>
                      <a:r>
                        <a:rPr lang="en-US" sz="2000" dirty="0" smtClean="0">
                          <a:effectLst/>
                        </a:rPr>
                        <a:t>,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shiftKey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true if Alt/Ctrl/Shift key is being held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1" y="3903749"/>
            <a:ext cx="10058400" cy="21515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issue: if the event you attach your listener to doesn't have the focus, you won't hear the event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possible solution: attach key listener to entire page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body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an outer element, etc.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92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event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1938205"/>
            <a:ext cx="10058400" cy="2862322"/>
          </a:xfrm>
          <a:prstGeom prst="rect">
            <a:avLst/>
          </a:prstGeom>
          <a:solidFill>
            <a:srgbClr val="F3FA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("textbox").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onkeydown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textKeyDown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textKeyDown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key =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String.fromCharCode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event.keyCode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(key == 's'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event.altKey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alert("Save the document!");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this.value.split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("").join("-");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97281" y="4646639"/>
            <a:ext cx="10058400" cy="19668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each time you push down any key, even a modifier such as Alt or Ctrl, the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keydown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event fires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you hold down the key, the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keydown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event fires repeatedly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keypress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event is a bit flakier and inconsistent across browsers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8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key </a:t>
            </a:r>
            <a:r>
              <a:rPr lang="en-US" dirty="0" smtClean="0"/>
              <a:t>codes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24577"/>
              </p:ext>
            </p:extLst>
          </p:nvPr>
        </p:nvGraphicFramePr>
        <p:xfrm>
          <a:off x="3263693" y="2072999"/>
          <a:ext cx="6248054" cy="3556000"/>
        </p:xfrm>
        <a:graphic>
          <a:graphicData uri="http://schemas.openxmlformats.org/drawingml/2006/table">
            <a:tbl>
              <a:tblPr/>
              <a:tblGrid>
                <a:gridCol w="3962054"/>
                <a:gridCol w="22860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keyboard key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event </a:t>
                      </a:r>
                      <a:r>
                        <a:rPr lang="en-US" sz="2000" b="1" dirty="0" err="1">
                          <a:effectLst/>
                        </a:rPr>
                        <a:t>keyCode</a:t>
                      </a:r>
                      <a:endParaRPr lang="en-US" sz="2000" b="1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Backspace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8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Tab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9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Enter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13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Escape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27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Page Up, Page Down, End, Home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33, 34, 35, 36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Left, Up, Right, Down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37, 38, 39, 40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Insert, Delete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45, 46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Windows/Command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91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F1 - F12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112 - 123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06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 dirty="0" smtClean="0">
                <a:solidFill>
                  <a:srgbClr val="0066FF"/>
                </a:solidFill>
              </a:rPr>
              <a:t>Event handling</a:t>
            </a:r>
          </a:p>
          <a:p>
            <a:pPr lvl="1"/>
            <a:r>
              <a:rPr lang="en-US" altLang="zh-CN" sz="2000" dirty="0"/>
              <a:t>The event object</a:t>
            </a:r>
          </a:p>
          <a:p>
            <a:pPr lvl="1"/>
            <a:r>
              <a:rPr lang="en-US" altLang="zh-CN" sz="2000" dirty="0"/>
              <a:t>Mouse events</a:t>
            </a:r>
          </a:p>
          <a:p>
            <a:pPr lvl="1"/>
            <a:r>
              <a:rPr lang="en-US" altLang="zh-CN" sz="2000" dirty="0"/>
              <a:t>Keyboard the text events</a:t>
            </a:r>
          </a:p>
          <a:p>
            <a:pPr lvl="1"/>
            <a:r>
              <a:rPr lang="en-US" altLang="zh-CN" sz="2000" b="1" i="1" dirty="0">
                <a:solidFill>
                  <a:srgbClr val="0066FF"/>
                </a:solidFill>
              </a:rPr>
              <a:t>Form events</a:t>
            </a:r>
          </a:p>
          <a:p>
            <a:pPr lvl="1"/>
            <a:r>
              <a:rPr lang="en-US" altLang="zh-CN" sz="2000" dirty="0"/>
              <a:t>Page events</a:t>
            </a:r>
          </a:p>
          <a:p>
            <a:pPr lvl="1"/>
            <a:r>
              <a:rPr lang="en-US" altLang="zh-CN" sz="2000" dirty="0"/>
              <a:t>Timer </a:t>
            </a:r>
            <a:r>
              <a:rPr lang="en-US" altLang="zh-CN" sz="2000" dirty="0" smtClean="0"/>
              <a:t>events</a:t>
            </a:r>
          </a:p>
          <a:p>
            <a:pPr lvl="1"/>
            <a:r>
              <a:rPr lang="en-US" altLang="zh-CN" sz="2000" dirty="0" smtClean="0"/>
              <a:t>More events</a:t>
            </a:r>
          </a:p>
          <a:p>
            <a:pPr lvl="2"/>
            <a:endParaRPr lang="en-US" altLang="zh-CN" sz="16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69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 smtClean="0"/>
              <a:t>events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69816"/>
              </p:ext>
            </p:extLst>
          </p:nvPr>
        </p:nvGraphicFramePr>
        <p:xfrm>
          <a:off x="3293510" y="2094202"/>
          <a:ext cx="6287812" cy="1727200"/>
        </p:xfrm>
        <a:graphic>
          <a:graphicData uri="http://schemas.openxmlformats.org/drawingml/2006/table">
            <a:tbl>
              <a:tblPr/>
              <a:tblGrid>
                <a:gridCol w="1636298"/>
                <a:gridCol w="4651514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event name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335177"/>
                          </a:solidFill>
                          <a:effectLst/>
                          <a:hlinkClick r:id="rId2"/>
                        </a:rPr>
                        <a:t>submit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form is being submitted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335177"/>
                          </a:solidFill>
                          <a:effectLst/>
                          <a:hlinkClick r:id="rId3"/>
                        </a:rPr>
                        <a:t>reset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form is being reset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335177"/>
                          </a:solidFill>
                          <a:effectLst/>
                          <a:hlinkClick r:id="rId4"/>
                        </a:rPr>
                        <a:t>change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the text or state of a form control has changed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49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 dirty="0" smtClean="0">
                <a:solidFill>
                  <a:srgbClr val="0066FF"/>
                </a:solidFill>
              </a:rPr>
              <a:t>Event handling</a:t>
            </a:r>
          </a:p>
          <a:p>
            <a:pPr lvl="1"/>
            <a:r>
              <a:rPr lang="en-US" altLang="zh-CN" sz="2000" dirty="0"/>
              <a:t>The event object</a:t>
            </a:r>
          </a:p>
          <a:p>
            <a:pPr lvl="1"/>
            <a:r>
              <a:rPr lang="en-US" altLang="zh-CN" sz="2000" dirty="0"/>
              <a:t>Mouse events</a:t>
            </a:r>
          </a:p>
          <a:p>
            <a:pPr lvl="1"/>
            <a:r>
              <a:rPr lang="en-US" altLang="zh-CN" sz="2000" dirty="0"/>
              <a:t>Keyboard the text events</a:t>
            </a:r>
          </a:p>
          <a:p>
            <a:pPr lvl="1"/>
            <a:r>
              <a:rPr lang="en-US" altLang="zh-CN" sz="2000" dirty="0"/>
              <a:t>Form events</a:t>
            </a:r>
          </a:p>
          <a:p>
            <a:pPr lvl="1"/>
            <a:r>
              <a:rPr lang="en-US" altLang="zh-CN" sz="2000" b="1" i="1" dirty="0">
                <a:solidFill>
                  <a:srgbClr val="0066FF"/>
                </a:solidFill>
              </a:rPr>
              <a:t>Page events</a:t>
            </a:r>
          </a:p>
          <a:p>
            <a:pPr lvl="1"/>
            <a:r>
              <a:rPr lang="en-US" altLang="zh-CN" sz="2000" dirty="0"/>
              <a:t>Timer </a:t>
            </a:r>
            <a:r>
              <a:rPr lang="en-US" altLang="zh-CN" sz="2000" dirty="0" smtClean="0"/>
              <a:t>events</a:t>
            </a:r>
          </a:p>
          <a:p>
            <a:pPr lvl="1"/>
            <a:r>
              <a:rPr lang="en-US" altLang="zh-CN" sz="2000" dirty="0" smtClean="0"/>
              <a:t>More events</a:t>
            </a:r>
          </a:p>
          <a:p>
            <a:pPr lvl="2"/>
            <a:endParaRPr lang="en-US" altLang="zh-CN" sz="16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73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Page/window </a:t>
            </a:r>
            <a:r>
              <a:rPr lang="en-US" dirty="0" smtClean="0"/>
              <a:t>events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8946"/>
              </p:ext>
            </p:extLst>
          </p:nvPr>
        </p:nvGraphicFramePr>
        <p:xfrm>
          <a:off x="1892094" y="2087576"/>
          <a:ext cx="8742776" cy="2519680"/>
        </p:xfrm>
        <a:graphic>
          <a:graphicData uri="http://schemas.openxmlformats.org/drawingml/2006/table">
            <a:tbl>
              <a:tblPr/>
              <a:tblGrid>
                <a:gridCol w="1741920"/>
                <a:gridCol w="7000856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200" b="1">
                          <a:effectLst/>
                        </a:rPr>
                        <a:t>name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b="1" dirty="0">
                          <a:effectLst/>
                        </a:rPr>
                        <a:t>description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335177"/>
                          </a:solidFill>
                          <a:effectLst/>
                          <a:hlinkClick r:id="rId2"/>
                        </a:rPr>
                        <a:t>contextmenu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the user right-clicks to pop up a context menu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335177"/>
                          </a:solidFill>
                          <a:effectLst/>
                          <a:hlinkClick r:id="rId3"/>
                        </a:rPr>
                        <a:t>error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an error occurs when loading a document or an image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335177"/>
                          </a:solidFill>
                          <a:effectLst/>
                          <a:hlinkClick r:id="rId4"/>
                        </a:rPr>
                        <a:t>load</a:t>
                      </a:r>
                      <a:r>
                        <a:rPr lang="en-US" sz="2000">
                          <a:effectLst/>
                        </a:rPr>
                        <a:t>, </a:t>
                      </a:r>
                      <a:r>
                        <a:rPr lang="en-US" sz="2000">
                          <a:solidFill>
                            <a:srgbClr val="335177"/>
                          </a:solidFill>
                          <a:effectLst/>
                          <a:hlinkClick r:id="rId5"/>
                        </a:rPr>
                        <a:t>unload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the browser loads the page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335177"/>
                          </a:solidFill>
                          <a:effectLst/>
                          <a:hlinkClick r:id="rId6"/>
                        </a:rPr>
                        <a:t>resize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the browser window is resized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335177"/>
                          </a:solidFill>
                          <a:effectLst/>
                          <a:hlinkClick r:id="rId2"/>
                        </a:rPr>
                        <a:t>scroll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the user scrolls the viewable part of the page up/down/left/right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335177"/>
                          </a:solidFill>
                          <a:effectLst/>
                          <a:hlinkClick r:id="rId5"/>
                        </a:rPr>
                        <a:t>unload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the browser exits/leaves the page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4799206"/>
            <a:ext cx="6008094" cy="11358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above can be handled on the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object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003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 dirty="0" smtClean="0">
                <a:solidFill>
                  <a:srgbClr val="0066FF"/>
                </a:solidFill>
              </a:rPr>
              <a:t>Event handling</a:t>
            </a:r>
          </a:p>
          <a:p>
            <a:pPr lvl="1"/>
            <a:r>
              <a:rPr lang="en-US" altLang="zh-CN" sz="2000" dirty="0"/>
              <a:t>The event object</a:t>
            </a:r>
          </a:p>
          <a:p>
            <a:pPr lvl="1"/>
            <a:r>
              <a:rPr lang="en-US" altLang="zh-CN" sz="2000" dirty="0"/>
              <a:t>Mouse events</a:t>
            </a:r>
          </a:p>
          <a:p>
            <a:pPr lvl="1"/>
            <a:r>
              <a:rPr lang="en-US" altLang="zh-CN" sz="2000" dirty="0"/>
              <a:t>Keyboard the text events</a:t>
            </a:r>
          </a:p>
          <a:p>
            <a:pPr lvl="1"/>
            <a:r>
              <a:rPr lang="en-US" altLang="zh-CN" sz="2000" dirty="0"/>
              <a:t>Form events</a:t>
            </a:r>
          </a:p>
          <a:p>
            <a:pPr lvl="1"/>
            <a:r>
              <a:rPr lang="en-US" altLang="zh-CN" sz="2000" dirty="0"/>
              <a:t>Page events</a:t>
            </a:r>
          </a:p>
          <a:p>
            <a:pPr lvl="1"/>
            <a:r>
              <a:rPr lang="en-US" altLang="zh-CN" sz="2000" b="1" i="1" dirty="0">
                <a:solidFill>
                  <a:srgbClr val="0066FF"/>
                </a:solidFill>
              </a:rPr>
              <a:t>Timer </a:t>
            </a:r>
            <a:r>
              <a:rPr lang="en-US" altLang="zh-CN" sz="2000" b="1" i="1" dirty="0">
                <a:solidFill>
                  <a:srgbClr val="0066FF"/>
                </a:solidFill>
              </a:rPr>
              <a:t>events</a:t>
            </a:r>
          </a:p>
          <a:p>
            <a:pPr lvl="1"/>
            <a:r>
              <a:rPr lang="en-US" altLang="zh-CN" sz="2000" dirty="0" smtClean="0"/>
              <a:t>More events</a:t>
            </a:r>
          </a:p>
          <a:p>
            <a:pPr lvl="2"/>
            <a:endParaRPr lang="en-US" altLang="zh-CN" sz="16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656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events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63202" y="2020653"/>
          <a:ext cx="8762337" cy="1574800"/>
        </p:xfrm>
        <a:graphic>
          <a:graphicData uri="http://schemas.openxmlformats.org/drawingml/2006/table">
            <a:tbl>
              <a:tblPr/>
              <a:tblGrid>
                <a:gridCol w="3196424"/>
                <a:gridCol w="5565913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method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setTimeout(</a:t>
                      </a:r>
                      <a:r>
                        <a:rPr lang="en-US" i="1">
                          <a:solidFill>
                            <a:srgbClr val="000044"/>
                          </a:solidFill>
                          <a:effectLst/>
                          <a:latin typeface="Helvetica" panose="020B0604020202020204" pitchFamily="34" charset="0"/>
                        </a:rPr>
                        <a:t>function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 i="1">
                          <a:solidFill>
                            <a:srgbClr val="000044"/>
                          </a:solidFill>
                          <a:effectLst/>
                          <a:latin typeface="Helvetica" panose="020B0604020202020204" pitchFamily="34" charset="0"/>
                        </a:rPr>
                        <a:t>delayMS</a:t>
                      </a:r>
                      <a:r>
                        <a:rPr lang="en-US">
                          <a:effectLst/>
                        </a:rPr>
                        <a:t>);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arranges to call given function after given delay in ms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setInterval(</a:t>
                      </a:r>
                      <a:r>
                        <a:rPr lang="en-US" i="1">
                          <a:solidFill>
                            <a:srgbClr val="000044"/>
                          </a:solidFill>
                          <a:effectLst/>
                          <a:latin typeface="Helvetica" panose="020B0604020202020204" pitchFamily="34" charset="0"/>
                        </a:rPr>
                        <a:t>function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 i="1">
                          <a:solidFill>
                            <a:srgbClr val="000044"/>
                          </a:solidFill>
                          <a:effectLst/>
                          <a:latin typeface="Helvetica" panose="020B0604020202020204" pitchFamily="34" charset="0"/>
                        </a:rPr>
                        <a:t>delayMS</a:t>
                      </a:r>
                      <a:r>
                        <a:rPr lang="en-US">
                          <a:effectLst/>
                        </a:rPr>
                        <a:t>);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arranges to call function repeatedly every </a:t>
                      </a:r>
                      <a:r>
                        <a:rPr lang="en-US" i="1">
                          <a:solidFill>
                            <a:srgbClr val="000044"/>
                          </a:solidFill>
                          <a:effectLst/>
                          <a:latin typeface="Helvetica" panose="020B0604020202020204" pitchFamily="34" charset="0"/>
                        </a:rPr>
                        <a:t>delayMS</a:t>
                      </a:r>
                      <a:r>
                        <a:rPr lang="en-US">
                          <a:effectLst/>
                        </a:rPr>
                        <a:t> ms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clearTimeout(</a:t>
                      </a:r>
                      <a:r>
                        <a:rPr lang="en-US" i="1">
                          <a:solidFill>
                            <a:srgbClr val="000044"/>
                          </a:solidFill>
                          <a:effectLst/>
                          <a:latin typeface="Helvetica" panose="020B0604020202020204" pitchFamily="34" charset="0"/>
                        </a:rPr>
                        <a:t>timerID</a:t>
                      </a:r>
                      <a:r>
                        <a:rPr lang="en-US">
                          <a:effectLst/>
                        </a:rPr>
                        <a:t>); 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clearInterval(</a:t>
                      </a:r>
                      <a:r>
                        <a:rPr lang="en-US" i="1">
                          <a:solidFill>
                            <a:srgbClr val="000044"/>
                          </a:solidFill>
                          <a:effectLst/>
                          <a:latin typeface="Helvetica" panose="020B0604020202020204" pitchFamily="34" charset="0"/>
                        </a:rPr>
                        <a:t>timerID</a:t>
                      </a:r>
                      <a:r>
                        <a:rPr lang="en-US">
                          <a:effectLst/>
                        </a:rPr>
                        <a:t>);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stops the given timer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3606198"/>
            <a:ext cx="9462309" cy="14744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both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return an ID representing the timer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ID can be passed to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clearTimeout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alibri" panose="020F0502020204030204" pitchFamily="34" charset="0"/>
              </a:rPr>
              <a:t>/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later to stop the timer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9" name="Picture 3" descr="ti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877" y="4651512"/>
            <a:ext cx="1874803" cy="165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2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 dirty="0" smtClean="0">
                <a:solidFill>
                  <a:srgbClr val="0066FF"/>
                </a:solidFill>
              </a:rPr>
              <a:t>Event handling</a:t>
            </a:r>
            <a:endParaRPr lang="en-US" altLang="zh-CN" sz="2400" b="1" i="1" dirty="0" smtClean="0">
              <a:solidFill>
                <a:srgbClr val="0066FF"/>
              </a:solidFill>
            </a:endParaRPr>
          </a:p>
          <a:p>
            <a:pPr lvl="1"/>
            <a:r>
              <a:rPr lang="en-US" altLang="zh-CN" sz="2000" b="1" i="1" dirty="0" smtClean="0">
                <a:solidFill>
                  <a:srgbClr val="0066FF"/>
                </a:solidFill>
              </a:rPr>
              <a:t>The event object</a:t>
            </a:r>
          </a:p>
          <a:p>
            <a:pPr lvl="1"/>
            <a:r>
              <a:rPr lang="en-US" altLang="zh-CN" sz="2000" dirty="0"/>
              <a:t>Mouse events</a:t>
            </a:r>
          </a:p>
          <a:p>
            <a:pPr lvl="1"/>
            <a:r>
              <a:rPr lang="en-US" altLang="zh-CN" sz="2000" dirty="0"/>
              <a:t>Keyboard the text events</a:t>
            </a:r>
          </a:p>
          <a:p>
            <a:pPr lvl="1"/>
            <a:r>
              <a:rPr lang="en-US" altLang="zh-CN" sz="2000" dirty="0"/>
              <a:t>Form events</a:t>
            </a:r>
          </a:p>
          <a:p>
            <a:pPr lvl="1"/>
            <a:r>
              <a:rPr lang="en-US" altLang="zh-CN" sz="2000" dirty="0"/>
              <a:t>Page events</a:t>
            </a:r>
          </a:p>
          <a:p>
            <a:pPr lvl="1"/>
            <a:r>
              <a:rPr lang="en-US" altLang="zh-CN" sz="2000" dirty="0"/>
              <a:t>Timer </a:t>
            </a:r>
            <a:r>
              <a:rPr lang="en-US" altLang="zh-CN" sz="2000" dirty="0" smtClean="0"/>
              <a:t>events</a:t>
            </a:r>
          </a:p>
          <a:p>
            <a:pPr lvl="1"/>
            <a:r>
              <a:rPr lang="en-US" altLang="zh-CN" sz="2000" dirty="0" smtClean="0"/>
              <a:t>More events</a:t>
            </a:r>
          </a:p>
          <a:p>
            <a:pPr lvl="2"/>
            <a:endParaRPr lang="en-US" altLang="zh-CN" sz="16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27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2D050"/>
                </a:solidFill>
              </a:rPr>
              <a:t>setTimeout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823690"/>
            <a:ext cx="10058400" cy="707886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id="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"&gt;Click me!&lt;/button&gt;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id="output"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&gt;&lt;/span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2531575"/>
            <a:ext cx="10058400" cy="3293209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window.onload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delayedMessage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delayedMessage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("output").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"Wait for it...";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sayBooyah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sayBooyah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called when the timer goes off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("output").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"BOOYAH!";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5824784"/>
            <a:ext cx="10058400" cy="367294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output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69" y="5878249"/>
            <a:ext cx="946199" cy="2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2D050"/>
                </a:solidFill>
              </a:rPr>
              <a:t>setInterval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779687"/>
            <a:ext cx="10058400" cy="3970318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timer = null;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stores ID of interval timer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delayMsg2()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(timer === null)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1000);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clearInterval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(timer);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timer = null;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called each time the timer goes off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("output").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" Rudy!";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5750005"/>
            <a:ext cx="10058400" cy="369332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output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75" y="5804489"/>
            <a:ext cx="946199" cy="2603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79174" y="571809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Rudy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8260" y="571809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Rudy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77346" y="571809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Rudy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26432" y="571809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Rudy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75518" y="571809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Rudy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4604" y="571809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Rudy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73690" y="571809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Rudy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22774" y="571809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Rudy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95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to </a:t>
            </a:r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916382"/>
            <a:ext cx="10058400" cy="2246769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delayedMultiply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6 and 7 are passed to multiply when timer goes off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(multiply, 2000, 6, 7);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multiply(a, b)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alert(a * b);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4163151"/>
            <a:ext cx="10058400" cy="369332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output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92" y="4202907"/>
            <a:ext cx="946199" cy="2603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7280" y="4572239"/>
            <a:ext cx="10058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any parameters after the delay are eventually passed to the timer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doesn't work in IE; must create an intermediate function to pass the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why not just write this?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62178" y="5627657"/>
            <a:ext cx="9193502" cy="369332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multiply(6 * 7)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2000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2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timer </a:t>
            </a:r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942380"/>
            <a:ext cx="7706662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many students mistakenly write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when passing the function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2357878"/>
            <a:ext cx="10058400" cy="1477328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booyah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2000);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booyah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(multiply(num1 * num2), 2000);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(multiply, 2000, num1, num2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7280" y="3835206"/>
            <a:ext cx="5415945" cy="7972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does it actually do if you have the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?</a:t>
            </a:r>
          </a:p>
        </p:txBody>
      </p:sp>
      <p:sp>
        <p:nvSpPr>
          <p:cNvPr id="7" name="Rectangle 6"/>
          <p:cNvSpPr/>
          <p:nvPr/>
        </p:nvSpPr>
        <p:spPr>
          <a:xfrm>
            <a:off x="1547191" y="4646347"/>
            <a:ext cx="9684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  <a:latin typeface="Calibri" panose="020F0502020204030204" pitchFamily="34" charset="0"/>
              </a:rPr>
              <a:t>it calls the function immediately, rather than waiting the 2000ms!</a:t>
            </a:r>
            <a:endParaRPr lang="en-US" sz="2200" b="0" i="0" dirty="0">
              <a:solidFill>
                <a:srgbClr val="00B05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 dirty="0" smtClean="0">
                <a:solidFill>
                  <a:srgbClr val="0066FF"/>
                </a:solidFill>
              </a:rPr>
              <a:t>Event handling</a:t>
            </a:r>
          </a:p>
          <a:p>
            <a:pPr lvl="1"/>
            <a:r>
              <a:rPr lang="en-US" altLang="zh-CN" sz="2000" dirty="0"/>
              <a:t>The event object</a:t>
            </a:r>
          </a:p>
          <a:p>
            <a:pPr lvl="1"/>
            <a:r>
              <a:rPr lang="en-US" altLang="zh-CN" sz="2000" dirty="0"/>
              <a:t>Mouse events</a:t>
            </a:r>
          </a:p>
          <a:p>
            <a:pPr lvl="1"/>
            <a:r>
              <a:rPr lang="en-US" altLang="zh-CN" sz="2000" dirty="0"/>
              <a:t>Keyboard the text events</a:t>
            </a:r>
          </a:p>
          <a:p>
            <a:pPr lvl="1"/>
            <a:r>
              <a:rPr lang="en-US" altLang="zh-CN" sz="2000" dirty="0"/>
              <a:t>Form events</a:t>
            </a:r>
          </a:p>
          <a:p>
            <a:pPr lvl="1"/>
            <a:r>
              <a:rPr lang="en-US" altLang="zh-CN" sz="2000" dirty="0"/>
              <a:t>Page events</a:t>
            </a:r>
          </a:p>
          <a:p>
            <a:pPr lvl="1"/>
            <a:r>
              <a:rPr lang="en-US" altLang="zh-CN" sz="2000" dirty="0"/>
              <a:t>Timer events</a:t>
            </a:r>
          </a:p>
          <a:p>
            <a:pPr lvl="1"/>
            <a:r>
              <a:rPr lang="en-US" altLang="zh-CN" sz="2000" b="1" i="1" dirty="0">
                <a:solidFill>
                  <a:srgbClr val="0066FF"/>
                </a:solidFill>
              </a:rPr>
              <a:t>More events</a:t>
            </a:r>
          </a:p>
          <a:p>
            <a:pPr lvl="2"/>
            <a:endParaRPr lang="en-US" altLang="zh-CN" sz="16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19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</a:t>
            </a:r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938204"/>
            <a:ext cx="10058400" cy="2862322"/>
          </a:xfrm>
          <a:prstGeom prst="rect">
            <a:avLst/>
          </a:prstGeom>
          <a:solidFill>
            <a:srgbClr val="F3FA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window.onload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("textbox").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onmouseout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booyah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("submit").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booyah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 to submit button here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booyah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booyah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knows what object it was called on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booyah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54157" y="5256094"/>
            <a:ext cx="10201523" cy="14744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event handlers attached unobtrusively are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bound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to the element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inside the handler, that element becomes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4800526"/>
            <a:ext cx="10058400" cy="646331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output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28" y="5001370"/>
            <a:ext cx="3346622" cy="3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6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redundant code </a:t>
            </a:r>
            <a:r>
              <a:rPr lang="en-US" dirty="0" smtClean="0"/>
              <a:t>with this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79" y="1806404"/>
            <a:ext cx="10392355" cy="923330"/>
          </a:xfrm>
          <a:prstGeom prst="rect">
            <a:avLst/>
          </a:prstGeom>
          <a:solidFill>
            <a:srgbClr val="F3FA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id="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type="radio" name="ducks"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value="Huey"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/&gt; Huey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id="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dewey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type="radio" name="ducks"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value="Dewey"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/&gt; Dewey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id="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louie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type="radio" name="ducks"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value="Louie"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Louie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78" y="2699269"/>
            <a:ext cx="10392355" cy="2862322"/>
          </a:xfrm>
          <a:prstGeom prst="rect">
            <a:avLst/>
          </a:prstGeom>
          <a:solidFill>
            <a:srgbClr val="F3FA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processDucks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huey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").checked) {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alert("Huey is checked!");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else if (</a:t>
            </a:r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dewey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").checked) {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alert("Dewey is checked!");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alert("Louie is checked!");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alert(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" is checked!");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77" y="5561591"/>
            <a:ext cx="10386177" cy="369332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output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1098" y="5930923"/>
            <a:ext cx="103923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if the same function is assigned to multiple elements, each gets its own bound copy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47" y="5600199"/>
            <a:ext cx="2984653" cy="2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9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listeners to the same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2001943"/>
            <a:ext cx="100584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element.addEventListener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("event", 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2402053"/>
            <a:ext cx="10058400" cy="1631216"/>
          </a:xfrm>
          <a:prstGeom prst="rect">
            <a:avLst/>
          </a:prstGeom>
          <a:solidFill>
            <a:srgbClr val="F3FA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button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button.addEventListener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func1);  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button.onclick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func1;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button.addEventListener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func2);  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button.onclick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func2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97280" y="4271808"/>
            <a:ext cx="10058400" cy="18129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you assign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twice, the second one replaces the first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addEventListener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allows multiple listeners to be called for the same event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(note that you do not include 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in the event name!)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59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err="1" smtClean="0"/>
              <a:t>window.onload</a:t>
            </a:r>
            <a:r>
              <a:rPr lang="en-US" dirty="0" smtClean="0"/>
              <a:t> listeners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962835"/>
            <a:ext cx="10058400" cy="707886"/>
          </a:xfrm>
          <a:prstGeom prst="rect">
            <a:avLst/>
          </a:prstGeom>
          <a:solidFill>
            <a:srgbClr val="F3FA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window.onload</a:t>
            </a:r>
            <a:r>
              <a:rPr lang="en-US" sz="20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function;</a:t>
            </a:r>
          </a:p>
          <a:p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("load",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2746486"/>
            <a:ext cx="10058400" cy="24900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is considered bad form to directly assign to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window.onload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3B62B1"/>
              </a:solidFill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multiple .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files could be linked to the same page, and if they all need to run code when the page loads, their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window.onload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statements will override each other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by calling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window.addEventListener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instead, all of them can run their code when the page is loaded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9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an </a:t>
            </a:r>
            <a:r>
              <a:rPr lang="en-US" dirty="0" smtClean="0"/>
              <a:t>event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30106"/>
              </p:ext>
            </p:extLst>
          </p:nvPr>
        </p:nvGraphicFramePr>
        <p:xfrm>
          <a:off x="1206293" y="2008285"/>
          <a:ext cx="10058400" cy="1981200"/>
        </p:xfrm>
        <a:graphic>
          <a:graphicData uri="http://schemas.openxmlformats.org/drawingml/2006/table">
            <a:tbl>
              <a:tblPr/>
              <a:tblGrid>
                <a:gridCol w="2411550"/>
                <a:gridCol w="764685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event method name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effectLst/>
                        </a:rPr>
                        <a:t>preventDefault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stops the browser from doing its normal action on an event; for example, stops the browser from following a link when &lt;a&gt; tag is clicked, or stops browser from submitting a form when submit button is clicked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effectLst/>
                        </a:rPr>
                        <a:t>stopPropagation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stops the browser from showing this event to any other objects that may be listening for it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4252552"/>
            <a:ext cx="8692611" cy="11358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 can also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false;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from your event handler to stop an event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17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events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079507"/>
              </p:ext>
            </p:extLst>
          </p:nvPr>
        </p:nvGraphicFramePr>
        <p:xfrm>
          <a:off x="1097282" y="2087798"/>
          <a:ext cx="10058398" cy="1066800"/>
        </p:xfrm>
        <a:graphic>
          <a:graphicData uri="http://schemas.openxmlformats.org/drawingml/2006/table">
            <a:tbl>
              <a:tblPr/>
              <a:tblGrid>
                <a:gridCol w="1436914"/>
                <a:gridCol w="1436914"/>
                <a:gridCol w="1436914"/>
                <a:gridCol w="1436914"/>
                <a:gridCol w="1436914"/>
                <a:gridCol w="1436914"/>
                <a:gridCol w="1436914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abort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blur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change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click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dblclick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error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focus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keydown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keypress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keyup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load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mousedown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mousemove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mouseout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effectLst/>
                        </a:rPr>
                        <a:t>mouseover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mouseup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reset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resize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select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submit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unload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3490770"/>
            <a:ext cx="9846709" cy="12281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event 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B62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is just one of many events that can be handled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5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an event,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992653"/>
            <a:ext cx="10193572" cy="400110"/>
          </a:xfrm>
          <a:prstGeom prst="rect">
            <a:avLst/>
          </a:prstGeom>
          <a:solidFill>
            <a:srgbClr val="F3FA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exampleform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action="http://foo.com/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foo.php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"&gt;...&lt;/form&gt;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2392763"/>
            <a:ext cx="10193572" cy="3785652"/>
          </a:xfrm>
          <a:prstGeom prst="rect">
            <a:avLst/>
          </a:prstGeom>
          <a:solidFill>
            <a:srgbClr val="F3FA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window.onload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form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exampleform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form.onsubmit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checkData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("state").length != 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alert("Error, invalid city/state.");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show error message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event.preventDefault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stop form submission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1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Thank you for your attention!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idx="1"/>
          </p:nvPr>
        </p:nvSpPr>
        <p:spPr/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5" b="13075"/>
          <a:stretch>
            <a:fillRect/>
          </a:stretch>
        </p:blipFill>
        <p:spPr>
          <a:xfrm>
            <a:off x="2967942" y="63578"/>
            <a:ext cx="6480856" cy="48606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4574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92D050"/>
                </a:solidFill>
              </a:rPr>
              <a:t>event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883970"/>
            <a:ext cx="10058400" cy="1015663"/>
          </a:xfrm>
          <a:prstGeom prst="rect">
            <a:avLst/>
          </a:prstGeom>
          <a:solidFill>
            <a:srgbClr val="F3FA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name(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 event handler function ...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3046243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Event handlers can accept an optional parameter to represent the event that is occurring. Event objects have the following properties / methods: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02560"/>
              </p:ext>
            </p:extLst>
          </p:nvPr>
        </p:nvGraphicFramePr>
        <p:xfrm>
          <a:off x="2166731" y="4250994"/>
          <a:ext cx="7822095" cy="1422400"/>
        </p:xfrm>
        <a:graphic>
          <a:graphicData uri="http://schemas.openxmlformats.org/drawingml/2006/table">
            <a:tbl>
              <a:tblPr/>
              <a:tblGrid>
                <a:gridCol w="1797960"/>
                <a:gridCol w="6024135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property name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type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what kind of event, such as "click" or "</a:t>
                      </a:r>
                      <a:r>
                        <a:rPr lang="en-US" sz="2000" dirty="0" err="1">
                          <a:effectLst/>
                        </a:rPr>
                        <a:t>mousedown</a:t>
                      </a:r>
                      <a:r>
                        <a:rPr lang="en-US" sz="2000" dirty="0">
                          <a:effectLst/>
                        </a:rPr>
                        <a:t>"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target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the element on which the event occurred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timeStamp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when the event occurred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 dirty="0" smtClean="0">
                <a:solidFill>
                  <a:srgbClr val="0066FF"/>
                </a:solidFill>
              </a:rPr>
              <a:t>Event handling</a:t>
            </a:r>
            <a:endParaRPr lang="en-US" altLang="zh-CN" sz="2400" b="1" i="1" dirty="0" smtClean="0">
              <a:solidFill>
                <a:srgbClr val="0066FF"/>
              </a:solidFill>
            </a:endParaRPr>
          </a:p>
          <a:p>
            <a:pPr lvl="1"/>
            <a:r>
              <a:rPr lang="en-US" altLang="zh-CN" sz="2000" dirty="0"/>
              <a:t>The event object</a:t>
            </a:r>
          </a:p>
          <a:p>
            <a:pPr lvl="1"/>
            <a:r>
              <a:rPr lang="en-US" altLang="zh-CN" sz="2000" b="1" i="1" dirty="0">
                <a:solidFill>
                  <a:srgbClr val="0066FF"/>
                </a:solidFill>
              </a:rPr>
              <a:t>Mouse events</a:t>
            </a:r>
          </a:p>
          <a:p>
            <a:pPr lvl="1"/>
            <a:r>
              <a:rPr lang="en-US" altLang="zh-CN" sz="2000" dirty="0"/>
              <a:t>Keyboard the text events</a:t>
            </a:r>
          </a:p>
          <a:p>
            <a:pPr lvl="1"/>
            <a:r>
              <a:rPr lang="en-US" altLang="zh-CN" sz="2000" dirty="0"/>
              <a:t>Form events</a:t>
            </a:r>
          </a:p>
          <a:p>
            <a:pPr lvl="1"/>
            <a:r>
              <a:rPr lang="en-US" altLang="zh-CN" sz="2000" dirty="0"/>
              <a:t>Page events</a:t>
            </a:r>
          </a:p>
          <a:p>
            <a:pPr lvl="1"/>
            <a:r>
              <a:rPr lang="en-US" altLang="zh-CN" sz="2000" dirty="0"/>
              <a:t>Timer </a:t>
            </a:r>
            <a:r>
              <a:rPr lang="en-US" altLang="zh-CN" sz="2000" dirty="0" smtClean="0"/>
              <a:t>events</a:t>
            </a:r>
          </a:p>
          <a:p>
            <a:pPr lvl="1"/>
            <a:r>
              <a:rPr lang="en-US" altLang="zh-CN" sz="2000" dirty="0" smtClean="0"/>
              <a:t>More events</a:t>
            </a:r>
          </a:p>
          <a:p>
            <a:pPr lvl="2"/>
            <a:endParaRPr lang="en-US" altLang="zh-CN" sz="16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78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</a:t>
            </a:r>
            <a:r>
              <a:rPr lang="en-US" dirty="0" smtClean="0"/>
              <a:t>events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94761"/>
              </p:ext>
            </p:extLst>
          </p:nvPr>
        </p:nvGraphicFramePr>
        <p:xfrm>
          <a:off x="2220084" y="2016678"/>
          <a:ext cx="7828376" cy="1422400"/>
        </p:xfrm>
        <a:graphic>
          <a:graphicData uri="http://schemas.openxmlformats.org/drawingml/2006/table">
            <a:tbl>
              <a:tblPr/>
              <a:tblGrid>
                <a:gridCol w="1576663"/>
                <a:gridCol w="6251713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335177"/>
                          </a:solidFill>
                          <a:effectLst/>
                          <a:hlinkClick r:id="rId2"/>
                        </a:rPr>
                        <a:t>click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user presses/releases mouse button on the element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335177"/>
                          </a:solidFill>
                          <a:effectLst/>
                          <a:hlinkClick r:id="rId3"/>
                        </a:rPr>
                        <a:t>dblclick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user presses/releases mouse button twice on the element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335177"/>
                          </a:solidFill>
                          <a:effectLst/>
                          <a:hlinkClick r:id="rId4"/>
                        </a:rPr>
                        <a:t>mousedown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user presses down mouse button on the element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335177"/>
                          </a:solidFill>
                          <a:effectLst/>
                          <a:hlinkClick r:id="rId5"/>
                        </a:rPr>
                        <a:t>mouseup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user releases mouse button on the element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89501" y="3641899"/>
            <a:ext cx="1101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clicking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56089"/>
              </p:ext>
            </p:extLst>
          </p:nvPr>
        </p:nvGraphicFramePr>
        <p:xfrm>
          <a:off x="2380770" y="4514932"/>
          <a:ext cx="7719046" cy="1066800"/>
        </p:xfrm>
        <a:graphic>
          <a:graphicData uri="http://schemas.openxmlformats.org/drawingml/2006/table">
            <a:tbl>
              <a:tblPr/>
              <a:tblGrid>
                <a:gridCol w="1564391"/>
                <a:gridCol w="6154655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335177"/>
                          </a:solidFill>
                          <a:effectLst/>
                          <a:hlinkClick r:id="rId6"/>
                        </a:rPr>
                        <a:t>mouseover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mouse cursor enters the element's box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335177"/>
                          </a:solidFill>
                          <a:effectLst/>
                          <a:hlinkClick r:id="rId7"/>
                        </a:rPr>
                        <a:t>mouseout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mouse cursor exits the element's box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335177"/>
                          </a:solidFill>
                          <a:effectLst/>
                          <a:hlinkClick r:id="rId8"/>
                        </a:rPr>
                        <a:t>mousemove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mouse cursor moves around within the element's box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69505" y="5662856"/>
            <a:ext cx="1541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movement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88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704817"/>
            <a:ext cx="715522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passed to a mouse handler has these properties: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43292"/>
              </p:ext>
            </p:extLst>
          </p:nvPr>
        </p:nvGraphicFramePr>
        <p:xfrm>
          <a:off x="591453" y="2266446"/>
          <a:ext cx="6295484" cy="3657600"/>
        </p:xfrm>
        <a:graphic>
          <a:graphicData uri="http://schemas.openxmlformats.org/drawingml/2006/table">
            <a:tbl>
              <a:tblPr/>
              <a:tblGrid>
                <a:gridCol w="2012851"/>
                <a:gridCol w="4282633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property/method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 smtClean="0">
                          <a:effectLst/>
                        </a:rPr>
                        <a:t>clientX</a:t>
                      </a:r>
                      <a:endParaRPr lang="en-US" sz="2000" dirty="0" smtClean="0">
                        <a:effectLst/>
                      </a:endParaRPr>
                    </a:p>
                    <a:p>
                      <a:pPr fontAlgn="t"/>
                      <a:r>
                        <a:rPr lang="en-US" sz="2000" dirty="0" err="1" smtClean="0">
                          <a:effectLst/>
                        </a:rPr>
                        <a:t>clientY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coordinates in </a:t>
                      </a:r>
                      <a:r>
                        <a:rPr lang="en-US" sz="2000" i="1" dirty="0">
                          <a:solidFill>
                            <a:srgbClr val="00B0F0"/>
                          </a:solidFill>
                          <a:effectLst/>
                        </a:rPr>
                        <a:t>browser</a:t>
                      </a:r>
                      <a:r>
                        <a:rPr lang="en-US" sz="2000" i="1" dirty="0">
                          <a:effectLst/>
                        </a:rPr>
                        <a:t> window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 smtClean="0">
                          <a:effectLst/>
                        </a:rPr>
                        <a:t>screenX</a:t>
                      </a:r>
                      <a:endParaRPr lang="en-US" sz="2000" dirty="0" smtClean="0">
                        <a:effectLst/>
                      </a:endParaRPr>
                    </a:p>
                    <a:p>
                      <a:pPr fontAlgn="t"/>
                      <a:r>
                        <a:rPr lang="en-US" sz="2000" dirty="0" err="1" smtClean="0">
                          <a:effectLst/>
                        </a:rPr>
                        <a:t>screenY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coordinates in </a:t>
                      </a:r>
                      <a:r>
                        <a:rPr lang="en-US" sz="2000" i="1" dirty="0">
                          <a:solidFill>
                            <a:srgbClr val="00B0F0"/>
                          </a:solidFill>
                          <a:effectLst/>
                        </a:rPr>
                        <a:t>screen</a:t>
                      </a:r>
                      <a:endParaRPr lang="en-US" sz="20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 smtClean="0">
                          <a:effectLst/>
                        </a:rPr>
                        <a:t>offsetX</a:t>
                      </a:r>
                      <a:endParaRPr lang="en-US" sz="2000" dirty="0" smtClean="0">
                        <a:effectLst/>
                      </a:endParaRPr>
                    </a:p>
                    <a:p>
                      <a:pPr fontAlgn="t"/>
                      <a:r>
                        <a:rPr lang="en-US" sz="2000" dirty="0" err="1" smtClean="0">
                          <a:effectLst/>
                        </a:rPr>
                        <a:t>offsetY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coordinates in </a:t>
                      </a:r>
                      <a:r>
                        <a:rPr lang="en-US" sz="2000" i="1" dirty="0">
                          <a:solidFill>
                            <a:srgbClr val="00B0F0"/>
                          </a:solidFill>
                          <a:effectLst/>
                        </a:rPr>
                        <a:t>element</a:t>
                      </a:r>
                      <a:r>
                        <a:rPr lang="en-US" sz="2000" dirty="0">
                          <a:effectLst/>
                        </a:rPr>
                        <a:t> (non-standard)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 smtClean="0">
                          <a:effectLst/>
                        </a:rPr>
                        <a:t>pointerX</a:t>
                      </a:r>
                      <a:r>
                        <a:rPr lang="en-US" sz="2000" dirty="0" smtClean="0">
                          <a:effectLst/>
                        </a:rPr>
                        <a:t>(),</a:t>
                      </a:r>
                    </a:p>
                    <a:p>
                      <a:pPr fontAlgn="t"/>
                      <a:r>
                        <a:rPr lang="en-US" sz="2000" dirty="0" err="1" smtClean="0">
                          <a:effectLst/>
                        </a:rPr>
                        <a:t>pointerY</a:t>
                      </a:r>
                      <a:r>
                        <a:rPr lang="en-US" sz="2000" dirty="0" smtClean="0">
                          <a:effectLst/>
                        </a:rPr>
                        <a:t>()*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coordinates in </a:t>
                      </a:r>
                      <a:r>
                        <a:rPr lang="en-US" sz="2000" i="1" dirty="0" smtClean="0">
                          <a:solidFill>
                            <a:srgbClr val="00B0F0"/>
                          </a:solidFill>
                          <a:effectLst/>
                        </a:rPr>
                        <a:t>entire web</a:t>
                      </a:r>
                      <a:r>
                        <a:rPr lang="en-US" sz="2000" i="1" baseline="0" dirty="0" smtClean="0">
                          <a:solidFill>
                            <a:srgbClr val="00B0F0"/>
                          </a:solidFill>
                          <a:effectLst/>
                        </a:rPr>
                        <a:t> page</a:t>
                      </a:r>
                      <a:endParaRPr lang="en-US" sz="2000" i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button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integer representing which button was pressed (0=Left, 1=Middle, 2=Right)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147" name="Picture 3" descr="mouse ev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937" y="2496711"/>
            <a:ext cx="4957049" cy="388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91453" y="6123007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</a:rPr>
              <a:t>*   replaces non-standard properties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pageX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pageY</a:t>
            </a:r>
            <a:endParaRPr kumimoji="0" lang="zh-CN" altLang="zh-CN" sz="21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06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813101"/>
            <a:ext cx="10058400" cy="400110"/>
          </a:xfrm>
          <a:prstGeom prst="rect">
            <a:avLst/>
          </a:prstGeom>
          <a:solidFill>
            <a:srgbClr val="F3FA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&lt;pre id="target"&gt;Move the mouse over me!&lt;/pre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2213211"/>
            <a:ext cx="10058400" cy="3139321"/>
          </a:xfrm>
          <a:prstGeom prst="rect">
            <a:avLst/>
          </a:prstGeom>
          <a:solidFill>
            <a:srgbClr val="F3FAFF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window.onload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("target");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target.onmousemove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target.onmousedown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("target").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"screen : (" +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event.screenX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", " +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event.screenY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")\n"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+ "client : (" +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event.clientX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", " +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event.clientY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")\n"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+ "button : "  +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7280" y="5352532"/>
            <a:ext cx="10058400" cy="96949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 : (333, 782)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: (222, 460)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: 0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      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                                                                                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output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88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1" dirty="0" smtClean="0">
                <a:solidFill>
                  <a:srgbClr val="0066FF"/>
                </a:solidFill>
              </a:rPr>
              <a:t>Event handling</a:t>
            </a:r>
          </a:p>
          <a:p>
            <a:pPr lvl="1"/>
            <a:r>
              <a:rPr lang="en-US" altLang="zh-CN" sz="2000" dirty="0"/>
              <a:t>The event object</a:t>
            </a:r>
          </a:p>
          <a:p>
            <a:pPr lvl="1"/>
            <a:r>
              <a:rPr lang="en-US" altLang="zh-CN" sz="2000" dirty="0"/>
              <a:t>Mouse events</a:t>
            </a:r>
          </a:p>
          <a:p>
            <a:pPr lvl="1"/>
            <a:r>
              <a:rPr lang="en-US" altLang="zh-CN" sz="2000" b="1" i="1" dirty="0">
                <a:solidFill>
                  <a:srgbClr val="0066FF"/>
                </a:solidFill>
              </a:rPr>
              <a:t>Keyboard the text events</a:t>
            </a:r>
          </a:p>
          <a:p>
            <a:pPr lvl="1"/>
            <a:r>
              <a:rPr lang="en-US" altLang="zh-CN" sz="2000" dirty="0"/>
              <a:t>Form events</a:t>
            </a:r>
          </a:p>
          <a:p>
            <a:pPr lvl="1"/>
            <a:r>
              <a:rPr lang="en-US" altLang="zh-CN" sz="2000" dirty="0"/>
              <a:t>Page events</a:t>
            </a:r>
          </a:p>
          <a:p>
            <a:pPr lvl="1"/>
            <a:r>
              <a:rPr lang="en-US" altLang="zh-CN" sz="2000" dirty="0"/>
              <a:t>Timer </a:t>
            </a:r>
            <a:r>
              <a:rPr lang="en-US" altLang="zh-CN" sz="2000" dirty="0" smtClean="0"/>
              <a:t>events</a:t>
            </a:r>
          </a:p>
          <a:p>
            <a:pPr lvl="1"/>
            <a:r>
              <a:rPr lang="en-US" altLang="zh-CN" sz="2000" dirty="0" smtClean="0"/>
              <a:t>More events</a:t>
            </a:r>
          </a:p>
          <a:p>
            <a:pPr lvl="2"/>
            <a:endParaRPr lang="en-US" altLang="zh-CN" sz="16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619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4638</TotalTime>
  <Words>1727</Words>
  <Application>Microsoft Office PowerPoint</Application>
  <PresentationFormat>宽屏</PresentationFormat>
  <Paragraphs>441</Paragraphs>
  <Slides>31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宋体</vt:lpstr>
      <vt:lpstr>Arial</vt:lpstr>
      <vt:lpstr>Calibri</vt:lpstr>
      <vt:lpstr>Calibri Light</vt:lpstr>
      <vt:lpstr>Consolas</vt:lpstr>
      <vt:lpstr>Courier New</vt:lpstr>
      <vt:lpstr>Helvetica</vt:lpstr>
      <vt:lpstr>Times New Roman</vt:lpstr>
      <vt:lpstr>Retrospect</vt:lpstr>
      <vt:lpstr>Web Programming</vt:lpstr>
      <vt:lpstr>Today’s Topics</vt:lpstr>
      <vt:lpstr>JavaScript events</vt:lpstr>
      <vt:lpstr>The event object</vt:lpstr>
      <vt:lpstr>Today’s Topics</vt:lpstr>
      <vt:lpstr>Mouse events</vt:lpstr>
      <vt:lpstr>Mouse event objects</vt:lpstr>
      <vt:lpstr>Mouse event example</vt:lpstr>
      <vt:lpstr>Today’s Topics</vt:lpstr>
      <vt:lpstr>Keyboard/text events</vt:lpstr>
      <vt:lpstr>Key event objects</vt:lpstr>
      <vt:lpstr>Key event example</vt:lpstr>
      <vt:lpstr>Some useful key codes </vt:lpstr>
      <vt:lpstr>Today’s Topics</vt:lpstr>
      <vt:lpstr>Form events</vt:lpstr>
      <vt:lpstr>Today’s Topics</vt:lpstr>
      <vt:lpstr>Page/window events</vt:lpstr>
      <vt:lpstr>Today’s Topics</vt:lpstr>
      <vt:lpstr>Timer events</vt:lpstr>
      <vt:lpstr>setTimeout example</vt:lpstr>
      <vt:lpstr>setInterval example</vt:lpstr>
      <vt:lpstr>Passing parameters to timers</vt:lpstr>
      <vt:lpstr>Common timer errors</vt:lpstr>
      <vt:lpstr>Today’s Topics</vt:lpstr>
      <vt:lpstr>Event handler binding</vt:lpstr>
      <vt:lpstr>Fixing redundant code with this</vt:lpstr>
      <vt:lpstr>Multiple listeners to the same event</vt:lpstr>
      <vt:lpstr>Multiple window.onload listeners</vt:lpstr>
      <vt:lpstr>Stopping an event</vt:lpstr>
      <vt:lpstr>Stopping an event, example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154</dc:title>
  <dc:creator>allison</dc:creator>
  <cp:lastModifiedBy>Shuang</cp:lastModifiedBy>
  <cp:revision>27</cp:revision>
  <dcterms:created xsi:type="dcterms:W3CDTF">2014-11-09T20:44:33Z</dcterms:created>
  <dcterms:modified xsi:type="dcterms:W3CDTF">2015-12-18T08:49:17Z</dcterms:modified>
</cp:coreProperties>
</file>