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B5C157-06C5-4B86-863A-97F6CDBB712C}">
  <a:tblStyle styleId="{DBB5C157-06C5-4B86-863A-97F6CDBB712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1"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7b09d8ee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7b09d8ee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IRIS</a:t>
            </a:r>
            <a:endParaRPr b="1"/>
          </a:p>
          <a:p>
            <a:pPr indent="0" lvl="0" marL="0" rtl="0" algn="l">
              <a:spcBef>
                <a:spcPts val="0"/>
              </a:spcBef>
              <a:spcAft>
                <a:spcPts val="0"/>
              </a:spcAft>
              <a:buNone/>
            </a:pPr>
            <a:r>
              <a:rPr lang="en"/>
              <a:t>As mentioned earlier, we want every row to have a unique value. Most of the features are the same except the categorical columns we dropped, so we de-duplicate and end up with a unique id for each row.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7969801b9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7969801b9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IVAN</a:t>
            </a:r>
            <a:endParaRPr b="1"/>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7969801b9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7969801b9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Explain </a:t>
            </a:r>
            <a:r>
              <a:rPr b="1" lang="en"/>
              <a:t>why we are testing each model and what we expect to find:</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t>DAISY:</a:t>
            </a:r>
            <a:endParaRPr b="1"/>
          </a:p>
          <a:p>
            <a:pPr indent="-298450" lvl="0" marL="457200" rtl="0" algn="l">
              <a:spcBef>
                <a:spcPts val="0"/>
              </a:spcBef>
              <a:spcAft>
                <a:spcPts val="0"/>
              </a:spcAft>
              <a:buSzPts val="1100"/>
              <a:buChar char="●"/>
            </a:pPr>
            <a:r>
              <a:rPr lang="en" u="sng"/>
              <a:t>Kmeans (unsupervised)</a:t>
            </a:r>
            <a:r>
              <a:rPr lang="en"/>
              <a:t> - unsupervised clustering algorithm where similar data points are grouped together to discover underlying patterns with no fixed labelled outcomes. We wanted to identify meaningful groups and clusters based on similarities in song characteristics. Realized, may not be the most appropriate model because its unsupervised learning and we already have information on features and the genres. This led us to explore other models.</a:t>
            </a:r>
            <a:endParaRPr/>
          </a:p>
          <a:p>
            <a:pPr indent="-298450" lvl="1" marL="914400" rtl="0" algn="l">
              <a:spcBef>
                <a:spcPts val="0"/>
              </a:spcBef>
              <a:spcAft>
                <a:spcPts val="0"/>
              </a:spcAft>
              <a:buSzPts val="1100"/>
              <a:buChar char="○"/>
            </a:pPr>
            <a:r>
              <a:rPr lang="en"/>
              <a:t>1. Scaled data to have feature values ranging from 0-1. </a:t>
            </a:r>
            <a:endParaRPr/>
          </a:p>
          <a:p>
            <a:pPr indent="-298450" lvl="1" marL="914400" rtl="0" algn="l">
              <a:spcBef>
                <a:spcPts val="0"/>
              </a:spcBef>
              <a:spcAft>
                <a:spcPts val="0"/>
              </a:spcAft>
              <a:buSzPts val="1100"/>
              <a:buChar char="○"/>
            </a:pPr>
            <a:r>
              <a:rPr lang="en"/>
              <a:t>2. Used Kmeans (to initialize) and fit_predict() to find the predicted clusters for the training data and its labels of clusters.</a:t>
            </a:r>
            <a:endParaRPr/>
          </a:p>
          <a:p>
            <a:pPr indent="-298450" lvl="0" marL="457200" rtl="0" algn="l">
              <a:spcBef>
                <a:spcPts val="0"/>
              </a:spcBef>
              <a:spcAft>
                <a:spcPts val="0"/>
              </a:spcAft>
              <a:buSzPts val="1100"/>
              <a:buChar char="●"/>
            </a:pPr>
            <a:r>
              <a:rPr lang="en" u="sng"/>
              <a:t>KNN (supervised)</a:t>
            </a:r>
            <a:r>
              <a:rPr lang="en"/>
              <a:t> - One of the models we wanted to explore was K Nearest Neighbor. Which is a supervised classification/regression algorithm. We wanted to use KNN to calculate the distance between k number of labelled data points, classifying the point based on the number of votes that it gets from the k-nearest data points.</a:t>
            </a:r>
            <a:endParaRPr/>
          </a:p>
          <a:p>
            <a:pPr indent="-298450" lvl="1" marL="914400" rtl="0" algn="l">
              <a:spcBef>
                <a:spcPts val="0"/>
              </a:spcBef>
              <a:spcAft>
                <a:spcPts val="0"/>
              </a:spcAft>
              <a:buSzPts val="1100"/>
              <a:buChar char="○"/>
            </a:pPr>
            <a:r>
              <a:rPr lang="en"/>
              <a:t>1. Select the K number of neighbors</a:t>
            </a:r>
            <a:endParaRPr/>
          </a:p>
          <a:p>
            <a:pPr indent="-298450" lvl="1" marL="914400" rtl="0" algn="l">
              <a:spcBef>
                <a:spcPts val="0"/>
              </a:spcBef>
              <a:spcAft>
                <a:spcPts val="0"/>
              </a:spcAft>
              <a:buSzPts val="1100"/>
              <a:buChar char="○"/>
            </a:pPr>
            <a:r>
              <a:rPr lang="en"/>
              <a:t>2. Calculate the </a:t>
            </a:r>
            <a:r>
              <a:rPr lang="en"/>
              <a:t>Euclidean distance of K number of neighbors</a:t>
            </a:r>
            <a:endParaRPr/>
          </a:p>
          <a:p>
            <a:pPr indent="-298450" lvl="1" marL="914400" rtl="0" algn="l">
              <a:spcBef>
                <a:spcPts val="0"/>
              </a:spcBef>
              <a:spcAft>
                <a:spcPts val="0"/>
              </a:spcAft>
              <a:buSzPts val="1100"/>
              <a:buChar char="○"/>
            </a:pPr>
            <a:r>
              <a:rPr lang="en"/>
              <a:t>3. Get members of each category and assign new data points to a neighbor category</a:t>
            </a:r>
            <a:endParaRPr/>
          </a:p>
          <a:p>
            <a:pPr indent="-298450" lvl="1" marL="914400" rtl="0" algn="l">
              <a:spcBef>
                <a:spcPts val="0"/>
              </a:spcBef>
              <a:spcAft>
                <a:spcPts val="0"/>
              </a:spcAft>
              <a:buSzPts val="1100"/>
              <a:buChar char="○"/>
            </a:pPr>
            <a:r>
              <a:rPr lang="en"/>
              <a:t>Pros:  Easy to implement and interpret, works well with classification and multiple classes. </a:t>
            </a:r>
            <a:endParaRPr/>
          </a:p>
          <a:p>
            <a:pPr indent="-298450" lvl="1" marL="914400" rtl="0" algn="l">
              <a:spcBef>
                <a:spcPts val="0"/>
              </a:spcBef>
              <a:spcAft>
                <a:spcPts val="0"/>
              </a:spcAft>
              <a:buSzPts val="1100"/>
              <a:buChar char="○"/>
            </a:pPr>
            <a:r>
              <a:rPr lang="en"/>
              <a:t>Cons: KNN runs the risk of overfitting. K controls the size of the neighborhood used to model the local statistical properties, so choosing the right K can be complicated. A very small value for K makes the model more sensitive to local anomalies(outliers), giving too many weight to these particular points. Knowing this, we still thought it would be good to compare as its a commonly used algorithm.</a:t>
            </a:r>
            <a:endParaRPr/>
          </a:p>
          <a:p>
            <a:pPr indent="0" lvl="0" marL="0" rtl="0" algn="l">
              <a:spcBef>
                <a:spcPts val="0"/>
              </a:spcBef>
              <a:spcAft>
                <a:spcPts val="0"/>
              </a:spcAft>
              <a:buNone/>
            </a:pPr>
            <a:r>
              <a:rPr b="1" lang="en"/>
              <a:t>IRIS:</a:t>
            </a:r>
            <a:endParaRPr b="1"/>
          </a:p>
          <a:p>
            <a:pPr indent="-298450" lvl="0" marL="457200" rtl="0" algn="l">
              <a:spcBef>
                <a:spcPts val="0"/>
              </a:spcBef>
              <a:spcAft>
                <a:spcPts val="0"/>
              </a:spcAft>
              <a:buSzPts val="1100"/>
              <a:buChar char="●"/>
            </a:pPr>
            <a:r>
              <a:rPr lang="en"/>
              <a:t>Logistic regression - supervised learning algorithm where each of the classifiers are trained as binary classifiers. They are x% likely to be of Genre 1 vs. y% likely to be of Genre 2. We apply a softmax normalization function to scale the scores and produce which genre the song most likely belongs to.</a:t>
            </a:r>
            <a:endParaRPr/>
          </a:p>
          <a:p>
            <a:pPr indent="-298450" lvl="0" marL="457200" rtl="0" algn="l">
              <a:spcBef>
                <a:spcPts val="0"/>
              </a:spcBef>
              <a:spcAft>
                <a:spcPts val="0"/>
              </a:spcAft>
              <a:buSzPts val="1100"/>
              <a:buChar char="●"/>
            </a:pPr>
            <a:r>
              <a:rPr lang="en"/>
              <a:t>Random Forest - Build decision trees which uses each tree to predict an output. If feature 1 is &gt; than a criteria, go down one branch, else go down the other. Continue.</a:t>
            </a:r>
            <a:endParaRPr/>
          </a:p>
          <a:p>
            <a:pPr indent="0" lvl="0" marL="0" rtl="0" algn="l">
              <a:spcBef>
                <a:spcPts val="0"/>
              </a:spcBef>
              <a:spcAft>
                <a:spcPts val="0"/>
              </a:spcAft>
              <a:buNone/>
            </a:pPr>
            <a:r>
              <a:rPr b="1" lang="en"/>
              <a:t>IVAN:</a:t>
            </a:r>
            <a:endParaRPr b="1"/>
          </a:p>
          <a:p>
            <a:pPr indent="-298450" lvl="0" marL="457200" rtl="0" algn="l">
              <a:spcBef>
                <a:spcPts val="0"/>
              </a:spcBef>
              <a:spcAft>
                <a:spcPts val="0"/>
              </a:spcAft>
              <a:buSzPts val="1100"/>
              <a:buChar char="●"/>
            </a:pPr>
            <a:r>
              <a:rPr lang="en"/>
              <a:t>Gradient Boosting - </a:t>
            </a:r>
            <a:endParaRPr/>
          </a:p>
          <a:p>
            <a:pPr indent="-298450" lvl="0" marL="457200" rtl="0" algn="l">
              <a:spcBef>
                <a:spcPts val="0"/>
              </a:spcBef>
              <a:spcAft>
                <a:spcPts val="0"/>
              </a:spcAft>
              <a:buSzPts val="1100"/>
              <a:buChar char="●"/>
            </a:pPr>
            <a:r>
              <a:rPr lang="en"/>
              <a:t>Neural Network -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7bdb62987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7bdb62987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7bdb62987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7bdb62987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d691a41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7d691a41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7969801b9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7969801b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7969801b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7969801b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69c7831ec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69c7831ec1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Problem statement</a:t>
            </a:r>
            <a:endParaRPr/>
          </a:p>
          <a:p>
            <a:pPr indent="-298450" lvl="0" marL="457200" rtl="0" algn="l">
              <a:spcBef>
                <a:spcPts val="0"/>
              </a:spcBef>
              <a:spcAft>
                <a:spcPts val="0"/>
              </a:spcAft>
              <a:buSzPts val="1100"/>
              <a:buChar char="●"/>
            </a:pPr>
            <a:r>
              <a:rPr lang="en"/>
              <a:t>Identify business case scenario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7969801b9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7969801b9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EDA</a:t>
            </a:r>
            <a:endParaRPr/>
          </a:p>
          <a:p>
            <a:pPr indent="-298450" lvl="0" marL="457200" rtl="0" algn="l">
              <a:spcBef>
                <a:spcPts val="0"/>
              </a:spcBef>
              <a:spcAft>
                <a:spcPts val="0"/>
              </a:spcAft>
              <a:buSzPts val="1100"/>
              <a:buChar char="●"/>
            </a:pPr>
            <a:r>
              <a:rPr lang="en"/>
              <a:t>Data cleansing</a:t>
            </a:r>
            <a:endParaRPr/>
          </a:p>
          <a:p>
            <a:pPr indent="-298450" lvl="0" marL="457200" rtl="0" algn="l">
              <a:spcBef>
                <a:spcPts val="0"/>
              </a:spcBef>
              <a:spcAft>
                <a:spcPts val="0"/>
              </a:spcAft>
              <a:buSzPts val="1100"/>
              <a:buChar char="●"/>
            </a:pPr>
            <a:r>
              <a:rPr lang="en"/>
              <a:t>Findings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9c7831ec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9c7831ec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SHUO</a:t>
            </a:r>
            <a:endParaRPr b="1"/>
          </a:p>
          <a:p>
            <a:pPr indent="0" lvl="0" marL="0" rtl="0" algn="l">
              <a:spcBef>
                <a:spcPts val="0"/>
              </a:spcBef>
              <a:spcAft>
                <a:spcPts val="0"/>
              </a:spcAft>
              <a:buNone/>
            </a:pPr>
            <a:r>
              <a:rPr lang="en"/>
              <a:t>Introduce the dataset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7ad97038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7ad97038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7ad9703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7ad9703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 required to have a baseline model for our baseline presentation, but it might be good to have.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7ad97038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7ad97038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Can discuss why we decided on KNN vs. Kmeans. </a:t>
            </a:r>
            <a:endParaRPr/>
          </a:p>
          <a:p>
            <a:pPr indent="-298450" lvl="0" marL="457200" rtl="0" algn="l">
              <a:spcBef>
                <a:spcPts val="0"/>
              </a:spcBef>
              <a:spcAft>
                <a:spcPts val="0"/>
              </a:spcAft>
              <a:buSzPts val="1100"/>
              <a:buChar char="●"/>
            </a:pPr>
            <a:r>
              <a:rPr lang="en"/>
              <a:t>KNN - K-nearest neighbours is a supervised machine learning technique [5] that takes a data point and calculates the distance between k number of labelled data points, classifying the point based on the number of votes that it gets from the k-nearest data points. The ‘supervised’ part means that we already know what genre the song is before we test 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69c7831ec1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69c7831ec1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 required to have a baseline model for our baseline </a:t>
            </a:r>
            <a:r>
              <a:rPr lang="en"/>
              <a:t>presentation</a:t>
            </a:r>
            <a:r>
              <a:rPr lang="en"/>
              <a:t>, but it might be good to have.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7bc4cc4c3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7bc4cc4c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DAISY</a:t>
            </a:r>
            <a:endParaRPr b="1"/>
          </a:p>
          <a:p>
            <a:pPr indent="-298450" lvl="0" marL="457200" rtl="0" algn="l">
              <a:spcBef>
                <a:spcPts val="0"/>
              </a:spcBef>
              <a:spcAft>
                <a:spcPts val="0"/>
              </a:spcAft>
              <a:buSzPts val="1100"/>
              <a:buChar char="●"/>
            </a:pPr>
            <a:r>
              <a:rPr lang="en"/>
              <a:t>With kmeans clustering, the first step is to choose a value for K (number of clusters we’d like to place the observations in). And we chose 9, for the 9 genre types. </a:t>
            </a:r>
            <a:endParaRPr/>
          </a:p>
          <a:p>
            <a:pPr indent="-298450" lvl="0" marL="457200" rtl="0" algn="l">
              <a:spcBef>
                <a:spcPts val="0"/>
              </a:spcBef>
              <a:spcAft>
                <a:spcPts val="0"/>
              </a:spcAft>
              <a:buSzPts val="1100"/>
              <a:buChar char="●"/>
            </a:pPr>
            <a:r>
              <a:rPr lang="en"/>
              <a:t>Still working on the prediction accuracy.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7bdb62987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7bdb62987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Ivan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7bdb6298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7bdb6298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7bdb62987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7bdb62987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969801b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969801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SHUO</a:t>
            </a:r>
            <a:endParaRPr b="1"/>
          </a:p>
          <a:p>
            <a:pPr indent="0" lvl="0" marL="0" rtl="0" algn="l">
              <a:spcBef>
                <a:spcPts val="0"/>
              </a:spcBef>
              <a:spcAft>
                <a:spcPts val="0"/>
              </a:spcAft>
              <a:buNone/>
            </a:pPr>
            <a:r>
              <a:rPr lang="en"/>
              <a:t>Introduce:</a:t>
            </a:r>
            <a:endParaRPr/>
          </a:p>
          <a:p>
            <a:pPr indent="-298450" lvl="0" marL="457200" rtl="0" algn="l">
              <a:spcBef>
                <a:spcPts val="0"/>
              </a:spcBef>
              <a:spcAft>
                <a:spcPts val="0"/>
              </a:spcAft>
              <a:buSzPts val="1100"/>
              <a:buChar char="●"/>
            </a:pPr>
            <a:r>
              <a:rPr lang="en"/>
              <a:t>Spotify</a:t>
            </a:r>
            <a:endParaRPr/>
          </a:p>
          <a:p>
            <a:pPr indent="-298450" lvl="0" marL="457200" rtl="0" algn="l">
              <a:spcBef>
                <a:spcPts val="0"/>
              </a:spcBef>
              <a:spcAft>
                <a:spcPts val="0"/>
              </a:spcAft>
              <a:buSzPts val="1100"/>
              <a:buChar char="●"/>
            </a:pPr>
            <a:r>
              <a:rPr lang="en"/>
              <a:t>The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ae3667aa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ae3667aa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AMANDA (SHUO)</a:t>
            </a:r>
            <a:endParaRPr b="1"/>
          </a:p>
          <a:p>
            <a:pPr indent="0" lvl="0" marL="0" rtl="0" algn="l">
              <a:spcBef>
                <a:spcPts val="0"/>
              </a:spcBef>
              <a:spcAft>
                <a:spcPts val="0"/>
              </a:spcAft>
              <a:buNone/>
            </a:pPr>
            <a:r>
              <a:rPr lang="en"/>
              <a:t>We began by understanding more about our target </a:t>
            </a:r>
            <a:r>
              <a:rPr lang="en"/>
              <a:t>variable</a:t>
            </a:r>
            <a:r>
              <a:rPr lang="en"/>
              <a:t>: genre.  We looked at record counts and then we used a OHE on genre to look at the correlation between that genre and some of the numeric attributes in the data.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7ae3667aa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7ae3667aa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AMANDA (SHUO)</a:t>
            </a:r>
            <a:endParaRPr/>
          </a:p>
          <a:p>
            <a:pPr indent="-298450" lvl="0" marL="457200" rtl="0" algn="l">
              <a:spcBef>
                <a:spcPts val="0"/>
              </a:spcBef>
              <a:spcAft>
                <a:spcPts val="0"/>
              </a:spcAft>
              <a:buSzPts val="1100"/>
              <a:buChar char="●"/>
            </a:pPr>
            <a:r>
              <a:rPr lang="en"/>
              <a:t>We then began exploring the variables to determine where we had large amounts of missing data, and also by looking to get a feel for where our columns might be numeric or categorical variables.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969801b9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969801b9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AMANDA (SHUO)</a:t>
            </a:r>
            <a:endParaRPr/>
          </a:p>
          <a:p>
            <a:pPr indent="0" lvl="0" marL="0" rtl="0" algn="l">
              <a:spcBef>
                <a:spcPts val="0"/>
              </a:spcBef>
              <a:spcAft>
                <a:spcPts val="0"/>
              </a:spcAft>
              <a:buNone/>
            </a:pPr>
            <a:r>
              <a:rPr lang="en"/>
              <a:t>For the </a:t>
            </a:r>
            <a:r>
              <a:rPr lang="en"/>
              <a:t>numeric</a:t>
            </a:r>
            <a:r>
              <a:rPr lang="en"/>
              <a:t> variables, we started by looking at the histograms for each….We </a:t>
            </a:r>
            <a:r>
              <a:rPr lang="en"/>
              <a:t>identified</a:t>
            </a:r>
            <a:r>
              <a:rPr lang="en"/>
              <a:t> some interesting characteristics for the distributions of some of our variables (refer to bullet points); and also decided that though time series initially looked numeric, it may actually represent a categorical variable because it only has 5 values. We could also see from the </a:t>
            </a:r>
            <a:r>
              <a:rPr lang="en"/>
              <a:t>histograms</a:t>
            </a:r>
            <a:r>
              <a:rPr lang="en"/>
              <a:t> that many (but not all) of the variables range from 0-1.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7969801b9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7969801b9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AMANDA (DAISY)</a:t>
            </a:r>
            <a:endParaRPr/>
          </a:p>
          <a:p>
            <a:pPr indent="-298450" lvl="0" marL="457200" rtl="0" algn="l">
              <a:spcBef>
                <a:spcPts val="0"/>
              </a:spcBef>
              <a:spcAft>
                <a:spcPts val="0"/>
              </a:spcAft>
              <a:buSzPts val="1100"/>
              <a:buChar char="●"/>
            </a:pPr>
            <a:r>
              <a:rPr lang="en"/>
              <a:t>That caused us to look more closely at the ranges for each of the numeric variables.  Many of the variables were already standardized between 0 and 1.  However, we identified that some were not.  </a:t>
            </a:r>
            <a:endParaRPr/>
          </a:p>
          <a:p>
            <a:pPr indent="-298450" lvl="0" marL="457200" rtl="0" algn="l">
              <a:spcBef>
                <a:spcPts val="0"/>
              </a:spcBef>
              <a:spcAft>
                <a:spcPts val="0"/>
              </a:spcAft>
              <a:buSzPts val="1100"/>
              <a:buChar char="●"/>
            </a:pPr>
            <a:r>
              <a:rPr lang="en"/>
              <a:t>We thought it might be beneficial to scale (or </a:t>
            </a:r>
            <a:r>
              <a:rPr lang="en"/>
              <a:t>normalize</a:t>
            </a:r>
            <a:r>
              <a:rPr lang="en"/>
              <a:t>) a few variables so that they too have a value that ranged between 0-1. </a:t>
            </a:r>
            <a:endParaRPr/>
          </a:p>
          <a:p>
            <a:pPr indent="-298450" lvl="0" marL="457200" rtl="0" algn="l">
              <a:spcBef>
                <a:spcPts val="0"/>
              </a:spcBef>
              <a:spcAft>
                <a:spcPts val="0"/>
              </a:spcAft>
              <a:buSzPts val="1100"/>
              <a:buChar char="●"/>
            </a:pPr>
            <a:r>
              <a:rPr lang="en"/>
              <a:t>We also reaffirmed that time_signature should be categorical, and decided that key should also be handled categorically.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969801b9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7969801b9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AMANDA (DAISY)</a:t>
            </a:r>
            <a:endParaRPr/>
          </a:p>
          <a:p>
            <a:pPr indent="-298450" lvl="0" marL="457200" rtl="0" algn="l">
              <a:spcBef>
                <a:spcPts val="0"/>
              </a:spcBef>
              <a:spcAft>
                <a:spcPts val="0"/>
              </a:spcAft>
              <a:buSzPts val="1100"/>
              <a:buChar char="●"/>
            </a:pPr>
            <a:r>
              <a:rPr lang="en"/>
              <a:t>We also looked at for our numeric variables and the correlation between the variables.  </a:t>
            </a:r>
            <a:endParaRPr/>
          </a:p>
          <a:p>
            <a:pPr indent="-298450" lvl="0" marL="457200" rtl="0" algn="l">
              <a:spcBef>
                <a:spcPts val="0"/>
              </a:spcBef>
              <a:spcAft>
                <a:spcPts val="0"/>
              </a:spcAft>
              <a:buSzPts val="1100"/>
              <a:buChar char="●"/>
            </a:pPr>
            <a:r>
              <a:rPr lang="en"/>
              <a:t>We found a few instances of higher correlation, but nothing that was too worrying (refer to bullets).</a:t>
            </a:r>
            <a:endParaRPr/>
          </a:p>
          <a:p>
            <a:pPr indent="-298450" lvl="0" marL="457200" rtl="0" algn="l">
              <a:spcBef>
                <a:spcPts val="0"/>
              </a:spcBef>
              <a:spcAft>
                <a:spcPts val="0"/>
              </a:spcAft>
              <a:buSzPts val="1100"/>
              <a:buChar char="●"/>
            </a:pPr>
            <a:r>
              <a:rPr lang="en"/>
              <a:t>The highest correlation was between </a:t>
            </a:r>
            <a:r>
              <a:rPr lang="en"/>
              <a:t>energy</a:t>
            </a:r>
            <a:r>
              <a:rPr lang="en"/>
              <a:t> and loudness and instrumentalness and duration at .6. That made sense. </a:t>
            </a:r>
            <a:endParaRPr/>
          </a:p>
          <a:p>
            <a:pPr indent="-298450" lvl="0" marL="457200" rtl="0" algn="l">
              <a:spcBef>
                <a:spcPts val="0"/>
              </a:spcBef>
              <a:spcAft>
                <a:spcPts val="0"/>
              </a:spcAft>
              <a:buSzPts val="1100"/>
              <a:buChar char="●"/>
            </a:pPr>
            <a:r>
              <a:rPr lang="en"/>
              <a:t>Acousticnes and energy had the lowest  at -.5. Also makes sense with slower songs not having high energy.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ae3667aa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7ae3667aa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AMANDA (IRIS)</a:t>
            </a:r>
            <a:endParaRPr/>
          </a:p>
          <a:p>
            <a:pPr indent="0" lvl="0" marL="0" rtl="0" algn="l">
              <a:spcBef>
                <a:spcPts val="0"/>
              </a:spcBef>
              <a:spcAft>
                <a:spcPts val="0"/>
              </a:spcAft>
              <a:buNone/>
            </a:pPr>
            <a:r>
              <a:rPr lang="en"/>
              <a:t>For the categorical features, we began by taking a look at how many unique values existed in our dataset.  We recognized that some features are 1:1 with the record id and decided those would not add any value to our model.  [refer to bullet]. We  can drop those values (but we’ll do one thing with the id column first before dropping it). We also removed variables that only had one value, such as Type.  That left us with just two variables - a binary variable for mode and a categorical variable for key.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rgbClr val="B3B3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mrmorj/dataset-of-songs-in-spotify" TargetMode="External"/><Relationship Id="rId4" Type="http://schemas.openxmlformats.org/officeDocument/2006/relationships/hyperlink" Target="https://developer.spotify.com/documentation/web-api/reference/#/operations/get-audio-features" TargetMode="External"/><Relationship Id="rId5" Type="http://schemas.openxmlformats.org/officeDocument/2006/relationships/hyperlink" Target="https://docs.google.com/document/d/1LWl88F8wGY1WkkOSzzVzwSYij1yeMR8hFXllRpkMyrI/edit" TargetMode="External"/><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Spotify Song Genre Prediction</a:t>
            </a:r>
            <a:endParaRPr/>
          </a:p>
        </p:txBody>
      </p:sp>
      <p:sp>
        <p:nvSpPr>
          <p:cNvPr id="135" name="Google Shape;135;p13"/>
          <p:cNvSpPr txBox="1"/>
          <p:nvPr>
            <p:ph idx="1" type="subTitle"/>
          </p:nvPr>
        </p:nvSpPr>
        <p:spPr>
          <a:xfrm>
            <a:off x="5006025" y="3888275"/>
            <a:ext cx="3548700" cy="751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88"/>
              <a:buNone/>
            </a:pPr>
            <a:r>
              <a:rPr lang="en" sz="1012"/>
              <a:t>Ivan Escalona, Daisy Khamphakdy, Iris Lew, Shuo Wang, Amanda Teschko</a:t>
            </a:r>
            <a:endParaRPr sz="1012"/>
          </a:p>
          <a:p>
            <a:pPr indent="0" lvl="0" marL="0" rtl="0" algn="l">
              <a:lnSpc>
                <a:spcPct val="90000"/>
              </a:lnSpc>
              <a:spcBef>
                <a:spcPts val="0"/>
              </a:spcBef>
              <a:spcAft>
                <a:spcPts val="0"/>
              </a:spcAft>
              <a:buSzPts val="688"/>
              <a:buNone/>
            </a:pPr>
            <a:r>
              <a:t/>
            </a:r>
            <a:endParaRPr sz="1012"/>
          </a:p>
          <a:p>
            <a:pPr indent="0" lvl="0" marL="0" rtl="0" algn="l">
              <a:lnSpc>
                <a:spcPct val="90000"/>
              </a:lnSpc>
              <a:spcBef>
                <a:spcPts val="0"/>
              </a:spcBef>
              <a:spcAft>
                <a:spcPts val="0"/>
              </a:spcAft>
              <a:buSzPts val="688"/>
              <a:buNone/>
            </a:pPr>
            <a:r>
              <a:rPr lang="en" sz="1012"/>
              <a:t>W207, MIDS</a:t>
            </a:r>
            <a:endParaRPr sz="1012"/>
          </a:p>
        </p:txBody>
      </p:sp>
      <p:pic>
        <p:nvPicPr>
          <p:cNvPr id="136" name="Google Shape;136;p13"/>
          <p:cNvPicPr preferRelativeResize="0"/>
          <p:nvPr/>
        </p:nvPicPr>
        <p:blipFill>
          <a:blip r:embed="rId3">
            <a:alphaModFix/>
          </a:blip>
          <a:stretch>
            <a:fillRect/>
          </a:stretch>
        </p:blipFill>
        <p:spPr>
          <a:xfrm>
            <a:off x="379975" y="3854500"/>
            <a:ext cx="2996426" cy="901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&amp; Findings - Duplicates </a:t>
            </a:r>
            <a:endParaRPr/>
          </a:p>
        </p:txBody>
      </p:sp>
      <p:sp>
        <p:nvSpPr>
          <p:cNvPr id="214" name="Google Shape;214;p22"/>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If we examine by id, there are duplicates, but every row is unique when we examine the complete dataset.</a:t>
            </a:r>
            <a:endParaRPr/>
          </a:p>
          <a:p>
            <a:pPr indent="-311150" lvl="0" marL="457200" rtl="0" algn="l">
              <a:spcBef>
                <a:spcPts val="0"/>
              </a:spcBef>
              <a:spcAft>
                <a:spcPts val="0"/>
              </a:spcAft>
              <a:buSzPts val="1300"/>
              <a:buChar char="●"/>
            </a:pPr>
            <a:r>
              <a:rPr lang="en"/>
              <a:t>There are 6,428 duplicates, and after dropping them, we are left with </a:t>
            </a:r>
            <a:r>
              <a:rPr lang="en"/>
              <a:t>35,877 rows.</a:t>
            </a:r>
            <a:endParaRPr/>
          </a:p>
          <a:p>
            <a:pPr indent="0" lvl="0" marL="0" rtl="0" algn="l">
              <a:spcBef>
                <a:spcPts val="1200"/>
              </a:spcBef>
              <a:spcAft>
                <a:spcPts val="1200"/>
              </a:spcAft>
              <a:buNone/>
            </a:pPr>
            <a:r>
              <a:t/>
            </a:r>
            <a:endParaRPr/>
          </a:p>
        </p:txBody>
      </p:sp>
      <p:pic>
        <p:nvPicPr>
          <p:cNvPr id="215" name="Google Shape;215;p22"/>
          <p:cNvPicPr preferRelativeResize="0"/>
          <p:nvPr/>
        </p:nvPicPr>
        <p:blipFill>
          <a:blip r:embed="rId3">
            <a:alphaModFix/>
          </a:blip>
          <a:stretch>
            <a:fillRect/>
          </a:stretch>
        </p:blipFill>
        <p:spPr>
          <a:xfrm>
            <a:off x="6285472" y="1307847"/>
            <a:ext cx="1179400" cy="3147525"/>
          </a:xfrm>
          <a:prstGeom prst="rect">
            <a:avLst/>
          </a:prstGeom>
          <a:noFill/>
          <a:ln>
            <a:noFill/>
          </a:ln>
        </p:spPr>
      </p:pic>
      <p:pic>
        <p:nvPicPr>
          <p:cNvPr id="216" name="Google Shape;216;p22"/>
          <p:cNvPicPr preferRelativeResize="0"/>
          <p:nvPr/>
        </p:nvPicPr>
        <p:blipFill>
          <a:blip r:embed="rId4">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&amp; Findings - Outliers</a:t>
            </a:r>
            <a:endParaRPr/>
          </a:p>
          <a:p>
            <a:pPr indent="0" lvl="0" marL="0" rtl="0" algn="l">
              <a:spcBef>
                <a:spcPts val="0"/>
              </a:spcBef>
              <a:spcAft>
                <a:spcPts val="0"/>
              </a:spcAft>
              <a:buNone/>
            </a:pPr>
            <a:r>
              <a:t/>
            </a:r>
            <a:endParaRPr/>
          </a:p>
        </p:txBody>
      </p:sp>
      <p:sp>
        <p:nvSpPr>
          <p:cNvPr id="222" name="Google Shape;222;p23"/>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Outlier detection method</a:t>
            </a:r>
            <a:endParaRPr/>
          </a:p>
          <a:p>
            <a:pPr indent="-298450" lvl="1" marL="914400" rtl="0" algn="l">
              <a:spcBef>
                <a:spcPts val="0"/>
              </a:spcBef>
              <a:spcAft>
                <a:spcPts val="0"/>
              </a:spcAft>
              <a:buSzPts val="1100"/>
              <a:buChar char="○"/>
            </a:pPr>
            <a:r>
              <a:rPr lang="en"/>
              <a:t>1.5IQR method</a:t>
            </a:r>
            <a:endParaRPr/>
          </a:p>
          <a:p>
            <a:pPr indent="-298450" lvl="1" marL="914400" rtl="0" algn="l">
              <a:spcBef>
                <a:spcPts val="0"/>
              </a:spcBef>
              <a:spcAft>
                <a:spcPts val="0"/>
              </a:spcAft>
              <a:buSzPts val="1100"/>
              <a:buChar char="○"/>
            </a:pPr>
            <a:r>
              <a:rPr lang="en"/>
              <a:t>IQR = Q3 - Q1</a:t>
            </a:r>
            <a:endParaRPr/>
          </a:p>
          <a:p>
            <a:pPr indent="-298450" lvl="1" marL="914400" rtl="0" algn="l">
              <a:spcBef>
                <a:spcPts val="0"/>
              </a:spcBef>
              <a:spcAft>
                <a:spcPts val="0"/>
              </a:spcAft>
              <a:buSzPts val="1100"/>
              <a:buChar char="○"/>
            </a:pPr>
            <a:r>
              <a:rPr lang="en"/>
              <a:t>Any data point outside (-1.5IQR, 1.5*IQR) is considered an outlier</a:t>
            </a:r>
            <a:endParaRPr/>
          </a:p>
          <a:p>
            <a:pPr indent="-311150" lvl="0" marL="457200" rtl="0" algn="l">
              <a:spcBef>
                <a:spcPts val="0"/>
              </a:spcBef>
              <a:spcAft>
                <a:spcPts val="0"/>
              </a:spcAft>
              <a:buSzPts val="1300"/>
              <a:buChar char="●"/>
            </a:pPr>
            <a:r>
              <a:rPr lang="en"/>
              <a:t>Results</a:t>
            </a:r>
            <a:endParaRPr/>
          </a:p>
          <a:p>
            <a:pPr indent="-298450" lvl="1" marL="914400" rtl="0" algn="l">
              <a:spcBef>
                <a:spcPts val="0"/>
              </a:spcBef>
              <a:spcAft>
                <a:spcPts val="0"/>
              </a:spcAft>
              <a:buSzPts val="1100"/>
              <a:buChar char="○"/>
            </a:pPr>
            <a:r>
              <a:rPr lang="en"/>
              <a:t>Some good features with less than 1% of outliers (including a couple zeros)</a:t>
            </a:r>
            <a:endParaRPr/>
          </a:p>
          <a:p>
            <a:pPr indent="-298450" lvl="1" marL="914400" rtl="0" algn="l">
              <a:spcBef>
                <a:spcPts val="0"/>
              </a:spcBef>
              <a:spcAft>
                <a:spcPts val="0"/>
              </a:spcAft>
              <a:buSzPts val="1100"/>
              <a:buChar char="○"/>
            </a:pPr>
            <a:r>
              <a:rPr lang="en"/>
              <a:t>Some in the range of 1% to 3% and some even as high as 12%.</a:t>
            </a:r>
            <a:endParaRPr/>
          </a:p>
          <a:p>
            <a:pPr indent="-311150" lvl="0" marL="457200" rtl="0" algn="l">
              <a:spcBef>
                <a:spcPts val="0"/>
              </a:spcBef>
              <a:spcAft>
                <a:spcPts val="0"/>
              </a:spcAft>
              <a:buSzPts val="1300"/>
              <a:buChar char="●"/>
            </a:pPr>
            <a:r>
              <a:rPr lang="en"/>
              <a:t>What will we do?</a:t>
            </a:r>
            <a:endParaRPr/>
          </a:p>
          <a:p>
            <a:pPr indent="-298450" lvl="1" marL="914400" rtl="0" algn="l">
              <a:spcBef>
                <a:spcPts val="0"/>
              </a:spcBef>
              <a:spcAft>
                <a:spcPts val="0"/>
              </a:spcAft>
              <a:buSzPts val="1100"/>
              <a:buChar char="○"/>
            </a:pPr>
            <a:r>
              <a:rPr lang="en"/>
              <a:t>Analyze whether there’s significant data loss if we were to delete those records.</a:t>
            </a:r>
            <a:endParaRPr/>
          </a:p>
          <a:p>
            <a:pPr indent="-298450" lvl="1" marL="914400" rtl="0" algn="l">
              <a:spcBef>
                <a:spcPts val="0"/>
              </a:spcBef>
              <a:spcAft>
                <a:spcPts val="0"/>
              </a:spcAft>
              <a:buSzPts val="1100"/>
              <a:buChar char="○"/>
            </a:pPr>
            <a:r>
              <a:rPr lang="en"/>
              <a:t>Worse case scenario (unlikely): 14k records will be deleted.</a:t>
            </a:r>
            <a:endParaRPr/>
          </a:p>
        </p:txBody>
      </p:sp>
      <p:pic>
        <p:nvPicPr>
          <p:cNvPr id="223" name="Google Shape;223;p23"/>
          <p:cNvPicPr preferRelativeResize="0"/>
          <p:nvPr/>
        </p:nvPicPr>
        <p:blipFill>
          <a:blip r:embed="rId3">
            <a:alphaModFix/>
          </a:blip>
          <a:stretch>
            <a:fillRect/>
          </a:stretch>
        </p:blipFill>
        <p:spPr>
          <a:xfrm>
            <a:off x="7413175" y="4586850"/>
            <a:ext cx="1465174" cy="440700"/>
          </a:xfrm>
          <a:prstGeom prst="rect">
            <a:avLst/>
          </a:prstGeom>
          <a:noFill/>
          <a:ln>
            <a:noFill/>
          </a:ln>
        </p:spPr>
      </p:pic>
      <p:graphicFrame>
        <p:nvGraphicFramePr>
          <p:cNvPr id="224" name="Google Shape;224;p23"/>
          <p:cNvGraphicFramePr/>
          <p:nvPr/>
        </p:nvGraphicFramePr>
        <p:xfrm>
          <a:off x="5584125" y="1095750"/>
          <a:ext cx="3000000" cy="3000000"/>
        </p:xfrm>
        <a:graphic>
          <a:graphicData uri="http://schemas.openxmlformats.org/drawingml/2006/table">
            <a:tbl>
              <a:tblPr>
                <a:noFill/>
                <a:tableStyleId>{DBB5C157-06C5-4B86-863A-97F6CDBB712C}</a:tableStyleId>
              </a:tblPr>
              <a:tblGrid>
                <a:gridCol w="1306200"/>
                <a:gridCol w="985800"/>
              </a:tblGrid>
              <a:tr h="254475">
                <a:tc>
                  <a:txBody>
                    <a:bodyPr/>
                    <a:lstStyle/>
                    <a:p>
                      <a:pPr indent="0" lvl="0" marL="0" rtl="0" algn="ctr">
                        <a:lnSpc>
                          <a:spcPct val="115000"/>
                        </a:lnSpc>
                        <a:spcBef>
                          <a:spcPts val="0"/>
                        </a:spcBef>
                        <a:spcAft>
                          <a:spcPts val="0"/>
                        </a:spcAft>
                        <a:buNone/>
                      </a:pPr>
                      <a:r>
                        <a:rPr b="1" lang="en" sz="900"/>
                        <a:t>Numeric Feature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900"/>
                        <a:t>% of outliers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4475">
                <a:tc>
                  <a:txBody>
                    <a:bodyPr/>
                    <a:lstStyle/>
                    <a:p>
                      <a:pPr indent="0" lvl="0" marL="0" rtl="0" algn="ctr">
                        <a:lnSpc>
                          <a:spcPct val="115000"/>
                        </a:lnSpc>
                        <a:spcBef>
                          <a:spcPts val="0"/>
                        </a:spcBef>
                        <a:spcAft>
                          <a:spcPts val="0"/>
                        </a:spcAft>
                        <a:buNone/>
                      </a:pPr>
                      <a:r>
                        <a:rPr b="1" lang="en" sz="900"/>
                        <a:t>danceability</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0.11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r h="254475">
                <a:tc>
                  <a:txBody>
                    <a:bodyPr/>
                    <a:lstStyle/>
                    <a:p>
                      <a:pPr indent="0" lvl="0" marL="0" rtl="0" algn="ctr">
                        <a:lnSpc>
                          <a:spcPct val="115000"/>
                        </a:lnSpc>
                        <a:spcBef>
                          <a:spcPts val="0"/>
                        </a:spcBef>
                        <a:spcAft>
                          <a:spcPts val="0"/>
                        </a:spcAft>
                        <a:buNone/>
                      </a:pPr>
                      <a:r>
                        <a:rPr b="1" lang="en" sz="900"/>
                        <a:t>energy</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0.33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4475">
                <a:tc>
                  <a:txBody>
                    <a:bodyPr/>
                    <a:lstStyle/>
                    <a:p>
                      <a:pPr indent="0" lvl="0" marL="0" rtl="0" algn="ctr">
                        <a:lnSpc>
                          <a:spcPct val="115000"/>
                        </a:lnSpc>
                        <a:spcBef>
                          <a:spcPts val="0"/>
                        </a:spcBef>
                        <a:spcAft>
                          <a:spcPts val="0"/>
                        </a:spcAft>
                        <a:buNone/>
                      </a:pPr>
                      <a:r>
                        <a:rPr b="1" lang="en" sz="900"/>
                        <a:t>loudness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1.88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r h="254475">
                <a:tc>
                  <a:txBody>
                    <a:bodyPr/>
                    <a:lstStyle/>
                    <a:p>
                      <a:pPr indent="0" lvl="0" marL="0" rtl="0" algn="ctr">
                        <a:lnSpc>
                          <a:spcPct val="115000"/>
                        </a:lnSpc>
                        <a:spcBef>
                          <a:spcPts val="0"/>
                        </a:spcBef>
                        <a:spcAft>
                          <a:spcPts val="0"/>
                        </a:spcAft>
                        <a:buNone/>
                      </a:pPr>
                      <a:r>
                        <a:rPr b="1" lang="en" sz="900"/>
                        <a:t>speechiness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4.53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4475">
                <a:tc>
                  <a:txBody>
                    <a:bodyPr/>
                    <a:lstStyle/>
                    <a:p>
                      <a:pPr indent="0" lvl="0" marL="0" rtl="0" algn="ctr">
                        <a:lnSpc>
                          <a:spcPct val="115000"/>
                        </a:lnSpc>
                        <a:spcBef>
                          <a:spcPts val="0"/>
                        </a:spcBef>
                        <a:spcAft>
                          <a:spcPts val="0"/>
                        </a:spcAft>
                        <a:buNone/>
                      </a:pPr>
                      <a:r>
                        <a:rPr b="1" lang="en" sz="900"/>
                        <a:t>acousticness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12.17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r h="254475">
                <a:tc>
                  <a:txBody>
                    <a:bodyPr/>
                    <a:lstStyle/>
                    <a:p>
                      <a:pPr indent="0" lvl="0" marL="0" rtl="0" algn="ctr">
                        <a:lnSpc>
                          <a:spcPct val="115000"/>
                        </a:lnSpc>
                        <a:spcBef>
                          <a:spcPts val="0"/>
                        </a:spcBef>
                        <a:spcAft>
                          <a:spcPts val="0"/>
                        </a:spcAft>
                        <a:buNone/>
                      </a:pPr>
                      <a:r>
                        <a:rPr b="1" lang="en" sz="900"/>
                        <a:t>instrumentalness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4475">
                <a:tc>
                  <a:txBody>
                    <a:bodyPr/>
                    <a:lstStyle/>
                    <a:p>
                      <a:pPr indent="0" lvl="0" marL="0" rtl="0" algn="ctr">
                        <a:lnSpc>
                          <a:spcPct val="115000"/>
                        </a:lnSpc>
                        <a:spcBef>
                          <a:spcPts val="0"/>
                        </a:spcBef>
                        <a:spcAft>
                          <a:spcPts val="0"/>
                        </a:spcAft>
                        <a:buNone/>
                      </a:pPr>
                      <a:r>
                        <a:rPr b="1" lang="en" sz="900"/>
                        <a:t>liveness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5.90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r h="254475">
                <a:tc>
                  <a:txBody>
                    <a:bodyPr/>
                    <a:lstStyle/>
                    <a:p>
                      <a:pPr indent="0" lvl="0" marL="0" rtl="0" algn="ctr">
                        <a:lnSpc>
                          <a:spcPct val="115000"/>
                        </a:lnSpc>
                        <a:spcBef>
                          <a:spcPts val="0"/>
                        </a:spcBef>
                        <a:spcAft>
                          <a:spcPts val="0"/>
                        </a:spcAft>
                        <a:buNone/>
                      </a:pPr>
                      <a:r>
                        <a:rPr b="1" lang="en" sz="900"/>
                        <a:t>valence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0.00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4475">
                <a:tc>
                  <a:txBody>
                    <a:bodyPr/>
                    <a:lstStyle/>
                    <a:p>
                      <a:pPr indent="0" lvl="0" marL="0" rtl="0" algn="ctr">
                        <a:lnSpc>
                          <a:spcPct val="115000"/>
                        </a:lnSpc>
                        <a:spcBef>
                          <a:spcPts val="0"/>
                        </a:spcBef>
                        <a:spcAft>
                          <a:spcPts val="0"/>
                        </a:spcAft>
                        <a:buNone/>
                      </a:pPr>
                      <a:r>
                        <a:rPr b="1" lang="en" sz="900"/>
                        <a:t>tempo</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1.26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r h="254475">
                <a:tc>
                  <a:txBody>
                    <a:bodyPr/>
                    <a:lstStyle/>
                    <a:p>
                      <a:pPr indent="0" lvl="0" marL="0" rtl="0" algn="ctr">
                        <a:lnSpc>
                          <a:spcPct val="115000"/>
                        </a:lnSpc>
                        <a:spcBef>
                          <a:spcPts val="0"/>
                        </a:spcBef>
                        <a:spcAft>
                          <a:spcPts val="0"/>
                        </a:spcAft>
                        <a:buNone/>
                      </a:pPr>
                      <a:r>
                        <a:rPr b="1" lang="en" sz="900"/>
                        <a:t>duration_ms</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900"/>
                        <a:t>2.88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4475">
                <a:tc>
                  <a:txBody>
                    <a:bodyPr/>
                    <a:lstStyle/>
                    <a:p>
                      <a:pPr indent="0" lvl="0" marL="0" rtl="0" algn="ctr">
                        <a:lnSpc>
                          <a:spcPct val="115000"/>
                        </a:lnSpc>
                        <a:spcBef>
                          <a:spcPts val="0"/>
                        </a:spcBef>
                        <a:spcAft>
                          <a:spcPts val="0"/>
                        </a:spcAft>
                        <a:buNone/>
                      </a:pPr>
                      <a:r>
                        <a:rPr b="1" lang="en" sz="900"/>
                        <a:t>time_signature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4.44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will we solve the problem?</a:t>
            </a:r>
            <a:endParaRPr/>
          </a:p>
        </p:txBody>
      </p:sp>
      <p:sp>
        <p:nvSpPr>
          <p:cNvPr id="230" name="Google Shape;230;p2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 test, and compare machine learning models to determine the best model for song genre prediction.</a:t>
            </a:r>
            <a:endParaRPr/>
          </a:p>
          <a:p>
            <a:pPr indent="-311150" lvl="0" marL="457200" rtl="0" algn="l">
              <a:spcBef>
                <a:spcPts val="1200"/>
              </a:spcBef>
              <a:spcAft>
                <a:spcPts val="0"/>
              </a:spcAft>
              <a:buSzPts val="1300"/>
              <a:buChar char="●"/>
            </a:pPr>
            <a:r>
              <a:rPr lang="en"/>
              <a:t>Kmeans</a:t>
            </a:r>
            <a:endParaRPr/>
          </a:p>
          <a:p>
            <a:pPr indent="-311150" lvl="0" marL="457200" rtl="0" algn="l">
              <a:spcBef>
                <a:spcPts val="0"/>
              </a:spcBef>
              <a:spcAft>
                <a:spcPts val="0"/>
              </a:spcAft>
              <a:buSzPts val="1300"/>
              <a:buChar char="●"/>
            </a:pPr>
            <a:r>
              <a:rPr lang="en"/>
              <a:t>KNN</a:t>
            </a:r>
            <a:endParaRPr/>
          </a:p>
          <a:p>
            <a:pPr indent="-311150" lvl="0" marL="457200" rtl="0" algn="l">
              <a:spcBef>
                <a:spcPts val="0"/>
              </a:spcBef>
              <a:spcAft>
                <a:spcPts val="0"/>
              </a:spcAft>
              <a:buSzPts val="1300"/>
              <a:buChar char="●"/>
            </a:pPr>
            <a:r>
              <a:rPr lang="en"/>
              <a:t>Logistic Regression</a:t>
            </a:r>
            <a:endParaRPr/>
          </a:p>
          <a:p>
            <a:pPr indent="-311150" lvl="0" marL="457200" rtl="0" algn="l">
              <a:spcBef>
                <a:spcPts val="0"/>
              </a:spcBef>
              <a:spcAft>
                <a:spcPts val="0"/>
              </a:spcAft>
              <a:buSzPts val="1300"/>
              <a:buChar char="●"/>
            </a:pPr>
            <a:r>
              <a:rPr lang="en"/>
              <a:t>Random Forest</a:t>
            </a:r>
            <a:endParaRPr/>
          </a:p>
          <a:p>
            <a:pPr indent="-311150" lvl="0" marL="457200" rtl="0" algn="l">
              <a:spcBef>
                <a:spcPts val="0"/>
              </a:spcBef>
              <a:spcAft>
                <a:spcPts val="0"/>
              </a:spcAft>
              <a:buSzPts val="1300"/>
              <a:buChar char="●"/>
            </a:pPr>
            <a:r>
              <a:rPr lang="en"/>
              <a:t>Gradient Boosting</a:t>
            </a:r>
            <a:endParaRPr/>
          </a:p>
          <a:p>
            <a:pPr indent="-311150" lvl="0" marL="457200" rtl="0" algn="l">
              <a:spcBef>
                <a:spcPts val="0"/>
              </a:spcBef>
              <a:spcAft>
                <a:spcPts val="0"/>
              </a:spcAft>
              <a:buSzPts val="1300"/>
              <a:buChar char="●"/>
            </a:pPr>
            <a:r>
              <a:rPr lang="en"/>
              <a:t>Neural Network</a:t>
            </a:r>
            <a:endParaRPr/>
          </a:p>
        </p:txBody>
      </p:sp>
      <p:pic>
        <p:nvPicPr>
          <p:cNvPr id="231" name="Google Shape;231;p24"/>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232" name="Google Shape;232;p24"/>
          <p:cNvPicPr preferRelativeResize="0"/>
          <p:nvPr/>
        </p:nvPicPr>
        <p:blipFill>
          <a:blip r:embed="rId4">
            <a:alphaModFix/>
          </a:blip>
          <a:stretch>
            <a:fillRect/>
          </a:stretch>
        </p:blipFill>
        <p:spPr>
          <a:xfrm>
            <a:off x="5572751" y="1716713"/>
            <a:ext cx="2071150" cy="171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example</a:t>
            </a:r>
            <a:endParaRPr/>
          </a:p>
        </p:txBody>
      </p:sp>
      <p:sp>
        <p:nvSpPr>
          <p:cNvPr id="238" name="Google Shape;238;p2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39" name="Google Shape;239;p25"/>
          <p:cNvGraphicFramePr/>
          <p:nvPr/>
        </p:nvGraphicFramePr>
        <p:xfrm>
          <a:off x="4210713" y="1297225"/>
          <a:ext cx="3000000" cy="3000000"/>
        </p:xfrm>
        <a:graphic>
          <a:graphicData uri="http://schemas.openxmlformats.org/drawingml/2006/table">
            <a:tbl>
              <a:tblPr>
                <a:noFill/>
                <a:tableStyleId>{DBB5C157-06C5-4B86-863A-97F6CDBB712C}</a:tableStyleId>
              </a:tblPr>
              <a:tblGrid>
                <a:gridCol w="1038225"/>
                <a:gridCol w="952500"/>
                <a:gridCol w="952500"/>
                <a:gridCol w="952500"/>
                <a:gridCol w="952500"/>
              </a:tblGrid>
              <a:tr h="200025">
                <a:tc>
                  <a:txBody>
                    <a:bodyPr/>
                    <a:lstStyle/>
                    <a:p>
                      <a:pPr indent="0" lvl="0" marL="0" rtl="0" algn="ctr">
                        <a:lnSpc>
                          <a:spcPct val="115000"/>
                        </a:lnSpc>
                        <a:spcBef>
                          <a:spcPts val="0"/>
                        </a:spcBef>
                        <a:spcAft>
                          <a:spcPts val="0"/>
                        </a:spcAft>
                        <a:buNone/>
                      </a:pPr>
                      <a:r>
                        <a:rPr b="1" lang="en" sz="900"/>
                        <a:t>Numeric Feature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precision</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recall</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f1-score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support</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b="1" lang="en" sz="900"/>
                        <a:t>Dark Trap</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0.5275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0.4607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0.4918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458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b="1" lang="en" sz="900"/>
                        <a:t>Emo</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0.7622</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0.6488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0.7010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168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Hiphop</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0.4960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0.4059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0.4465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303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b="1" lang="en" sz="900"/>
                        <a:t>Pop</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900"/>
                        <a:t>0.0000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900"/>
                        <a:t>0.0000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900"/>
                        <a:t>0.0000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c>
                  <a:txBody>
                    <a:bodyPr/>
                    <a:lstStyle/>
                    <a:p>
                      <a:pPr indent="0" lvl="0" marL="0" rtl="0" algn="r">
                        <a:lnSpc>
                          <a:spcPct val="115000"/>
                        </a:lnSpc>
                        <a:spcBef>
                          <a:spcPts val="0"/>
                        </a:spcBef>
                        <a:spcAft>
                          <a:spcPts val="0"/>
                        </a:spcAft>
                        <a:buNone/>
                      </a:pPr>
                      <a:r>
                        <a:rPr lang="en" sz="900"/>
                        <a:t>46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9999"/>
                    </a:solidFill>
                  </a:tcPr>
                </a:tc>
              </a:tr>
              <a:tr h="200025">
                <a:tc>
                  <a:txBody>
                    <a:bodyPr/>
                    <a:lstStyle/>
                    <a:p>
                      <a:pPr indent="0" lvl="0" marL="0" rtl="0" algn="r">
                        <a:lnSpc>
                          <a:spcPct val="115000"/>
                        </a:lnSpc>
                        <a:spcBef>
                          <a:spcPts val="0"/>
                        </a:spcBef>
                        <a:spcAft>
                          <a:spcPts val="0"/>
                        </a:spcAft>
                        <a:buNone/>
                      </a:pPr>
                      <a:r>
                        <a:rPr b="1" lang="en" sz="900"/>
                        <a:t>Rap</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0.7833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0.2541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0.3837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185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b="1" lang="en" sz="900"/>
                        <a:t>RnB</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0.4709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0.3857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0.4241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210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b="1" lang="en" sz="900"/>
                        <a:t>Trap Metal</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0.4490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0.2256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0.3003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195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b="1" lang="en" sz="900"/>
                        <a:t>Underground Rap</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0.4207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0.6865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0.5217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900"/>
                        <a:t>587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00025">
                <a:tc>
                  <a:txBody>
                    <a:bodyPr/>
                    <a:lstStyle/>
                    <a:p>
                      <a:pPr indent="0" lvl="0" marL="0" rtl="0" algn="r">
                        <a:lnSpc>
                          <a:spcPct val="115000"/>
                        </a:lnSpc>
                        <a:spcBef>
                          <a:spcPts val="0"/>
                        </a:spcBef>
                        <a:spcAft>
                          <a:spcPts val="0"/>
                        </a:spcAft>
                        <a:buNone/>
                      </a:pPr>
                      <a:r>
                        <a:rPr b="1" lang="en" sz="900"/>
                        <a:t>dnb</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0.9631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0.9663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0.9647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297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hardstyle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0.8243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0.8776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0.8501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294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psytrance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0.9338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0.9054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0.9194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296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techhouse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0.8635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0.9158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0.8889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297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techno</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0.8885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0.8615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0.8748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296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trance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0.7982</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0.8833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0.8386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300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r">
                        <a:lnSpc>
                          <a:spcPct val="115000"/>
                        </a:lnSpc>
                        <a:spcBef>
                          <a:spcPts val="0"/>
                        </a:spcBef>
                        <a:spcAft>
                          <a:spcPts val="0"/>
                        </a:spcAft>
                        <a:buNone/>
                      </a:pPr>
                      <a:r>
                        <a:rPr b="1" lang="en" sz="900"/>
                        <a:t>trap</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0.8125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0.8696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0.8401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r">
                        <a:lnSpc>
                          <a:spcPct val="115000"/>
                        </a:lnSpc>
                        <a:spcBef>
                          <a:spcPts val="0"/>
                        </a:spcBef>
                        <a:spcAft>
                          <a:spcPts val="0"/>
                        </a:spcAft>
                        <a:buNone/>
                      </a:pPr>
                      <a:r>
                        <a:rPr lang="en" sz="900"/>
                        <a:t>299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900"/>
                        <a:t>Test accuracy</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900"/>
                        <a:t>0.6814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bl>
          </a:graphicData>
        </a:graphic>
      </p:graphicFrame>
      <p:sp>
        <p:nvSpPr>
          <p:cNvPr id="240" name="Google Shape;240;p2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Hyperparameters</a:t>
            </a:r>
            <a:endParaRPr/>
          </a:p>
          <a:p>
            <a:pPr indent="-295275" lvl="0" marL="457200" rtl="0" algn="l">
              <a:spcBef>
                <a:spcPts val="1200"/>
              </a:spcBef>
              <a:spcAft>
                <a:spcPts val="0"/>
              </a:spcAft>
              <a:buSzPts val="1050"/>
              <a:buChar char="●"/>
            </a:pPr>
            <a:r>
              <a:rPr b="1" lang="en" sz="1050"/>
              <a:t>max_depth</a:t>
            </a:r>
            <a:r>
              <a:rPr lang="en" sz="1050"/>
              <a:t>=None  </a:t>
            </a:r>
            <a:endParaRPr sz="1050"/>
          </a:p>
          <a:p>
            <a:pPr indent="-295275" lvl="0" marL="457200" rtl="0" algn="l">
              <a:spcBef>
                <a:spcPts val="0"/>
              </a:spcBef>
              <a:spcAft>
                <a:spcPts val="0"/>
              </a:spcAft>
              <a:buSzPts val="1050"/>
              <a:buChar char="●"/>
            </a:pPr>
            <a:r>
              <a:rPr lang="en" sz="1050"/>
              <a:t> </a:t>
            </a:r>
            <a:r>
              <a:rPr b="1" lang="en" sz="1050"/>
              <a:t>n_estimators</a:t>
            </a:r>
            <a:r>
              <a:rPr lang="en" sz="1050"/>
              <a:t>=460, </a:t>
            </a:r>
            <a:endParaRPr sz="1050"/>
          </a:p>
          <a:p>
            <a:pPr indent="-295275" lvl="0" marL="457200" rtl="0" algn="l">
              <a:spcBef>
                <a:spcPts val="0"/>
              </a:spcBef>
              <a:spcAft>
                <a:spcPts val="0"/>
              </a:spcAft>
              <a:buSzPts val="1050"/>
              <a:buChar char="●"/>
            </a:pPr>
            <a:r>
              <a:rPr b="1" lang="en" sz="1050"/>
              <a:t>criterion</a:t>
            </a:r>
            <a:r>
              <a:rPr lang="en" sz="1050"/>
              <a:t>='gini',</a:t>
            </a:r>
            <a:endParaRPr sz="1050"/>
          </a:p>
          <a:p>
            <a:pPr indent="-295275" lvl="0" marL="457200" rtl="0" algn="l">
              <a:spcBef>
                <a:spcPts val="0"/>
              </a:spcBef>
              <a:spcAft>
                <a:spcPts val="0"/>
              </a:spcAft>
              <a:buSzPts val="1050"/>
              <a:buChar char="●"/>
            </a:pPr>
            <a:r>
              <a:rPr b="1" lang="en" sz="1050"/>
              <a:t>max_features </a:t>
            </a:r>
            <a:r>
              <a:rPr lang="en" sz="1050"/>
              <a:t>= 'sqrt',</a:t>
            </a:r>
            <a:endParaRPr sz="1050"/>
          </a:p>
          <a:p>
            <a:pPr indent="-295275" lvl="0" marL="457200" rtl="0" algn="l">
              <a:spcBef>
                <a:spcPts val="0"/>
              </a:spcBef>
              <a:spcAft>
                <a:spcPts val="0"/>
              </a:spcAft>
              <a:buSzPts val="1050"/>
              <a:buChar char="●"/>
            </a:pPr>
            <a:r>
              <a:rPr b="1" lang="en" sz="1050"/>
              <a:t>min_samples_split </a:t>
            </a:r>
            <a:r>
              <a:rPr lang="en" sz="1050"/>
              <a:t>= 6,</a:t>
            </a:r>
            <a:endParaRPr sz="1050"/>
          </a:p>
          <a:p>
            <a:pPr indent="-295275" lvl="0" marL="457200" rtl="0" algn="l">
              <a:spcBef>
                <a:spcPts val="0"/>
              </a:spcBef>
              <a:spcAft>
                <a:spcPts val="0"/>
              </a:spcAft>
              <a:buSzPts val="1050"/>
              <a:buChar char="●"/>
            </a:pPr>
            <a:r>
              <a:rPr b="1" lang="en" sz="1050"/>
              <a:t>min_samples_leaf</a:t>
            </a:r>
            <a:r>
              <a:rPr lang="en" sz="1050"/>
              <a:t>=9</a:t>
            </a:r>
            <a:endParaRPr sz="1050"/>
          </a:p>
          <a:p>
            <a:pPr indent="-295275" lvl="0" marL="457200" rtl="0" algn="l">
              <a:spcBef>
                <a:spcPts val="0"/>
              </a:spcBef>
              <a:spcAft>
                <a:spcPts val="0"/>
              </a:spcAft>
              <a:buSzPts val="1050"/>
              <a:buChar char="●"/>
            </a:pPr>
            <a:r>
              <a:rPr lang="en" sz="1050"/>
              <a:t>The rest  are the default parameters </a:t>
            </a:r>
            <a:endParaRPr sz="105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pending?</a:t>
            </a:r>
            <a:endParaRPr/>
          </a:p>
        </p:txBody>
      </p:sp>
      <p:sp>
        <p:nvSpPr>
          <p:cNvPr id="246" name="Google Shape;246;p2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Outlier analysis</a:t>
            </a:r>
            <a:endParaRPr/>
          </a:p>
          <a:p>
            <a:pPr indent="-311150" lvl="0" marL="457200" rtl="0" algn="l">
              <a:spcBef>
                <a:spcPts val="0"/>
              </a:spcBef>
              <a:spcAft>
                <a:spcPts val="0"/>
              </a:spcAft>
              <a:buSzPts val="1300"/>
              <a:buChar char="●"/>
            </a:pPr>
            <a:r>
              <a:rPr lang="en"/>
              <a:t>Complete the development of the K-Means model</a:t>
            </a:r>
            <a:endParaRPr/>
          </a:p>
          <a:p>
            <a:pPr indent="-311150" lvl="0" marL="457200" rtl="0" algn="l">
              <a:spcBef>
                <a:spcPts val="0"/>
              </a:spcBef>
              <a:spcAft>
                <a:spcPts val="0"/>
              </a:spcAft>
              <a:buSzPts val="1300"/>
              <a:buChar char="●"/>
            </a:pPr>
            <a:r>
              <a:rPr lang="en"/>
              <a:t>Improve accuracy on some of the models</a:t>
            </a:r>
            <a:endParaRPr/>
          </a:p>
          <a:p>
            <a:pPr indent="-311150" lvl="0" marL="457200" rtl="0" algn="l">
              <a:spcBef>
                <a:spcPts val="0"/>
              </a:spcBef>
              <a:spcAft>
                <a:spcPts val="0"/>
              </a:spcAft>
              <a:buSzPts val="1300"/>
              <a:buChar char="●"/>
            </a:pPr>
            <a:r>
              <a:rPr lang="en"/>
              <a:t>Debug Neural Network model</a:t>
            </a:r>
            <a:endParaRPr/>
          </a:p>
          <a:p>
            <a:pPr indent="-311150" lvl="0" marL="457200" rtl="0" algn="l">
              <a:spcBef>
                <a:spcPts val="0"/>
              </a:spcBef>
              <a:spcAft>
                <a:spcPts val="0"/>
              </a:spcAft>
              <a:buSzPts val="1300"/>
              <a:buChar char="●"/>
            </a:pPr>
            <a:r>
              <a:rPr lang="en"/>
              <a:t>Compare and analyze models</a:t>
            </a:r>
            <a:endParaRPr/>
          </a:p>
        </p:txBody>
      </p:sp>
      <p:graphicFrame>
        <p:nvGraphicFramePr>
          <p:cNvPr id="247" name="Google Shape;247;p26"/>
          <p:cNvGraphicFramePr/>
          <p:nvPr/>
        </p:nvGraphicFramePr>
        <p:xfrm>
          <a:off x="4972075" y="935600"/>
          <a:ext cx="3000000" cy="3000000"/>
        </p:xfrm>
        <a:graphic>
          <a:graphicData uri="http://schemas.openxmlformats.org/drawingml/2006/table">
            <a:tbl>
              <a:tblPr>
                <a:noFill/>
                <a:tableStyleId>{DBB5C157-06C5-4B86-863A-97F6CDBB712C}</a:tableStyleId>
              </a:tblPr>
              <a:tblGrid>
                <a:gridCol w="952500"/>
                <a:gridCol w="952500"/>
                <a:gridCol w="952500"/>
                <a:gridCol w="952500"/>
              </a:tblGrid>
              <a:tr h="219075">
                <a:tc gridSpan="4">
                  <a:txBody>
                    <a:bodyPr/>
                    <a:lstStyle/>
                    <a:p>
                      <a:pPr indent="0" lvl="0" marL="0" rtl="0" algn="ctr">
                        <a:lnSpc>
                          <a:spcPct val="115000"/>
                        </a:lnSpc>
                        <a:spcBef>
                          <a:spcPts val="0"/>
                        </a:spcBef>
                        <a:spcAft>
                          <a:spcPts val="0"/>
                        </a:spcAft>
                        <a:buNone/>
                      </a:pPr>
                      <a:r>
                        <a:rPr b="1" lang="en" sz="1100">
                          <a:solidFill>
                            <a:srgbClr val="FFFFFF"/>
                          </a:solidFill>
                          <a:latin typeface="Lato"/>
                          <a:ea typeface="Lato"/>
                          <a:cs typeface="Lato"/>
                          <a:sym typeface="Lato"/>
                        </a:rPr>
                        <a:t>Machine Learning Models</a:t>
                      </a:r>
                      <a:endParaRPr b="1" sz="1100">
                        <a:solidFill>
                          <a:srgbClr val="FFFFFF"/>
                        </a:solidFill>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AD47"/>
                    </a:solidFill>
                  </a:tcPr>
                </a:tc>
                <a:tc hMerge="1"/>
                <a:tc hMerge="1"/>
                <a:tc hMerge="1"/>
              </a:tr>
              <a:tr h="219075">
                <a:tc gridSpan="4">
                  <a:txBody>
                    <a:bodyPr/>
                    <a:lstStyle/>
                    <a:p>
                      <a:pPr indent="0" lvl="0" marL="0" rtl="0" algn="ctr">
                        <a:lnSpc>
                          <a:spcPct val="115000"/>
                        </a:lnSpc>
                        <a:spcBef>
                          <a:spcPts val="0"/>
                        </a:spcBef>
                        <a:spcAft>
                          <a:spcPts val="0"/>
                        </a:spcAft>
                        <a:buNone/>
                      </a:pPr>
                      <a:r>
                        <a:rPr b="1" lang="en" sz="1100">
                          <a:solidFill>
                            <a:srgbClr val="FFFFFF"/>
                          </a:solidFill>
                          <a:latin typeface="Lato"/>
                          <a:ea typeface="Lato"/>
                          <a:cs typeface="Lato"/>
                          <a:sym typeface="Lato"/>
                        </a:rPr>
                        <a:t>Supervised</a:t>
                      </a:r>
                      <a:endParaRPr b="1" sz="1100">
                        <a:solidFill>
                          <a:srgbClr val="FFFFFF"/>
                        </a:solidFill>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AD47"/>
                    </a:solidFill>
                  </a:tcPr>
                </a:tc>
                <a:tc hMerge="1"/>
                <a:tc hMerge="1"/>
                <a:tc hMerge="1"/>
              </a:tr>
              <a:tr h="219075">
                <a:tc>
                  <a:txBody>
                    <a:bodyPr/>
                    <a:lstStyle/>
                    <a:p>
                      <a:pPr indent="0" lvl="0" marL="0" rtl="0" algn="ctr">
                        <a:lnSpc>
                          <a:spcPct val="115000"/>
                        </a:lnSpc>
                        <a:spcBef>
                          <a:spcPts val="0"/>
                        </a:spcBef>
                        <a:spcAft>
                          <a:spcPts val="0"/>
                        </a:spcAft>
                        <a:buNone/>
                      </a:pPr>
                      <a:r>
                        <a:rPr b="1" lang="en" sz="1100">
                          <a:solidFill>
                            <a:srgbClr val="FFFFFF"/>
                          </a:solidFill>
                          <a:latin typeface="Lato"/>
                          <a:ea typeface="Lato"/>
                          <a:cs typeface="Lato"/>
                          <a:sym typeface="Lato"/>
                        </a:rPr>
                        <a:t>Rank</a:t>
                      </a:r>
                      <a:endParaRPr b="1" sz="1100">
                        <a:solidFill>
                          <a:srgbClr val="FFFFFF"/>
                        </a:solidFill>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AD47"/>
                    </a:solidFill>
                  </a:tcPr>
                </a:tc>
                <a:tc>
                  <a:txBody>
                    <a:bodyPr/>
                    <a:lstStyle/>
                    <a:p>
                      <a:pPr indent="0" lvl="0" marL="0" rtl="0" algn="ctr">
                        <a:lnSpc>
                          <a:spcPct val="115000"/>
                        </a:lnSpc>
                        <a:spcBef>
                          <a:spcPts val="0"/>
                        </a:spcBef>
                        <a:spcAft>
                          <a:spcPts val="0"/>
                        </a:spcAft>
                        <a:buNone/>
                      </a:pPr>
                      <a:r>
                        <a:rPr b="1" lang="en" sz="1100">
                          <a:solidFill>
                            <a:srgbClr val="FFFFFF"/>
                          </a:solidFill>
                          <a:latin typeface="Lato"/>
                          <a:ea typeface="Lato"/>
                          <a:cs typeface="Lato"/>
                          <a:sym typeface="Lato"/>
                        </a:rPr>
                        <a:t>Model</a:t>
                      </a:r>
                      <a:endParaRPr b="1" sz="1100">
                        <a:solidFill>
                          <a:srgbClr val="FFFFFF"/>
                        </a:solidFill>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AD47"/>
                    </a:solidFill>
                  </a:tcPr>
                </a:tc>
                <a:tc>
                  <a:txBody>
                    <a:bodyPr/>
                    <a:lstStyle/>
                    <a:p>
                      <a:pPr indent="0" lvl="0" marL="0" rtl="0" algn="ctr">
                        <a:lnSpc>
                          <a:spcPct val="115000"/>
                        </a:lnSpc>
                        <a:spcBef>
                          <a:spcPts val="0"/>
                        </a:spcBef>
                        <a:spcAft>
                          <a:spcPts val="0"/>
                        </a:spcAft>
                        <a:buNone/>
                      </a:pPr>
                      <a:r>
                        <a:rPr b="1" lang="en" sz="1100">
                          <a:solidFill>
                            <a:srgbClr val="FFFFFF"/>
                          </a:solidFill>
                          <a:latin typeface="Lato"/>
                          <a:ea typeface="Lato"/>
                          <a:cs typeface="Lato"/>
                          <a:sym typeface="Lato"/>
                        </a:rPr>
                        <a:t>Train Accuracy</a:t>
                      </a:r>
                      <a:endParaRPr b="1" sz="1100">
                        <a:solidFill>
                          <a:srgbClr val="FFFFFF"/>
                        </a:solidFill>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AD47"/>
                    </a:solidFill>
                  </a:tcPr>
                </a:tc>
                <a:tc>
                  <a:txBody>
                    <a:bodyPr/>
                    <a:lstStyle/>
                    <a:p>
                      <a:pPr indent="0" lvl="0" marL="0" rtl="0" algn="ctr">
                        <a:lnSpc>
                          <a:spcPct val="115000"/>
                        </a:lnSpc>
                        <a:spcBef>
                          <a:spcPts val="0"/>
                        </a:spcBef>
                        <a:spcAft>
                          <a:spcPts val="0"/>
                        </a:spcAft>
                        <a:buNone/>
                      </a:pPr>
                      <a:r>
                        <a:rPr b="1" lang="en" sz="1100">
                          <a:solidFill>
                            <a:srgbClr val="FFFFFF"/>
                          </a:solidFill>
                          <a:latin typeface="Lato"/>
                          <a:ea typeface="Lato"/>
                          <a:cs typeface="Lato"/>
                          <a:sym typeface="Lato"/>
                        </a:rPr>
                        <a:t>Test Accuracy</a:t>
                      </a:r>
                      <a:endParaRPr b="1" sz="1100">
                        <a:solidFill>
                          <a:srgbClr val="FFFFFF"/>
                        </a:solidFill>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0AD47"/>
                    </a:solidFill>
                  </a:tcPr>
                </a:tc>
              </a:tr>
              <a:tr h="219075">
                <a:tc>
                  <a:txBody>
                    <a:bodyPr/>
                    <a:lstStyle/>
                    <a:p>
                      <a:pPr indent="0" lvl="0" marL="0" rtl="0" algn="ctr">
                        <a:lnSpc>
                          <a:spcPct val="115000"/>
                        </a:lnSpc>
                        <a:spcBef>
                          <a:spcPts val="0"/>
                        </a:spcBef>
                        <a:spcAft>
                          <a:spcPts val="0"/>
                        </a:spcAft>
                        <a:buNone/>
                      </a:pPr>
                      <a:r>
                        <a:rPr b="1" lang="en" sz="1100">
                          <a:latin typeface="Lato"/>
                          <a:ea typeface="Lato"/>
                          <a:cs typeface="Lato"/>
                          <a:sym typeface="Lato"/>
                        </a:rPr>
                        <a:t>1</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l">
                        <a:lnSpc>
                          <a:spcPct val="115000"/>
                        </a:lnSpc>
                        <a:spcBef>
                          <a:spcPts val="0"/>
                        </a:spcBef>
                        <a:spcAft>
                          <a:spcPts val="0"/>
                        </a:spcAft>
                        <a:buNone/>
                      </a:pPr>
                      <a:r>
                        <a:rPr b="1" lang="en" sz="1100">
                          <a:latin typeface="Lato"/>
                          <a:ea typeface="Lato"/>
                          <a:cs typeface="Lato"/>
                          <a:sym typeface="Lato"/>
                        </a:rPr>
                        <a:t>XGBoost</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0.7794</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0.6972</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r h="219075">
                <a:tc>
                  <a:txBody>
                    <a:bodyPr/>
                    <a:lstStyle/>
                    <a:p>
                      <a:pPr indent="0" lvl="0" marL="0" rtl="0" algn="ctr">
                        <a:lnSpc>
                          <a:spcPct val="115000"/>
                        </a:lnSpc>
                        <a:spcBef>
                          <a:spcPts val="0"/>
                        </a:spcBef>
                        <a:spcAft>
                          <a:spcPts val="0"/>
                        </a:spcAft>
                        <a:buNone/>
                      </a:pPr>
                      <a:r>
                        <a:rPr b="1" lang="en" sz="1100">
                          <a:latin typeface="Lato"/>
                          <a:ea typeface="Lato"/>
                          <a:cs typeface="Lato"/>
                          <a:sym typeface="Lato"/>
                        </a:rPr>
                        <a:t>2</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100">
                          <a:latin typeface="Lato"/>
                          <a:ea typeface="Lato"/>
                          <a:cs typeface="Lato"/>
                          <a:sym typeface="Lato"/>
                        </a:rPr>
                        <a:t>Random Forest</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0.7850</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0.6814</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9075">
                <a:tc>
                  <a:txBody>
                    <a:bodyPr/>
                    <a:lstStyle/>
                    <a:p>
                      <a:pPr indent="0" lvl="0" marL="0" rtl="0" algn="ctr">
                        <a:lnSpc>
                          <a:spcPct val="115000"/>
                        </a:lnSpc>
                        <a:spcBef>
                          <a:spcPts val="0"/>
                        </a:spcBef>
                        <a:spcAft>
                          <a:spcPts val="0"/>
                        </a:spcAft>
                        <a:buNone/>
                      </a:pPr>
                      <a:r>
                        <a:rPr b="1" lang="en" sz="1100">
                          <a:latin typeface="Lato"/>
                          <a:ea typeface="Lato"/>
                          <a:cs typeface="Lato"/>
                          <a:sym typeface="Lato"/>
                        </a:rPr>
                        <a:t>3</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l">
                        <a:lnSpc>
                          <a:spcPct val="115000"/>
                        </a:lnSpc>
                        <a:spcBef>
                          <a:spcPts val="0"/>
                        </a:spcBef>
                        <a:spcAft>
                          <a:spcPts val="0"/>
                        </a:spcAft>
                        <a:buNone/>
                      </a:pPr>
                      <a:r>
                        <a:rPr b="1" lang="en" sz="1100">
                          <a:latin typeface="Lato"/>
                          <a:ea typeface="Lato"/>
                          <a:cs typeface="Lato"/>
                          <a:sym typeface="Lato"/>
                        </a:rPr>
                        <a:t>KNN (K=1)</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0.9321</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0.3836</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r h="390525">
                <a:tc>
                  <a:txBody>
                    <a:bodyPr/>
                    <a:lstStyle/>
                    <a:p>
                      <a:pPr indent="0" lvl="0" marL="0" rtl="0" algn="ctr">
                        <a:lnSpc>
                          <a:spcPct val="115000"/>
                        </a:lnSpc>
                        <a:spcBef>
                          <a:spcPts val="0"/>
                        </a:spcBef>
                        <a:spcAft>
                          <a:spcPts val="0"/>
                        </a:spcAft>
                        <a:buNone/>
                      </a:pPr>
                      <a:r>
                        <a:rPr b="1" lang="en" sz="1100">
                          <a:latin typeface="Lato"/>
                          <a:ea typeface="Lato"/>
                          <a:cs typeface="Lato"/>
                          <a:sym typeface="Lato"/>
                        </a:rPr>
                        <a:t>4</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100">
                          <a:latin typeface="Lato"/>
                          <a:ea typeface="Lato"/>
                          <a:cs typeface="Lato"/>
                          <a:sym typeface="Lato"/>
                        </a:rPr>
                        <a:t>Logistic Regression</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0.2222</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0.2200</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90525">
                <a:tc>
                  <a:txBody>
                    <a:bodyPr/>
                    <a:lstStyle/>
                    <a:p>
                      <a:pPr indent="0" lvl="0" marL="0" rtl="0" algn="ctr">
                        <a:lnSpc>
                          <a:spcPct val="115000"/>
                        </a:lnSpc>
                        <a:spcBef>
                          <a:spcPts val="0"/>
                        </a:spcBef>
                        <a:spcAft>
                          <a:spcPts val="0"/>
                        </a:spcAft>
                        <a:buNone/>
                      </a:pPr>
                      <a:r>
                        <a:rPr b="1" lang="en" sz="1100">
                          <a:latin typeface="Lato"/>
                          <a:ea typeface="Lato"/>
                          <a:cs typeface="Lato"/>
                          <a:sym typeface="Lato"/>
                        </a:rPr>
                        <a:t>5</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l">
                        <a:lnSpc>
                          <a:spcPct val="115000"/>
                        </a:lnSpc>
                        <a:spcBef>
                          <a:spcPts val="0"/>
                        </a:spcBef>
                        <a:spcAft>
                          <a:spcPts val="0"/>
                        </a:spcAft>
                        <a:buNone/>
                      </a:pPr>
                      <a:r>
                        <a:rPr b="1" lang="en" sz="1100">
                          <a:latin typeface="Lato"/>
                          <a:ea typeface="Lato"/>
                          <a:cs typeface="Lato"/>
                          <a:sym typeface="Lato"/>
                        </a:rPr>
                        <a:t>Neural Network</a:t>
                      </a:r>
                      <a:endParaRPr b="1" sz="1100">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0.1736</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c>
                  <a:txBody>
                    <a:bodyPr/>
                    <a:lstStyle/>
                    <a:p>
                      <a:pPr indent="0" lvl="0" marL="0" rtl="0" algn="r">
                        <a:lnSpc>
                          <a:spcPct val="115000"/>
                        </a:lnSpc>
                        <a:spcBef>
                          <a:spcPts val="0"/>
                        </a:spcBef>
                        <a:spcAft>
                          <a:spcPts val="0"/>
                        </a:spcAft>
                        <a:buNone/>
                      </a:pPr>
                      <a:r>
                        <a:rPr lang="en">
                          <a:latin typeface="Lato"/>
                          <a:ea typeface="Lato"/>
                          <a:cs typeface="Lato"/>
                          <a:sym typeface="Lato"/>
                        </a:rPr>
                        <a:t>0.0000</a:t>
                      </a:r>
                      <a:endParaRPr>
                        <a:latin typeface="Lato"/>
                        <a:ea typeface="Lato"/>
                        <a:cs typeface="Lato"/>
                        <a:sym typeface="La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EFDA"/>
                    </a:solidFill>
                  </a:tcPr>
                </a:tc>
              </a:tr>
            </a:tbl>
          </a:graphicData>
        </a:graphic>
      </p:graphicFrame>
      <p:pic>
        <p:nvPicPr>
          <p:cNvPr id="248" name="Google Shape;248;p26"/>
          <p:cNvPicPr preferRelativeResize="0"/>
          <p:nvPr/>
        </p:nvPicPr>
        <p:blipFill>
          <a:blip r:embed="rId3">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823850" y="1284675"/>
            <a:ext cx="6357900" cy="28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Thank you all for your attention!</a:t>
            </a:r>
            <a:endParaRPr sz="5000"/>
          </a:p>
          <a:p>
            <a:pPr indent="0" lvl="0" marL="0" rtl="0" algn="l">
              <a:spcBef>
                <a:spcPts val="0"/>
              </a:spcBef>
              <a:spcAft>
                <a:spcPts val="0"/>
              </a:spcAft>
              <a:buNone/>
            </a:pPr>
            <a:r>
              <a:t/>
            </a:r>
            <a:endParaRPr sz="5000"/>
          </a:p>
          <a:p>
            <a:pPr indent="0" lvl="0" marL="0" rtl="0" algn="l">
              <a:spcBef>
                <a:spcPts val="0"/>
              </a:spcBef>
              <a:spcAft>
                <a:spcPts val="0"/>
              </a:spcAft>
              <a:buNone/>
            </a:pPr>
            <a:r>
              <a:rPr lang="en" sz="2000"/>
              <a:t>Questions? Comments?</a:t>
            </a:r>
            <a:endParaRPr sz="2000"/>
          </a:p>
        </p:txBody>
      </p:sp>
      <p:sp>
        <p:nvSpPr>
          <p:cNvPr id="254" name="Google Shape;254;p27"/>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823850" y="1284675"/>
            <a:ext cx="47760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Old Slides</a:t>
            </a:r>
            <a:endParaRPr/>
          </a:p>
        </p:txBody>
      </p:sp>
      <p:sp>
        <p:nvSpPr>
          <p:cNvPr id="260" name="Google Shape;260;p28"/>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will we solve the problem?</a:t>
            </a:r>
            <a:endParaRPr/>
          </a:p>
        </p:txBody>
      </p:sp>
      <p:sp>
        <p:nvSpPr>
          <p:cNvPr id="266" name="Google Shape;266;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Feature developing</a:t>
            </a:r>
            <a:endParaRPr/>
          </a:p>
          <a:p>
            <a:pPr indent="-298450" lvl="1" marL="914400" rtl="0" algn="l">
              <a:spcBef>
                <a:spcPts val="0"/>
              </a:spcBef>
              <a:spcAft>
                <a:spcPts val="0"/>
              </a:spcAft>
              <a:buSzPts val="1100"/>
              <a:buChar char="○"/>
            </a:pPr>
            <a:r>
              <a:rPr lang="en"/>
              <a:t>Ratio, eg: instrumentalness / liveness</a:t>
            </a:r>
            <a:endParaRPr/>
          </a:p>
          <a:p>
            <a:pPr indent="-298450" lvl="1" marL="914400" rtl="0" algn="l">
              <a:spcBef>
                <a:spcPts val="0"/>
              </a:spcBef>
              <a:spcAft>
                <a:spcPts val="0"/>
              </a:spcAft>
              <a:buSzPts val="1100"/>
              <a:buChar char="○"/>
            </a:pPr>
            <a:r>
              <a:rPr lang="en"/>
              <a:t>Multiply, eg: speechiness x Danceability</a:t>
            </a:r>
            <a:endParaRPr/>
          </a:p>
          <a:p>
            <a:pPr indent="-298450" lvl="1" marL="914400" rtl="0" algn="l">
              <a:spcBef>
                <a:spcPts val="0"/>
              </a:spcBef>
              <a:spcAft>
                <a:spcPts val="0"/>
              </a:spcAft>
              <a:buSzPts val="1100"/>
              <a:buChar char="○"/>
            </a:pPr>
            <a:r>
              <a:rPr lang="en"/>
              <a:t>etc.</a:t>
            </a:r>
            <a:endParaRPr/>
          </a:p>
          <a:p>
            <a:pPr indent="-311150" lvl="0" marL="457200" rtl="0" algn="l">
              <a:spcBef>
                <a:spcPts val="0"/>
              </a:spcBef>
              <a:spcAft>
                <a:spcPts val="0"/>
              </a:spcAft>
              <a:buSzPts val="1300"/>
              <a:buChar char="●"/>
            </a:pPr>
            <a:r>
              <a:rPr lang="en"/>
              <a:t>Correlation</a:t>
            </a:r>
            <a:endParaRPr/>
          </a:p>
          <a:p>
            <a:pPr indent="-298450" lvl="1" marL="914400" rtl="0" algn="l">
              <a:spcBef>
                <a:spcPts val="0"/>
              </a:spcBef>
              <a:spcAft>
                <a:spcPts val="0"/>
              </a:spcAft>
              <a:buSzPts val="1100"/>
              <a:buChar char="○"/>
            </a:pPr>
            <a:r>
              <a:rPr lang="en"/>
              <a:t>Energy vs Loudness</a:t>
            </a:r>
            <a:endParaRPr/>
          </a:p>
          <a:p>
            <a:pPr indent="-298450" lvl="1" marL="914400" rtl="0" algn="l">
              <a:spcBef>
                <a:spcPts val="0"/>
              </a:spcBef>
              <a:spcAft>
                <a:spcPts val="0"/>
              </a:spcAft>
              <a:buSzPts val="1100"/>
              <a:buChar char="○"/>
            </a:pPr>
            <a:r>
              <a:rPr lang="en"/>
              <a:t>Etc.</a:t>
            </a:r>
            <a:endParaRPr/>
          </a:p>
        </p:txBody>
      </p:sp>
      <p:pic>
        <p:nvPicPr>
          <p:cNvPr id="267" name="Google Shape;267;p29"/>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268" name="Google Shape;268;p29"/>
          <p:cNvPicPr preferRelativeResize="0"/>
          <p:nvPr/>
        </p:nvPicPr>
        <p:blipFill>
          <a:blip r:embed="rId4">
            <a:alphaModFix/>
          </a:blip>
          <a:stretch>
            <a:fillRect/>
          </a:stretch>
        </p:blipFill>
        <p:spPr>
          <a:xfrm>
            <a:off x="5846825" y="1567550"/>
            <a:ext cx="3031525" cy="2344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74" name="Google Shape;274;p30"/>
          <p:cNvSpPr txBox="1"/>
          <p:nvPr>
            <p:ph idx="1" type="body"/>
          </p:nvPr>
        </p:nvSpPr>
        <p:spPr>
          <a:xfrm>
            <a:off x="1297500" y="1567550"/>
            <a:ext cx="7038900" cy="3019200"/>
          </a:xfrm>
          <a:prstGeom prst="rect">
            <a:avLst/>
          </a:prstGeom>
        </p:spPr>
        <p:txBody>
          <a:bodyPr anchorCtr="0" anchor="t" bIns="91425" lIns="91425" spcFirstLastPara="1" rIns="91425" wrap="square" tIns="91425">
            <a:normAutofit fontScale="85000" lnSpcReduction="20000"/>
          </a:bodyPr>
          <a:lstStyle/>
          <a:p>
            <a:pPr indent="-327020" lvl="0" marL="457200" rtl="0" algn="l">
              <a:lnSpc>
                <a:spcPct val="85000"/>
              </a:lnSpc>
              <a:spcBef>
                <a:spcPts val="1300"/>
              </a:spcBef>
              <a:spcAft>
                <a:spcPts val="0"/>
              </a:spcAft>
              <a:buClr>
                <a:srgbClr val="FFFFFF"/>
              </a:buClr>
              <a:buSzPct val="100000"/>
              <a:buFont typeface="Arial"/>
              <a:buChar char="●"/>
            </a:pPr>
            <a:r>
              <a:rPr lang="en" sz="1823">
                <a:solidFill>
                  <a:srgbClr val="FFFFFF"/>
                </a:solidFill>
                <a:latin typeface="Arial"/>
                <a:ea typeface="Arial"/>
                <a:cs typeface="Arial"/>
                <a:sym typeface="Arial"/>
              </a:rPr>
              <a:t>Genre prediction based on song characteristics</a:t>
            </a:r>
            <a:endParaRPr sz="1823">
              <a:solidFill>
                <a:srgbClr val="FFFFFF"/>
              </a:solidFill>
              <a:latin typeface="Arial"/>
              <a:ea typeface="Arial"/>
              <a:cs typeface="Arial"/>
              <a:sym typeface="Arial"/>
            </a:endParaRPr>
          </a:p>
          <a:p>
            <a:pPr indent="-327020" lvl="1" marL="9144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Create clusters &amp; kmeans</a:t>
            </a:r>
            <a:endParaRPr sz="1823">
              <a:solidFill>
                <a:srgbClr val="FFFFFF"/>
              </a:solidFill>
              <a:latin typeface="Arial"/>
              <a:ea typeface="Arial"/>
              <a:cs typeface="Arial"/>
              <a:sym typeface="Arial"/>
            </a:endParaRPr>
          </a:p>
          <a:p>
            <a:pPr indent="-327020" lvl="1" marL="9144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Song title - multiclass classification </a:t>
            </a:r>
            <a:endParaRPr sz="1823">
              <a:solidFill>
                <a:srgbClr val="FFFFFF"/>
              </a:solidFill>
              <a:latin typeface="Arial"/>
              <a:ea typeface="Arial"/>
              <a:cs typeface="Arial"/>
              <a:sym typeface="Arial"/>
            </a:endParaRPr>
          </a:p>
          <a:p>
            <a:pPr indent="-327020" lvl="2" marL="13716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more rnb songs have ‘love’, etc. </a:t>
            </a:r>
            <a:endParaRPr sz="1823">
              <a:solidFill>
                <a:srgbClr val="FFFFFF"/>
              </a:solidFill>
              <a:latin typeface="Arial"/>
              <a:ea typeface="Arial"/>
              <a:cs typeface="Arial"/>
              <a:sym typeface="Arial"/>
            </a:endParaRPr>
          </a:p>
          <a:p>
            <a:pPr indent="-327020" lvl="2" marL="13716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smaller dataset. (Non english songs in dataset)</a:t>
            </a:r>
            <a:endParaRPr sz="1823">
              <a:solidFill>
                <a:srgbClr val="FFFFFF"/>
              </a:solidFill>
              <a:latin typeface="Arial"/>
              <a:ea typeface="Arial"/>
              <a:cs typeface="Arial"/>
              <a:sym typeface="Arial"/>
            </a:endParaRPr>
          </a:p>
          <a:p>
            <a:pPr indent="-327020" lvl="1" marL="9144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Business case (</a:t>
            </a:r>
            <a:r>
              <a:rPr lang="en" sz="1823">
                <a:solidFill>
                  <a:srgbClr val="FFFFFF"/>
                </a:solidFill>
                <a:latin typeface="Arial"/>
                <a:ea typeface="Arial"/>
                <a:cs typeface="Arial"/>
                <a:sym typeface="Arial"/>
              </a:rPr>
              <a:t>a</a:t>
            </a:r>
            <a:r>
              <a:rPr lang="en" sz="1823">
                <a:solidFill>
                  <a:srgbClr val="FFFFFF"/>
                </a:solidFill>
                <a:latin typeface="Arial"/>
                <a:ea typeface="Arial"/>
                <a:cs typeface="Arial"/>
                <a:sym typeface="Arial"/>
              </a:rPr>
              <a:t>lgorithm</a:t>
            </a:r>
            <a:r>
              <a:rPr lang="en" sz="1823">
                <a:solidFill>
                  <a:srgbClr val="FFFFFF"/>
                </a:solidFill>
                <a:latin typeface="Arial"/>
                <a:ea typeface="Arial"/>
                <a:cs typeface="Arial"/>
                <a:sym typeface="Arial"/>
              </a:rPr>
              <a:t> and </a:t>
            </a:r>
            <a:r>
              <a:rPr lang="en" sz="1823">
                <a:solidFill>
                  <a:srgbClr val="FFFFFF"/>
                </a:solidFill>
                <a:latin typeface="Arial"/>
                <a:ea typeface="Arial"/>
                <a:cs typeface="Arial"/>
                <a:sym typeface="Arial"/>
              </a:rPr>
              <a:t>classify it for spotify internally)</a:t>
            </a:r>
            <a:endParaRPr sz="1823">
              <a:solidFill>
                <a:srgbClr val="FFFFFF"/>
              </a:solidFill>
              <a:latin typeface="Arial"/>
              <a:ea typeface="Arial"/>
              <a:cs typeface="Arial"/>
              <a:sym typeface="Arial"/>
            </a:endParaRPr>
          </a:p>
          <a:p>
            <a:pPr indent="-327020" lvl="0" marL="4572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Song recommendation (KNN, kmeans, etc.)</a:t>
            </a:r>
            <a:endParaRPr sz="1823">
              <a:solidFill>
                <a:srgbClr val="FFFFFF"/>
              </a:solidFill>
              <a:latin typeface="Arial"/>
              <a:ea typeface="Arial"/>
              <a:cs typeface="Arial"/>
              <a:sym typeface="Arial"/>
            </a:endParaRPr>
          </a:p>
          <a:p>
            <a:pPr indent="-327020" lvl="1" marL="9144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Similar song played next? </a:t>
            </a:r>
            <a:endParaRPr sz="1823">
              <a:solidFill>
                <a:srgbClr val="FFFFFF"/>
              </a:solidFill>
              <a:latin typeface="Arial"/>
              <a:ea typeface="Arial"/>
              <a:cs typeface="Arial"/>
              <a:sym typeface="Arial"/>
            </a:endParaRPr>
          </a:p>
          <a:p>
            <a:pPr indent="-327020" lvl="2" marL="13716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business scenario of the next closest song</a:t>
            </a:r>
            <a:endParaRPr sz="1823">
              <a:solidFill>
                <a:srgbClr val="FFFFFF"/>
              </a:solidFill>
              <a:latin typeface="Arial"/>
              <a:ea typeface="Arial"/>
              <a:cs typeface="Arial"/>
              <a:sym typeface="Arial"/>
            </a:endParaRPr>
          </a:p>
          <a:p>
            <a:pPr indent="-327020" lvl="1" marL="9144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Song with a different genre </a:t>
            </a:r>
            <a:endParaRPr sz="1823">
              <a:solidFill>
                <a:srgbClr val="FFFFFF"/>
              </a:solidFill>
              <a:latin typeface="Arial"/>
              <a:ea typeface="Arial"/>
              <a:cs typeface="Arial"/>
              <a:sym typeface="Arial"/>
            </a:endParaRPr>
          </a:p>
          <a:p>
            <a:pPr indent="-327020" lvl="1" marL="914400" rtl="0" algn="l">
              <a:lnSpc>
                <a:spcPct val="85000"/>
              </a:lnSpc>
              <a:spcBef>
                <a:spcPts val="0"/>
              </a:spcBef>
              <a:spcAft>
                <a:spcPts val="0"/>
              </a:spcAft>
              <a:buClr>
                <a:srgbClr val="FFFFFF"/>
              </a:buClr>
              <a:buSzPct val="100000"/>
              <a:buFont typeface="Arial"/>
              <a:buChar char="○"/>
            </a:pPr>
            <a:r>
              <a:rPr lang="en" sz="1823">
                <a:solidFill>
                  <a:srgbClr val="FFFFFF"/>
                </a:solidFill>
                <a:latin typeface="Arial"/>
                <a:ea typeface="Arial"/>
                <a:cs typeface="Arial"/>
                <a:sym typeface="Arial"/>
              </a:rPr>
              <a:t>Measure of success</a:t>
            </a:r>
            <a:endParaRPr sz="1823">
              <a:solidFill>
                <a:srgbClr val="FFFFFF"/>
              </a:solidFill>
              <a:latin typeface="Arial"/>
              <a:ea typeface="Arial"/>
              <a:cs typeface="Arial"/>
              <a:sym typeface="Arial"/>
            </a:endParaRPr>
          </a:p>
          <a:p>
            <a:pPr indent="0" lvl="0" marL="0" rtl="0" algn="l">
              <a:lnSpc>
                <a:spcPct val="85000"/>
              </a:lnSpc>
              <a:spcBef>
                <a:spcPts val="1300"/>
              </a:spcBef>
              <a:spcAft>
                <a:spcPts val="0"/>
              </a:spcAft>
              <a:buNone/>
            </a:pPr>
            <a:r>
              <a:t/>
            </a:r>
            <a:endParaRPr sz="240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pic>
        <p:nvPicPr>
          <p:cNvPr id="275" name="Google Shape;275;p30"/>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276" name="Google Shape;276;p30"/>
          <p:cNvPicPr preferRelativeResize="0"/>
          <p:nvPr/>
        </p:nvPicPr>
        <p:blipFill>
          <a:blip r:embed="rId4">
            <a:alphaModFix/>
          </a:blip>
          <a:stretch>
            <a:fillRect/>
          </a:stretch>
        </p:blipFill>
        <p:spPr>
          <a:xfrm>
            <a:off x="6527550" y="264375"/>
            <a:ext cx="2552624" cy="21076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&amp; Findings</a:t>
            </a:r>
            <a:endParaRPr/>
          </a:p>
        </p:txBody>
      </p:sp>
      <p:sp>
        <p:nvSpPr>
          <p:cNvPr id="282" name="Google Shape;282;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EDA-numerical data</a:t>
            </a:r>
            <a:endParaRPr/>
          </a:p>
          <a:p>
            <a:pPr indent="0" lvl="0" marL="457200" rtl="0" algn="l">
              <a:spcBef>
                <a:spcPts val="1200"/>
              </a:spcBef>
              <a:spcAft>
                <a:spcPts val="0"/>
              </a:spcAft>
              <a:buNone/>
            </a:pPr>
            <a:r>
              <a:rPr lang="en"/>
              <a:t>(1) Missing rate, (2) Historical gram, (3) Missing data, (4) outliers, (5) Normalize</a:t>
            </a:r>
            <a:endParaRPr/>
          </a:p>
          <a:p>
            <a:pPr indent="-311150" lvl="0" marL="457200" rtl="0" algn="l">
              <a:spcBef>
                <a:spcPts val="1200"/>
              </a:spcBef>
              <a:spcAft>
                <a:spcPts val="0"/>
              </a:spcAft>
              <a:buSzPts val="1300"/>
              <a:buChar char="●"/>
            </a:pPr>
            <a:r>
              <a:rPr lang="en"/>
              <a:t>EDA-Categorical data</a:t>
            </a:r>
            <a:endParaRPr/>
          </a:p>
          <a:p>
            <a:pPr indent="0" lvl="0" marL="457200" rtl="0" algn="l">
              <a:spcBef>
                <a:spcPts val="1200"/>
              </a:spcBef>
              <a:spcAft>
                <a:spcPts val="0"/>
              </a:spcAft>
              <a:buNone/>
            </a:pPr>
            <a:r>
              <a:rPr lang="en"/>
              <a:t>(1) Missing data, (2) List, (3) missing data, (4) Categorical to numerical </a:t>
            </a:r>
            <a:endParaRPr/>
          </a:p>
          <a:p>
            <a:pPr indent="0" lvl="0" marL="457200" rtl="0" algn="l">
              <a:spcBef>
                <a:spcPts val="1200"/>
              </a:spcBef>
              <a:spcAft>
                <a:spcPts val="1200"/>
              </a:spcAft>
              <a:buNone/>
            </a:pPr>
            <a:r>
              <a:t/>
            </a:r>
            <a:endParaRPr/>
          </a:p>
        </p:txBody>
      </p:sp>
      <p:pic>
        <p:nvPicPr>
          <p:cNvPr id="283" name="Google Shape;283;p31"/>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284" name="Google Shape;284;p31"/>
          <p:cNvPicPr preferRelativeResize="0"/>
          <p:nvPr/>
        </p:nvPicPr>
        <p:blipFill>
          <a:blip r:embed="rId4">
            <a:alphaModFix/>
          </a:blip>
          <a:stretch>
            <a:fillRect/>
          </a:stretch>
        </p:blipFill>
        <p:spPr>
          <a:xfrm>
            <a:off x="6636925" y="0"/>
            <a:ext cx="2507075" cy="203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Kaggle link: </a:t>
            </a:r>
            <a:r>
              <a:rPr lang="en" sz="1100" u="sng">
                <a:solidFill>
                  <a:srgbClr val="1155CC"/>
                </a:solidFill>
                <a:latin typeface="Arial"/>
                <a:ea typeface="Arial"/>
                <a:cs typeface="Arial"/>
                <a:sym typeface="Arial"/>
                <a:hlinkClick r:id="rId3">
                  <a:extLst>
                    <a:ext uri="{A12FA001-AC4F-418D-AE19-62706E023703}">
                      <ahyp:hlinkClr val="tx"/>
                    </a:ext>
                  </a:extLst>
                </a:hlinkClick>
              </a:rPr>
              <a:t>https://www.kaggle.com/datasets/mrmorj/dataset-of-songs-in-spotify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Dimension: 42305 rows x 22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 </a:t>
            </a:r>
            <a:endParaRPr/>
          </a:p>
          <a:p>
            <a:pPr indent="0" lvl="0" marL="0" rtl="0" algn="l">
              <a:spcBef>
                <a:spcPts val="0"/>
              </a:spcBef>
              <a:spcAft>
                <a:spcPts val="0"/>
              </a:spcAft>
              <a:buNone/>
            </a:pPr>
            <a:r>
              <a:rPr lang="en"/>
              <a:t>‘danceability', 'energy', 'key', 'loudness', 'mode', 'speechiness', 'acousticness', 'instrumentalness', 'liveness', 'valence', 'tempo', 'type', 'id', 'uri', 'track_href', 'analysis_url', 'duration_ms', 'time_signature', 'genre', 'song_name', 'Unnamed: 0', 'title'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dictionary:</a:t>
            </a:r>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4">
                  <a:extLst>
                    <a:ext uri="{A12FA001-AC4F-418D-AE19-62706E023703}">
                      <ahyp:hlinkClr val="tx"/>
                    </a:ext>
                  </a:extLst>
                </a:hlinkClick>
              </a:rPr>
              <a:t>https://developer.spotify.com/documentation/web-api/reference/#/operations/get-audio-features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5">
                  <a:extLst>
                    <a:ext uri="{A12FA001-AC4F-418D-AE19-62706E023703}">
                      <ahyp:hlinkClr val="tx"/>
                    </a:ext>
                  </a:extLst>
                </a:hlinkClick>
              </a:rPr>
              <a:t>https://docs.google.com/document/d/1LWl88F8wGY1WkkOSzzVzwSYij1yeMR8hFXllRpkMyrI/edit</a:t>
            </a:r>
            <a:endParaRPr/>
          </a:p>
        </p:txBody>
      </p:sp>
      <p:pic>
        <p:nvPicPr>
          <p:cNvPr id="143" name="Google Shape;143;p14"/>
          <p:cNvPicPr preferRelativeResize="0"/>
          <p:nvPr/>
        </p:nvPicPr>
        <p:blipFill>
          <a:blip r:embed="rId6">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will we solve the problem?</a:t>
            </a:r>
            <a:endParaRPr/>
          </a:p>
        </p:txBody>
      </p:sp>
      <p:sp>
        <p:nvSpPr>
          <p:cNvPr id="290" name="Google Shape;290;p32"/>
          <p:cNvSpPr txBox="1"/>
          <p:nvPr>
            <p:ph idx="1" type="body"/>
          </p:nvPr>
        </p:nvSpPr>
        <p:spPr>
          <a:xfrm>
            <a:off x="1195950" y="1451475"/>
            <a:ext cx="4092000" cy="2803500"/>
          </a:xfrm>
          <a:prstGeom prst="rect">
            <a:avLst/>
          </a:prstGeom>
        </p:spPr>
        <p:txBody>
          <a:bodyPr anchorCtr="0" anchor="t" bIns="91425" lIns="91425" spcFirstLastPara="1" rIns="91425" wrap="square" tIns="91425">
            <a:normAutofit/>
          </a:bodyPr>
          <a:lstStyle/>
          <a:p>
            <a:pPr indent="-311150" lvl="0" marL="914400" rtl="0" algn="l">
              <a:spcBef>
                <a:spcPts val="0"/>
              </a:spcBef>
              <a:spcAft>
                <a:spcPts val="0"/>
              </a:spcAft>
              <a:buSzPts val="1300"/>
              <a:buChar char="●"/>
            </a:pPr>
            <a:r>
              <a:rPr lang="en"/>
              <a:t>Song title - multiclass classification </a:t>
            </a:r>
            <a:endParaRPr/>
          </a:p>
          <a:p>
            <a:pPr indent="-298450" lvl="1" marL="1371600" rtl="0" algn="l">
              <a:spcBef>
                <a:spcPts val="0"/>
              </a:spcBef>
              <a:spcAft>
                <a:spcPts val="0"/>
              </a:spcAft>
              <a:buSzPts val="1100"/>
              <a:buChar char="○"/>
            </a:pPr>
            <a:r>
              <a:rPr lang="en"/>
              <a:t>more rnb songs have ‘love’, etc. </a:t>
            </a:r>
            <a:endParaRPr/>
          </a:p>
          <a:p>
            <a:pPr indent="-298450" lvl="1" marL="1371600" rtl="0" algn="l">
              <a:spcBef>
                <a:spcPts val="0"/>
              </a:spcBef>
              <a:spcAft>
                <a:spcPts val="0"/>
              </a:spcAft>
              <a:buSzPts val="1100"/>
              <a:buChar char="○"/>
            </a:pPr>
            <a:r>
              <a:rPr lang="en"/>
              <a:t>smaller dataset. (Non english songs in dataset)</a:t>
            </a:r>
            <a:endParaRPr/>
          </a:p>
          <a:p>
            <a:pPr indent="-298450" lvl="1" marL="1371600" rtl="0" algn="l">
              <a:spcBef>
                <a:spcPts val="0"/>
              </a:spcBef>
              <a:spcAft>
                <a:spcPts val="0"/>
              </a:spcAft>
              <a:buSzPts val="1100"/>
              <a:buChar char="○"/>
            </a:pPr>
            <a:r>
              <a:rPr lang="en"/>
              <a:t>Business case (algorithm and classify it for spotify internally)</a:t>
            </a:r>
            <a:endParaRPr/>
          </a:p>
          <a:p>
            <a:pPr indent="-311150" lvl="0" marL="914400" rtl="0" algn="l">
              <a:spcBef>
                <a:spcPts val="0"/>
              </a:spcBef>
              <a:spcAft>
                <a:spcPts val="0"/>
              </a:spcAft>
              <a:buSzPts val="1300"/>
              <a:buChar char="●"/>
            </a:pPr>
            <a:r>
              <a:rPr lang="en"/>
              <a:t>Song recommendation (KNN, kmeans, etc.)</a:t>
            </a:r>
            <a:endParaRPr/>
          </a:p>
          <a:p>
            <a:pPr indent="-298450" lvl="1" marL="1371600" rtl="0" algn="l">
              <a:spcBef>
                <a:spcPts val="0"/>
              </a:spcBef>
              <a:spcAft>
                <a:spcPts val="0"/>
              </a:spcAft>
              <a:buSzPts val="1100"/>
              <a:buChar char="○"/>
            </a:pPr>
            <a:r>
              <a:rPr lang="en"/>
              <a:t>Similar song played next? </a:t>
            </a:r>
            <a:endParaRPr/>
          </a:p>
          <a:p>
            <a:pPr indent="-298450" lvl="1" marL="1371600" rtl="0" algn="l">
              <a:spcBef>
                <a:spcPts val="0"/>
              </a:spcBef>
              <a:spcAft>
                <a:spcPts val="0"/>
              </a:spcAft>
              <a:buSzPts val="1100"/>
              <a:buChar char="○"/>
            </a:pPr>
            <a:r>
              <a:rPr lang="en"/>
              <a:t>business scenario of the next closest song</a:t>
            </a:r>
            <a:endParaRPr/>
          </a:p>
          <a:p>
            <a:pPr indent="-298450" lvl="1" marL="1371600" rtl="0" algn="l">
              <a:spcBef>
                <a:spcPts val="0"/>
              </a:spcBef>
              <a:spcAft>
                <a:spcPts val="0"/>
              </a:spcAft>
              <a:buSzPts val="1100"/>
              <a:buChar char="○"/>
            </a:pPr>
            <a:r>
              <a:rPr lang="en"/>
              <a:t>Song with a different genre </a:t>
            </a:r>
            <a:endParaRPr/>
          </a:p>
          <a:p>
            <a:pPr indent="-311150" lvl="0" marL="914400" rtl="0" algn="l">
              <a:spcBef>
                <a:spcPts val="0"/>
              </a:spcBef>
              <a:spcAft>
                <a:spcPts val="0"/>
              </a:spcAft>
              <a:buSzPts val="1300"/>
              <a:buChar char="●"/>
            </a:pPr>
            <a:r>
              <a:rPr lang="en"/>
              <a:t>Measure of success</a:t>
            </a:r>
            <a:endParaRPr/>
          </a:p>
        </p:txBody>
      </p:sp>
      <p:pic>
        <p:nvPicPr>
          <p:cNvPr id="291" name="Google Shape;291;p32"/>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292" name="Google Shape;292;p32"/>
          <p:cNvPicPr preferRelativeResize="0"/>
          <p:nvPr/>
        </p:nvPicPr>
        <p:blipFill>
          <a:blip r:embed="rId4">
            <a:alphaModFix/>
          </a:blip>
          <a:stretch>
            <a:fillRect/>
          </a:stretch>
        </p:blipFill>
        <p:spPr>
          <a:xfrm>
            <a:off x="5846825" y="1567550"/>
            <a:ext cx="3031525" cy="2344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 Model</a:t>
            </a:r>
            <a:endParaRPr/>
          </a:p>
        </p:txBody>
      </p:sp>
      <p:sp>
        <p:nvSpPr>
          <p:cNvPr id="298" name="Google Shape;298;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 creation</a:t>
            </a:r>
            <a:endParaRPr/>
          </a:p>
          <a:p>
            <a:pPr indent="-298450" lvl="1" marL="914400" rtl="0" algn="l">
              <a:spcBef>
                <a:spcPts val="0"/>
              </a:spcBef>
              <a:spcAft>
                <a:spcPts val="0"/>
              </a:spcAft>
              <a:buSzPts val="1100"/>
              <a:buChar char="○"/>
            </a:pPr>
            <a:r>
              <a:rPr lang="en"/>
              <a:t>Model 1 – Gradient Boosting Machine</a:t>
            </a:r>
            <a:endParaRPr/>
          </a:p>
          <a:p>
            <a:pPr indent="-298450" lvl="1" marL="914400" rtl="0" algn="l">
              <a:spcBef>
                <a:spcPts val="0"/>
              </a:spcBef>
              <a:spcAft>
                <a:spcPts val="0"/>
              </a:spcAft>
              <a:buSzPts val="1100"/>
              <a:buChar char="○"/>
            </a:pPr>
            <a:r>
              <a:rPr lang="en"/>
              <a:t>Model 2 – Random forest</a:t>
            </a:r>
            <a:endParaRPr/>
          </a:p>
          <a:p>
            <a:pPr indent="-298450" lvl="1" marL="914400" rtl="0" algn="l">
              <a:spcBef>
                <a:spcPts val="0"/>
              </a:spcBef>
              <a:spcAft>
                <a:spcPts val="0"/>
              </a:spcAft>
              <a:buSzPts val="1100"/>
              <a:buChar char="○"/>
            </a:pPr>
            <a:r>
              <a:rPr lang="en"/>
              <a:t>Model 3 – Neural Network model</a:t>
            </a:r>
            <a:endParaRPr/>
          </a:p>
          <a:p>
            <a:pPr indent="-298450" lvl="1" marL="914400" rtl="0" algn="l">
              <a:spcBef>
                <a:spcPts val="0"/>
              </a:spcBef>
              <a:spcAft>
                <a:spcPts val="0"/>
              </a:spcAft>
              <a:buSzPts val="1100"/>
              <a:buChar char="○"/>
            </a:pPr>
            <a:r>
              <a:rPr lang="en"/>
              <a:t>Model 4 – KNN</a:t>
            </a:r>
            <a:endParaRPr/>
          </a:p>
          <a:p>
            <a:pPr indent="-298450" lvl="1" marL="914400" rtl="0" algn="l">
              <a:spcBef>
                <a:spcPts val="0"/>
              </a:spcBef>
              <a:spcAft>
                <a:spcPts val="0"/>
              </a:spcAft>
              <a:buSzPts val="1100"/>
              <a:buChar char="○"/>
            </a:pPr>
            <a:r>
              <a:rPr lang="en"/>
              <a:t>Model 5 – GMM</a:t>
            </a:r>
            <a:endParaRPr/>
          </a:p>
          <a:p>
            <a:pPr indent="-311150" lvl="0" marL="457200" rtl="0" algn="l">
              <a:spcBef>
                <a:spcPts val="0"/>
              </a:spcBef>
              <a:spcAft>
                <a:spcPts val="0"/>
              </a:spcAft>
              <a:buSzPts val="1300"/>
              <a:buChar char="●"/>
            </a:pPr>
            <a:r>
              <a:rPr lang="en"/>
              <a:t>Hyper parameter tuning / cross validation</a:t>
            </a:r>
            <a:endParaRPr/>
          </a:p>
          <a:p>
            <a:pPr indent="-311150" lvl="0" marL="457200" rtl="0" algn="l">
              <a:spcBef>
                <a:spcPts val="0"/>
              </a:spcBef>
              <a:spcAft>
                <a:spcPts val="0"/>
              </a:spcAft>
              <a:buSzPts val="1300"/>
              <a:buChar char="●"/>
            </a:pPr>
            <a:r>
              <a:rPr lang="en"/>
              <a:t>Model testing performance / Model evaluation</a:t>
            </a:r>
            <a:endParaRPr/>
          </a:p>
          <a:p>
            <a:pPr indent="0" lvl="0" marL="0" rtl="0" algn="l">
              <a:spcBef>
                <a:spcPts val="1200"/>
              </a:spcBef>
              <a:spcAft>
                <a:spcPts val="1200"/>
              </a:spcAft>
              <a:buNone/>
            </a:pPr>
            <a:r>
              <a:t/>
            </a:r>
            <a:endParaRPr/>
          </a:p>
        </p:txBody>
      </p:sp>
      <p:pic>
        <p:nvPicPr>
          <p:cNvPr id="299" name="Google Shape;299;p33"/>
          <p:cNvPicPr preferRelativeResize="0"/>
          <p:nvPr/>
        </p:nvPicPr>
        <p:blipFill>
          <a:blip r:embed="rId3">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will we solve the problem?</a:t>
            </a:r>
            <a:endParaRPr/>
          </a:p>
        </p:txBody>
      </p:sp>
      <p:sp>
        <p:nvSpPr>
          <p:cNvPr id="305" name="Google Shape;305;p3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KNN algorithm (Supervised Learning)</a:t>
            </a:r>
            <a:endParaRPr/>
          </a:p>
          <a:p>
            <a:pPr indent="-298450" lvl="1" marL="914400" rtl="0" algn="l">
              <a:spcBef>
                <a:spcPts val="0"/>
              </a:spcBef>
              <a:spcAft>
                <a:spcPts val="0"/>
              </a:spcAft>
              <a:buSzPts val="1100"/>
              <a:buChar char="○"/>
            </a:pPr>
            <a:r>
              <a:rPr lang="en"/>
              <a:t>Classify songs based on the similarities in earlier stored song characteristics. </a:t>
            </a:r>
            <a:endParaRPr/>
          </a:p>
          <a:p>
            <a:pPr indent="-298450" lvl="1" marL="914400" rtl="0" algn="l">
              <a:spcBef>
                <a:spcPts val="0"/>
              </a:spcBef>
              <a:spcAft>
                <a:spcPts val="0"/>
              </a:spcAft>
              <a:buSzPts val="1100"/>
              <a:buChar char="○"/>
            </a:pPr>
            <a:r>
              <a:rPr lang="en" strike="sngStrike"/>
              <a:t>Identify meaningful groups and clusters based on similarities in song characteristics. </a:t>
            </a:r>
            <a:endParaRPr strike="sngStrike"/>
          </a:p>
          <a:p>
            <a:pPr indent="-298450" lvl="1" marL="914400" rtl="0" algn="l">
              <a:spcBef>
                <a:spcPts val="0"/>
              </a:spcBef>
              <a:spcAft>
                <a:spcPts val="0"/>
              </a:spcAft>
              <a:buSzPts val="1100"/>
              <a:buChar char="○"/>
            </a:pPr>
            <a:r>
              <a:rPr lang="en"/>
              <a:t>Make predictions</a:t>
            </a:r>
            <a:endParaRPr/>
          </a:p>
          <a:p>
            <a:pPr indent="-311150" lvl="0" marL="457200" rtl="0" algn="l">
              <a:spcBef>
                <a:spcPts val="0"/>
              </a:spcBef>
              <a:spcAft>
                <a:spcPts val="0"/>
              </a:spcAft>
              <a:buSzPts val="1300"/>
              <a:buChar char="●"/>
            </a:pPr>
            <a:r>
              <a:rPr lang="en"/>
              <a:t>Multiclass classification (Supervised Learning)</a:t>
            </a:r>
            <a:endParaRPr/>
          </a:p>
          <a:p>
            <a:pPr indent="-298450" lvl="1" marL="914400" rtl="0" algn="l">
              <a:spcBef>
                <a:spcPts val="0"/>
              </a:spcBef>
              <a:spcAft>
                <a:spcPts val="0"/>
              </a:spcAft>
              <a:buSzPts val="1100"/>
              <a:buChar char="○"/>
            </a:pPr>
            <a:r>
              <a:rPr lang="en"/>
              <a:t>Categorize song genre based on similar song characteristics.</a:t>
            </a:r>
            <a:endParaRPr/>
          </a:p>
          <a:p>
            <a:pPr indent="-298450" lvl="1" marL="914400" rtl="0" algn="l">
              <a:spcBef>
                <a:spcPts val="0"/>
              </a:spcBef>
              <a:spcAft>
                <a:spcPts val="0"/>
              </a:spcAft>
              <a:buSzPts val="1100"/>
              <a:buChar char="○"/>
            </a:pPr>
            <a:r>
              <a:rPr lang="en"/>
              <a:t>Make predictions.</a:t>
            </a:r>
            <a:endParaRPr/>
          </a:p>
          <a:p>
            <a:pPr indent="-311150" lvl="0" marL="457200" rtl="0" algn="l">
              <a:spcBef>
                <a:spcPts val="0"/>
              </a:spcBef>
              <a:spcAft>
                <a:spcPts val="0"/>
              </a:spcAft>
              <a:buSzPts val="1300"/>
              <a:buChar char="●"/>
            </a:pPr>
            <a:r>
              <a:rPr lang="en"/>
              <a:t>Measure success</a:t>
            </a:r>
            <a:endParaRPr/>
          </a:p>
        </p:txBody>
      </p:sp>
      <p:pic>
        <p:nvPicPr>
          <p:cNvPr id="306" name="Google Shape;306;p34"/>
          <p:cNvPicPr preferRelativeResize="0"/>
          <p:nvPr/>
        </p:nvPicPr>
        <p:blipFill>
          <a:blip r:embed="rId3">
            <a:alphaModFix/>
          </a:blip>
          <a:stretch>
            <a:fillRect/>
          </a:stretch>
        </p:blipFill>
        <p:spPr>
          <a:xfrm>
            <a:off x="5048250" y="1605000"/>
            <a:ext cx="3067300" cy="2532600"/>
          </a:xfrm>
          <a:prstGeom prst="rect">
            <a:avLst/>
          </a:prstGeom>
          <a:noFill/>
          <a:ln>
            <a:noFill/>
          </a:ln>
        </p:spPr>
      </p:pic>
      <p:pic>
        <p:nvPicPr>
          <p:cNvPr id="307" name="Google Shape;307;p34"/>
          <p:cNvPicPr preferRelativeResize="0"/>
          <p:nvPr/>
        </p:nvPicPr>
        <p:blipFill>
          <a:blip r:embed="rId4">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 Model</a:t>
            </a:r>
            <a:endParaRPr/>
          </a:p>
        </p:txBody>
      </p:sp>
      <p:sp>
        <p:nvSpPr>
          <p:cNvPr id="313" name="Google Shape;313;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 creation</a:t>
            </a:r>
            <a:endParaRPr/>
          </a:p>
          <a:p>
            <a:pPr indent="-298450" lvl="1" marL="914400" rtl="0" algn="l">
              <a:spcBef>
                <a:spcPts val="0"/>
              </a:spcBef>
              <a:spcAft>
                <a:spcPts val="0"/>
              </a:spcAft>
              <a:buSzPts val="1100"/>
              <a:buChar char="○"/>
            </a:pPr>
            <a:r>
              <a:rPr lang="en"/>
              <a:t>Multiclass - logistic regression (20% so far….)</a:t>
            </a:r>
            <a:endParaRPr/>
          </a:p>
          <a:p>
            <a:pPr indent="-298450" lvl="1" marL="914400" rtl="0" algn="l">
              <a:spcBef>
                <a:spcPts val="0"/>
              </a:spcBef>
              <a:spcAft>
                <a:spcPts val="0"/>
              </a:spcAft>
              <a:buSzPts val="1100"/>
              <a:buChar char="○"/>
            </a:pPr>
            <a:r>
              <a:rPr lang="en"/>
              <a:t>Kmeans</a:t>
            </a:r>
            <a:endParaRPr/>
          </a:p>
          <a:p>
            <a:pPr indent="-298450" lvl="1" marL="914400" rtl="0" algn="l">
              <a:spcBef>
                <a:spcPts val="0"/>
              </a:spcBef>
              <a:spcAft>
                <a:spcPts val="0"/>
              </a:spcAft>
              <a:buSzPts val="1100"/>
              <a:buChar char="○"/>
            </a:pPr>
            <a:r>
              <a:rPr lang="en"/>
              <a:t>KNN</a:t>
            </a:r>
            <a:endParaRPr/>
          </a:p>
          <a:p>
            <a:pPr indent="-298450" lvl="1" marL="914400" rtl="0" algn="l">
              <a:spcBef>
                <a:spcPts val="0"/>
              </a:spcBef>
              <a:spcAft>
                <a:spcPts val="0"/>
              </a:spcAft>
              <a:buSzPts val="1100"/>
              <a:buChar char="○"/>
            </a:pPr>
            <a:r>
              <a:rPr lang="en"/>
              <a:t>Gradient Boosting</a:t>
            </a:r>
            <a:endParaRPr/>
          </a:p>
          <a:p>
            <a:pPr indent="-298450" lvl="1" marL="914400" rtl="0" algn="l">
              <a:spcBef>
                <a:spcPts val="0"/>
              </a:spcBef>
              <a:spcAft>
                <a:spcPts val="0"/>
              </a:spcAft>
              <a:buSzPts val="1100"/>
              <a:buChar char="○"/>
            </a:pPr>
            <a:r>
              <a:rPr lang="en"/>
              <a:t>Random forest</a:t>
            </a:r>
            <a:endParaRPr/>
          </a:p>
          <a:p>
            <a:pPr indent="-298450" lvl="1" marL="914400" rtl="0" algn="l">
              <a:spcBef>
                <a:spcPts val="0"/>
              </a:spcBef>
              <a:spcAft>
                <a:spcPts val="0"/>
              </a:spcAft>
              <a:buSzPts val="1100"/>
              <a:buChar char="○"/>
            </a:pPr>
            <a:r>
              <a:rPr lang="en"/>
              <a:t>Neural Network</a:t>
            </a:r>
            <a:endParaRPr strike="sngStrike"/>
          </a:p>
          <a:p>
            <a:pPr indent="-311150" lvl="0" marL="457200" rtl="0" algn="l">
              <a:spcBef>
                <a:spcPts val="0"/>
              </a:spcBef>
              <a:spcAft>
                <a:spcPts val="0"/>
              </a:spcAft>
              <a:buSzPts val="1300"/>
              <a:buChar char="●"/>
            </a:pPr>
            <a:r>
              <a:rPr lang="en"/>
              <a:t>Hyper parameter tuning / cross validation</a:t>
            </a:r>
            <a:endParaRPr/>
          </a:p>
          <a:p>
            <a:pPr indent="-311150" lvl="0" marL="457200" rtl="0" algn="l">
              <a:spcBef>
                <a:spcPts val="0"/>
              </a:spcBef>
              <a:spcAft>
                <a:spcPts val="0"/>
              </a:spcAft>
              <a:buSzPts val="1300"/>
              <a:buChar char="●"/>
            </a:pPr>
            <a:r>
              <a:rPr lang="en"/>
              <a:t>Model testing performance / Model evaluation</a:t>
            </a:r>
            <a:endParaRPr/>
          </a:p>
          <a:p>
            <a:pPr indent="0" lvl="0" marL="0" rtl="0" algn="l">
              <a:spcBef>
                <a:spcPts val="1200"/>
              </a:spcBef>
              <a:spcAft>
                <a:spcPts val="1200"/>
              </a:spcAft>
              <a:buNone/>
            </a:pPr>
            <a:r>
              <a:t/>
            </a:r>
            <a:endParaRPr/>
          </a:p>
        </p:txBody>
      </p:sp>
      <p:pic>
        <p:nvPicPr>
          <p:cNvPr id="314" name="Google Shape;314;p35"/>
          <p:cNvPicPr preferRelativeResize="0"/>
          <p:nvPr/>
        </p:nvPicPr>
        <p:blipFill>
          <a:blip r:embed="rId3">
            <a:alphaModFix/>
          </a:blip>
          <a:stretch>
            <a:fillRect/>
          </a:stretch>
        </p:blipFill>
        <p:spPr>
          <a:xfrm>
            <a:off x="7413175" y="4586850"/>
            <a:ext cx="1465174" cy="440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Process</a:t>
            </a:r>
            <a:endParaRPr/>
          </a:p>
        </p:txBody>
      </p:sp>
      <p:pic>
        <p:nvPicPr>
          <p:cNvPr id="320" name="Google Shape;320;p36"/>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321" name="Google Shape;321;p36"/>
          <p:cNvPicPr preferRelativeResize="0"/>
          <p:nvPr/>
        </p:nvPicPr>
        <p:blipFill>
          <a:blip r:embed="rId4">
            <a:alphaModFix/>
          </a:blip>
          <a:stretch>
            <a:fillRect/>
          </a:stretch>
        </p:blipFill>
        <p:spPr>
          <a:xfrm>
            <a:off x="1297491" y="1187274"/>
            <a:ext cx="3241060" cy="2672100"/>
          </a:xfrm>
          <a:prstGeom prst="rect">
            <a:avLst/>
          </a:prstGeom>
          <a:noFill/>
          <a:ln>
            <a:noFill/>
          </a:ln>
        </p:spPr>
      </p:pic>
      <p:sp>
        <p:nvSpPr>
          <p:cNvPr id="322" name="Google Shape;322;p36"/>
          <p:cNvSpPr txBox="1"/>
          <p:nvPr>
            <p:ph idx="1" type="body"/>
          </p:nvPr>
        </p:nvSpPr>
        <p:spPr>
          <a:xfrm>
            <a:off x="984900" y="4083125"/>
            <a:ext cx="3648300" cy="440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212"/>
              <a:t>Organize our songs into clusters based on </a:t>
            </a:r>
            <a:r>
              <a:rPr lang="en" sz="1212"/>
              <a:t>common</a:t>
            </a:r>
            <a:r>
              <a:rPr lang="en" sz="1212"/>
              <a:t> song characteristics</a:t>
            </a:r>
            <a:endParaRPr sz="1212"/>
          </a:p>
        </p:txBody>
      </p:sp>
      <p:pic>
        <p:nvPicPr>
          <p:cNvPr id="323" name="Google Shape;323;p36"/>
          <p:cNvPicPr preferRelativeResize="0"/>
          <p:nvPr/>
        </p:nvPicPr>
        <p:blipFill>
          <a:blip r:embed="rId5">
            <a:alphaModFix/>
          </a:blip>
          <a:stretch>
            <a:fillRect/>
          </a:stretch>
        </p:blipFill>
        <p:spPr>
          <a:xfrm>
            <a:off x="5629675" y="1170775"/>
            <a:ext cx="2314575" cy="2705100"/>
          </a:xfrm>
          <a:prstGeom prst="rect">
            <a:avLst/>
          </a:prstGeom>
          <a:noFill/>
          <a:ln>
            <a:noFill/>
          </a:ln>
        </p:spPr>
      </p:pic>
      <p:sp>
        <p:nvSpPr>
          <p:cNvPr id="324" name="Google Shape;324;p36"/>
          <p:cNvSpPr txBox="1"/>
          <p:nvPr>
            <p:ph idx="1" type="body"/>
          </p:nvPr>
        </p:nvSpPr>
        <p:spPr>
          <a:xfrm>
            <a:off x="5575901" y="4083125"/>
            <a:ext cx="2750100" cy="440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212"/>
              <a:t>Organize our songs into clusters based on common song characteristics</a:t>
            </a:r>
            <a:endParaRPr sz="121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(sklearn)</a:t>
            </a:r>
            <a:endParaRPr/>
          </a:p>
        </p:txBody>
      </p:sp>
      <p:sp>
        <p:nvSpPr>
          <p:cNvPr id="330" name="Google Shape;330;p3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Hyperparameters</a:t>
            </a:r>
            <a:endParaRPr/>
          </a:p>
          <a:p>
            <a:pPr indent="-295275" lvl="0" marL="457200" rtl="0" algn="l">
              <a:spcBef>
                <a:spcPts val="1200"/>
              </a:spcBef>
              <a:spcAft>
                <a:spcPts val="0"/>
              </a:spcAft>
              <a:buSzPts val="1050"/>
              <a:buChar char="●"/>
            </a:pPr>
            <a:r>
              <a:rPr b="1" lang="en" sz="1050"/>
              <a:t>max_depth</a:t>
            </a:r>
            <a:r>
              <a:rPr lang="en" sz="1050"/>
              <a:t>=None  </a:t>
            </a:r>
            <a:endParaRPr sz="1050"/>
          </a:p>
          <a:p>
            <a:pPr indent="-295275" lvl="0" marL="457200" rtl="0" algn="l">
              <a:spcBef>
                <a:spcPts val="0"/>
              </a:spcBef>
              <a:spcAft>
                <a:spcPts val="0"/>
              </a:spcAft>
              <a:buSzPts val="1050"/>
              <a:buChar char="●"/>
            </a:pPr>
            <a:r>
              <a:rPr lang="en" sz="1050"/>
              <a:t> </a:t>
            </a:r>
            <a:r>
              <a:rPr b="1" lang="en" sz="1050"/>
              <a:t>n_estimators</a:t>
            </a:r>
            <a:r>
              <a:rPr lang="en" sz="1050"/>
              <a:t>=460, </a:t>
            </a:r>
            <a:endParaRPr sz="1050"/>
          </a:p>
          <a:p>
            <a:pPr indent="-295275" lvl="0" marL="457200" rtl="0" algn="l">
              <a:spcBef>
                <a:spcPts val="0"/>
              </a:spcBef>
              <a:spcAft>
                <a:spcPts val="0"/>
              </a:spcAft>
              <a:buSzPts val="1050"/>
              <a:buChar char="●"/>
            </a:pPr>
            <a:r>
              <a:rPr b="1" lang="en" sz="1050"/>
              <a:t>criterion</a:t>
            </a:r>
            <a:r>
              <a:rPr lang="en" sz="1050"/>
              <a:t>='gini',</a:t>
            </a:r>
            <a:endParaRPr sz="1050"/>
          </a:p>
          <a:p>
            <a:pPr indent="-295275" lvl="0" marL="457200" rtl="0" algn="l">
              <a:spcBef>
                <a:spcPts val="0"/>
              </a:spcBef>
              <a:spcAft>
                <a:spcPts val="0"/>
              </a:spcAft>
              <a:buSzPts val="1050"/>
              <a:buChar char="●"/>
            </a:pPr>
            <a:r>
              <a:rPr b="1" lang="en" sz="1050"/>
              <a:t>max_features </a:t>
            </a:r>
            <a:r>
              <a:rPr lang="en" sz="1050"/>
              <a:t>= 'sqrt',</a:t>
            </a:r>
            <a:endParaRPr sz="1050"/>
          </a:p>
          <a:p>
            <a:pPr indent="-295275" lvl="0" marL="457200" rtl="0" algn="l">
              <a:spcBef>
                <a:spcPts val="0"/>
              </a:spcBef>
              <a:spcAft>
                <a:spcPts val="0"/>
              </a:spcAft>
              <a:buSzPts val="1050"/>
              <a:buChar char="●"/>
            </a:pPr>
            <a:r>
              <a:rPr b="1" lang="en" sz="1050"/>
              <a:t>min_samples_split </a:t>
            </a:r>
            <a:r>
              <a:rPr lang="en" sz="1050"/>
              <a:t>= 6,</a:t>
            </a:r>
            <a:endParaRPr sz="1050"/>
          </a:p>
          <a:p>
            <a:pPr indent="-295275" lvl="0" marL="457200" rtl="0" algn="l">
              <a:spcBef>
                <a:spcPts val="0"/>
              </a:spcBef>
              <a:spcAft>
                <a:spcPts val="0"/>
              </a:spcAft>
              <a:buSzPts val="1050"/>
              <a:buChar char="●"/>
            </a:pPr>
            <a:r>
              <a:rPr b="1" lang="en" sz="1050"/>
              <a:t>min_samples_leaf</a:t>
            </a:r>
            <a:r>
              <a:rPr lang="en" sz="1050"/>
              <a:t>=9</a:t>
            </a:r>
            <a:endParaRPr sz="1050"/>
          </a:p>
          <a:p>
            <a:pPr indent="-295275" lvl="0" marL="457200" rtl="0" algn="l">
              <a:spcBef>
                <a:spcPts val="0"/>
              </a:spcBef>
              <a:spcAft>
                <a:spcPts val="0"/>
              </a:spcAft>
              <a:buSzPts val="1050"/>
              <a:buChar char="●"/>
            </a:pPr>
            <a:r>
              <a:rPr lang="en" sz="1050"/>
              <a:t>The rest  are the default parameters </a:t>
            </a:r>
            <a:endParaRPr sz="1050"/>
          </a:p>
          <a:p>
            <a:pPr indent="0" lvl="0" marL="0" rtl="0" algn="l">
              <a:spcBef>
                <a:spcPts val="1200"/>
              </a:spcBef>
              <a:spcAft>
                <a:spcPts val="1200"/>
              </a:spcAft>
              <a:buNone/>
            </a:pPr>
            <a:r>
              <a:t/>
            </a:r>
            <a:endParaRPr/>
          </a:p>
        </p:txBody>
      </p:sp>
      <p:sp>
        <p:nvSpPr>
          <p:cNvPr id="331" name="Google Shape;331;p37"/>
          <p:cNvSpPr txBox="1"/>
          <p:nvPr>
            <p:ph idx="2" type="body"/>
          </p:nvPr>
        </p:nvSpPr>
        <p:spPr>
          <a:xfrm>
            <a:off x="4933225" y="1018225"/>
            <a:ext cx="3403200" cy="34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XGBoost (sklearn)</a:t>
            </a:r>
            <a:endParaRPr/>
          </a:p>
        </p:txBody>
      </p:sp>
      <p:sp>
        <p:nvSpPr>
          <p:cNvPr id="337" name="Google Shape;337;p38"/>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8" name="Google Shape;338;p3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Hyperparameters</a:t>
            </a:r>
            <a:endParaRPr/>
          </a:p>
          <a:p>
            <a:pPr indent="-295275" lvl="0" marL="457200" rtl="0" algn="l">
              <a:spcBef>
                <a:spcPts val="1200"/>
              </a:spcBef>
              <a:spcAft>
                <a:spcPts val="0"/>
              </a:spcAft>
              <a:buSzPts val="1050"/>
              <a:buChar char="●"/>
            </a:pPr>
            <a:r>
              <a:rPr b="1" lang="en" sz="1050"/>
              <a:t>max_depth</a:t>
            </a:r>
            <a:r>
              <a:rPr lang="en" sz="1050"/>
              <a:t>=3  </a:t>
            </a:r>
            <a:endParaRPr sz="1050"/>
          </a:p>
          <a:p>
            <a:pPr indent="-295275" lvl="0" marL="457200" rtl="0" algn="l">
              <a:spcBef>
                <a:spcPts val="0"/>
              </a:spcBef>
              <a:spcAft>
                <a:spcPts val="0"/>
              </a:spcAft>
              <a:buSzPts val="1050"/>
              <a:buChar char="●"/>
            </a:pPr>
            <a:r>
              <a:rPr lang="en" sz="1050"/>
              <a:t> </a:t>
            </a:r>
            <a:r>
              <a:rPr b="1" lang="en" sz="1050"/>
              <a:t>n_estimators</a:t>
            </a:r>
            <a:r>
              <a:rPr lang="en" sz="1050"/>
              <a:t>=280, </a:t>
            </a:r>
            <a:endParaRPr sz="1050"/>
          </a:p>
          <a:p>
            <a:pPr indent="-295275" lvl="0" marL="457200" rtl="0" algn="l">
              <a:spcBef>
                <a:spcPts val="0"/>
              </a:spcBef>
              <a:spcAft>
                <a:spcPts val="0"/>
              </a:spcAft>
              <a:buSzPts val="1050"/>
              <a:buChar char="●"/>
            </a:pPr>
            <a:r>
              <a:rPr b="1" lang="en" sz="1050"/>
              <a:t>learning_rate</a:t>
            </a:r>
            <a:r>
              <a:rPr lang="en" sz="1050"/>
              <a:t>=0.1</a:t>
            </a:r>
            <a:endParaRPr sz="1050"/>
          </a:p>
          <a:p>
            <a:pPr indent="-295275" lvl="0" marL="457200" rtl="0" algn="l">
              <a:spcBef>
                <a:spcPts val="0"/>
              </a:spcBef>
              <a:spcAft>
                <a:spcPts val="0"/>
              </a:spcAft>
              <a:buSzPts val="1050"/>
              <a:buChar char="●"/>
            </a:pPr>
            <a:r>
              <a:rPr lang="en" sz="1050"/>
              <a:t>The rest  are the default parameters </a:t>
            </a:r>
            <a:endParaRPr sz="1050"/>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Neural Network (tensorflow)</a:t>
            </a:r>
            <a:endParaRPr/>
          </a:p>
        </p:txBody>
      </p:sp>
      <p:sp>
        <p:nvSpPr>
          <p:cNvPr id="344" name="Google Shape;344;p3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in progress…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Validation accuracy is zero on every epoch. </a:t>
            </a:r>
            <a:endParaRPr/>
          </a:p>
          <a:p>
            <a:pPr indent="-311150" lvl="0" marL="457200" rtl="0" algn="l">
              <a:spcBef>
                <a:spcPts val="0"/>
              </a:spcBef>
              <a:spcAft>
                <a:spcPts val="0"/>
              </a:spcAft>
              <a:buSzPts val="1300"/>
              <a:buChar char="-"/>
            </a:pPr>
            <a:r>
              <a:rPr lang="en"/>
              <a:t>Training accuracy is not greater than 20%.</a:t>
            </a:r>
            <a:endParaRPr/>
          </a:p>
          <a:p>
            <a:pPr indent="-311150" lvl="0" marL="457200" rtl="0" algn="l">
              <a:spcBef>
                <a:spcPts val="0"/>
              </a:spcBef>
              <a:spcAft>
                <a:spcPts val="0"/>
              </a:spcAft>
              <a:buSzPts val="1300"/>
              <a:buChar char="-"/>
            </a:pPr>
            <a:r>
              <a:rPr lang="en"/>
              <a:t>Some more debugging needs to be done.</a:t>
            </a:r>
            <a:endParaRPr/>
          </a:p>
        </p:txBody>
      </p:sp>
      <p:sp>
        <p:nvSpPr>
          <p:cNvPr id="345" name="Google Shape;345;p3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149" name="Google Shape;149;p15"/>
          <p:cNvSpPr txBox="1"/>
          <p:nvPr>
            <p:ph idx="1" type="body"/>
          </p:nvPr>
        </p:nvSpPr>
        <p:spPr>
          <a:xfrm>
            <a:off x="1254525" y="1307850"/>
            <a:ext cx="4160700" cy="303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u="sng"/>
              <a:t>Goal</a:t>
            </a:r>
            <a:r>
              <a:rPr lang="en" u="sng"/>
              <a:t>:</a:t>
            </a:r>
            <a:r>
              <a:rPr lang="en"/>
              <a:t>   Spotify executives have asked the data science team to have its music app automatically recognize a song’s genre when a song plays, rather than manually classifying a song genre. </a:t>
            </a:r>
            <a:r>
              <a:rPr lang="en"/>
              <a:t>This will help improve song </a:t>
            </a:r>
            <a:r>
              <a:rPr lang="en"/>
              <a:t>library customization by learning what song genres are listened to most.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How?:</a:t>
            </a:r>
            <a:r>
              <a:rPr lang="en"/>
              <a:t>  </a:t>
            </a:r>
            <a:r>
              <a:rPr lang="en"/>
              <a:t>The data science team will build machine learning models that will learn to distinguish songs based on key audio features. The team will then determine the best model for predicting and recognizing song genres.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0" name="Google Shape;150;p15"/>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151" name="Google Shape;151;p15"/>
          <p:cNvPicPr preferRelativeResize="0"/>
          <p:nvPr/>
        </p:nvPicPr>
        <p:blipFill>
          <a:blip r:embed="rId4">
            <a:alphaModFix/>
          </a:blip>
          <a:stretch>
            <a:fillRect/>
          </a:stretch>
        </p:blipFill>
        <p:spPr>
          <a:xfrm>
            <a:off x="6255475" y="1486600"/>
            <a:ext cx="1681250" cy="209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&amp; Findings - Target Variable</a:t>
            </a:r>
            <a:endParaRPr/>
          </a:p>
        </p:txBody>
      </p:sp>
      <p:sp>
        <p:nvSpPr>
          <p:cNvPr id="157" name="Google Shape;157;p1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15 genres exist in the data</a:t>
            </a:r>
            <a:endParaRPr/>
          </a:p>
          <a:p>
            <a:pPr indent="-311150" lvl="0" marL="457200" rtl="0" algn="l">
              <a:spcBef>
                <a:spcPts val="0"/>
              </a:spcBef>
              <a:spcAft>
                <a:spcPts val="0"/>
              </a:spcAft>
              <a:buSzPts val="1300"/>
              <a:buChar char="●"/>
            </a:pPr>
            <a:r>
              <a:rPr lang="en"/>
              <a:t>Underground Rap is the most common; Pop is the least common</a:t>
            </a:r>
            <a:endParaRPr/>
          </a:p>
        </p:txBody>
      </p:sp>
      <p:pic>
        <p:nvPicPr>
          <p:cNvPr id="158" name="Google Shape;158;p16"/>
          <p:cNvPicPr preferRelativeResize="0"/>
          <p:nvPr/>
        </p:nvPicPr>
        <p:blipFill>
          <a:blip r:embed="rId3">
            <a:alphaModFix/>
          </a:blip>
          <a:stretch>
            <a:fillRect/>
          </a:stretch>
        </p:blipFill>
        <p:spPr>
          <a:xfrm>
            <a:off x="7413175" y="4586850"/>
            <a:ext cx="1465174" cy="440700"/>
          </a:xfrm>
          <a:prstGeom prst="rect">
            <a:avLst/>
          </a:prstGeom>
          <a:noFill/>
          <a:ln>
            <a:noFill/>
          </a:ln>
        </p:spPr>
      </p:pic>
      <p:grpSp>
        <p:nvGrpSpPr>
          <p:cNvPr id="159" name="Google Shape;159;p16"/>
          <p:cNvGrpSpPr/>
          <p:nvPr/>
        </p:nvGrpSpPr>
        <p:grpSpPr>
          <a:xfrm>
            <a:off x="1513270" y="2464627"/>
            <a:ext cx="2971659" cy="2505764"/>
            <a:chOff x="5010150" y="1212600"/>
            <a:chExt cx="3448200" cy="2974200"/>
          </a:xfrm>
        </p:grpSpPr>
        <p:sp>
          <p:nvSpPr>
            <p:cNvPr id="160" name="Google Shape;160;p16"/>
            <p:cNvSpPr/>
            <p:nvPr/>
          </p:nvSpPr>
          <p:spPr>
            <a:xfrm>
              <a:off x="5010150" y="1253825"/>
              <a:ext cx="3448200" cy="291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16"/>
            <p:cNvPicPr preferRelativeResize="0"/>
            <p:nvPr/>
          </p:nvPicPr>
          <p:blipFill>
            <a:blip r:embed="rId4">
              <a:alphaModFix/>
            </a:blip>
            <a:stretch>
              <a:fillRect/>
            </a:stretch>
          </p:blipFill>
          <p:spPr>
            <a:xfrm>
              <a:off x="5023025" y="1212600"/>
              <a:ext cx="3313364" cy="2974200"/>
            </a:xfrm>
            <a:prstGeom prst="rect">
              <a:avLst/>
            </a:prstGeom>
            <a:noFill/>
            <a:ln>
              <a:noFill/>
            </a:ln>
          </p:spPr>
        </p:pic>
      </p:grpSp>
      <p:grpSp>
        <p:nvGrpSpPr>
          <p:cNvPr id="162" name="Google Shape;162;p16"/>
          <p:cNvGrpSpPr/>
          <p:nvPr/>
        </p:nvGrpSpPr>
        <p:grpSpPr>
          <a:xfrm>
            <a:off x="5139175" y="1087650"/>
            <a:ext cx="3833400" cy="3939900"/>
            <a:chOff x="4139050" y="1203625"/>
            <a:chExt cx="3833400" cy="3939900"/>
          </a:xfrm>
        </p:grpSpPr>
        <p:sp>
          <p:nvSpPr>
            <p:cNvPr id="163" name="Google Shape;163;p16"/>
            <p:cNvSpPr/>
            <p:nvPr/>
          </p:nvSpPr>
          <p:spPr>
            <a:xfrm>
              <a:off x="4139050" y="1203625"/>
              <a:ext cx="3833400" cy="393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16"/>
            <p:cNvPicPr preferRelativeResize="0"/>
            <p:nvPr/>
          </p:nvPicPr>
          <p:blipFill rotWithShape="1">
            <a:blip r:embed="rId5">
              <a:alphaModFix/>
            </a:blip>
            <a:srcRect b="0" l="0" r="0" t="0"/>
            <a:stretch/>
          </p:blipFill>
          <p:spPr>
            <a:xfrm>
              <a:off x="4139050" y="1250699"/>
              <a:ext cx="3774597" cy="38335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&amp; Findings</a:t>
            </a:r>
            <a:endParaRPr/>
          </a:p>
        </p:txBody>
      </p:sp>
      <p:sp>
        <p:nvSpPr>
          <p:cNvPr id="170" name="Google Shape;170;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Missing data:</a:t>
            </a:r>
            <a:endParaRPr/>
          </a:p>
          <a:p>
            <a:pPr indent="-298450" lvl="1" marL="914400" rtl="0" algn="l">
              <a:spcBef>
                <a:spcPts val="0"/>
              </a:spcBef>
              <a:spcAft>
                <a:spcPts val="0"/>
              </a:spcAft>
              <a:buSzPts val="1100"/>
              <a:buChar char="○"/>
            </a:pPr>
            <a:r>
              <a:rPr lang="en"/>
              <a:t>Dropped song_name and Unnamed:0 columns because too much data was missing (~50% missing)</a:t>
            </a:r>
            <a:endParaRPr/>
          </a:p>
        </p:txBody>
      </p:sp>
      <p:pic>
        <p:nvPicPr>
          <p:cNvPr id="171" name="Google Shape;171;p17"/>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172" name="Google Shape;172;p17"/>
          <p:cNvPicPr preferRelativeResize="0"/>
          <p:nvPr/>
        </p:nvPicPr>
        <p:blipFill>
          <a:blip r:embed="rId4">
            <a:alphaModFix/>
          </a:blip>
          <a:stretch>
            <a:fillRect/>
          </a:stretch>
        </p:blipFill>
        <p:spPr>
          <a:xfrm>
            <a:off x="5663675" y="1016899"/>
            <a:ext cx="2584975" cy="282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&amp; Findings - Numeric Variable Histograms</a:t>
            </a:r>
            <a:endParaRPr/>
          </a:p>
          <a:p>
            <a:pPr indent="0" lvl="0" marL="0" rtl="0" algn="l">
              <a:spcBef>
                <a:spcPts val="0"/>
              </a:spcBef>
              <a:spcAft>
                <a:spcPts val="0"/>
              </a:spcAft>
              <a:buNone/>
            </a:pPr>
            <a:r>
              <a:t/>
            </a:r>
            <a:endParaRPr/>
          </a:p>
        </p:txBody>
      </p:sp>
      <p:sp>
        <p:nvSpPr>
          <p:cNvPr id="178" name="Google Shape;178;p1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Danceability, loudness, and tempo have roughly normal distributions</a:t>
            </a:r>
            <a:endParaRPr/>
          </a:p>
          <a:p>
            <a:pPr indent="-311150" lvl="0" marL="457200" rtl="0" algn="l">
              <a:spcBef>
                <a:spcPts val="0"/>
              </a:spcBef>
              <a:spcAft>
                <a:spcPts val="0"/>
              </a:spcAft>
              <a:buSzPts val="1300"/>
              <a:buChar char="●"/>
            </a:pPr>
            <a:r>
              <a:rPr lang="en"/>
              <a:t>Speechiness, acousticness, and </a:t>
            </a:r>
            <a:r>
              <a:rPr lang="en"/>
              <a:t>instrumentalism</a:t>
            </a:r>
            <a:r>
              <a:rPr lang="en"/>
              <a:t> have large spikes at 0, suggesting  a large number of songs don’t have these characteristics present</a:t>
            </a:r>
            <a:endParaRPr/>
          </a:p>
          <a:p>
            <a:pPr indent="-311150" lvl="0" marL="457200" rtl="0" algn="l">
              <a:spcBef>
                <a:spcPts val="0"/>
              </a:spcBef>
              <a:spcAft>
                <a:spcPts val="0"/>
              </a:spcAft>
              <a:buSzPts val="1300"/>
              <a:buChar char="●"/>
            </a:pPr>
            <a:r>
              <a:rPr lang="en"/>
              <a:t>Time signature has only 5 values and may be better considered categorically </a:t>
            </a:r>
            <a:endParaRPr/>
          </a:p>
        </p:txBody>
      </p:sp>
      <p:pic>
        <p:nvPicPr>
          <p:cNvPr id="179" name="Google Shape;179;p18"/>
          <p:cNvPicPr preferRelativeResize="0"/>
          <p:nvPr/>
        </p:nvPicPr>
        <p:blipFill>
          <a:blip r:embed="rId3">
            <a:alphaModFix/>
          </a:blip>
          <a:stretch>
            <a:fillRect/>
          </a:stretch>
        </p:blipFill>
        <p:spPr>
          <a:xfrm>
            <a:off x="7413175" y="4586850"/>
            <a:ext cx="1465174" cy="440700"/>
          </a:xfrm>
          <a:prstGeom prst="rect">
            <a:avLst/>
          </a:prstGeom>
          <a:noFill/>
          <a:ln>
            <a:noFill/>
          </a:ln>
        </p:spPr>
      </p:pic>
      <p:grpSp>
        <p:nvGrpSpPr>
          <p:cNvPr id="180" name="Google Shape;180;p18"/>
          <p:cNvGrpSpPr/>
          <p:nvPr/>
        </p:nvGrpSpPr>
        <p:grpSpPr>
          <a:xfrm>
            <a:off x="5085450" y="975350"/>
            <a:ext cx="3680700" cy="3503400"/>
            <a:chOff x="1253950" y="975300"/>
            <a:chExt cx="3680700" cy="3503400"/>
          </a:xfrm>
        </p:grpSpPr>
        <p:sp>
          <p:nvSpPr>
            <p:cNvPr id="181" name="Google Shape;181;p18"/>
            <p:cNvSpPr/>
            <p:nvPr/>
          </p:nvSpPr>
          <p:spPr>
            <a:xfrm>
              <a:off x="1253950" y="975300"/>
              <a:ext cx="3680700" cy="350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18"/>
            <p:cNvPicPr preferRelativeResize="0"/>
            <p:nvPr/>
          </p:nvPicPr>
          <p:blipFill>
            <a:blip r:embed="rId4">
              <a:alphaModFix/>
            </a:blip>
            <a:stretch>
              <a:fillRect/>
            </a:stretch>
          </p:blipFill>
          <p:spPr>
            <a:xfrm>
              <a:off x="1344098" y="1050675"/>
              <a:ext cx="3500400" cy="335265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&amp; Findings - Numeric Variable Ranges</a:t>
            </a:r>
            <a:endParaRPr/>
          </a:p>
          <a:p>
            <a:pPr indent="0" lvl="0" marL="0" rtl="0" algn="l">
              <a:spcBef>
                <a:spcPts val="0"/>
              </a:spcBef>
              <a:spcAft>
                <a:spcPts val="0"/>
              </a:spcAft>
              <a:buNone/>
            </a:pPr>
            <a:r>
              <a:t/>
            </a:r>
            <a:endParaRPr/>
          </a:p>
        </p:txBody>
      </p:sp>
      <p:sp>
        <p:nvSpPr>
          <p:cNvPr id="188" name="Google Shape;188;p1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Value ranges are 0-1 for most features, but not all</a:t>
            </a:r>
            <a:endParaRPr/>
          </a:p>
          <a:p>
            <a:pPr indent="-311150" lvl="0" marL="457200" rtl="0" algn="l">
              <a:spcBef>
                <a:spcPts val="0"/>
              </a:spcBef>
              <a:spcAft>
                <a:spcPts val="0"/>
              </a:spcAft>
              <a:buSzPts val="1300"/>
              <a:buChar char="●"/>
            </a:pPr>
            <a:r>
              <a:rPr lang="en"/>
              <a:t>We may want to scale loudness, tempo, and duration  to have a value between 0 and 1. </a:t>
            </a:r>
            <a:endParaRPr/>
          </a:p>
          <a:p>
            <a:pPr indent="-311150" lvl="0" marL="457200" rtl="0" algn="l">
              <a:spcBef>
                <a:spcPts val="0"/>
              </a:spcBef>
              <a:spcAft>
                <a:spcPts val="0"/>
              </a:spcAft>
              <a:buSzPts val="1300"/>
              <a:buChar char="●"/>
            </a:pPr>
            <a:r>
              <a:rPr lang="en"/>
              <a:t>Time_signature and Key may be best used as categorical or ordinal variables</a:t>
            </a:r>
            <a:endParaRPr/>
          </a:p>
        </p:txBody>
      </p:sp>
      <p:pic>
        <p:nvPicPr>
          <p:cNvPr id="189" name="Google Shape;189;p19"/>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190" name="Google Shape;190;p19"/>
          <p:cNvPicPr preferRelativeResize="0"/>
          <p:nvPr/>
        </p:nvPicPr>
        <p:blipFill>
          <a:blip r:embed="rId4">
            <a:alphaModFix/>
          </a:blip>
          <a:stretch>
            <a:fillRect/>
          </a:stretch>
        </p:blipFill>
        <p:spPr>
          <a:xfrm>
            <a:off x="5837763" y="1095113"/>
            <a:ext cx="2600325" cy="328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&amp; Findings - Numeric Variable Correlations</a:t>
            </a:r>
            <a:endParaRPr/>
          </a:p>
          <a:p>
            <a:pPr indent="0" lvl="0" marL="0" rtl="0" algn="l">
              <a:spcBef>
                <a:spcPts val="0"/>
              </a:spcBef>
              <a:spcAft>
                <a:spcPts val="0"/>
              </a:spcAft>
              <a:buNone/>
            </a:pPr>
            <a:r>
              <a:t/>
            </a:r>
            <a:endParaRPr/>
          </a:p>
        </p:txBody>
      </p:sp>
      <p:sp>
        <p:nvSpPr>
          <p:cNvPr id="196" name="Google Shape;196;p20"/>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Some correlation exists between:</a:t>
            </a:r>
            <a:endParaRPr/>
          </a:p>
          <a:p>
            <a:pPr indent="-298450" lvl="1" marL="914400" rtl="0" algn="l">
              <a:spcBef>
                <a:spcPts val="0"/>
              </a:spcBef>
              <a:spcAft>
                <a:spcPts val="0"/>
              </a:spcAft>
              <a:buSzPts val="1100"/>
              <a:buChar char="○"/>
            </a:pPr>
            <a:r>
              <a:rPr lang="en"/>
              <a:t> E</a:t>
            </a:r>
            <a:r>
              <a:rPr lang="en"/>
              <a:t>nergy</a:t>
            </a:r>
            <a:r>
              <a:rPr lang="en"/>
              <a:t> and loudness</a:t>
            </a:r>
            <a:r>
              <a:rPr lang="en"/>
              <a:t> (.6)</a:t>
            </a:r>
            <a:endParaRPr/>
          </a:p>
          <a:p>
            <a:pPr indent="-298450" lvl="1" marL="914400" rtl="0" algn="l">
              <a:spcBef>
                <a:spcPts val="0"/>
              </a:spcBef>
              <a:spcAft>
                <a:spcPts val="0"/>
              </a:spcAft>
              <a:buSzPts val="1100"/>
              <a:buChar char="○"/>
            </a:pPr>
            <a:r>
              <a:rPr lang="en"/>
              <a:t>I</a:t>
            </a:r>
            <a:r>
              <a:rPr lang="en"/>
              <a:t>nstrumentalness and duration</a:t>
            </a:r>
            <a:r>
              <a:rPr lang="en"/>
              <a:t> (.6)</a:t>
            </a:r>
            <a:endParaRPr/>
          </a:p>
          <a:p>
            <a:pPr indent="-298450" lvl="1" marL="914400" rtl="0" algn="l">
              <a:spcBef>
                <a:spcPts val="0"/>
              </a:spcBef>
              <a:spcAft>
                <a:spcPts val="0"/>
              </a:spcAft>
              <a:buSzPts val="1100"/>
              <a:buChar char="○"/>
            </a:pPr>
            <a:r>
              <a:rPr lang="en"/>
              <a:t>Acousticness and energy (-.5)</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Correlation isn’t so high that we’d exclude variables in initial models</a:t>
            </a:r>
            <a:endParaRPr/>
          </a:p>
        </p:txBody>
      </p:sp>
      <p:pic>
        <p:nvPicPr>
          <p:cNvPr id="197" name="Google Shape;197;p20"/>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198" name="Google Shape;198;p20"/>
          <p:cNvPicPr preferRelativeResize="0"/>
          <p:nvPr/>
        </p:nvPicPr>
        <p:blipFill>
          <a:blip r:embed="rId4">
            <a:alphaModFix/>
          </a:blip>
          <a:stretch>
            <a:fillRect/>
          </a:stretch>
        </p:blipFill>
        <p:spPr>
          <a:xfrm>
            <a:off x="4973324" y="1435950"/>
            <a:ext cx="3615351" cy="279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p:nvPr/>
        </p:nvSpPr>
        <p:spPr>
          <a:xfrm>
            <a:off x="4295775" y="2863550"/>
            <a:ext cx="4343400" cy="144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&amp; Findings - Categorical Features</a:t>
            </a:r>
            <a:endParaRPr/>
          </a:p>
        </p:txBody>
      </p:sp>
      <p:sp>
        <p:nvSpPr>
          <p:cNvPr id="205" name="Google Shape;205;p21"/>
          <p:cNvSpPr txBox="1"/>
          <p:nvPr>
            <p:ph idx="1" type="body"/>
          </p:nvPr>
        </p:nvSpPr>
        <p:spPr>
          <a:xfrm>
            <a:off x="1297500" y="1567550"/>
            <a:ext cx="38937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Categorical columns:</a:t>
            </a:r>
            <a:endParaRPr/>
          </a:p>
          <a:p>
            <a:pPr indent="-298450" lvl="1" marL="914400" rtl="0" algn="l">
              <a:spcBef>
                <a:spcPts val="0"/>
              </a:spcBef>
              <a:spcAft>
                <a:spcPts val="0"/>
              </a:spcAft>
              <a:buSzPts val="1100"/>
              <a:buChar char="○"/>
            </a:pPr>
            <a:r>
              <a:rPr lang="en"/>
              <a:t>Remove columns with a unique value per record -&gt;  id, uri, track_href, analysis_url</a:t>
            </a:r>
            <a:endParaRPr/>
          </a:p>
          <a:p>
            <a:pPr indent="-298450" lvl="1" marL="914400" rtl="0" algn="l">
              <a:spcBef>
                <a:spcPts val="0"/>
              </a:spcBef>
              <a:spcAft>
                <a:spcPts val="0"/>
              </a:spcAft>
              <a:buSzPts val="1100"/>
              <a:buChar char="○"/>
            </a:pPr>
            <a:r>
              <a:rPr lang="en"/>
              <a:t>Removed </a:t>
            </a:r>
            <a:r>
              <a:rPr lang="en"/>
              <a:t> ‘type’ because all had the same value</a:t>
            </a:r>
            <a:endParaRPr/>
          </a:p>
          <a:p>
            <a:pPr indent="-298450" lvl="1" marL="914400" rtl="0" algn="l">
              <a:spcBef>
                <a:spcPts val="0"/>
              </a:spcBef>
              <a:spcAft>
                <a:spcPts val="0"/>
              </a:spcAft>
              <a:buSzPts val="1100"/>
              <a:buChar char="○"/>
            </a:pPr>
            <a:r>
              <a:rPr lang="en"/>
              <a:t>Only Key and Mode made sense to include</a:t>
            </a:r>
            <a:endParaRPr/>
          </a:p>
        </p:txBody>
      </p:sp>
      <p:pic>
        <p:nvPicPr>
          <p:cNvPr id="206" name="Google Shape;206;p21"/>
          <p:cNvPicPr preferRelativeResize="0"/>
          <p:nvPr/>
        </p:nvPicPr>
        <p:blipFill>
          <a:blip r:embed="rId3">
            <a:alphaModFix/>
          </a:blip>
          <a:stretch>
            <a:fillRect/>
          </a:stretch>
        </p:blipFill>
        <p:spPr>
          <a:xfrm>
            <a:off x="7413175" y="4586850"/>
            <a:ext cx="1465174" cy="440700"/>
          </a:xfrm>
          <a:prstGeom prst="rect">
            <a:avLst/>
          </a:prstGeom>
          <a:noFill/>
          <a:ln>
            <a:noFill/>
          </a:ln>
        </p:spPr>
      </p:pic>
      <p:pic>
        <p:nvPicPr>
          <p:cNvPr id="207" name="Google Shape;207;p21"/>
          <p:cNvPicPr preferRelativeResize="0"/>
          <p:nvPr/>
        </p:nvPicPr>
        <p:blipFill>
          <a:blip r:embed="rId4">
            <a:alphaModFix/>
          </a:blip>
          <a:stretch>
            <a:fillRect/>
          </a:stretch>
        </p:blipFill>
        <p:spPr>
          <a:xfrm>
            <a:off x="6252949" y="1307850"/>
            <a:ext cx="1293567" cy="1173350"/>
          </a:xfrm>
          <a:prstGeom prst="rect">
            <a:avLst/>
          </a:prstGeom>
          <a:noFill/>
          <a:ln>
            <a:noFill/>
          </a:ln>
        </p:spPr>
      </p:pic>
      <p:pic>
        <p:nvPicPr>
          <p:cNvPr id="208" name="Google Shape;208;p21"/>
          <p:cNvPicPr preferRelativeResize="0"/>
          <p:nvPr/>
        </p:nvPicPr>
        <p:blipFill>
          <a:blip r:embed="rId5">
            <a:alphaModFix/>
          </a:blip>
          <a:stretch>
            <a:fillRect/>
          </a:stretch>
        </p:blipFill>
        <p:spPr>
          <a:xfrm>
            <a:off x="4286250" y="2892824"/>
            <a:ext cx="4291449" cy="14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