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8474D1-4BCD-4CE3-987F-EF7A17E26422}">
  <a:tblStyle styleId="{7E8474D1-4BCD-4CE3-987F-EF7A17E264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Montserrat-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Montserrat-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a194cc1c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a194cc1c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DAISY</a:t>
            </a:r>
            <a:endParaRPr b="1"/>
          </a:p>
          <a:p>
            <a:pPr indent="-298450" lvl="0" marL="457200" rtl="0" algn="l">
              <a:spcBef>
                <a:spcPts val="0"/>
              </a:spcBef>
              <a:spcAft>
                <a:spcPts val="0"/>
              </a:spcAft>
              <a:buSzPts val="1100"/>
              <a:buChar char="●"/>
            </a:pPr>
            <a:r>
              <a:rPr lang="en"/>
              <a:t>To compare which model had the best accuracy results for song genre prediction, we put our test accuracy scores into a table for each model and each data treatment. Each data treatment includes: Unscaled, Normalized or Standardized features and Unbalanced or Balanced data.</a:t>
            </a:r>
            <a:endParaRPr/>
          </a:p>
          <a:p>
            <a:pPr indent="-298450" lvl="0" marL="457200" rtl="0" algn="l">
              <a:spcBef>
                <a:spcPts val="0"/>
              </a:spcBef>
              <a:spcAft>
                <a:spcPts val="0"/>
              </a:spcAft>
              <a:buSzPts val="1100"/>
              <a:buChar char="●"/>
            </a:pPr>
            <a:r>
              <a:rPr lang="en"/>
              <a:t>Random Forest performed the best with about 70% </a:t>
            </a:r>
            <a:r>
              <a:rPr lang="en"/>
              <a:t>accuracy</a:t>
            </a:r>
            <a:r>
              <a:rPr lang="en"/>
              <a:t> on unbalanced data and 60ish percent for balanced data. We didn’t find a drastic </a:t>
            </a:r>
            <a:r>
              <a:rPr lang="en"/>
              <a:t>change</a:t>
            </a:r>
            <a:r>
              <a:rPr lang="en"/>
              <a:t> when datasets were normalized or standardized, still at 70% unbalanced and 60ish percent for balanced data. </a:t>
            </a:r>
            <a:endParaRPr/>
          </a:p>
          <a:p>
            <a:pPr indent="-298450" lvl="0" marL="457200" rtl="0" algn="l">
              <a:spcBef>
                <a:spcPts val="0"/>
              </a:spcBef>
              <a:spcAft>
                <a:spcPts val="0"/>
              </a:spcAft>
              <a:buSzPts val="1100"/>
              <a:buChar char="●"/>
            </a:pPr>
            <a:r>
              <a:rPr lang="en"/>
              <a:t>Gradient Boosting was a close second with similar results, 70% for unbalanced data and 60ish percent for balanced data.</a:t>
            </a:r>
            <a:endParaRPr/>
          </a:p>
          <a:p>
            <a:pPr indent="-298450" lvl="0" marL="457200" rtl="0" algn="l">
              <a:spcBef>
                <a:spcPts val="0"/>
              </a:spcBef>
              <a:spcAft>
                <a:spcPts val="0"/>
              </a:spcAft>
              <a:buSzPts val="1100"/>
              <a:buChar char="●"/>
            </a:pPr>
            <a:r>
              <a:rPr lang="en"/>
              <a:t>Neural Network and Logistic Regression saw an improvement when the features were normalized and standardized as well as when data was balanced (compared to unscaled and unbalanced).</a:t>
            </a:r>
            <a:endParaRPr/>
          </a:p>
          <a:p>
            <a:pPr indent="-298450" lvl="0" marL="457200" rtl="0" algn="l">
              <a:spcBef>
                <a:spcPts val="0"/>
              </a:spcBef>
              <a:spcAft>
                <a:spcPts val="0"/>
              </a:spcAft>
              <a:buSzPts val="1100"/>
              <a:buChar char="●"/>
            </a:pPr>
            <a:r>
              <a:rPr lang="en"/>
              <a:t>Logistic regression and KNN sort of a tie in its results when looking at normalized and standardized.</a:t>
            </a:r>
            <a:endParaRPr/>
          </a:p>
          <a:p>
            <a:pPr indent="-298450" lvl="0" marL="457200" rtl="0" algn="l">
              <a:spcBef>
                <a:spcPts val="0"/>
              </a:spcBef>
              <a:spcAft>
                <a:spcPts val="0"/>
              </a:spcAft>
              <a:buSzPts val="1100"/>
              <a:buChar char="●"/>
            </a:pPr>
            <a:r>
              <a:rPr lang="en"/>
              <a:t>Now, we’ll go into explaining our process and results for each model.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46876709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a4687670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DAISY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Evolution</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We mentioned in the baseline presentation, KMeans is unsupervised learning so not the best to use for our labeled dataset (or already classified by genre). We already began exploring it, so decided to move forward with trying Kmeans for song clustering to see what we would find.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Results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clusters were difficult to visualize. As you can see, there’s overlap in clusters and colors and centroids are all based in one location.</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These images are for normalized and balanced data and we found similar clustering overlap when it came to other data treatments.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 what?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Because clustering is unsupervised learning, it may be more sensitive to other supervised learning approaches.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And we’re working with high dimensional data (or more features to observations (in this case, more features to song genres)). When the number of features in a dataset exceeds the number of observations, k-means becomes less effective at distinguishing between examples. Might be what’s happening here.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Kmeans may not be best for our dataset.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https://developers.google.com/machine-learning/clustering/algorithm/advantages-disadvantages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 know Kmeans is sensitive to data scaling. A single bad attribute can potentially spoil the results.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Kmeans is unsupervised leaer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KMeans - not appropriate for dataset, but thought we go ahead and see what we found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Key takeaways: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Kmeans difficult to visualize. You can see overlapping colors and they are not properly cluster</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Clustering did not help supervised learning</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Most selected were techno and party trance, despite balancing dataset. Expected to see Underground rap the most selected genre, so expected to see Underground rap.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Did not give us useful insights (sort of expected)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 what?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Would not use in the future. Obviously, would use models geared towards supervised learning.</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Kmeans clustering, aimed to group instances into clusters by their similarity.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Not appropriate for supervised clustering (we already have genres)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Did the elbow curve and it recommended 3-4 clusters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a46876709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a46876709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DAISY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addition to the clustering visualizations, we examined how Kmeans predicted song genre clusters by each data treatment.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unscaled and unbalanced data, we found the most predicted genre cluster was Underground Rap (which is the highest amount of genres labeled).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Normalized + Unbalanced = Techno; Normalized + Balance = Hardstyle; Standardized + Unbalanced = Techno; Standardized + Balanced = DnB</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This was unexpected. </a:t>
            </a:r>
            <a:r>
              <a:rPr lang="en">
                <a:solidFill>
                  <a:schemeClr val="dk1"/>
                </a:solidFill>
              </a:rPr>
              <a:t>We expected to see Underground Rap, or some selections in the top 5.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see in the snapshot we took under ‘Predicted Clusters’, incorrect clustering. They should all have the same clustering number because they’re all Dark Trap, but they were clustered in the groups 5, 7, or 0.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can be due to the points mentioned earlier, high dimensional data can make kmeans less effective and difficult for the model to distinguish the relationship between the predictor variables and the response variable.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the end, we did not find useful insights with Kmeans.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can be due to the points mentioned earlier, clustering is best used on unlabelled data and may be more sensitive to data scaling and treatments.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Clustering can be tricky and doesn't make perfect predictions because it falls onto a spectrum of categories or groups and it is difficult to have precise clustering.</a:t>
            </a:r>
            <a:endParaRPr>
              <a:solidFill>
                <a:schemeClr val="dk1"/>
              </a:solidFill>
            </a:endParaRPr>
          </a:p>
          <a:p>
            <a:pPr indent="0" lvl="0" marL="0" rtl="0" algn="l">
              <a:lnSpc>
                <a:spcPct val="115000"/>
              </a:lnSpc>
              <a:spcBef>
                <a:spcPts val="1200"/>
              </a:spcBef>
              <a:spcAft>
                <a:spcPts val="0"/>
              </a:spcAft>
              <a:buNone/>
            </a:pPr>
            <a:r>
              <a:rPr b="1" lang="en" sz="1200">
                <a:solidFill>
                  <a:srgbClr val="202124"/>
                </a:solidFill>
                <a:highlight>
                  <a:srgbClr val="FFFFFF"/>
                </a:highlight>
                <a:latin typeface="Roboto"/>
                <a:ea typeface="Roboto"/>
                <a:cs typeface="Roboto"/>
                <a:sym typeface="Roboto"/>
              </a:rPr>
              <a:t>Spectral clustering</a:t>
            </a:r>
            <a:r>
              <a:rPr lang="en" sz="1200">
                <a:solidFill>
                  <a:srgbClr val="202124"/>
                </a:solidFill>
                <a:highlight>
                  <a:srgbClr val="FFFFFF"/>
                </a:highlight>
                <a:latin typeface="Roboto"/>
                <a:ea typeface="Roboto"/>
                <a:cs typeface="Roboto"/>
                <a:sym typeface="Roboto"/>
              </a:rPr>
              <a:t> avoids the curse of dimensionality by adding a pre-clustering step to your algorithm:</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Reduce the dimensionality of feature data by using PCA.</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Project all data points into the lower-dimensional subspace.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Cluster the data in this subspace by using your chosen algorithm.</a:t>
            </a:r>
            <a:endParaRPr sz="1200">
              <a:solidFill>
                <a:srgbClr val="202124"/>
              </a:solidFill>
              <a:highlight>
                <a:srgbClr val="FFFFFF"/>
              </a:highlight>
              <a:latin typeface="Roboto"/>
              <a:ea typeface="Roboto"/>
              <a:cs typeface="Roboto"/>
              <a:sym typeface="Roboto"/>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a0217fbb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a0217fbb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DAISY</a:t>
            </a:r>
            <a:endParaRPr/>
          </a:p>
          <a:p>
            <a:pPr indent="0" lvl="0" marL="0" rtl="0" algn="l">
              <a:spcBef>
                <a:spcPts val="0"/>
              </a:spcBef>
              <a:spcAft>
                <a:spcPts val="0"/>
              </a:spcAft>
              <a:buNone/>
            </a:pPr>
            <a:r>
              <a:rPr lang="en"/>
              <a:t>Evolution:</a:t>
            </a:r>
            <a:endParaRPr/>
          </a:p>
          <a:p>
            <a:pPr indent="-298450" lvl="0" marL="457200" rtl="0" algn="l">
              <a:spcBef>
                <a:spcPts val="0"/>
              </a:spcBef>
              <a:spcAft>
                <a:spcPts val="0"/>
              </a:spcAft>
              <a:buSzPts val="1100"/>
              <a:buChar char="●"/>
            </a:pPr>
            <a:r>
              <a:rPr lang="en"/>
              <a:t>KNN being a popular supervised, classification algorithm, we wanted to test that.</a:t>
            </a:r>
            <a:endParaRPr/>
          </a:p>
          <a:p>
            <a:pPr indent="-298450" lvl="0" marL="457200" rtl="0" algn="l">
              <a:spcBef>
                <a:spcPts val="0"/>
              </a:spcBef>
              <a:spcAft>
                <a:spcPts val="0"/>
              </a:spcAft>
              <a:buSzPts val="1100"/>
              <a:buChar char="●"/>
            </a:pPr>
            <a:r>
              <a:rPr lang="en"/>
              <a:t>Decided on number of neighbors being 5 because it’s often the default. </a:t>
            </a:r>
            <a:endParaRPr/>
          </a:p>
          <a:p>
            <a:pPr indent="-298450" lvl="1" marL="914400" rtl="0" algn="l">
              <a:spcBef>
                <a:spcPts val="0"/>
              </a:spcBef>
              <a:spcAft>
                <a:spcPts val="0"/>
              </a:spcAft>
              <a:buSzPts val="1100"/>
              <a:buChar char="○"/>
            </a:pPr>
            <a:r>
              <a:rPr i="1" lang="en"/>
              <a:t>Optional: </a:t>
            </a:r>
            <a:r>
              <a:rPr lang="en"/>
              <a:t>(We also tested 1 and sequential numbers (2, 3, 4, etc.). Training Accuracy was of </a:t>
            </a:r>
            <a:r>
              <a:rPr lang="en"/>
              <a:t>course</a:t>
            </a:r>
            <a:r>
              <a:rPr lang="en"/>
              <a:t> 99% for K = 1, and test accuracy remained at around 50% and only gradually got up to 55% as we increased K. Stabilized at 5.)</a:t>
            </a:r>
            <a:endParaRPr/>
          </a:p>
          <a:p>
            <a:pPr indent="0" lvl="0" marL="0" rtl="0" algn="l">
              <a:spcBef>
                <a:spcPts val="0"/>
              </a:spcBef>
              <a:spcAft>
                <a:spcPts val="0"/>
              </a:spcAft>
              <a:buNone/>
            </a:pPr>
            <a:r>
              <a:rPr lang="en"/>
              <a:t>Key takeaways:</a:t>
            </a:r>
            <a:endParaRPr/>
          </a:p>
          <a:p>
            <a:pPr indent="-298450" lvl="0" marL="457200" rtl="0" algn="l">
              <a:spcBef>
                <a:spcPts val="0"/>
              </a:spcBef>
              <a:spcAft>
                <a:spcPts val="0"/>
              </a:spcAft>
              <a:buSzPts val="1100"/>
              <a:buChar char="●"/>
            </a:pPr>
            <a:r>
              <a:rPr lang="en"/>
              <a:t>Overall, we found that normalized and standardized data performed better than unbalanced data. This was as expected.</a:t>
            </a:r>
            <a:endParaRPr/>
          </a:p>
          <a:p>
            <a:pPr indent="-298450" lvl="0" marL="457200" rtl="0" algn="l">
              <a:spcBef>
                <a:spcPts val="0"/>
              </a:spcBef>
              <a:spcAft>
                <a:spcPts val="0"/>
              </a:spcAft>
              <a:buSzPts val="1100"/>
              <a:buChar char="●"/>
            </a:pPr>
            <a:r>
              <a:rPr lang="en"/>
              <a:t>The </a:t>
            </a:r>
            <a:r>
              <a:rPr lang="en"/>
              <a:t>training</a:t>
            </a:r>
            <a:r>
              <a:rPr lang="en"/>
              <a:t> accuracy for unscaled and unbalanced is at 48% and unscaled and balanced at 42%.  Test accuracies had 26% on unbalanced and 17% on balanced data.</a:t>
            </a:r>
            <a:endParaRPr/>
          </a:p>
          <a:p>
            <a:pPr indent="-298450" lvl="0" marL="457200" rtl="0" algn="l">
              <a:spcBef>
                <a:spcPts val="0"/>
              </a:spcBef>
              <a:spcAft>
                <a:spcPts val="0"/>
              </a:spcAft>
              <a:buSzPts val="1100"/>
              <a:buChar char="●"/>
            </a:pPr>
            <a:r>
              <a:rPr lang="en"/>
              <a:t>Normalized and Standardized datasets, we have pretty similar accuracy scores with Standardized being slightly better.</a:t>
            </a:r>
            <a:endParaRPr/>
          </a:p>
          <a:p>
            <a:pPr indent="-298450" lvl="1" marL="914400" rtl="0" algn="l">
              <a:spcBef>
                <a:spcPts val="0"/>
              </a:spcBef>
              <a:spcAft>
                <a:spcPts val="0"/>
              </a:spcAft>
              <a:buSzPts val="1100"/>
              <a:buChar char="○"/>
            </a:pPr>
            <a:r>
              <a:rPr lang="en"/>
              <a:t>We have a training </a:t>
            </a:r>
            <a:r>
              <a:rPr lang="en"/>
              <a:t>accuracy</a:t>
            </a:r>
            <a:r>
              <a:rPr lang="en"/>
              <a:t> with </a:t>
            </a:r>
            <a:r>
              <a:rPr lang="en"/>
              <a:t>around</a:t>
            </a:r>
            <a:r>
              <a:rPr lang="en"/>
              <a:t> 70% for unbalanced data and 65% for balanced data </a:t>
            </a:r>
            <a:endParaRPr/>
          </a:p>
          <a:p>
            <a:pPr indent="-298450" lvl="1" marL="914400" rtl="0" algn="l">
              <a:spcBef>
                <a:spcPts val="0"/>
              </a:spcBef>
              <a:spcAft>
                <a:spcPts val="0"/>
              </a:spcAft>
              <a:buSzPts val="1100"/>
              <a:buChar char="○"/>
            </a:pPr>
            <a:r>
              <a:rPr lang="en"/>
              <a:t>Test accuracy with around 55 &amp; 57% and 47 &amp; 49%. </a:t>
            </a:r>
            <a:endParaRPr/>
          </a:p>
          <a:p>
            <a:pPr indent="-298450" lvl="0" marL="457200" rtl="0" algn="l">
              <a:spcBef>
                <a:spcPts val="0"/>
              </a:spcBef>
              <a:spcAft>
                <a:spcPts val="0"/>
              </a:spcAft>
              <a:buSzPts val="1100"/>
              <a:buChar char="●"/>
            </a:pPr>
            <a:r>
              <a:rPr lang="en"/>
              <a:t>So what?</a:t>
            </a:r>
            <a:endParaRPr/>
          </a:p>
          <a:p>
            <a:pPr indent="-298450" lvl="1" marL="914400" rtl="0" algn="l">
              <a:spcBef>
                <a:spcPts val="0"/>
              </a:spcBef>
              <a:spcAft>
                <a:spcPts val="0"/>
              </a:spcAft>
              <a:buSzPts val="1100"/>
              <a:buChar char="○"/>
            </a:pPr>
            <a:r>
              <a:rPr lang="en"/>
              <a:t>While KNN is intuitive, simple, and easy to understand. It comes with its disadvantages. </a:t>
            </a:r>
            <a:endParaRPr/>
          </a:p>
          <a:p>
            <a:pPr indent="-298450" lvl="1" marL="914400" rtl="0" algn="l">
              <a:spcBef>
                <a:spcPts val="0"/>
              </a:spcBef>
              <a:spcAft>
                <a:spcPts val="0"/>
              </a:spcAft>
              <a:buSzPts val="1100"/>
              <a:buChar char="○"/>
            </a:pPr>
            <a:r>
              <a:rPr lang="en"/>
              <a:t>The accuracy score seems ok (I believe typical baseline models have about 60% accuracy), we’ve learned KNN should be performed with caution.</a:t>
            </a:r>
            <a:endParaRPr/>
          </a:p>
          <a:p>
            <a:pPr indent="-298450" lvl="2" marL="1371600" rtl="0" algn="l">
              <a:spcBef>
                <a:spcPts val="0"/>
              </a:spcBef>
              <a:spcAft>
                <a:spcPts val="0"/>
              </a:spcAft>
              <a:buSzPts val="1100"/>
              <a:buChar char="■"/>
            </a:pPr>
            <a:r>
              <a:rPr lang="en">
                <a:solidFill>
                  <a:schemeClr val="dk1"/>
                </a:solidFill>
              </a:rPr>
              <a:t>The chosen K will affect the category a test point is assigned into. So choosing the right K is important. </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KNN is very sensitive to the data’s scale, irrelevant, or correlated features. </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So, we’d recommend further exploration on the results we’re seeing like analyzing the features and its correlation to one another.</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Nevertheless, KNN is still suitable for applications with sufficient domain knowledge available.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t>
            </a:r>
            <a:endParaRPr/>
          </a:p>
          <a:p>
            <a:pPr indent="-298450" lvl="0" marL="457200" rtl="0" algn="l">
              <a:spcBef>
                <a:spcPts val="0"/>
              </a:spcBef>
              <a:spcAft>
                <a:spcPts val="0"/>
              </a:spcAft>
              <a:buClr>
                <a:schemeClr val="dk1"/>
              </a:buClr>
              <a:buSzPts val="1100"/>
              <a:buChar char="●"/>
            </a:pPr>
            <a:r>
              <a:rPr lang="en">
                <a:solidFill>
                  <a:schemeClr val="dk1"/>
                </a:solidFill>
              </a:rPr>
              <a:t>Accuracy is simply the percentage of all observations that are correctly classified by the model.</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Accuracy = (# True Positives + # True Negatives) / (Total Sample Size)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Accuracy - The amount of correct classifications / the total amount of classifications.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Train accuracy vs test accuracy</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train accuracy - The accuracy of a model on examples it was constructed on.</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test accuracy - is the accuracy of a model on examples it hasn't seen.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Caveat</a:t>
            </a:r>
            <a:r>
              <a:rPr lang="en"/>
              <a:t> about KNN</a:t>
            </a:r>
            <a:endParaRPr/>
          </a:p>
          <a:p>
            <a:pPr indent="-298450" lvl="1" marL="914400" rtl="0" algn="l">
              <a:spcBef>
                <a:spcPts val="0"/>
              </a:spcBef>
              <a:spcAft>
                <a:spcPts val="0"/>
              </a:spcAft>
              <a:buSzPts val="1100"/>
              <a:buChar char="○"/>
            </a:pPr>
            <a:r>
              <a:rPr lang="en"/>
              <a:t>Choosing K will affect the category a test point is assigned into.</a:t>
            </a:r>
            <a:endParaRPr/>
          </a:p>
          <a:p>
            <a:pPr indent="-298450" lvl="1" marL="914400" rtl="0" algn="l">
              <a:spcBef>
                <a:spcPts val="0"/>
              </a:spcBef>
              <a:spcAft>
                <a:spcPts val="0"/>
              </a:spcAft>
              <a:buSzPts val="1100"/>
              <a:buChar char="○"/>
            </a:pPr>
            <a:r>
              <a:rPr lang="en"/>
              <a:t>The quality of the predictions depends on the distance measure. Therefore, the KNN algorithm is suitable for applications where sufficient domain knowledge is available. This knowledge supports the selection of an appropriate measure.</a:t>
            </a:r>
            <a:endParaRPr/>
          </a:p>
          <a:p>
            <a:pPr indent="-298450" lvl="1" marL="914400" rtl="0" algn="l">
              <a:spcBef>
                <a:spcPts val="0"/>
              </a:spcBef>
              <a:spcAft>
                <a:spcPts val="0"/>
              </a:spcAft>
              <a:buSzPts val="1100"/>
              <a:buChar char="○"/>
            </a:pPr>
            <a:r>
              <a:rPr lang="en"/>
              <a:t>The KNN algorithm is a type of lazy learning, where the computation for the generation of the predictions is deferred until classification. Although this method increases the costs of computation compared to other algorithms, KNN is still the better choice for applications where predictions are not requested frequently but where accuracy is important.</a:t>
            </a:r>
            <a:endParaRPr/>
          </a:p>
          <a:p>
            <a:pPr indent="-298450" lvl="1" marL="914400" rtl="0" algn="l">
              <a:spcBef>
                <a:spcPts val="0"/>
              </a:spcBef>
              <a:spcAft>
                <a:spcPts val="0"/>
              </a:spcAft>
              <a:buSzPts val="1100"/>
              <a:buChar char="○"/>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7d7501c179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7d7501c179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SHUO / IRIS</a:t>
            </a:r>
            <a:endParaRPr b="1"/>
          </a:p>
          <a:p>
            <a:pPr indent="-298450" lvl="0" marL="457200" rtl="0" algn="l">
              <a:spcBef>
                <a:spcPts val="0"/>
              </a:spcBef>
              <a:spcAft>
                <a:spcPts val="0"/>
              </a:spcAft>
              <a:buSzPts val="1100"/>
              <a:buChar char="●"/>
            </a:pPr>
            <a:r>
              <a:rPr lang="en"/>
              <a:t>We decided to run for 20 epochs in order to see if the model will overfit, and if it does, on which types of data. </a:t>
            </a:r>
            <a:endParaRPr/>
          </a:p>
          <a:p>
            <a:pPr indent="-298450" lvl="0" marL="457200" rtl="0" algn="l">
              <a:spcBef>
                <a:spcPts val="0"/>
              </a:spcBef>
              <a:spcAft>
                <a:spcPts val="0"/>
              </a:spcAft>
              <a:buSzPts val="1100"/>
              <a:buChar char="●"/>
            </a:pPr>
            <a:r>
              <a:rPr lang="en"/>
              <a:t>When we looked at correlations between genre and the numeric features, we see that energy, duration_ms</a:t>
            </a:r>
            <a:r>
              <a:rPr lang="en">
                <a:solidFill>
                  <a:schemeClr val="dk1"/>
                </a:solidFill>
              </a:rPr>
              <a:t>, and instrumentalness </a:t>
            </a:r>
            <a:r>
              <a:rPr lang="en"/>
              <a:t>are correlated with genre more than other features. However, we also see there is some multicollinearity with the variables, hinting that this may not  be the best model.</a:t>
            </a:r>
            <a:endParaRPr/>
          </a:p>
          <a:p>
            <a:pPr indent="-298450" lvl="1" marL="914400" rtl="0" algn="l">
              <a:spcBef>
                <a:spcPts val="0"/>
              </a:spcBef>
              <a:spcAft>
                <a:spcPts val="0"/>
              </a:spcAft>
              <a:buSzPts val="1100"/>
              <a:buChar char="○"/>
            </a:pPr>
            <a:r>
              <a:rPr lang="en">
                <a:solidFill>
                  <a:schemeClr val="dk1"/>
                </a:solidFill>
              </a:rPr>
              <a:t>We started looking by adding energy and duration_ms.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Then we tried to add speechiness and it improved accuracy.</a:t>
            </a:r>
            <a:endParaRPr>
              <a:solidFill>
                <a:schemeClr val="dk1"/>
              </a:solidFill>
            </a:endParaRPr>
          </a:p>
          <a:p>
            <a:pPr indent="-298450" lvl="1" marL="914400" rtl="0" algn="l">
              <a:spcBef>
                <a:spcPts val="0"/>
              </a:spcBef>
              <a:spcAft>
                <a:spcPts val="0"/>
              </a:spcAft>
              <a:buSzPts val="1100"/>
              <a:buChar char="○"/>
            </a:pPr>
            <a:r>
              <a:rPr lang="en"/>
              <a:t>Since adding more features improved accuracy, we wanted to see if using all the numeric features would continuously improve accuracy, and it did.</a:t>
            </a:r>
            <a:endParaRPr/>
          </a:p>
          <a:p>
            <a:pPr indent="-298450" lvl="0" marL="457200" rtl="0" algn="l">
              <a:spcBef>
                <a:spcPts val="0"/>
              </a:spcBef>
              <a:spcAft>
                <a:spcPts val="0"/>
              </a:spcAft>
              <a:buSzPts val="1100"/>
              <a:buChar char="●"/>
            </a:pPr>
            <a:r>
              <a:rPr lang="en"/>
              <a:t>Key takeaways:</a:t>
            </a:r>
            <a:endParaRPr/>
          </a:p>
          <a:p>
            <a:pPr indent="-298450" lvl="1" marL="914400" rtl="0" algn="l">
              <a:spcBef>
                <a:spcPts val="0"/>
              </a:spcBef>
              <a:spcAft>
                <a:spcPts val="0"/>
              </a:spcAft>
              <a:buSzPts val="1100"/>
              <a:buChar char="○"/>
            </a:pPr>
            <a:r>
              <a:rPr lang="en"/>
              <a:t>Adding features improves accuracy.</a:t>
            </a:r>
            <a:endParaRPr/>
          </a:p>
          <a:p>
            <a:pPr indent="-298450" lvl="1" marL="914400" rtl="0" algn="l">
              <a:spcBef>
                <a:spcPts val="0"/>
              </a:spcBef>
              <a:spcAft>
                <a:spcPts val="0"/>
              </a:spcAft>
              <a:buSzPts val="1100"/>
              <a:buChar char="○"/>
            </a:pPr>
            <a:r>
              <a:rPr lang="en"/>
              <a:t>Scaling data improves the model, with standardized scaling providing the best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validation accuracy seems to be hovering around 0 in the undersampled data, but as it improves towards the end of the 20 epochs, it suggests that additional epochs will be needed to improve accuracy.</a:t>
            </a:r>
            <a:endParaRPr/>
          </a:p>
          <a:p>
            <a:pPr indent="-298450" lvl="0" marL="457200" rtl="0" algn="l">
              <a:spcBef>
                <a:spcPts val="0"/>
              </a:spcBef>
              <a:spcAft>
                <a:spcPts val="0"/>
              </a:spcAft>
              <a:buSzPts val="1100"/>
              <a:buChar char="●"/>
            </a:pPr>
            <a:r>
              <a:rPr lang="en"/>
              <a:t>You can pick the best version of your model and describe what work and didn’t with different adjustments to the dataset. Why do you think you got the results you did?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a4cf9b2bf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a4cf9b2bf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SHUO / IRIS</a:t>
            </a:r>
            <a:endParaRPr b="1"/>
          </a:p>
          <a:p>
            <a:pPr indent="-298450" lvl="0" marL="457200" rtl="0" algn="l">
              <a:spcBef>
                <a:spcPts val="0"/>
              </a:spcBef>
              <a:spcAft>
                <a:spcPts val="0"/>
              </a:spcAft>
              <a:buSzPts val="1100"/>
              <a:buChar char="●"/>
            </a:pPr>
            <a:r>
              <a:rPr lang="en"/>
              <a:t>We looked at confusion matrices to identify why we were getting low accuracies with the unscaled data.</a:t>
            </a:r>
            <a:endParaRPr/>
          </a:p>
          <a:p>
            <a:pPr indent="-298450" lvl="0" marL="457200" rtl="0" algn="l">
              <a:spcBef>
                <a:spcPts val="0"/>
              </a:spcBef>
              <a:spcAft>
                <a:spcPts val="0"/>
              </a:spcAft>
              <a:buSzPts val="1100"/>
              <a:buChar char="●"/>
            </a:pPr>
            <a:r>
              <a:rPr lang="en">
                <a:solidFill>
                  <a:schemeClr val="dk1"/>
                </a:solidFill>
              </a:rPr>
              <a:t>Using unscaled data typically lends the model to predict fewer genres.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Once the features are scaled, predictions are more varied.</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7d7501c179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7d7501c179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SHUO / </a:t>
            </a:r>
            <a:r>
              <a:rPr b="1" lang="en">
                <a:solidFill>
                  <a:schemeClr val="dk1"/>
                </a:solidFill>
              </a:rPr>
              <a:t> IRIS</a:t>
            </a:r>
            <a:endParaRPr>
              <a:solidFill>
                <a:schemeClr val="dk1"/>
              </a:solidFill>
            </a:endParaRPr>
          </a:p>
          <a:p>
            <a:pPr indent="0" lvl="0" marL="0" rtl="0" algn="l">
              <a:spcBef>
                <a:spcPts val="0"/>
              </a:spcBef>
              <a:spcAft>
                <a:spcPts val="0"/>
              </a:spcAft>
              <a:buNone/>
            </a:pPr>
            <a:r>
              <a:rPr lang="en">
                <a:solidFill>
                  <a:schemeClr val="dk1"/>
                </a:solidFill>
              </a:rPr>
              <a:t>Evolution:</a:t>
            </a:r>
            <a:endParaRPr>
              <a:solidFill>
                <a:schemeClr val="dk1"/>
              </a:solidFill>
            </a:endParaRPr>
          </a:p>
          <a:p>
            <a:pPr indent="0" lvl="0" marL="0" rtl="0" algn="l">
              <a:spcBef>
                <a:spcPts val="0"/>
              </a:spcBef>
              <a:spcAft>
                <a:spcPts val="0"/>
              </a:spcAft>
              <a:buNone/>
            </a:pPr>
            <a:r>
              <a:rPr lang="en">
                <a:solidFill>
                  <a:schemeClr val="dk1"/>
                </a:solidFill>
              </a:rPr>
              <a:t>We used a combination of the number of trees in the forest, the number of estimators, and different criterion function to measure the quality of a split.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'n_estimators': [100, </a:t>
            </a:r>
            <a:r>
              <a:rPr b="1" lang="en">
                <a:solidFill>
                  <a:schemeClr val="dk1"/>
                </a:solidFill>
              </a:rPr>
              <a:t>500</a:t>
            </a:r>
            <a:r>
              <a:rPr lang="en">
                <a:solidFill>
                  <a:schemeClr val="dk1"/>
                </a:solidFill>
              </a:rPr>
              <a:t>, 1000]</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'criterion': [</a:t>
            </a:r>
            <a:r>
              <a:rPr b="1" lang="en">
                <a:solidFill>
                  <a:schemeClr val="dk1"/>
                </a:solidFill>
              </a:rPr>
              <a:t>'gini'</a:t>
            </a:r>
            <a:r>
              <a:rPr lang="en">
                <a:solidFill>
                  <a:schemeClr val="dk1"/>
                </a:solidFill>
              </a:rPr>
              <a:t>, 'entropy']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Key Takeaways: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discovered that the balanced dataset performed a little bit worse than the unbalanced dataset (which was not expected), but it did not matter how the data was scaled.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best models used 500 n_estimators with the gini criterion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7d7501c179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7d7501c179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IVAN / SHUO</a:t>
            </a:r>
            <a:endParaRPr>
              <a:solidFill>
                <a:schemeClr val="dk1"/>
              </a:solidFill>
            </a:endParaRPr>
          </a:p>
          <a:p>
            <a:pPr indent="0" lvl="0" marL="0" rtl="0" algn="l">
              <a:spcBef>
                <a:spcPts val="0"/>
              </a:spcBef>
              <a:spcAft>
                <a:spcPts val="0"/>
              </a:spcAft>
              <a:buNone/>
            </a:pPr>
            <a:r>
              <a:rPr lang="en">
                <a:solidFill>
                  <a:schemeClr val="dk1"/>
                </a:solidFill>
              </a:rPr>
              <a:t>Evolution:</a:t>
            </a:r>
            <a:endParaRPr>
              <a:solidFill>
                <a:schemeClr val="dk1"/>
              </a:solidFill>
            </a:endParaRPr>
          </a:p>
          <a:p>
            <a:pPr indent="0" lvl="0" marL="0" rtl="0" algn="l">
              <a:spcBef>
                <a:spcPts val="0"/>
              </a:spcBef>
              <a:spcAft>
                <a:spcPts val="0"/>
              </a:spcAft>
              <a:buNone/>
            </a:pPr>
            <a:r>
              <a:rPr lang="en">
                <a:solidFill>
                  <a:schemeClr val="dk1"/>
                </a:solidFill>
              </a:rPr>
              <a:t>We used a combination of the learning_rate, the number of boosting stages, the fraction of samples, and the maximum depth of individual regression estimators (or the number of nodes) to measure the quality of a split.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‘Learning_rate’: [0.01, </a:t>
            </a:r>
            <a:r>
              <a:rPr b="1" lang="en">
                <a:solidFill>
                  <a:schemeClr val="dk1"/>
                </a:solidFill>
              </a:rPr>
              <a:t>0.1</a:t>
            </a:r>
            <a:r>
              <a:rPr lang="en">
                <a:solidFill>
                  <a:schemeClr val="dk1"/>
                </a:solidFill>
              </a:rPr>
              <a:t>, 0.5]</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'n_estimators': [100, </a:t>
            </a:r>
            <a:r>
              <a:rPr b="1" lang="en">
                <a:solidFill>
                  <a:schemeClr val="dk1"/>
                </a:solidFill>
              </a:rPr>
              <a:t>500</a:t>
            </a:r>
            <a:r>
              <a:rPr lang="en">
                <a:solidFill>
                  <a:schemeClr val="dk1"/>
                </a:solidFill>
              </a:rPr>
              <a:t>, 1000]</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‘subsample’: [</a:t>
            </a:r>
            <a:r>
              <a:rPr b="1" lang="en">
                <a:solidFill>
                  <a:schemeClr val="dk1"/>
                </a:solidFill>
              </a:rPr>
              <a:t>0.8</a:t>
            </a:r>
            <a:r>
              <a:rPr lang="en">
                <a:solidFill>
                  <a:schemeClr val="dk1"/>
                </a:solidFill>
              </a:rPr>
              <a:t>, 0.9, 1]</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‘Max_depth’: [3, 5, </a:t>
            </a:r>
            <a:r>
              <a:rPr b="1" lang="en">
                <a:solidFill>
                  <a:schemeClr val="dk1"/>
                </a:solidFill>
              </a:rPr>
              <a:t>7</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Key Takeaways: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discovered that the balanced dataset performed a little bit worse than the unbalanced dataset (which was not expected), but it did not matter how the data was scaled.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are 405 combinations, we randomly chose 10 cases to run and get the best result. (as shown in the PPT)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7d7501c179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7d7501c179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IVAN / AMANDA</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Best: Unscaled, standardized, hyperparams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Variations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normalized/standardized/unscaled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7d7501c179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7d7501c179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AMANDA</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9c7831ec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9c7831ec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AMANDA</a:t>
            </a:r>
            <a:endParaRPr b="1"/>
          </a:p>
          <a:p>
            <a:pPr indent="0" lvl="0" marL="0" rtl="0" algn="l">
              <a:spcBef>
                <a:spcPts val="0"/>
              </a:spcBef>
              <a:spcAft>
                <a:spcPts val="0"/>
              </a:spcAft>
              <a:buNone/>
            </a:pPr>
            <a:r>
              <a:rPr lang="en"/>
              <a:t>Introduce the dataset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dataset we used was taken from Kaggle and includes 22 audio attributes for 42k Spotify songs.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a4cf9b2bf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a4cf9b2bf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a0217fbba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a0217fbb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7d7501c179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7d7501c179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d7501c179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7d7501c179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AMANDA</a:t>
            </a:r>
            <a:endParaRPr b="1"/>
          </a:p>
          <a:p>
            <a:pPr indent="0" lvl="0" marL="0" rtl="0" algn="l">
              <a:spcBef>
                <a:spcPts val="0"/>
              </a:spcBef>
              <a:spcAft>
                <a:spcPts val="0"/>
              </a:spcAft>
              <a:buNone/>
            </a:pPr>
            <a:r>
              <a:rPr lang="en"/>
              <a:t>Introduce:</a:t>
            </a:r>
            <a:endParaRPr/>
          </a:p>
          <a:p>
            <a:pPr indent="-298450" lvl="0" marL="457200" rtl="0" algn="l">
              <a:spcBef>
                <a:spcPts val="0"/>
              </a:spcBef>
              <a:spcAft>
                <a:spcPts val="0"/>
              </a:spcAft>
              <a:buSzPts val="1100"/>
              <a:buChar char="●"/>
            </a:pPr>
            <a:r>
              <a:rPr lang="en"/>
              <a:t>When songs are added to the Spotify database, no genre is associated with the song.</a:t>
            </a:r>
            <a:endParaRPr/>
          </a:p>
          <a:p>
            <a:pPr indent="-298450" lvl="0" marL="457200" rtl="0" algn="l">
              <a:spcBef>
                <a:spcPts val="0"/>
              </a:spcBef>
              <a:spcAft>
                <a:spcPts val="0"/>
              </a:spcAft>
              <a:buSzPts val="1100"/>
              <a:buChar char="●"/>
            </a:pPr>
            <a:r>
              <a:rPr lang="en"/>
              <a:t>Our project was intended to use the audio feature to try to categorize each track into its appropriate genre.</a:t>
            </a:r>
            <a:br>
              <a:rPr lang="en"/>
            </a:br>
            <a:r>
              <a:rPr lang="en"/>
              <a:t>There were 15 genres represented in the dataset, as you can see in the rightmost chart.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d7501c17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d7501c17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AMANDA</a:t>
            </a:r>
            <a:endParaRPr b="1"/>
          </a:p>
          <a:p>
            <a:pPr indent="-298450" lvl="0" marL="457200" rtl="0" algn="l">
              <a:spcBef>
                <a:spcPts val="0"/>
              </a:spcBef>
              <a:spcAft>
                <a:spcPts val="0"/>
              </a:spcAft>
              <a:buSzPts val="1100"/>
              <a:buChar char="●"/>
            </a:pPr>
            <a:r>
              <a:rPr lang="en"/>
              <a:t>While the dataset was fairly clean, you’ll recall from our prior presentation that as part of our EDA, we identified </a:t>
            </a:r>
            <a:r>
              <a:rPr lang="en"/>
              <a:t>unnecessary</a:t>
            </a:r>
            <a:r>
              <a:rPr lang="en"/>
              <a:t> columns or those that were mostly null and dropped them from the dataset</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feb36a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feb36a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AMANDA (IRIS)</a:t>
            </a:r>
            <a:endParaRPr b="1"/>
          </a:p>
          <a:p>
            <a:pPr indent="-298450" lvl="0" marL="457200" rtl="0" algn="l">
              <a:spcBef>
                <a:spcPts val="0"/>
              </a:spcBef>
              <a:spcAft>
                <a:spcPts val="0"/>
              </a:spcAft>
              <a:buSzPts val="1100"/>
              <a:buChar char="●"/>
            </a:pPr>
            <a:r>
              <a:rPr lang="en"/>
              <a:t>There were four main areas of feedback we </a:t>
            </a:r>
            <a:r>
              <a:rPr lang="en"/>
              <a:t>received</a:t>
            </a:r>
            <a:r>
              <a:rPr lang="en"/>
              <a:t> from our baseline presentation, which we’ve incorporated into our latest approach. The primary </a:t>
            </a:r>
            <a:r>
              <a:rPr lang="en"/>
              <a:t>concerns we looked to tackle were:</a:t>
            </a:r>
            <a:endParaRPr/>
          </a:p>
          <a:p>
            <a:pPr indent="-298450" lvl="1" marL="914400" rtl="0" algn="l">
              <a:spcBef>
                <a:spcPts val="0"/>
              </a:spcBef>
              <a:spcAft>
                <a:spcPts val="0"/>
              </a:spcAft>
              <a:buSzPts val="1100"/>
              <a:buChar char="○"/>
            </a:pPr>
            <a:r>
              <a:rPr lang="en"/>
              <a:t>Correcting the tracks that were mapped to multiple genres; </a:t>
            </a:r>
            <a:r>
              <a:rPr lang="en">
                <a:solidFill>
                  <a:schemeClr val="dk1"/>
                </a:solidFill>
              </a:rPr>
              <a:t> To simplify our problem, we decided to randomly sample one genre from any track with multiple genres associated with it.  This allowed our track id to be the unique identifier for the analysis.</a:t>
            </a:r>
            <a:endParaRPr/>
          </a:p>
          <a:p>
            <a:pPr indent="-298450" lvl="1" marL="914400" rtl="0" algn="l">
              <a:spcBef>
                <a:spcPts val="0"/>
              </a:spcBef>
              <a:spcAft>
                <a:spcPts val="0"/>
              </a:spcAft>
              <a:buSzPts val="1100"/>
              <a:buChar char="○"/>
            </a:pPr>
            <a:r>
              <a:rPr lang="en"/>
              <a:t>Included a baseline to compare our results to</a:t>
            </a:r>
            <a:endParaRPr/>
          </a:p>
          <a:p>
            <a:pPr indent="-298450" lvl="1" marL="914400" rtl="0" algn="l">
              <a:spcBef>
                <a:spcPts val="0"/>
              </a:spcBef>
              <a:spcAft>
                <a:spcPts val="0"/>
              </a:spcAft>
              <a:buSzPts val="1100"/>
              <a:buChar char="○"/>
            </a:pPr>
            <a:r>
              <a:rPr lang="en"/>
              <a:t>Looking into balancing options</a:t>
            </a:r>
            <a:endParaRPr/>
          </a:p>
          <a:p>
            <a:pPr indent="-298450" lvl="1" marL="914400" rtl="0" algn="l">
              <a:spcBef>
                <a:spcPts val="0"/>
              </a:spcBef>
              <a:spcAft>
                <a:spcPts val="0"/>
              </a:spcAft>
              <a:buSzPts val="1100"/>
              <a:buChar char="○"/>
            </a:pPr>
            <a:r>
              <a:rPr lang="en"/>
              <a:t>And considering scaling the numeric features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a77fa0b2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a77fa0b2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AMANDA (IRIS)</a:t>
            </a:r>
            <a:endParaRPr b="1"/>
          </a:p>
          <a:p>
            <a:pPr indent="-298450" lvl="0" marL="457200" rtl="0" algn="l">
              <a:spcBef>
                <a:spcPts val="0"/>
              </a:spcBef>
              <a:spcAft>
                <a:spcPts val="0"/>
              </a:spcAft>
              <a:buSzPts val="1100"/>
              <a:buChar char="●"/>
            </a:pPr>
            <a:r>
              <a:rPr lang="en"/>
              <a:t>As we began working with our model we recognized that there was an imbalance in the data, with genres like underground rap </a:t>
            </a:r>
            <a:r>
              <a:rPr lang="en"/>
              <a:t>occurring</a:t>
            </a:r>
            <a:r>
              <a:rPr lang="en"/>
              <a:t> almost 10 times as frequently as pop in our sample dataset.</a:t>
            </a:r>
            <a:endParaRPr/>
          </a:p>
          <a:p>
            <a:pPr indent="-298450" lvl="0" marL="457200" rtl="0" algn="l">
              <a:spcBef>
                <a:spcPts val="0"/>
              </a:spcBef>
              <a:spcAft>
                <a:spcPts val="0"/>
              </a:spcAft>
              <a:buSzPts val="1100"/>
              <a:buChar char="●"/>
            </a:pPr>
            <a:r>
              <a:rPr lang="en"/>
              <a:t>We explored models that used the unbalanced dataset and compared them to models that used a balanced dataset.  </a:t>
            </a:r>
            <a:endParaRPr/>
          </a:p>
          <a:p>
            <a:pPr indent="-298450" lvl="1" marL="914400" rtl="0" algn="l">
              <a:spcBef>
                <a:spcPts val="0"/>
              </a:spcBef>
              <a:spcAft>
                <a:spcPts val="0"/>
              </a:spcAft>
              <a:buSzPts val="1100"/>
              <a:buChar char="○"/>
            </a:pPr>
            <a:r>
              <a:rPr lang="en"/>
              <a:t>We looked into both undersampling and oversampling techniques, but ultimately decided to just look at undersampling.</a:t>
            </a:r>
            <a:endParaRPr/>
          </a:p>
          <a:p>
            <a:pPr indent="-298450" lvl="1" marL="914400" rtl="0" algn="l">
              <a:spcBef>
                <a:spcPts val="0"/>
              </a:spcBef>
              <a:spcAft>
                <a:spcPts val="0"/>
              </a:spcAft>
              <a:buSzPts val="1100"/>
              <a:buChar char="○"/>
            </a:pPr>
            <a:r>
              <a:rPr lang="en"/>
              <a:t>We undersampled the data by taking 80% of the smallest genre, Pop, and randomly drawing that amount from each dataset.</a:t>
            </a:r>
            <a:endParaRPr/>
          </a:p>
          <a:p>
            <a:pPr indent="-298450" lvl="1" marL="914400" rtl="0" algn="l">
              <a:spcBef>
                <a:spcPts val="0"/>
              </a:spcBef>
              <a:spcAft>
                <a:spcPts val="0"/>
              </a:spcAft>
              <a:buSzPts val="1100"/>
              <a:buChar char="○"/>
            </a:pPr>
            <a:r>
              <a:rPr lang="en"/>
              <a:t>We balanced our training dataset and ran that </a:t>
            </a:r>
            <a:r>
              <a:rPr lang="en"/>
              <a:t>dataset on our full test data to see if balancing the sample could give us better prediction in our full test dataset.</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a3958d745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a3958d745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AMANDA (IRIS)</a:t>
            </a:r>
            <a:endParaRPr b="1"/>
          </a:p>
          <a:p>
            <a:pPr indent="-298450" lvl="0" marL="457200" rtl="0" algn="l">
              <a:spcBef>
                <a:spcPts val="0"/>
              </a:spcBef>
              <a:spcAft>
                <a:spcPts val="0"/>
              </a:spcAft>
              <a:buSzPts val="1100"/>
              <a:buChar char="●"/>
            </a:pPr>
            <a:r>
              <a:rPr lang="en">
                <a:solidFill>
                  <a:schemeClr val="dk1"/>
                </a:solidFill>
              </a:rPr>
              <a:t>We ran a series of model that compared using the unscaled features, standardized features, and normalized features to see which models would perform best on which types of scaling.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8fffc910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8fffc910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AMANDA (IRIS)</a:t>
            </a:r>
            <a:endParaRPr b="1"/>
          </a:p>
          <a:p>
            <a:pPr indent="0" lvl="0" marL="0" rtl="0" algn="l">
              <a:spcBef>
                <a:spcPts val="0"/>
              </a:spcBef>
              <a:spcAft>
                <a:spcPts val="0"/>
              </a:spcAft>
              <a:buNone/>
            </a:pPr>
            <a:r>
              <a:rPr lang="en"/>
              <a:t>For our baseline model, we assumed that we would always predict the most </a:t>
            </a:r>
            <a:r>
              <a:rPr lang="en"/>
              <a:t>popular</a:t>
            </a:r>
            <a:r>
              <a:rPr lang="en"/>
              <a:t> genre, which was Underground rap.  Predicting underground rap every time would give us a little over 13% accuracy in our training and test dataset, both of which are from the unbalanced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We decided to only split the data and then balance our training set only. This is because our intuition is that song genres do not appear in Spotify’s database in equal proportions and we could not find any evidence when we looked at the documentation for the data source.  </a:t>
            </a:r>
            <a:r>
              <a:rPr lang="en"/>
              <a:t>In our undersampled dataset, the genres are balanced, so picking Underground Rap (or any genre for that matter), </a:t>
            </a:r>
            <a:r>
              <a:rPr lang="en"/>
              <a:t>would</a:t>
            </a:r>
            <a:r>
              <a:rPr lang="en"/>
              <a:t> give us an accuracy of 6.67% (or 1/15, as there are 15 genres).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a4cf9b2b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a4cf9b2b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Amanda/Iris</a:t>
            </a:r>
            <a:endParaRPr b="1"/>
          </a:p>
          <a:p>
            <a:pPr indent="0" lvl="0" marL="0" rtl="0" algn="l">
              <a:spcBef>
                <a:spcPts val="0"/>
              </a:spcBef>
              <a:spcAft>
                <a:spcPts val="0"/>
              </a:spcAft>
              <a:buNone/>
            </a:pPr>
            <a:r>
              <a:rPr lang="en"/>
              <a:t>We decided to focus on accuracy for our metric.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3.png"/><Relationship Id="rId5" Type="http://schemas.openxmlformats.org/officeDocument/2006/relationships/image" Target="../media/image3.pn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20.png"/><Relationship Id="rId6" Type="http://schemas.openxmlformats.org/officeDocument/2006/relationships/image" Target="../media/image10.png"/><Relationship Id="rId7"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2.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mrmorj/dataset-of-songs-in-spotify" TargetMode="External"/><Relationship Id="rId4" Type="http://schemas.openxmlformats.org/officeDocument/2006/relationships/hyperlink" Target="https://developer.spotify.com/documentation/web-api/reference/#/operations/get-audio-features" TargetMode="External"/><Relationship Id="rId5" Type="http://schemas.openxmlformats.org/officeDocument/2006/relationships/hyperlink" Target="https://docs.google.com/document/d/1LWl88F8wGY1WkkOSzzVzwSYij1yeMR8hFXllRpkMyrI/edit" TargetMode="External"/><Relationship Id="rId6"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Spotify Song Genre Prediction</a:t>
            </a:r>
            <a:endParaRPr/>
          </a:p>
        </p:txBody>
      </p:sp>
      <p:sp>
        <p:nvSpPr>
          <p:cNvPr id="135" name="Google Shape;135;p13"/>
          <p:cNvSpPr txBox="1"/>
          <p:nvPr>
            <p:ph idx="1" type="subTitle"/>
          </p:nvPr>
        </p:nvSpPr>
        <p:spPr>
          <a:xfrm>
            <a:off x="5006025" y="3888275"/>
            <a:ext cx="3548700" cy="751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688"/>
              <a:buNone/>
            </a:pPr>
            <a:r>
              <a:rPr lang="en" sz="1012"/>
              <a:t>Ivan Escalona, Daisy Khamphakdy, Iris Lew, Shuo Wang, Amanda Teschko</a:t>
            </a:r>
            <a:endParaRPr sz="1012"/>
          </a:p>
          <a:p>
            <a:pPr indent="0" lvl="0" marL="0" rtl="0" algn="l">
              <a:lnSpc>
                <a:spcPct val="90000"/>
              </a:lnSpc>
              <a:spcBef>
                <a:spcPts val="0"/>
              </a:spcBef>
              <a:spcAft>
                <a:spcPts val="0"/>
              </a:spcAft>
              <a:buSzPts val="688"/>
              <a:buNone/>
            </a:pPr>
            <a:r>
              <a:t/>
            </a:r>
            <a:endParaRPr sz="1012"/>
          </a:p>
          <a:p>
            <a:pPr indent="0" lvl="0" marL="0" rtl="0" algn="l">
              <a:lnSpc>
                <a:spcPct val="90000"/>
              </a:lnSpc>
              <a:spcBef>
                <a:spcPts val="0"/>
              </a:spcBef>
              <a:spcAft>
                <a:spcPts val="0"/>
              </a:spcAft>
              <a:buSzPts val="688"/>
              <a:buNone/>
            </a:pPr>
            <a:r>
              <a:rPr lang="en" sz="1012"/>
              <a:t>W207, MIDS</a:t>
            </a:r>
            <a:endParaRPr sz="1012"/>
          </a:p>
        </p:txBody>
      </p:sp>
      <p:pic>
        <p:nvPicPr>
          <p:cNvPr id="136" name="Google Shape;136;p13"/>
          <p:cNvPicPr preferRelativeResize="0"/>
          <p:nvPr/>
        </p:nvPicPr>
        <p:blipFill>
          <a:blip r:embed="rId3">
            <a:alphaModFix/>
          </a:blip>
          <a:stretch>
            <a:fillRect/>
          </a:stretch>
        </p:blipFill>
        <p:spPr>
          <a:xfrm>
            <a:off x="379975" y="3854500"/>
            <a:ext cx="2996426" cy="901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graphicFrame>
        <p:nvGraphicFramePr>
          <p:cNvPr id="209" name="Google Shape;209;p22"/>
          <p:cNvGraphicFramePr/>
          <p:nvPr/>
        </p:nvGraphicFramePr>
        <p:xfrm>
          <a:off x="1445113" y="1246394"/>
          <a:ext cx="3000000" cy="3000000"/>
        </p:xfrm>
        <a:graphic>
          <a:graphicData uri="http://schemas.openxmlformats.org/drawingml/2006/table">
            <a:tbl>
              <a:tblPr>
                <a:noFill/>
                <a:tableStyleId>{7E8474D1-4BCD-4CE3-987F-EF7A17E26422}</a:tableStyleId>
              </a:tblPr>
              <a:tblGrid>
                <a:gridCol w="424400"/>
                <a:gridCol w="1085600"/>
                <a:gridCol w="875725"/>
                <a:gridCol w="766425"/>
                <a:gridCol w="857625"/>
                <a:gridCol w="756500"/>
                <a:gridCol w="843550"/>
                <a:gridCol w="798325"/>
              </a:tblGrid>
              <a:tr h="364950">
                <a:tc gridSpan="8">
                  <a:txBody>
                    <a:bodyPr/>
                    <a:lstStyle/>
                    <a:p>
                      <a:pPr indent="0" lvl="0" marL="0" rtl="0" algn="ctr">
                        <a:lnSpc>
                          <a:spcPct val="115000"/>
                        </a:lnSpc>
                        <a:spcBef>
                          <a:spcPts val="0"/>
                        </a:spcBef>
                        <a:spcAft>
                          <a:spcPts val="0"/>
                        </a:spcAft>
                        <a:buNone/>
                      </a:pPr>
                      <a:r>
                        <a:rPr b="1" lang="en" sz="1200">
                          <a:solidFill>
                            <a:schemeClr val="dk1"/>
                          </a:solidFill>
                        </a:rPr>
                        <a:t>Test Accuracy</a:t>
                      </a:r>
                      <a:endParaRPr b="1" sz="12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hMerge="1"/>
                <a:tc hMerge="1"/>
                <a:tc hMerge="1"/>
                <a:tc hMerge="1"/>
                <a:tc hMerge="1"/>
                <a:tc hMerge="1"/>
                <a:tc hMerge="1"/>
              </a:tr>
              <a:tr h="364950">
                <a:tc rowSpan="2">
                  <a:txBody>
                    <a:bodyPr/>
                    <a:lstStyle/>
                    <a:p>
                      <a:pPr indent="0" lvl="0" marL="0" rtl="0" algn="ctr">
                        <a:lnSpc>
                          <a:spcPct val="115000"/>
                        </a:lnSpc>
                        <a:spcBef>
                          <a:spcPts val="0"/>
                        </a:spcBef>
                        <a:spcAft>
                          <a:spcPts val="0"/>
                        </a:spcAft>
                        <a:buNone/>
                      </a:pPr>
                      <a:r>
                        <a:rPr b="1" lang="en" sz="1000">
                          <a:solidFill>
                            <a:schemeClr val="dk1"/>
                          </a:solidFill>
                        </a:rPr>
                        <a:t>Rank</a:t>
                      </a:r>
                      <a:endParaRPr b="1" sz="10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rowSpan="2">
                  <a:txBody>
                    <a:bodyPr/>
                    <a:lstStyle/>
                    <a:p>
                      <a:pPr indent="0" lvl="0" marL="0" rtl="0" algn="ctr">
                        <a:lnSpc>
                          <a:spcPct val="115000"/>
                        </a:lnSpc>
                        <a:spcBef>
                          <a:spcPts val="0"/>
                        </a:spcBef>
                        <a:spcAft>
                          <a:spcPts val="0"/>
                        </a:spcAft>
                        <a:buNone/>
                      </a:pPr>
                      <a:r>
                        <a:rPr b="1" lang="en" sz="1000">
                          <a:solidFill>
                            <a:schemeClr val="dk1"/>
                          </a:solidFill>
                        </a:rPr>
                        <a:t>Models</a:t>
                      </a:r>
                      <a:endParaRPr b="1" sz="10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gridSpan="2">
                  <a:txBody>
                    <a:bodyPr/>
                    <a:lstStyle/>
                    <a:p>
                      <a:pPr indent="0" lvl="0" marL="0" rtl="0" algn="ctr">
                        <a:lnSpc>
                          <a:spcPct val="115000"/>
                        </a:lnSpc>
                        <a:spcBef>
                          <a:spcPts val="0"/>
                        </a:spcBef>
                        <a:spcAft>
                          <a:spcPts val="0"/>
                        </a:spcAft>
                        <a:buNone/>
                      </a:pPr>
                      <a:r>
                        <a:rPr b="1" lang="en" sz="1000">
                          <a:solidFill>
                            <a:schemeClr val="dk1"/>
                          </a:solidFill>
                        </a:rPr>
                        <a:t>Unscaled</a:t>
                      </a:r>
                      <a:endParaRPr b="1" sz="1000">
                        <a:solidFill>
                          <a:schemeClr val="dk1"/>
                        </a:solidFill>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hMerge="1"/>
                <a:tc gridSpan="2">
                  <a:txBody>
                    <a:bodyPr/>
                    <a:lstStyle/>
                    <a:p>
                      <a:pPr indent="0" lvl="0" marL="0" rtl="0" algn="ctr">
                        <a:lnSpc>
                          <a:spcPct val="115000"/>
                        </a:lnSpc>
                        <a:spcBef>
                          <a:spcPts val="0"/>
                        </a:spcBef>
                        <a:spcAft>
                          <a:spcPts val="0"/>
                        </a:spcAft>
                        <a:buNone/>
                      </a:pPr>
                      <a:r>
                        <a:rPr b="1" lang="en" sz="1000">
                          <a:solidFill>
                            <a:schemeClr val="dk1"/>
                          </a:solidFill>
                        </a:rPr>
                        <a:t>Normalized</a:t>
                      </a:r>
                      <a:endParaRPr b="1" sz="1000">
                        <a:solidFill>
                          <a:schemeClr val="dk1"/>
                        </a:solidFill>
                      </a:endParaRPr>
                    </a:p>
                    <a:p>
                      <a:pPr indent="0" lvl="0" marL="0" rtl="0" algn="ctr">
                        <a:lnSpc>
                          <a:spcPct val="115000"/>
                        </a:lnSpc>
                        <a:spcBef>
                          <a:spcPts val="0"/>
                        </a:spcBef>
                        <a:spcAft>
                          <a:spcPts val="0"/>
                        </a:spcAft>
                        <a:buNone/>
                      </a:pPr>
                      <a:r>
                        <a:rPr lang="en" sz="900">
                          <a:solidFill>
                            <a:schemeClr val="dk1"/>
                          </a:solidFill>
                        </a:rPr>
                        <a:t>(MinMaxScaler)</a:t>
                      </a:r>
                      <a:endParaRPr sz="9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hMerge="1"/>
                <a:tc gridSpan="2">
                  <a:txBody>
                    <a:bodyPr/>
                    <a:lstStyle/>
                    <a:p>
                      <a:pPr indent="0" lvl="0" marL="0" rtl="0" algn="ctr">
                        <a:lnSpc>
                          <a:spcPct val="115000"/>
                        </a:lnSpc>
                        <a:spcBef>
                          <a:spcPts val="0"/>
                        </a:spcBef>
                        <a:spcAft>
                          <a:spcPts val="0"/>
                        </a:spcAft>
                        <a:buNone/>
                      </a:pPr>
                      <a:r>
                        <a:rPr b="1" lang="en" sz="1000">
                          <a:solidFill>
                            <a:schemeClr val="dk1"/>
                          </a:solidFill>
                        </a:rPr>
                        <a:t>Standardized</a:t>
                      </a:r>
                      <a:endParaRPr b="1" sz="1000">
                        <a:solidFill>
                          <a:schemeClr val="dk1"/>
                        </a:solidFill>
                      </a:endParaRPr>
                    </a:p>
                    <a:p>
                      <a:pPr indent="0" lvl="0" marL="0" rtl="0" algn="ctr">
                        <a:lnSpc>
                          <a:spcPct val="115000"/>
                        </a:lnSpc>
                        <a:spcBef>
                          <a:spcPts val="0"/>
                        </a:spcBef>
                        <a:spcAft>
                          <a:spcPts val="0"/>
                        </a:spcAft>
                        <a:buNone/>
                      </a:pPr>
                      <a:r>
                        <a:rPr lang="en" sz="900">
                          <a:solidFill>
                            <a:schemeClr val="dk1"/>
                          </a:solidFill>
                        </a:rPr>
                        <a:t>(StandardScaler)</a:t>
                      </a:r>
                      <a:endParaRPr sz="9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hMerge="1"/>
              </a:tr>
              <a:tr h="364950">
                <a:tc vMerge="1"/>
                <a:tc vMerge="1"/>
                <a:tc>
                  <a:txBody>
                    <a:bodyPr/>
                    <a:lstStyle/>
                    <a:p>
                      <a:pPr indent="0" lvl="0" marL="0" rtl="0" algn="ctr">
                        <a:lnSpc>
                          <a:spcPct val="115000"/>
                        </a:lnSpc>
                        <a:spcBef>
                          <a:spcPts val="0"/>
                        </a:spcBef>
                        <a:spcAft>
                          <a:spcPts val="0"/>
                        </a:spcAft>
                        <a:buNone/>
                      </a:pPr>
                      <a:r>
                        <a:rPr b="1" lang="en" sz="1000">
                          <a:solidFill>
                            <a:schemeClr val="dk1"/>
                          </a:solidFill>
                        </a:rPr>
                        <a:t>Unbalanced</a:t>
                      </a:r>
                      <a:endParaRPr b="1" sz="10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a:txBody>
                    <a:bodyPr/>
                    <a:lstStyle/>
                    <a:p>
                      <a:pPr indent="0" lvl="0" marL="0" rtl="0" algn="ctr">
                        <a:lnSpc>
                          <a:spcPct val="115000"/>
                        </a:lnSpc>
                        <a:spcBef>
                          <a:spcPts val="0"/>
                        </a:spcBef>
                        <a:spcAft>
                          <a:spcPts val="0"/>
                        </a:spcAft>
                        <a:buNone/>
                      </a:pPr>
                      <a:r>
                        <a:rPr b="1" lang="en" sz="1000">
                          <a:solidFill>
                            <a:schemeClr val="dk1"/>
                          </a:solidFill>
                        </a:rPr>
                        <a:t>Balanced</a:t>
                      </a:r>
                      <a:endParaRPr b="1" sz="10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a:txBody>
                    <a:bodyPr/>
                    <a:lstStyle/>
                    <a:p>
                      <a:pPr indent="0" lvl="0" marL="0" rtl="0" algn="ctr">
                        <a:lnSpc>
                          <a:spcPct val="115000"/>
                        </a:lnSpc>
                        <a:spcBef>
                          <a:spcPts val="0"/>
                        </a:spcBef>
                        <a:spcAft>
                          <a:spcPts val="0"/>
                        </a:spcAft>
                        <a:buNone/>
                      </a:pPr>
                      <a:r>
                        <a:rPr b="1" lang="en" sz="1000">
                          <a:solidFill>
                            <a:schemeClr val="dk1"/>
                          </a:solidFill>
                        </a:rPr>
                        <a:t>Unbalanced</a:t>
                      </a:r>
                      <a:endParaRPr b="1" sz="10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a:txBody>
                    <a:bodyPr/>
                    <a:lstStyle/>
                    <a:p>
                      <a:pPr indent="0" lvl="0" marL="0" rtl="0" algn="ctr">
                        <a:lnSpc>
                          <a:spcPct val="115000"/>
                        </a:lnSpc>
                        <a:spcBef>
                          <a:spcPts val="0"/>
                        </a:spcBef>
                        <a:spcAft>
                          <a:spcPts val="0"/>
                        </a:spcAft>
                        <a:buNone/>
                      </a:pPr>
                      <a:r>
                        <a:rPr b="1" lang="en" sz="1000">
                          <a:solidFill>
                            <a:schemeClr val="dk1"/>
                          </a:solidFill>
                        </a:rPr>
                        <a:t>Balanced</a:t>
                      </a:r>
                      <a:endParaRPr b="1" sz="10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a:txBody>
                    <a:bodyPr/>
                    <a:lstStyle/>
                    <a:p>
                      <a:pPr indent="0" lvl="0" marL="0" rtl="0" algn="ctr">
                        <a:lnSpc>
                          <a:spcPct val="115000"/>
                        </a:lnSpc>
                        <a:spcBef>
                          <a:spcPts val="0"/>
                        </a:spcBef>
                        <a:spcAft>
                          <a:spcPts val="0"/>
                        </a:spcAft>
                        <a:buNone/>
                      </a:pPr>
                      <a:r>
                        <a:rPr b="1" lang="en" sz="1000">
                          <a:solidFill>
                            <a:schemeClr val="dk1"/>
                          </a:solidFill>
                        </a:rPr>
                        <a:t>Unbalanced</a:t>
                      </a:r>
                      <a:endParaRPr b="1" sz="10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a:txBody>
                    <a:bodyPr/>
                    <a:lstStyle/>
                    <a:p>
                      <a:pPr indent="0" lvl="0" marL="0" rtl="0" algn="ctr">
                        <a:lnSpc>
                          <a:spcPct val="115000"/>
                        </a:lnSpc>
                        <a:spcBef>
                          <a:spcPts val="0"/>
                        </a:spcBef>
                        <a:spcAft>
                          <a:spcPts val="0"/>
                        </a:spcAft>
                        <a:buNone/>
                      </a:pPr>
                      <a:r>
                        <a:rPr b="1" lang="en" sz="1000">
                          <a:solidFill>
                            <a:schemeClr val="dk1"/>
                          </a:solidFill>
                        </a:rPr>
                        <a:t>Balanced</a:t>
                      </a:r>
                      <a:endParaRPr b="1" sz="10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r>
              <a:tr h="331925">
                <a:tc>
                  <a:txBody>
                    <a:bodyPr/>
                    <a:lstStyle/>
                    <a:p>
                      <a:pPr indent="0" lvl="0" marL="0" rtl="0" algn="ctr">
                        <a:lnSpc>
                          <a:spcPct val="115000"/>
                        </a:lnSpc>
                        <a:spcBef>
                          <a:spcPts val="0"/>
                        </a:spcBef>
                        <a:spcAft>
                          <a:spcPts val="0"/>
                        </a:spcAft>
                        <a:buNone/>
                      </a:pPr>
                      <a:r>
                        <a:rPr lang="en" sz="1100">
                          <a:solidFill>
                            <a:srgbClr val="FFFFFF"/>
                          </a:solidFill>
                        </a:rPr>
                        <a:t>1</a:t>
                      </a:r>
                      <a:endParaRPr sz="1100">
                        <a:solidFill>
                          <a:srgbClr val="FFFFFF"/>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rPr>
                        <a:t>Random Forest</a:t>
                      </a:r>
                      <a:endParaRPr sz="1100">
                        <a:solidFill>
                          <a:srgbClr val="FFFFFF"/>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0.70</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0.64</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0.71</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0.62</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0.70</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0.61</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79475">
                <a:tc>
                  <a:txBody>
                    <a:bodyPr/>
                    <a:lstStyle/>
                    <a:p>
                      <a:pPr indent="0" lvl="0" marL="0" rtl="0" algn="ctr">
                        <a:lnSpc>
                          <a:spcPct val="115000"/>
                        </a:lnSpc>
                        <a:spcBef>
                          <a:spcPts val="0"/>
                        </a:spcBef>
                        <a:spcAft>
                          <a:spcPts val="0"/>
                        </a:spcAft>
                        <a:buNone/>
                      </a:pPr>
                      <a:r>
                        <a:rPr lang="en" sz="1100">
                          <a:solidFill>
                            <a:srgbClr val="FFFFFF"/>
                          </a:solidFill>
                        </a:rPr>
                        <a:t>2</a:t>
                      </a:r>
                      <a:endParaRPr sz="1100">
                        <a:solidFill>
                          <a:srgbClr val="FFFFFF"/>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rPr>
                        <a:t>XGBoost</a:t>
                      </a:r>
                      <a:endParaRPr sz="1100">
                        <a:solidFill>
                          <a:srgbClr val="FFFFFF"/>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0.70</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0.63</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0.70</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0.57</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0.70</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0.60</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1600">
                <a:tc>
                  <a:txBody>
                    <a:bodyPr/>
                    <a:lstStyle/>
                    <a:p>
                      <a:pPr indent="0" lvl="0" marL="0" rtl="0" algn="ctr">
                        <a:lnSpc>
                          <a:spcPct val="115000"/>
                        </a:lnSpc>
                        <a:spcBef>
                          <a:spcPts val="0"/>
                        </a:spcBef>
                        <a:spcAft>
                          <a:spcPts val="0"/>
                        </a:spcAft>
                        <a:buNone/>
                      </a:pPr>
                      <a:r>
                        <a:rPr lang="en" sz="1100">
                          <a:solidFill>
                            <a:srgbClr val="FFFFFF"/>
                          </a:solidFill>
                        </a:rPr>
                        <a:t>3</a:t>
                      </a:r>
                      <a:endParaRPr sz="1100">
                        <a:solidFill>
                          <a:srgbClr val="FFFFFF"/>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rPr>
                        <a:t>Neural Network</a:t>
                      </a:r>
                      <a:endParaRPr sz="1100">
                        <a:solidFill>
                          <a:srgbClr val="FFFFFF"/>
                        </a:solidFill>
                        <a:highlight>
                          <a:schemeClr val="lt1"/>
                        </a:highlight>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0.133</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0.055</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0.615</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0.424</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0.684</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0.54</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1600">
                <a:tc>
                  <a:txBody>
                    <a:bodyPr/>
                    <a:lstStyle/>
                    <a:p>
                      <a:pPr indent="0" lvl="0" marL="0" rtl="0" algn="ctr">
                        <a:lnSpc>
                          <a:spcPct val="115000"/>
                        </a:lnSpc>
                        <a:spcBef>
                          <a:spcPts val="0"/>
                        </a:spcBef>
                        <a:spcAft>
                          <a:spcPts val="0"/>
                        </a:spcAft>
                        <a:buNone/>
                      </a:pPr>
                      <a:r>
                        <a:rPr lang="en" sz="1100">
                          <a:solidFill>
                            <a:srgbClr val="FFFFFF"/>
                          </a:solidFill>
                        </a:rPr>
                        <a:t>5</a:t>
                      </a:r>
                      <a:endParaRPr sz="1100">
                        <a:solidFill>
                          <a:srgbClr val="FFFFFF"/>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rPr>
                        <a:t>Logistic Regression</a:t>
                      </a:r>
                      <a:endParaRPr sz="1100">
                        <a:solidFill>
                          <a:srgbClr val="FFFFFF"/>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0.08</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0.08</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0.57</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0.40</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0.59</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0.48</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1600">
                <a:tc>
                  <a:txBody>
                    <a:bodyPr/>
                    <a:lstStyle/>
                    <a:p>
                      <a:pPr indent="0" lvl="0" marL="0" rtl="0" algn="ctr">
                        <a:lnSpc>
                          <a:spcPct val="115000"/>
                        </a:lnSpc>
                        <a:spcBef>
                          <a:spcPts val="0"/>
                        </a:spcBef>
                        <a:spcAft>
                          <a:spcPts val="0"/>
                        </a:spcAft>
                        <a:buNone/>
                      </a:pPr>
                      <a:r>
                        <a:rPr lang="en" sz="1100">
                          <a:solidFill>
                            <a:srgbClr val="FFFFFF"/>
                          </a:solidFill>
                        </a:rPr>
                        <a:t>4</a:t>
                      </a:r>
                      <a:endParaRPr sz="1100">
                        <a:solidFill>
                          <a:srgbClr val="FFFFFF"/>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rPr>
                        <a:t>KNN (K=5)</a:t>
                      </a:r>
                      <a:endParaRPr sz="1100">
                        <a:solidFill>
                          <a:srgbClr val="FFFFFF"/>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0.26</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0.45</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0.55</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0.47</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0.57</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0.49</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210" name="Google Shape;210;p22"/>
          <p:cNvPicPr preferRelativeResize="0"/>
          <p:nvPr/>
        </p:nvPicPr>
        <p:blipFill>
          <a:blip r:embed="rId3">
            <a:alphaModFix/>
          </a:blip>
          <a:stretch>
            <a:fillRect/>
          </a:stretch>
        </p:blipFill>
        <p:spPr>
          <a:xfrm>
            <a:off x="7413175" y="4586850"/>
            <a:ext cx="1465174" cy="440700"/>
          </a:xfrm>
          <a:prstGeom prst="rect">
            <a:avLst/>
          </a:prstGeom>
          <a:noFill/>
          <a:ln>
            <a:noFill/>
          </a:ln>
        </p:spPr>
      </p:pic>
      <p:sp>
        <p:nvSpPr>
          <p:cNvPr id="211" name="Google Shape;211;p22"/>
          <p:cNvSpPr/>
          <p:nvPr/>
        </p:nvSpPr>
        <p:spPr>
          <a:xfrm>
            <a:off x="1371650" y="2391075"/>
            <a:ext cx="6538800" cy="2820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1371650" y="2673075"/>
            <a:ext cx="6538800" cy="2820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1379800" y="2955075"/>
            <a:ext cx="6538800" cy="7377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a:t>
            </a:r>
            <a:endParaRPr/>
          </a:p>
        </p:txBody>
      </p:sp>
      <p:sp>
        <p:nvSpPr>
          <p:cNvPr id="219" name="Google Shape;219;p23"/>
          <p:cNvSpPr txBox="1"/>
          <p:nvPr>
            <p:ph idx="1" type="body"/>
          </p:nvPr>
        </p:nvSpPr>
        <p:spPr>
          <a:xfrm>
            <a:off x="1297500" y="1358375"/>
            <a:ext cx="3777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Unsupervised learning on labeled dataset.</a:t>
            </a:r>
            <a:endParaRPr/>
          </a:p>
          <a:p>
            <a:pPr indent="-311150" lvl="0" marL="457200" rtl="0" algn="l">
              <a:spcBef>
                <a:spcPts val="0"/>
              </a:spcBef>
              <a:spcAft>
                <a:spcPts val="0"/>
              </a:spcAft>
              <a:buSzPts val="1300"/>
              <a:buChar char="●"/>
            </a:pPr>
            <a:r>
              <a:rPr lang="en"/>
              <a:t>Kmeans clustering difficult to visualize.</a:t>
            </a:r>
            <a:endParaRPr/>
          </a:p>
          <a:p>
            <a:pPr indent="-311150" lvl="0" marL="457200" rtl="0" algn="l">
              <a:spcBef>
                <a:spcPts val="0"/>
              </a:spcBef>
              <a:spcAft>
                <a:spcPts val="0"/>
              </a:spcAft>
              <a:buSzPts val="1300"/>
              <a:buChar char="●"/>
            </a:pPr>
            <a:r>
              <a:rPr lang="en"/>
              <a:t>High </a:t>
            </a:r>
            <a:r>
              <a:rPr lang="en"/>
              <a:t>dimensional</a:t>
            </a:r>
            <a:r>
              <a:rPr lang="en"/>
              <a:t> data can make kmeans less effective.</a:t>
            </a:r>
            <a:endParaRPr/>
          </a:p>
        </p:txBody>
      </p:sp>
      <p:pic>
        <p:nvPicPr>
          <p:cNvPr id="220" name="Google Shape;220;p23"/>
          <p:cNvPicPr preferRelativeResize="0"/>
          <p:nvPr/>
        </p:nvPicPr>
        <p:blipFill>
          <a:blip r:embed="rId3">
            <a:alphaModFix/>
          </a:blip>
          <a:stretch>
            <a:fillRect/>
          </a:stretch>
        </p:blipFill>
        <p:spPr>
          <a:xfrm>
            <a:off x="5712763" y="1307850"/>
            <a:ext cx="2638700" cy="1432600"/>
          </a:xfrm>
          <a:prstGeom prst="rect">
            <a:avLst/>
          </a:prstGeom>
          <a:noFill/>
          <a:ln>
            <a:noFill/>
          </a:ln>
        </p:spPr>
      </p:pic>
      <p:pic>
        <p:nvPicPr>
          <p:cNvPr id="221" name="Google Shape;221;p23"/>
          <p:cNvPicPr preferRelativeResize="0"/>
          <p:nvPr/>
        </p:nvPicPr>
        <p:blipFill>
          <a:blip r:embed="rId4">
            <a:alphaModFix/>
          </a:blip>
          <a:stretch>
            <a:fillRect/>
          </a:stretch>
        </p:blipFill>
        <p:spPr>
          <a:xfrm>
            <a:off x="5448700" y="2962725"/>
            <a:ext cx="3006925" cy="1232350"/>
          </a:xfrm>
          <a:prstGeom prst="rect">
            <a:avLst/>
          </a:prstGeom>
          <a:noFill/>
          <a:ln>
            <a:noFill/>
          </a:ln>
        </p:spPr>
      </p:pic>
      <p:pic>
        <p:nvPicPr>
          <p:cNvPr id="222" name="Google Shape;222;p23"/>
          <p:cNvPicPr preferRelativeResize="0"/>
          <p:nvPr/>
        </p:nvPicPr>
        <p:blipFill>
          <a:blip r:embed="rId5">
            <a:alphaModFix/>
          </a:blip>
          <a:stretch>
            <a:fillRect/>
          </a:stretch>
        </p:blipFill>
        <p:spPr>
          <a:xfrm>
            <a:off x="7413175" y="4586850"/>
            <a:ext cx="1465174" cy="440700"/>
          </a:xfrm>
          <a:prstGeom prst="rect">
            <a:avLst/>
          </a:prstGeom>
          <a:noFill/>
          <a:ln>
            <a:noFill/>
          </a:ln>
        </p:spPr>
      </p:pic>
      <p:pic>
        <p:nvPicPr>
          <p:cNvPr id="223" name="Google Shape;223;p23"/>
          <p:cNvPicPr preferRelativeResize="0"/>
          <p:nvPr/>
        </p:nvPicPr>
        <p:blipFill>
          <a:blip r:embed="rId6">
            <a:alphaModFix/>
          </a:blip>
          <a:stretch>
            <a:fillRect/>
          </a:stretch>
        </p:blipFill>
        <p:spPr>
          <a:xfrm>
            <a:off x="2102220" y="2571750"/>
            <a:ext cx="2037380" cy="1697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a:t>
            </a:r>
            <a:endParaRPr/>
          </a:p>
        </p:txBody>
      </p:sp>
      <p:sp>
        <p:nvSpPr>
          <p:cNvPr id="229" name="Google Shape;229;p24"/>
          <p:cNvSpPr txBox="1"/>
          <p:nvPr>
            <p:ph idx="1" type="body"/>
          </p:nvPr>
        </p:nvSpPr>
        <p:spPr>
          <a:xfrm>
            <a:off x="1218975" y="1258050"/>
            <a:ext cx="3561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Most popular predicted genres were techno and psytrance. </a:t>
            </a:r>
            <a:endParaRPr/>
          </a:p>
          <a:p>
            <a:pPr indent="-311150" lvl="0" marL="457200" rtl="0" algn="l">
              <a:spcBef>
                <a:spcPts val="0"/>
              </a:spcBef>
              <a:spcAft>
                <a:spcPts val="0"/>
              </a:spcAft>
              <a:buSzPts val="1300"/>
              <a:buChar char="●"/>
            </a:pPr>
            <a:r>
              <a:rPr lang="en"/>
              <a:t>No useful insights from Kmeans</a:t>
            </a:r>
            <a:endParaRPr/>
          </a:p>
        </p:txBody>
      </p:sp>
      <p:pic>
        <p:nvPicPr>
          <p:cNvPr id="230" name="Google Shape;230;p24"/>
          <p:cNvPicPr preferRelativeResize="0"/>
          <p:nvPr/>
        </p:nvPicPr>
        <p:blipFill>
          <a:blip r:embed="rId3">
            <a:alphaModFix/>
          </a:blip>
          <a:stretch>
            <a:fillRect/>
          </a:stretch>
        </p:blipFill>
        <p:spPr>
          <a:xfrm>
            <a:off x="7413175" y="4586850"/>
            <a:ext cx="1465174" cy="440700"/>
          </a:xfrm>
          <a:prstGeom prst="rect">
            <a:avLst/>
          </a:prstGeom>
          <a:noFill/>
          <a:ln>
            <a:noFill/>
          </a:ln>
        </p:spPr>
      </p:pic>
      <p:graphicFrame>
        <p:nvGraphicFramePr>
          <p:cNvPr id="231" name="Google Shape;231;p24"/>
          <p:cNvGraphicFramePr/>
          <p:nvPr/>
        </p:nvGraphicFramePr>
        <p:xfrm>
          <a:off x="5148975" y="1307853"/>
          <a:ext cx="3000000" cy="3000000"/>
        </p:xfrm>
        <a:graphic>
          <a:graphicData uri="http://schemas.openxmlformats.org/drawingml/2006/table">
            <a:tbl>
              <a:tblPr>
                <a:noFill/>
                <a:tableStyleId>{7E8474D1-4BCD-4CE3-987F-EF7A17E26422}</a:tableStyleId>
              </a:tblPr>
              <a:tblGrid>
                <a:gridCol w="1118625"/>
                <a:gridCol w="1232300"/>
                <a:gridCol w="1175475"/>
              </a:tblGrid>
              <a:tr h="381825">
                <a:tc gridSpan="3">
                  <a:txBody>
                    <a:bodyPr/>
                    <a:lstStyle/>
                    <a:p>
                      <a:pPr indent="0" lvl="0" marL="0" rtl="0" algn="ctr">
                        <a:lnSpc>
                          <a:spcPct val="115000"/>
                        </a:lnSpc>
                        <a:spcBef>
                          <a:spcPts val="0"/>
                        </a:spcBef>
                        <a:spcAft>
                          <a:spcPts val="0"/>
                        </a:spcAft>
                        <a:buNone/>
                      </a:pPr>
                      <a:r>
                        <a:rPr b="1" lang="en" sz="1100">
                          <a:solidFill>
                            <a:schemeClr val="dk1"/>
                          </a:solidFill>
                        </a:rPr>
                        <a:t>Highest Predicted Cluster by Each Data Treatment:</a:t>
                      </a:r>
                      <a:endParaRPr b="1" sz="11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hMerge="1"/>
                <a:tc hMerge="1"/>
              </a:tr>
              <a:tr h="416550">
                <a:tc>
                  <a:txBody>
                    <a:bodyPr/>
                    <a:lstStyle/>
                    <a:p>
                      <a:pPr indent="0" lvl="0" marL="0" rtl="0" algn="ctr">
                        <a:lnSpc>
                          <a:spcPct val="115000"/>
                        </a:lnSpc>
                        <a:spcBef>
                          <a:spcPts val="0"/>
                        </a:spcBef>
                        <a:spcAft>
                          <a:spcPts val="0"/>
                        </a:spcAft>
                        <a:buNone/>
                      </a:pPr>
                      <a:r>
                        <a:rPr b="1" lang="en" sz="1100">
                          <a:solidFill>
                            <a:schemeClr val="dk1"/>
                          </a:solidFill>
                        </a:rPr>
                        <a:t>Data Treatment</a:t>
                      </a:r>
                      <a:endParaRPr b="1" sz="11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100">
                          <a:solidFill>
                            <a:schemeClr val="dk1"/>
                          </a:solidFill>
                        </a:rPr>
                        <a:t>Unbalanced</a:t>
                      </a:r>
                      <a:endParaRPr b="1" sz="11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100">
                          <a:solidFill>
                            <a:schemeClr val="dk1"/>
                          </a:solidFill>
                        </a:rPr>
                        <a:t>Balanced</a:t>
                      </a:r>
                      <a:endParaRPr b="1" sz="11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r>
              <a:tr h="485850">
                <a:tc>
                  <a:txBody>
                    <a:bodyPr/>
                    <a:lstStyle/>
                    <a:p>
                      <a:pPr indent="0" lvl="0" marL="0" rtl="0" algn="l">
                        <a:spcBef>
                          <a:spcPts val="0"/>
                        </a:spcBef>
                        <a:spcAft>
                          <a:spcPts val="0"/>
                        </a:spcAft>
                        <a:buNone/>
                      </a:pPr>
                      <a:r>
                        <a:rPr b="1" lang="en" sz="1100">
                          <a:solidFill>
                            <a:schemeClr val="dk1"/>
                          </a:solidFill>
                        </a:rPr>
                        <a:t>Unscaled</a:t>
                      </a:r>
                      <a:endParaRPr b="1" sz="11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100">
                          <a:solidFill>
                            <a:srgbClr val="FFFFFF"/>
                          </a:solidFill>
                        </a:rPr>
                        <a:t>Underground Rap</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X</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5850">
                <a:tc>
                  <a:txBody>
                    <a:bodyPr/>
                    <a:lstStyle/>
                    <a:p>
                      <a:pPr indent="0" lvl="0" marL="0" rtl="0" algn="l">
                        <a:spcBef>
                          <a:spcPts val="0"/>
                        </a:spcBef>
                        <a:spcAft>
                          <a:spcPts val="0"/>
                        </a:spcAft>
                        <a:buNone/>
                      </a:pPr>
                      <a:r>
                        <a:rPr b="1" lang="en" sz="1100">
                          <a:solidFill>
                            <a:schemeClr val="dk1"/>
                          </a:solidFill>
                        </a:rPr>
                        <a:t>Normalized</a:t>
                      </a:r>
                      <a:endParaRPr b="1" sz="11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100">
                          <a:solidFill>
                            <a:srgbClr val="FFFFFF"/>
                          </a:solidFill>
                        </a:rPr>
                        <a:t>Techno</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Hardstyle</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8500">
                <a:tc>
                  <a:txBody>
                    <a:bodyPr/>
                    <a:lstStyle/>
                    <a:p>
                      <a:pPr indent="0" lvl="0" marL="0" rtl="0" algn="l">
                        <a:spcBef>
                          <a:spcPts val="0"/>
                        </a:spcBef>
                        <a:spcAft>
                          <a:spcPts val="0"/>
                        </a:spcAft>
                        <a:buNone/>
                      </a:pPr>
                      <a:r>
                        <a:rPr b="1" lang="en" sz="1100">
                          <a:solidFill>
                            <a:schemeClr val="dk1"/>
                          </a:solidFill>
                        </a:rPr>
                        <a:t>Standardized</a:t>
                      </a:r>
                      <a:endParaRPr b="1" sz="11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100">
                          <a:solidFill>
                            <a:srgbClr val="FFFFFF"/>
                          </a:solidFill>
                        </a:rPr>
                        <a:t>Techno</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DnB</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232" name="Google Shape;232;p24"/>
          <p:cNvPicPr preferRelativeResize="0"/>
          <p:nvPr/>
        </p:nvPicPr>
        <p:blipFill>
          <a:blip r:embed="rId4">
            <a:alphaModFix/>
          </a:blip>
          <a:stretch>
            <a:fillRect/>
          </a:stretch>
        </p:blipFill>
        <p:spPr>
          <a:xfrm>
            <a:off x="1372975" y="2571750"/>
            <a:ext cx="1681250" cy="2090000"/>
          </a:xfrm>
          <a:prstGeom prst="rect">
            <a:avLst/>
          </a:prstGeom>
          <a:noFill/>
          <a:ln>
            <a:noFill/>
          </a:ln>
        </p:spPr>
      </p:pic>
      <p:pic>
        <p:nvPicPr>
          <p:cNvPr id="233" name="Google Shape;233;p24"/>
          <p:cNvPicPr preferRelativeResize="0"/>
          <p:nvPr/>
        </p:nvPicPr>
        <p:blipFill>
          <a:blip r:embed="rId5">
            <a:alphaModFix/>
          </a:blip>
          <a:stretch>
            <a:fillRect/>
          </a:stretch>
        </p:blipFill>
        <p:spPr>
          <a:xfrm>
            <a:off x="3738368" y="2571750"/>
            <a:ext cx="987895" cy="2090000"/>
          </a:xfrm>
          <a:prstGeom prst="rect">
            <a:avLst/>
          </a:prstGeom>
          <a:noFill/>
          <a:ln>
            <a:noFill/>
          </a:ln>
        </p:spPr>
      </p:pic>
      <p:sp>
        <p:nvSpPr>
          <p:cNvPr id="234" name="Google Shape;234;p24"/>
          <p:cNvSpPr txBox="1"/>
          <p:nvPr>
            <p:ph idx="1" type="body"/>
          </p:nvPr>
        </p:nvSpPr>
        <p:spPr>
          <a:xfrm>
            <a:off x="1119825" y="2238538"/>
            <a:ext cx="1934400" cy="337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Count of labeled song genre:</a:t>
            </a:r>
            <a:endParaRPr/>
          </a:p>
        </p:txBody>
      </p:sp>
      <p:sp>
        <p:nvSpPr>
          <p:cNvPr id="235" name="Google Shape;235;p24"/>
          <p:cNvSpPr txBox="1"/>
          <p:nvPr>
            <p:ph idx="1" type="body"/>
          </p:nvPr>
        </p:nvSpPr>
        <p:spPr>
          <a:xfrm>
            <a:off x="3499713" y="2238538"/>
            <a:ext cx="1465200" cy="337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Predicted Clusters:</a:t>
            </a:r>
            <a:endParaRPr/>
          </a:p>
        </p:txBody>
      </p:sp>
      <p:sp>
        <p:nvSpPr>
          <p:cNvPr id="236" name="Google Shape;236;p24"/>
          <p:cNvSpPr/>
          <p:nvPr/>
        </p:nvSpPr>
        <p:spPr>
          <a:xfrm>
            <a:off x="1078200" y="3723000"/>
            <a:ext cx="219300" cy="1188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p:nvPr/>
        </p:nvSpPr>
        <p:spPr>
          <a:xfrm>
            <a:off x="1078200" y="3841800"/>
            <a:ext cx="219300" cy="1188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p:nvPr/>
        </p:nvSpPr>
        <p:spPr>
          <a:xfrm>
            <a:off x="1078200" y="3485400"/>
            <a:ext cx="219300" cy="1188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p:nvPr/>
        </p:nvSpPr>
        <p:spPr>
          <a:xfrm>
            <a:off x="4366800" y="2790350"/>
            <a:ext cx="410400" cy="1871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p:nvPr/>
        </p:nvSpPr>
        <p:spPr>
          <a:xfrm flipH="1">
            <a:off x="4878425" y="3960600"/>
            <a:ext cx="1538700" cy="337200"/>
          </a:xfrm>
          <a:prstGeom prst="homePlat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Incorrect Clustering</a:t>
            </a:r>
            <a:endParaRPr sz="110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k-Nearest Neighbors (KNN)</a:t>
            </a:r>
            <a:endParaRPr/>
          </a:p>
        </p:txBody>
      </p:sp>
      <p:sp>
        <p:nvSpPr>
          <p:cNvPr id="246" name="Google Shape;246;p25"/>
          <p:cNvSpPr txBox="1"/>
          <p:nvPr>
            <p:ph idx="1" type="body"/>
          </p:nvPr>
        </p:nvSpPr>
        <p:spPr>
          <a:xfrm>
            <a:off x="947938" y="1347738"/>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Normalized and standardized dataset performed better than unbalanced data (as expected).</a:t>
            </a:r>
            <a:endParaRPr/>
          </a:p>
          <a:p>
            <a:pPr indent="-311150" lvl="0" marL="457200" rtl="0" algn="l">
              <a:spcBef>
                <a:spcPts val="0"/>
              </a:spcBef>
              <a:spcAft>
                <a:spcPts val="0"/>
              </a:spcAft>
              <a:buSzPts val="1300"/>
              <a:buChar char="●"/>
            </a:pPr>
            <a:r>
              <a:rPr lang="en"/>
              <a:t>Normalized and standardized datasets performed relatively the same.</a:t>
            </a:r>
            <a:endParaRPr/>
          </a:p>
          <a:p>
            <a:pPr indent="-311150" lvl="0" marL="457200" rtl="0" algn="l">
              <a:spcBef>
                <a:spcPts val="0"/>
              </a:spcBef>
              <a:spcAft>
                <a:spcPts val="0"/>
              </a:spcAft>
              <a:buSzPts val="1300"/>
              <a:buChar char="●"/>
            </a:pPr>
            <a:r>
              <a:rPr lang="en"/>
              <a:t>Disadvantages to KNN</a:t>
            </a:r>
            <a:endParaRPr/>
          </a:p>
        </p:txBody>
      </p:sp>
      <p:pic>
        <p:nvPicPr>
          <p:cNvPr id="247" name="Google Shape;247;p25"/>
          <p:cNvPicPr preferRelativeResize="0"/>
          <p:nvPr/>
        </p:nvPicPr>
        <p:blipFill>
          <a:blip r:embed="rId3">
            <a:alphaModFix/>
          </a:blip>
          <a:stretch>
            <a:fillRect/>
          </a:stretch>
        </p:blipFill>
        <p:spPr>
          <a:xfrm>
            <a:off x="7413175" y="4586850"/>
            <a:ext cx="1465174" cy="440700"/>
          </a:xfrm>
          <a:prstGeom prst="rect">
            <a:avLst/>
          </a:prstGeom>
          <a:noFill/>
          <a:ln>
            <a:noFill/>
          </a:ln>
        </p:spPr>
      </p:pic>
      <p:graphicFrame>
        <p:nvGraphicFramePr>
          <p:cNvPr id="248" name="Google Shape;248;p25"/>
          <p:cNvGraphicFramePr/>
          <p:nvPr/>
        </p:nvGraphicFramePr>
        <p:xfrm>
          <a:off x="4645325" y="1442166"/>
          <a:ext cx="3000000" cy="3000000"/>
        </p:xfrm>
        <a:graphic>
          <a:graphicData uri="http://schemas.openxmlformats.org/drawingml/2006/table">
            <a:tbl>
              <a:tblPr>
                <a:noFill/>
                <a:tableStyleId>{7E8474D1-4BCD-4CE3-987F-EF7A17E26422}</a:tableStyleId>
              </a:tblPr>
              <a:tblGrid>
                <a:gridCol w="943300"/>
                <a:gridCol w="864850"/>
                <a:gridCol w="755400"/>
                <a:gridCol w="846800"/>
                <a:gridCol w="672800"/>
              </a:tblGrid>
              <a:tr h="477025">
                <a:tc gridSpan="5">
                  <a:txBody>
                    <a:bodyPr/>
                    <a:lstStyle/>
                    <a:p>
                      <a:pPr indent="0" lvl="0" marL="0" rtl="0" algn="ctr">
                        <a:lnSpc>
                          <a:spcPct val="115000"/>
                        </a:lnSpc>
                        <a:spcBef>
                          <a:spcPts val="0"/>
                        </a:spcBef>
                        <a:spcAft>
                          <a:spcPts val="0"/>
                        </a:spcAft>
                        <a:buNone/>
                      </a:pPr>
                      <a:r>
                        <a:rPr b="1" lang="en" sz="1200">
                          <a:solidFill>
                            <a:schemeClr val="dk1"/>
                          </a:solidFill>
                        </a:rPr>
                        <a:t>Training &amp; Test Accuracies by Each Data Treatment (K=5):</a:t>
                      </a:r>
                      <a:endParaRPr b="1" sz="12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hMerge="1"/>
                <a:tc hMerge="1"/>
                <a:tc hMerge="1"/>
                <a:tc hMerge="1"/>
              </a:tr>
              <a:tr h="337100">
                <a:tc>
                  <a:txBody>
                    <a:bodyPr/>
                    <a:lstStyle/>
                    <a:p>
                      <a:pPr indent="0" lvl="0" marL="0" rtl="0" algn="ctr">
                        <a:lnSpc>
                          <a:spcPct val="115000"/>
                        </a:lnSpc>
                        <a:spcBef>
                          <a:spcPts val="0"/>
                        </a:spcBef>
                        <a:spcAft>
                          <a:spcPts val="0"/>
                        </a:spcAft>
                        <a:buNone/>
                      </a:pPr>
                      <a:r>
                        <a:t/>
                      </a:r>
                      <a:endParaRPr b="1" sz="11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gridSpan="2">
                  <a:txBody>
                    <a:bodyPr/>
                    <a:lstStyle/>
                    <a:p>
                      <a:pPr indent="0" lvl="0" marL="0" rtl="0" algn="ctr">
                        <a:lnSpc>
                          <a:spcPct val="115000"/>
                        </a:lnSpc>
                        <a:spcBef>
                          <a:spcPts val="0"/>
                        </a:spcBef>
                        <a:spcAft>
                          <a:spcPts val="0"/>
                        </a:spcAft>
                        <a:buNone/>
                      </a:pPr>
                      <a:r>
                        <a:rPr b="1" lang="en" sz="1100">
                          <a:solidFill>
                            <a:schemeClr val="dk1"/>
                          </a:solidFill>
                        </a:rPr>
                        <a:t>Training Accuracy</a:t>
                      </a:r>
                      <a:endParaRPr b="1" sz="11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hMerge="1"/>
                <a:tc gridSpan="2">
                  <a:txBody>
                    <a:bodyPr/>
                    <a:lstStyle/>
                    <a:p>
                      <a:pPr indent="0" lvl="0" marL="0" rtl="0" algn="ctr">
                        <a:lnSpc>
                          <a:spcPct val="115000"/>
                        </a:lnSpc>
                        <a:spcBef>
                          <a:spcPts val="0"/>
                        </a:spcBef>
                        <a:spcAft>
                          <a:spcPts val="0"/>
                        </a:spcAft>
                        <a:buNone/>
                      </a:pPr>
                      <a:r>
                        <a:rPr b="1" lang="en" sz="1100">
                          <a:solidFill>
                            <a:schemeClr val="dk1"/>
                          </a:solidFill>
                        </a:rPr>
                        <a:t>Test Accuracy</a:t>
                      </a:r>
                      <a:endParaRPr b="1" sz="11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hMerge="1"/>
              </a:tr>
              <a:tr h="413625">
                <a:tc>
                  <a:txBody>
                    <a:bodyPr/>
                    <a:lstStyle/>
                    <a:p>
                      <a:pPr indent="0" lvl="0" marL="0" rtl="0" algn="ctr">
                        <a:lnSpc>
                          <a:spcPct val="115000"/>
                        </a:lnSpc>
                        <a:spcBef>
                          <a:spcPts val="0"/>
                        </a:spcBef>
                        <a:spcAft>
                          <a:spcPts val="0"/>
                        </a:spcAft>
                        <a:buNone/>
                      </a:pPr>
                      <a:r>
                        <a:rPr b="1" lang="en" sz="1100">
                          <a:solidFill>
                            <a:schemeClr val="dk1"/>
                          </a:solidFill>
                        </a:rPr>
                        <a:t>Data Treatment</a:t>
                      </a:r>
                      <a:endParaRPr b="1" sz="11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000">
                          <a:solidFill>
                            <a:schemeClr val="dk1"/>
                          </a:solidFill>
                        </a:rPr>
                        <a:t>Unbalanced</a:t>
                      </a:r>
                      <a:endParaRPr sz="10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000">
                          <a:solidFill>
                            <a:schemeClr val="dk1"/>
                          </a:solidFill>
                        </a:rPr>
                        <a:t>Balanced</a:t>
                      </a:r>
                      <a:endParaRPr sz="10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000">
                          <a:solidFill>
                            <a:schemeClr val="dk1"/>
                          </a:solidFill>
                        </a:rPr>
                        <a:t>Unbalanced</a:t>
                      </a:r>
                      <a:endParaRPr sz="10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000">
                          <a:solidFill>
                            <a:schemeClr val="dk1"/>
                          </a:solidFill>
                        </a:rPr>
                        <a:t>Balanced</a:t>
                      </a:r>
                      <a:endParaRPr sz="10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r>
              <a:tr h="496575">
                <a:tc>
                  <a:txBody>
                    <a:bodyPr/>
                    <a:lstStyle/>
                    <a:p>
                      <a:pPr indent="0" lvl="0" marL="0" rtl="0" algn="l">
                        <a:spcBef>
                          <a:spcPts val="0"/>
                        </a:spcBef>
                        <a:spcAft>
                          <a:spcPts val="0"/>
                        </a:spcAft>
                        <a:buNone/>
                      </a:pPr>
                      <a:r>
                        <a:rPr lang="en" sz="1000">
                          <a:solidFill>
                            <a:schemeClr val="dk1"/>
                          </a:solidFill>
                        </a:rPr>
                        <a:t>Unscaled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300">
                          <a:solidFill>
                            <a:srgbClr val="FFFFFF"/>
                          </a:solidFill>
                        </a:rPr>
                        <a:t>0.48</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FFFF"/>
                          </a:solidFill>
                        </a:rPr>
                        <a:t>0.42</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FFFF"/>
                          </a:solidFill>
                        </a:rPr>
                        <a:t>0.26</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FFFF"/>
                          </a:solidFill>
                        </a:rPr>
                        <a:t>0.17</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6575">
                <a:tc>
                  <a:txBody>
                    <a:bodyPr/>
                    <a:lstStyle/>
                    <a:p>
                      <a:pPr indent="0" lvl="0" marL="0" rtl="0" algn="l">
                        <a:spcBef>
                          <a:spcPts val="0"/>
                        </a:spcBef>
                        <a:spcAft>
                          <a:spcPts val="0"/>
                        </a:spcAft>
                        <a:buNone/>
                      </a:pPr>
                      <a:r>
                        <a:rPr lang="en" sz="1000">
                          <a:solidFill>
                            <a:schemeClr val="dk1"/>
                          </a:solidFill>
                        </a:rPr>
                        <a:t>Normalized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300">
                          <a:solidFill>
                            <a:srgbClr val="FFFFFF"/>
                          </a:solidFill>
                        </a:rPr>
                        <a:t>0.69</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FFFF"/>
                          </a:solidFill>
                        </a:rPr>
                        <a:t>0.65</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FFFF"/>
                          </a:solidFill>
                        </a:rPr>
                        <a:t>0.55</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FFFF"/>
                          </a:solidFill>
                        </a:rPr>
                        <a:t>0.47</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1425">
                <a:tc>
                  <a:txBody>
                    <a:bodyPr/>
                    <a:lstStyle/>
                    <a:p>
                      <a:pPr indent="0" lvl="0" marL="0" rtl="0" algn="l">
                        <a:spcBef>
                          <a:spcPts val="0"/>
                        </a:spcBef>
                        <a:spcAft>
                          <a:spcPts val="0"/>
                        </a:spcAft>
                        <a:buNone/>
                      </a:pPr>
                      <a:r>
                        <a:rPr lang="en" sz="1000">
                          <a:solidFill>
                            <a:schemeClr val="dk1"/>
                          </a:solidFill>
                        </a:rPr>
                        <a:t>Standardized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300">
                          <a:solidFill>
                            <a:srgbClr val="FFFFFF"/>
                          </a:solidFill>
                        </a:rPr>
                        <a:t>0.70</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FFFF"/>
                          </a:solidFill>
                        </a:rPr>
                        <a:t>0.65</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FFFF"/>
                          </a:solidFill>
                        </a:rPr>
                        <a:t>0.57</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FFFF"/>
                          </a:solidFill>
                        </a:rPr>
                        <a:t>0.49</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249" name="Google Shape;249;p25"/>
          <p:cNvPicPr preferRelativeResize="0"/>
          <p:nvPr/>
        </p:nvPicPr>
        <p:blipFill>
          <a:blip r:embed="rId4">
            <a:alphaModFix/>
          </a:blip>
          <a:stretch>
            <a:fillRect/>
          </a:stretch>
        </p:blipFill>
        <p:spPr>
          <a:xfrm>
            <a:off x="1473750" y="3058275"/>
            <a:ext cx="2542707" cy="1528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sp>
        <p:nvSpPr>
          <p:cNvPr id="255" name="Google Shape;255;p26"/>
          <p:cNvSpPr txBox="1"/>
          <p:nvPr>
            <p:ph idx="1" type="body"/>
          </p:nvPr>
        </p:nvSpPr>
        <p:spPr>
          <a:xfrm>
            <a:off x="1265525" y="1210575"/>
            <a:ext cx="3418500" cy="3816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identified correlations </a:t>
            </a:r>
            <a:r>
              <a:rPr lang="en"/>
              <a:t>between </a:t>
            </a:r>
            <a:r>
              <a:rPr lang="en"/>
              <a:t>genre and the numeric features.</a:t>
            </a:r>
            <a:endParaRPr/>
          </a:p>
          <a:p>
            <a:pPr indent="-298450" lvl="1" marL="914400" rtl="0" algn="l">
              <a:spcBef>
                <a:spcPts val="0"/>
              </a:spcBef>
              <a:spcAft>
                <a:spcPts val="0"/>
              </a:spcAft>
              <a:buSzPts val="1100"/>
              <a:buChar char="○"/>
            </a:pPr>
            <a:r>
              <a:rPr lang="en"/>
              <a:t>Energy, duration_ms, and speechiness are the top three correlated features regardless if they are in the unbalanced or the balanced data.</a:t>
            </a:r>
            <a:endParaRPr/>
          </a:p>
          <a:p>
            <a:pPr indent="-311150" lvl="0" marL="457200" rtl="0" algn="l">
              <a:spcBef>
                <a:spcPts val="0"/>
              </a:spcBef>
              <a:spcAft>
                <a:spcPts val="0"/>
              </a:spcAft>
              <a:buSzPts val="1300"/>
              <a:buChar char="●"/>
            </a:pPr>
            <a:r>
              <a:rPr lang="en"/>
              <a:t>Key takeaways:</a:t>
            </a:r>
            <a:endParaRPr/>
          </a:p>
          <a:p>
            <a:pPr indent="-298450" lvl="1" marL="914400" rtl="0" algn="l">
              <a:spcBef>
                <a:spcPts val="0"/>
              </a:spcBef>
              <a:spcAft>
                <a:spcPts val="0"/>
              </a:spcAft>
              <a:buSzPts val="1100"/>
              <a:buChar char="○"/>
            </a:pPr>
            <a:r>
              <a:rPr lang="en"/>
              <a:t>Adding features improves accuracy. </a:t>
            </a:r>
            <a:endParaRPr/>
          </a:p>
          <a:p>
            <a:pPr indent="-298450" lvl="1" marL="914400" rtl="0" algn="l">
              <a:spcBef>
                <a:spcPts val="0"/>
              </a:spcBef>
              <a:spcAft>
                <a:spcPts val="0"/>
              </a:spcAft>
              <a:buSzPts val="1100"/>
              <a:buChar char="○"/>
            </a:pPr>
            <a:r>
              <a:rPr lang="en"/>
              <a:t>Accuracy improves when the data is scaled, with </a:t>
            </a:r>
            <a:r>
              <a:rPr b="1" lang="en"/>
              <a:t>standardized </a:t>
            </a:r>
            <a:r>
              <a:rPr lang="en"/>
              <a:t>scaling improving accuracy the most.</a:t>
            </a:r>
            <a:endParaRPr/>
          </a:p>
          <a:p>
            <a:pPr indent="-298450" lvl="1" marL="914400" rtl="0" algn="l">
              <a:spcBef>
                <a:spcPts val="0"/>
              </a:spcBef>
              <a:spcAft>
                <a:spcPts val="0"/>
              </a:spcAft>
              <a:buSzPts val="1100"/>
              <a:buChar char="○"/>
            </a:pPr>
            <a:r>
              <a:rPr lang="en"/>
              <a:t>Accuracy is better on unbalanced data.</a:t>
            </a:r>
            <a:endParaRPr/>
          </a:p>
        </p:txBody>
      </p:sp>
      <p:pic>
        <p:nvPicPr>
          <p:cNvPr id="256" name="Google Shape;256;p26"/>
          <p:cNvPicPr preferRelativeResize="0"/>
          <p:nvPr/>
        </p:nvPicPr>
        <p:blipFill>
          <a:blip r:embed="rId3">
            <a:alphaModFix/>
          </a:blip>
          <a:stretch>
            <a:fillRect/>
          </a:stretch>
        </p:blipFill>
        <p:spPr>
          <a:xfrm>
            <a:off x="7413175" y="4586850"/>
            <a:ext cx="1465174" cy="440700"/>
          </a:xfrm>
          <a:prstGeom prst="rect">
            <a:avLst/>
          </a:prstGeom>
          <a:noFill/>
          <a:ln>
            <a:noFill/>
          </a:ln>
        </p:spPr>
      </p:pic>
      <p:graphicFrame>
        <p:nvGraphicFramePr>
          <p:cNvPr id="257" name="Google Shape;257;p26"/>
          <p:cNvGraphicFramePr/>
          <p:nvPr/>
        </p:nvGraphicFramePr>
        <p:xfrm>
          <a:off x="4733250" y="1210578"/>
          <a:ext cx="3000000" cy="3000000"/>
        </p:xfrm>
        <a:graphic>
          <a:graphicData uri="http://schemas.openxmlformats.org/drawingml/2006/table">
            <a:tbl>
              <a:tblPr>
                <a:noFill/>
                <a:tableStyleId>{7E8474D1-4BCD-4CE3-987F-EF7A17E26422}</a:tableStyleId>
              </a:tblPr>
              <a:tblGrid>
                <a:gridCol w="943300"/>
                <a:gridCol w="864850"/>
                <a:gridCol w="755400"/>
                <a:gridCol w="846800"/>
                <a:gridCol w="672800"/>
              </a:tblGrid>
              <a:tr h="477025">
                <a:tc gridSpan="5">
                  <a:txBody>
                    <a:bodyPr/>
                    <a:lstStyle/>
                    <a:p>
                      <a:pPr indent="0" lvl="0" marL="0" rtl="0" algn="ctr">
                        <a:lnSpc>
                          <a:spcPct val="115000"/>
                        </a:lnSpc>
                        <a:spcBef>
                          <a:spcPts val="0"/>
                        </a:spcBef>
                        <a:spcAft>
                          <a:spcPts val="0"/>
                        </a:spcAft>
                        <a:buNone/>
                      </a:pPr>
                      <a:r>
                        <a:rPr b="1" lang="en" sz="1200">
                          <a:solidFill>
                            <a:schemeClr val="dk1"/>
                          </a:solidFill>
                        </a:rPr>
                        <a:t>Training &amp; Test Accuracies by Each Data Treatment</a:t>
                      </a:r>
                      <a:endParaRPr b="1" sz="12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hMerge="1"/>
                <a:tc hMerge="1"/>
                <a:tc hMerge="1"/>
                <a:tc hMerge="1"/>
              </a:tr>
              <a:tr h="337100">
                <a:tc>
                  <a:txBody>
                    <a:bodyPr/>
                    <a:lstStyle/>
                    <a:p>
                      <a:pPr indent="0" lvl="0" marL="0" rtl="0" algn="ctr">
                        <a:lnSpc>
                          <a:spcPct val="115000"/>
                        </a:lnSpc>
                        <a:spcBef>
                          <a:spcPts val="0"/>
                        </a:spcBef>
                        <a:spcAft>
                          <a:spcPts val="0"/>
                        </a:spcAft>
                        <a:buNone/>
                      </a:pPr>
                      <a:r>
                        <a:t/>
                      </a:r>
                      <a:endParaRPr b="1" sz="11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gridSpan="2">
                  <a:txBody>
                    <a:bodyPr/>
                    <a:lstStyle/>
                    <a:p>
                      <a:pPr indent="0" lvl="0" marL="0" rtl="0" algn="ctr">
                        <a:lnSpc>
                          <a:spcPct val="115000"/>
                        </a:lnSpc>
                        <a:spcBef>
                          <a:spcPts val="0"/>
                        </a:spcBef>
                        <a:spcAft>
                          <a:spcPts val="0"/>
                        </a:spcAft>
                        <a:buNone/>
                      </a:pPr>
                      <a:r>
                        <a:rPr b="1" lang="en" sz="1100">
                          <a:solidFill>
                            <a:schemeClr val="dk1"/>
                          </a:solidFill>
                        </a:rPr>
                        <a:t>Training Accuracy</a:t>
                      </a:r>
                      <a:endParaRPr b="1" sz="11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hMerge="1"/>
                <a:tc gridSpan="2">
                  <a:txBody>
                    <a:bodyPr/>
                    <a:lstStyle/>
                    <a:p>
                      <a:pPr indent="0" lvl="0" marL="0" rtl="0" algn="ctr">
                        <a:lnSpc>
                          <a:spcPct val="115000"/>
                        </a:lnSpc>
                        <a:spcBef>
                          <a:spcPts val="0"/>
                        </a:spcBef>
                        <a:spcAft>
                          <a:spcPts val="0"/>
                        </a:spcAft>
                        <a:buNone/>
                      </a:pPr>
                      <a:r>
                        <a:rPr b="1" lang="en" sz="1100">
                          <a:solidFill>
                            <a:schemeClr val="dk1"/>
                          </a:solidFill>
                        </a:rPr>
                        <a:t>Test Accuracy</a:t>
                      </a:r>
                      <a:endParaRPr b="1" sz="11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hMerge="1"/>
              </a:tr>
              <a:tr h="413625">
                <a:tc>
                  <a:txBody>
                    <a:bodyPr/>
                    <a:lstStyle/>
                    <a:p>
                      <a:pPr indent="0" lvl="0" marL="0" rtl="0" algn="ctr">
                        <a:lnSpc>
                          <a:spcPct val="115000"/>
                        </a:lnSpc>
                        <a:spcBef>
                          <a:spcPts val="0"/>
                        </a:spcBef>
                        <a:spcAft>
                          <a:spcPts val="0"/>
                        </a:spcAft>
                        <a:buNone/>
                      </a:pPr>
                      <a:r>
                        <a:rPr b="1" lang="en" sz="1100">
                          <a:solidFill>
                            <a:schemeClr val="dk1"/>
                          </a:solidFill>
                        </a:rPr>
                        <a:t>Data Treatment</a:t>
                      </a:r>
                      <a:endParaRPr b="1" sz="11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000">
                          <a:solidFill>
                            <a:schemeClr val="dk1"/>
                          </a:solidFill>
                        </a:rPr>
                        <a:t>Unbalanced</a:t>
                      </a:r>
                      <a:endParaRPr sz="10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000">
                          <a:solidFill>
                            <a:schemeClr val="dk1"/>
                          </a:solidFill>
                        </a:rPr>
                        <a:t>Balanced</a:t>
                      </a:r>
                      <a:endParaRPr sz="10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000">
                          <a:solidFill>
                            <a:schemeClr val="dk1"/>
                          </a:solidFill>
                        </a:rPr>
                        <a:t>Unbalanced</a:t>
                      </a:r>
                      <a:endParaRPr sz="10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000">
                          <a:solidFill>
                            <a:schemeClr val="dk1"/>
                          </a:solidFill>
                        </a:rPr>
                        <a:t>Balanced</a:t>
                      </a:r>
                      <a:endParaRPr sz="1000">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r>
              <a:tr h="496575">
                <a:tc>
                  <a:txBody>
                    <a:bodyPr/>
                    <a:lstStyle/>
                    <a:p>
                      <a:pPr indent="0" lvl="0" marL="0" rtl="0" algn="l">
                        <a:spcBef>
                          <a:spcPts val="0"/>
                        </a:spcBef>
                        <a:spcAft>
                          <a:spcPts val="0"/>
                        </a:spcAft>
                        <a:buNone/>
                      </a:pPr>
                      <a:r>
                        <a:rPr lang="en" sz="1000">
                          <a:solidFill>
                            <a:schemeClr val="dk1"/>
                          </a:solidFill>
                        </a:rPr>
                        <a:t>Unscaled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a:solidFill>
                            <a:schemeClr val="lt1"/>
                          </a:solidFill>
                        </a:rPr>
                        <a:t>0.13</a:t>
                      </a:r>
                      <a:endParaRPr>
                        <a:solidFill>
                          <a:schemeClr val="lt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0.08</a:t>
                      </a:r>
                      <a:endParaRPr>
                        <a:solidFill>
                          <a:schemeClr val="lt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0.08</a:t>
                      </a:r>
                      <a:endParaRPr>
                        <a:solidFill>
                          <a:schemeClr val="lt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0.08</a:t>
                      </a:r>
                      <a:endParaRPr>
                        <a:solidFill>
                          <a:schemeClr val="lt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6575">
                <a:tc>
                  <a:txBody>
                    <a:bodyPr/>
                    <a:lstStyle/>
                    <a:p>
                      <a:pPr indent="0" lvl="0" marL="0" rtl="0" algn="l">
                        <a:spcBef>
                          <a:spcPts val="0"/>
                        </a:spcBef>
                        <a:spcAft>
                          <a:spcPts val="0"/>
                        </a:spcAft>
                        <a:buNone/>
                      </a:pPr>
                      <a:r>
                        <a:rPr lang="en" sz="1000">
                          <a:solidFill>
                            <a:schemeClr val="dk1"/>
                          </a:solidFill>
                        </a:rPr>
                        <a:t>Normalized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a:solidFill>
                            <a:schemeClr val="lt1"/>
                          </a:solidFill>
                        </a:rPr>
                        <a:t>0.55</a:t>
                      </a:r>
                      <a:endParaRPr>
                        <a:solidFill>
                          <a:schemeClr val="lt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0.48</a:t>
                      </a:r>
                      <a:endParaRPr>
                        <a:solidFill>
                          <a:schemeClr val="lt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0.57</a:t>
                      </a:r>
                      <a:endParaRPr>
                        <a:solidFill>
                          <a:schemeClr val="lt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0.40</a:t>
                      </a:r>
                      <a:endParaRPr>
                        <a:solidFill>
                          <a:schemeClr val="lt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1425">
                <a:tc>
                  <a:txBody>
                    <a:bodyPr/>
                    <a:lstStyle/>
                    <a:p>
                      <a:pPr indent="0" lvl="0" marL="0" rtl="0" algn="l">
                        <a:spcBef>
                          <a:spcPts val="0"/>
                        </a:spcBef>
                        <a:spcAft>
                          <a:spcPts val="0"/>
                        </a:spcAft>
                        <a:buNone/>
                      </a:pPr>
                      <a:r>
                        <a:rPr lang="en" sz="1000">
                          <a:solidFill>
                            <a:schemeClr val="dk1"/>
                          </a:solidFill>
                        </a:rPr>
                        <a:t>Standardized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a:solidFill>
                            <a:schemeClr val="lt1"/>
                          </a:solidFill>
                        </a:rPr>
                        <a:t>0.58</a:t>
                      </a:r>
                      <a:endParaRPr>
                        <a:solidFill>
                          <a:schemeClr val="lt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0.55</a:t>
                      </a:r>
                      <a:endParaRPr>
                        <a:solidFill>
                          <a:schemeClr val="lt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0.59</a:t>
                      </a:r>
                      <a:endParaRPr>
                        <a:solidFill>
                          <a:schemeClr val="lt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0.48</a:t>
                      </a:r>
                      <a:endParaRPr>
                        <a:solidFill>
                          <a:schemeClr val="lt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sp>
        <p:nvSpPr>
          <p:cNvPr id="263" name="Google Shape;263;p27"/>
          <p:cNvSpPr txBox="1"/>
          <p:nvPr>
            <p:ph idx="1" type="body"/>
          </p:nvPr>
        </p:nvSpPr>
        <p:spPr>
          <a:xfrm>
            <a:off x="1265525" y="1210575"/>
            <a:ext cx="3650700" cy="440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Unscaled data generally predicts fewer genres.</a:t>
            </a:r>
            <a:endParaRPr/>
          </a:p>
        </p:txBody>
      </p:sp>
      <p:pic>
        <p:nvPicPr>
          <p:cNvPr id="264" name="Google Shape;264;p27"/>
          <p:cNvPicPr preferRelativeResize="0"/>
          <p:nvPr/>
        </p:nvPicPr>
        <p:blipFill>
          <a:blip r:embed="rId3">
            <a:alphaModFix/>
          </a:blip>
          <a:stretch>
            <a:fillRect/>
          </a:stretch>
        </p:blipFill>
        <p:spPr>
          <a:xfrm>
            <a:off x="7413175" y="4586850"/>
            <a:ext cx="1465174" cy="440700"/>
          </a:xfrm>
          <a:prstGeom prst="rect">
            <a:avLst/>
          </a:prstGeom>
          <a:noFill/>
          <a:ln>
            <a:noFill/>
          </a:ln>
        </p:spPr>
      </p:pic>
      <p:sp>
        <p:nvSpPr>
          <p:cNvPr id="265" name="Google Shape;265;p27"/>
          <p:cNvSpPr txBox="1"/>
          <p:nvPr>
            <p:ph idx="1" type="body"/>
          </p:nvPr>
        </p:nvSpPr>
        <p:spPr>
          <a:xfrm>
            <a:off x="5304125" y="1210575"/>
            <a:ext cx="3650700" cy="5871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1200"/>
              </a:spcAft>
              <a:buNone/>
            </a:pPr>
            <a:r>
              <a:rPr lang="en"/>
              <a:t>Once the features are scaled, predictions are more varied (example below uses standardized data).</a:t>
            </a:r>
            <a:endParaRPr/>
          </a:p>
        </p:txBody>
      </p:sp>
      <p:sp>
        <p:nvSpPr>
          <p:cNvPr id="266" name="Google Shape;266;p27"/>
          <p:cNvSpPr txBox="1"/>
          <p:nvPr>
            <p:ph idx="1" type="body"/>
          </p:nvPr>
        </p:nvSpPr>
        <p:spPr>
          <a:xfrm>
            <a:off x="1265525" y="4482350"/>
            <a:ext cx="6076200" cy="44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Both </a:t>
            </a:r>
            <a:r>
              <a:rPr lang="en"/>
              <a:t>figures</a:t>
            </a:r>
            <a:r>
              <a:rPr lang="en"/>
              <a:t> are from the models trained on the un</a:t>
            </a:r>
            <a:r>
              <a:rPr lang="en"/>
              <a:t>balanced</a:t>
            </a:r>
            <a:r>
              <a:rPr lang="en"/>
              <a:t> dataset.</a:t>
            </a:r>
            <a:endParaRPr/>
          </a:p>
        </p:txBody>
      </p:sp>
      <p:pic>
        <p:nvPicPr>
          <p:cNvPr id="267" name="Google Shape;267;p27"/>
          <p:cNvPicPr preferRelativeResize="0"/>
          <p:nvPr/>
        </p:nvPicPr>
        <p:blipFill>
          <a:blip r:embed="rId4">
            <a:alphaModFix/>
          </a:blip>
          <a:stretch>
            <a:fillRect/>
          </a:stretch>
        </p:blipFill>
        <p:spPr>
          <a:xfrm>
            <a:off x="1418425" y="1757425"/>
            <a:ext cx="3298955" cy="2491551"/>
          </a:xfrm>
          <a:prstGeom prst="rect">
            <a:avLst/>
          </a:prstGeom>
          <a:noFill/>
          <a:ln>
            <a:noFill/>
          </a:ln>
        </p:spPr>
      </p:pic>
      <p:pic>
        <p:nvPicPr>
          <p:cNvPr id="268" name="Google Shape;268;p27"/>
          <p:cNvPicPr preferRelativeResize="0"/>
          <p:nvPr/>
        </p:nvPicPr>
        <p:blipFill>
          <a:blip r:embed="rId5">
            <a:alphaModFix/>
          </a:blip>
          <a:stretch>
            <a:fillRect/>
          </a:stretch>
        </p:blipFill>
        <p:spPr>
          <a:xfrm>
            <a:off x="5403350" y="1757426"/>
            <a:ext cx="3344900" cy="24587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a:t>
            </a:r>
            <a:endParaRPr/>
          </a:p>
        </p:txBody>
      </p:sp>
      <p:sp>
        <p:nvSpPr>
          <p:cNvPr id="274" name="Google Shape;274;p28"/>
          <p:cNvSpPr txBox="1"/>
          <p:nvPr>
            <p:ph idx="1" type="body"/>
          </p:nvPr>
        </p:nvSpPr>
        <p:spPr>
          <a:xfrm>
            <a:off x="1168525" y="929600"/>
            <a:ext cx="7416000" cy="34344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Balanced</a:t>
            </a:r>
            <a:r>
              <a:rPr lang="en"/>
              <a:t> dataset performed a little bit worse than unbalanced dataset (not expected).</a:t>
            </a:r>
            <a:endParaRPr/>
          </a:p>
          <a:p>
            <a:pPr indent="-311150" lvl="0" marL="457200" rtl="0" algn="l">
              <a:spcBef>
                <a:spcPts val="0"/>
              </a:spcBef>
              <a:spcAft>
                <a:spcPts val="0"/>
              </a:spcAft>
              <a:buSzPts val="1300"/>
              <a:buChar char="●"/>
            </a:pPr>
            <a:r>
              <a:rPr lang="en"/>
              <a:t>Normalized, standardized, and unscaled datasets performed relatively the same.</a:t>
            </a:r>
            <a:endParaRPr/>
          </a:p>
          <a:p>
            <a:pPr indent="-311150" lvl="0" marL="457200" rtl="0" algn="l">
              <a:spcBef>
                <a:spcPts val="0"/>
              </a:spcBef>
              <a:spcAft>
                <a:spcPts val="0"/>
              </a:spcAft>
              <a:buSzPts val="1300"/>
              <a:buChar char="●"/>
            </a:pPr>
            <a:r>
              <a:rPr lang="en"/>
              <a:t>Combination (3x2x5 = 30):</a:t>
            </a:r>
            <a:endParaRPr/>
          </a:p>
          <a:p>
            <a:pPr indent="-298450" lvl="1" marL="914400" rtl="0" algn="l">
              <a:spcBef>
                <a:spcPts val="0"/>
              </a:spcBef>
              <a:spcAft>
                <a:spcPts val="0"/>
              </a:spcAft>
              <a:buSzPts val="1100"/>
              <a:buChar char="○"/>
            </a:pPr>
            <a:r>
              <a:rPr lang="en"/>
              <a:t>The number of trees in the forest.</a:t>
            </a:r>
            <a:endParaRPr/>
          </a:p>
          <a:p>
            <a:pPr indent="0" lvl="0" marL="914400" rtl="0" algn="l">
              <a:spcBef>
                <a:spcPts val="0"/>
              </a:spcBef>
              <a:spcAft>
                <a:spcPts val="0"/>
              </a:spcAft>
              <a:buNone/>
            </a:pPr>
            <a:r>
              <a:rPr lang="en" sz="1100"/>
              <a:t>'n_estimators': [100, 500, </a:t>
            </a:r>
            <a:r>
              <a:rPr b="1" lang="en" sz="1100">
                <a:solidFill>
                  <a:schemeClr val="dk1"/>
                </a:solidFill>
                <a:highlight>
                  <a:srgbClr val="FFFF00"/>
                </a:highlight>
              </a:rPr>
              <a:t>1000</a:t>
            </a:r>
            <a:r>
              <a:rPr lang="en" sz="1100"/>
              <a:t>]</a:t>
            </a:r>
            <a:endParaRPr sz="1100"/>
          </a:p>
          <a:p>
            <a:pPr indent="-298450" lvl="1" marL="914400" rtl="0" algn="l">
              <a:spcBef>
                <a:spcPts val="1200"/>
              </a:spcBef>
              <a:spcAft>
                <a:spcPts val="0"/>
              </a:spcAft>
              <a:buSzPts val="1100"/>
              <a:buChar char="○"/>
            </a:pPr>
            <a:r>
              <a:rPr lang="en"/>
              <a:t>The function to measure the quality of a split</a:t>
            </a:r>
            <a:endParaRPr/>
          </a:p>
          <a:p>
            <a:pPr indent="0" lvl="0" marL="914400" rtl="0" algn="l">
              <a:spcBef>
                <a:spcPts val="0"/>
              </a:spcBef>
              <a:spcAft>
                <a:spcPts val="1200"/>
              </a:spcAft>
              <a:buNone/>
            </a:pPr>
            <a:r>
              <a:rPr lang="en" sz="1100"/>
              <a:t>'criterion': [</a:t>
            </a:r>
            <a:r>
              <a:rPr b="1" lang="en" sz="1100">
                <a:solidFill>
                  <a:schemeClr val="dk1"/>
                </a:solidFill>
                <a:highlight>
                  <a:srgbClr val="FFFF00"/>
                </a:highlight>
              </a:rPr>
              <a:t>'gini'</a:t>
            </a:r>
            <a:r>
              <a:rPr lang="en" sz="1100"/>
              <a:t>, 'entropy']</a:t>
            </a:r>
            <a:endParaRPr sz="1100"/>
          </a:p>
        </p:txBody>
      </p:sp>
      <p:pic>
        <p:nvPicPr>
          <p:cNvPr id="275" name="Google Shape;275;p28"/>
          <p:cNvPicPr preferRelativeResize="0"/>
          <p:nvPr/>
        </p:nvPicPr>
        <p:blipFill>
          <a:blip r:embed="rId3">
            <a:alphaModFix/>
          </a:blip>
          <a:stretch>
            <a:fillRect/>
          </a:stretch>
        </p:blipFill>
        <p:spPr>
          <a:xfrm>
            <a:off x="7413175" y="4586850"/>
            <a:ext cx="1465174" cy="440700"/>
          </a:xfrm>
          <a:prstGeom prst="rect">
            <a:avLst/>
          </a:prstGeom>
          <a:noFill/>
          <a:ln>
            <a:noFill/>
          </a:ln>
        </p:spPr>
      </p:pic>
      <p:graphicFrame>
        <p:nvGraphicFramePr>
          <p:cNvPr id="276" name="Google Shape;276;p28"/>
          <p:cNvGraphicFramePr/>
          <p:nvPr/>
        </p:nvGraphicFramePr>
        <p:xfrm>
          <a:off x="5476025" y="1499650"/>
          <a:ext cx="3000000" cy="3000000"/>
        </p:xfrm>
        <a:graphic>
          <a:graphicData uri="http://schemas.openxmlformats.org/drawingml/2006/table">
            <a:tbl>
              <a:tblPr>
                <a:noFill/>
                <a:tableStyleId>{7E8474D1-4BCD-4CE3-987F-EF7A17E26422}</a:tableStyleId>
              </a:tblPr>
              <a:tblGrid>
                <a:gridCol w="1284050"/>
                <a:gridCol w="1152675"/>
                <a:gridCol w="915850"/>
              </a:tblGrid>
              <a:tr h="434275">
                <a:tc gridSpan="3">
                  <a:txBody>
                    <a:bodyPr/>
                    <a:lstStyle/>
                    <a:p>
                      <a:pPr indent="0" lvl="0" marL="0" rtl="0" algn="ctr">
                        <a:lnSpc>
                          <a:spcPct val="115000"/>
                        </a:lnSpc>
                        <a:spcBef>
                          <a:spcPts val="0"/>
                        </a:spcBef>
                        <a:spcAft>
                          <a:spcPts val="0"/>
                        </a:spcAft>
                        <a:buNone/>
                      </a:pPr>
                      <a:r>
                        <a:rPr b="1" lang="en" sz="1200">
                          <a:solidFill>
                            <a:schemeClr val="dk1"/>
                          </a:solidFill>
                        </a:rPr>
                        <a:t>Test Accuracies by Each Data Treatment</a:t>
                      </a:r>
                      <a:endParaRPr b="1" sz="12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hMerge="1"/>
                <a:tc hMerge="1"/>
              </a:tr>
              <a:tr h="238950">
                <a:tc>
                  <a:txBody>
                    <a:bodyPr/>
                    <a:lstStyle/>
                    <a:p>
                      <a:pPr indent="0" lvl="0" marL="0" rtl="0" algn="ctr">
                        <a:lnSpc>
                          <a:spcPct val="115000"/>
                        </a:lnSpc>
                        <a:spcBef>
                          <a:spcPts val="0"/>
                        </a:spcBef>
                        <a:spcAft>
                          <a:spcPts val="0"/>
                        </a:spcAft>
                        <a:buNone/>
                      </a:pPr>
                      <a:r>
                        <a:t/>
                      </a:r>
                      <a:endParaRPr b="1" sz="11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gridSpan="2">
                  <a:txBody>
                    <a:bodyPr/>
                    <a:lstStyle/>
                    <a:p>
                      <a:pPr indent="0" lvl="0" marL="0" rtl="0" algn="ctr">
                        <a:lnSpc>
                          <a:spcPct val="115000"/>
                        </a:lnSpc>
                        <a:spcBef>
                          <a:spcPts val="0"/>
                        </a:spcBef>
                        <a:spcAft>
                          <a:spcPts val="0"/>
                        </a:spcAft>
                        <a:buNone/>
                      </a:pPr>
                      <a:r>
                        <a:rPr b="1" lang="en" sz="1100">
                          <a:solidFill>
                            <a:schemeClr val="dk1"/>
                          </a:solidFill>
                        </a:rPr>
                        <a:t>Test Accuracy</a:t>
                      </a:r>
                      <a:endParaRPr b="1" sz="11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hMerge="1"/>
              </a:tr>
              <a:tr h="340125">
                <a:tc>
                  <a:txBody>
                    <a:bodyPr/>
                    <a:lstStyle/>
                    <a:p>
                      <a:pPr indent="0" lvl="0" marL="0" rtl="0" algn="ctr">
                        <a:lnSpc>
                          <a:spcPct val="115000"/>
                        </a:lnSpc>
                        <a:spcBef>
                          <a:spcPts val="0"/>
                        </a:spcBef>
                        <a:spcAft>
                          <a:spcPts val="0"/>
                        </a:spcAft>
                        <a:buNone/>
                      </a:pPr>
                      <a:r>
                        <a:rPr b="1" lang="en" sz="1100">
                          <a:solidFill>
                            <a:schemeClr val="dk1"/>
                          </a:solidFill>
                        </a:rPr>
                        <a:t>Data Treatment</a:t>
                      </a:r>
                      <a:endParaRPr b="1" sz="11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000">
                          <a:solidFill>
                            <a:schemeClr val="dk1"/>
                          </a:solidFill>
                        </a:rPr>
                        <a:t>Unbalanced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000">
                          <a:solidFill>
                            <a:schemeClr val="dk1"/>
                          </a:solidFill>
                        </a:rPr>
                        <a:t>Balanced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r>
              <a:tr h="352000">
                <a:tc>
                  <a:txBody>
                    <a:bodyPr/>
                    <a:lstStyle/>
                    <a:p>
                      <a:pPr indent="0" lvl="0" marL="0" rtl="0" algn="ctr">
                        <a:spcBef>
                          <a:spcPts val="0"/>
                        </a:spcBef>
                        <a:spcAft>
                          <a:spcPts val="0"/>
                        </a:spcAft>
                        <a:buNone/>
                      </a:pPr>
                      <a:r>
                        <a:rPr lang="en" sz="1000">
                          <a:solidFill>
                            <a:schemeClr val="dk1"/>
                          </a:solidFill>
                        </a:rPr>
                        <a:t>Unscaled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300">
                          <a:solidFill>
                            <a:schemeClr val="lt1"/>
                          </a:solidFill>
                        </a:rPr>
                        <a:t>0.70</a:t>
                      </a:r>
                      <a:endParaRPr sz="1300">
                        <a:solidFill>
                          <a:schemeClr val="lt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rPr>
                        <a:t>0.64</a:t>
                      </a:r>
                      <a:endParaRPr sz="1300">
                        <a:solidFill>
                          <a:schemeClr val="lt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2000">
                <a:tc>
                  <a:txBody>
                    <a:bodyPr/>
                    <a:lstStyle/>
                    <a:p>
                      <a:pPr indent="0" lvl="0" marL="0" rtl="0" algn="ctr">
                        <a:spcBef>
                          <a:spcPts val="0"/>
                        </a:spcBef>
                        <a:spcAft>
                          <a:spcPts val="0"/>
                        </a:spcAft>
                        <a:buNone/>
                      </a:pPr>
                      <a:r>
                        <a:rPr lang="en" sz="1000">
                          <a:solidFill>
                            <a:schemeClr val="dk1"/>
                          </a:solidFill>
                        </a:rPr>
                        <a:t>Normalized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300">
                          <a:solidFill>
                            <a:srgbClr val="FFFFFF"/>
                          </a:solidFill>
                        </a:rPr>
                        <a:t>0.71</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FFFF"/>
                          </a:solidFill>
                        </a:rPr>
                        <a:t>0.62</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5425">
                <a:tc>
                  <a:txBody>
                    <a:bodyPr/>
                    <a:lstStyle/>
                    <a:p>
                      <a:pPr indent="0" lvl="0" marL="0" rtl="0" algn="ctr">
                        <a:spcBef>
                          <a:spcPts val="0"/>
                        </a:spcBef>
                        <a:spcAft>
                          <a:spcPts val="0"/>
                        </a:spcAft>
                        <a:buNone/>
                      </a:pPr>
                      <a:r>
                        <a:rPr lang="en" sz="1000">
                          <a:solidFill>
                            <a:schemeClr val="dk1"/>
                          </a:solidFill>
                        </a:rPr>
                        <a:t>Standardized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300">
                          <a:solidFill>
                            <a:srgbClr val="FFFFFF"/>
                          </a:solidFill>
                        </a:rPr>
                        <a:t>0.70</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FFFF"/>
                          </a:solidFill>
                        </a:rPr>
                        <a:t>0.61</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277" name="Google Shape;277;p28"/>
          <p:cNvPicPr preferRelativeResize="0"/>
          <p:nvPr/>
        </p:nvPicPr>
        <p:blipFill rotWithShape="1">
          <a:blip r:embed="rId4">
            <a:alphaModFix/>
          </a:blip>
          <a:srcRect b="0" l="0" r="71687" t="0"/>
          <a:stretch/>
        </p:blipFill>
        <p:spPr>
          <a:xfrm>
            <a:off x="2216624" y="2636925"/>
            <a:ext cx="864749" cy="1036100"/>
          </a:xfrm>
          <a:prstGeom prst="rect">
            <a:avLst/>
          </a:prstGeom>
          <a:noFill/>
          <a:ln>
            <a:noFill/>
          </a:ln>
        </p:spPr>
      </p:pic>
      <p:pic>
        <p:nvPicPr>
          <p:cNvPr id="278" name="Google Shape;278;p28"/>
          <p:cNvPicPr preferRelativeResize="0"/>
          <p:nvPr/>
        </p:nvPicPr>
        <p:blipFill rotWithShape="1">
          <a:blip r:embed="rId4">
            <a:alphaModFix/>
          </a:blip>
          <a:srcRect b="0" l="55114" r="0" t="0"/>
          <a:stretch/>
        </p:blipFill>
        <p:spPr>
          <a:xfrm>
            <a:off x="3081378" y="2636925"/>
            <a:ext cx="1370925" cy="1036100"/>
          </a:xfrm>
          <a:prstGeom prst="rect">
            <a:avLst/>
          </a:prstGeom>
          <a:noFill/>
          <a:ln>
            <a:noFill/>
          </a:ln>
        </p:spPr>
      </p:pic>
      <p:pic>
        <p:nvPicPr>
          <p:cNvPr id="279" name="Google Shape;279;p28"/>
          <p:cNvPicPr preferRelativeResize="0"/>
          <p:nvPr/>
        </p:nvPicPr>
        <p:blipFill>
          <a:blip r:embed="rId5">
            <a:alphaModFix/>
          </a:blip>
          <a:stretch>
            <a:fillRect/>
          </a:stretch>
        </p:blipFill>
        <p:spPr>
          <a:xfrm>
            <a:off x="174995" y="3673025"/>
            <a:ext cx="6958531" cy="1036100"/>
          </a:xfrm>
          <a:prstGeom prst="rect">
            <a:avLst/>
          </a:prstGeom>
          <a:noFill/>
          <a:ln>
            <a:noFill/>
          </a:ln>
        </p:spPr>
      </p:pic>
      <p:pic>
        <p:nvPicPr>
          <p:cNvPr id="280" name="Google Shape;280;p28"/>
          <p:cNvPicPr preferRelativeResize="0"/>
          <p:nvPr/>
        </p:nvPicPr>
        <p:blipFill>
          <a:blip r:embed="rId6">
            <a:alphaModFix/>
          </a:blip>
          <a:stretch>
            <a:fillRect/>
          </a:stretch>
        </p:blipFill>
        <p:spPr>
          <a:xfrm>
            <a:off x="175000" y="4732663"/>
            <a:ext cx="3028429" cy="129175"/>
          </a:xfrm>
          <a:prstGeom prst="rect">
            <a:avLst/>
          </a:prstGeom>
          <a:noFill/>
          <a:ln>
            <a:noFill/>
          </a:ln>
        </p:spPr>
      </p:pic>
      <p:pic>
        <p:nvPicPr>
          <p:cNvPr id="281" name="Google Shape;281;p28"/>
          <p:cNvPicPr preferRelativeResize="0"/>
          <p:nvPr/>
        </p:nvPicPr>
        <p:blipFill>
          <a:blip r:embed="rId7">
            <a:alphaModFix/>
          </a:blip>
          <a:stretch>
            <a:fillRect/>
          </a:stretch>
        </p:blipFill>
        <p:spPr>
          <a:xfrm>
            <a:off x="175000" y="4885400"/>
            <a:ext cx="3143725" cy="25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Gradient Boosting</a:t>
            </a:r>
            <a:endParaRPr/>
          </a:p>
        </p:txBody>
      </p:sp>
      <p:sp>
        <p:nvSpPr>
          <p:cNvPr id="287" name="Google Shape;287;p29"/>
          <p:cNvSpPr txBox="1"/>
          <p:nvPr>
            <p:ph idx="1" type="body"/>
          </p:nvPr>
        </p:nvSpPr>
        <p:spPr>
          <a:xfrm>
            <a:off x="1297500" y="982950"/>
            <a:ext cx="7404600" cy="2911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Balanced dataset performed a little bit worse than unbalanced data (not expected).</a:t>
            </a:r>
            <a:endParaRPr/>
          </a:p>
          <a:p>
            <a:pPr indent="-304958" lvl="0" marL="457200" rtl="0" algn="l">
              <a:spcBef>
                <a:spcPts val="0"/>
              </a:spcBef>
              <a:spcAft>
                <a:spcPts val="0"/>
              </a:spcAft>
              <a:buSzPct val="100000"/>
              <a:buChar char="●"/>
            </a:pPr>
            <a:r>
              <a:rPr lang="en"/>
              <a:t>Normalized, standardized, and unscaled datasets performed relatively the same.</a:t>
            </a:r>
            <a:endParaRPr/>
          </a:p>
          <a:p>
            <a:pPr indent="-304958" lvl="0" marL="457200" rtl="0" algn="l">
              <a:spcBef>
                <a:spcPts val="0"/>
              </a:spcBef>
              <a:spcAft>
                <a:spcPts val="0"/>
              </a:spcAft>
              <a:buSzPct val="100000"/>
              <a:buChar char="●"/>
            </a:pPr>
            <a:r>
              <a:rPr lang="en"/>
              <a:t>Combination (3x3x3x3x5 = 405):</a:t>
            </a:r>
            <a:endParaRPr/>
          </a:p>
          <a:p>
            <a:pPr indent="-293211" lvl="1" marL="914400" rtl="0" algn="l">
              <a:spcBef>
                <a:spcPts val="0"/>
              </a:spcBef>
              <a:spcAft>
                <a:spcPts val="0"/>
              </a:spcAft>
              <a:buSzPct val="100000"/>
              <a:buChar char="○"/>
            </a:pPr>
            <a:r>
              <a:rPr lang="en"/>
              <a:t>'learning_rate': [0.01, 0.1, 0.5]</a:t>
            </a:r>
            <a:endParaRPr/>
          </a:p>
          <a:p>
            <a:pPr indent="-293211" lvl="1" marL="914400" rtl="0" algn="l">
              <a:spcBef>
                <a:spcPts val="1000"/>
              </a:spcBef>
              <a:spcAft>
                <a:spcPts val="0"/>
              </a:spcAft>
              <a:buSzPct val="100000"/>
              <a:buChar char="○"/>
            </a:pPr>
            <a:r>
              <a:rPr lang="en"/>
              <a:t>The number of boosting stages to perform.</a:t>
            </a:r>
            <a:endParaRPr/>
          </a:p>
          <a:p>
            <a:pPr indent="0" lvl="0" marL="914400" rtl="0" algn="l">
              <a:spcBef>
                <a:spcPts val="0"/>
              </a:spcBef>
              <a:spcAft>
                <a:spcPts val="0"/>
              </a:spcAft>
              <a:buNone/>
            </a:pPr>
            <a:r>
              <a:rPr lang="en" sz="1100"/>
              <a:t>'n_estimators': [100, 200, 300]</a:t>
            </a:r>
            <a:endParaRPr sz="1100"/>
          </a:p>
          <a:p>
            <a:pPr indent="-293211" lvl="1" marL="914400" rtl="0" algn="l">
              <a:spcBef>
                <a:spcPts val="1200"/>
              </a:spcBef>
              <a:spcAft>
                <a:spcPts val="0"/>
              </a:spcAft>
              <a:buSzPct val="100000"/>
              <a:buChar char="○"/>
            </a:pPr>
            <a:r>
              <a:rPr lang="en"/>
              <a:t>The fraction of samples to be used </a:t>
            </a:r>
            <a:endParaRPr/>
          </a:p>
          <a:p>
            <a:pPr indent="0" lvl="0" marL="914400" rtl="0" algn="l">
              <a:spcBef>
                <a:spcPts val="0"/>
              </a:spcBef>
              <a:spcAft>
                <a:spcPts val="0"/>
              </a:spcAft>
              <a:buNone/>
            </a:pPr>
            <a:r>
              <a:rPr lang="en" sz="1100"/>
              <a:t>for fitting the individual base learners</a:t>
            </a:r>
            <a:endParaRPr sz="1100"/>
          </a:p>
          <a:p>
            <a:pPr indent="0" lvl="0" marL="914400" rtl="0" algn="l">
              <a:spcBef>
                <a:spcPts val="0"/>
              </a:spcBef>
              <a:spcAft>
                <a:spcPts val="0"/>
              </a:spcAft>
              <a:buNone/>
            </a:pPr>
            <a:r>
              <a:rPr lang="en" sz="1100"/>
              <a:t>'subsample': [0.8, 0.9, 1]</a:t>
            </a:r>
            <a:endParaRPr sz="1100"/>
          </a:p>
          <a:p>
            <a:pPr indent="-293211" lvl="1" marL="914400" rtl="0" algn="l">
              <a:spcBef>
                <a:spcPts val="1200"/>
              </a:spcBef>
              <a:spcAft>
                <a:spcPts val="0"/>
              </a:spcAft>
              <a:buSzPct val="100000"/>
              <a:buChar char="○"/>
            </a:pPr>
            <a:r>
              <a:rPr lang="en"/>
              <a:t>The maximum depth of the individual regression estimators. </a:t>
            </a:r>
            <a:endParaRPr/>
          </a:p>
          <a:p>
            <a:pPr indent="0" lvl="0" marL="914400" rtl="0" algn="l">
              <a:spcBef>
                <a:spcPts val="0"/>
              </a:spcBef>
              <a:spcAft>
                <a:spcPts val="0"/>
              </a:spcAft>
              <a:buNone/>
            </a:pPr>
            <a:r>
              <a:rPr lang="en" sz="1083"/>
              <a:t>The maximum depth limits the number of nodes in the tree</a:t>
            </a:r>
            <a:endParaRPr sz="1083"/>
          </a:p>
          <a:p>
            <a:pPr indent="0" lvl="0" marL="914400" rtl="0" algn="l">
              <a:spcBef>
                <a:spcPts val="0"/>
              </a:spcBef>
              <a:spcAft>
                <a:spcPts val="0"/>
              </a:spcAft>
              <a:buNone/>
            </a:pPr>
            <a:r>
              <a:rPr lang="en" sz="1100"/>
              <a:t>'max_depth': [3, 5, 7]}</a:t>
            </a:r>
            <a:endParaRPr sz="1100"/>
          </a:p>
          <a:p>
            <a:pPr indent="0" lvl="0" marL="914400" rtl="0" algn="l">
              <a:spcBef>
                <a:spcPts val="1200"/>
              </a:spcBef>
              <a:spcAft>
                <a:spcPts val="1200"/>
              </a:spcAft>
              <a:buNone/>
            </a:pPr>
            <a:r>
              <a:t/>
            </a:r>
            <a:endParaRPr sz="1100"/>
          </a:p>
        </p:txBody>
      </p:sp>
      <p:pic>
        <p:nvPicPr>
          <p:cNvPr id="288" name="Google Shape;288;p29"/>
          <p:cNvPicPr preferRelativeResize="0"/>
          <p:nvPr/>
        </p:nvPicPr>
        <p:blipFill>
          <a:blip r:embed="rId3">
            <a:alphaModFix/>
          </a:blip>
          <a:stretch>
            <a:fillRect/>
          </a:stretch>
        </p:blipFill>
        <p:spPr>
          <a:xfrm>
            <a:off x="7413175" y="4586850"/>
            <a:ext cx="1465174" cy="440700"/>
          </a:xfrm>
          <a:prstGeom prst="rect">
            <a:avLst/>
          </a:prstGeom>
          <a:noFill/>
          <a:ln>
            <a:noFill/>
          </a:ln>
        </p:spPr>
      </p:pic>
      <p:graphicFrame>
        <p:nvGraphicFramePr>
          <p:cNvPr id="289" name="Google Shape;289;p29"/>
          <p:cNvGraphicFramePr/>
          <p:nvPr/>
        </p:nvGraphicFramePr>
        <p:xfrm>
          <a:off x="5688650" y="1479647"/>
          <a:ext cx="3000000" cy="3000000"/>
        </p:xfrm>
        <a:graphic>
          <a:graphicData uri="http://schemas.openxmlformats.org/drawingml/2006/table">
            <a:tbl>
              <a:tblPr>
                <a:noFill/>
                <a:tableStyleId>{7E8474D1-4BCD-4CE3-987F-EF7A17E26422}</a:tableStyleId>
              </a:tblPr>
              <a:tblGrid>
                <a:gridCol w="1189050"/>
                <a:gridCol w="1067375"/>
                <a:gridCol w="848050"/>
              </a:tblGrid>
              <a:tr h="438325">
                <a:tc gridSpan="3">
                  <a:txBody>
                    <a:bodyPr/>
                    <a:lstStyle/>
                    <a:p>
                      <a:pPr indent="0" lvl="0" marL="0" rtl="0" algn="ctr">
                        <a:lnSpc>
                          <a:spcPct val="115000"/>
                        </a:lnSpc>
                        <a:spcBef>
                          <a:spcPts val="0"/>
                        </a:spcBef>
                        <a:spcAft>
                          <a:spcPts val="0"/>
                        </a:spcAft>
                        <a:buNone/>
                      </a:pPr>
                      <a:r>
                        <a:rPr b="1" lang="en" sz="1200">
                          <a:solidFill>
                            <a:schemeClr val="dk1"/>
                          </a:solidFill>
                        </a:rPr>
                        <a:t>Test Accuracies</a:t>
                      </a:r>
                      <a:r>
                        <a:rPr b="1" lang="en" sz="1200">
                          <a:solidFill>
                            <a:schemeClr val="dk1"/>
                          </a:solidFill>
                        </a:rPr>
                        <a:t> by Each Data Treatment</a:t>
                      </a:r>
                      <a:endParaRPr b="1" sz="12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hMerge="1"/>
                <a:tc hMerge="1"/>
              </a:tr>
              <a:tr h="237075">
                <a:tc>
                  <a:txBody>
                    <a:bodyPr/>
                    <a:lstStyle/>
                    <a:p>
                      <a:pPr indent="0" lvl="0" marL="0" rtl="0" algn="ctr">
                        <a:lnSpc>
                          <a:spcPct val="115000"/>
                        </a:lnSpc>
                        <a:spcBef>
                          <a:spcPts val="0"/>
                        </a:spcBef>
                        <a:spcAft>
                          <a:spcPts val="0"/>
                        </a:spcAft>
                        <a:buNone/>
                      </a:pPr>
                      <a:r>
                        <a:t/>
                      </a:r>
                      <a:endParaRPr b="1" sz="11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gridSpan="2">
                  <a:txBody>
                    <a:bodyPr/>
                    <a:lstStyle/>
                    <a:p>
                      <a:pPr indent="0" lvl="0" marL="0" rtl="0" algn="ctr">
                        <a:lnSpc>
                          <a:spcPct val="115000"/>
                        </a:lnSpc>
                        <a:spcBef>
                          <a:spcPts val="0"/>
                        </a:spcBef>
                        <a:spcAft>
                          <a:spcPts val="0"/>
                        </a:spcAft>
                        <a:buNone/>
                      </a:pPr>
                      <a:r>
                        <a:rPr b="1" lang="en" sz="1100">
                          <a:solidFill>
                            <a:schemeClr val="dk1"/>
                          </a:solidFill>
                        </a:rPr>
                        <a:t>Test Accuracy</a:t>
                      </a:r>
                      <a:endParaRPr b="1" sz="11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hMerge="1"/>
              </a:tr>
              <a:tr h="405000">
                <a:tc>
                  <a:txBody>
                    <a:bodyPr/>
                    <a:lstStyle/>
                    <a:p>
                      <a:pPr indent="0" lvl="0" marL="0" rtl="0" algn="ctr">
                        <a:lnSpc>
                          <a:spcPct val="115000"/>
                        </a:lnSpc>
                        <a:spcBef>
                          <a:spcPts val="0"/>
                        </a:spcBef>
                        <a:spcAft>
                          <a:spcPts val="0"/>
                        </a:spcAft>
                        <a:buNone/>
                      </a:pPr>
                      <a:r>
                        <a:rPr b="1" lang="en" sz="1100">
                          <a:solidFill>
                            <a:schemeClr val="dk1"/>
                          </a:solidFill>
                        </a:rPr>
                        <a:t>Data Treatment</a:t>
                      </a:r>
                      <a:endParaRPr b="1" sz="11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000">
                          <a:solidFill>
                            <a:schemeClr val="dk1"/>
                          </a:solidFill>
                        </a:rPr>
                        <a:t>Unbalanced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000">
                          <a:solidFill>
                            <a:schemeClr val="dk1"/>
                          </a:solidFill>
                        </a:rPr>
                        <a:t>Balanced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r>
              <a:tr h="349225">
                <a:tc>
                  <a:txBody>
                    <a:bodyPr/>
                    <a:lstStyle/>
                    <a:p>
                      <a:pPr indent="0" lvl="0" marL="0" rtl="0" algn="ctr">
                        <a:spcBef>
                          <a:spcPts val="0"/>
                        </a:spcBef>
                        <a:spcAft>
                          <a:spcPts val="0"/>
                        </a:spcAft>
                        <a:buNone/>
                      </a:pPr>
                      <a:r>
                        <a:rPr lang="en" sz="1000">
                          <a:solidFill>
                            <a:schemeClr val="dk1"/>
                          </a:solidFill>
                        </a:rPr>
                        <a:t>Unscaled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300">
                          <a:solidFill>
                            <a:schemeClr val="lt1"/>
                          </a:solidFill>
                        </a:rPr>
                        <a:t>0.70</a:t>
                      </a:r>
                      <a:endParaRPr sz="1300">
                        <a:solidFill>
                          <a:schemeClr val="lt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rPr>
                        <a:t>0.63</a:t>
                      </a:r>
                      <a:endParaRPr sz="1300">
                        <a:solidFill>
                          <a:schemeClr val="lt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9225">
                <a:tc>
                  <a:txBody>
                    <a:bodyPr/>
                    <a:lstStyle/>
                    <a:p>
                      <a:pPr indent="0" lvl="0" marL="0" rtl="0" algn="ctr">
                        <a:spcBef>
                          <a:spcPts val="0"/>
                        </a:spcBef>
                        <a:spcAft>
                          <a:spcPts val="0"/>
                        </a:spcAft>
                        <a:buNone/>
                      </a:pPr>
                      <a:r>
                        <a:rPr lang="en" sz="1000">
                          <a:solidFill>
                            <a:schemeClr val="dk1"/>
                          </a:solidFill>
                        </a:rPr>
                        <a:t>Normalized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300">
                          <a:solidFill>
                            <a:srgbClr val="FFFFFF"/>
                          </a:solidFill>
                        </a:rPr>
                        <a:t>0.70</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FFFF"/>
                          </a:solidFill>
                        </a:rPr>
                        <a:t>0.57</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2625">
                <a:tc>
                  <a:txBody>
                    <a:bodyPr/>
                    <a:lstStyle/>
                    <a:p>
                      <a:pPr indent="0" lvl="0" marL="0" rtl="0" algn="ctr">
                        <a:spcBef>
                          <a:spcPts val="0"/>
                        </a:spcBef>
                        <a:spcAft>
                          <a:spcPts val="0"/>
                        </a:spcAft>
                        <a:buNone/>
                      </a:pPr>
                      <a:r>
                        <a:rPr lang="en" sz="1000">
                          <a:solidFill>
                            <a:schemeClr val="dk1"/>
                          </a:solidFill>
                        </a:rPr>
                        <a:t>Standardized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300">
                          <a:solidFill>
                            <a:srgbClr val="FFFFFF"/>
                          </a:solidFill>
                        </a:rPr>
                        <a:t>0.70</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FFFF"/>
                          </a:solidFill>
                        </a:rPr>
                        <a:t>0.60</a:t>
                      </a:r>
                      <a:endParaRPr sz="13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290" name="Google Shape;290;p29"/>
          <p:cNvPicPr preferRelativeResize="0"/>
          <p:nvPr/>
        </p:nvPicPr>
        <p:blipFill>
          <a:blip r:embed="rId4">
            <a:alphaModFix/>
          </a:blip>
          <a:stretch>
            <a:fillRect/>
          </a:stretch>
        </p:blipFill>
        <p:spPr>
          <a:xfrm>
            <a:off x="111850" y="3652050"/>
            <a:ext cx="7241401" cy="1094850"/>
          </a:xfrm>
          <a:prstGeom prst="rect">
            <a:avLst/>
          </a:prstGeom>
          <a:noFill/>
          <a:ln>
            <a:noFill/>
          </a:ln>
        </p:spPr>
      </p:pic>
      <p:pic>
        <p:nvPicPr>
          <p:cNvPr id="291" name="Google Shape;291;p29"/>
          <p:cNvPicPr preferRelativeResize="0"/>
          <p:nvPr/>
        </p:nvPicPr>
        <p:blipFill>
          <a:blip r:embed="rId5">
            <a:alphaModFix/>
          </a:blip>
          <a:stretch>
            <a:fillRect/>
          </a:stretch>
        </p:blipFill>
        <p:spPr>
          <a:xfrm>
            <a:off x="328075" y="4746900"/>
            <a:ext cx="3497950" cy="345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Network</a:t>
            </a:r>
            <a:endParaRPr/>
          </a:p>
        </p:txBody>
      </p:sp>
      <p:pic>
        <p:nvPicPr>
          <p:cNvPr id="297" name="Google Shape;297;p30"/>
          <p:cNvPicPr preferRelativeResize="0"/>
          <p:nvPr/>
        </p:nvPicPr>
        <p:blipFill>
          <a:blip r:embed="rId3">
            <a:alphaModFix/>
          </a:blip>
          <a:stretch>
            <a:fillRect/>
          </a:stretch>
        </p:blipFill>
        <p:spPr>
          <a:xfrm>
            <a:off x="7413175" y="4586850"/>
            <a:ext cx="1465174" cy="440700"/>
          </a:xfrm>
          <a:prstGeom prst="rect">
            <a:avLst/>
          </a:prstGeom>
          <a:noFill/>
          <a:ln>
            <a:noFill/>
          </a:ln>
        </p:spPr>
      </p:pic>
      <p:grpSp>
        <p:nvGrpSpPr>
          <p:cNvPr id="298" name="Google Shape;298;p30"/>
          <p:cNvGrpSpPr/>
          <p:nvPr/>
        </p:nvGrpSpPr>
        <p:grpSpPr>
          <a:xfrm>
            <a:off x="4091250" y="393762"/>
            <a:ext cx="4953650" cy="4096100"/>
            <a:chOff x="2198850" y="414875"/>
            <a:chExt cx="4953650" cy="4096100"/>
          </a:xfrm>
        </p:grpSpPr>
        <p:pic>
          <p:nvPicPr>
            <p:cNvPr id="299" name="Google Shape;299;p30"/>
            <p:cNvPicPr preferRelativeResize="0"/>
            <p:nvPr/>
          </p:nvPicPr>
          <p:blipFill>
            <a:blip r:embed="rId4">
              <a:alphaModFix/>
            </a:blip>
            <a:stretch>
              <a:fillRect/>
            </a:stretch>
          </p:blipFill>
          <p:spPr>
            <a:xfrm>
              <a:off x="4588450" y="414875"/>
              <a:ext cx="2564050" cy="4096100"/>
            </a:xfrm>
            <a:prstGeom prst="rect">
              <a:avLst/>
            </a:prstGeom>
            <a:noFill/>
            <a:ln>
              <a:noFill/>
            </a:ln>
          </p:spPr>
        </p:pic>
        <p:pic>
          <p:nvPicPr>
            <p:cNvPr id="300" name="Google Shape;300;p30"/>
            <p:cNvPicPr preferRelativeResize="0"/>
            <p:nvPr/>
          </p:nvPicPr>
          <p:blipFill>
            <a:blip r:embed="rId5">
              <a:alphaModFix/>
            </a:blip>
            <a:stretch>
              <a:fillRect/>
            </a:stretch>
          </p:blipFill>
          <p:spPr>
            <a:xfrm>
              <a:off x="2198850" y="1583475"/>
              <a:ext cx="1887577" cy="681825"/>
            </a:xfrm>
            <a:prstGeom prst="rect">
              <a:avLst/>
            </a:prstGeom>
            <a:noFill/>
            <a:ln>
              <a:noFill/>
            </a:ln>
          </p:spPr>
        </p:pic>
      </p:grpSp>
      <p:graphicFrame>
        <p:nvGraphicFramePr>
          <p:cNvPr id="301" name="Google Shape;301;p30"/>
          <p:cNvGraphicFramePr/>
          <p:nvPr/>
        </p:nvGraphicFramePr>
        <p:xfrm>
          <a:off x="439100" y="2338221"/>
          <a:ext cx="3000000" cy="3000000"/>
        </p:xfrm>
        <a:graphic>
          <a:graphicData uri="http://schemas.openxmlformats.org/drawingml/2006/table">
            <a:tbl>
              <a:tblPr>
                <a:noFill/>
                <a:tableStyleId>{7E8474D1-4BCD-4CE3-987F-EF7A17E26422}</a:tableStyleId>
              </a:tblPr>
              <a:tblGrid>
                <a:gridCol w="1189050"/>
                <a:gridCol w="1067375"/>
                <a:gridCol w="848050"/>
              </a:tblGrid>
              <a:tr h="438325">
                <a:tc gridSpan="3">
                  <a:txBody>
                    <a:bodyPr/>
                    <a:lstStyle/>
                    <a:p>
                      <a:pPr indent="0" lvl="0" marL="0" rtl="0" algn="ctr">
                        <a:lnSpc>
                          <a:spcPct val="115000"/>
                        </a:lnSpc>
                        <a:spcBef>
                          <a:spcPts val="0"/>
                        </a:spcBef>
                        <a:spcAft>
                          <a:spcPts val="0"/>
                        </a:spcAft>
                        <a:buNone/>
                      </a:pPr>
                      <a:r>
                        <a:rPr b="1" lang="en" sz="1200">
                          <a:solidFill>
                            <a:schemeClr val="dk1"/>
                          </a:solidFill>
                        </a:rPr>
                        <a:t>Test Accuracies by Each Data Treatment with fixed hyperparameters</a:t>
                      </a:r>
                      <a:endParaRPr b="1" sz="12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hMerge="1"/>
                <a:tc hMerge="1"/>
              </a:tr>
              <a:tr h="237075">
                <a:tc>
                  <a:txBody>
                    <a:bodyPr/>
                    <a:lstStyle/>
                    <a:p>
                      <a:pPr indent="0" lvl="0" marL="0" rtl="0" algn="ctr">
                        <a:lnSpc>
                          <a:spcPct val="115000"/>
                        </a:lnSpc>
                        <a:spcBef>
                          <a:spcPts val="0"/>
                        </a:spcBef>
                        <a:spcAft>
                          <a:spcPts val="0"/>
                        </a:spcAft>
                        <a:buNone/>
                      </a:pPr>
                      <a:r>
                        <a:t/>
                      </a:r>
                      <a:endParaRPr b="1" sz="11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gridSpan="2">
                  <a:txBody>
                    <a:bodyPr/>
                    <a:lstStyle/>
                    <a:p>
                      <a:pPr indent="0" lvl="0" marL="0" rtl="0" algn="ctr">
                        <a:lnSpc>
                          <a:spcPct val="115000"/>
                        </a:lnSpc>
                        <a:spcBef>
                          <a:spcPts val="0"/>
                        </a:spcBef>
                        <a:spcAft>
                          <a:spcPts val="0"/>
                        </a:spcAft>
                        <a:buNone/>
                      </a:pPr>
                      <a:r>
                        <a:rPr b="1" lang="en" sz="1100">
                          <a:solidFill>
                            <a:schemeClr val="dk1"/>
                          </a:solidFill>
                        </a:rPr>
                        <a:t>Test Accuracy</a:t>
                      </a:r>
                      <a:endParaRPr b="1" sz="11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hMerge="1"/>
              </a:tr>
              <a:tr h="405000">
                <a:tc>
                  <a:txBody>
                    <a:bodyPr/>
                    <a:lstStyle/>
                    <a:p>
                      <a:pPr indent="0" lvl="0" marL="0" rtl="0" algn="ctr">
                        <a:lnSpc>
                          <a:spcPct val="115000"/>
                        </a:lnSpc>
                        <a:spcBef>
                          <a:spcPts val="0"/>
                        </a:spcBef>
                        <a:spcAft>
                          <a:spcPts val="0"/>
                        </a:spcAft>
                        <a:buNone/>
                      </a:pPr>
                      <a:r>
                        <a:rPr b="1" lang="en" sz="1100">
                          <a:solidFill>
                            <a:schemeClr val="dk1"/>
                          </a:solidFill>
                        </a:rPr>
                        <a:t>Data Treatment</a:t>
                      </a:r>
                      <a:endParaRPr b="1" sz="11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000">
                          <a:solidFill>
                            <a:schemeClr val="dk1"/>
                          </a:solidFill>
                        </a:rPr>
                        <a:t>Unbalanced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000">
                          <a:solidFill>
                            <a:schemeClr val="dk1"/>
                          </a:solidFill>
                        </a:rPr>
                        <a:t>Balanced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r>
              <a:tr h="349225">
                <a:tc>
                  <a:txBody>
                    <a:bodyPr/>
                    <a:lstStyle/>
                    <a:p>
                      <a:pPr indent="0" lvl="0" marL="0" rtl="0" algn="ctr">
                        <a:spcBef>
                          <a:spcPts val="0"/>
                        </a:spcBef>
                        <a:spcAft>
                          <a:spcPts val="0"/>
                        </a:spcAft>
                        <a:buNone/>
                      </a:pPr>
                      <a:r>
                        <a:rPr lang="en" sz="1000">
                          <a:solidFill>
                            <a:schemeClr val="dk1"/>
                          </a:solidFill>
                        </a:rPr>
                        <a:t>Unscaled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100">
                          <a:solidFill>
                            <a:srgbClr val="FFFFFF"/>
                          </a:solidFill>
                        </a:rPr>
                        <a:t>0.133</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0.055</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9225">
                <a:tc>
                  <a:txBody>
                    <a:bodyPr/>
                    <a:lstStyle/>
                    <a:p>
                      <a:pPr indent="0" lvl="0" marL="0" rtl="0" algn="ctr">
                        <a:spcBef>
                          <a:spcPts val="0"/>
                        </a:spcBef>
                        <a:spcAft>
                          <a:spcPts val="0"/>
                        </a:spcAft>
                        <a:buNone/>
                      </a:pPr>
                      <a:r>
                        <a:rPr lang="en" sz="1000">
                          <a:solidFill>
                            <a:schemeClr val="dk1"/>
                          </a:solidFill>
                        </a:rPr>
                        <a:t>Normalized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100">
                          <a:solidFill>
                            <a:srgbClr val="FFFFFF"/>
                          </a:solidFill>
                        </a:rPr>
                        <a:t>0.615</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0.424</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2625">
                <a:tc>
                  <a:txBody>
                    <a:bodyPr/>
                    <a:lstStyle/>
                    <a:p>
                      <a:pPr indent="0" lvl="0" marL="0" rtl="0" algn="ctr">
                        <a:spcBef>
                          <a:spcPts val="0"/>
                        </a:spcBef>
                        <a:spcAft>
                          <a:spcPts val="0"/>
                        </a:spcAft>
                        <a:buNone/>
                      </a:pPr>
                      <a:r>
                        <a:rPr lang="en" sz="1000">
                          <a:solidFill>
                            <a:schemeClr val="dk1"/>
                          </a:solidFill>
                        </a:rPr>
                        <a:t>Standardized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100">
                          <a:solidFill>
                            <a:srgbClr val="FFFFFF"/>
                          </a:solidFill>
                        </a:rPr>
                        <a:t>0.664</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0.54</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302" name="Google Shape;302;p30"/>
          <p:cNvPicPr preferRelativeResize="0"/>
          <p:nvPr/>
        </p:nvPicPr>
        <p:blipFill>
          <a:blip r:embed="rId6">
            <a:alphaModFix/>
          </a:blip>
          <a:stretch>
            <a:fillRect/>
          </a:stretch>
        </p:blipFill>
        <p:spPr>
          <a:xfrm>
            <a:off x="439100" y="1557863"/>
            <a:ext cx="1357450" cy="690850"/>
          </a:xfrm>
          <a:prstGeom prst="rect">
            <a:avLst/>
          </a:prstGeom>
          <a:noFill/>
          <a:ln>
            <a:noFill/>
          </a:ln>
        </p:spPr>
      </p:pic>
      <p:graphicFrame>
        <p:nvGraphicFramePr>
          <p:cNvPr id="303" name="Google Shape;303;p30"/>
          <p:cNvGraphicFramePr/>
          <p:nvPr/>
        </p:nvGraphicFramePr>
        <p:xfrm>
          <a:off x="4091250" y="2338221"/>
          <a:ext cx="3000000" cy="3000000"/>
        </p:xfrm>
        <a:graphic>
          <a:graphicData uri="http://schemas.openxmlformats.org/drawingml/2006/table">
            <a:tbl>
              <a:tblPr>
                <a:noFill/>
                <a:tableStyleId>{7E8474D1-4BCD-4CE3-987F-EF7A17E26422}</a:tableStyleId>
              </a:tblPr>
              <a:tblGrid>
                <a:gridCol w="1189050"/>
                <a:gridCol w="1067375"/>
              </a:tblGrid>
              <a:tr h="438325">
                <a:tc gridSpan="2">
                  <a:txBody>
                    <a:bodyPr/>
                    <a:lstStyle/>
                    <a:p>
                      <a:pPr indent="0" lvl="0" marL="0" rtl="0" algn="ctr">
                        <a:lnSpc>
                          <a:spcPct val="115000"/>
                        </a:lnSpc>
                        <a:spcBef>
                          <a:spcPts val="0"/>
                        </a:spcBef>
                        <a:spcAft>
                          <a:spcPts val="0"/>
                        </a:spcAft>
                        <a:buNone/>
                      </a:pPr>
                      <a:r>
                        <a:rPr b="1" lang="en" sz="1200">
                          <a:solidFill>
                            <a:schemeClr val="dk1"/>
                          </a:solidFill>
                        </a:rPr>
                        <a:t>Test Accuracy with different hyperparameters</a:t>
                      </a:r>
                      <a:endParaRPr b="1" sz="12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ED760"/>
                    </a:solidFill>
                  </a:tcPr>
                </a:tc>
                <a:tc hMerge="1"/>
              </a:tr>
              <a:tr h="237075">
                <a:tc>
                  <a:txBody>
                    <a:bodyPr/>
                    <a:lstStyle/>
                    <a:p>
                      <a:pPr indent="0" lvl="0" marL="0" rtl="0" algn="ctr">
                        <a:lnSpc>
                          <a:spcPct val="115000"/>
                        </a:lnSpc>
                        <a:spcBef>
                          <a:spcPts val="0"/>
                        </a:spcBef>
                        <a:spcAft>
                          <a:spcPts val="0"/>
                        </a:spcAft>
                        <a:buNone/>
                      </a:pPr>
                      <a:r>
                        <a:t/>
                      </a:r>
                      <a:endParaRPr b="1" sz="11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100">
                          <a:solidFill>
                            <a:schemeClr val="dk1"/>
                          </a:solidFill>
                        </a:rPr>
                        <a:t>Test Accuracy</a:t>
                      </a:r>
                      <a:endParaRPr b="1" sz="11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r>
              <a:tr h="405000">
                <a:tc>
                  <a:txBody>
                    <a:bodyPr/>
                    <a:lstStyle/>
                    <a:p>
                      <a:pPr indent="0" lvl="0" marL="0" rtl="0" algn="ctr">
                        <a:lnSpc>
                          <a:spcPct val="115000"/>
                        </a:lnSpc>
                        <a:spcBef>
                          <a:spcPts val="0"/>
                        </a:spcBef>
                        <a:spcAft>
                          <a:spcPts val="0"/>
                        </a:spcAft>
                        <a:buNone/>
                      </a:pPr>
                      <a:r>
                        <a:rPr b="1" lang="en" sz="1100">
                          <a:solidFill>
                            <a:schemeClr val="dk1"/>
                          </a:solidFill>
                        </a:rPr>
                        <a:t>Data Treatment</a:t>
                      </a:r>
                      <a:endParaRPr b="1" sz="11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000">
                          <a:solidFill>
                            <a:schemeClr val="dk1"/>
                          </a:solidFill>
                        </a:rPr>
                        <a:t>Unbalanced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r>
              <a:tr h="352625">
                <a:tc>
                  <a:txBody>
                    <a:bodyPr/>
                    <a:lstStyle/>
                    <a:p>
                      <a:pPr indent="0" lvl="0" marL="0" rtl="0" algn="ctr">
                        <a:spcBef>
                          <a:spcPts val="0"/>
                        </a:spcBef>
                        <a:spcAft>
                          <a:spcPts val="0"/>
                        </a:spcAft>
                        <a:buNone/>
                      </a:pPr>
                      <a:r>
                        <a:rPr lang="en" sz="1000">
                          <a:solidFill>
                            <a:schemeClr val="dk1"/>
                          </a:solidFill>
                        </a:rPr>
                        <a:t>Standardized</a:t>
                      </a:r>
                      <a:endParaRPr sz="1000">
                        <a:solidFill>
                          <a:schemeClr val="dk1"/>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100">
                          <a:solidFill>
                            <a:srgbClr val="FFFFFF"/>
                          </a:solidFill>
                        </a:rPr>
                        <a:t>0.684</a:t>
                      </a:r>
                      <a:endParaRPr sz="1100">
                        <a:solidFill>
                          <a:srgbClr val="FFFFFF"/>
                        </a:solidFill>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04" name="Google Shape;304;p30"/>
          <p:cNvSpPr/>
          <p:nvPr/>
        </p:nvSpPr>
        <p:spPr>
          <a:xfrm>
            <a:off x="1869800" y="4117075"/>
            <a:ext cx="553800" cy="440700"/>
          </a:xfrm>
          <a:prstGeom prst="ellipse">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30"/>
          <p:cNvCxnSpPr>
            <a:endCxn id="300" idx="1"/>
          </p:cNvCxnSpPr>
          <p:nvPr/>
        </p:nvCxnSpPr>
        <p:spPr>
          <a:xfrm flipH="1" rot="10800000">
            <a:off x="2350650" y="1903275"/>
            <a:ext cx="1740600" cy="2293200"/>
          </a:xfrm>
          <a:prstGeom prst="straightConnector1">
            <a:avLst/>
          </a:prstGeom>
          <a:noFill/>
          <a:ln cap="flat" cmpd="sng" w="9525">
            <a:solidFill>
              <a:schemeClr val="dk2"/>
            </a:solidFill>
            <a:prstDash val="solid"/>
            <a:round/>
            <a:headEnd len="med" w="med" type="none"/>
            <a:tailEnd len="med" w="med" type="triangle"/>
          </a:ln>
        </p:spPr>
      </p:cxnSp>
      <p:sp>
        <p:nvSpPr>
          <p:cNvPr id="306" name="Google Shape;306;p30"/>
          <p:cNvSpPr/>
          <p:nvPr/>
        </p:nvSpPr>
        <p:spPr>
          <a:xfrm>
            <a:off x="5576925" y="3370775"/>
            <a:ext cx="553800" cy="440700"/>
          </a:xfrm>
          <a:prstGeom prst="ellipse">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have we learned?</a:t>
            </a:r>
            <a:endParaRPr/>
          </a:p>
        </p:txBody>
      </p:sp>
      <p:sp>
        <p:nvSpPr>
          <p:cNvPr id="312" name="Google Shape;312;p31"/>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Feature scaling and balancing data is crucial for some models</a:t>
            </a:r>
            <a:endParaRPr/>
          </a:p>
          <a:p>
            <a:pPr indent="-311150" lvl="0" marL="457200" rtl="0" algn="l">
              <a:spcBef>
                <a:spcPts val="0"/>
              </a:spcBef>
              <a:spcAft>
                <a:spcPts val="0"/>
              </a:spcAft>
              <a:buSzPts val="1300"/>
              <a:buChar char="●"/>
            </a:pPr>
            <a:r>
              <a:rPr lang="en"/>
              <a:t>The benefits of different feature engineering techniques will vary from model to model</a:t>
            </a:r>
            <a:endParaRPr/>
          </a:p>
          <a:p>
            <a:pPr indent="-311150" lvl="0" marL="457200" rtl="0" algn="l">
              <a:spcBef>
                <a:spcPts val="0"/>
              </a:spcBef>
              <a:spcAft>
                <a:spcPts val="0"/>
              </a:spcAft>
              <a:buSzPts val="1300"/>
              <a:buChar char="●"/>
            </a:pPr>
            <a:r>
              <a:rPr lang="en"/>
              <a:t>Establishing a baseline gave us better appreciation for our model, even though the accuracy wasn’t objectively high</a:t>
            </a:r>
            <a:endParaRPr/>
          </a:p>
          <a:p>
            <a:pPr indent="-311150" lvl="0" marL="457200" rtl="0" algn="l">
              <a:spcBef>
                <a:spcPts val="0"/>
              </a:spcBef>
              <a:spcAft>
                <a:spcPts val="0"/>
              </a:spcAft>
              <a:buSzPts val="1300"/>
              <a:buChar char="●"/>
            </a:pPr>
            <a:r>
              <a:rPr lang="en"/>
              <a:t>More investigation into balancing techniques could be helpful</a:t>
            </a:r>
            <a:endParaRPr/>
          </a:p>
        </p:txBody>
      </p:sp>
      <p:sp>
        <p:nvSpPr>
          <p:cNvPr id="313" name="Google Shape;313;p31"/>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“fun”, we used AutoGluon to see how an AutoML package would perform on our data… we can see our results were </a:t>
            </a:r>
            <a:r>
              <a:rPr i="1" lang="en"/>
              <a:t>almost</a:t>
            </a:r>
            <a:r>
              <a:rPr lang="en"/>
              <a:t> as good</a:t>
            </a:r>
            <a:endParaRPr/>
          </a:p>
        </p:txBody>
      </p:sp>
      <p:pic>
        <p:nvPicPr>
          <p:cNvPr id="314" name="Google Shape;314;p31"/>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315" name="Google Shape;315;p31"/>
          <p:cNvPicPr preferRelativeResize="0"/>
          <p:nvPr/>
        </p:nvPicPr>
        <p:blipFill>
          <a:blip r:embed="rId4">
            <a:alphaModFix/>
          </a:blip>
          <a:stretch>
            <a:fillRect/>
          </a:stretch>
        </p:blipFill>
        <p:spPr>
          <a:xfrm>
            <a:off x="5387375" y="2638600"/>
            <a:ext cx="3038175" cy="1471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Kaggle link: </a:t>
            </a:r>
            <a:r>
              <a:rPr lang="en" sz="1100" u="sng">
                <a:solidFill>
                  <a:srgbClr val="1155CC"/>
                </a:solidFill>
                <a:latin typeface="Arial"/>
                <a:ea typeface="Arial"/>
                <a:cs typeface="Arial"/>
                <a:sym typeface="Arial"/>
                <a:hlinkClick r:id="rId3">
                  <a:extLst>
                    <a:ext uri="{A12FA001-AC4F-418D-AE19-62706E023703}">
                      <ahyp:hlinkClr val="tx"/>
                    </a:ext>
                  </a:extLst>
                </a:hlinkClick>
              </a:rPr>
              <a:t>https://www.kaggle.com/datasets/mrmorj/dataset-of-songs-in-spotify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Dimension: 42,305 rows x 22 columns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Features: </a:t>
            </a:r>
            <a:endParaRPr/>
          </a:p>
          <a:p>
            <a:pPr indent="0" lvl="0" marL="0" rtl="0" algn="l">
              <a:spcBef>
                <a:spcPts val="0"/>
              </a:spcBef>
              <a:spcAft>
                <a:spcPts val="0"/>
              </a:spcAft>
              <a:buNone/>
            </a:pPr>
            <a:r>
              <a:rPr lang="en"/>
              <a:t>‘danceability', 'energy', 'key', 'loudness', 'mode', 'speechiness', 'acousticness', 'instrumentalness', 'liveness', 'valence', 'tempo', 'type', 'id', 'uri', 'track_href', 'analysis_url', 'duration_ms', 'time_signature', 'genre', 'song_name', 'Unnamed: 0', 'title'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dictionary:</a:t>
            </a:r>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4">
                  <a:extLst>
                    <a:ext uri="{A12FA001-AC4F-418D-AE19-62706E023703}">
                      <ahyp:hlinkClr val="tx"/>
                    </a:ext>
                  </a:extLst>
                </a:hlinkClick>
              </a:rPr>
              <a:t>https://developer.spotify.com/documentation/web-api/reference/#/operations/get-audio-features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5">
                  <a:extLst>
                    <a:ext uri="{A12FA001-AC4F-418D-AE19-62706E023703}">
                      <ahyp:hlinkClr val="tx"/>
                    </a:ext>
                  </a:extLst>
                </a:hlinkClick>
              </a:rPr>
              <a:t>https://docs.google.com/document/d/1LWl88F8wGY1WkkOSzzVzwSYij1yeMR8hFXllRpkMyrI/edit</a:t>
            </a:r>
            <a:endParaRPr/>
          </a:p>
        </p:txBody>
      </p:sp>
      <p:pic>
        <p:nvPicPr>
          <p:cNvPr id="143" name="Google Shape;143;p14"/>
          <p:cNvPicPr preferRelativeResize="0"/>
          <p:nvPr/>
        </p:nvPicPr>
        <p:blipFill>
          <a:blip r:embed="rId6">
            <a:alphaModFix/>
          </a:blip>
          <a:stretch>
            <a:fillRect/>
          </a:stretch>
        </p:blipFill>
        <p:spPr>
          <a:xfrm>
            <a:off x="7413175" y="4586850"/>
            <a:ext cx="1465174" cy="440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2"/>
          <p:cNvSpPr txBox="1"/>
          <p:nvPr>
            <p:ph type="title"/>
          </p:nvPr>
        </p:nvSpPr>
        <p:spPr>
          <a:xfrm>
            <a:off x="618625" y="1720775"/>
            <a:ext cx="5640900" cy="134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3"/>
          <p:cNvSpPr txBox="1"/>
          <p:nvPr>
            <p:ph type="title"/>
          </p:nvPr>
        </p:nvSpPr>
        <p:spPr>
          <a:xfrm>
            <a:off x="823850" y="1284675"/>
            <a:ext cx="4776000" cy="130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 Slides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331" name="Google Shape;331;p3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Why did we get the results we did?</a:t>
            </a:r>
            <a:endParaRPr/>
          </a:p>
          <a:p>
            <a:pPr indent="-311150" lvl="0" marL="457200" rtl="0" algn="l">
              <a:spcBef>
                <a:spcPts val="0"/>
              </a:spcBef>
              <a:spcAft>
                <a:spcPts val="0"/>
              </a:spcAft>
              <a:buSzPts val="1300"/>
              <a:buChar char="●"/>
            </a:pPr>
            <a:r>
              <a:rPr lang="en"/>
              <a:t>Can we explain our results and context that might’ve contributed to our results?</a:t>
            </a:r>
            <a:endParaRPr/>
          </a:p>
          <a:p>
            <a:pPr indent="-311150" lvl="0" marL="457200" rtl="0" algn="l">
              <a:spcBef>
                <a:spcPts val="0"/>
              </a:spcBef>
              <a:spcAft>
                <a:spcPts val="0"/>
              </a:spcAft>
              <a:buSzPts val="1300"/>
              <a:buChar char="●"/>
            </a:pPr>
            <a:r>
              <a:rPr lang="en"/>
              <a:t>Are the results what we expected? Why or why not?</a:t>
            </a:r>
            <a:endParaRPr/>
          </a:p>
          <a:p>
            <a:pPr indent="-311150" lvl="0" marL="457200" rtl="0" algn="l">
              <a:spcBef>
                <a:spcPts val="0"/>
              </a:spcBef>
              <a:spcAft>
                <a:spcPts val="0"/>
              </a:spcAft>
              <a:buSzPts val="1300"/>
              <a:buChar char="●"/>
            </a:pPr>
            <a:r>
              <a:t/>
            </a:r>
            <a:endParaRPr/>
          </a:p>
        </p:txBody>
      </p:sp>
      <p:sp>
        <p:nvSpPr>
          <p:cNvPr id="332" name="Google Shape;332;p34"/>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3" name="Google Shape;333;p34"/>
          <p:cNvPicPr preferRelativeResize="0"/>
          <p:nvPr/>
        </p:nvPicPr>
        <p:blipFill>
          <a:blip r:embed="rId3">
            <a:alphaModFix/>
          </a:blip>
          <a:stretch>
            <a:fillRect/>
          </a:stretch>
        </p:blipFill>
        <p:spPr>
          <a:xfrm>
            <a:off x="7413175" y="4586850"/>
            <a:ext cx="1465174" cy="440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best ML model for song genre prediction?</a:t>
            </a:r>
            <a:endParaRPr/>
          </a:p>
        </p:txBody>
      </p:sp>
      <p:sp>
        <p:nvSpPr>
          <p:cNvPr id="149" name="Google Shape;149;p15"/>
          <p:cNvSpPr txBox="1"/>
          <p:nvPr>
            <p:ph idx="1" type="body"/>
          </p:nvPr>
        </p:nvSpPr>
        <p:spPr>
          <a:xfrm>
            <a:off x="1254525" y="1307850"/>
            <a:ext cx="4160700" cy="303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u="sng"/>
              <a:t>Goal</a:t>
            </a:r>
            <a:r>
              <a:rPr lang="en" u="sng"/>
              <a:t>:</a:t>
            </a:r>
            <a:r>
              <a:rPr lang="en"/>
              <a:t>   Spotify executives have asked the data science team to have its music app automatically recognize a song’s genre when a song is added to its database, rather than manually classifying a song genre. </a:t>
            </a:r>
            <a:r>
              <a:rPr lang="en"/>
              <a:t>This will help improve song library customization by learning what song genres are listened to most.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How?:</a:t>
            </a:r>
            <a:r>
              <a:rPr lang="en"/>
              <a:t>  The data science team will build machine learning models that will learn to distinguish songs based on key audio features. The team will then determine the best model for predicting and recognizing song genres.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0" name="Google Shape;150;p15"/>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151" name="Google Shape;151;p15"/>
          <p:cNvPicPr preferRelativeResize="0"/>
          <p:nvPr/>
        </p:nvPicPr>
        <p:blipFill>
          <a:blip r:embed="rId4">
            <a:alphaModFix/>
          </a:blip>
          <a:stretch>
            <a:fillRect/>
          </a:stretch>
        </p:blipFill>
        <p:spPr>
          <a:xfrm>
            <a:off x="6255475" y="1486600"/>
            <a:ext cx="1681250" cy="209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 Quick Summary</a:t>
            </a:r>
            <a:endParaRPr/>
          </a:p>
        </p:txBody>
      </p:sp>
      <p:sp>
        <p:nvSpPr>
          <p:cNvPr id="157" name="Google Shape;157;p16"/>
          <p:cNvSpPr txBox="1"/>
          <p:nvPr>
            <p:ph idx="1" type="body"/>
          </p:nvPr>
        </p:nvSpPr>
        <p:spPr>
          <a:xfrm>
            <a:off x="1297500" y="1567550"/>
            <a:ext cx="34353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Underground rap was the most popular genre</a:t>
            </a:r>
            <a:endParaRPr/>
          </a:p>
          <a:p>
            <a:pPr indent="-311150" lvl="0" marL="457200" rtl="0" algn="l">
              <a:spcBef>
                <a:spcPts val="0"/>
              </a:spcBef>
              <a:spcAft>
                <a:spcPts val="0"/>
              </a:spcAft>
              <a:buSzPts val="1300"/>
              <a:buChar char="●"/>
            </a:pPr>
            <a:r>
              <a:rPr lang="en"/>
              <a:t>Imbalance in the records per genre</a:t>
            </a:r>
            <a:endParaRPr/>
          </a:p>
          <a:p>
            <a:pPr indent="-311150" lvl="0" marL="457200" rtl="0" algn="l">
              <a:spcBef>
                <a:spcPts val="0"/>
              </a:spcBef>
              <a:spcAft>
                <a:spcPts val="0"/>
              </a:spcAft>
              <a:buSzPts val="1300"/>
              <a:buChar char="●"/>
            </a:pPr>
            <a:r>
              <a:rPr lang="en"/>
              <a:t>Some numeric features are on different scales</a:t>
            </a:r>
            <a:endParaRPr/>
          </a:p>
          <a:p>
            <a:pPr indent="-311150" lvl="0" marL="457200" rtl="0" algn="l">
              <a:spcBef>
                <a:spcPts val="0"/>
              </a:spcBef>
              <a:spcAft>
                <a:spcPts val="0"/>
              </a:spcAft>
              <a:buSzPts val="1300"/>
              <a:buChar char="●"/>
            </a:pPr>
            <a:r>
              <a:rPr lang="en"/>
              <a:t>Some fields has high levels of missing data</a:t>
            </a:r>
            <a:endParaRPr/>
          </a:p>
          <a:p>
            <a:pPr indent="-311150" lvl="0" marL="457200" rtl="0" algn="l">
              <a:spcBef>
                <a:spcPts val="0"/>
              </a:spcBef>
              <a:spcAft>
                <a:spcPts val="0"/>
              </a:spcAft>
              <a:buSzPts val="1300"/>
              <a:buChar char="●"/>
            </a:pPr>
            <a:r>
              <a:rPr lang="en"/>
              <a:t>Some rows are duplicated</a:t>
            </a:r>
            <a:endParaRPr/>
          </a:p>
          <a:p>
            <a:pPr indent="-311150" lvl="0" marL="457200" rtl="0" algn="l">
              <a:spcBef>
                <a:spcPts val="0"/>
              </a:spcBef>
              <a:spcAft>
                <a:spcPts val="0"/>
              </a:spcAft>
              <a:buSzPts val="1300"/>
              <a:buChar char="●"/>
            </a:pPr>
            <a:r>
              <a:rPr lang="en"/>
              <a:t>Some tracks are mapped to more than one genre</a:t>
            </a:r>
            <a:endParaRPr/>
          </a:p>
        </p:txBody>
      </p:sp>
      <p:pic>
        <p:nvPicPr>
          <p:cNvPr id="158" name="Google Shape;158;p16"/>
          <p:cNvPicPr preferRelativeResize="0"/>
          <p:nvPr/>
        </p:nvPicPr>
        <p:blipFill>
          <a:blip r:embed="rId3">
            <a:alphaModFix/>
          </a:blip>
          <a:stretch>
            <a:fillRect/>
          </a:stretch>
        </p:blipFill>
        <p:spPr>
          <a:xfrm>
            <a:off x="7413175" y="4586850"/>
            <a:ext cx="1465174" cy="440700"/>
          </a:xfrm>
          <a:prstGeom prst="rect">
            <a:avLst/>
          </a:prstGeom>
          <a:noFill/>
          <a:ln>
            <a:noFill/>
          </a:ln>
        </p:spPr>
      </p:pic>
      <p:grpSp>
        <p:nvGrpSpPr>
          <p:cNvPr id="159" name="Google Shape;159;p16"/>
          <p:cNvGrpSpPr/>
          <p:nvPr/>
        </p:nvGrpSpPr>
        <p:grpSpPr>
          <a:xfrm>
            <a:off x="5346315" y="1567546"/>
            <a:ext cx="3120276" cy="2631275"/>
            <a:chOff x="5010150" y="1212600"/>
            <a:chExt cx="3448200" cy="2974200"/>
          </a:xfrm>
        </p:grpSpPr>
        <p:sp>
          <p:nvSpPr>
            <p:cNvPr id="160" name="Google Shape;160;p16"/>
            <p:cNvSpPr/>
            <p:nvPr/>
          </p:nvSpPr>
          <p:spPr>
            <a:xfrm>
              <a:off x="5010150" y="1253825"/>
              <a:ext cx="3448200" cy="29112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16"/>
            <p:cNvPicPr preferRelativeResize="0"/>
            <p:nvPr/>
          </p:nvPicPr>
          <p:blipFill>
            <a:blip r:embed="rId4">
              <a:alphaModFix/>
            </a:blip>
            <a:stretch>
              <a:fillRect/>
            </a:stretch>
          </p:blipFill>
          <p:spPr>
            <a:xfrm>
              <a:off x="5023025" y="1212600"/>
              <a:ext cx="3313364" cy="29742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Feedback from Post Baseline Presentation</a:t>
            </a:r>
            <a:endParaRPr/>
          </a:p>
        </p:txBody>
      </p:sp>
      <p:sp>
        <p:nvSpPr>
          <p:cNvPr id="167" name="Google Shape;167;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Consider how to handle tracks mapped to multiple genres</a:t>
            </a:r>
            <a:endParaRPr/>
          </a:p>
          <a:p>
            <a:pPr indent="-311150" lvl="0" marL="457200" rtl="0" algn="l">
              <a:spcBef>
                <a:spcPts val="0"/>
              </a:spcBef>
              <a:spcAft>
                <a:spcPts val="0"/>
              </a:spcAft>
              <a:buSzPts val="1300"/>
              <a:buChar char="●"/>
            </a:pPr>
            <a:r>
              <a:rPr lang="en"/>
              <a:t>Include a baseline to compare model performance to</a:t>
            </a:r>
            <a:endParaRPr/>
          </a:p>
          <a:p>
            <a:pPr indent="-311150" lvl="0" marL="457200" rtl="0" algn="l">
              <a:spcBef>
                <a:spcPts val="0"/>
              </a:spcBef>
              <a:spcAft>
                <a:spcPts val="0"/>
              </a:spcAft>
              <a:buSzPts val="1300"/>
              <a:buChar char="●"/>
            </a:pPr>
            <a:r>
              <a:rPr lang="en"/>
              <a:t>Consider balancing the dataset to have more equal representation of genre</a:t>
            </a:r>
            <a:endParaRPr/>
          </a:p>
          <a:p>
            <a:pPr indent="-311150" lvl="0" marL="457200" rtl="0" algn="l">
              <a:spcBef>
                <a:spcPts val="0"/>
              </a:spcBef>
              <a:spcAft>
                <a:spcPts val="0"/>
              </a:spcAft>
              <a:buSzPts val="1300"/>
              <a:buChar char="●"/>
            </a:pPr>
            <a:r>
              <a:rPr lang="en"/>
              <a:t>Consider scaling numeric features</a:t>
            </a:r>
            <a:endParaRPr/>
          </a:p>
        </p:txBody>
      </p:sp>
      <p:pic>
        <p:nvPicPr>
          <p:cNvPr id="168" name="Google Shape;168;p17"/>
          <p:cNvPicPr preferRelativeResize="0"/>
          <p:nvPr/>
        </p:nvPicPr>
        <p:blipFill>
          <a:blip r:embed="rId3">
            <a:alphaModFix/>
          </a:blip>
          <a:stretch>
            <a:fillRect/>
          </a:stretch>
        </p:blipFill>
        <p:spPr>
          <a:xfrm>
            <a:off x="7413175" y="4586850"/>
            <a:ext cx="1465174" cy="44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27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Addressing </a:t>
            </a:r>
            <a:r>
              <a:rPr lang="en"/>
              <a:t>Imbalanced Data</a:t>
            </a:r>
            <a:endParaRPr/>
          </a:p>
        </p:txBody>
      </p:sp>
      <p:sp>
        <p:nvSpPr>
          <p:cNvPr id="174" name="Google Shape;174;p18"/>
          <p:cNvSpPr txBox="1"/>
          <p:nvPr>
            <p:ph idx="1" type="body"/>
          </p:nvPr>
        </p:nvSpPr>
        <p:spPr>
          <a:xfrm>
            <a:off x="6272700" y="1307850"/>
            <a:ext cx="2364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discovered we have </a:t>
            </a:r>
            <a:r>
              <a:rPr lang="en"/>
              <a:t>imbalance</a:t>
            </a:r>
            <a:r>
              <a:rPr lang="en"/>
              <a:t> data and will run our models with:</a:t>
            </a:r>
            <a:endParaRPr/>
          </a:p>
          <a:p>
            <a:pPr indent="-311150" lvl="0" marL="457200" rtl="0" algn="l">
              <a:spcBef>
                <a:spcPts val="1200"/>
              </a:spcBef>
              <a:spcAft>
                <a:spcPts val="0"/>
              </a:spcAft>
              <a:buSzPts val="1300"/>
              <a:buChar char="●"/>
            </a:pPr>
            <a:r>
              <a:rPr lang="en"/>
              <a:t>The unbalanced data</a:t>
            </a:r>
            <a:endParaRPr/>
          </a:p>
          <a:p>
            <a:pPr indent="-311150" lvl="0" marL="457200" rtl="0" algn="l">
              <a:spcBef>
                <a:spcPts val="0"/>
              </a:spcBef>
              <a:spcAft>
                <a:spcPts val="0"/>
              </a:spcAft>
              <a:buSzPts val="1300"/>
              <a:buChar char="●"/>
            </a:pPr>
            <a:r>
              <a:rPr lang="en"/>
              <a:t>Undersampled balanced data</a:t>
            </a:r>
            <a:endParaRPr/>
          </a:p>
          <a:p>
            <a:pPr indent="-298450" lvl="1" marL="914400" rtl="0" algn="l">
              <a:spcBef>
                <a:spcPts val="0"/>
              </a:spcBef>
              <a:spcAft>
                <a:spcPts val="0"/>
              </a:spcAft>
              <a:buSzPts val="1100"/>
              <a:buChar char="○"/>
            </a:pPr>
            <a:r>
              <a:rPr lang="en"/>
              <a:t>Set sample size at 80% of smallest genre</a:t>
            </a:r>
            <a:endParaRPr/>
          </a:p>
          <a:p>
            <a:pPr indent="-298450" lvl="1" marL="914400" rtl="0" algn="l">
              <a:spcBef>
                <a:spcPts val="0"/>
              </a:spcBef>
              <a:spcAft>
                <a:spcPts val="0"/>
              </a:spcAft>
              <a:buSzPts val="1100"/>
              <a:buChar char="○"/>
            </a:pPr>
            <a:r>
              <a:rPr lang="en"/>
              <a:t>Random sample equally from all genres</a:t>
            </a:r>
            <a:endParaRPr/>
          </a:p>
        </p:txBody>
      </p:sp>
      <p:pic>
        <p:nvPicPr>
          <p:cNvPr id="175" name="Google Shape;175;p18"/>
          <p:cNvPicPr preferRelativeResize="0"/>
          <p:nvPr/>
        </p:nvPicPr>
        <p:blipFill>
          <a:blip r:embed="rId3">
            <a:alphaModFix/>
          </a:blip>
          <a:stretch>
            <a:fillRect/>
          </a:stretch>
        </p:blipFill>
        <p:spPr>
          <a:xfrm>
            <a:off x="7413175" y="4586850"/>
            <a:ext cx="1465174" cy="440700"/>
          </a:xfrm>
          <a:prstGeom prst="rect">
            <a:avLst/>
          </a:prstGeom>
          <a:noFill/>
          <a:ln>
            <a:noFill/>
          </a:ln>
        </p:spPr>
      </p:pic>
      <p:grpSp>
        <p:nvGrpSpPr>
          <p:cNvPr id="176" name="Google Shape;176;p18"/>
          <p:cNvGrpSpPr/>
          <p:nvPr/>
        </p:nvGrpSpPr>
        <p:grpSpPr>
          <a:xfrm>
            <a:off x="195650" y="1490675"/>
            <a:ext cx="2747700" cy="2325300"/>
            <a:chOff x="195650" y="1262075"/>
            <a:chExt cx="2747700" cy="2325300"/>
          </a:xfrm>
        </p:grpSpPr>
        <p:sp>
          <p:nvSpPr>
            <p:cNvPr id="177" name="Google Shape;177;p18"/>
            <p:cNvSpPr/>
            <p:nvPr/>
          </p:nvSpPr>
          <p:spPr>
            <a:xfrm>
              <a:off x="195650" y="1262075"/>
              <a:ext cx="2747700" cy="2325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18"/>
            <p:cNvPicPr preferRelativeResize="0"/>
            <p:nvPr/>
          </p:nvPicPr>
          <p:blipFill>
            <a:blip r:embed="rId4">
              <a:alphaModFix/>
            </a:blip>
            <a:stretch>
              <a:fillRect/>
            </a:stretch>
          </p:blipFill>
          <p:spPr>
            <a:xfrm>
              <a:off x="254675" y="1307850"/>
              <a:ext cx="2529110" cy="2279400"/>
            </a:xfrm>
            <a:prstGeom prst="rect">
              <a:avLst/>
            </a:prstGeom>
            <a:noFill/>
            <a:ln>
              <a:noFill/>
            </a:ln>
          </p:spPr>
        </p:pic>
      </p:grpSp>
      <p:grpSp>
        <p:nvGrpSpPr>
          <p:cNvPr id="179" name="Google Shape;179;p18"/>
          <p:cNvGrpSpPr/>
          <p:nvPr/>
        </p:nvGrpSpPr>
        <p:grpSpPr>
          <a:xfrm>
            <a:off x="3285375" y="2515650"/>
            <a:ext cx="2916000" cy="2511900"/>
            <a:chOff x="3118725" y="2515800"/>
            <a:chExt cx="2916000" cy="2511900"/>
          </a:xfrm>
        </p:grpSpPr>
        <p:sp>
          <p:nvSpPr>
            <p:cNvPr id="180" name="Google Shape;180;p18"/>
            <p:cNvSpPr/>
            <p:nvPr/>
          </p:nvSpPr>
          <p:spPr>
            <a:xfrm>
              <a:off x="3118725" y="2515800"/>
              <a:ext cx="2916000" cy="2511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18"/>
            <p:cNvPicPr preferRelativeResize="0"/>
            <p:nvPr/>
          </p:nvPicPr>
          <p:blipFill>
            <a:blip r:embed="rId5">
              <a:alphaModFix/>
            </a:blip>
            <a:stretch>
              <a:fillRect/>
            </a:stretch>
          </p:blipFill>
          <p:spPr>
            <a:xfrm>
              <a:off x="3173538" y="2571750"/>
              <a:ext cx="2797650" cy="2455800"/>
            </a:xfrm>
            <a:prstGeom prst="rect">
              <a:avLst/>
            </a:prstGeom>
            <a:noFill/>
            <a:ln>
              <a:noFill/>
            </a:ln>
          </p:spPr>
        </p:pic>
      </p:grpSp>
      <p:sp>
        <p:nvSpPr>
          <p:cNvPr id="182" name="Google Shape;182;p18"/>
          <p:cNvSpPr/>
          <p:nvPr/>
        </p:nvSpPr>
        <p:spPr>
          <a:xfrm rot="5400000">
            <a:off x="2522550" y="3787325"/>
            <a:ext cx="600300" cy="782700"/>
          </a:xfrm>
          <a:prstGeom prst="bentUpArrow">
            <a:avLst>
              <a:gd fmla="val 25000" name="adj1"/>
              <a:gd fmla="val 27781" name="adj2"/>
              <a:gd fmla="val 25000" name="adj3"/>
            </a:avLst>
          </a:prstGeom>
          <a:solidFill>
            <a:srgbClr val="1ED7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129727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Scaling Numeric Features</a:t>
            </a:r>
            <a:endParaRPr/>
          </a:p>
        </p:txBody>
      </p:sp>
      <p:sp>
        <p:nvSpPr>
          <p:cNvPr id="188" name="Google Shape;188;p19"/>
          <p:cNvSpPr txBox="1"/>
          <p:nvPr>
            <p:ph idx="1" type="body"/>
          </p:nvPr>
        </p:nvSpPr>
        <p:spPr>
          <a:xfrm>
            <a:off x="1297275" y="1307850"/>
            <a:ext cx="4774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account for different scales in our numeric features, we will train different </a:t>
            </a:r>
            <a:r>
              <a:rPr lang="en"/>
              <a:t>permutations of models using:</a:t>
            </a:r>
            <a:endParaRPr/>
          </a:p>
          <a:p>
            <a:pPr indent="-311150" lvl="0" marL="457200" rtl="0" algn="l">
              <a:spcBef>
                <a:spcPts val="1200"/>
              </a:spcBef>
              <a:spcAft>
                <a:spcPts val="0"/>
              </a:spcAft>
              <a:buSzPts val="1300"/>
              <a:buChar char="●"/>
            </a:pPr>
            <a:r>
              <a:rPr lang="en"/>
              <a:t>Unscaled data</a:t>
            </a:r>
            <a:endParaRPr/>
          </a:p>
          <a:p>
            <a:pPr indent="-311150" lvl="0" marL="457200" rtl="0" algn="l">
              <a:spcBef>
                <a:spcPts val="0"/>
              </a:spcBef>
              <a:spcAft>
                <a:spcPts val="0"/>
              </a:spcAft>
              <a:buSzPts val="1300"/>
              <a:buChar char="●"/>
            </a:pPr>
            <a:r>
              <a:rPr lang="en"/>
              <a:t>Normalized data</a:t>
            </a:r>
            <a:endParaRPr/>
          </a:p>
          <a:p>
            <a:pPr indent="-298450" lvl="1" marL="914400" rtl="0" algn="l">
              <a:spcBef>
                <a:spcPts val="0"/>
              </a:spcBef>
              <a:spcAft>
                <a:spcPts val="0"/>
              </a:spcAft>
              <a:buSzPts val="1100"/>
              <a:buChar char="○"/>
            </a:pPr>
            <a:r>
              <a:rPr lang="en"/>
              <a:t>Rescale between zero and one using min and max</a:t>
            </a:r>
            <a:endParaRPr/>
          </a:p>
          <a:p>
            <a:pPr indent="-298450" lvl="1" marL="914400" rtl="0" algn="l">
              <a:spcBef>
                <a:spcPts val="0"/>
              </a:spcBef>
              <a:spcAft>
                <a:spcPts val="0"/>
              </a:spcAft>
              <a:buSzPts val="1100"/>
              <a:buChar char="○"/>
            </a:pPr>
            <a:r>
              <a:rPr lang="en"/>
              <a:t>MinMaxScaler()</a:t>
            </a:r>
            <a:endParaRPr/>
          </a:p>
          <a:p>
            <a:pPr indent="-311150" lvl="0" marL="457200" rtl="0" algn="l">
              <a:spcBef>
                <a:spcPts val="0"/>
              </a:spcBef>
              <a:spcAft>
                <a:spcPts val="0"/>
              </a:spcAft>
              <a:buSzPts val="1300"/>
              <a:buChar char="●"/>
            </a:pPr>
            <a:r>
              <a:rPr lang="en"/>
              <a:t>Standardized data</a:t>
            </a:r>
            <a:endParaRPr/>
          </a:p>
          <a:p>
            <a:pPr indent="-298450" lvl="1" marL="914400" rtl="0" algn="l">
              <a:spcBef>
                <a:spcPts val="0"/>
              </a:spcBef>
              <a:spcAft>
                <a:spcPts val="0"/>
              </a:spcAft>
              <a:buSzPts val="1100"/>
              <a:buChar char="○"/>
            </a:pPr>
            <a:r>
              <a:rPr lang="en"/>
              <a:t>Remove mean and scale to unit variance</a:t>
            </a:r>
            <a:endParaRPr/>
          </a:p>
          <a:p>
            <a:pPr indent="-298450" lvl="1" marL="914400" rtl="0" algn="l">
              <a:spcBef>
                <a:spcPts val="0"/>
              </a:spcBef>
              <a:spcAft>
                <a:spcPts val="0"/>
              </a:spcAft>
              <a:buSzPts val="1100"/>
              <a:buChar char="○"/>
            </a:pPr>
            <a:r>
              <a:rPr lang="en"/>
              <a:t>StandardScaler()</a:t>
            </a:r>
            <a:endParaRPr/>
          </a:p>
        </p:txBody>
      </p:sp>
      <p:pic>
        <p:nvPicPr>
          <p:cNvPr id="189" name="Google Shape;189;p19"/>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190" name="Google Shape;190;p19"/>
          <p:cNvPicPr preferRelativeResize="0"/>
          <p:nvPr/>
        </p:nvPicPr>
        <p:blipFill>
          <a:blip r:embed="rId4">
            <a:alphaModFix/>
          </a:blip>
          <a:stretch>
            <a:fillRect/>
          </a:stretch>
        </p:blipFill>
        <p:spPr>
          <a:xfrm>
            <a:off x="5569050" y="1939400"/>
            <a:ext cx="2767125" cy="17838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Baseline Model</a:t>
            </a:r>
            <a:endParaRPr/>
          </a:p>
        </p:txBody>
      </p:sp>
      <p:sp>
        <p:nvSpPr>
          <p:cNvPr id="196" name="Google Shape;19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ALWAYS</a:t>
            </a:r>
            <a:r>
              <a:rPr lang="en"/>
              <a:t> predict the most most popular genre from the raw data (Underground Rap)</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97" name="Google Shape;197;p20"/>
          <p:cNvGraphicFramePr/>
          <p:nvPr/>
        </p:nvGraphicFramePr>
        <p:xfrm>
          <a:off x="952500" y="2192750"/>
          <a:ext cx="3000000" cy="3000000"/>
        </p:xfrm>
        <a:graphic>
          <a:graphicData uri="http://schemas.openxmlformats.org/drawingml/2006/table">
            <a:tbl>
              <a:tblPr>
                <a:noFill/>
                <a:tableStyleId>{7E8474D1-4BCD-4CE3-987F-EF7A17E26422}</a:tableStyleId>
              </a:tblPr>
              <a:tblGrid>
                <a:gridCol w="3619500"/>
                <a:gridCol w="3619500"/>
              </a:tblGrid>
              <a:tr h="381000">
                <a:tc>
                  <a:txBody>
                    <a:bodyPr/>
                    <a:lstStyle/>
                    <a:p>
                      <a:pPr indent="0" lvl="0" marL="0" rtl="0" algn="l">
                        <a:spcBef>
                          <a:spcPts val="0"/>
                        </a:spcBef>
                        <a:spcAft>
                          <a:spcPts val="0"/>
                        </a:spcAft>
                        <a:buNone/>
                      </a:pPr>
                      <a:r>
                        <a:rPr b="1" lang="en"/>
                        <a:t>Data Set</a:t>
                      </a:r>
                      <a:endParaRPr b="1"/>
                    </a:p>
                  </a:txBody>
                  <a:tcPr marT="91425" marB="91425" marR="91425" marL="91425">
                    <a:solidFill>
                      <a:srgbClr val="1ED760"/>
                    </a:solidFill>
                  </a:tcPr>
                </a:tc>
                <a:tc>
                  <a:txBody>
                    <a:bodyPr/>
                    <a:lstStyle/>
                    <a:p>
                      <a:pPr indent="0" lvl="0" marL="0" rtl="0" algn="l">
                        <a:spcBef>
                          <a:spcPts val="0"/>
                        </a:spcBef>
                        <a:spcAft>
                          <a:spcPts val="0"/>
                        </a:spcAft>
                        <a:buNone/>
                      </a:pPr>
                      <a:r>
                        <a:rPr b="1" lang="en"/>
                        <a:t>Accuracy</a:t>
                      </a:r>
                      <a:endParaRPr b="1"/>
                    </a:p>
                  </a:txBody>
                  <a:tcPr marT="91425" marB="91425" marR="91425" marL="91425">
                    <a:solidFill>
                      <a:srgbClr val="1ED760"/>
                    </a:solidFill>
                  </a:tcPr>
                </a:tc>
              </a:tr>
              <a:tr h="381000">
                <a:tc>
                  <a:txBody>
                    <a:bodyPr/>
                    <a:lstStyle/>
                    <a:p>
                      <a:pPr indent="0" lvl="0" marL="0" rtl="0" algn="l">
                        <a:spcBef>
                          <a:spcPts val="0"/>
                        </a:spcBef>
                        <a:spcAft>
                          <a:spcPts val="0"/>
                        </a:spcAft>
                        <a:buNone/>
                      </a:pPr>
                      <a:r>
                        <a:rPr lang="en">
                          <a:solidFill>
                            <a:schemeClr val="lt1"/>
                          </a:solidFill>
                        </a:rPr>
                        <a:t>Imbalanced - Training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13.39%</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Undersampling - Training</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6.67%</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Test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13.34%</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98" name="Google Shape;198;p20"/>
          <p:cNvPicPr preferRelativeResize="0"/>
          <p:nvPr/>
        </p:nvPicPr>
        <p:blipFill>
          <a:blip r:embed="rId3">
            <a:alphaModFix/>
          </a:blip>
          <a:stretch>
            <a:fillRect/>
          </a:stretch>
        </p:blipFill>
        <p:spPr>
          <a:xfrm>
            <a:off x="7413175" y="4586850"/>
            <a:ext cx="1465174" cy="44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