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Montserrat"/>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637DB7-F992-4B63-B9C9-3B5F10B01D3E}">
  <a:tblStyle styleId="{65637DB7-F992-4B63-B9C9-3B5F10B01D3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ontserrat-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italic.fntdata"/><Relationship Id="rId12" Type="http://schemas.openxmlformats.org/officeDocument/2006/relationships/slide" Target="slides/slide6.xml"/><Relationship Id="rId34" Type="http://schemas.openxmlformats.org/officeDocument/2006/relationships/font" Target="fonts/Montserrat-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Montserrat-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7b09d8eee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7b09d8eee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7969801b9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7969801b9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7969801b9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7969801b9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7bdb62987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7bdb62987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7bdb62987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7bdb62987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7969801b9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7969801b9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7969801b9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7969801b9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69c7831ec1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69c7831ec1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7969801b9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7969801b9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7ad97038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7ad97038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9c7831ec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69c7831ec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7ad97038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7ad97038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7ad97038a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7ad97038a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69c7831ec1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69c7831ec1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7bc4cc4c3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7bc4cc4c3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7bdb62987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7bdb62987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7bdb62987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7bdb62987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7bdb62987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7bdb62987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7969801b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7969801b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7ae3667aa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7ae3667aa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7ae3667aa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7ae3667aa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7969801b9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7969801b9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7969801b9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7969801b9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7969801b9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7969801b9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7ae3667aa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7ae3667aa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mrmorj/dataset-of-songs-in-spotify" TargetMode="External"/><Relationship Id="rId4" Type="http://schemas.openxmlformats.org/officeDocument/2006/relationships/hyperlink" Target="https://developer.spotify.com/documentation/web-api/reference/#/operations/get-audio-features" TargetMode="External"/><Relationship Id="rId5" Type="http://schemas.openxmlformats.org/officeDocument/2006/relationships/hyperlink" Target="https://docs.google.com/document/d/1LWl88F8wGY1WkkOSzzVzwSYij1yeMR8hFXllRpkMyrI/edit" TargetMode="External"/><Relationship Id="rId6"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Spotify Song Genre Prediction</a:t>
            </a:r>
            <a:endParaRPr/>
          </a:p>
        </p:txBody>
      </p:sp>
      <p:sp>
        <p:nvSpPr>
          <p:cNvPr id="135" name="Google Shape;135;p13"/>
          <p:cNvSpPr txBox="1"/>
          <p:nvPr>
            <p:ph idx="1" type="subTitle"/>
          </p:nvPr>
        </p:nvSpPr>
        <p:spPr>
          <a:xfrm>
            <a:off x="5006025" y="3888275"/>
            <a:ext cx="3548700" cy="7515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688"/>
              <a:buNone/>
            </a:pPr>
            <a:r>
              <a:rPr lang="en" sz="1012"/>
              <a:t>Ivan Escalona, Daisy Khamphakdy, Iris Lew, Shuo Wang, Amanda Teschko</a:t>
            </a:r>
            <a:endParaRPr sz="1012"/>
          </a:p>
          <a:p>
            <a:pPr indent="0" lvl="0" marL="0" rtl="0" algn="l">
              <a:lnSpc>
                <a:spcPct val="90000"/>
              </a:lnSpc>
              <a:spcBef>
                <a:spcPts val="0"/>
              </a:spcBef>
              <a:spcAft>
                <a:spcPts val="0"/>
              </a:spcAft>
              <a:buSzPts val="688"/>
              <a:buNone/>
            </a:pPr>
            <a:r>
              <a:t/>
            </a:r>
            <a:endParaRPr sz="1012"/>
          </a:p>
          <a:p>
            <a:pPr indent="0" lvl="0" marL="0" rtl="0" algn="l">
              <a:lnSpc>
                <a:spcPct val="90000"/>
              </a:lnSpc>
              <a:spcBef>
                <a:spcPts val="0"/>
              </a:spcBef>
              <a:spcAft>
                <a:spcPts val="0"/>
              </a:spcAft>
              <a:buSzPts val="688"/>
              <a:buNone/>
            </a:pPr>
            <a:r>
              <a:rPr lang="en" sz="1012"/>
              <a:t>W207, MIDS</a:t>
            </a:r>
            <a:endParaRPr sz="1012"/>
          </a:p>
        </p:txBody>
      </p:sp>
      <p:pic>
        <p:nvPicPr>
          <p:cNvPr id="136" name="Google Shape;136;p13"/>
          <p:cNvPicPr preferRelativeResize="0"/>
          <p:nvPr/>
        </p:nvPicPr>
        <p:blipFill>
          <a:blip r:embed="rId3">
            <a:alphaModFix/>
          </a:blip>
          <a:stretch>
            <a:fillRect/>
          </a:stretch>
        </p:blipFill>
        <p:spPr>
          <a:xfrm>
            <a:off x="379975" y="3854500"/>
            <a:ext cx="2996426" cy="901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&amp; Findings - Duplicates </a:t>
            </a:r>
            <a:endParaRPr/>
          </a:p>
        </p:txBody>
      </p:sp>
      <p:sp>
        <p:nvSpPr>
          <p:cNvPr id="214" name="Google Shape;214;p22"/>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If we examine by id, there are duplicates, but every row is unique when we examine the complete dataset.</a:t>
            </a:r>
            <a:endParaRPr/>
          </a:p>
          <a:p>
            <a:pPr indent="-311150" lvl="0" marL="457200" rtl="0" algn="l">
              <a:spcBef>
                <a:spcPts val="0"/>
              </a:spcBef>
              <a:spcAft>
                <a:spcPts val="0"/>
              </a:spcAft>
              <a:buSzPts val="1300"/>
              <a:buChar char="●"/>
            </a:pPr>
            <a:r>
              <a:rPr lang="en"/>
              <a:t>There are 6,428 duplicates, and after dropping them, we are left with </a:t>
            </a:r>
            <a:r>
              <a:rPr lang="en"/>
              <a:t>35,877 rows.</a:t>
            </a:r>
            <a:endParaRPr/>
          </a:p>
          <a:p>
            <a:pPr indent="0" lvl="0" marL="0" rtl="0" algn="l">
              <a:spcBef>
                <a:spcPts val="1200"/>
              </a:spcBef>
              <a:spcAft>
                <a:spcPts val="1200"/>
              </a:spcAft>
              <a:buNone/>
            </a:pPr>
            <a:r>
              <a:t/>
            </a:r>
            <a:endParaRPr/>
          </a:p>
        </p:txBody>
      </p:sp>
      <p:pic>
        <p:nvPicPr>
          <p:cNvPr id="215" name="Google Shape;215;p22"/>
          <p:cNvPicPr preferRelativeResize="0"/>
          <p:nvPr/>
        </p:nvPicPr>
        <p:blipFill>
          <a:blip r:embed="rId3">
            <a:alphaModFix/>
          </a:blip>
          <a:stretch>
            <a:fillRect/>
          </a:stretch>
        </p:blipFill>
        <p:spPr>
          <a:xfrm>
            <a:off x="6285472" y="1307847"/>
            <a:ext cx="1179400" cy="3147525"/>
          </a:xfrm>
          <a:prstGeom prst="rect">
            <a:avLst/>
          </a:prstGeom>
          <a:noFill/>
          <a:ln>
            <a:noFill/>
          </a:ln>
        </p:spPr>
      </p:pic>
      <p:pic>
        <p:nvPicPr>
          <p:cNvPr id="216" name="Google Shape;216;p22"/>
          <p:cNvPicPr preferRelativeResize="0"/>
          <p:nvPr/>
        </p:nvPicPr>
        <p:blipFill>
          <a:blip r:embed="rId4">
            <a:alphaModFix/>
          </a:blip>
          <a:stretch>
            <a:fillRect/>
          </a:stretch>
        </p:blipFill>
        <p:spPr>
          <a:xfrm>
            <a:off x="7413175" y="4586850"/>
            <a:ext cx="1465174" cy="44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&amp; Findings - Outliers</a:t>
            </a:r>
            <a:endParaRPr/>
          </a:p>
          <a:p>
            <a:pPr indent="0" lvl="0" marL="0" rtl="0" algn="l">
              <a:spcBef>
                <a:spcPts val="0"/>
              </a:spcBef>
              <a:spcAft>
                <a:spcPts val="0"/>
              </a:spcAft>
              <a:buNone/>
            </a:pPr>
            <a:r>
              <a:t/>
            </a:r>
            <a:endParaRPr/>
          </a:p>
        </p:txBody>
      </p:sp>
      <p:sp>
        <p:nvSpPr>
          <p:cNvPr id="222" name="Google Shape;222;p23"/>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Outlier detection method</a:t>
            </a:r>
            <a:endParaRPr/>
          </a:p>
          <a:p>
            <a:pPr indent="-298450" lvl="1" marL="914400" rtl="0" algn="l">
              <a:spcBef>
                <a:spcPts val="0"/>
              </a:spcBef>
              <a:spcAft>
                <a:spcPts val="0"/>
              </a:spcAft>
              <a:buSzPts val="1100"/>
              <a:buChar char="○"/>
            </a:pPr>
            <a:r>
              <a:rPr lang="en"/>
              <a:t>1.5IQR method</a:t>
            </a:r>
            <a:endParaRPr/>
          </a:p>
          <a:p>
            <a:pPr indent="-298450" lvl="1" marL="914400" rtl="0" algn="l">
              <a:spcBef>
                <a:spcPts val="0"/>
              </a:spcBef>
              <a:spcAft>
                <a:spcPts val="0"/>
              </a:spcAft>
              <a:buSzPts val="1100"/>
              <a:buChar char="○"/>
            </a:pPr>
            <a:r>
              <a:rPr lang="en"/>
              <a:t>IQR = Q3 - Q1</a:t>
            </a:r>
            <a:endParaRPr/>
          </a:p>
          <a:p>
            <a:pPr indent="-298450" lvl="1" marL="914400" rtl="0" algn="l">
              <a:spcBef>
                <a:spcPts val="0"/>
              </a:spcBef>
              <a:spcAft>
                <a:spcPts val="0"/>
              </a:spcAft>
              <a:buSzPts val="1100"/>
              <a:buChar char="○"/>
            </a:pPr>
            <a:r>
              <a:rPr lang="en"/>
              <a:t>Any data point outside (-1.5IQR, 1.5*IQR) is considered an outlier</a:t>
            </a:r>
            <a:endParaRPr/>
          </a:p>
          <a:p>
            <a:pPr indent="-311150" lvl="0" marL="457200" rtl="0" algn="l">
              <a:spcBef>
                <a:spcPts val="0"/>
              </a:spcBef>
              <a:spcAft>
                <a:spcPts val="0"/>
              </a:spcAft>
              <a:buSzPts val="1300"/>
              <a:buChar char="●"/>
            </a:pPr>
            <a:r>
              <a:rPr lang="en"/>
              <a:t>Results</a:t>
            </a:r>
            <a:endParaRPr/>
          </a:p>
          <a:p>
            <a:pPr indent="-298450" lvl="1" marL="914400" rtl="0" algn="l">
              <a:spcBef>
                <a:spcPts val="0"/>
              </a:spcBef>
              <a:spcAft>
                <a:spcPts val="0"/>
              </a:spcAft>
              <a:buSzPts val="1100"/>
              <a:buChar char="○"/>
            </a:pPr>
            <a:r>
              <a:rPr lang="en"/>
              <a:t>Some good features with less than 1% of outliers (including a couple zeros)</a:t>
            </a:r>
            <a:endParaRPr/>
          </a:p>
          <a:p>
            <a:pPr indent="-298450" lvl="1" marL="914400" rtl="0" algn="l">
              <a:spcBef>
                <a:spcPts val="0"/>
              </a:spcBef>
              <a:spcAft>
                <a:spcPts val="0"/>
              </a:spcAft>
              <a:buSzPts val="1100"/>
              <a:buChar char="○"/>
            </a:pPr>
            <a:r>
              <a:rPr lang="en"/>
              <a:t>Some in the range of 1% to 3% and some even as high as 12%.</a:t>
            </a:r>
            <a:endParaRPr/>
          </a:p>
          <a:p>
            <a:pPr indent="-311150" lvl="0" marL="457200" rtl="0" algn="l">
              <a:spcBef>
                <a:spcPts val="0"/>
              </a:spcBef>
              <a:spcAft>
                <a:spcPts val="0"/>
              </a:spcAft>
              <a:buSzPts val="1300"/>
              <a:buChar char="●"/>
            </a:pPr>
            <a:r>
              <a:rPr lang="en"/>
              <a:t>What will we do?</a:t>
            </a:r>
            <a:endParaRPr/>
          </a:p>
          <a:p>
            <a:pPr indent="-298450" lvl="1" marL="914400" rtl="0" algn="l">
              <a:spcBef>
                <a:spcPts val="0"/>
              </a:spcBef>
              <a:spcAft>
                <a:spcPts val="0"/>
              </a:spcAft>
              <a:buSzPts val="1100"/>
              <a:buChar char="○"/>
            </a:pPr>
            <a:r>
              <a:rPr lang="en"/>
              <a:t>Analyze whether there’s significant data loss if we were to delete those records.</a:t>
            </a:r>
            <a:endParaRPr/>
          </a:p>
          <a:p>
            <a:pPr indent="-298450" lvl="1" marL="914400" rtl="0" algn="l">
              <a:spcBef>
                <a:spcPts val="0"/>
              </a:spcBef>
              <a:spcAft>
                <a:spcPts val="0"/>
              </a:spcAft>
              <a:buSzPts val="1100"/>
              <a:buChar char="○"/>
            </a:pPr>
            <a:r>
              <a:rPr lang="en"/>
              <a:t>Worse case scenario (unlikely): 14k records will be deleted.</a:t>
            </a:r>
            <a:endParaRPr/>
          </a:p>
        </p:txBody>
      </p:sp>
      <p:pic>
        <p:nvPicPr>
          <p:cNvPr id="223" name="Google Shape;223;p23"/>
          <p:cNvPicPr preferRelativeResize="0"/>
          <p:nvPr/>
        </p:nvPicPr>
        <p:blipFill>
          <a:blip r:embed="rId3">
            <a:alphaModFix/>
          </a:blip>
          <a:stretch>
            <a:fillRect/>
          </a:stretch>
        </p:blipFill>
        <p:spPr>
          <a:xfrm>
            <a:off x="7413175" y="4586850"/>
            <a:ext cx="1465174" cy="440700"/>
          </a:xfrm>
          <a:prstGeom prst="rect">
            <a:avLst/>
          </a:prstGeom>
          <a:noFill/>
          <a:ln>
            <a:noFill/>
          </a:ln>
        </p:spPr>
      </p:pic>
      <p:graphicFrame>
        <p:nvGraphicFramePr>
          <p:cNvPr id="224" name="Google Shape;224;p23"/>
          <p:cNvGraphicFramePr/>
          <p:nvPr/>
        </p:nvGraphicFramePr>
        <p:xfrm>
          <a:off x="5584125" y="1095750"/>
          <a:ext cx="3000000" cy="3000000"/>
        </p:xfrm>
        <a:graphic>
          <a:graphicData uri="http://schemas.openxmlformats.org/drawingml/2006/table">
            <a:tbl>
              <a:tblPr>
                <a:noFill/>
                <a:tableStyleId>{65637DB7-F992-4B63-B9C9-3B5F10B01D3E}</a:tableStyleId>
              </a:tblPr>
              <a:tblGrid>
                <a:gridCol w="1306200"/>
                <a:gridCol w="985800"/>
              </a:tblGrid>
              <a:tr h="254475">
                <a:tc>
                  <a:txBody>
                    <a:bodyPr/>
                    <a:lstStyle/>
                    <a:p>
                      <a:pPr indent="0" lvl="0" marL="0" rtl="0" algn="ctr">
                        <a:lnSpc>
                          <a:spcPct val="115000"/>
                        </a:lnSpc>
                        <a:spcBef>
                          <a:spcPts val="0"/>
                        </a:spcBef>
                        <a:spcAft>
                          <a:spcPts val="0"/>
                        </a:spcAft>
                        <a:buNone/>
                      </a:pPr>
                      <a:r>
                        <a:rPr b="1" lang="en" sz="900"/>
                        <a:t>Numeric Feature</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900"/>
                        <a:t>% of outliers</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4475">
                <a:tc>
                  <a:txBody>
                    <a:bodyPr/>
                    <a:lstStyle/>
                    <a:p>
                      <a:pPr indent="0" lvl="0" marL="0" rtl="0" algn="ctr">
                        <a:lnSpc>
                          <a:spcPct val="115000"/>
                        </a:lnSpc>
                        <a:spcBef>
                          <a:spcPts val="0"/>
                        </a:spcBef>
                        <a:spcAft>
                          <a:spcPts val="0"/>
                        </a:spcAft>
                        <a:buNone/>
                      </a:pPr>
                      <a:r>
                        <a:rPr b="1" lang="en" sz="900"/>
                        <a:t>danceability</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0.11</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r>
              <a:tr h="254475">
                <a:tc>
                  <a:txBody>
                    <a:bodyPr/>
                    <a:lstStyle/>
                    <a:p>
                      <a:pPr indent="0" lvl="0" marL="0" rtl="0" algn="ctr">
                        <a:lnSpc>
                          <a:spcPct val="115000"/>
                        </a:lnSpc>
                        <a:spcBef>
                          <a:spcPts val="0"/>
                        </a:spcBef>
                        <a:spcAft>
                          <a:spcPts val="0"/>
                        </a:spcAft>
                        <a:buNone/>
                      </a:pPr>
                      <a:r>
                        <a:rPr b="1" lang="en" sz="900"/>
                        <a:t>energy</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0.33</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4475">
                <a:tc>
                  <a:txBody>
                    <a:bodyPr/>
                    <a:lstStyle/>
                    <a:p>
                      <a:pPr indent="0" lvl="0" marL="0" rtl="0" algn="ctr">
                        <a:lnSpc>
                          <a:spcPct val="115000"/>
                        </a:lnSpc>
                        <a:spcBef>
                          <a:spcPts val="0"/>
                        </a:spcBef>
                        <a:spcAft>
                          <a:spcPts val="0"/>
                        </a:spcAft>
                        <a:buNone/>
                      </a:pPr>
                      <a:r>
                        <a:rPr b="1" lang="en" sz="900"/>
                        <a:t>loudness</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1.88</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r>
              <a:tr h="254475">
                <a:tc>
                  <a:txBody>
                    <a:bodyPr/>
                    <a:lstStyle/>
                    <a:p>
                      <a:pPr indent="0" lvl="0" marL="0" rtl="0" algn="ctr">
                        <a:lnSpc>
                          <a:spcPct val="115000"/>
                        </a:lnSpc>
                        <a:spcBef>
                          <a:spcPts val="0"/>
                        </a:spcBef>
                        <a:spcAft>
                          <a:spcPts val="0"/>
                        </a:spcAft>
                        <a:buNone/>
                      </a:pPr>
                      <a:r>
                        <a:rPr b="1" lang="en" sz="900"/>
                        <a:t>speechiness</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4.53</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4475">
                <a:tc>
                  <a:txBody>
                    <a:bodyPr/>
                    <a:lstStyle/>
                    <a:p>
                      <a:pPr indent="0" lvl="0" marL="0" rtl="0" algn="ctr">
                        <a:lnSpc>
                          <a:spcPct val="115000"/>
                        </a:lnSpc>
                        <a:spcBef>
                          <a:spcPts val="0"/>
                        </a:spcBef>
                        <a:spcAft>
                          <a:spcPts val="0"/>
                        </a:spcAft>
                        <a:buNone/>
                      </a:pPr>
                      <a:r>
                        <a:rPr b="1" lang="en" sz="900"/>
                        <a:t>acousticness</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12.17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r>
              <a:tr h="254475">
                <a:tc>
                  <a:txBody>
                    <a:bodyPr/>
                    <a:lstStyle/>
                    <a:p>
                      <a:pPr indent="0" lvl="0" marL="0" rtl="0" algn="ctr">
                        <a:lnSpc>
                          <a:spcPct val="115000"/>
                        </a:lnSpc>
                        <a:spcBef>
                          <a:spcPts val="0"/>
                        </a:spcBef>
                        <a:spcAft>
                          <a:spcPts val="0"/>
                        </a:spcAft>
                        <a:buNone/>
                      </a:pPr>
                      <a:r>
                        <a:rPr b="1" lang="en" sz="900"/>
                        <a:t>instrumentalness</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4475">
                <a:tc>
                  <a:txBody>
                    <a:bodyPr/>
                    <a:lstStyle/>
                    <a:p>
                      <a:pPr indent="0" lvl="0" marL="0" rtl="0" algn="ctr">
                        <a:lnSpc>
                          <a:spcPct val="115000"/>
                        </a:lnSpc>
                        <a:spcBef>
                          <a:spcPts val="0"/>
                        </a:spcBef>
                        <a:spcAft>
                          <a:spcPts val="0"/>
                        </a:spcAft>
                        <a:buNone/>
                      </a:pPr>
                      <a:r>
                        <a:rPr b="1" lang="en" sz="900"/>
                        <a:t>liveness</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5.90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r>
              <a:tr h="254475">
                <a:tc>
                  <a:txBody>
                    <a:bodyPr/>
                    <a:lstStyle/>
                    <a:p>
                      <a:pPr indent="0" lvl="0" marL="0" rtl="0" algn="ctr">
                        <a:lnSpc>
                          <a:spcPct val="115000"/>
                        </a:lnSpc>
                        <a:spcBef>
                          <a:spcPts val="0"/>
                        </a:spcBef>
                        <a:spcAft>
                          <a:spcPts val="0"/>
                        </a:spcAft>
                        <a:buNone/>
                      </a:pPr>
                      <a:r>
                        <a:rPr b="1" lang="en" sz="900"/>
                        <a:t>valence</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4475">
                <a:tc>
                  <a:txBody>
                    <a:bodyPr/>
                    <a:lstStyle/>
                    <a:p>
                      <a:pPr indent="0" lvl="0" marL="0" rtl="0" algn="ctr">
                        <a:lnSpc>
                          <a:spcPct val="115000"/>
                        </a:lnSpc>
                        <a:spcBef>
                          <a:spcPts val="0"/>
                        </a:spcBef>
                        <a:spcAft>
                          <a:spcPts val="0"/>
                        </a:spcAft>
                        <a:buNone/>
                      </a:pPr>
                      <a:r>
                        <a:rPr b="1" lang="en" sz="900"/>
                        <a:t>tempo</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1.26</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r>
              <a:tr h="254475">
                <a:tc>
                  <a:txBody>
                    <a:bodyPr/>
                    <a:lstStyle/>
                    <a:p>
                      <a:pPr indent="0" lvl="0" marL="0" rtl="0" algn="ctr">
                        <a:lnSpc>
                          <a:spcPct val="115000"/>
                        </a:lnSpc>
                        <a:spcBef>
                          <a:spcPts val="0"/>
                        </a:spcBef>
                        <a:spcAft>
                          <a:spcPts val="0"/>
                        </a:spcAft>
                        <a:buNone/>
                      </a:pPr>
                      <a:r>
                        <a:rPr b="1" lang="en" sz="900"/>
                        <a:t>duration_ms</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2.88</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4475">
                <a:tc>
                  <a:txBody>
                    <a:bodyPr/>
                    <a:lstStyle/>
                    <a:p>
                      <a:pPr indent="0" lvl="0" marL="0" rtl="0" algn="ctr">
                        <a:lnSpc>
                          <a:spcPct val="115000"/>
                        </a:lnSpc>
                        <a:spcBef>
                          <a:spcPts val="0"/>
                        </a:spcBef>
                        <a:spcAft>
                          <a:spcPts val="0"/>
                        </a:spcAft>
                        <a:buNone/>
                      </a:pPr>
                      <a:r>
                        <a:rPr b="1" lang="en" sz="900"/>
                        <a:t>time_signature</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4.44</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will we solve the problem?</a:t>
            </a:r>
            <a:endParaRPr/>
          </a:p>
        </p:txBody>
      </p:sp>
      <p:sp>
        <p:nvSpPr>
          <p:cNvPr id="230" name="Google Shape;230;p2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Build, test, and compare machine learning models to determine the best model for song genre prediction.</a:t>
            </a:r>
            <a:endParaRPr/>
          </a:p>
          <a:p>
            <a:pPr indent="-311150" lvl="0" marL="457200" rtl="0" algn="l">
              <a:spcBef>
                <a:spcPts val="1200"/>
              </a:spcBef>
              <a:spcAft>
                <a:spcPts val="0"/>
              </a:spcAft>
              <a:buSzPts val="1300"/>
              <a:buChar char="●"/>
            </a:pPr>
            <a:r>
              <a:rPr lang="en"/>
              <a:t>Kmeans</a:t>
            </a:r>
            <a:endParaRPr/>
          </a:p>
          <a:p>
            <a:pPr indent="-311150" lvl="0" marL="457200" rtl="0" algn="l">
              <a:spcBef>
                <a:spcPts val="0"/>
              </a:spcBef>
              <a:spcAft>
                <a:spcPts val="0"/>
              </a:spcAft>
              <a:buSzPts val="1300"/>
              <a:buChar char="●"/>
            </a:pPr>
            <a:r>
              <a:rPr lang="en"/>
              <a:t>KNN</a:t>
            </a:r>
            <a:endParaRPr/>
          </a:p>
          <a:p>
            <a:pPr indent="-311150" lvl="0" marL="457200" rtl="0" algn="l">
              <a:spcBef>
                <a:spcPts val="0"/>
              </a:spcBef>
              <a:spcAft>
                <a:spcPts val="0"/>
              </a:spcAft>
              <a:buSzPts val="1300"/>
              <a:buChar char="●"/>
            </a:pPr>
            <a:r>
              <a:rPr lang="en"/>
              <a:t>Logistic Regression</a:t>
            </a:r>
            <a:endParaRPr/>
          </a:p>
          <a:p>
            <a:pPr indent="-311150" lvl="0" marL="457200" rtl="0" algn="l">
              <a:spcBef>
                <a:spcPts val="0"/>
              </a:spcBef>
              <a:spcAft>
                <a:spcPts val="0"/>
              </a:spcAft>
              <a:buSzPts val="1300"/>
              <a:buChar char="●"/>
            </a:pPr>
            <a:r>
              <a:rPr lang="en"/>
              <a:t>Random Forest</a:t>
            </a:r>
            <a:endParaRPr/>
          </a:p>
          <a:p>
            <a:pPr indent="-311150" lvl="0" marL="457200" rtl="0" algn="l">
              <a:spcBef>
                <a:spcPts val="0"/>
              </a:spcBef>
              <a:spcAft>
                <a:spcPts val="0"/>
              </a:spcAft>
              <a:buSzPts val="1300"/>
              <a:buChar char="●"/>
            </a:pPr>
            <a:r>
              <a:rPr lang="en"/>
              <a:t>Gradient Boosting</a:t>
            </a:r>
            <a:endParaRPr/>
          </a:p>
          <a:p>
            <a:pPr indent="-311150" lvl="0" marL="457200" rtl="0" algn="l">
              <a:spcBef>
                <a:spcPts val="0"/>
              </a:spcBef>
              <a:spcAft>
                <a:spcPts val="0"/>
              </a:spcAft>
              <a:buSzPts val="1300"/>
              <a:buChar char="●"/>
            </a:pPr>
            <a:r>
              <a:rPr lang="en"/>
              <a:t>Neural Network</a:t>
            </a:r>
            <a:endParaRPr/>
          </a:p>
        </p:txBody>
      </p:sp>
      <p:pic>
        <p:nvPicPr>
          <p:cNvPr id="231" name="Google Shape;231;p24"/>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232" name="Google Shape;232;p24"/>
          <p:cNvPicPr preferRelativeResize="0"/>
          <p:nvPr/>
        </p:nvPicPr>
        <p:blipFill>
          <a:blip r:embed="rId4">
            <a:alphaModFix/>
          </a:blip>
          <a:stretch>
            <a:fillRect/>
          </a:stretch>
        </p:blipFill>
        <p:spPr>
          <a:xfrm>
            <a:off x="5411500" y="1716728"/>
            <a:ext cx="2487525" cy="2053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example</a:t>
            </a:r>
            <a:endParaRPr/>
          </a:p>
        </p:txBody>
      </p:sp>
      <p:sp>
        <p:nvSpPr>
          <p:cNvPr id="238" name="Google Shape;238;p2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39" name="Google Shape;239;p25"/>
          <p:cNvGraphicFramePr/>
          <p:nvPr/>
        </p:nvGraphicFramePr>
        <p:xfrm>
          <a:off x="4210713" y="1297225"/>
          <a:ext cx="3000000" cy="3000000"/>
        </p:xfrm>
        <a:graphic>
          <a:graphicData uri="http://schemas.openxmlformats.org/drawingml/2006/table">
            <a:tbl>
              <a:tblPr>
                <a:noFill/>
                <a:tableStyleId>{65637DB7-F992-4B63-B9C9-3B5F10B01D3E}</a:tableStyleId>
              </a:tblPr>
              <a:tblGrid>
                <a:gridCol w="1038225"/>
                <a:gridCol w="952500"/>
                <a:gridCol w="952500"/>
                <a:gridCol w="952500"/>
                <a:gridCol w="952500"/>
              </a:tblGrid>
              <a:tr h="200025">
                <a:tc>
                  <a:txBody>
                    <a:bodyPr/>
                    <a:lstStyle/>
                    <a:p>
                      <a:pPr indent="0" lvl="0" marL="0" rtl="0" algn="ctr">
                        <a:lnSpc>
                          <a:spcPct val="115000"/>
                        </a:lnSpc>
                        <a:spcBef>
                          <a:spcPts val="0"/>
                        </a:spcBef>
                        <a:spcAft>
                          <a:spcPts val="0"/>
                        </a:spcAft>
                        <a:buNone/>
                      </a:pPr>
                      <a:r>
                        <a:rPr b="1" lang="en" sz="900"/>
                        <a:t>Numeric Feature</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precision</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recall</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f1-score</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support</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 sz="900"/>
                        <a:t>Dark Trap</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0.5275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0.4607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0.4918</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458</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b="1" lang="en" sz="900"/>
                        <a:t>Emo</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0.7622</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0.6488</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0.7010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168</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200025">
                <a:tc>
                  <a:txBody>
                    <a:bodyPr/>
                    <a:lstStyle/>
                    <a:p>
                      <a:pPr indent="0" lvl="0" marL="0" rtl="0" algn="r">
                        <a:lnSpc>
                          <a:spcPct val="115000"/>
                        </a:lnSpc>
                        <a:spcBef>
                          <a:spcPts val="0"/>
                        </a:spcBef>
                        <a:spcAft>
                          <a:spcPts val="0"/>
                        </a:spcAft>
                        <a:buNone/>
                      </a:pPr>
                      <a:r>
                        <a:rPr b="1" lang="en" sz="900"/>
                        <a:t>Hiphop</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0.4960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0.4059</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0.4465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303</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b="1" lang="en" sz="900"/>
                        <a:t>Pop</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sz="900"/>
                        <a:t>0.0000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sz="900"/>
                        <a:t>0.0000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sz="900"/>
                        <a:t>0.0000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sz="900"/>
                        <a:t>46</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r>
              <a:tr h="200025">
                <a:tc>
                  <a:txBody>
                    <a:bodyPr/>
                    <a:lstStyle/>
                    <a:p>
                      <a:pPr indent="0" lvl="0" marL="0" rtl="0" algn="r">
                        <a:lnSpc>
                          <a:spcPct val="115000"/>
                        </a:lnSpc>
                        <a:spcBef>
                          <a:spcPts val="0"/>
                        </a:spcBef>
                        <a:spcAft>
                          <a:spcPts val="0"/>
                        </a:spcAft>
                        <a:buNone/>
                      </a:pPr>
                      <a:r>
                        <a:rPr b="1" lang="en" sz="900"/>
                        <a:t>Rap</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0.7833</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0.2541</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0.3837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185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b="1" lang="en" sz="900"/>
                        <a:t>RnB</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0.4709</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0.3857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0.4241</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210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b="1" lang="en" sz="900"/>
                        <a:t>Trap Metal</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0.4490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0.2256</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0.3003</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195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b="1" lang="en" sz="900"/>
                        <a:t>Underground Rap</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0.4207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0.6865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0.5217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587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b="1" lang="en" sz="900"/>
                        <a:t>dnb</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0.9631</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0.9663</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0.9647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297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200025">
                <a:tc>
                  <a:txBody>
                    <a:bodyPr/>
                    <a:lstStyle/>
                    <a:p>
                      <a:pPr indent="0" lvl="0" marL="0" rtl="0" algn="r">
                        <a:lnSpc>
                          <a:spcPct val="115000"/>
                        </a:lnSpc>
                        <a:spcBef>
                          <a:spcPts val="0"/>
                        </a:spcBef>
                        <a:spcAft>
                          <a:spcPts val="0"/>
                        </a:spcAft>
                        <a:buNone/>
                      </a:pPr>
                      <a:r>
                        <a:rPr b="1" lang="en" sz="900"/>
                        <a:t>hardstyle</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0.8243</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0.8776</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0.8501</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294</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200025">
                <a:tc>
                  <a:txBody>
                    <a:bodyPr/>
                    <a:lstStyle/>
                    <a:p>
                      <a:pPr indent="0" lvl="0" marL="0" rtl="0" algn="r">
                        <a:lnSpc>
                          <a:spcPct val="115000"/>
                        </a:lnSpc>
                        <a:spcBef>
                          <a:spcPts val="0"/>
                        </a:spcBef>
                        <a:spcAft>
                          <a:spcPts val="0"/>
                        </a:spcAft>
                        <a:buNone/>
                      </a:pPr>
                      <a:r>
                        <a:rPr b="1" lang="en" sz="900"/>
                        <a:t>psytrance</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0.9338</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0.9054</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0.9194</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296</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200025">
                <a:tc>
                  <a:txBody>
                    <a:bodyPr/>
                    <a:lstStyle/>
                    <a:p>
                      <a:pPr indent="0" lvl="0" marL="0" rtl="0" algn="r">
                        <a:lnSpc>
                          <a:spcPct val="115000"/>
                        </a:lnSpc>
                        <a:spcBef>
                          <a:spcPts val="0"/>
                        </a:spcBef>
                        <a:spcAft>
                          <a:spcPts val="0"/>
                        </a:spcAft>
                        <a:buNone/>
                      </a:pPr>
                      <a:r>
                        <a:rPr b="1" lang="en" sz="900"/>
                        <a:t>techhouse</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0.8635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0.9158</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0.8889</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297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200025">
                <a:tc>
                  <a:txBody>
                    <a:bodyPr/>
                    <a:lstStyle/>
                    <a:p>
                      <a:pPr indent="0" lvl="0" marL="0" rtl="0" algn="r">
                        <a:lnSpc>
                          <a:spcPct val="115000"/>
                        </a:lnSpc>
                        <a:spcBef>
                          <a:spcPts val="0"/>
                        </a:spcBef>
                        <a:spcAft>
                          <a:spcPts val="0"/>
                        </a:spcAft>
                        <a:buNone/>
                      </a:pPr>
                      <a:r>
                        <a:rPr b="1" lang="en" sz="900"/>
                        <a:t>techno</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0.8885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0.8615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0.8748</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296</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200025">
                <a:tc>
                  <a:txBody>
                    <a:bodyPr/>
                    <a:lstStyle/>
                    <a:p>
                      <a:pPr indent="0" lvl="0" marL="0" rtl="0" algn="r">
                        <a:lnSpc>
                          <a:spcPct val="115000"/>
                        </a:lnSpc>
                        <a:spcBef>
                          <a:spcPts val="0"/>
                        </a:spcBef>
                        <a:spcAft>
                          <a:spcPts val="0"/>
                        </a:spcAft>
                        <a:buNone/>
                      </a:pPr>
                      <a:r>
                        <a:rPr b="1" lang="en" sz="900"/>
                        <a:t>trance</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0.7982</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0.8833</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0.8386</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300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200025">
                <a:tc>
                  <a:txBody>
                    <a:bodyPr/>
                    <a:lstStyle/>
                    <a:p>
                      <a:pPr indent="0" lvl="0" marL="0" rtl="0" algn="r">
                        <a:lnSpc>
                          <a:spcPct val="115000"/>
                        </a:lnSpc>
                        <a:spcBef>
                          <a:spcPts val="0"/>
                        </a:spcBef>
                        <a:spcAft>
                          <a:spcPts val="0"/>
                        </a:spcAft>
                        <a:buNone/>
                      </a:pPr>
                      <a:r>
                        <a:rPr b="1" lang="en" sz="900"/>
                        <a:t>trap</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0.8125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0.8696</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0.8401</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299</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20002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Test accuracy</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0.6814</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r>
            </a:tbl>
          </a:graphicData>
        </a:graphic>
      </p:graphicFrame>
      <p:sp>
        <p:nvSpPr>
          <p:cNvPr id="240" name="Google Shape;240;p2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Hyperparameters</a:t>
            </a:r>
            <a:endParaRPr/>
          </a:p>
          <a:p>
            <a:pPr indent="-295275" lvl="0" marL="457200" rtl="0" algn="l">
              <a:spcBef>
                <a:spcPts val="1200"/>
              </a:spcBef>
              <a:spcAft>
                <a:spcPts val="0"/>
              </a:spcAft>
              <a:buSzPts val="1050"/>
              <a:buChar char="●"/>
            </a:pPr>
            <a:r>
              <a:rPr b="1" lang="en" sz="1050"/>
              <a:t>max_depth</a:t>
            </a:r>
            <a:r>
              <a:rPr lang="en" sz="1050"/>
              <a:t>=None  </a:t>
            </a:r>
            <a:endParaRPr sz="1050"/>
          </a:p>
          <a:p>
            <a:pPr indent="-295275" lvl="0" marL="457200" rtl="0" algn="l">
              <a:spcBef>
                <a:spcPts val="0"/>
              </a:spcBef>
              <a:spcAft>
                <a:spcPts val="0"/>
              </a:spcAft>
              <a:buSzPts val="1050"/>
              <a:buChar char="●"/>
            </a:pPr>
            <a:r>
              <a:rPr lang="en" sz="1050"/>
              <a:t> </a:t>
            </a:r>
            <a:r>
              <a:rPr b="1" lang="en" sz="1050"/>
              <a:t>n_estimators</a:t>
            </a:r>
            <a:r>
              <a:rPr lang="en" sz="1050"/>
              <a:t>=460, </a:t>
            </a:r>
            <a:endParaRPr sz="1050"/>
          </a:p>
          <a:p>
            <a:pPr indent="-295275" lvl="0" marL="457200" rtl="0" algn="l">
              <a:spcBef>
                <a:spcPts val="0"/>
              </a:spcBef>
              <a:spcAft>
                <a:spcPts val="0"/>
              </a:spcAft>
              <a:buSzPts val="1050"/>
              <a:buChar char="●"/>
            </a:pPr>
            <a:r>
              <a:rPr b="1" lang="en" sz="1050"/>
              <a:t>criterion</a:t>
            </a:r>
            <a:r>
              <a:rPr lang="en" sz="1050"/>
              <a:t>='gini',</a:t>
            </a:r>
            <a:endParaRPr sz="1050"/>
          </a:p>
          <a:p>
            <a:pPr indent="-295275" lvl="0" marL="457200" rtl="0" algn="l">
              <a:spcBef>
                <a:spcPts val="0"/>
              </a:spcBef>
              <a:spcAft>
                <a:spcPts val="0"/>
              </a:spcAft>
              <a:buSzPts val="1050"/>
              <a:buChar char="●"/>
            </a:pPr>
            <a:r>
              <a:rPr b="1" lang="en" sz="1050"/>
              <a:t>max_features </a:t>
            </a:r>
            <a:r>
              <a:rPr lang="en" sz="1050"/>
              <a:t>= 'sqrt',</a:t>
            </a:r>
            <a:endParaRPr sz="1050"/>
          </a:p>
          <a:p>
            <a:pPr indent="-295275" lvl="0" marL="457200" rtl="0" algn="l">
              <a:spcBef>
                <a:spcPts val="0"/>
              </a:spcBef>
              <a:spcAft>
                <a:spcPts val="0"/>
              </a:spcAft>
              <a:buSzPts val="1050"/>
              <a:buChar char="●"/>
            </a:pPr>
            <a:r>
              <a:rPr b="1" lang="en" sz="1050"/>
              <a:t>min_samples_split </a:t>
            </a:r>
            <a:r>
              <a:rPr lang="en" sz="1050"/>
              <a:t>= 6,</a:t>
            </a:r>
            <a:endParaRPr sz="1050"/>
          </a:p>
          <a:p>
            <a:pPr indent="-295275" lvl="0" marL="457200" rtl="0" algn="l">
              <a:spcBef>
                <a:spcPts val="0"/>
              </a:spcBef>
              <a:spcAft>
                <a:spcPts val="0"/>
              </a:spcAft>
              <a:buSzPts val="1050"/>
              <a:buChar char="●"/>
            </a:pPr>
            <a:r>
              <a:rPr b="1" lang="en" sz="1050"/>
              <a:t>min_samples_leaf</a:t>
            </a:r>
            <a:r>
              <a:rPr lang="en" sz="1050"/>
              <a:t>=9</a:t>
            </a:r>
            <a:endParaRPr sz="1050"/>
          </a:p>
          <a:p>
            <a:pPr indent="-295275" lvl="0" marL="457200" rtl="0" algn="l">
              <a:spcBef>
                <a:spcPts val="0"/>
              </a:spcBef>
              <a:spcAft>
                <a:spcPts val="0"/>
              </a:spcAft>
              <a:buSzPts val="1050"/>
              <a:buChar char="●"/>
            </a:pPr>
            <a:r>
              <a:rPr lang="en" sz="1050"/>
              <a:t>The rest  are the default parameters </a:t>
            </a:r>
            <a:endParaRPr sz="1050"/>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What’s pending?</a:t>
            </a:r>
            <a:endParaRPr/>
          </a:p>
        </p:txBody>
      </p:sp>
      <p:sp>
        <p:nvSpPr>
          <p:cNvPr id="246" name="Google Shape;246;p26"/>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Outlier analysis</a:t>
            </a:r>
            <a:endParaRPr/>
          </a:p>
          <a:p>
            <a:pPr indent="-311150" lvl="0" marL="457200" rtl="0" algn="l">
              <a:spcBef>
                <a:spcPts val="0"/>
              </a:spcBef>
              <a:spcAft>
                <a:spcPts val="0"/>
              </a:spcAft>
              <a:buSzPts val="1300"/>
              <a:buChar char="●"/>
            </a:pPr>
            <a:r>
              <a:rPr lang="en"/>
              <a:t>Complete the development of the K-Means model</a:t>
            </a:r>
            <a:endParaRPr/>
          </a:p>
          <a:p>
            <a:pPr indent="-311150" lvl="0" marL="457200" rtl="0" algn="l">
              <a:spcBef>
                <a:spcPts val="0"/>
              </a:spcBef>
              <a:spcAft>
                <a:spcPts val="0"/>
              </a:spcAft>
              <a:buSzPts val="1300"/>
              <a:buChar char="●"/>
            </a:pPr>
            <a:r>
              <a:rPr lang="en"/>
              <a:t>Improve accuracy on some of the models</a:t>
            </a:r>
            <a:endParaRPr/>
          </a:p>
          <a:p>
            <a:pPr indent="-311150" lvl="0" marL="457200" rtl="0" algn="l">
              <a:spcBef>
                <a:spcPts val="0"/>
              </a:spcBef>
              <a:spcAft>
                <a:spcPts val="0"/>
              </a:spcAft>
              <a:buSzPts val="1300"/>
              <a:buChar char="●"/>
            </a:pPr>
            <a:r>
              <a:rPr lang="en"/>
              <a:t>Debug Neural Network model</a:t>
            </a:r>
            <a:endParaRPr/>
          </a:p>
          <a:p>
            <a:pPr indent="-311150" lvl="0" marL="457200" rtl="0" algn="l">
              <a:spcBef>
                <a:spcPts val="0"/>
              </a:spcBef>
              <a:spcAft>
                <a:spcPts val="0"/>
              </a:spcAft>
              <a:buSzPts val="1300"/>
              <a:buChar char="●"/>
            </a:pPr>
            <a:r>
              <a:rPr lang="en"/>
              <a:t>Compare and analyze models</a:t>
            </a:r>
            <a:endParaRPr/>
          </a:p>
        </p:txBody>
      </p:sp>
      <p:graphicFrame>
        <p:nvGraphicFramePr>
          <p:cNvPr id="247" name="Google Shape;247;p26"/>
          <p:cNvGraphicFramePr/>
          <p:nvPr/>
        </p:nvGraphicFramePr>
        <p:xfrm>
          <a:off x="4972075" y="935600"/>
          <a:ext cx="3000000" cy="3000000"/>
        </p:xfrm>
        <a:graphic>
          <a:graphicData uri="http://schemas.openxmlformats.org/drawingml/2006/table">
            <a:tbl>
              <a:tblPr>
                <a:noFill/>
                <a:tableStyleId>{65637DB7-F992-4B63-B9C9-3B5F10B01D3E}</a:tableStyleId>
              </a:tblPr>
              <a:tblGrid>
                <a:gridCol w="952500"/>
                <a:gridCol w="952500"/>
                <a:gridCol w="952500"/>
                <a:gridCol w="952500"/>
              </a:tblGrid>
              <a:tr h="219075">
                <a:tc gridSpan="4">
                  <a:txBody>
                    <a:bodyPr/>
                    <a:lstStyle/>
                    <a:p>
                      <a:pPr indent="0" lvl="0" marL="0" rtl="0" algn="ctr">
                        <a:lnSpc>
                          <a:spcPct val="115000"/>
                        </a:lnSpc>
                        <a:spcBef>
                          <a:spcPts val="0"/>
                        </a:spcBef>
                        <a:spcAft>
                          <a:spcPts val="0"/>
                        </a:spcAft>
                        <a:buNone/>
                      </a:pPr>
                      <a:r>
                        <a:rPr b="1" lang="en" sz="1100">
                          <a:solidFill>
                            <a:srgbClr val="FFFFFF"/>
                          </a:solidFill>
                          <a:latin typeface="Lato"/>
                          <a:ea typeface="Lato"/>
                          <a:cs typeface="Lato"/>
                          <a:sym typeface="Lato"/>
                        </a:rPr>
                        <a:t>Machine Learning Models</a:t>
                      </a:r>
                      <a:endParaRPr b="1" sz="1100">
                        <a:solidFill>
                          <a:srgbClr val="FFFFFF"/>
                        </a:solidFill>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0AD47"/>
                    </a:solidFill>
                  </a:tcPr>
                </a:tc>
                <a:tc hMerge="1"/>
                <a:tc hMerge="1"/>
                <a:tc hMerge="1"/>
              </a:tr>
              <a:tr h="219075">
                <a:tc gridSpan="4">
                  <a:txBody>
                    <a:bodyPr/>
                    <a:lstStyle/>
                    <a:p>
                      <a:pPr indent="0" lvl="0" marL="0" rtl="0" algn="ctr">
                        <a:lnSpc>
                          <a:spcPct val="115000"/>
                        </a:lnSpc>
                        <a:spcBef>
                          <a:spcPts val="0"/>
                        </a:spcBef>
                        <a:spcAft>
                          <a:spcPts val="0"/>
                        </a:spcAft>
                        <a:buNone/>
                      </a:pPr>
                      <a:r>
                        <a:rPr b="1" lang="en" sz="1100">
                          <a:solidFill>
                            <a:srgbClr val="FFFFFF"/>
                          </a:solidFill>
                          <a:latin typeface="Lato"/>
                          <a:ea typeface="Lato"/>
                          <a:cs typeface="Lato"/>
                          <a:sym typeface="Lato"/>
                        </a:rPr>
                        <a:t>Supervised</a:t>
                      </a:r>
                      <a:endParaRPr b="1" sz="1100">
                        <a:solidFill>
                          <a:srgbClr val="FFFFFF"/>
                        </a:solidFill>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0AD47"/>
                    </a:solidFill>
                  </a:tcPr>
                </a:tc>
                <a:tc hMerge="1"/>
                <a:tc hMerge="1"/>
                <a:tc hMerge="1"/>
              </a:tr>
              <a:tr h="219075">
                <a:tc>
                  <a:txBody>
                    <a:bodyPr/>
                    <a:lstStyle/>
                    <a:p>
                      <a:pPr indent="0" lvl="0" marL="0" rtl="0" algn="ctr">
                        <a:lnSpc>
                          <a:spcPct val="115000"/>
                        </a:lnSpc>
                        <a:spcBef>
                          <a:spcPts val="0"/>
                        </a:spcBef>
                        <a:spcAft>
                          <a:spcPts val="0"/>
                        </a:spcAft>
                        <a:buNone/>
                      </a:pPr>
                      <a:r>
                        <a:rPr b="1" lang="en" sz="1100">
                          <a:solidFill>
                            <a:srgbClr val="FFFFFF"/>
                          </a:solidFill>
                          <a:latin typeface="Lato"/>
                          <a:ea typeface="Lato"/>
                          <a:cs typeface="Lato"/>
                          <a:sym typeface="Lato"/>
                        </a:rPr>
                        <a:t>Rank</a:t>
                      </a:r>
                      <a:endParaRPr b="1" sz="1100">
                        <a:solidFill>
                          <a:srgbClr val="FFFFFF"/>
                        </a:solidFill>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0AD47"/>
                    </a:solidFill>
                  </a:tcPr>
                </a:tc>
                <a:tc>
                  <a:txBody>
                    <a:bodyPr/>
                    <a:lstStyle/>
                    <a:p>
                      <a:pPr indent="0" lvl="0" marL="0" rtl="0" algn="ctr">
                        <a:lnSpc>
                          <a:spcPct val="115000"/>
                        </a:lnSpc>
                        <a:spcBef>
                          <a:spcPts val="0"/>
                        </a:spcBef>
                        <a:spcAft>
                          <a:spcPts val="0"/>
                        </a:spcAft>
                        <a:buNone/>
                      </a:pPr>
                      <a:r>
                        <a:rPr b="1" lang="en" sz="1100">
                          <a:solidFill>
                            <a:srgbClr val="FFFFFF"/>
                          </a:solidFill>
                          <a:latin typeface="Lato"/>
                          <a:ea typeface="Lato"/>
                          <a:cs typeface="Lato"/>
                          <a:sym typeface="Lato"/>
                        </a:rPr>
                        <a:t>Model</a:t>
                      </a:r>
                      <a:endParaRPr b="1" sz="1100">
                        <a:solidFill>
                          <a:srgbClr val="FFFFFF"/>
                        </a:solidFill>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0AD47"/>
                    </a:solidFill>
                  </a:tcPr>
                </a:tc>
                <a:tc>
                  <a:txBody>
                    <a:bodyPr/>
                    <a:lstStyle/>
                    <a:p>
                      <a:pPr indent="0" lvl="0" marL="0" rtl="0" algn="ctr">
                        <a:lnSpc>
                          <a:spcPct val="115000"/>
                        </a:lnSpc>
                        <a:spcBef>
                          <a:spcPts val="0"/>
                        </a:spcBef>
                        <a:spcAft>
                          <a:spcPts val="0"/>
                        </a:spcAft>
                        <a:buNone/>
                      </a:pPr>
                      <a:r>
                        <a:rPr b="1" lang="en" sz="1100">
                          <a:solidFill>
                            <a:srgbClr val="FFFFFF"/>
                          </a:solidFill>
                          <a:latin typeface="Lato"/>
                          <a:ea typeface="Lato"/>
                          <a:cs typeface="Lato"/>
                          <a:sym typeface="Lato"/>
                        </a:rPr>
                        <a:t>Train Accuracy</a:t>
                      </a:r>
                      <a:endParaRPr b="1" sz="1100">
                        <a:solidFill>
                          <a:srgbClr val="FFFFFF"/>
                        </a:solidFill>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0AD47"/>
                    </a:solidFill>
                  </a:tcPr>
                </a:tc>
                <a:tc>
                  <a:txBody>
                    <a:bodyPr/>
                    <a:lstStyle/>
                    <a:p>
                      <a:pPr indent="0" lvl="0" marL="0" rtl="0" algn="ctr">
                        <a:lnSpc>
                          <a:spcPct val="115000"/>
                        </a:lnSpc>
                        <a:spcBef>
                          <a:spcPts val="0"/>
                        </a:spcBef>
                        <a:spcAft>
                          <a:spcPts val="0"/>
                        </a:spcAft>
                        <a:buNone/>
                      </a:pPr>
                      <a:r>
                        <a:rPr b="1" lang="en" sz="1100">
                          <a:solidFill>
                            <a:srgbClr val="FFFFFF"/>
                          </a:solidFill>
                          <a:latin typeface="Lato"/>
                          <a:ea typeface="Lato"/>
                          <a:cs typeface="Lato"/>
                          <a:sym typeface="Lato"/>
                        </a:rPr>
                        <a:t>Test Accuracy</a:t>
                      </a:r>
                      <a:endParaRPr b="1" sz="1100">
                        <a:solidFill>
                          <a:srgbClr val="FFFFFF"/>
                        </a:solidFill>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0AD47"/>
                    </a:solidFill>
                  </a:tcPr>
                </a:tc>
              </a:tr>
              <a:tr h="219075">
                <a:tc>
                  <a:txBody>
                    <a:bodyPr/>
                    <a:lstStyle/>
                    <a:p>
                      <a:pPr indent="0" lvl="0" marL="0" rtl="0" algn="ctr">
                        <a:lnSpc>
                          <a:spcPct val="115000"/>
                        </a:lnSpc>
                        <a:spcBef>
                          <a:spcPts val="0"/>
                        </a:spcBef>
                        <a:spcAft>
                          <a:spcPts val="0"/>
                        </a:spcAft>
                        <a:buNone/>
                      </a:pPr>
                      <a:r>
                        <a:rPr b="1" lang="en" sz="1100">
                          <a:latin typeface="Lato"/>
                          <a:ea typeface="Lato"/>
                          <a:cs typeface="Lato"/>
                          <a:sym typeface="Lato"/>
                        </a:rPr>
                        <a:t>1</a:t>
                      </a:r>
                      <a:endParaRPr b="1" sz="1100">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rtl="0" algn="l">
                        <a:lnSpc>
                          <a:spcPct val="115000"/>
                        </a:lnSpc>
                        <a:spcBef>
                          <a:spcPts val="0"/>
                        </a:spcBef>
                        <a:spcAft>
                          <a:spcPts val="0"/>
                        </a:spcAft>
                        <a:buNone/>
                      </a:pPr>
                      <a:r>
                        <a:rPr b="1" lang="en" sz="1100">
                          <a:latin typeface="Lato"/>
                          <a:ea typeface="Lato"/>
                          <a:cs typeface="Lato"/>
                          <a:sym typeface="Lato"/>
                        </a:rPr>
                        <a:t>XGBoost</a:t>
                      </a:r>
                      <a:endParaRPr b="1" sz="1100">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
                          <a:latin typeface="Lato"/>
                          <a:ea typeface="Lato"/>
                          <a:cs typeface="Lato"/>
                          <a:sym typeface="Lato"/>
                        </a:rPr>
                        <a:t>0.7794</a:t>
                      </a:r>
                      <a:endParaRPr>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
                          <a:latin typeface="Lato"/>
                          <a:ea typeface="Lato"/>
                          <a:cs typeface="Lato"/>
                          <a:sym typeface="Lato"/>
                        </a:rPr>
                        <a:t>0.6972</a:t>
                      </a:r>
                      <a:endParaRPr>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r>
              <a:tr h="219075">
                <a:tc>
                  <a:txBody>
                    <a:bodyPr/>
                    <a:lstStyle/>
                    <a:p>
                      <a:pPr indent="0" lvl="0" marL="0" rtl="0" algn="ctr">
                        <a:lnSpc>
                          <a:spcPct val="115000"/>
                        </a:lnSpc>
                        <a:spcBef>
                          <a:spcPts val="0"/>
                        </a:spcBef>
                        <a:spcAft>
                          <a:spcPts val="0"/>
                        </a:spcAft>
                        <a:buNone/>
                      </a:pPr>
                      <a:r>
                        <a:rPr b="1" lang="en" sz="1100">
                          <a:latin typeface="Lato"/>
                          <a:ea typeface="Lato"/>
                          <a:cs typeface="Lato"/>
                          <a:sym typeface="Lato"/>
                        </a:rPr>
                        <a:t>2</a:t>
                      </a:r>
                      <a:endParaRPr b="1" sz="1100">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100">
                          <a:latin typeface="Lato"/>
                          <a:ea typeface="Lato"/>
                          <a:cs typeface="Lato"/>
                          <a:sym typeface="Lato"/>
                        </a:rPr>
                        <a:t>Random Forest</a:t>
                      </a:r>
                      <a:endParaRPr b="1" sz="1100">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Lato"/>
                          <a:ea typeface="Lato"/>
                          <a:cs typeface="Lato"/>
                          <a:sym typeface="Lato"/>
                        </a:rPr>
                        <a:t>0.7850</a:t>
                      </a:r>
                      <a:endParaRPr>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Lato"/>
                          <a:ea typeface="Lato"/>
                          <a:cs typeface="Lato"/>
                          <a:sym typeface="Lato"/>
                        </a:rPr>
                        <a:t>0.6814</a:t>
                      </a:r>
                      <a:endParaRPr>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19075">
                <a:tc>
                  <a:txBody>
                    <a:bodyPr/>
                    <a:lstStyle/>
                    <a:p>
                      <a:pPr indent="0" lvl="0" marL="0" rtl="0" algn="ctr">
                        <a:lnSpc>
                          <a:spcPct val="115000"/>
                        </a:lnSpc>
                        <a:spcBef>
                          <a:spcPts val="0"/>
                        </a:spcBef>
                        <a:spcAft>
                          <a:spcPts val="0"/>
                        </a:spcAft>
                        <a:buNone/>
                      </a:pPr>
                      <a:r>
                        <a:rPr b="1" lang="en" sz="1100">
                          <a:latin typeface="Lato"/>
                          <a:ea typeface="Lato"/>
                          <a:cs typeface="Lato"/>
                          <a:sym typeface="Lato"/>
                        </a:rPr>
                        <a:t>3</a:t>
                      </a:r>
                      <a:endParaRPr b="1" sz="1100">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rtl="0" algn="l">
                        <a:lnSpc>
                          <a:spcPct val="115000"/>
                        </a:lnSpc>
                        <a:spcBef>
                          <a:spcPts val="0"/>
                        </a:spcBef>
                        <a:spcAft>
                          <a:spcPts val="0"/>
                        </a:spcAft>
                        <a:buNone/>
                      </a:pPr>
                      <a:r>
                        <a:rPr b="1" lang="en" sz="1100">
                          <a:latin typeface="Lato"/>
                          <a:ea typeface="Lato"/>
                          <a:cs typeface="Lato"/>
                          <a:sym typeface="Lato"/>
                        </a:rPr>
                        <a:t>KNN (K=1)</a:t>
                      </a:r>
                      <a:endParaRPr b="1" sz="1100">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
                          <a:latin typeface="Lato"/>
                          <a:ea typeface="Lato"/>
                          <a:cs typeface="Lato"/>
                          <a:sym typeface="Lato"/>
                        </a:rPr>
                        <a:t>0.9321</a:t>
                      </a:r>
                      <a:endParaRPr>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
                          <a:latin typeface="Lato"/>
                          <a:ea typeface="Lato"/>
                          <a:cs typeface="Lato"/>
                          <a:sym typeface="Lato"/>
                        </a:rPr>
                        <a:t>0.3836</a:t>
                      </a:r>
                      <a:endParaRPr>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r>
              <a:tr h="390525">
                <a:tc>
                  <a:txBody>
                    <a:bodyPr/>
                    <a:lstStyle/>
                    <a:p>
                      <a:pPr indent="0" lvl="0" marL="0" rtl="0" algn="ctr">
                        <a:lnSpc>
                          <a:spcPct val="115000"/>
                        </a:lnSpc>
                        <a:spcBef>
                          <a:spcPts val="0"/>
                        </a:spcBef>
                        <a:spcAft>
                          <a:spcPts val="0"/>
                        </a:spcAft>
                        <a:buNone/>
                      </a:pPr>
                      <a:r>
                        <a:rPr b="1" lang="en" sz="1100">
                          <a:latin typeface="Lato"/>
                          <a:ea typeface="Lato"/>
                          <a:cs typeface="Lato"/>
                          <a:sym typeface="Lato"/>
                        </a:rPr>
                        <a:t>4</a:t>
                      </a:r>
                      <a:endParaRPr b="1" sz="1100">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100">
                          <a:latin typeface="Lato"/>
                          <a:ea typeface="Lato"/>
                          <a:cs typeface="Lato"/>
                          <a:sym typeface="Lato"/>
                        </a:rPr>
                        <a:t>Logistic Regression</a:t>
                      </a:r>
                      <a:endParaRPr b="1" sz="1100">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Lato"/>
                          <a:ea typeface="Lato"/>
                          <a:cs typeface="Lato"/>
                          <a:sym typeface="Lato"/>
                        </a:rPr>
                        <a:t>0.2222</a:t>
                      </a:r>
                      <a:endParaRPr>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Lato"/>
                          <a:ea typeface="Lato"/>
                          <a:cs typeface="Lato"/>
                          <a:sym typeface="Lato"/>
                        </a:rPr>
                        <a:t>0.2200</a:t>
                      </a:r>
                      <a:endParaRPr>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90525">
                <a:tc>
                  <a:txBody>
                    <a:bodyPr/>
                    <a:lstStyle/>
                    <a:p>
                      <a:pPr indent="0" lvl="0" marL="0" rtl="0" algn="ctr">
                        <a:lnSpc>
                          <a:spcPct val="115000"/>
                        </a:lnSpc>
                        <a:spcBef>
                          <a:spcPts val="0"/>
                        </a:spcBef>
                        <a:spcAft>
                          <a:spcPts val="0"/>
                        </a:spcAft>
                        <a:buNone/>
                      </a:pPr>
                      <a:r>
                        <a:rPr b="1" lang="en" sz="1100">
                          <a:latin typeface="Lato"/>
                          <a:ea typeface="Lato"/>
                          <a:cs typeface="Lato"/>
                          <a:sym typeface="Lato"/>
                        </a:rPr>
                        <a:t>5</a:t>
                      </a:r>
                      <a:endParaRPr b="1" sz="1100">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rtl="0" algn="l">
                        <a:lnSpc>
                          <a:spcPct val="115000"/>
                        </a:lnSpc>
                        <a:spcBef>
                          <a:spcPts val="0"/>
                        </a:spcBef>
                        <a:spcAft>
                          <a:spcPts val="0"/>
                        </a:spcAft>
                        <a:buNone/>
                      </a:pPr>
                      <a:r>
                        <a:rPr b="1" lang="en" sz="1100">
                          <a:latin typeface="Lato"/>
                          <a:ea typeface="Lato"/>
                          <a:cs typeface="Lato"/>
                          <a:sym typeface="Lato"/>
                        </a:rPr>
                        <a:t>Neural Network</a:t>
                      </a:r>
                      <a:endParaRPr b="1" sz="1100">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
                          <a:latin typeface="Lato"/>
                          <a:ea typeface="Lato"/>
                          <a:cs typeface="Lato"/>
                          <a:sym typeface="Lato"/>
                        </a:rPr>
                        <a:t>0.1736</a:t>
                      </a:r>
                      <a:endParaRPr>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
                          <a:latin typeface="Lato"/>
                          <a:ea typeface="Lato"/>
                          <a:cs typeface="Lato"/>
                          <a:sym typeface="Lato"/>
                        </a:rPr>
                        <a:t>0.0000</a:t>
                      </a:r>
                      <a:endParaRPr>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type="title"/>
          </p:nvPr>
        </p:nvSpPr>
        <p:spPr>
          <a:xfrm>
            <a:off x="823850" y="1284675"/>
            <a:ext cx="4776000" cy="130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Old Slides</a:t>
            </a:r>
            <a:endParaRPr/>
          </a:p>
        </p:txBody>
      </p:sp>
      <p:sp>
        <p:nvSpPr>
          <p:cNvPr id="253" name="Google Shape;253;p27"/>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will we solve the problem?</a:t>
            </a:r>
            <a:endParaRPr/>
          </a:p>
        </p:txBody>
      </p:sp>
      <p:sp>
        <p:nvSpPr>
          <p:cNvPr id="259" name="Google Shape;259;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Feature developing</a:t>
            </a:r>
            <a:endParaRPr/>
          </a:p>
          <a:p>
            <a:pPr indent="-298450" lvl="1" marL="914400" rtl="0" algn="l">
              <a:spcBef>
                <a:spcPts val="0"/>
              </a:spcBef>
              <a:spcAft>
                <a:spcPts val="0"/>
              </a:spcAft>
              <a:buSzPts val="1100"/>
              <a:buChar char="○"/>
            </a:pPr>
            <a:r>
              <a:rPr lang="en"/>
              <a:t>Ratio, eg: instrumentalness / liveness</a:t>
            </a:r>
            <a:endParaRPr/>
          </a:p>
          <a:p>
            <a:pPr indent="-298450" lvl="1" marL="914400" rtl="0" algn="l">
              <a:spcBef>
                <a:spcPts val="0"/>
              </a:spcBef>
              <a:spcAft>
                <a:spcPts val="0"/>
              </a:spcAft>
              <a:buSzPts val="1100"/>
              <a:buChar char="○"/>
            </a:pPr>
            <a:r>
              <a:rPr lang="en"/>
              <a:t>Multiply, eg: speechiness x Danceability</a:t>
            </a:r>
            <a:endParaRPr/>
          </a:p>
          <a:p>
            <a:pPr indent="-298450" lvl="1" marL="914400" rtl="0" algn="l">
              <a:spcBef>
                <a:spcPts val="0"/>
              </a:spcBef>
              <a:spcAft>
                <a:spcPts val="0"/>
              </a:spcAft>
              <a:buSzPts val="1100"/>
              <a:buChar char="○"/>
            </a:pPr>
            <a:r>
              <a:rPr lang="en"/>
              <a:t>etc.</a:t>
            </a:r>
            <a:endParaRPr/>
          </a:p>
          <a:p>
            <a:pPr indent="-311150" lvl="0" marL="457200" rtl="0" algn="l">
              <a:spcBef>
                <a:spcPts val="0"/>
              </a:spcBef>
              <a:spcAft>
                <a:spcPts val="0"/>
              </a:spcAft>
              <a:buSzPts val="1300"/>
              <a:buChar char="●"/>
            </a:pPr>
            <a:r>
              <a:rPr lang="en"/>
              <a:t>Correlation</a:t>
            </a:r>
            <a:endParaRPr/>
          </a:p>
          <a:p>
            <a:pPr indent="-298450" lvl="1" marL="914400" rtl="0" algn="l">
              <a:spcBef>
                <a:spcPts val="0"/>
              </a:spcBef>
              <a:spcAft>
                <a:spcPts val="0"/>
              </a:spcAft>
              <a:buSzPts val="1100"/>
              <a:buChar char="○"/>
            </a:pPr>
            <a:r>
              <a:rPr lang="en"/>
              <a:t>Energy vs Loudness</a:t>
            </a:r>
            <a:endParaRPr/>
          </a:p>
          <a:p>
            <a:pPr indent="-298450" lvl="1" marL="914400" rtl="0" algn="l">
              <a:spcBef>
                <a:spcPts val="0"/>
              </a:spcBef>
              <a:spcAft>
                <a:spcPts val="0"/>
              </a:spcAft>
              <a:buSzPts val="1100"/>
              <a:buChar char="○"/>
            </a:pPr>
            <a:r>
              <a:rPr lang="en"/>
              <a:t>Etc.</a:t>
            </a:r>
            <a:endParaRPr/>
          </a:p>
        </p:txBody>
      </p:sp>
      <p:pic>
        <p:nvPicPr>
          <p:cNvPr id="260" name="Google Shape;260;p28"/>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261" name="Google Shape;261;p28"/>
          <p:cNvPicPr preferRelativeResize="0"/>
          <p:nvPr/>
        </p:nvPicPr>
        <p:blipFill>
          <a:blip r:embed="rId4">
            <a:alphaModFix/>
          </a:blip>
          <a:stretch>
            <a:fillRect/>
          </a:stretch>
        </p:blipFill>
        <p:spPr>
          <a:xfrm>
            <a:off x="5846825" y="1567550"/>
            <a:ext cx="3031525" cy="2344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267" name="Google Shape;267;p29"/>
          <p:cNvSpPr txBox="1"/>
          <p:nvPr>
            <p:ph idx="1" type="body"/>
          </p:nvPr>
        </p:nvSpPr>
        <p:spPr>
          <a:xfrm>
            <a:off x="1297500" y="1567550"/>
            <a:ext cx="7038900" cy="3019200"/>
          </a:xfrm>
          <a:prstGeom prst="rect">
            <a:avLst/>
          </a:prstGeom>
        </p:spPr>
        <p:txBody>
          <a:bodyPr anchorCtr="0" anchor="t" bIns="91425" lIns="91425" spcFirstLastPara="1" rIns="91425" wrap="square" tIns="91425">
            <a:normAutofit fontScale="85000" lnSpcReduction="20000"/>
          </a:bodyPr>
          <a:lstStyle/>
          <a:p>
            <a:pPr indent="-327020" lvl="0" marL="457200" rtl="0" algn="l">
              <a:lnSpc>
                <a:spcPct val="85000"/>
              </a:lnSpc>
              <a:spcBef>
                <a:spcPts val="1300"/>
              </a:spcBef>
              <a:spcAft>
                <a:spcPts val="0"/>
              </a:spcAft>
              <a:buClr>
                <a:srgbClr val="FFFFFF"/>
              </a:buClr>
              <a:buSzPct val="100000"/>
              <a:buFont typeface="Arial"/>
              <a:buChar char="●"/>
            </a:pPr>
            <a:r>
              <a:rPr lang="en" sz="1823">
                <a:solidFill>
                  <a:srgbClr val="FFFFFF"/>
                </a:solidFill>
                <a:latin typeface="Arial"/>
                <a:ea typeface="Arial"/>
                <a:cs typeface="Arial"/>
                <a:sym typeface="Arial"/>
              </a:rPr>
              <a:t>Genre prediction based on song characteristics</a:t>
            </a:r>
            <a:endParaRPr sz="1823">
              <a:solidFill>
                <a:srgbClr val="FFFFFF"/>
              </a:solidFill>
              <a:latin typeface="Arial"/>
              <a:ea typeface="Arial"/>
              <a:cs typeface="Arial"/>
              <a:sym typeface="Arial"/>
            </a:endParaRPr>
          </a:p>
          <a:p>
            <a:pPr indent="-327020" lvl="1" marL="914400" rtl="0" algn="l">
              <a:lnSpc>
                <a:spcPct val="85000"/>
              </a:lnSpc>
              <a:spcBef>
                <a:spcPts val="0"/>
              </a:spcBef>
              <a:spcAft>
                <a:spcPts val="0"/>
              </a:spcAft>
              <a:buClr>
                <a:srgbClr val="FFFFFF"/>
              </a:buClr>
              <a:buSzPct val="100000"/>
              <a:buFont typeface="Arial"/>
              <a:buChar char="○"/>
            </a:pPr>
            <a:r>
              <a:rPr lang="en" sz="1823">
                <a:solidFill>
                  <a:srgbClr val="FFFFFF"/>
                </a:solidFill>
                <a:latin typeface="Arial"/>
                <a:ea typeface="Arial"/>
                <a:cs typeface="Arial"/>
                <a:sym typeface="Arial"/>
              </a:rPr>
              <a:t>Create clusters &amp; kmeans</a:t>
            </a:r>
            <a:endParaRPr sz="1823">
              <a:solidFill>
                <a:srgbClr val="FFFFFF"/>
              </a:solidFill>
              <a:latin typeface="Arial"/>
              <a:ea typeface="Arial"/>
              <a:cs typeface="Arial"/>
              <a:sym typeface="Arial"/>
            </a:endParaRPr>
          </a:p>
          <a:p>
            <a:pPr indent="-327020" lvl="1" marL="914400" rtl="0" algn="l">
              <a:lnSpc>
                <a:spcPct val="85000"/>
              </a:lnSpc>
              <a:spcBef>
                <a:spcPts val="0"/>
              </a:spcBef>
              <a:spcAft>
                <a:spcPts val="0"/>
              </a:spcAft>
              <a:buClr>
                <a:srgbClr val="FFFFFF"/>
              </a:buClr>
              <a:buSzPct val="100000"/>
              <a:buFont typeface="Arial"/>
              <a:buChar char="○"/>
            </a:pPr>
            <a:r>
              <a:rPr lang="en" sz="1823">
                <a:solidFill>
                  <a:srgbClr val="FFFFFF"/>
                </a:solidFill>
                <a:latin typeface="Arial"/>
                <a:ea typeface="Arial"/>
                <a:cs typeface="Arial"/>
                <a:sym typeface="Arial"/>
              </a:rPr>
              <a:t>Song title - multiclass classification </a:t>
            </a:r>
            <a:endParaRPr sz="1823">
              <a:solidFill>
                <a:srgbClr val="FFFFFF"/>
              </a:solidFill>
              <a:latin typeface="Arial"/>
              <a:ea typeface="Arial"/>
              <a:cs typeface="Arial"/>
              <a:sym typeface="Arial"/>
            </a:endParaRPr>
          </a:p>
          <a:p>
            <a:pPr indent="-327020" lvl="2" marL="1371600" rtl="0" algn="l">
              <a:lnSpc>
                <a:spcPct val="85000"/>
              </a:lnSpc>
              <a:spcBef>
                <a:spcPts val="0"/>
              </a:spcBef>
              <a:spcAft>
                <a:spcPts val="0"/>
              </a:spcAft>
              <a:buClr>
                <a:srgbClr val="FFFFFF"/>
              </a:buClr>
              <a:buSzPct val="100000"/>
              <a:buFont typeface="Arial"/>
              <a:buChar char="■"/>
            </a:pPr>
            <a:r>
              <a:rPr lang="en" sz="1823">
                <a:solidFill>
                  <a:srgbClr val="FFFFFF"/>
                </a:solidFill>
                <a:latin typeface="Arial"/>
                <a:ea typeface="Arial"/>
                <a:cs typeface="Arial"/>
                <a:sym typeface="Arial"/>
              </a:rPr>
              <a:t>more rnb songs have ‘love’, etc. </a:t>
            </a:r>
            <a:endParaRPr sz="1823">
              <a:solidFill>
                <a:srgbClr val="FFFFFF"/>
              </a:solidFill>
              <a:latin typeface="Arial"/>
              <a:ea typeface="Arial"/>
              <a:cs typeface="Arial"/>
              <a:sym typeface="Arial"/>
            </a:endParaRPr>
          </a:p>
          <a:p>
            <a:pPr indent="-327020" lvl="2" marL="1371600" rtl="0" algn="l">
              <a:lnSpc>
                <a:spcPct val="85000"/>
              </a:lnSpc>
              <a:spcBef>
                <a:spcPts val="0"/>
              </a:spcBef>
              <a:spcAft>
                <a:spcPts val="0"/>
              </a:spcAft>
              <a:buClr>
                <a:srgbClr val="FFFFFF"/>
              </a:buClr>
              <a:buSzPct val="100000"/>
              <a:buFont typeface="Arial"/>
              <a:buChar char="■"/>
            </a:pPr>
            <a:r>
              <a:rPr lang="en" sz="1823">
                <a:solidFill>
                  <a:srgbClr val="FFFFFF"/>
                </a:solidFill>
                <a:latin typeface="Arial"/>
                <a:ea typeface="Arial"/>
                <a:cs typeface="Arial"/>
                <a:sym typeface="Arial"/>
              </a:rPr>
              <a:t>smaller dataset. (Non english songs in dataset)</a:t>
            </a:r>
            <a:endParaRPr sz="1823">
              <a:solidFill>
                <a:srgbClr val="FFFFFF"/>
              </a:solidFill>
              <a:latin typeface="Arial"/>
              <a:ea typeface="Arial"/>
              <a:cs typeface="Arial"/>
              <a:sym typeface="Arial"/>
            </a:endParaRPr>
          </a:p>
          <a:p>
            <a:pPr indent="-327020" lvl="1" marL="914400" rtl="0" algn="l">
              <a:lnSpc>
                <a:spcPct val="85000"/>
              </a:lnSpc>
              <a:spcBef>
                <a:spcPts val="0"/>
              </a:spcBef>
              <a:spcAft>
                <a:spcPts val="0"/>
              </a:spcAft>
              <a:buClr>
                <a:srgbClr val="FFFFFF"/>
              </a:buClr>
              <a:buSzPct val="100000"/>
              <a:buFont typeface="Arial"/>
              <a:buChar char="○"/>
            </a:pPr>
            <a:r>
              <a:rPr lang="en" sz="1823">
                <a:solidFill>
                  <a:srgbClr val="FFFFFF"/>
                </a:solidFill>
                <a:latin typeface="Arial"/>
                <a:ea typeface="Arial"/>
                <a:cs typeface="Arial"/>
                <a:sym typeface="Arial"/>
              </a:rPr>
              <a:t>Business case (</a:t>
            </a:r>
            <a:r>
              <a:rPr lang="en" sz="1823">
                <a:solidFill>
                  <a:srgbClr val="FFFFFF"/>
                </a:solidFill>
                <a:latin typeface="Arial"/>
                <a:ea typeface="Arial"/>
                <a:cs typeface="Arial"/>
                <a:sym typeface="Arial"/>
              </a:rPr>
              <a:t>a</a:t>
            </a:r>
            <a:r>
              <a:rPr lang="en" sz="1823">
                <a:solidFill>
                  <a:srgbClr val="FFFFFF"/>
                </a:solidFill>
                <a:latin typeface="Arial"/>
                <a:ea typeface="Arial"/>
                <a:cs typeface="Arial"/>
                <a:sym typeface="Arial"/>
              </a:rPr>
              <a:t>lgorithm</a:t>
            </a:r>
            <a:r>
              <a:rPr lang="en" sz="1823">
                <a:solidFill>
                  <a:srgbClr val="FFFFFF"/>
                </a:solidFill>
                <a:latin typeface="Arial"/>
                <a:ea typeface="Arial"/>
                <a:cs typeface="Arial"/>
                <a:sym typeface="Arial"/>
              </a:rPr>
              <a:t> and </a:t>
            </a:r>
            <a:r>
              <a:rPr lang="en" sz="1823">
                <a:solidFill>
                  <a:srgbClr val="FFFFFF"/>
                </a:solidFill>
                <a:latin typeface="Arial"/>
                <a:ea typeface="Arial"/>
                <a:cs typeface="Arial"/>
                <a:sym typeface="Arial"/>
              </a:rPr>
              <a:t>classify it for spotify internally)</a:t>
            </a:r>
            <a:endParaRPr sz="1823">
              <a:solidFill>
                <a:srgbClr val="FFFFFF"/>
              </a:solidFill>
              <a:latin typeface="Arial"/>
              <a:ea typeface="Arial"/>
              <a:cs typeface="Arial"/>
              <a:sym typeface="Arial"/>
            </a:endParaRPr>
          </a:p>
          <a:p>
            <a:pPr indent="-327020" lvl="0" marL="457200" rtl="0" algn="l">
              <a:lnSpc>
                <a:spcPct val="85000"/>
              </a:lnSpc>
              <a:spcBef>
                <a:spcPts val="0"/>
              </a:spcBef>
              <a:spcAft>
                <a:spcPts val="0"/>
              </a:spcAft>
              <a:buClr>
                <a:srgbClr val="FFFFFF"/>
              </a:buClr>
              <a:buSzPct val="100000"/>
              <a:buFont typeface="Arial"/>
              <a:buChar char="●"/>
            </a:pPr>
            <a:r>
              <a:rPr lang="en" sz="1823">
                <a:solidFill>
                  <a:srgbClr val="FFFFFF"/>
                </a:solidFill>
                <a:latin typeface="Arial"/>
                <a:ea typeface="Arial"/>
                <a:cs typeface="Arial"/>
                <a:sym typeface="Arial"/>
              </a:rPr>
              <a:t>Song recommendation (KNN, kmeans, etc.)</a:t>
            </a:r>
            <a:endParaRPr sz="1823">
              <a:solidFill>
                <a:srgbClr val="FFFFFF"/>
              </a:solidFill>
              <a:latin typeface="Arial"/>
              <a:ea typeface="Arial"/>
              <a:cs typeface="Arial"/>
              <a:sym typeface="Arial"/>
            </a:endParaRPr>
          </a:p>
          <a:p>
            <a:pPr indent="-327020" lvl="1" marL="914400" rtl="0" algn="l">
              <a:lnSpc>
                <a:spcPct val="85000"/>
              </a:lnSpc>
              <a:spcBef>
                <a:spcPts val="0"/>
              </a:spcBef>
              <a:spcAft>
                <a:spcPts val="0"/>
              </a:spcAft>
              <a:buClr>
                <a:srgbClr val="FFFFFF"/>
              </a:buClr>
              <a:buSzPct val="100000"/>
              <a:buFont typeface="Arial"/>
              <a:buChar char="○"/>
            </a:pPr>
            <a:r>
              <a:rPr lang="en" sz="1823">
                <a:solidFill>
                  <a:srgbClr val="FFFFFF"/>
                </a:solidFill>
                <a:latin typeface="Arial"/>
                <a:ea typeface="Arial"/>
                <a:cs typeface="Arial"/>
                <a:sym typeface="Arial"/>
              </a:rPr>
              <a:t>Similar song played next? </a:t>
            </a:r>
            <a:endParaRPr sz="1823">
              <a:solidFill>
                <a:srgbClr val="FFFFFF"/>
              </a:solidFill>
              <a:latin typeface="Arial"/>
              <a:ea typeface="Arial"/>
              <a:cs typeface="Arial"/>
              <a:sym typeface="Arial"/>
            </a:endParaRPr>
          </a:p>
          <a:p>
            <a:pPr indent="-327020" lvl="2" marL="1371600" rtl="0" algn="l">
              <a:lnSpc>
                <a:spcPct val="85000"/>
              </a:lnSpc>
              <a:spcBef>
                <a:spcPts val="0"/>
              </a:spcBef>
              <a:spcAft>
                <a:spcPts val="0"/>
              </a:spcAft>
              <a:buClr>
                <a:srgbClr val="FFFFFF"/>
              </a:buClr>
              <a:buSzPct val="100000"/>
              <a:buFont typeface="Arial"/>
              <a:buChar char="■"/>
            </a:pPr>
            <a:r>
              <a:rPr lang="en" sz="1823">
                <a:solidFill>
                  <a:srgbClr val="FFFFFF"/>
                </a:solidFill>
                <a:latin typeface="Arial"/>
                <a:ea typeface="Arial"/>
                <a:cs typeface="Arial"/>
                <a:sym typeface="Arial"/>
              </a:rPr>
              <a:t>business scenario of the next closest song</a:t>
            </a:r>
            <a:endParaRPr sz="1823">
              <a:solidFill>
                <a:srgbClr val="FFFFFF"/>
              </a:solidFill>
              <a:latin typeface="Arial"/>
              <a:ea typeface="Arial"/>
              <a:cs typeface="Arial"/>
              <a:sym typeface="Arial"/>
            </a:endParaRPr>
          </a:p>
          <a:p>
            <a:pPr indent="-327020" lvl="1" marL="914400" rtl="0" algn="l">
              <a:lnSpc>
                <a:spcPct val="85000"/>
              </a:lnSpc>
              <a:spcBef>
                <a:spcPts val="0"/>
              </a:spcBef>
              <a:spcAft>
                <a:spcPts val="0"/>
              </a:spcAft>
              <a:buClr>
                <a:srgbClr val="FFFFFF"/>
              </a:buClr>
              <a:buSzPct val="100000"/>
              <a:buFont typeface="Arial"/>
              <a:buChar char="○"/>
            </a:pPr>
            <a:r>
              <a:rPr lang="en" sz="1823">
                <a:solidFill>
                  <a:srgbClr val="FFFFFF"/>
                </a:solidFill>
                <a:latin typeface="Arial"/>
                <a:ea typeface="Arial"/>
                <a:cs typeface="Arial"/>
                <a:sym typeface="Arial"/>
              </a:rPr>
              <a:t>Song with a different genre </a:t>
            </a:r>
            <a:endParaRPr sz="1823">
              <a:solidFill>
                <a:srgbClr val="FFFFFF"/>
              </a:solidFill>
              <a:latin typeface="Arial"/>
              <a:ea typeface="Arial"/>
              <a:cs typeface="Arial"/>
              <a:sym typeface="Arial"/>
            </a:endParaRPr>
          </a:p>
          <a:p>
            <a:pPr indent="-327020" lvl="1" marL="914400" rtl="0" algn="l">
              <a:lnSpc>
                <a:spcPct val="85000"/>
              </a:lnSpc>
              <a:spcBef>
                <a:spcPts val="0"/>
              </a:spcBef>
              <a:spcAft>
                <a:spcPts val="0"/>
              </a:spcAft>
              <a:buClr>
                <a:srgbClr val="FFFFFF"/>
              </a:buClr>
              <a:buSzPct val="100000"/>
              <a:buFont typeface="Arial"/>
              <a:buChar char="○"/>
            </a:pPr>
            <a:r>
              <a:rPr lang="en" sz="1823">
                <a:solidFill>
                  <a:srgbClr val="FFFFFF"/>
                </a:solidFill>
                <a:latin typeface="Arial"/>
                <a:ea typeface="Arial"/>
                <a:cs typeface="Arial"/>
                <a:sym typeface="Arial"/>
              </a:rPr>
              <a:t>Measure of success</a:t>
            </a:r>
            <a:endParaRPr sz="1823">
              <a:solidFill>
                <a:srgbClr val="FFFFFF"/>
              </a:solidFill>
              <a:latin typeface="Arial"/>
              <a:ea typeface="Arial"/>
              <a:cs typeface="Arial"/>
              <a:sym typeface="Arial"/>
            </a:endParaRPr>
          </a:p>
          <a:p>
            <a:pPr indent="0" lvl="0" marL="0" rtl="0" algn="l">
              <a:lnSpc>
                <a:spcPct val="85000"/>
              </a:lnSpc>
              <a:spcBef>
                <a:spcPts val="1300"/>
              </a:spcBef>
              <a:spcAft>
                <a:spcPts val="0"/>
              </a:spcAft>
              <a:buNone/>
            </a:pPr>
            <a:r>
              <a:t/>
            </a:r>
            <a:endParaRPr sz="2400">
              <a:solidFill>
                <a:srgbClr val="FFFFFF"/>
              </a:solidFill>
              <a:latin typeface="Arial"/>
              <a:ea typeface="Arial"/>
              <a:cs typeface="Arial"/>
              <a:sym typeface="Arial"/>
            </a:endParaRPr>
          </a:p>
          <a:p>
            <a:pPr indent="0" lvl="0" marL="0" rtl="0" algn="l">
              <a:spcBef>
                <a:spcPts val="0"/>
              </a:spcBef>
              <a:spcAft>
                <a:spcPts val="1200"/>
              </a:spcAft>
              <a:buNone/>
            </a:pPr>
            <a:r>
              <a:t/>
            </a:r>
            <a:endParaRPr/>
          </a:p>
        </p:txBody>
      </p:sp>
      <p:pic>
        <p:nvPicPr>
          <p:cNvPr id="268" name="Google Shape;268;p29"/>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269" name="Google Shape;269;p29"/>
          <p:cNvPicPr preferRelativeResize="0"/>
          <p:nvPr/>
        </p:nvPicPr>
        <p:blipFill>
          <a:blip r:embed="rId4">
            <a:alphaModFix/>
          </a:blip>
          <a:stretch>
            <a:fillRect/>
          </a:stretch>
        </p:blipFill>
        <p:spPr>
          <a:xfrm>
            <a:off x="6527550" y="264375"/>
            <a:ext cx="2552624" cy="21076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&amp; Findings</a:t>
            </a:r>
            <a:endParaRPr/>
          </a:p>
        </p:txBody>
      </p:sp>
      <p:sp>
        <p:nvSpPr>
          <p:cNvPr id="275" name="Google Shape;275;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EDA-numerical data</a:t>
            </a:r>
            <a:endParaRPr/>
          </a:p>
          <a:p>
            <a:pPr indent="0" lvl="0" marL="457200" rtl="0" algn="l">
              <a:spcBef>
                <a:spcPts val="1200"/>
              </a:spcBef>
              <a:spcAft>
                <a:spcPts val="0"/>
              </a:spcAft>
              <a:buNone/>
            </a:pPr>
            <a:r>
              <a:rPr lang="en"/>
              <a:t>(1) Missing rate, (2) Historical gram, (3) Missing data, (4) outliers, (5) Normalize</a:t>
            </a:r>
            <a:endParaRPr/>
          </a:p>
          <a:p>
            <a:pPr indent="-311150" lvl="0" marL="457200" rtl="0" algn="l">
              <a:spcBef>
                <a:spcPts val="1200"/>
              </a:spcBef>
              <a:spcAft>
                <a:spcPts val="0"/>
              </a:spcAft>
              <a:buSzPts val="1300"/>
              <a:buChar char="●"/>
            </a:pPr>
            <a:r>
              <a:rPr lang="en"/>
              <a:t>EDA-Categorical data</a:t>
            </a:r>
            <a:endParaRPr/>
          </a:p>
          <a:p>
            <a:pPr indent="0" lvl="0" marL="457200" rtl="0" algn="l">
              <a:spcBef>
                <a:spcPts val="1200"/>
              </a:spcBef>
              <a:spcAft>
                <a:spcPts val="0"/>
              </a:spcAft>
              <a:buNone/>
            </a:pPr>
            <a:r>
              <a:rPr lang="en"/>
              <a:t>(1) Missing data, (2) List, (3) missing data, (4) Categorical to numerical </a:t>
            </a:r>
            <a:endParaRPr/>
          </a:p>
          <a:p>
            <a:pPr indent="0" lvl="0" marL="457200" rtl="0" algn="l">
              <a:spcBef>
                <a:spcPts val="1200"/>
              </a:spcBef>
              <a:spcAft>
                <a:spcPts val="1200"/>
              </a:spcAft>
              <a:buNone/>
            </a:pPr>
            <a:r>
              <a:t/>
            </a:r>
            <a:endParaRPr/>
          </a:p>
        </p:txBody>
      </p:sp>
      <p:pic>
        <p:nvPicPr>
          <p:cNvPr id="276" name="Google Shape;276;p30"/>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277" name="Google Shape;277;p30"/>
          <p:cNvPicPr preferRelativeResize="0"/>
          <p:nvPr/>
        </p:nvPicPr>
        <p:blipFill>
          <a:blip r:embed="rId4">
            <a:alphaModFix/>
          </a:blip>
          <a:stretch>
            <a:fillRect/>
          </a:stretch>
        </p:blipFill>
        <p:spPr>
          <a:xfrm>
            <a:off x="6636925" y="0"/>
            <a:ext cx="2507075" cy="2035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will we solve the problem?</a:t>
            </a:r>
            <a:endParaRPr/>
          </a:p>
        </p:txBody>
      </p:sp>
      <p:sp>
        <p:nvSpPr>
          <p:cNvPr id="283" name="Google Shape;283;p31"/>
          <p:cNvSpPr txBox="1"/>
          <p:nvPr>
            <p:ph idx="1" type="body"/>
          </p:nvPr>
        </p:nvSpPr>
        <p:spPr>
          <a:xfrm>
            <a:off x="1195950" y="1451475"/>
            <a:ext cx="4092000" cy="2803500"/>
          </a:xfrm>
          <a:prstGeom prst="rect">
            <a:avLst/>
          </a:prstGeom>
        </p:spPr>
        <p:txBody>
          <a:bodyPr anchorCtr="0" anchor="t" bIns="91425" lIns="91425" spcFirstLastPara="1" rIns="91425" wrap="square" tIns="91425">
            <a:normAutofit/>
          </a:bodyPr>
          <a:lstStyle/>
          <a:p>
            <a:pPr indent="-311150" lvl="0" marL="914400" rtl="0" algn="l">
              <a:spcBef>
                <a:spcPts val="0"/>
              </a:spcBef>
              <a:spcAft>
                <a:spcPts val="0"/>
              </a:spcAft>
              <a:buSzPts val="1300"/>
              <a:buChar char="●"/>
            </a:pPr>
            <a:r>
              <a:rPr lang="en"/>
              <a:t>Song title - multiclass classification </a:t>
            </a:r>
            <a:endParaRPr/>
          </a:p>
          <a:p>
            <a:pPr indent="-298450" lvl="1" marL="1371600" rtl="0" algn="l">
              <a:spcBef>
                <a:spcPts val="0"/>
              </a:spcBef>
              <a:spcAft>
                <a:spcPts val="0"/>
              </a:spcAft>
              <a:buSzPts val="1100"/>
              <a:buChar char="○"/>
            </a:pPr>
            <a:r>
              <a:rPr lang="en"/>
              <a:t>more rnb songs have ‘love’, etc. </a:t>
            </a:r>
            <a:endParaRPr/>
          </a:p>
          <a:p>
            <a:pPr indent="-298450" lvl="1" marL="1371600" rtl="0" algn="l">
              <a:spcBef>
                <a:spcPts val="0"/>
              </a:spcBef>
              <a:spcAft>
                <a:spcPts val="0"/>
              </a:spcAft>
              <a:buSzPts val="1100"/>
              <a:buChar char="○"/>
            </a:pPr>
            <a:r>
              <a:rPr lang="en"/>
              <a:t>smaller dataset. (Non english songs in dataset)</a:t>
            </a:r>
            <a:endParaRPr/>
          </a:p>
          <a:p>
            <a:pPr indent="-298450" lvl="1" marL="1371600" rtl="0" algn="l">
              <a:spcBef>
                <a:spcPts val="0"/>
              </a:spcBef>
              <a:spcAft>
                <a:spcPts val="0"/>
              </a:spcAft>
              <a:buSzPts val="1100"/>
              <a:buChar char="○"/>
            </a:pPr>
            <a:r>
              <a:rPr lang="en"/>
              <a:t>Business case (algorithm and classify it for spotify internally)</a:t>
            </a:r>
            <a:endParaRPr/>
          </a:p>
          <a:p>
            <a:pPr indent="-311150" lvl="0" marL="914400" rtl="0" algn="l">
              <a:spcBef>
                <a:spcPts val="0"/>
              </a:spcBef>
              <a:spcAft>
                <a:spcPts val="0"/>
              </a:spcAft>
              <a:buSzPts val="1300"/>
              <a:buChar char="●"/>
            </a:pPr>
            <a:r>
              <a:rPr lang="en"/>
              <a:t>Song recommendation (KNN, kmeans, etc.)</a:t>
            </a:r>
            <a:endParaRPr/>
          </a:p>
          <a:p>
            <a:pPr indent="-298450" lvl="1" marL="1371600" rtl="0" algn="l">
              <a:spcBef>
                <a:spcPts val="0"/>
              </a:spcBef>
              <a:spcAft>
                <a:spcPts val="0"/>
              </a:spcAft>
              <a:buSzPts val="1100"/>
              <a:buChar char="○"/>
            </a:pPr>
            <a:r>
              <a:rPr lang="en"/>
              <a:t>Similar song played next? </a:t>
            </a:r>
            <a:endParaRPr/>
          </a:p>
          <a:p>
            <a:pPr indent="-298450" lvl="1" marL="1371600" rtl="0" algn="l">
              <a:spcBef>
                <a:spcPts val="0"/>
              </a:spcBef>
              <a:spcAft>
                <a:spcPts val="0"/>
              </a:spcAft>
              <a:buSzPts val="1100"/>
              <a:buChar char="○"/>
            </a:pPr>
            <a:r>
              <a:rPr lang="en"/>
              <a:t>business scenario of the next closest song</a:t>
            </a:r>
            <a:endParaRPr/>
          </a:p>
          <a:p>
            <a:pPr indent="-298450" lvl="1" marL="1371600" rtl="0" algn="l">
              <a:spcBef>
                <a:spcPts val="0"/>
              </a:spcBef>
              <a:spcAft>
                <a:spcPts val="0"/>
              </a:spcAft>
              <a:buSzPts val="1100"/>
              <a:buChar char="○"/>
            </a:pPr>
            <a:r>
              <a:rPr lang="en"/>
              <a:t>Song with a different genre </a:t>
            </a:r>
            <a:endParaRPr/>
          </a:p>
          <a:p>
            <a:pPr indent="-311150" lvl="0" marL="914400" rtl="0" algn="l">
              <a:spcBef>
                <a:spcPts val="0"/>
              </a:spcBef>
              <a:spcAft>
                <a:spcPts val="0"/>
              </a:spcAft>
              <a:buSzPts val="1300"/>
              <a:buChar char="●"/>
            </a:pPr>
            <a:r>
              <a:rPr lang="en"/>
              <a:t>Measure of success</a:t>
            </a:r>
            <a:endParaRPr/>
          </a:p>
        </p:txBody>
      </p:sp>
      <p:pic>
        <p:nvPicPr>
          <p:cNvPr id="284" name="Google Shape;284;p31"/>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285" name="Google Shape;285;p31"/>
          <p:cNvPicPr preferRelativeResize="0"/>
          <p:nvPr/>
        </p:nvPicPr>
        <p:blipFill>
          <a:blip r:embed="rId4">
            <a:alphaModFix/>
          </a:blip>
          <a:stretch>
            <a:fillRect/>
          </a:stretch>
        </p:blipFill>
        <p:spPr>
          <a:xfrm>
            <a:off x="5846825" y="1567550"/>
            <a:ext cx="3031525" cy="2344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Kaggle link: </a:t>
            </a:r>
            <a:r>
              <a:rPr lang="en" sz="1100" u="sng">
                <a:solidFill>
                  <a:srgbClr val="1155CC"/>
                </a:solidFill>
                <a:latin typeface="Arial"/>
                <a:ea typeface="Arial"/>
                <a:cs typeface="Arial"/>
                <a:sym typeface="Arial"/>
                <a:hlinkClick r:id="rId3">
                  <a:extLst>
                    <a:ext uri="{A12FA001-AC4F-418D-AE19-62706E023703}">
                      <ahyp:hlinkClr val="tx"/>
                    </a:ext>
                  </a:extLst>
                </a:hlinkClick>
              </a:rPr>
              <a:t>https://www.kaggle.com/datasets/mrmorj/dataset-of-songs-in-spotify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Dimension: 42305 rows x 22 columns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Features: </a:t>
            </a:r>
            <a:endParaRPr/>
          </a:p>
          <a:p>
            <a:pPr indent="0" lvl="0" marL="0" rtl="0" algn="l">
              <a:spcBef>
                <a:spcPts val="0"/>
              </a:spcBef>
              <a:spcAft>
                <a:spcPts val="0"/>
              </a:spcAft>
              <a:buNone/>
            </a:pPr>
            <a:r>
              <a:rPr lang="en"/>
              <a:t>‘danceability', 'energy', 'key', 'loudness', 'mode', 'speechiness', 'acousticness', 'instrumentalness', 'liveness', 'valence', 'tempo', 'type', 'id', 'uri', 'track_href', 'analysis_url', 'duration_ms', 'time_signature', 'genre', 'song_name', 'Unnamed: 0', 'title'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dictionary:</a:t>
            </a:r>
            <a:endParaRPr/>
          </a:p>
          <a:p>
            <a:pPr indent="0" lvl="0" marL="0" rtl="0" algn="l">
              <a:spcBef>
                <a:spcPts val="0"/>
              </a:spcBef>
              <a:spcAft>
                <a:spcPts val="0"/>
              </a:spcAft>
              <a:buNone/>
            </a:pPr>
            <a:r>
              <a:rPr lang="en" sz="1100" u="sng">
                <a:solidFill>
                  <a:srgbClr val="1155CC"/>
                </a:solidFill>
                <a:latin typeface="Arial"/>
                <a:ea typeface="Arial"/>
                <a:cs typeface="Arial"/>
                <a:sym typeface="Arial"/>
                <a:hlinkClick r:id="rId4">
                  <a:extLst>
                    <a:ext uri="{A12FA001-AC4F-418D-AE19-62706E023703}">
                      <ahyp:hlinkClr val="tx"/>
                    </a:ext>
                  </a:extLst>
                </a:hlinkClick>
              </a:rPr>
              <a:t>https://developer.spotify.com/documentation/web-api/reference/#/operations/get-audio-features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u="sng">
                <a:solidFill>
                  <a:srgbClr val="1155CC"/>
                </a:solidFill>
                <a:latin typeface="Arial"/>
                <a:ea typeface="Arial"/>
                <a:cs typeface="Arial"/>
                <a:sym typeface="Arial"/>
                <a:hlinkClick r:id="rId5">
                  <a:extLst>
                    <a:ext uri="{A12FA001-AC4F-418D-AE19-62706E023703}">
                      <ahyp:hlinkClr val="tx"/>
                    </a:ext>
                  </a:extLst>
                </a:hlinkClick>
              </a:rPr>
              <a:t>https://docs.google.com/document/d/1LWl88F8wGY1WkkOSzzVzwSYij1yeMR8hFXllRpkMyrI/edit</a:t>
            </a:r>
            <a:endParaRPr/>
          </a:p>
        </p:txBody>
      </p:sp>
      <p:pic>
        <p:nvPicPr>
          <p:cNvPr id="143" name="Google Shape;143;p14"/>
          <p:cNvPicPr preferRelativeResize="0"/>
          <p:nvPr/>
        </p:nvPicPr>
        <p:blipFill>
          <a:blip r:embed="rId6">
            <a:alphaModFix/>
          </a:blip>
          <a:stretch>
            <a:fillRect/>
          </a:stretch>
        </p:blipFill>
        <p:spPr>
          <a:xfrm>
            <a:off x="7413175" y="4586850"/>
            <a:ext cx="1465174" cy="440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Baseline Model</a:t>
            </a:r>
            <a:endParaRPr/>
          </a:p>
        </p:txBody>
      </p:sp>
      <p:sp>
        <p:nvSpPr>
          <p:cNvPr id="291" name="Google Shape;291;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Model creation</a:t>
            </a:r>
            <a:endParaRPr/>
          </a:p>
          <a:p>
            <a:pPr indent="-298450" lvl="1" marL="914400" rtl="0" algn="l">
              <a:spcBef>
                <a:spcPts val="0"/>
              </a:spcBef>
              <a:spcAft>
                <a:spcPts val="0"/>
              </a:spcAft>
              <a:buSzPts val="1100"/>
              <a:buChar char="○"/>
            </a:pPr>
            <a:r>
              <a:rPr lang="en"/>
              <a:t>Model 1 – Gradient Boosting Machine</a:t>
            </a:r>
            <a:endParaRPr/>
          </a:p>
          <a:p>
            <a:pPr indent="-298450" lvl="1" marL="914400" rtl="0" algn="l">
              <a:spcBef>
                <a:spcPts val="0"/>
              </a:spcBef>
              <a:spcAft>
                <a:spcPts val="0"/>
              </a:spcAft>
              <a:buSzPts val="1100"/>
              <a:buChar char="○"/>
            </a:pPr>
            <a:r>
              <a:rPr lang="en"/>
              <a:t>Model 2 – Random forest</a:t>
            </a:r>
            <a:endParaRPr/>
          </a:p>
          <a:p>
            <a:pPr indent="-298450" lvl="1" marL="914400" rtl="0" algn="l">
              <a:spcBef>
                <a:spcPts val="0"/>
              </a:spcBef>
              <a:spcAft>
                <a:spcPts val="0"/>
              </a:spcAft>
              <a:buSzPts val="1100"/>
              <a:buChar char="○"/>
            </a:pPr>
            <a:r>
              <a:rPr lang="en"/>
              <a:t>Model 3 – Neural Network model</a:t>
            </a:r>
            <a:endParaRPr/>
          </a:p>
          <a:p>
            <a:pPr indent="-298450" lvl="1" marL="914400" rtl="0" algn="l">
              <a:spcBef>
                <a:spcPts val="0"/>
              </a:spcBef>
              <a:spcAft>
                <a:spcPts val="0"/>
              </a:spcAft>
              <a:buSzPts val="1100"/>
              <a:buChar char="○"/>
            </a:pPr>
            <a:r>
              <a:rPr lang="en"/>
              <a:t>Model 4 – KNN</a:t>
            </a:r>
            <a:endParaRPr/>
          </a:p>
          <a:p>
            <a:pPr indent="-298450" lvl="1" marL="914400" rtl="0" algn="l">
              <a:spcBef>
                <a:spcPts val="0"/>
              </a:spcBef>
              <a:spcAft>
                <a:spcPts val="0"/>
              </a:spcAft>
              <a:buSzPts val="1100"/>
              <a:buChar char="○"/>
            </a:pPr>
            <a:r>
              <a:rPr lang="en"/>
              <a:t>Model 5 – GMM</a:t>
            </a:r>
            <a:endParaRPr/>
          </a:p>
          <a:p>
            <a:pPr indent="-311150" lvl="0" marL="457200" rtl="0" algn="l">
              <a:spcBef>
                <a:spcPts val="0"/>
              </a:spcBef>
              <a:spcAft>
                <a:spcPts val="0"/>
              </a:spcAft>
              <a:buSzPts val="1300"/>
              <a:buChar char="●"/>
            </a:pPr>
            <a:r>
              <a:rPr lang="en"/>
              <a:t>Hyper parameter tuning / cross validation</a:t>
            </a:r>
            <a:endParaRPr/>
          </a:p>
          <a:p>
            <a:pPr indent="-311150" lvl="0" marL="457200" rtl="0" algn="l">
              <a:spcBef>
                <a:spcPts val="0"/>
              </a:spcBef>
              <a:spcAft>
                <a:spcPts val="0"/>
              </a:spcAft>
              <a:buSzPts val="1300"/>
              <a:buChar char="●"/>
            </a:pPr>
            <a:r>
              <a:rPr lang="en"/>
              <a:t>Model testing performance / Model evaluation</a:t>
            </a:r>
            <a:endParaRPr/>
          </a:p>
          <a:p>
            <a:pPr indent="0" lvl="0" marL="0" rtl="0" algn="l">
              <a:spcBef>
                <a:spcPts val="1200"/>
              </a:spcBef>
              <a:spcAft>
                <a:spcPts val="1200"/>
              </a:spcAft>
              <a:buNone/>
            </a:pPr>
            <a:r>
              <a:t/>
            </a:r>
            <a:endParaRPr/>
          </a:p>
        </p:txBody>
      </p:sp>
      <p:pic>
        <p:nvPicPr>
          <p:cNvPr id="292" name="Google Shape;292;p32"/>
          <p:cNvPicPr preferRelativeResize="0"/>
          <p:nvPr/>
        </p:nvPicPr>
        <p:blipFill>
          <a:blip r:embed="rId3">
            <a:alphaModFix/>
          </a:blip>
          <a:stretch>
            <a:fillRect/>
          </a:stretch>
        </p:blipFill>
        <p:spPr>
          <a:xfrm>
            <a:off x="7413175" y="4586850"/>
            <a:ext cx="1465174" cy="440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will we solve the problem?</a:t>
            </a:r>
            <a:endParaRPr/>
          </a:p>
        </p:txBody>
      </p:sp>
      <p:sp>
        <p:nvSpPr>
          <p:cNvPr id="298" name="Google Shape;298;p33"/>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KNN algorithm (Supervised Learning)</a:t>
            </a:r>
            <a:endParaRPr/>
          </a:p>
          <a:p>
            <a:pPr indent="-298450" lvl="1" marL="914400" rtl="0" algn="l">
              <a:spcBef>
                <a:spcPts val="0"/>
              </a:spcBef>
              <a:spcAft>
                <a:spcPts val="0"/>
              </a:spcAft>
              <a:buSzPts val="1100"/>
              <a:buChar char="○"/>
            </a:pPr>
            <a:r>
              <a:rPr lang="en"/>
              <a:t>Classify songs based on the similarities in earlier stored song characteristics. </a:t>
            </a:r>
            <a:endParaRPr/>
          </a:p>
          <a:p>
            <a:pPr indent="-298450" lvl="1" marL="914400" rtl="0" algn="l">
              <a:spcBef>
                <a:spcPts val="0"/>
              </a:spcBef>
              <a:spcAft>
                <a:spcPts val="0"/>
              </a:spcAft>
              <a:buSzPts val="1100"/>
              <a:buChar char="○"/>
            </a:pPr>
            <a:r>
              <a:rPr lang="en" strike="sngStrike"/>
              <a:t>Identify meaningful groups and clusters based on similarities in song characteristics. </a:t>
            </a:r>
            <a:endParaRPr strike="sngStrike"/>
          </a:p>
          <a:p>
            <a:pPr indent="-298450" lvl="1" marL="914400" rtl="0" algn="l">
              <a:spcBef>
                <a:spcPts val="0"/>
              </a:spcBef>
              <a:spcAft>
                <a:spcPts val="0"/>
              </a:spcAft>
              <a:buSzPts val="1100"/>
              <a:buChar char="○"/>
            </a:pPr>
            <a:r>
              <a:rPr lang="en"/>
              <a:t>Make predictions</a:t>
            </a:r>
            <a:endParaRPr/>
          </a:p>
          <a:p>
            <a:pPr indent="-311150" lvl="0" marL="457200" rtl="0" algn="l">
              <a:spcBef>
                <a:spcPts val="0"/>
              </a:spcBef>
              <a:spcAft>
                <a:spcPts val="0"/>
              </a:spcAft>
              <a:buSzPts val="1300"/>
              <a:buChar char="●"/>
            </a:pPr>
            <a:r>
              <a:rPr lang="en"/>
              <a:t>Multiclass classification (Supervised Learning)</a:t>
            </a:r>
            <a:endParaRPr/>
          </a:p>
          <a:p>
            <a:pPr indent="-298450" lvl="1" marL="914400" rtl="0" algn="l">
              <a:spcBef>
                <a:spcPts val="0"/>
              </a:spcBef>
              <a:spcAft>
                <a:spcPts val="0"/>
              </a:spcAft>
              <a:buSzPts val="1100"/>
              <a:buChar char="○"/>
            </a:pPr>
            <a:r>
              <a:rPr lang="en"/>
              <a:t>Categorize song genre based on similar song characteristics.</a:t>
            </a:r>
            <a:endParaRPr/>
          </a:p>
          <a:p>
            <a:pPr indent="-298450" lvl="1" marL="914400" rtl="0" algn="l">
              <a:spcBef>
                <a:spcPts val="0"/>
              </a:spcBef>
              <a:spcAft>
                <a:spcPts val="0"/>
              </a:spcAft>
              <a:buSzPts val="1100"/>
              <a:buChar char="○"/>
            </a:pPr>
            <a:r>
              <a:rPr lang="en"/>
              <a:t>Make predictions.</a:t>
            </a:r>
            <a:endParaRPr/>
          </a:p>
          <a:p>
            <a:pPr indent="-311150" lvl="0" marL="457200" rtl="0" algn="l">
              <a:spcBef>
                <a:spcPts val="0"/>
              </a:spcBef>
              <a:spcAft>
                <a:spcPts val="0"/>
              </a:spcAft>
              <a:buSzPts val="1300"/>
              <a:buChar char="●"/>
            </a:pPr>
            <a:r>
              <a:rPr lang="en"/>
              <a:t>Measure success</a:t>
            </a:r>
            <a:endParaRPr/>
          </a:p>
        </p:txBody>
      </p:sp>
      <p:pic>
        <p:nvPicPr>
          <p:cNvPr id="299" name="Google Shape;299;p33"/>
          <p:cNvPicPr preferRelativeResize="0"/>
          <p:nvPr/>
        </p:nvPicPr>
        <p:blipFill>
          <a:blip r:embed="rId3">
            <a:alphaModFix/>
          </a:blip>
          <a:stretch>
            <a:fillRect/>
          </a:stretch>
        </p:blipFill>
        <p:spPr>
          <a:xfrm>
            <a:off x="5048250" y="1605000"/>
            <a:ext cx="3067300" cy="2532600"/>
          </a:xfrm>
          <a:prstGeom prst="rect">
            <a:avLst/>
          </a:prstGeom>
          <a:noFill/>
          <a:ln>
            <a:noFill/>
          </a:ln>
        </p:spPr>
      </p:pic>
      <p:pic>
        <p:nvPicPr>
          <p:cNvPr id="300" name="Google Shape;300;p33"/>
          <p:cNvPicPr preferRelativeResize="0"/>
          <p:nvPr/>
        </p:nvPicPr>
        <p:blipFill>
          <a:blip r:embed="rId4">
            <a:alphaModFix/>
          </a:blip>
          <a:stretch>
            <a:fillRect/>
          </a:stretch>
        </p:blipFill>
        <p:spPr>
          <a:xfrm>
            <a:off x="7413175" y="4586850"/>
            <a:ext cx="1465174" cy="440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Baseline Model</a:t>
            </a:r>
            <a:endParaRPr/>
          </a:p>
        </p:txBody>
      </p:sp>
      <p:sp>
        <p:nvSpPr>
          <p:cNvPr id="306" name="Google Shape;306;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Model creation</a:t>
            </a:r>
            <a:endParaRPr/>
          </a:p>
          <a:p>
            <a:pPr indent="-298450" lvl="1" marL="914400" rtl="0" algn="l">
              <a:spcBef>
                <a:spcPts val="0"/>
              </a:spcBef>
              <a:spcAft>
                <a:spcPts val="0"/>
              </a:spcAft>
              <a:buSzPts val="1100"/>
              <a:buChar char="○"/>
            </a:pPr>
            <a:r>
              <a:rPr lang="en"/>
              <a:t>Multiclass - logistic regression (20% so far….)</a:t>
            </a:r>
            <a:endParaRPr/>
          </a:p>
          <a:p>
            <a:pPr indent="-298450" lvl="1" marL="914400" rtl="0" algn="l">
              <a:spcBef>
                <a:spcPts val="0"/>
              </a:spcBef>
              <a:spcAft>
                <a:spcPts val="0"/>
              </a:spcAft>
              <a:buSzPts val="1100"/>
              <a:buChar char="○"/>
            </a:pPr>
            <a:r>
              <a:rPr lang="en"/>
              <a:t>Kmeans</a:t>
            </a:r>
            <a:endParaRPr/>
          </a:p>
          <a:p>
            <a:pPr indent="-298450" lvl="1" marL="914400" rtl="0" algn="l">
              <a:spcBef>
                <a:spcPts val="0"/>
              </a:spcBef>
              <a:spcAft>
                <a:spcPts val="0"/>
              </a:spcAft>
              <a:buSzPts val="1100"/>
              <a:buChar char="○"/>
            </a:pPr>
            <a:r>
              <a:rPr lang="en"/>
              <a:t>KNN</a:t>
            </a:r>
            <a:endParaRPr/>
          </a:p>
          <a:p>
            <a:pPr indent="-298450" lvl="1" marL="914400" rtl="0" algn="l">
              <a:spcBef>
                <a:spcPts val="0"/>
              </a:spcBef>
              <a:spcAft>
                <a:spcPts val="0"/>
              </a:spcAft>
              <a:buSzPts val="1100"/>
              <a:buChar char="○"/>
            </a:pPr>
            <a:r>
              <a:rPr lang="en"/>
              <a:t>Gradient Boosting</a:t>
            </a:r>
            <a:endParaRPr/>
          </a:p>
          <a:p>
            <a:pPr indent="-298450" lvl="1" marL="914400" rtl="0" algn="l">
              <a:spcBef>
                <a:spcPts val="0"/>
              </a:spcBef>
              <a:spcAft>
                <a:spcPts val="0"/>
              </a:spcAft>
              <a:buSzPts val="1100"/>
              <a:buChar char="○"/>
            </a:pPr>
            <a:r>
              <a:rPr lang="en"/>
              <a:t>Random forest</a:t>
            </a:r>
            <a:endParaRPr/>
          </a:p>
          <a:p>
            <a:pPr indent="-298450" lvl="1" marL="914400" rtl="0" algn="l">
              <a:spcBef>
                <a:spcPts val="0"/>
              </a:spcBef>
              <a:spcAft>
                <a:spcPts val="0"/>
              </a:spcAft>
              <a:buSzPts val="1100"/>
              <a:buChar char="○"/>
            </a:pPr>
            <a:r>
              <a:rPr lang="en"/>
              <a:t>Neural Network</a:t>
            </a:r>
            <a:endParaRPr strike="sngStrike"/>
          </a:p>
          <a:p>
            <a:pPr indent="-311150" lvl="0" marL="457200" rtl="0" algn="l">
              <a:spcBef>
                <a:spcPts val="0"/>
              </a:spcBef>
              <a:spcAft>
                <a:spcPts val="0"/>
              </a:spcAft>
              <a:buSzPts val="1300"/>
              <a:buChar char="●"/>
            </a:pPr>
            <a:r>
              <a:rPr lang="en"/>
              <a:t>Hyper parameter tuning / cross validation</a:t>
            </a:r>
            <a:endParaRPr/>
          </a:p>
          <a:p>
            <a:pPr indent="-311150" lvl="0" marL="457200" rtl="0" algn="l">
              <a:spcBef>
                <a:spcPts val="0"/>
              </a:spcBef>
              <a:spcAft>
                <a:spcPts val="0"/>
              </a:spcAft>
              <a:buSzPts val="1300"/>
              <a:buChar char="●"/>
            </a:pPr>
            <a:r>
              <a:rPr lang="en"/>
              <a:t>Model testing performance / Model evaluation</a:t>
            </a:r>
            <a:endParaRPr/>
          </a:p>
          <a:p>
            <a:pPr indent="0" lvl="0" marL="0" rtl="0" algn="l">
              <a:spcBef>
                <a:spcPts val="1200"/>
              </a:spcBef>
              <a:spcAft>
                <a:spcPts val="1200"/>
              </a:spcAft>
              <a:buNone/>
            </a:pPr>
            <a:r>
              <a:t/>
            </a:r>
            <a:endParaRPr/>
          </a:p>
        </p:txBody>
      </p:sp>
      <p:pic>
        <p:nvPicPr>
          <p:cNvPr id="307" name="Google Shape;307;p34"/>
          <p:cNvPicPr preferRelativeResize="0"/>
          <p:nvPr/>
        </p:nvPicPr>
        <p:blipFill>
          <a:blip r:embed="rId3">
            <a:alphaModFix/>
          </a:blip>
          <a:stretch>
            <a:fillRect/>
          </a:stretch>
        </p:blipFill>
        <p:spPr>
          <a:xfrm>
            <a:off x="7413175" y="4586850"/>
            <a:ext cx="1465174" cy="440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Kmeans Process</a:t>
            </a:r>
            <a:endParaRPr/>
          </a:p>
        </p:txBody>
      </p:sp>
      <p:pic>
        <p:nvPicPr>
          <p:cNvPr id="313" name="Google Shape;313;p35"/>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314" name="Google Shape;314;p35"/>
          <p:cNvPicPr preferRelativeResize="0"/>
          <p:nvPr/>
        </p:nvPicPr>
        <p:blipFill>
          <a:blip r:embed="rId4">
            <a:alphaModFix/>
          </a:blip>
          <a:stretch>
            <a:fillRect/>
          </a:stretch>
        </p:blipFill>
        <p:spPr>
          <a:xfrm>
            <a:off x="1297491" y="1187274"/>
            <a:ext cx="3241060" cy="2672100"/>
          </a:xfrm>
          <a:prstGeom prst="rect">
            <a:avLst/>
          </a:prstGeom>
          <a:noFill/>
          <a:ln>
            <a:noFill/>
          </a:ln>
        </p:spPr>
      </p:pic>
      <p:sp>
        <p:nvSpPr>
          <p:cNvPr id="315" name="Google Shape;315;p35"/>
          <p:cNvSpPr txBox="1"/>
          <p:nvPr>
            <p:ph idx="1" type="body"/>
          </p:nvPr>
        </p:nvSpPr>
        <p:spPr>
          <a:xfrm>
            <a:off x="984900" y="4083125"/>
            <a:ext cx="3648300" cy="440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88"/>
              <a:buNone/>
            </a:pPr>
            <a:r>
              <a:rPr lang="en" sz="1212"/>
              <a:t>Organize our songs into clusters based on </a:t>
            </a:r>
            <a:r>
              <a:rPr lang="en" sz="1212"/>
              <a:t>common</a:t>
            </a:r>
            <a:r>
              <a:rPr lang="en" sz="1212"/>
              <a:t> song characteristics</a:t>
            </a:r>
            <a:endParaRPr sz="1212"/>
          </a:p>
        </p:txBody>
      </p:sp>
      <p:pic>
        <p:nvPicPr>
          <p:cNvPr id="316" name="Google Shape;316;p35"/>
          <p:cNvPicPr preferRelativeResize="0"/>
          <p:nvPr/>
        </p:nvPicPr>
        <p:blipFill>
          <a:blip r:embed="rId5">
            <a:alphaModFix/>
          </a:blip>
          <a:stretch>
            <a:fillRect/>
          </a:stretch>
        </p:blipFill>
        <p:spPr>
          <a:xfrm>
            <a:off x="5629675" y="1170775"/>
            <a:ext cx="2314575" cy="2705100"/>
          </a:xfrm>
          <a:prstGeom prst="rect">
            <a:avLst/>
          </a:prstGeom>
          <a:noFill/>
          <a:ln>
            <a:noFill/>
          </a:ln>
        </p:spPr>
      </p:pic>
      <p:sp>
        <p:nvSpPr>
          <p:cNvPr id="317" name="Google Shape;317;p35"/>
          <p:cNvSpPr txBox="1"/>
          <p:nvPr>
            <p:ph idx="1" type="body"/>
          </p:nvPr>
        </p:nvSpPr>
        <p:spPr>
          <a:xfrm>
            <a:off x="5575901" y="4083125"/>
            <a:ext cx="2750100" cy="440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88"/>
              <a:buNone/>
            </a:pPr>
            <a:r>
              <a:rPr lang="en" sz="1212"/>
              <a:t>Organize our songs into clusters based on common song characteristics</a:t>
            </a:r>
            <a:endParaRPr sz="1212"/>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(sklearn)</a:t>
            </a:r>
            <a:endParaRPr/>
          </a:p>
        </p:txBody>
      </p:sp>
      <p:sp>
        <p:nvSpPr>
          <p:cNvPr id="323" name="Google Shape;323;p36"/>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Hyperparameters</a:t>
            </a:r>
            <a:endParaRPr/>
          </a:p>
          <a:p>
            <a:pPr indent="-295275" lvl="0" marL="457200" rtl="0" algn="l">
              <a:spcBef>
                <a:spcPts val="1200"/>
              </a:spcBef>
              <a:spcAft>
                <a:spcPts val="0"/>
              </a:spcAft>
              <a:buSzPts val="1050"/>
              <a:buChar char="●"/>
            </a:pPr>
            <a:r>
              <a:rPr b="1" lang="en" sz="1050"/>
              <a:t>max_depth</a:t>
            </a:r>
            <a:r>
              <a:rPr lang="en" sz="1050"/>
              <a:t>=None  </a:t>
            </a:r>
            <a:endParaRPr sz="1050"/>
          </a:p>
          <a:p>
            <a:pPr indent="-295275" lvl="0" marL="457200" rtl="0" algn="l">
              <a:spcBef>
                <a:spcPts val="0"/>
              </a:spcBef>
              <a:spcAft>
                <a:spcPts val="0"/>
              </a:spcAft>
              <a:buSzPts val="1050"/>
              <a:buChar char="●"/>
            </a:pPr>
            <a:r>
              <a:rPr lang="en" sz="1050"/>
              <a:t> </a:t>
            </a:r>
            <a:r>
              <a:rPr b="1" lang="en" sz="1050"/>
              <a:t>n_estimators</a:t>
            </a:r>
            <a:r>
              <a:rPr lang="en" sz="1050"/>
              <a:t>=460, </a:t>
            </a:r>
            <a:endParaRPr sz="1050"/>
          </a:p>
          <a:p>
            <a:pPr indent="-295275" lvl="0" marL="457200" rtl="0" algn="l">
              <a:spcBef>
                <a:spcPts val="0"/>
              </a:spcBef>
              <a:spcAft>
                <a:spcPts val="0"/>
              </a:spcAft>
              <a:buSzPts val="1050"/>
              <a:buChar char="●"/>
            </a:pPr>
            <a:r>
              <a:rPr b="1" lang="en" sz="1050"/>
              <a:t>criterion</a:t>
            </a:r>
            <a:r>
              <a:rPr lang="en" sz="1050"/>
              <a:t>='gini',</a:t>
            </a:r>
            <a:endParaRPr sz="1050"/>
          </a:p>
          <a:p>
            <a:pPr indent="-295275" lvl="0" marL="457200" rtl="0" algn="l">
              <a:spcBef>
                <a:spcPts val="0"/>
              </a:spcBef>
              <a:spcAft>
                <a:spcPts val="0"/>
              </a:spcAft>
              <a:buSzPts val="1050"/>
              <a:buChar char="●"/>
            </a:pPr>
            <a:r>
              <a:rPr b="1" lang="en" sz="1050"/>
              <a:t>max_features </a:t>
            </a:r>
            <a:r>
              <a:rPr lang="en" sz="1050"/>
              <a:t>= 'sqrt',</a:t>
            </a:r>
            <a:endParaRPr sz="1050"/>
          </a:p>
          <a:p>
            <a:pPr indent="-295275" lvl="0" marL="457200" rtl="0" algn="l">
              <a:spcBef>
                <a:spcPts val="0"/>
              </a:spcBef>
              <a:spcAft>
                <a:spcPts val="0"/>
              </a:spcAft>
              <a:buSzPts val="1050"/>
              <a:buChar char="●"/>
            </a:pPr>
            <a:r>
              <a:rPr b="1" lang="en" sz="1050"/>
              <a:t>min_samples_split </a:t>
            </a:r>
            <a:r>
              <a:rPr lang="en" sz="1050"/>
              <a:t>= 6,</a:t>
            </a:r>
            <a:endParaRPr sz="1050"/>
          </a:p>
          <a:p>
            <a:pPr indent="-295275" lvl="0" marL="457200" rtl="0" algn="l">
              <a:spcBef>
                <a:spcPts val="0"/>
              </a:spcBef>
              <a:spcAft>
                <a:spcPts val="0"/>
              </a:spcAft>
              <a:buSzPts val="1050"/>
              <a:buChar char="●"/>
            </a:pPr>
            <a:r>
              <a:rPr b="1" lang="en" sz="1050"/>
              <a:t>min_samples_leaf</a:t>
            </a:r>
            <a:r>
              <a:rPr lang="en" sz="1050"/>
              <a:t>=9</a:t>
            </a:r>
            <a:endParaRPr sz="1050"/>
          </a:p>
          <a:p>
            <a:pPr indent="-295275" lvl="0" marL="457200" rtl="0" algn="l">
              <a:spcBef>
                <a:spcPts val="0"/>
              </a:spcBef>
              <a:spcAft>
                <a:spcPts val="0"/>
              </a:spcAft>
              <a:buSzPts val="1050"/>
              <a:buChar char="●"/>
            </a:pPr>
            <a:r>
              <a:rPr lang="en" sz="1050"/>
              <a:t>The rest  are the default parameters </a:t>
            </a:r>
            <a:endParaRPr sz="1050"/>
          </a:p>
          <a:p>
            <a:pPr indent="0" lvl="0" marL="0" rtl="0" algn="l">
              <a:spcBef>
                <a:spcPts val="1200"/>
              </a:spcBef>
              <a:spcAft>
                <a:spcPts val="1200"/>
              </a:spcAft>
              <a:buNone/>
            </a:pPr>
            <a:r>
              <a:t/>
            </a:r>
            <a:endParaRPr/>
          </a:p>
        </p:txBody>
      </p:sp>
      <p:sp>
        <p:nvSpPr>
          <p:cNvPr id="324" name="Google Shape;324;p36"/>
          <p:cNvSpPr txBox="1"/>
          <p:nvPr>
            <p:ph idx="2" type="body"/>
          </p:nvPr>
        </p:nvSpPr>
        <p:spPr>
          <a:xfrm>
            <a:off x="4933225" y="1018225"/>
            <a:ext cx="3403200" cy="346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XGBoost (sklearn)</a:t>
            </a:r>
            <a:endParaRPr/>
          </a:p>
        </p:txBody>
      </p:sp>
      <p:sp>
        <p:nvSpPr>
          <p:cNvPr id="330" name="Google Shape;330;p3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31" name="Google Shape;331;p3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Hyperparameters</a:t>
            </a:r>
            <a:endParaRPr/>
          </a:p>
          <a:p>
            <a:pPr indent="-295275" lvl="0" marL="457200" rtl="0" algn="l">
              <a:spcBef>
                <a:spcPts val="1200"/>
              </a:spcBef>
              <a:spcAft>
                <a:spcPts val="0"/>
              </a:spcAft>
              <a:buSzPts val="1050"/>
              <a:buChar char="●"/>
            </a:pPr>
            <a:r>
              <a:rPr b="1" lang="en" sz="1050"/>
              <a:t>max_depth</a:t>
            </a:r>
            <a:r>
              <a:rPr lang="en" sz="1050"/>
              <a:t>=3  </a:t>
            </a:r>
            <a:endParaRPr sz="1050"/>
          </a:p>
          <a:p>
            <a:pPr indent="-295275" lvl="0" marL="457200" rtl="0" algn="l">
              <a:spcBef>
                <a:spcPts val="0"/>
              </a:spcBef>
              <a:spcAft>
                <a:spcPts val="0"/>
              </a:spcAft>
              <a:buSzPts val="1050"/>
              <a:buChar char="●"/>
            </a:pPr>
            <a:r>
              <a:rPr lang="en" sz="1050"/>
              <a:t> </a:t>
            </a:r>
            <a:r>
              <a:rPr b="1" lang="en" sz="1050"/>
              <a:t>n_estimators</a:t>
            </a:r>
            <a:r>
              <a:rPr lang="en" sz="1050"/>
              <a:t>=280, </a:t>
            </a:r>
            <a:endParaRPr sz="1050"/>
          </a:p>
          <a:p>
            <a:pPr indent="-295275" lvl="0" marL="457200" rtl="0" algn="l">
              <a:spcBef>
                <a:spcPts val="0"/>
              </a:spcBef>
              <a:spcAft>
                <a:spcPts val="0"/>
              </a:spcAft>
              <a:buSzPts val="1050"/>
              <a:buChar char="●"/>
            </a:pPr>
            <a:r>
              <a:rPr b="1" lang="en" sz="1050"/>
              <a:t>learning_rate</a:t>
            </a:r>
            <a:r>
              <a:rPr lang="en" sz="1050"/>
              <a:t>=0.1</a:t>
            </a:r>
            <a:endParaRPr sz="1050"/>
          </a:p>
          <a:p>
            <a:pPr indent="-295275" lvl="0" marL="457200" rtl="0" algn="l">
              <a:spcBef>
                <a:spcPts val="0"/>
              </a:spcBef>
              <a:spcAft>
                <a:spcPts val="0"/>
              </a:spcAft>
              <a:buSzPts val="1050"/>
              <a:buChar char="●"/>
            </a:pPr>
            <a:r>
              <a:rPr lang="en" sz="1050"/>
              <a:t>The rest  are the default parameters </a:t>
            </a:r>
            <a:endParaRPr sz="1050"/>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Neural Network (tensorflow)</a:t>
            </a:r>
            <a:endParaRPr/>
          </a:p>
        </p:txBody>
      </p:sp>
      <p:sp>
        <p:nvSpPr>
          <p:cNvPr id="337" name="Google Shape;337;p38"/>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 in progress…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Validation accuracy is zero on every epoch. </a:t>
            </a:r>
            <a:endParaRPr/>
          </a:p>
          <a:p>
            <a:pPr indent="-311150" lvl="0" marL="457200" rtl="0" algn="l">
              <a:spcBef>
                <a:spcPts val="0"/>
              </a:spcBef>
              <a:spcAft>
                <a:spcPts val="0"/>
              </a:spcAft>
              <a:buSzPts val="1300"/>
              <a:buChar char="-"/>
            </a:pPr>
            <a:r>
              <a:rPr lang="en"/>
              <a:t>Training accuracy is not greater than 20%.</a:t>
            </a:r>
            <a:endParaRPr/>
          </a:p>
          <a:p>
            <a:pPr indent="-311150" lvl="0" marL="457200" rtl="0" algn="l">
              <a:spcBef>
                <a:spcPts val="0"/>
              </a:spcBef>
              <a:spcAft>
                <a:spcPts val="0"/>
              </a:spcAft>
              <a:buSzPts val="1300"/>
              <a:buChar char="-"/>
            </a:pPr>
            <a:r>
              <a:rPr lang="en"/>
              <a:t>Some more debugging needs to be done.</a:t>
            </a:r>
            <a:endParaRPr/>
          </a:p>
        </p:txBody>
      </p:sp>
      <p:sp>
        <p:nvSpPr>
          <p:cNvPr id="338" name="Google Shape;338;p38"/>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a:t>
            </a:r>
            <a:endParaRPr/>
          </a:p>
        </p:txBody>
      </p:sp>
      <p:sp>
        <p:nvSpPr>
          <p:cNvPr id="149" name="Google Shape;149;p15"/>
          <p:cNvSpPr txBox="1"/>
          <p:nvPr>
            <p:ph idx="1" type="body"/>
          </p:nvPr>
        </p:nvSpPr>
        <p:spPr>
          <a:xfrm>
            <a:off x="1254525" y="1307850"/>
            <a:ext cx="4160700" cy="303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u="sng"/>
              <a:t>Goal</a:t>
            </a:r>
            <a:r>
              <a:rPr lang="en" u="sng"/>
              <a:t>:</a:t>
            </a:r>
            <a:r>
              <a:rPr lang="en"/>
              <a:t>   Spotify executives have asked the data science team to have its music app automatically recognize a song’s genre when a song plays, rather than manually classifying a song genre. </a:t>
            </a:r>
            <a:r>
              <a:rPr lang="en"/>
              <a:t>This will help improve song </a:t>
            </a:r>
            <a:r>
              <a:rPr lang="en"/>
              <a:t>library customization by learning what song genres are listened to most.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t>How?:</a:t>
            </a:r>
            <a:r>
              <a:rPr lang="en"/>
              <a:t>  </a:t>
            </a:r>
            <a:r>
              <a:rPr lang="en"/>
              <a:t>The data science team will build machine learning models that will learn to distinguish songs based on key audio features. The team will then determine the best model for predicting and recognizing song genres.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0" name="Google Shape;150;p15"/>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151" name="Google Shape;151;p15"/>
          <p:cNvPicPr preferRelativeResize="0"/>
          <p:nvPr/>
        </p:nvPicPr>
        <p:blipFill>
          <a:blip r:embed="rId4">
            <a:alphaModFix/>
          </a:blip>
          <a:stretch>
            <a:fillRect/>
          </a:stretch>
        </p:blipFill>
        <p:spPr>
          <a:xfrm>
            <a:off x="6255475" y="1486600"/>
            <a:ext cx="1681250" cy="209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&amp; Findings - Target Variable</a:t>
            </a:r>
            <a:endParaRPr/>
          </a:p>
        </p:txBody>
      </p:sp>
      <p:sp>
        <p:nvSpPr>
          <p:cNvPr id="157" name="Google Shape;157;p16"/>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15 genres exist in the data</a:t>
            </a:r>
            <a:endParaRPr/>
          </a:p>
          <a:p>
            <a:pPr indent="-311150" lvl="0" marL="457200" rtl="0" algn="l">
              <a:spcBef>
                <a:spcPts val="0"/>
              </a:spcBef>
              <a:spcAft>
                <a:spcPts val="0"/>
              </a:spcAft>
              <a:buSzPts val="1300"/>
              <a:buChar char="●"/>
            </a:pPr>
            <a:r>
              <a:rPr lang="en"/>
              <a:t>Underground Rap is the most common; Pop is the least common</a:t>
            </a:r>
            <a:endParaRPr/>
          </a:p>
        </p:txBody>
      </p:sp>
      <p:pic>
        <p:nvPicPr>
          <p:cNvPr id="158" name="Google Shape;158;p16"/>
          <p:cNvPicPr preferRelativeResize="0"/>
          <p:nvPr/>
        </p:nvPicPr>
        <p:blipFill>
          <a:blip r:embed="rId3">
            <a:alphaModFix/>
          </a:blip>
          <a:stretch>
            <a:fillRect/>
          </a:stretch>
        </p:blipFill>
        <p:spPr>
          <a:xfrm>
            <a:off x="7413175" y="4586850"/>
            <a:ext cx="1465174" cy="440700"/>
          </a:xfrm>
          <a:prstGeom prst="rect">
            <a:avLst/>
          </a:prstGeom>
          <a:noFill/>
          <a:ln>
            <a:noFill/>
          </a:ln>
        </p:spPr>
      </p:pic>
      <p:grpSp>
        <p:nvGrpSpPr>
          <p:cNvPr id="159" name="Google Shape;159;p16"/>
          <p:cNvGrpSpPr/>
          <p:nvPr/>
        </p:nvGrpSpPr>
        <p:grpSpPr>
          <a:xfrm>
            <a:off x="1513270" y="2464627"/>
            <a:ext cx="2971659" cy="2505764"/>
            <a:chOff x="5010150" y="1212600"/>
            <a:chExt cx="3448200" cy="2974200"/>
          </a:xfrm>
        </p:grpSpPr>
        <p:sp>
          <p:nvSpPr>
            <p:cNvPr id="160" name="Google Shape;160;p16"/>
            <p:cNvSpPr/>
            <p:nvPr/>
          </p:nvSpPr>
          <p:spPr>
            <a:xfrm>
              <a:off x="5010150" y="1253825"/>
              <a:ext cx="3448200" cy="291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16"/>
            <p:cNvPicPr preferRelativeResize="0"/>
            <p:nvPr/>
          </p:nvPicPr>
          <p:blipFill>
            <a:blip r:embed="rId4">
              <a:alphaModFix/>
            </a:blip>
            <a:stretch>
              <a:fillRect/>
            </a:stretch>
          </p:blipFill>
          <p:spPr>
            <a:xfrm>
              <a:off x="5023025" y="1212600"/>
              <a:ext cx="3313364" cy="2974200"/>
            </a:xfrm>
            <a:prstGeom prst="rect">
              <a:avLst/>
            </a:prstGeom>
            <a:noFill/>
            <a:ln>
              <a:noFill/>
            </a:ln>
          </p:spPr>
        </p:pic>
      </p:grpSp>
      <p:grpSp>
        <p:nvGrpSpPr>
          <p:cNvPr id="162" name="Google Shape;162;p16"/>
          <p:cNvGrpSpPr/>
          <p:nvPr/>
        </p:nvGrpSpPr>
        <p:grpSpPr>
          <a:xfrm>
            <a:off x="5139175" y="1087650"/>
            <a:ext cx="3833400" cy="3939900"/>
            <a:chOff x="4139050" y="1203625"/>
            <a:chExt cx="3833400" cy="3939900"/>
          </a:xfrm>
        </p:grpSpPr>
        <p:sp>
          <p:nvSpPr>
            <p:cNvPr id="163" name="Google Shape;163;p16"/>
            <p:cNvSpPr/>
            <p:nvPr/>
          </p:nvSpPr>
          <p:spPr>
            <a:xfrm>
              <a:off x="4139050" y="1203625"/>
              <a:ext cx="3833400" cy="3939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4" name="Google Shape;164;p16"/>
            <p:cNvPicPr preferRelativeResize="0"/>
            <p:nvPr/>
          </p:nvPicPr>
          <p:blipFill rotWithShape="1">
            <a:blip r:embed="rId5">
              <a:alphaModFix/>
            </a:blip>
            <a:srcRect b="0" l="0" r="0" t="0"/>
            <a:stretch/>
          </p:blipFill>
          <p:spPr>
            <a:xfrm>
              <a:off x="4139050" y="1250699"/>
              <a:ext cx="3774597" cy="38335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&amp; Findings</a:t>
            </a:r>
            <a:endParaRPr/>
          </a:p>
        </p:txBody>
      </p:sp>
      <p:sp>
        <p:nvSpPr>
          <p:cNvPr id="170" name="Google Shape;170;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Missing data:</a:t>
            </a:r>
            <a:endParaRPr/>
          </a:p>
          <a:p>
            <a:pPr indent="-298450" lvl="1" marL="914400" rtl="0" algn="l">
              <a:spcBef>
                <a:spcPts val="0"/>
              </a:spcBef>
              <a:spcAft>
                <a:spcPts val="0"/>
              </a:spcAft>
              <a:buSzPts val="1100"/>
              <a:buChar char="○"/>
            </a:pPr>
            <a:r>
              <a:rPr lang="en"/>
              <a:t>Dropped song_name and Unnamed:0 columns because too much data was missing (~50% missing)</a:t>
            </a:r>
            <a:endParaRPr/>
          </a:p>
        </p:txBody>
      </p:sp>
      <p:pic>
        <p:nvPicPr>
          <p:cNvPr id="171" name="Google Shape;171;p17"/>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172" name="Google Shape;172;p17"/>
          <p:cNvPicPr preferRelativeResize="0"/>
          <p:nvPr/>
        </p:nvPicPr>
        <p:blipFill>
          <a:blip r:embed="rId4">
            <a:alphaModFix/>
          </a:blip>
          <a:stretch>
            <a:fillRect/>
          </a:stretch>
        </p:blipFill>
        <p:spPr>
          <a:xfrm>
            <a:off x="5663675" y="1016899"/>
            <a:ext cx="2584975" cy="2825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&amp; Findings - Numeric Variable Histograms</a:t>
            </a:r>
            <a:endParaRPr/>
          </a:p>
          <a:p>
            <a:pPr indent="0" lvl="0" marL="0" rtl="0" algn="l">
              <a:spcBef>
                <a:spcPts val="0"/>
              </a:spcBef>
              <a:spcAft>
                <a:spcPts val="0"/>
              </a:spcAft>
              <a:buNone/>
            </a:pPr>
            <a:r>
              <a:t/>
            </a:r>
            <a:endParaRPr/>
          </a:p>
        </p:txBody>
      </p:sp>
      <p:sp>
        <p:nvSpPr>
          <p:cNvPr id="178" name="Google Shape;178;p18"/>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Danceability, loudness, and tempo have roughly normal distributions</a:t>
            </a:r>
            <a:endParaRPr/>
          </a:p>
          <a:p>
            <a:pPr indent="-311150" lvl="0" marL="457200" rtl="0" algn="l">
              <a:spcBef>
                <a:spcPts val="0"/>
              </a:spcBef>
              <a:spcAft>
                <a:spcPts val="0"/>
              </a:spcAft>
              <a:buSzPts val="1300"/>
              <a:buChar char="●"/>
            </a:pPr>
            <a:r>
              <a:rPr lang="en"/>
              <a:t>Speechiness, acousticness, and </a:t>
            </a:r>
            <a:r>
              <a:rPr lang="en"/>
              <a:t>instrumentalism</a:t>
            </a:r>
            <a:r>
              <a:rPr lang="en"/>
              <a:t> have large spikes at 0, suggesting  a large number of songs don’t have these characteristics present</a:t>
            </a:r>
            <a:endParaRPr/>
          </a:p>
          <a:p>
            <a:pPr indent="-311150" lvl="0" marL="457200" rtl="0" algn="l">
              <a:spcBef>
                <a:spcPts val="0"/>
              </a:spcBef>
              <a:spcAft>
                <a:spcPts val="0"/>
              </a:spcAft>
              <a:buSzPts val="1300"/>
              <a:buChar char="●"/>
            </a:pPr>
            <a:r>
              <a:rPr lang="en"/>
              <a:t>Time series has only 5 values and may be better considered categorically </a:t>
            </a:r>
            <a:endParaRPr/>
          </a:p>
        </p:txBody>
      </p:sp>
      <p:pic>
        <p:nvPicPr>
          <p:cNvPr id="179" name="Google Shape;179;p18"/>
          <p:cNvPicPr preferRelativeResize="0"/>
          <p:nvPr/>
        </p:nvPicPr>
        <p:blipFill>
          <a:blip r:embed="rId3">
            <a:alphaModFix/>
          </a:blip>
          <a:stretch>
            <a:fillRect/>
          </a:stretch>
        </p:blipFill>
        <p:spPr>
          <a:xfrm>
            <a:off x="7413175" y="4586850"/>
            <a:ext cx="1465174" cy="440700"/>
          </a:xfrm>
          <a:prstGeom prst="rect">
            <a:avLst/>
          </a:prstGeom>
          <a:noFill/>
          <a:ln>
            <a:noFill/>
          </a:ln>
        </p:spPr>
      </p:pic>
      <p:grpSp>
        <p:nvGrpSpPr>
          <p:cNvPr id="180" name="Google Shape;180;p18"/>
          <p:cNvGrpSpPr/>
          <p:nvPr/>
        </p:nvGrpSpPr>
        <p:grpSpPr>
          <a:xfrm>
            <a:off x="5085450" y="975350"/>
            <a:ext cx="3680700" cy="3503400"/>
            <a:chOff x="1253950" y="975300"/>
            <a:chExt cx="3680700" cy="3503400"/>
          </a:xfrm>
        </p:grpSpPr>
        <p:sp>
          <p:nvSpPr>
            <p:cNvPr id="181" name="Google Shape;181;p18"/>
            <p:cNvSpPr/>
            <p:nvPr/>
          </p:nvSpPr>
          <p:spPr>
            <a:xfrm>
              <a:off x="1253950" y="975300"/>
              <a:ext cx="3680700" cy="350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18"/>
            <p:cNvPicPr preferRelativeResize="0"/>
            <p:nvPr/>
          </p:nvPicPr>
          <p:blipFill>
            <a:blip r:embed="rId4">
              <a:alphaModFix/>
            </a:blip>
            <a:stretch>
              <a:fillRect/>
            </a:stretch>
          </p:blipFill>
          <p:spPr>
            <a:xfrm>
              <a:off x="1344098" y="1050675"/>
              <a:ext cx="3500400" cy="335265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&amp; Findings - Numeric Variable Ranges</a:t>
            </a:r>
            <a:endParaRPr/>
          </a:p>
          <a:p>
            <a:pPr indent="0" lvl="0" marL="0" rtl="0" algn="l">
              <a:spcBef>
                <a:spcPts val="0"/>
              </a:spcBef>
              <a:spcAft>
                <a:spcPts val="0"/>
              </a:spcAft>
              <a:buNone/>
            </a:pPr>
            <a:r>
              <a:t/>
            </a:r>
            <a:endParaRPr/>
          </a:p>
        </p:txBody>
      </p:sp>
      <p:sp>
        <p:nvSpPr>
          <p:cNvPr id="188" name="Google Shape;188;p19"/>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Value ranges are 0-1 for most features, but not all</a:t>
            </a:r>
            <a:endParaRPr/>
          </a:p>
          <a:p>
            <a:pPr indent="-311150" lvl="0" marL="457200" rtl="0" algn="l">
              <a:spcBef>
                <a:spcPts val="0"/>
              </a:spcBef>
              <a:spcAft>
                <a:spcPts val="0"/>
              </a:spcAft>
              <a:buSzPts val="1300"/>
              <a:buChar char="●"/>
            </a:pPr>
            <a:r>
              <a:rPr lang="en"/>
              <a:t>We may want to scale loudness, tempo, and duration  to have a value between 0 and 1. </a:t>
            </a:r>
            <a:endParaRPr/>
          </a:p>
          <a:p>
            <a:pPr indent="-311150" lvl="0" marL="457200" rtl="0" algn="l">
              <a:spcBef>
                <a:spcPts val="0"/>
              </a:spcBef>
              <a:spcAft>
                <a:spcPts val="0"/>
              </a:spcAft>
              <a:buSzPts val="1300"/>
              <a:buChar char="●"/>
            </a:pPr>
            <a:r>
              <a:rPr lang="en"/>
              <a:t>Time_signature and Key may be best used as categorical or ordinal variables</a:t>
            </a:r>
            <a:endParaRPr/>
          </a:p>
        </p:txBody>
      </p:sp>
      <p:pic>
        <p:nvPicPr>
          <p:cNvPr id="189" name="Google Shape;189;p19"/>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190" name="Google Shape;190;p19"/>
          <p:cNvPicPr preferRelativeResize="0"/>
          <p:nvPr/>
        </p:nvPicPr>
        <p:blipFill>
          <a:blip r:embed="rId4">
            <a:alphaModFix/>
          </a:blip>
          <a:stretch>
            <a:fillRect/>
          </a:stretch>
        </p:blipFill>
        <p:spPr>
          <a:xfrm>
            <a:off x="5837763" y="1095113"/>
            <a:ext cx="2600325" cy="3286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&amp; Findings - Numeric Variable Correlations</a:t>
            </a:r>
            <a:endParaRPr/>
          </a:p>
          <a:p>
            <a:pPr indent="0" lvl="0" marL="0" rtl="0" algn="l">
              <a:spcBef>
                <a:spcPts val="0"/>
              </a:spcBef>
              <a:spcAft>
                <a:spcPts val="0"/>
              </a:spcAft>
              <a:buNone/>
            </a:pPr>
            <a:r>
              <a:t/>
            </a:r>
            <a:endParaRPr/>
          </a:p>
        </p:txBody>
      </p:sp>
      <p:sp>
        <p:nvSpPr>
          <p:cNvPr id="196" name="Google Shape;196;p20"/>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Some correlation exists between:</a:t>
            </a:r>
            <a:endParaRPr/>
          </a:p>
          <a:p>
            <a:pPr indent="-298450" lvl="1" marL="914400" rtl="0" algn="l">
              <a:spcBef>
                <a:spcPts val="0"/>
              </a:spcBef>
              <a:spcAft>
                <a:spcPts val="0"/>
              </a:spcAft>
              <a:buSzPts val="1100"/>
              <a:buChar char="○"/>
            </a:pPr>
            <a:r>
              <a:rPr lang="en"/>
              <a:t> E</a:t>
            </a:r>
            <a:r>
              <a:rPr lang="en"/>
              <a:t>nergy</a:t>
            </a:r>
            <a:r>
              <a:rPr lang="en"/>
              <a:t> and loudness</a:t>
            </a:r>
            <a:r>
              <a:rPr lang="en"/>
              <a:t> (.6)</a:t>
            </a:r>
            <a:endParaRPr/>
          </a:p>
          <a:p>
            <a:pPr indent="-298450" lvl="1" marL="914400" rtl="0" algn="l">
              <a:spcBef>
                <a:spcPts val="0"/>
              </a:spcBef>
              <a:spcAft>
                <a:spcPts val="0"/>
              </a:spcAft>
              <a:buSzPts val="1100"/>
              <a:buChar char="○"/>
            </a:pPr>
            <a:r>
              <a:rPr lang="en"/>
              <a:t>I</a:t>
            </a:r>
            <a:r>
              <a:rPr lang="en"/>
              <a:t>nstrumentalness and duration</a:t>
            </a:r>
            <a:r>
              <a:rPr lang="en"/>
              <a:t> (.6)</a:t>
            </a:r>
            <a:endParaRPr/>
          </a:p>
          <a:p>
            <a:pPr indent="-298450" lvl="1" marL="914400" rtl="0" algn="l">
              <a:spcBef>
                <a:spcPts val="0"/>
              </a:spcBef>
              <a:spcAft>
                <a:spcPts val="0"/>
              </a:spcAft>
              <a:buSzPts val="1100"/>
              <a:buChar char="○"/>
            </a:pPr>
            <a:r>
              <a:rPr lang="en"/>
              <a:t>Acousticness and energy (-.5)</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Correlation isn’t so high that we’d exclude variables in initial models</a:t>
            </a:r>
            <a:endParaRPr/>
          </a:p>
        </p:txBody>
      </p:sp>
      <p:pic>
        <p:nvPicPr>
          <p:cNvPr id="197" name="Google Shape;197;p20"/>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198" name="Google Shape;198;p20"/>
          <p:cNvPicPr preferRelativeResize="0"/>
          <p:nvPr/>
        </p:nvPicPr>
        <p:blipFill>
          <a:blip r:embed="rId4">
            <a:alphaModFix/>
          </a:blip>
          <a:stretch>
            <a:fillRect/>
          </a:stretch>
        </p:blipFill>
        <p:spPr>
          <a:xfrm>
            <a:off x="4973324" y="1435950"/>
            <a:ext cx="3615351" cy="2796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p:nvPr/>
        </p:nvSpPr>
        <p:spPr>
          <a:xfrm>
            <a:off x="4295775" y="2863550"/>
            <a:ext cx="4343400" cy="1447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&amp; Findings - Categorical Features</a:t>
            </a:r>
            <a:endParaRPr/>
          </a:p>
        </p:txBody>
      </p:sp>
      <p:sp>
        <p:nvSpPr>
          <p:cNvPr id="205" name="Google Shape;205;p21"/>
          <p:cNvSpPr txBox="1"/>
          <p:nvPr>
            <p:ph idx="1" type="body"/>
          </p:nvPr>
        </p:nvSpPr>
        <p:spPr>
          <a:xfrm>
            <a:off x="1297500" y="1567550"/>
            <a:ext cx="38937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Categorical columns:</a:t>
            </a:r>
            <a:endParaRPr/>
          </a:p>
          <a:p>
            <a:pPr indent="-298450" lvl="1" marL="914400" rtl="0" algn="l">
              <a:spcBef>
                <a:spcPts val="0"/>
              </a:spcBef>
              <a:spcAft>
                <a:spcPts val="0"/>
              </a:spcAft>
              <a:buSzPts val="1100"/>
              <a:buChar char="○"/>
            </a:pPr>
            <a:r>
              <a:rPr lang="en"/>
              <a:t>Remove columns with a unique value per record -&gt;  id, uri, track_href, analysis_url</a:t>
            </a:r>
            <a:endParaRPr/>
          </a:p>
          <a:p>
            <a:pPr indent="-298450" lvl="1" marL="914400" rtl="0" algn="l">
              <a:spcBef>
                <a:spcPts val="0"/>
              </a:spcBef>
              <a:spcAft>
                <a:spcPts val="0"/>
              </a:spcAft>
              <a:buSzPts val="1100"/>
              <a:buChar char="○"/>
            </a:pPr>
            <a:r>
              <a:rPr lang="en"/>
              <a:t>Removed </a:t>
            </a:r>
            <a:r>
              <a:rPr lang="en"/>
              <a:t> ‘type’ because all had the same value</a:t>
            </a:r>
            <a:endParaRPr/>
          </a:p>
          <a:p>
            <a:pPr indent="-298450" lvl="1" marL="914400" rtl="0" algn="l">
              <a:spcBef>
                <a:spcPts val="0"/>
              </a:spcBef>
              <a:spcAft>
                <a:spcPts val="0"/>
              </a:spcAft>
              <a:buSzPts val="1100"/>
              <a:buChar char="○"/>
            </a:pPr>
            <a:r>
              <a:rPr lang="en"/>
              <a:t>Only Key and Mode made sense to include</a:t>
            </a:r>
            <a:endParaRPr/>
          </a:p>
        </p:txBody>
      </p:sp>
      <p:pic>
        <p:nvPicPr>
          <p:cNvPr id="206" name="Google Shape;206;p21"/>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207" name="Google Shape;207;p21"/>
          <p:cNvPicPr preferRelativeResize="0"/>
          <p:nvPr/>
        </p:nvPicPr>
        <p:blipFill>
          <a:blip r:embed="rId4">
            <a:alphaModFix/>
          </a:blip>
          <a:stretch>
            <a:fillRect/>
          </a:stretch>
        </p:blipFill>
        <p:spPr>
          <a:xfrm>
            <a:off x="6252949" y="1307850"/>
            <a:ext cx="1293567" cy="1173350"/>
          </a:xfrm>
          <a:prstGeom prst="rect">
            <a:avLst/>
          </a:prstGeom>
          <a:noFill/>
          <a:ln>
            <a:noFill/>
          </a:ln>
        </p:spPr>
      </p:pic>
      <p:pic>
        <p:nvPicPr>
          <p:cNvPr id="208" name="Google Shape;208;p21"/>
          <p:cNvPicPr preferRelativeResize="0"/>
          <p:nvPr/>
        </p:nvPicPr>
        <p:blipFill>
          <a:blip r:embed="rId5">
            <a:alphaModFix/>
          </a:blip>
          <a:stretch>
            <a:fillRect/>
          </a:stretch>
        </p:blipFill>
        <p:spPr>
          <a:xfrm>
            <a:off x="4286250" y="2892824"/>
            <a:ext cx="4291449" cy="141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