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Play"/>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Mw64UNIu4UiyN5JA5BDJJUxIc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369287-0FE1-47E3-A3FB-57C41F5E7BC3}">
  <a:tblStyle styleId="{8C369287-0FE1-47E3-A3FB-57C41F5E7BC3}"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lay-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Pl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c9a6374ba_1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c9a6374ba_1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2cc9a6374ba_1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c9a6374ba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2cc9a6374ba_1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ALBERT-based classification model strikes a balance between complexity and performance. It uses a streamlined architecture with shared parameters and a focus on accuracy, achieving a 89% accuracy rate.</a:t>
            </a:r>
            <a:br>
              <a:rPr lang="en-US"/>
            </a:br>
            <a:endParaRPr/>
          </a:p>
        </p:txBody>
      </p:sp>
      <p:sp>
        <p:nvSpPr>
          <p:cNvPr id="331" name="Google Shape;331;g2cc9a6374ba_1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We've developed a binary classification model using the advanced XLM-RoBERTa architecture, which excels in multi-language understanding. Our model processes tokenized text and utilizes a transformer core for accurate classification, enhanced by an additional dense layer. It's optimized for accuracy, achieving an impressive 93%.</a:t>
            </a:r>
            <a:endParaRPr/>
          </a:p>
        </p:txBody>
      </p:sp>
      <p:sp>
        <p:nvSpPr>
          <p:cNvPr id="357" name="Google Shape;35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project compared various text classification models, highlighting the superior performance of transformer-based models like BART, BERT and RoBERTa over baseline Naive Bayes classifiers, with RoBERTa leading in all evaluated metrics.</a:t>
            </a:r>
            <a:br>
              <a:rPr lang="en-US"/>
            </a:br>
            <a:endParaRPr/>
          </a:p>
        </p:txBody>
      </p:sp>
      <p:sp>
        <p:nvSpPr>
          <p:cNvPr id="388" name="Google Shape;38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study reveals the exceptional performance of BERT and RoBERTa models in classifying toxic comments, outshining traditional methods. RoBERTa, in particular, stands out as the best model, demonstrating the power of transformer-based NLP technologies in enhancing text classification and offering promising avenues for automated moderation.</a:t>
            </a:r>
            <a:br>
              <a:rPr lang="en-US"/>
            </a:br>
            <a:br>
              <a:rPr lang="en-US"/>
            </a:br>
            <a:br>
              <a:rPr lang="en-US"/>
            </a:br>
            <a:r>
              <a:rPr lang="en-US"/>
              <a:t>Original Content:</a:t>
            </a:r>
            <a:br>
              <a:rPr lang="en-US"/>
            </a:br>
            <a:r>
              <a:rPr lang="en-US"/>
              <a:t>V.        Conclusion</a:t>
            </a:r>
            <a:br>
              <a:rPr lang="en-US"/>
            </a:br>
            <a:r>
              <a:rPr lang="en-US"/>
              <a:t>In conclusion, the comprehensive analysis conducted in this study underscores the superior performance of the advanced BERT and RoBERTa models over traditional text vectorization and naive Bayes classifiers for the task of toxic comment classification. These fine-tuned transformer-based models achieved exemplary scores across accuracy, precision, recall, F1 score, and ROC AUC metrics. Notably, RoBERTa marginally outperformed both BERT and BERT+CNN in every assessed metric, establishing itself as the premier model for this specific application. This evidence strongly supports the conclusion that transformer-based NLP technologies, with their deep understanding of context and semantics, significantly elevate the capabilities of text classification systems. Such advancements hold significant promises for the development of more effective automated moderation tools, offering practical solutions to manage and mitigate online toxicity.</a:t>
            </a:r>
            <a:br>
              <a:rPr lang="en-US"/>
            </a:br>
            <a:endParaRPr/>
          </a:p>
        </p:txBody>
      </p:sp>
      <p:sp>
        <p:nvSpPr>
          <p:cNvPr id="401" name="Google Shape;40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cc9a6374ba_1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cc9a6374ba_1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g2cc9a6374ba_1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Today, we're exploring the cutting-edge NLP algorithms like </a:t>
            </a:r>
            <a:r>
              <a:rPr lang="en-US" sz="1100"/>
              <a:t>BART, BERT, ALBERT, DistilBERT, and RoBERTa</a:t>
            </a:r>
            <a:r>
              <a:rPr lang="en-US"/>
              <a:t>, which have significantly improved text classification. We'll discuss their role in identifying toxic comments, the challenges faced, and the potential impact of our research on automated moderation systems.</a:t>
            </a:r>
            <a:endParaRPr/>
          </a:p>
          <a:p>
            <a:pPr indent="0" lvl="0" marL="0" rtl="0" algn="l">
              <a:spcBef>
                <a:spcPts val="0"/>
              </a:spcBef>
              <a:spcAft>
                <a:spcPts val="0"/>
              </a:spcAft>
              <a:buNone/>
            </a:pPr>
            <a:r>
              <a:rPr lang="en-US"/>
              <a:t>We've seen remarkable progress in the field of toxic comment classification, with studies leveraging LSTM models and deep learning algorithms to achieve high accuracy rates and AUC scores.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Recent studies have made significant strides in classifying toxic comments. Notably, LSTM models achieved 87% accuracy, while deep learning algorithms reached 93%. An ensemble method even attained an AUC of 0.9485 for multilingual classification.</a:t>
            </a:r>
            <a:endParaRPr/>
          </a:p>
        </p:txBody>
      </p:sp>
      <p:sp>
        <p:nvSpPr>
          <p:cNvPr id="122" name="Google Shape;12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We're examining Jigsaw's dataset with over 159k comments, labeled for toxicity. The data was unbalanced, prompting binary labeling and a downsizing strategy, maintaining the toxic ratio. Multilingual models were adopted to address the language diversity.</a:t>
            </a:r>
            <a:br>
              <a:rPr lang="en-US"/>
            </a:br>
            <a:endParaRPr/>
          </a:p>
        </p:txBody>
      </p:sp>
      <p:sp>
        <p:nvSpPr>
          <p:cNvPr id="149" name="Google Shape;14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baseline configurations employ CountVectorizer and Naive Bayes classifiers, with a focus on word count and TF-IDF features. They're designed to address imbalanced datasets and set a performance benchmark for comparison with sophisticated models like BERT and BART.</a:t>
            </a:r>
            <a:endParaRPr/>
          </a:p>
        </p:txBody>
      </p:sp>
      <p:sp>
        <p:nvSpPr>
          <p:cNvPr id="176" name="Google Shape;1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c85f4183b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2cc85f4183b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Our presentation focuses on the BART architecture, specifically fine-tuned for binary classification. We'll explore its utilization of the 'facebook/bart-large' checkpoint, input processing through an encoder-decoder architecture, and the impressive 92% classification accuracy achieved through careful optimization.</a:t>
            </a:r>
            <a:endParaRPr/>
          </a:p>
          <a:p>
            <a:pPr indent="0" lvl="0" marL="0" rtl="0" algn="l">
              <a:spcBef>
                <a:spcPts val="0"/>
              </a:spcBef>
              <a:spcAft>
                <a:spcPts val="0"/>
              </a:spcAft>
              <a:buNone/>
            </a:pPr>
            <a:r>
              <a:t/>
            </a:r>
            <a:endParaRPr/>
          </a:p>
        </p:txBody>
      </p:sp>
      <p:sp>
        <p:nvSpPr>
          <p:cNvPr id="202" name="Google Shape;202;g2cc85f4183b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Exploring the BERT-based classification model, we utilize the multilingual 'bert-base-multilingual-cased' checkpoint for binary classification. The model includes a dense layer with ReLU activation, dropout for regularization, and a sigmoid output layer, achieving a high accuracy of 91%.</a:t>
            </a:r>
            <a:br>
              <a:rPr lang="en-US"/>
            </a:br>
            <a:endParaRPr/>
          </a:p>
        </p:txBody>
      </p:sp>
      <p:sp>
        <p:nvSpPr>
          <p:cNvPr id="233" name="Google Shape;23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Introducing the BERT-CNN Hybrid Model, a powerful combination of BERT's contextual understanding and CNN's pattern recognition, designed to capture both global and local textual features for superior classification accuracy.</a:t>
            </a:r>
            <a:br>
              <a:rPr lang="en-US"/>
            </a:br>
            <a:endParaRPr/>
          </a:p>
        </p:txBody>
      </p:sp>
      <p:sp>
        <p:nvSpPr>
          <p:cNvPr id="259" name="Google Shape;25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c9a6374b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2cc9a6374ba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DistilBERT-based model leverages the 'distilbert-base-uncased' checkpoint for English, utilizing transformer layers and a classification head with ReLU activation for efficient binary text classification. It achieves a notable 92% accuracy with significant computational savings.</a:t>
            </a:r>
            <a:endParaRPr/>
          </a:p>
        </p:txBody>
      </p:sp>
      <p:sp>
        <p:nvSpPr>
          <p:cNvPr id="295" name="Google Shape;295;g2cc9a6374ba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p:nvPr>
            <p:ph idx="2" type="pic"/>
          </p:nvPr>
        </p:nvSpPr>
        <p:spPr>
          <a:xfrm>
            <a:off x="5183188" y="987425"/>
            <a:ext cx="6172200" cy="4873625"/>
          </a:xfrm>
          <a:prstGeom prst="rect">
            <a:avLst/>
          </a:prstGeom>
          <a:noFill/>
          <a:ln>
            <a:noFill/>
          </a:ln>
        </p:spPr>
      </p:sp>
      <p:sp>
        <p:nvSpPr>
          <p:cNvPr id="68" name="Google Shape;68;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cc9a6374ba_1_81"/>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90" name="Google Shape;90;g2cc9a6374ba_1_81"/>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91" name="Google Shape;91;g2cc9a6374ba_1_81"/>
          <p:cNvPicPr preferRelativeResize="0"/>
          <p:nvPr/>
        </p:nvPicPr>
        <p:blipFill>
          <a:blip r:embed="rId3">
            <a:alphaModFix/>
          </a:blip>
          <a:stretch>
            <a:fillRect/>
          </a:stretch>
        </p:blipFill>
        <p:spPr>
          <a:xfrm>
            <a:off x="0" y="0"/>
            <a:ext cx="12192000" cy="6858000"/>
          </a:xfrm>
          <a:prstGeom prst="rect">
            <a:avLst/>
          </a:prstGeom>
          <a:noFill/>
          <a:ln>
            <a:noFill/>
          </a:ln>
        </p:spPr>
      </p:pic>
      <p:sp>
        <p:nvSpPr>
          <p:cNvPr id="92" name="Google Shape;92;g2cc9a6374ba_1_81"/>
          <p:cNvSpPr txBox="1"/>
          <p:nvPr>
            <p:ph type="ctrTitle"/>
          </p:nvPr>
        </p:nvSpPr>
        <p:spPr>
          <a:xfrm>
            <a:off x="146332" y="1322625"/>
            <a:ext cx="6806700" cy="26970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6000"/>
              <a:buFont typeface="Play"/>
              <a:buNone/>
            </a:pPr>
            <a:r>
              <a:rPr lang="en-US">
                <a:solidFill>
                  <a:schemeClr val="lt1"/>
                </a:solidFill>
              </a:rPr>
              <a:t>Text Classification on Toxic Comments</a:t>
            </a:r>
            <a:endParaRPr>
              <a:solidFill>
                <a:schemeClr val="lt1"/>
              </a:solidFill>
            </a:endParaRPr>
          </a:p>
        </p:txBody>
      </p:sp>
      <p:sp>
        <p:nvSpPr>
          <p:cNvPr id="93" name="Google Shape;93;g2cc9a6374ba_1_81"/>
          <p:cNvSpPr txBox="1"/>
          <p:nvPr/>
        </p:nvSpPr>
        <p:spPr>
          <a:xfrm>
            <a:off x="722321" y="4889645"/>
            <a:ext cx="6728100" cy="1200600"/>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None/>
            </a:pPr>
            <a:r>
              <a:rPr b="0" i="0" lang="en-US" sz="1800" u="none" cap="none" strike="noStrike">
                <a:solidFill>
                  <a:schemeClr val="lt1"/>
                </a:solidFill>
                <a:latin typeface="Arial"/>
                <a:ea typeface="Arial"/>
                <a:cs typeface="Arial"/>
                <a:sym typeface="Arial"/>
              </a:rPr>
              <a:t>Ci Song, Shuo Wang</a:t>
            </a:r>
            <a:endParaRPr>
              <a:solidFill>
                <a:schemeClr val="lt1"/>
              </a:solidFill>
            </a:endParaRPr>
          </a:p>
          <a:p>
            <a:pPr indent="0" lvl="1" marL="457200" marR="0" rtl="0" algn="ctr">
              <a:spcBef>
                <a:spcPts val="0"/>
              </a:spcBef>
              <a:spcAft>
                <a:spcPts val="0"/>
              </a:spcAft>
              <a:buNone/>
            </a:pPr>
            <a:r>
              <a:rPr b="0" i="0" lang="en-US" sz="1800" u="none" cap="none" strike="noStrike">
                <a:solidFill>
                  <a:schemeClr val="lt1"/>
                </a:solidFill>
                <a:latin typeface="Arial"/>
                <a:ea typeface="Arial"/>
                <a:cs typeface="Arial"/>
                <a:sym typeface="Arial"/>
              </a:rPr>
              <a:t>DATASCI 266 NLP with Deep Learning </a:t>
            </a:r>
            <a:endParaRPr>
              <a:solidFill>
                <a:schemeClr val="lt1"/>
              </a:solidFill>
            </a:endParaRPr>
          </a:p>
          <a:p>
            <a:pPr indent="0" lvl="1" marL="457200" marR="0" rtl="0" algn="ctr">
              <a:spcBef>
                <a:spcPts val="0"/>
              </a:spcBef>
              <a:spcAft>
                <a:spcPts val="0"/>
              </a:spcAft>
              <a:buNone/>
            </a:pPr>
            <a:r>
              <a:rPr b="0" i="0" lang="en-US" sz="1800" u="none" cap="none" strike="noStrike">
                <a:solidFill>
                  <a:schemeClr val="lt1"/>
                </a:solidFill>
                <a:latin typeface="Arial"/>
                <a:ea typeface="Arial"/>
                <a:cs typeface="Arial"/>
                <a:sym typeface="Arial"/>
              </a:rPr>
              <a:t>2024 Spring</a:t>
            </a:r>
            <a:endParaRPr>
              <a:solidFill>
                <a:schemeClr val="lt1"/>
              </a:solidFil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g2cc9a6374ba_1_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4" name="Google Shape;334;g2cc9a6374ba_1_36"/>
          <p:cNvSpPr/>
          <p:nvPr/>
        </p:nvSpPr>
        <p:spPr>
          <a:xfrm flipH="1">
            <a:off x="0" y="0"/>
            <a:ext cx="12192000" cy="1575900"/>
          </a:xfrm>
          <a:prstGeom prst="rect">
            <a:avLst/>
          </a:prstGeom>
          <a:gradFill>
            <a:gsLst>
              <a:gs pos="0">
                <a:srgbClr val="000000">
                  <a:alpha val="95686"/>
                </a:srgbClr>
              </a:gs>
              <a:gs pos="100000">
                <a:srgbClr val="0F4861"/>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5" name="Google Shape;335;g2cc9a6374ba_1_36"/>
          <p:cNvSpPr/>
          <p:nvPr/>
        </p:nvSpPr>
        <p:spPr>
          <a:xfrm flipH="1" rot="10800000">
            <a:off x="8128857" y="-88"/>
            <a:ext cx="4063200" cy="1576500"/>
          </a:xfrm>
          <a:prstGeom prst="rect">
            <a:avLst/>
          </a:prstGeom>
          <a:gradFill>
            <a:gsLst>
              <a:gs pos="0">
                <a:srgbClr val="0A3041">
                  <a:alpha val="67843"/>
                </a:srgbClr>
              </a:gs>
              <a:gs pos="19000">
                <a:srgbClr val="0A3041">
                  <a:alpha val="67843"/>
                </a:srgbClr>
              </a:gs>
              <a:gs pos="100000">
                <a:srgbClr val="156082">
                  <a:alpha val="78823"/>
                </a:srgbClr>
              </a:gs>
            </a:gsLst>
            <a:lin ang="1920016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6" name="Google Shape;336;g2cc9a6374ba_1_36"/>
          <p:cNvSpPr/>
          <p:nvPr/>
        </p:nvSpPr>
        <p:spPr>
          <a:xfrm rot="5400000">
            <a:off x="5307751" y="-5307750"/>
            <a:ext cx="1576500" cy="12192000"/>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7" name="Google Shape;337;g2cc9a6374ba_1_36"/>
          <p:cNvSpPr txBox="1"/>
          <p:nvPr>
            <p:ph type="title"/>
          </p:nvPr>
        </p:nvSpPr>
        <p:spPr>
          <a:xfrm>
            <a:off x="1371597" y="348865"/>
            <a:ext cx="10044000" cy="877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Play"/>
              <a:buNone/>
            </a:pPr>
            <a:r>
              <a:rPr lang="en-US" sz="4000">
                <a:solidFill>
                  <a:schemeClr val="lt1"/>
                </a:solidFill>
              </a:rPr>
              <a:t>Methods: ALBERT</a:t>
            </a:r>
            <a:endParaRPr sz="4000">
              <a:solidFill>
                <a:srgbClr val="FFFFFF"/>
              </a:solidFill>
            </a:endParaRPr>
          </a:p>
        </p:txBody>
      </p:sp>
      <p:grpSp>
        <p:nvGrpSpPr>
          <p:cNvPr id="338" name="Google Shape;338;g2cc9a6374ba_1_36"/>
          <p:cNvGrpSpPr/>
          <p:nvPr/>
        </p:nvGrpSpPr>
        <p:grpSpPr>
          <a:xfrm>
            <a:off x="709913" y="2433961"/>
            <a:ext cx="10924570" cy="3092895"/>
            <a:chOff x="1582" y="549982"/>
            <a:chExt cx="10924570" cy="3092895"/>
          </a:xfrm>
        </p:grpSpPr>
        <p:sp>
          <p:nvSpPr>
            <p:cNvPr id="339" name="Google Shape;339;g2cc9a6374ba_1_36"/>
            <p:cNvSpPr/>
            <p:nvPr/>
          </p:nvSpPr>
          <p:spPr>
            <a:xfrm>
              <a:off x="4376137" y="549982"/>
              <a:ext cx="1141500" cy="11415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2cc9a6374ba_1_36"/>
            <p:cNvSpPr/>
            <p:nvPr/>
          </p:nvSpPr>
          <p:spPr>
            <a:xfrm>
              <a:off x="1582" y="1824357"/>
              <a:ext cx="3261000" cy="4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2cc9a6374ba_1_36"/>
            <p:cNvSpPr txBox="1"/>
            <p:nvPr/>
          </p:nvSpPr>
          <p:spPr>
            <a:xfrm>
              <a:off x="1582" y="1824357"/>
              <a:ext cx="3261000" cy="48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700"/>
                <a:buFont typeface="Arial"/>
                <a:buNone/>
              </a:pPr>
              <a:r>
                <a:rPr b="1" lang="en-US" sz="1700">
                  <a:solidFill>
                    <a:schemeClr val="dk1"/>
                  </a:solidFill>
                </a:rPr>
                <a:t>Model Architecture and Efficiency</a:t>
              </a:r>
              <a:endParaRPr/>
            </a:p>
          </p:txBody>
        </p:sp>
        <p:sp>
          <p:nvSpPr>
            <p:cNvPr id="342" name="Google Shape;342;g2cc9a6374ba_1_36"/>
            <p:cNvSpPr/>
            <p:nvPr/>
          </p:nvSpPr>
          <p:spPr>
            <a:xfrm>
              <a:off x="1582" y="2375377"/>
              <a:ext cx="3261000" cy="126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cc9a6374ba_1_36"/>
            <p:cNvSpPr txBox="1"/>
            <p:nvPr/>
          </p:nvSpPr>
          <p:spPr>
            <a:xfrm>
              <a:off x="1582" y="2375377"/>
              <a:ext cx="3261000" cy="1267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455"/>
                </a:spcBef>
                <a:spcAft>
                  <a:spcPts val="0"/>
                </a:spcAft>
                <a:buClr>
                  <a:schemeClr val="dk1"/>
                </a:buClr>
                <a:buSzPts val="1300"/>
                <a:buFont typeface="Arial"/>
                <a:buNone/>
              </a:pPr>
              <a:r>
                <a:rPr lang="en-US" sz="1300">
                  <a:solidFill>
                    <a:schemeClr val="dk1"/>
                  </a:solidFill>
                </a:rPr>
                <a:t>A Lite BERT' optimizes performance with fewer parameters</a:t>
              </a:r>
              <a:endParaRPr sz="1300">
                <a:solidFill>
                  <a:schemeClr val="dk1"/>
                </a:solidFill>
              </a:endParaRPr>
            </a:p>
            <a:p>
              <a:pPr indent="0" lvl="0" marL="0" marR="0" rtl="0" algn="l">
                <a:lnSpc>
                  <a:spcPct val="90000"/>
                </a:lnSpc>
                <a:spcBef>
                  <a:spcPts val="1000"/>
                </a:spcBef>
                <a:spcAft>
                  <a:spcPts val="0"/>
                </a:spcAft>
                <a:buClr>
                  <a:schemeClr val="dk1"/>
                </a:buClr>
                <a:buSzPts val="1300"/>
                <a:buFont typeface="Arial"/>
                <a:buNone/>
              </a:pPr>
              <a:r>
                <a:rPr lang="en-US" sz="1300">
                  <a:solidFill>
                    <a:schemeClr val="dk1"/>
                  </a:solidFill>
                </a:rPr>
                <a:t>Utilizes 'albert-base-v2' checkpoint for language processing</a:t>
              </a:r>
              <a:endParaRPr sz="1300">
                <a:solidFill>
                  <a:schemeClr val="dk1"/>
                </a:solidFill>
              </a:endParaRPr>
            </a:p>
            <a:p>
              <a:pPr indent="0" lvl="0" marL="0" marR="0" rtl="0" algn="l">
                <a:lnSpc>
                  <a:spcPct val="90000"/>
                </a:lnSpc>
                <a:spcBef>
                  <a:spcPts val="1000"/>
                </a:spcBef>
                <a:spcAft>
                  <a:spcPts val="0"/>
                </a:spcAft>
                <a:buClr>
                  <a:schemeClr val="dk1"/>
                </a:buClr>
                <a:buSzPts val="1300"/>
                <a:buFont typeface="Arial"/>
                <a:buNone/>
              </a:pPr>
              <a:r>
                <a:rPr lang="en-US" sz="1300">
                  <a:solidFill>
                    <a:schemeClr val="dk1"/>
                  </a:solidFill>
                </a:rPr>
                <a:t>Starts with ALBERT's pooler output for dense input representation</a:t>
              </a:r>
              <a:endParaRPr sz="1300">
                <a:solidFill>
                  <a:schemeClr val="dk1"/>
                </a:solidFill>
              </a:endParaRPr>
            </a:p>
            <a:p>
              <a:pPr indent="0" lvl="0" marL="0" marR="0" rtl="0" algn="l">
                <a:lnSpc>
                  <a:spcPct val="90000"/>
                </a:lnSpc>
                <a:spcBef>
                  <a:spcPts val="1000"/>
                </a:spcBef>
                <a:spcAft>
                  <a:spcPts val="0"/>
                </a:spcAft>
                <a:buClr>
                  <a:schemeClr val="dk1"/>
                </a:buClr>
                <a:buSzPts val="1300"/>
                <a:buFont typeface="Arial"/>
                <a:buNone/>
              </a:pPr>
              <a:r>
                <a:rPr lang="en-US" sz="1300">
                  <a:solidFill>
                    <a:schemeClr val="dk1"/>
                  </a:solidFill>
                </a:rPr>
                <a:t>Incorporates a dense layer with ReLU activation and 201 hidden units</a:t>
              </a:r>
              <a:endParaRPr sz="1300">
                <a:solidFill>
                  <a:schemeClr val="dk1"/>
                </a:solidFill>
              </a:endParaRPr>
            </a:p>
            <a:p>
              <a:pPr indent="0" lvl="0" marL="0" marR="0" rtl="0" algn="l">
                <a:lnSpc>
                  <a:spcPct val="90000"/>
                </a:lnSpc>
                <a:spcBef>
                  <a:spcPts val="1000"/>
                </a:spcBef>
                <a:spcAft>
                  <a:spcPts val="1000"/>
                </a:spcAft>
                <a:buClr>
                  <a:schemeClr val="dk1"/>
                </a:buClr>
                <a:buSzPts val="1300"/>
                <a:buFont typeface="Arial"/>
                <a:buNone/>
              </a:pPr>
              <a:r>
                <a:t/>
              </a:r>
              <a:endParaRPr sz="1300">
                <a:solidFill>
                  <a:schemeClr val="dk1"/>
                </a:solidFill>
              </a:endParaRPr>
            </a:p>
          </p:txBody>
        </p:sp>
        <p:sp>
          <p:nvSpPr>
            <p:cNvPr id="344" name="Google Shape;344;g2cc9a6374ba_1_36"/>
            <p:cNvSpPr/>
            <p:nvPr/>
          </p:nvSpPr>
          <p:spPr>
            <a:xfrm>
              <a:off x="3833367" y="1824357"/>
              <a:ext cx="3261000" cy="4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2cc9a6374ba_1_36"/>
            <p:cNvSpPr txBox="1"/>
            <p:nvPr/>
          </p:nvSpPr>
          <p:spPr>
            <a:xfrm>
              <a:off x="3833367" y="1824357"/>
              <a:ext cx="3261000" cy="48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700"/>
                <a:buFont typeface="Arial"/>
                <a:buNone/>
              </a:pPr>
              <a:r>
                <a:rPr b="1" lang="en-US" sz="1700">
                  <a:solidFill>
                    <a:schemeClr val="dk1"/>
                  </a:solidFill>
                </a:rPr>
                <a:t>Robustness and Output</a:t>
              </a:r>
              <a:endParaRPr b="1" sz="1700">
                <a:solidFill>
                  <a:schemeClr val="dk1"/>
                </a:solidFill>
              </a:endParaRPr>
            </a:p>
            <a:p>
              <a:pPr indent="0" lvl="0" marL="0" marR="0" rtl="0" algn="l">
                <a:lnSpc>
                  <a:spcPct val="90000"/>
                </a:lnSpc>
                <a:spcBef>
                  <a:spcPts val="0"/>
                </a:spcBef>
                <a:spcAft>
                  <a:spcPts val="0"/>
                </a:spcAft>
                <a:buClr>
                  <a:schemeClr val="dk1"/>
                </a:buClr>
                <a:buSzPts val="1700"/>
                <a:buFont typeface="Arial"/>
                <a:buNone/>
              </a:pPr>
              <a:r>
                <a:t/>
              </a:r>
              <a:endParaRPr b="1" sz="1700">
                <a:solidFill>
                  <a:schemeClr val="dk1"/>
                </a:solidFill>
              </a:endParaRPr>
            </a:p>
          </p:txBody>
        </p:sp>
        <p:sp>
          <p:nvSpPr>
            <p:cNvPr id="346" name="Google Shape;346;g2cc9a6374ba_1_36"/>
            <p:cNvSpPr/>
            <p:nvPr/>
          </p:nvSpPr>
          <p:spPr>
            <a:xfrm>
              <a:off x="3833367" y="2375377"/>
              <a:ext cx="3261000" cy="126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2cc9a6374ba_1_36"/>
            <p:cNvSpPr txBox="1"/>
            <p:nvPr/>
          </p:nvSpPr>
          <p:spPr>
            <a:xfrm>
              <a:off x="3833367" y="2375377"/>
              <a:ext cx="3261000" cy="1267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300"/>
                <a:buFont typeface="Arial"/>
                <a:buNone/>
              </a:pPr>
              <a:r>
                <a:rPr lang="en-US" sz="1300">
                  <a:solidFill>
                    <a:schemeClr val="dk1"/>
                  </a:solidFill>
                </a:rPr>
                <a:t>Features a dropout layer with a 0.3 rate to prevent overfitting</a:t>
              </a:r>
              <a:endParaRPr sz="1300">
                <a:solidFill>
                  <a:schemeClr val="dk1"/>
                </a:solidFill>
              </a:endParaRPr>
            </a:p>
            <a:p>
              <a:pPr indent="0" lvl="0" marL="0" marR="0" rtl="0" algn="l">
                <a:lnSpc>
                  <a:spcPct val="90000"/>
                </a:lnSpc>
                <a:spcBef>
                  <a:spcPts val="1000"/>
                </a:spcBef>
                <a:spcAft>
                  <a:spcPts val="0"/>
                </a:spcAft>
                <a:buClr>
                  <a:schemeClr val="dk1"/>
                </a:buClr>
                <a:buSzPts val="1300"/>
                <a:buFont typeface="Arial"/>
                <a:buNone/>
              </a:pPr>
              <a:r>
                <a:rPr lang="en-US" sz="1300">
                  <a:solidFill>
                    <a:schemeClr val="dk1"/>
                  </a:solidFill>
                </a:rPr>
                <a:t>Employs sigmoid activation for binary classification output</a:t>
              </a:r>
              <a:endParaRPr sz="1300">
                <a:solidFill>
                  <a:schemeClr val="dk1"/>
                </a:solidFill>
              </a:endParaRPr>
            </a:p>
            <a:p>
              <a:pPr indent="0" lvl="0" marL="0" rtl="0" algn="l">
                <a:lnSpc>
                  <a:spcPct val="90000"/>
                </a:lnSpc>
                <a:spcBef>
                  <a:spcPts val="1000"/>
                </a:spcBef>
                <a:spcAft>
                  <a:spcPts val="1000"/>
                </a:spcAft>
                <a:buClr>
                  <a:schemeClr val="dk1"/>
                </a:buClr>
                <a:buSzPts val="1100"/>
                <a:buFont typeface="Arial"/>
                <a:buNone/>
              </a:pPr>
              <a:r>
                <a:rPr lang="en-US" sz="1300">
                  <a:solidFill>
                    <a:schemeClr val="dk1"/>
                  </a:solidFill>
                </a:rPr>
                <a:t>Compiled with Adam optimizer focusing on accuracy</a:t>
              </a:r>
              <a:endParaRPr sz="1300">
                <a:solidFill>
                  <a:schemeClr val="dk1"/>
                </a:solidFill>
              </a:endParaRPr>
            </a:p>
          </p:txBody>
        </p:sp>
        <p:sp>
          <p:nvSpPr>
            <p:cNvPr id="348" name="Google Shape;348;g2cc9a6374ba_1_36"/>
            <p:cNvSpPr/>
            <p:nvPr/>
          </p:nvSpPr>
          <p:spPr>
            <a:xfrm>
              <a:off x="8725008" y="549982"/>
              <a:ext cx="1141500" cy="1141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2cc9a6374ba_1_36"/>
            <p:cNvSpPr/>
            <p:nvPr/>
          </p:nvSpPr>
          <p:spPr>
            <a:xfrm>
              <a:off x="7665152" y="1824357"/>
              <a:ext cx="3261000" cy="4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2cc9a6374ba_1_36"/>
            <p:cNvSpPr txBox="1"/>
            <p:nvPr/>
          </p:nvSpPr>
          <p:spPr>
            <a:xfrm>
              <a:off x="7665152" y="1824357"/>
              <a:ext cx="3261000" cy="48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700"/>
                <a:buFont typeface="Arial"/>
                <a:buNone/>
              </a:pPr>
              <a:r>
                <a:rPr b="1" lang="en-US" sz="1700">
                  <a:solidFill>
                    <a:schemeClr val="dk1"/>
                  </a:solidFill>
                </a:rPr>
                <a:t>Performance and Accuracy</a:t>
              </a:r>
              <a:endParaRPr b="1" sz="1700">
                <a:solidFill>
                  <a:schemeClr val="dk1"/>
                </a:solidFill>
              </a:endParaRPr>
            </a:p>
            <a:p>
              <a:pPr indent="0" lvl="0" marL="0" marR="0" rtl="0" algn="l">
                <a:lnSpc>
                  <a:spcPct val="90000"/>
                </a:lnSpc>
                <a:spcBef>
                  <a:spcPts val="0"/>
                </a:spcBef>
                <a:spcAft>
                  <a:spcPts val="0"/>
                </a:spcAft>
                <a:buClr>
                  <a:schemeClr val="dk1"/>
                </a:buClr>
                <a:buSzPts val="1700"/>
                <a:buFont typeface="Arial"/>
                <a:buNone/>
              </a:pPr>
              <a:r>
                <a:t/>
              </a:r>
              <a:endParaRPr b="1" sz="1700">
                <a:solidFill>
                  <a:schemeClr val="dk1"/>
                </a:solidFill>
              </a:endParaRPr>
            </a:p>
          </p:txBody>
        </p:sp>
        <p:sp>
          <p:nvSpPr>
            <p:cNvPr id="351" name="Google Shape;351;g2cc9a6374ba_1_36"/>
            <p:cNvSpPr/>
            <p:nvPr/>
          </p:nvSpPr>
          <p:spPr>
            <a:xfrm>
              <a:off x="7665152" y="2375377"/>
              <a:ext cx="3261000" cy="126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cc9a6374ba_1_36"/>
            <p:cNvSpPr txBox="1"/>
            <p:nvPr/>
          </p:nvSpPr>
          <p:spPr>
            <a:xfrm>
              <a:off x="7588952" y="2375377"/>
              <a:ext cx="3261000" cy="1267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455"/>
                </a:spcBef>
                <a:spcAft>
                  <a:spcPts val="0"/>
                </a:spcAft>
                <a:buNone/>
              </a:pPr>
              <a:r>
                <a:rPr lang="en-US" sz="1300">
                  <a:solidFill>
                    <a:schemeClr val="dk1"/>
                  </a:solidFill>
                </a:rPr>
                <a:t>Achieved an accuracy of 0.89</a:t>
              </a:r>
              <a:endParaRPr sz="1300">
                <a:solidFill>
                  <a:schemeClr val="dk1"/>
                </a:solidFill>
              </a:endParaRPr>
            </a:p>
            <a:p>
              <a:pPr indent="0" lvl="0" marL="0" marR="0" rtl="0" algn="l">
                <a:lnSpc>
                  <a:spcPct val="90000"/>
                </a:lnSpc>
                <a:spcBef>
                  <a:spcPts val="1000"/>
                </a:spcBef>
                <a:spcAft>
                  <a:spcPts val="0"/>
                </a:spcAft>
                <a:buNone/>
              </a:pPr>
              <a:r>
                <a:rPr lang="en-US" sz="1300">
                  <a:solidFill>
                    <a:schemeClr val="dk1"/>
                  </a:solidFill>
                </a:rPr>
                <a:t>Precision: 0.94</a:t>
              </a:r>
              <a:endParaRPr sz="1300">
                <a:solidFill>
                  <a:schemeClr val="dk1"/>
                </a:solidFill>
              </a:endParaRPr>
            </a:p>
            <a:p>
              <a:pPr indent="0" lvl="0" marL="0" marR="0" rtl="0" algn="l">
                <a:lnSpc>
                  <a:spcPct val="90000"/>
                </a:lnSpc>
                <a:spcBef>
                  <a:spcPts val="1000"/>
                </a:spcBef>
                <a:spcAft>
                  <a:spcPts val="0"/>
                </a:spcAft>
                <a:buNone/>
              </a:pPr>
              <a:r>
                <a:rPr lang="en-US" sz="1300">
                  <a:solidFill>
                    <a:schemeClr val="dk1"/>
                  </a:solidFill>
                </a:rPr>
                <a:t>Recall: 0.89</a:t>
              </a:r>
              <a:endParaRPr sz="1300">
                <a:solidFill>
                  <a:schemeClr val="dk1"/>
                </a:solidFill>
              </a:endParaRPr>
            </a:p>
            <a:p>
              <a:pPr indent="0" lvl="0" marL="0" marR="0" rtl="0" algn="l">
                <a:lnSpc>
                  <a:spcPct val="90000"/>
                </a:lnSpc>
                <a:spcBef>
                  <a:spcPts val="1000"/>
                </a:spcBef>
                <a:spcAft>
                  <a:spcPts val="0"/>
                </a:spcAft>
                <a:buNone/>
              </a:pPr>
              <a:r>
                <a:rPr lang="en-US" sz="1300">
                  <a:solidFill>
                    <a:schemeClr val="dk1"/>
                  </a:solidFill>
                </a:rPr>
                <a:t>F1: 0.90</a:t>
              </a:r>
              <a:endParaRPr sz="1300">
                <a:solidFill>
                  <a:schemeClr val="dk1"/>
                </a:solidFill>
              </a:endParaRPr>
            </a:p>
            <a:p>
              <a:pPr indent="0" lvl="0" marL="0" marR="0" rtl="0" algn="l">
                <a:lnSpc>
                  <a:spcPct val="90000"/>
                </a:lnSpc>
                <a:spcBef>
                  <a:spcPts val="1000"/>
                </a:spcBef>
                <a:spcAft>
                  <a:spcPts val="1000"/>
                </a:spcAft>
                <a:buNone/>
              </a:pPr>
              <a:r>
                <a:rPr lang="en-US" sz="1300">
                  <a:solidFill>
                    <a:schemeClr val="dk1"/>
                  </a:solidFill>
                </a:rPr>
                <a:t>ROC AUC: 0.9689</a:t>
              </a:r>
              <a:endParaRPr sz="1300">
                <a:solidFill>
                  <a:schemeClr val="dk1"/>
                </a:solidFill>
              </a:endParaRPr>
            </a:p>
          </p:txBody>
        </p:sp>
      </p:grpSp>
      <p:sp>
        <p:nvSpPr>
          <p:cNvPr id="353" name="Google Shape;353;g2cc9a6374ba_1_36"/>
          <p:cNvSpPr/>
          <p:nvPr/>
        </p:nvSpPr>
        <p:spPr>
          <a:xfrm>
            <a:off x="1446250" y="2585550"/>
            <a:ext cx="930900" cy="8778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0" name="Google Shape;360;p8"/>
          <p:cNvSpPr/>
          <p:nvPr/>
        </p:nvSpPr>
        <p:spPr>
          <a:xfrm flipH="1">
            <a:off x="2" y="0"/>
            <a:ext cx="12191998" cy="2170031"/>
          </a:xfrm>
          <a:prstGeom prst="rect">
            <a:avLst/>
          </a:prstGeom>
          <a:gradFill>
            <a:gsLst>
              <a:gs pos="0">
                <a:srgbClr val="000000">
                  <a:alpha val="95686"/>
                </a:srgbClr>
              </a:gs>
              <a:gs pos="100000">
                <a:srgbClr val="0F4861"/>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1" name="Google Shape;361;p8"/>
          <p:cNvSpPr/>
          <p:nvPr/>
        </p:nvSpPr>
        <p:spPr>
          <a:xfrm flipH="1">
            <a:off x="8082819" y="0"/>
            <a:ext cx="4097211" cy="2170661"/>
          </a:xfrm>
          <a:prstGeom prst="rect">
            <a:avLst/>
          </a:prstGeom>
          <a:gradFill>
            <a:gsLst>
              <a:gs pos="0">
                <a:srgbClr val="0A3041">
                  <a:alpha val="67843"/>
                </a:srgbClr>
              </a:gs>
              <a:gs pos="19000">
                <a:srgbClr val="0A3041">
                  <a:alpha val="67843"/>
                </a:srgbClr>
              </a:gs>
              <a:gs pos="100000">
                <a:srgbClr val="156082">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2" name="Google Shape;362;p8"/>
          <p:cNvSpPr/>
          <p:nvPr/>
        </p:nvSpPr>
        <p:spPr>
          <a:xfrm flipH="1" rot="-5400000">
            <a:off x="5010646" y="-5010043"/>
            <a:ext cx="2170709"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3" name="Google Shape;363;p8"/>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rPr>
              <a:t>Methods: RoBERTa</a:t>
            </a:r>
            <a:endParaRPr sz="4000">
              <a:solidFill>
                <a:srgbClr val="FFFFFF"/>
              </a:solidFill>
            </a:endParaRPr>
          </a:p>
        </p:txBody>
      </p:sp>
      <p:grpSp>
        <p:nvGrpSpPr>
          <p:cNvPr id="364" name="Google Shape;364;p8"/>
          <p:cNvGrpSpPr/>
          <p:nvPr/>
        </p:nvGrpSpPr>
        <p:grpSpPr>
          <a:xfrm>
            <a:off x="800675" y="3119494"/>
            <a:ext cx="10919465" cy="2682374"/>
            <a:chOff x="4219" y="503515"/>
            <a:chExt cx="10919465" cy="2682374"/>
          </a:xfrm>
        </p:grpSpPr>
        <p:sp>
          <p:nvSpPr>
            <p:cNvPr id="365" name="Google Shape;365;p8"/>
            <p:cNvSpPr/>
            <p:nvPr/>
          </p:nvSpPr>
          <p:spPr>
            <a:xfrm>
              <a:off x="4219" y="503515"/>
              <a:ext cx="844593" cy="844593"/>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4219" y="1463451"/>
              <a:ext cx="2413125" cy="5203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txBox="1"/>
            <p:nvPr/>
          </p:nvSpPr>
          <p:spPr>
            <a:xfrm>
              <a:off x="4219" y="1463451"/>
              <a:ext cx="2413125" cy="52033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Model Architecture </a:t>
              </a:r>
              <a:endParaRPr/>
            </a:p>
            <a:p>
              <a:pPr indent="0" lvl="0" marL="0" marR="0" rtl="0" algn="l">
                <a:spcBef>
                  <a:spcPts val="49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68" name="Google Shape;368;p8"/>
            <p:cNvSpPr/>
            <p:nvPr/>
          </p:nvSpPr>
          <p:spPr>
            <a:xfrm>
              <a:off x="4219" y="2037429"/>
              <a:ext cx="2413125" cy="11484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txBox="1"/>
            <p:nvPr/>
          </p:nvSpPr>
          <p:spPr>
            <a:xfrm>
              <a:off x="4219" y="2037429"/>
              <a:ext cx="2413125" cy="11484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Based on XLM-RoBERTa, optimized for multiple languages</a:t>
              </a:r>
              <a:endParaRPr/>
            </a:p>
            <a:p>
              <a:pPr indent="0" lvl="0" marL="0" marR="0" rtl="0" algn="l">
                <a:lnSpc>
                  <a:spcPct val="100000"/>
                </a:lnSpc>
                <a:spcBef>
                  <a:spcPts val="385"/>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Employs dynamic masking, larger batches, and more data than BERT</a:t>
              </a:r>
              <a:endParaRPr/>
            </a:p>
            <a:p>
              <a:pPr indent="0" lvl="0" marL="0" marR="0" rtl="0" algn="l">
                <a:lnSpc>
                  <a:spcPct val="100000"/>
                </a:lnSpc>
                <a:spcBef>
                  <a:spcPts val="385"/>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370" name="Google Shape;370;p8"/>
            <p:cNvSpPr/>
            <p:nvPr/>
          </p:nvSpPr>
          <p:spPr>
            <a:xfrm>
              <a:off x="2839641" y="503515"/>
              <a:ext cx="844593" cy="84459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2839641" y="1463451"/>
              <a:ext cx="2413125" cy="5203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txBox="1"/>
            <p:nvPr/>
          </p:nvSpPr>
          <p:spPr>
            <a:xfrm>
              <a:off x="2839641" y="1463451"/>
              <a:ext cx="2413125" cy="52033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Input Processing</a:t>
              </a:r>
              <a:endParaRPr/>
            </a:p>
            <a:p>
              <a:pPr indent="0" lvl="0" marL="0" marR="0" rtl="0" algn="l">
                <a:lnSpc>
                  <a:spcPct val="100000"/>
                </a:lnSpc>
                <a:spcBef>
                  <a:spcPts val="49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73" name="Google Shape;373;p8"/>
            <p:cNvSpPr/>
            <p:nvPr/>
          </p:nvSpPr>
          <p:spPr>
            <a:xfrm>
              <a:off x="2839641" y="2037429"/>
              <a:ext cx="2413125" cy="11484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txBox="1"/>
            <p:nvPr/>
          </p:nvSpPr>
          <p:spPr>
            <a:xfrm>
              <a:off x="2839641" y="2037429"/>
              <a:ext cx="2413125" cy="11484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Handles tokenized text with input_ids and attention_mask</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385"/>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Accommodates sequences up to a maximum predefined length</a:t>
              </a:r>
              <a:endParaRPr/>
            </a:p>
            <a:p>
              <a:pPr indent="0" lvl="0" marL="0" marR="0" rtl="0" algn="l">
                <a:lnSpc>
                  <a:spcPct val="100000"/>
                </a:lnSpc>
                <a:spcBef>
                  <a:spcPts val="385"/>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375" name="Google Shape;375;p8"/>
            <p:cNvSpPr/>
            <p:nvPr/>
          </p:nvSpPr>
          <p:spPr>
            <a:xfrm>
              <a:off x="5675062" y="503515"/>
              <a:ext cx="844593" cy="844593"/>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5675062" y="1463451"/>
              <a:ext cx="2413125" cy="5203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txBox="1"/>
            <p:nvPr/>
          </p:nvSpPr>
          <p:spPr>
            <a:xfrm>
              <a:off x="5675062" y="1463451"/>
              <a:ext cx="2413125" cy="52033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Model Structure and Optimization</a:t>
              </a:r>
              <a:endParaRPr/>
            </a:p>
          </p:txBody>
        </p:sp>
        <p:sp>
          <p:nvSpPr>
            <p:cNvPr id="378" name="Google Shape;378;p8"/>
            <p:cNvSpPr/>
            <p:nvPr/>
          </p:nvSpPr>
          <p:spPr>
            <a:xfrm>
              <a:off x="5675062" y="2037429"/>
              <a:ext cx="2413125" cy="11484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txBox="1"/>
            <p:nvPr/>
          </p:nvSpPr>
          <p:spPr>
            <a:xfrm>
              <a:off x="5675062" y="2037429"/>
              <a:ext cx="2413125" cy="11484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Extracts hidden state of 'CLS' token for classification</a:t>
              </a:r>
              <a:endParaRPr/>
            </a:p>
            <a:p>
              <a:pPr indent="0" lvl="0" marL="0" marR="0" rtl="0" algn="l">
                <a:lnSpc>
                  <a:spcPct val="100000"/>
                </a:lnSpc>
                <a:spcBef>
                  <a:spcPts val="385"/>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Includes a dense layer with 275 units and ReLU activation</a:t>
              </a:r>
              <a:endParaRPr/>
            </a:p>
            <a:p>
              <a:pPr indent="0" lvl="0" marL="0" marR="0" rtl="0" algn="l">
                <a:lnSpc>
                  <a:spcPct val="100000"/>
                </a:lnSpc>
                <a:spcBef>
                  <a:spcPts val="385"/>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Output layer with sigmoid activation for class probability</a:t>
              </a:r>
              <a:endParaRPr/>
            </a:p>
          </p:txBody>
        </p:sp>
        <p:sp>
          <p:nvSpPr>
            <p:cNvPr id="380" name="Google Shape;380;p8"/>
            <p:cNvSpPr/>
            <p:nvPr/>
          </p:nvSpPr>
          <p:spPr>
            <a:xfrm>
              <a:off x="8510484" y="503515"/>
              <a:ext cx="844593" cy="844593"/>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510484" y="1463451"/>
              <a:ext cx="2413125" cy="5203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txBox="1"/>
            <p:nvPr/>
          </p:nvSpPr>
          <p:spPr>
            <a:xfrm>
              <a:off x="8510484" y="1463451"/>
              <a:ext cx="2413125" cy="52033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Improved Performance and Accuracy</a:t>
              </a:r>
              <a:endParaRPr/>
            </a:p>
          </p:txBody>
        </p:sp>
        <p:sp>
          <p:nvSpPr>
            <p:cNvPr id="383" name="Google Shape;383;p8"/>
            <p:cNvSpPr/>
            <p:nvPr/>
          </p:nvSpPr>
          <p:spPr>
            <a:xfrm>
              <a:off x="8510484" y="2037429"/>
              <a:ext cx="2413125" cy="11484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txBox="1"/>
            <p:nvPr/>
          </p:nvSpPr>
          <p:spPr>
            <a:xfrm>
              <a:off x="8510484" y="2037429"/>
              <a:ext cx="2413200" cy="1148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Achieved highest accuracy </a:t>
              </a:r>
              <a:r>
                <a:rPr b="1" lang="en-US" sz="1100">
                  <a:solidFill>
                    <a:schemeClr val="dk1"/>
                  </a:solidFill>
                </a:rPr>
                <a:t>0.93</a:t>
              </a:r>
              <a:endParaRPr b="1" i="0" sz="1100" u="none" cap="none" strike="noStrike">
                <a:solidFill>
                  <a:schemeClr val="dk1"/>
                </a:solidFill>
              </a:endParaRPr>
            </a:p>
            <a:p>
              <a:pPr indent="0" lvl="0" marL="0" marR="0" rtl="0" algn="l">
                <a:lnSpc>
                  <a:spcPct val="100000"/>
                </a:lnSpc>
                <a:spcBef>
                  <a:spcPts val="1000"/>
                </a:spcBef>
                <a:spcAft>
                  <a:spcPts val="0"/>
                </a:spcAft>
                <a:buClr>
                  <a:schemeClr val="dk1"/>
                </a:buClr>
                <a:buSzPts val="1100"/>
                <a:buFont typeface="Arial"/>
                <a:buNone/>
              </a:pPr>
              <a:r>
                <a:rPr lang="en-US" sz="1100">
                  <a:solidFill>
                    <a:schemeClr val="dk1"/>
                  </a:solidFill>
                </a:rPr>
                <a:t>highest</a:t>
              </a:r>
              <a:r>
                <a:rPr lang="en-US" sz="1100">
                  <a:solidFill>
                    <a:schemeClr val="dk1"/>
                  </a:solidFill>
                </a:rPr>
                <a:t> precision </a:t>
              </a:r>
              <a:r>
                <a:rPr b="1" lang="en-US" sz="1100">
                  <a:solidFill>
                    <a:schemeClr val="dk1"/>
                  </a:solidFill>
                </a:rPr>
                <a:t>0.94</a:t>
              </a:r>
              <a:endParaRPr b="1" sz="1100">
                <a:solidFill>
                  <a:schemeClr val="dk1"/>
                </a:solidFill>
              </a:endParaRPr>
            </a:p>
            <a:p>
              <a:pPr indent="0" lvl="0" marL="0" marR="0" rtl="0" algn="l">
                <a:lnSpc>
                  <a:spcPct val="100000"/>
                </a:lnSpc>
                <a:spcBef>
                  <a:spcPts val="1000"/>
                </a:spcBef>
                <a:spcAft>
                  <a:spcPts val="0"/>
                </a:spcAft>
                <a:buClr>
                  <a:schemeClr val="dk1"/>
                </a:buClr>
                <a:buSzPts val="1100"/>
                <a:buFont typeface="Arial"/>
                <a:buNone/>
              </a:pPr>
              <a:r>
                <a:rPr lang="en-US" sz="1100">
                  <a:solidFill>
                    <a:schemeClr val="dk1"/>
                  </a:solidFill>
                </a:rPr>
                <a:t>highest recall </a:t>
              </a:r>
              <a:r>
                <a:rPr b="1" lang="en-US" sz="1100">
                  <a:solidFill>
                    <a:schemeClr val="dk1"/>
                  </a:solidFill>
                </a:rPr>
                <a:t>0.93</a:t>
              </a:r>
              <a:endParaRPr b="1" sz="1100">
                <a:solidFill>
                  <a:schemeClr val="dk1"/>
                </a:solidFill>
              </a:endParaRPr>
            </a:p>
            <a:p>
              <a:pPr indent="0" lvl="0" marL="0" marR="0" rtl="0" algn="l">
                <a:lnSpc>
                  <a:spcPct val="100000"/>
                </a:lnSpc>
                <a:spcBef>
                  <a:spcPts val="1000"/>
                </a:spcBef>
                <a:spcAft>
                  <a:spcPts val="0"/>
                </a:spcAft>
                <a:buClr>
                  <a:schemeClr val="dk1"/>
                </a:buClr>
                <a:buSzPts val="1100"/>
                <a:buFont typeface="Arial"/>
                <a:buNone/>
              </a:pPr>
              <a:r>
                <a:rPr lang="en-US" sz="1100">
                  <a:solidFill>
                    <a:schemeClr val="dk1"/>
                  </a:solidFill>
                </a:rPr>
                <a:t>highest</a:t>
              </a:r>
              <a:r>
                <a:rPr lang="en-US" sz="1100">
                  <a:solidFill>
                    <a:schemeClr val="dk1"/>
                  </a:solidFill>
                </a:rPr>
                <a:t> F1 score</a:t>
              </a:r>
              <a:r>
                <a:rPr b="1" lang="en-US" sz="1100">
                  <a:solidFill>
                    <a:schemeClr val="dk1"/>
                  </a:solidFill>
                </a:rPr>
                <a:t> 0.93</a:t>
              </a:r>
              <a:endParaRPr b="1" sz="1100">
                <a:solidFill>
                  <a:schemeClr val="dk1"/>
                </a:solidFill>
              </a:endParaRPr>
            </a:p>
            <a:p>
              <a:pPr indent="0" lvl="0" marL="0" marR="0" rtl="0" algn="l">
                <a:lnSpc>
                  <a:spcPct val="100000"/>
                </a:lnSpc>
                <a:spcBef>
                  <a:spcPts val="1000"/>
                </a:spcBef>
                <a:spcAft>
                  <a:spcPts val="1000"/>
                </a:spcAft>
                <a:buClr>
                  <a:schemeClr val="dk1"/>
                </a:buClr>
                <a:buSzPts val="1100"/>
                <a:buFont typeface="Arial"/>
                <a:buNone/>
              </a:pPr>
              <a:r>
                <a:rPr lang="en-US" sz="1100">
                  <a:solidFill>
                    <a:schemeClr val="dk1"/>
                  </a:solidFill>
                </a:rPr>
                <a:t>high ROC AUC 0.9664</a:t>
              </a:r>
              <a:endParaRPr sz="1100">
                <a:solidFill>
                  <a:schemeClr val="dk1"/>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 name="Shape 389"/>
        <p:cNvGrpSpPr/>
        <p:nvPr/>
      </p:nvGrpSpPr>
      <p:grpSpPr>
        <a:xfrm>
          <a:off x="0" y="0"/>
          <a:ext cx="0" cy="0"/>
          <a:chOff x="0" y="0"/>
          <a:chExt cx="0" cy="0"/>
        </a:xfrm>
      </p:grpSpPr>
      <p:sp>
        <p:nvSpPr>
          <p:cNvPr id="390" name="Google Shape;390;p9"/>
          <p:cNvSpPr/>
          <p:nvPr/>
        </p:nvSpPr>
        <p:spPr>
          <a:xfrm>
            <a:off x="0" y="0"/>
            <a:ext cx="12191999" cy="6857365"/>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t/>
            </a:r>
            <a:endParaRPr sz="1200">
              <a:solidFill>
                <a:srgbClr val="3F3F3F"/>
              </a:solidFill>
              <a:latin typeface="Aptos"/>
              <a:ea typeface="Aptos"/>
              <a:cs typeface="Aptos"/>
              <a:sym typeface="Aptos"/>
            </a:endParaRPr>
          </a:p>
        </p:txBody>
      </p:sp>
      <p:sp>
        <p:nvSpPr>
          <p:cNvPr id="391" name="Google Shape;391;p9"/>
          <p:cNvSpPr txBox="1"/>
          <p:nvPr>
            <p:ph type="title"/>
          </p:nvPr>
        </p:nvSpPr>
        <p:spPr>
          <a:xfrm>
            <a:off x="645075" y="216802"/>
            <a:ext cx="4283100" cy="1509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Play"/>
              <a:buNone/>
            </a:pPr>
            <a:r>
              <a:rPr lang="en-US" sz="3300">
                <a:solidFill>
                  <a:schemeClr val="dk1"/>
                </a:solidFill>
                <a:latin typeface="Play"/>
                <a:ea typeface="Play"/>
                <a:cs typeface="Play"/>
                <a:sym typeface="Play"/>
              </a:rPr>
              <a:t>Experimentation Results and Discussion</a:t>
            </a:r>
            <a:endParaRPr/>
          </a:p>
        </p:txBody>
      </p:sp>
      <p:sp>
        <p:nvSpPr>
          <p:cNvPr id="392" name="Google Shape;392;p9"/>
          <p:cNvSpPr/>
          <p:nvPr/>
        </p:nvSpPr>
        <p:spPr>
          <a:xfrm flipH="1">
            <a:off x="616533" y="1944913"/>
            <a:ext cx="402336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3" name="Google Shape;393;p9"/>
          <p:cNvSpPr txBox="1"/>
          <p:nvPr>
            <p:ph idx="2" type="body"/>
          </p:nvPr>
        </p:nvSpPr>
        <p:spPr>
          <a:xfrm>
            <a:off x="645075" y="1897975"/>
            <a:ext cx="4283100" cy="3645000"/>
          </a:xfrm>
          <a:prstGeom prst="rect">
            <a:avLst/>
          </a:prstGeom>
          <a:noFill/>
          <a:ln>
            <a:noFill/>
          </a:ln>
        </p:spPr>
        <p:txBody>
          <a:bodyPr anchorCtr="0" anchor="ctr"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1305"/>
              <a:buChar char="•"/>
            </a:pPr>
            <a:r>
              <a:rPr b="1" lang="en-US" sz="1500"/>
              <a:t>Model Performance Overview</a:t>
            </a:r>
            <a:endParaRPr b="1"/>
          </a:p>
          <a:p>
            <a:pPr indent="-234632" lvl="1" marL="685800" rtl="0" algn="l">
              <a:lnSpc>
                <a:spcPct val="90000"/>
              </a:lnSpc>
              <a:spcBef>
                <a:spcPts val="500"/>
              </a:spcBef>
              <a:spcAft>
                <a:spcPts val="0"/>
              </a:spcAft>
              <a:buClr>
                <a:schemeClr val="dk1"/>
              </a:buClr>
              <a:buSzPts val="1400"/>
              <a:buChar char="•"/>
            </a:pPr>
            <a:r>
              <a:rPr lang="en-US" sz="1400"/>
              <a:t>CountVectorizer with Naive Bayes classifiers as baseline</a:t>
            </a:r>
            <a:endParaRPr sz="1400"/>
          </a:p>
          <a:p>
            <a:pPr indent="-234632" lvl="1" marL="685800" rtl="0" algn="l">
              <a:lnSpc>
                <a:spcPct val="90000"/>
              </a:lnSpc>
              <a:spcBef>
                <a:spcPts val="500"/>
              </a:spcBef>
              <a:spcAft>
                <a:spcPts val="0"/>
              </a:spcAft>
              <a:buClr>
                <a:schemeClr val="dk1"/>
              </a:buClr>
              <a:buSzPts val="1400"/>
              <a:buChar char="•"/>
            </a:pPr>
            <a:r>
              <a:rPr lang="en-US" sz="1400"/>
              <a:t>Advanced models like BART, DistillBERT and RoBERTa show superior performance</a:t>
            </a:r>
            <a:endParaRPr sz="1400"/>
          </a:p>
          <a:p>
            <a:pPr indent="-228600" lvl="0" marL="228600" rtl="0" algn="l">
              <a:lnSpc>
                <a:spcPct val="90000"/>
              </a:lnSpc>
              <a:spcBef>
                <a:spcPts val="1000"/>
              </a:spcBef>
              <a:spcAft>
                <a:spcPts val="0"/>
              </a:spcAft>
              <a:buClr>
                <a:schemeClr val="dk1"/>
              </a:buClr>
              <a:buSzPts val="1305"/>
              <a:buChar char="•"/>
            </a:pPr>
            <a:r>
              <a:rPr b="1" lang="en-US" sz="1500"/>
              <a:t>Key Performance Metrics</a:t>
            </a:r>
            <a:endParaRPr b="1"/>
          </a:p>
          <a:p>
            <a:pPr indent="-222250" lvl="1" marL="685800" rtl="0" algn="l">
              <a:lnSpc>
                <a:spcPct val="90000"/>
              </a:lnSpc>
              <a:spcBef>
                <a:spcPts val="500"/>
              </a:spcBef>
              <a:spcAft>
                <a:spcPts val="0"/>
              </a:spcAft>
              <a:buClr>
                <a:schemeClr val="dk1"/>
              </a:buClr>
              <a:buSzPts val="1205"/>
              <a:buChar char="•"/>
            </a:pPr>
            <a:r>
              <a:rPr lang="en-US" sz="1400"/>
              <a:t>Accuracy, Precision, Recall, F1 Score, ROC AUC considered</a:t>
            </a:r>
            <a:endParaRPr sz="2300"/>
          </a:p>
          <a:p>
            <a:pPr indent="-228600" lvl="0" marL="228600" rtl="0" algn="l">
              <a:lnSpc>
                <a:spcPct val="90000"/>
              </a:lnSpc>
              <a:spcBef>
                <a:spcPts val="1000"/>
              </a:spcBef>
              <a:spcAft>
                <a:spcPts val="0"/>
              </a:spcAft>
              <a:buClr>
                <a:schemeClr val="dk1"/>
              </a:buClr>
              <a:buSzPts val="1305"/>
              <a:buChar char="•"/>
            </a:pPr>
            <a:r>
              <a:rPr b="1" lang="en-US" sz="1500"/>
              <a:t>Deep Learning Model Advantages</a:t>
            </a:r>
            <a:endParaRPr b="1"/>
          </a:p>
          <a:p>
            <a:pPr indent="-222250" lvl="1" marL="685800" rtl="0" algn="l">
              <a:lnSpc>
                <a:spcPct val="90000"/>
              </a:lnSpc>
              <a:spcBef>
                <a:spcPts val="500"/>
              </a:spcBef>
              <a:spcAft>
                <a:spcPts val="0"/>
              </a:spcAft>
              <a:buClr>
                <a:schemeClr val="dk1"/>
              </a:buClr>
              <a:buSzPts val="1205"/>
              <a:buChar char="•"/>
            </a:pPr>
            <a:r>
              <a:rPr lang="en-US" sz="1400"/>
              <a:t>RoBERTa outperforms all models across metrics</a:t>
            </a:r>
            <a:endParaRPr sz="1400"/>
          </a:p>
          <a:p>
            <a:pPr indent="-240982" lvl="1" marL="685800" rtl="0" algn="l">
              <a:lnSpc>
                <a:spcPct val="90000"/>
              </a:lnSpc>
              <a:spcBef>
                <a:spcPts val="500"/>
              </a:spcBef>
              <a:spcAft>
                <a:spcPts val="0"/>
              </a:spcAft>
              <a:buSzPts val="1500"/>
              <a:buChar char="•"/>
            </a:pPr>
            <a:r>
              <a:rPr lang="en-US" sz="1400"/>
              <a:t>DistilBERT has the highest ROC AUC, with only ½ running time than RoBERTa</a:t>
            </a:r>
            <a:r>
              <a:rPr lang="en-US" sz="1500"/>
              <a:t> </a:t>
            </a:r>
            <a:endParaRPr sz="1500"/>
          </a:p>
        </p:txBody>
      </p:sp>
      <p:sp>
        <p:nvSpPr>
          <p:cNvPr id="394" name="Google Shape;394;p9"/>
          <p:cNvSpPr/>
          <p:nvPr/>
        </p:nvSpPr>
        <p:spPr>
          <a:xfrm rot="5400000">
            <a:off x="-225843" y="6053360"/>
            <a:ext cx="740664" cy="1541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5" name="Google Shape;395;p9"/>
          <p:cNvSpPr/>
          <p:nvPr/>
        </p:nvSpPr>
        <p:spPr>
          <a:xfrm rot="5400000">
            <a:off x="5904923" y="215201"/>
            <a:ext cx="740664" cy="11833491"/>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t/>
            </a:r>
            <a:endParaRPr sz="1200">
              <a:solidFill>
                <a:srgbClr val="3F3F3F"/>
              </a:solidFill>
              <a:latin typeface="Aptos"/>
              <a:ea typeface="Aptos"/>
              <a:cs typeface="Aptos"/>
              <a:sym typeface="Aptos"/>
            </a:endParaRPr>
          </a:p>
        </p:txBody>
      </p:sp>
      <p:sp>
        <p:nvSpPr>
          <p:cNvPr id="396" name="Google Shape;396;p9"/>
          <p:cNvSpPr/>
          <p:nvPr/>
        </p:nvSpPr>
        <p:spPr>
          <a:xfrm>
            <a:off x="5696793" y="354959"/>
            <a:ext cx="6184973" cy="5915212"/>
          </a:xfrm>
          <a:prstGeom prst="rect">
            <a:avLst/>
          </a:prstGeom>
          <a:noFill/>
          <a:ln>
            <a:noFill/>
          </a:ln>
          <a:effectLst>
            <a:outerShdw blurRad="139700" rotWithShape="0" algn="t" dir="5400000" dist="127000">
              <a:srgbClr val="000000">
                <a:alpha val="14901"/>
              </a:srgbClr>
            </a:outerShdw>
          </a:effectLst>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t/>
            </a:r>
            <a:endParaRPr sz="1200">
              <a:solidFill>
                <a:srgbClr val="3F3F3F"/>
              </a:solidFill>
              <a:latin typeface="Aptos"/>
              <a:ea typeface="Aptos"/>
              <a:cs typeface="Aptos"/>
              <a:sym typeface="Aptos"/>
            </a:endParaRPr>
          </a:p>
        </p:txBody>
      </p:sp>
      <p:graphicFrame>
        <p:nvGraphicFramePr>
          <p:cNvPr id="397" name="Google Shape;397;p9"/>
          <p:cNvGraphicFramePr/>
          <p:nvPr/>
        </p:nvGraphicFramePr>
        <p:xfrm>
          <a:off x="5065551" y="744827"/>
          <a:ext cx="3000000" cy="3000000"/>
        </p:xfrm>
        <a:graphic>
          <a:graphicData uri="http://schemas.openxmlformats.org/drawingml/2006/table">
            <a:tbl>
              <a:tblPr bandRow="1" firstRow="1">
                <a:noFill/>
                <a:tableStyleId>{8C369287-0FE1-47E3-A3FB-57C41F5E7BC3}</a:tableStyleId>
              </a:tblPr>
              <a:tblGrid>
                <a:gridCol w="1462775"/>
                <a:gridCol w="904700"/>
                <a:gridCol w="904700"/>
                <a:gridCol w="705700"/>
                <a:gridCol w="705700"/>
                <a:gridCol w="705700"/>
                <a:gridCol w="705700"/>
                <a:gridCol w="925525"/>
              </a:tblGrid>
              <a:tr h="543200">
                <a:tc>
                  <a:txBody>
                    <a:bodyPr/>
                    <a:lstStyle/>
                    <a:p>
                      <a:pPr indent="0" lvl="0" marL="0" marR="0" rtl="0" algn="ctr">
                        <a:lnSpc>
                          <a:spcPct val="115000"/>
                        </a:lnSpc>
                        <a:spcBef>
                          <a:spcPts val="0"/>
                        </a:spcBef>
                        <a:spcAft>
                          <a:spcPts val="0"/>
                        </a:spcAft>
                        <a:buNone/>
                      </a:pPr>
                      <a:r>
                        <a:rPr b="0" lang="en-US" sz="1200"/>
                        <a:t>Model</a:t>
                      </a:r>
                      <a:endParaRPr b="0" sz="12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1200"/>
                        <a:t>Accuracy</a:t>
                      </a:r>
                      <a:endParaRPr b="0" sz="12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lnSpc>
                          <a:spcPct val="115000"/>
                        </a:lnSpc>
                        <a:spcBef>
                          <a:spcPts val="0"/>
                        </a:spcBef>
                        <a:spcAft>
                          <a:spcPts val="0"/>
                        </a:spcAft>
                        <a:buNone/>
                      </a:pPr>
                      <a:r>
                        <a:rPr b="0" lang="en-US" sz="1200"/>
                        <a:t>Precision</a:t>
                      </a:r>
                      <a:endParaRPr b="0" sz="12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lnSpc>
                          <a:spcPct val="115000"/>
                        </a:lnSpc>
                        <a:spcBef>
                          <a:spcPts val="0"/>
                        </a:spcBef>
                        <a:spcAft>
                          <a:spcPts val="0"/>
                        </a:spcAft>
                        <a:buNone/>
                      </a:pPr>
                      <a:r>
                        <a:rPr b="0" lang="en-US" sz="1200"/>
                        <a:t>Recall</a:t>
                      </a:r>
                      <a:endParaRPr b="0" sz="12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lnSpc>
                          <a:spcPct val="115000"/>
                        </a:lnSpc>
                        <a:spcBef>
                          <a:spcPts val="0"/>
                        </a:spcBef>
                        <a:spcAft>
                          <a:spcPts val="0"/>
                        </a:spcAft>
                        <a:buNone/>
                      </a:pPr>
                      <a:r>
                        <a:rPr b="0" lang="en-US" sz="1200"/>
                        <a:t>F1 Score</a:t>
                      </a:r>
                      <a:endParaRPr b="0" sz="12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lnSpc>
                          <a:spcPct val="115000"/>
                        </a:lnSpc>
                        <a:spcBef>
                          <a:spcPts val="0"/>
                        </a:spcBef>
                        <a:spcAft>
                          <a:spcPts val="0"/>
                        </a:spcAft>
                        <a:buNone/>
                      </a:pPr>
                      <a:r>
                        <a:rPr b="0" lang="en-US" sz="1200"/>
                        <a:t>ROC AUC</a:t>
                      </a:r>
                      <a:endParaRPr b="0" sz="12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lnSpc>
                          <a:spcPct val="115000"/>
                        </a:lnSpc>
                        <a:spcBef>
                          <a:spcPts val="0"/>
                        </a:spcBef>
                        <a:spcAft>
                          <a:spcPts val="0"/>
                        </a:spcAft>
                        <a:buNone/>
                      </a:pPr>
                      <a:r>
                        <a:rPr b="0" lang="en-US" sz="1200"/>
                        <a:t>Run Time</a:t>
                      </a:r>
                      <a:endParaRPr b="0" sz="12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lnSpc>
                          <a:spcPct val="115000"/>
                        </a:lnSpc>
                        <a:spcBef>
                          <a:spcPts val="0"/>
                        </a:spcBef>
                        <a:spcAft>
                          <a:spcPts val="0"/>
                        </a:spcAft>
                        <a:buNone/>
                      </a:pPr>
                      <a:r>
                        <a:rPr b="0" lang="en-US" sz="1200"/>
                        <a:t>Hardware</a:t>
                      </a:r>
                      <a:endParaRPr b="0" sz="12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r>
              <a:tr h="543200">
                <a:tc>
                  <a:txBody>
                    <a:bodyPr/>
                    <a:lstStyle/>
                    <a:p>
                      <a:pPr indent="0" lvl="0" marL="0" marR="0" rtl="0" algn="ctr">
                        <a:lnSpc>
                          <a:spcPct val="115000"/>
                        </a:lnSpc>
                        <a:spcBef>
                          <a:spcPts val="0"/>
                        </a:spcBef>
                        <a:spcAft>
                          <a:spcPts val="0"/>
                        </a:spcAft>
                        <a:buNone/>
                      </a:pPr>
                      <a:r>
                        <a:rPr lang="en-US" sz="1200">
                          <a:solidFill>
                            <a:srgbClr val="3F3F3F"/>
                          </a:solidFill>
                        </a:rPr>
                        <a:t>CountVectorizer - CNB</a:t>
                      </a:r>
                      <a:endParaRPr sz="1200">
                        <a:solidFill>
                          <a:srgbClr val="3F3F3F"/>
                        </a:solidFill>
                      </a:endParaRPr>
                    </a:p>
                  </a:txBody>
                  <a:tcPr marT="71850" marB="71850" marR="49900" marL="143700">
                    <a:lnL cap="flat" cmpd="sng" w="9525">
                      <a:solidFill>
                        <a:srgbClr val="D8DCDC"/>
                      </a:solidFill>
                      <a:prstDash val="solid"/>
                      <a:round/>
                      <a:headEnd len="sm" w="sm" type="none"/>
                      <a:tailEnd len="sm" w="sm" type="none"/>
                    </a:lnL>
                    <a:lnT cap="flat" cmpd="sng" w="3810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a:solidFill>
                            <a:srgbClr val="3F3F3F"/>
                          </a:solidFill>
                        </a:rPr>
                        <a:t>0.89</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0.92</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0.89</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0.90</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0.8126</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&lt;10s</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CPU</a:t>
                      </a:r>
                      <a:endParaRPr sz="1200">
                        <a:solidFill>
                          <a:srgbClr val="3F3F3F"/>
                        </a:solidFill>
                      </a:endParaRPr>
                    </a:p>
                  </a:txBody>
                  <a:tcPr marT="91425" marB="91425" marR="91425" marL="91425"/>
                </a:tc>
              </a:tr>
              <a:tr h="543200">
                <a:tc>
                  <a:txBody>
                    <a:bodyPr/>
                    <a:lstStyle/>
                    <a:p>
                      <a:pPr indent="0" lvl="0" marL="0" marR="0" rtl="0" algn="ctr">
                        <a:lnSpc>
                          <a:spcPct val="115000"/>
                        </a:lnSpc>
                        <a:spcBef>
                          <a:spcPts val="0"/>
                        </a:spcBef>
                        <a:spcAft>
                          <a:spcPts val="0"/>
                        </a:spcAft>
                        <a:buNone/>
                      </a:pPr>
                      <a:r>
                        <a:rPr lang="en-US" sz="1200">
                          <a:solidFill>
                            <a:srgbClr val="3F3F3F"/>
                          </a:solidFill>
                        </a:rPr>
                        <a:t>CountVectorizer - MNB</a:t>
                      </a:r>
                      <a:endParaRPr sz="1200">
                        <a:solidFill>
                          <a:srgbClr val="3F3F3F"/>
                        </a:solidFill>
                      </a:endParaRPr>
                    </a:p>
                  </a:txBody>
                  <a:tcPr marT="71850" marB="71850" marR="49900" marL="143700">
                    <a:lnL cap="flat" cmpd="sng" w="9525">
                      <a:solidFill>
                        <a:srgbClr val="D8DEDC"/>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a:solidFill>
                            <a:srgbClr val="3F3F3F"/>
                          </a:solidFill>
                        </a:rPr>
                        <a:t>0.91</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0.92</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0.91</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0.92</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0.7830</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&lt;10s</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CPU</a:t>
                      </a:r>
                      <a:endParaRPr sz="1200">
                        <a:solidFill>
                          <a:srgbClr val="3F3F3F"/>
                        </a:solidFill>
                      </a:endParaRPr>
                    </a:p>
                  </a:txBody>
                  <a:tcPr marT="91425" marB="91425" marR="91425" marL="91425"/>
                </a:tc>
              </a:tr>
              <a:tr h="543200">
                <a:tc>
                  <a:txBody>
                    <a:bodyPr/>
                    <a:lstStyle/>
                    <a:p>
                      <a:pPr indent="0" lvl="0" marL="0" marR="0" rtl="0" algn="ctr">
                        <a:lnSpc>
                          <a:spcPct val="115000"/>
                        </a:lnSpc>
                        <a:spcBef>
                          <a:spcPts val="0"/>
                        </a:spcBef>
                        <a:spcAft>
                          <a:spcPts val="0"/>
                        </a:spcAft>
                        <a:buNone/>
                      </a:pPr>
                      <a:r>
                        <a:rPr lang="en-US" sz="1200">
                          <a:solidFill>
                            <a:srgbClr val="3F3F3F"/>
                          </a:solidFill>
                        </a:rPr>
                        <a:t>TfidfVectorizer - CNB</a:t>
                      </a:r>
                      <a:endParaRPr sz="1200">
                        <a:solidFill>
                          <a:srgbClr val="3F3F3F"/>
                        </a:solidFill>
                      </a:endParaRPr>
                    </a:p>
                  </a:txBody>
                  <a:tcPr marT="71850" marB="71850" marR="49900" marL="143700">
                    <a:lnL cap="flat" cmpd="sng" w="9525">
                      <a:solidFill>
                        <a:srgbClr val="D8DCDC"/>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a:solidFill>
                            <a:srgbClr val="3F3F3F"/>
                          </a:solidFill>
                        </a:rPr>
                        <a:t>0.91</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0.90</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0.91</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0.91</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0.7022</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&lt;10s</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CPU</a:t>
                      </a:r>
                      <a:endParaRPr sz="1200">
                        <a:solidFill>
                          <a:srgbClr val="3F3F3F"/>
                        </a:solidFill>
                      </a:endParaRPr>
                    </a:p>
                  </a:txBody>
                  <a:tcPr marT="91425" marB="91425" marR="91425" marL="91425"/>
                </a:tc>
              </a:tr>
              <a:tr h="543200">
                <a:tc>
                  <a:txBody>
                    <a:bodyPr/>
                    <a:lstStyle/>
                    <a:p>
                      <a:pPr indent="0" lvl="0" marL="0" marR="0" rtl="0" algn="ctr">
                        <a:lnSpc>
                          <a:spcPct val="115000"/>
                        </a:lnSpc>
                        <a:spcBef>
                          <a:spcPts val="0"/>
                        </a:spcBef>
                        <a:spcAft>
                          <a:spcPts val="0"/>
                        </a:spcAft>
                        <a:buNone/>
                      </a:pPr>
                      <a:r>
                        <a:rPr lang="en-US" sz="1200">
                          <a:solidFill>
                            <a:srgbClr val="3F3F3F"/>
                          </a:solidFill>
                        </a:rPr>
                        <a:t>TfidfVectorizer - MNB</a:t>
                      </a:r>
                      <a:endParaRPr sz="1200">
                        <a:solidFill>
                          <a:srgbClr val="3F3F3F"/>
                        </a:solidFill>
                      </a:endParaRPr>
                    </a:p>
                  </a:txBody>
                  <a:tcPr marT="71850" marB="71850" marR="49900" marL="143700">
                    <a:lnL cap="flat" cmpd="sng" w="9525">
                      <a:solidFill>
                        <a:srgbClr val="D8DEDC"/>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a:solidFill>
                            <a:srgbClr val="3F3F3F"/>
                          </a:solidFill>
                        </a:rPr>
                        <a:t>0.92</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0.91</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0.92</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0.89</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0.5763</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&lt;10s</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CPU</a:t>
                      </a:r>
                      <a:endParaRPr sz="1200">
                        <a:solidFill>
                          <a:srgbClr val="3F3F3F"/>
                        </a:solidFill>
                      </a:endParaRPr>
                    </a:p>
                  </a:txBody>
                  <a:tcPr marT="91425" marB="91425" marR="91425" marL="91425"/>
                </a:tc>
              </a:tr>
              <a:tr h="364850">
                <a:tc>
                  <a:txBody>
                    <a:bodyPr/>
                    <a:lstStyle/>
                    <a:p>
                      <a:pPr indent="0" lvl="0" marL="0" marR="0" rtl="0" algn="ctr">
                        <a:lnSpc>
                          <a:spcPct val="115000"/>
                        </a:lnSpc>
                        <a:spcBef>
                          <a:spcPts val="0"/>
                        </a:spcBef>
                        <a:spcAft>
                          <a:spcPts val="0"/>
                        </a:spcAft>
                        <a:buNone/>
                      </a:pPr>
                      <a:r>
                        <a:rPr lang="en-US" sz="1200">
                          <a:solidFill>
                            <a:srgbClr val="3F3F3F"/>
                          </a:solidFill>
                        </a:rPr>
                        <a:t>BART</a:t>
                      </a:r>
                      <a:endParaRPr sz="1200">
                        <a:solidFill>
                          <a:srgbClr val="3F3F3F"/>
                        </a:solidFill>
                      </a:endParaRPr>
                    </a:p>
                  </a:txBody>
                  <a:tcPr marT="71850" marB="71850" marR="49900" marL="143700">
                    <a:lnL cap="flat" cmpd="sng" w="9525">
                      <a:solidFill>
                        <a:srgbClr val="D8DCDC"/>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a:solidFill>
                            <a:srgbClr val="3F3F3F"/>
                          </a:solidFill>
                        </a:rPr>
                        <a:t>0.92</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FF0000"/>
                          </a:solidFill>
                        </a:rPr>
                        <a:t>0.94</a:t>
                      </a:r>
                      <a:endParaRPr sz="1200">
                        <a:solidFill>
                          <a:srgbClr val="FF0000"/>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0.92</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0.93</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0.9666</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2.86 h</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V100-High RAM</a:t>
                      </a:r>
                      <a:endParaRPr sz="1200">
                        <a:solidFill>
                          <a:srgbClr val="3F3F3F"/>
                        </a:solidFill>
                      </a:endParaRPr>
                    </a:p>
                  </a:txBody>
                  <a:tcPr marT="91425" marB="91425" marR="91425" marL="91425"/>
                </a:tc>
              </a:tr>
              <a:tr h="364850">
                <a:tc>
                  <a:txBody>
                    <a:bodyPr/>
                    <a:lstStyle/>
                    <a:p>
                      <a:pPr indent="0" lvl="0" marL="0" marR="0" rtl="0" algn="ctr">
                        <a:lnSpc>
                          <a:spcPct val="115000"/>
                        </a:lnSpc>
                        <a:spcBef>
                          <a:spcPts val="0"/>
                        </a:spcBef>
                        <a:spcAft>
                          <a:spcPts val="0"/>
                        </a:spcAft>
                        <a:buNone/>
                      </a:pPr>
                      <a:r>
                        <a:rPr lang="en-US" sz="1200">
                          <a:solidFill>
                            <a:srgbClr val="3F3F3F"/>
                          </a:solidFill>
                        </a:rPr>
                        <a:t>BERT</a:t>
                      </a:r>
                      <a:endParaRPr sz="1200">
                        <a:solidFill>
                          <a:srgbClr val="3F3F3F"/>
                        </a:solidFill>
                      </a:endParaRPr>
                    </a:p>
                  </a:txBody>
                  <a:tcPr marT="71850" marB="71850" marR="49900" marL="143700">
                    <a:lnL cap="flat" cmpd="sng" w="9525">
                      <a:solidFill>
                        <a:srgbClr val="D8DCDC"/>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a:solidFill>
                            <a:srgbClr val="3F3F3F"/>
                          </a:solidFill>
                        </a:rPr>
                        <a:t>0.91</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FF0000"/>
                          </a:solidFill>
                        </a:rPr>
                        <a:t>0.94</a:t>
                      </a:r>
                      <a:endParaRPr sz="1200">
                        <a:solidFill>
                          <a:srgbClr val="FF0000"/>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0.91</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0.92</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0.9622</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3.67h</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T4 GPU</a:t>
                      </a:r>
                      <a:endParaRPr sz="1200">
                        <a:solidFill>
                          <a:srgbClr val="3F3F3F"/>
                        </a:solidFill>
                      </a:endParaRPr>
                    </a:p>
                  </a:txBody>
                  <a:tcPr marT="91425" marB="91425" marR="91425" marL="91425"/>
                </a:tc>
              </a:tr>
              <a:tr h="364850">
                <a:tc>
                  <a:txBody>
                    <a:bodyPr/>
                    <a:lstStyle/>
                    <a:p>
                      <a:pPr indent="0" lvl="0" marL="0" marR="0" rtl="0" algn="ctr">
                        <a:lnSpc>
                          <a:spcPct val="115000"/>
                        </a:lnSpc>
                        <a:spcBef>
                          <a:spcPts val="0"/>
                        </a:spcBef>
                        <a:spcAft>
                          <a:spcPts val="0"/>
                        </a:spcAft>
                        <a:buNone/>
                      </a:pPr>
                      <a:r>
                        <a:rPr lang="en-US" sz="1200">
                          <a:solidFill>
                            <a:srgbClr val="3F3F3F"/>
                          </a:solidFill>
                        </a:rPr>
                        <a:t>BERT+CNN</a:t>
                      </a:r>
                      <a:endParaRPr sz="1200">
                        <a:solidFill>
                          <a:srgbClr val="3F3F3F"/>
                        </a:solidFill>
                      </a:endParaRPr>
                    </a:p>
                  </a:txBody>
                  <a:tcPr marT="71850" marB="71850" marR="49900" marL="143700">
                    <a:lnL cap="flat" cmpd="sng" w="9525">
                      <a:solidFill>
                        <a:srgbClr val="D8DEDC"/>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a:solidFill>
                            <a:srgbClr val="3F3F3F"/>
                          </a:solidFill>
                        </a:rPr>
                        <a:t>0.89</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FF0000"/>
                          </a:solidFill>
                        </a:rPr>
                        <a:t>0.94</a:t>
                      </a:r>
                      <a:endParaRPr sz="1200">
                        <a:solidFill>
                          <a:srgbClr val="FF0000"/>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0.89</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0.90</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0.9657</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3.8h</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T4 GPU</a:t>
                      </a:r>
                      <a:endParaRPr sz="1200">
                        <a:solidFill>
                          <a:srgbClr val="3F3F3F"/>
                        </a:solidFill>
                      </a:endParaRPr>
                    </a:p>
                  </a:txBody>
                  <a:tcPr marT="91425" marB="91425" marR="91425" marL="91425"/>
                </a:tc>
              </a:tr>
              <a:tr h="364850">
                <a:tc>
                  <a:txBody>
                    <a:bodyPr/>
                    <a:lstStyle/>
                    <a:p>
                      <a:pPr indent="0" lvl="0" marL="0" marR="0" rtl="0" algn="ctr">
                        <a:lnSpc>
                          <a:spcPct val="115000"/>
                        </a:lnSpc>
                        <a:spcBef>
                          <a:spcPts val="0"/>
                        </a:spcBef>
                        <a:spcAft>
                          <a:spcPts val="0"/>
                        </a:spcAft>
                        <a:buNone/>
                      </a:pPr>
                      <a:r>
                        <a:rPr lang="en-US" sz="1200">
                          <a:solidFill>
                            <a:srgbClr val="3F3F3F"/>
                          </a:solidFill>
                        </a:rPr>
                        <a:t>DistilBERT</a:t>
                      </a:r>
                      <a:endParaRPr sz="1200">
                        <a:solidFill>
                          <a:srgbClr val="3F3F3F"/>
                        </a:solidFill>
                      </a:endParaRPr>
                    </a:p>
                  </a:txBody>
                  <a:tcPr marT="71850" marB="71850" marR="49900" marL="143700">
                    <a:lnL cap="flat" cmpd="sng" w="9525">
                      <a:solidFill>
                        <a:srgbClr val="D8DEDC"/>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a:solidFill>
                            <a:srgbClr val="3F3F3F"/>
                          </a:solidFill>
                        </a:rPr>
                        <a:t>0.92</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FF0000"/>
                          </a:solidFill>
                        </a:rPr>
                        <a:t>0.94</a:t>
                      </a:r>
                      <a:endParaRPr sz="1200">
                        <a:solidFill>
                          <a:srgbClr val="FF0000"/>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0.92</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FF0000"/>
                          </a:solidFill>
                        </a:rPr>
                        <a:t>0.93</a:t>
                      </a:r>
                      <a:endParaRPr sz="1200">
                        <a:solidFill>
                          <a:srgbClr val="FF0000"/>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FF0000"/>
                          </a:solidFill>
                        </a:rPr>
                        <a:t>0.9704</a:t>
                      </a:r>
                      <a:endParaRPr sz="1200">
                        <a:solidFill>
                          <a:srgbClr val="FF0000"/>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FF0000"/>
                          </a:solidFill>
                        </a:rPr>
                        <a:t>1.77h</a:t>
                      </a:r>
                      <a:endParaRPr sz="1200">
                        <a:solidFill>
                          <a:srgbClr val="FF0000"/>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T4 GPU</a:t>
                      </a:r>
                      <a:endParaRPr sz="1200">
                        <a:solidFill>
                          <a:srgbClr val="3F3F3F"/>
                        </a:solidFill>
                      </a:endParaRPr>
                    </a:p>
                  </a:txBody>
                  <a:tcPr marT="91425" marB="91425" marR="91425" marL="91425"/>
                </a:tc>
              </a:tr>
              <a:tr h="364850">
                <a:tc>
                  <a:txBody>
                    <a:bodyPr/>
                    <a:lstStyle/>
                    <a:p>
                      <a:pPr indent="0" lvl="0" marL="0" marR="0" rtl="0" algn="ctr">
                        <a:lnSpc>
                          <a:spcPct val="115000"/>
                        </a:lnSpc>
                        <a:spcBef>
                          <a:spcPts val="0"/>
                        </a:spcBef>
                        <a:spcAft>
                          <a:spcPts val="0"/>
                        </a:spcAft>
                        <a:buNone/>
                      </a:pPr>
                      <a:r>
                        <a:rPr lang="en-US" sz="1200">
                          <a:solidFill>
                            <a:srgbClr val="3F3F3F"/>
                          </a:solidFill>
                        </a:rPr>
                        <a:t>ALBERT</a:t>
                      </a:r>
                      <a:endParaRPr sz="1200">
                        <a:solidFill>
                          <a:srgbClr val="3F3F3F"/>
                        </a:solidFill>
                      </a:endParaRPr>
                    </a:p>
                  </a:txBody>
                  <a:tcPr marT="71850" marB="71850" marR="49900" marL="143700">
                    <a:lnL cap="flat" cmpd="sng" w="9525">
                      <a:solidFill>
                        <a:srgbClr val="D8DEDC"/>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a:solidFill>
                            <a:srgbClr val="3F3F3F"/>
                          </a:solidFill>
                        </a:rPr>
                        <a:t>0.89</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FF0000"/>
                          </a:solidFill>
                        </a:rPr>
                        <a:t>0.94</a:t>
                      </a:r>
                      <a:endParaRPr sz="1200">
                        <a:solidFill>
                          <a:srgbClr val="FF0000"/>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0.89</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0.90</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0.9689</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3h</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T4 GPU</a:t>
                      </a:r>
                      <a:endParaRPr sz="1200">
                        <a:solidFill>
                          <a:srgbClr val="3F3F3F"/>
                        </a:solidFill>
                      </a:endParaRPr>
                    </a:p>
                  </a:txBody>
                  <a:tcPr marT="91425" marB="91425" marR="91425" marL="91425"/>
                </a:tc>
              </a:tr>
              <a:tr h="364850">
                <a:tc>
                  <a:txBody>
                    <a:bodyPr/>
                    <a:lstStyle/>
                    <a:p>
                      <a:pPr indent="0" lvl="0" marL="0" marR="0" rtl="0" algn="ctr">
                        <a:lnSpc>
                          <a:spcPct val="115000"/>
                        </a:lnSpc>
                        <a:spcBef>
                          <a:spcPts val="0"/>
                        </a:spcBef>
                        <a:spcAft>
                          <a:spcPts val="0"/>
                        </a:spcAft>
                        <a:buNone/>
                      </a:pPr>
                      <a:r>
                        <a:rPr lang="en-US" sz="1200">
                          <a:solidFill>
                            <a:srgbClr val="3F3F3F"/>
                          </a:solidFill>
                        </a:rPr>
                        <a:t>RoBERTa</a:t>
                      </a:r>
                      <a:endParaRPr sz="1200">
                        <a:solidFill>
                          <a:srgbClr val="3F3F3F"/>
                        </a:solidFill>
                      </a:endParaRPr>
                    </a:p>
                  </a:txBody>
                  <a:tcPr marT="71850" marB="71850" marR="49900" marL="143700">
                    <a:lnL cap="flat" cmpd="sng" w="9525">
                      <a:solidFill>
                        <a:srgbClr val="D8DCDC"/>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a:solidFill>
                            <a:srgbClr val="FF0000"/>
                          </a:solidFill>
                        </a:rPr>
                        <a:t>0.93</a:t>
                      </a:r>
                      <a:endParaRPr sz="1200">
                        <a:solidFill>
                          <a:srgbClr val="FF0000"/>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FF0000"/>
                          </a:solidFill>
                        </a:rPr>
                        <a:t>0.94</a:t>
                      </a:r>
                      <a:endParaRPr sz="1200">
                        <a:solidFill>
                          <a:srgbClr val="FF0000"/>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FF0000"/>
                          </a:solidFill>
                        </a:rPr>
                        <a:t>0.93</a:t>
                      </a:r>
                      <a:endParaRPr sz="1200">
                        <a:solidFill>
                          <a:srgbClr val="FF0000"/>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FF0000"/>
                          </a:solidFill>
                        </a:rPr>
                        <a:t>0.93</a:t>
                      </a:r>
                      <a:endParaRPr sz="1200">
                        <a:solidFill>
                          <a:srgbClr val="FF0000"/>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0.9664</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3.72h</a:t>
                      </a:r>
                      <a:endParaRPr sz="1200">
                        <a:solidFill>
                          <a:srgbClr val="3F3F3F"/>
                        </a:solidFill>
                      </a:endParaRPr>
                    </a:p>
                  </a:txBody>
                  <a:tcPr marT="91425" marB="91425" marR="91425" marL="91425"/>
                </a:tc>
                <a:tc>
                  <a:txBody>
                    <a:bodyPr/>
                    <a:lstStyle/>
                    <a:p>
                      <a:pPr indent="0" lvl="0" marL="0" marR="0" rtl="0" algn="ctr">
                        <a:lnSpc>
                          <a:spcPct val="115000"/>
                        </a:lnSpc>
                        <a:spcBef>
                          <a:spcPts val="0"/>
                        </a:spcBef>
                        <a:spcAft>
                          <a:spcPts val="0"/>
                        </a:spcAft>
                        <a:buNone/>
                      </a:pPr>
                      <a:r>
                        <a:rPr lang="en-US" sz="1200">
                          <a:solidFill>
                            <a:srgbClr val="3F3F3F"/>
                          </a:solidFill>
                        </a:rPr>
                        <a:t>T4 GPU</a:t>
                      </a:r>
                      <a:endParaRPr sz="1200">
                        <a:solidFill>
                          <a:srgbClr val="3F3F3F"/>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2" name="Shape 402"/>
        <p:cNvGrpSpPr/>
        <p:nvPr/>
      </p:nvGrpSpPr>
      <p:grpSpPr>
        <a:xfrm>
          <a:off x="0" y="0"/>
          <a:ext cx="0" cy="0"/>
          <a:chOff x="0" y="0"/>
          <a:chExt cx="0" cy="0"/>
        </a:xfrm>
      </p:grpSpPr>
      <p:sp>
        <p:nvSpPr>
          <p:cNvPr id="403" name="Google Shape;403;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4" name="Google Shape;404;p10"/>
          <p:cNvSpPr txBox="1"/>
          <p:nvPr>
            <p:ph type="title"/>
          </p:nvPr>
        </p:nvSpPr>
        <p:spPr>
          <a:xfrm>
            <a:off x="914398" y="1371601"/>
            <a:ext cx="2743200" cy="38654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Play"/>
              <a:buNone/>
            </a:pPr>
            <a:r>
              <a:rPr lang="en-US" sz="3400"/>
              <a:t>Conclusion</a:t>
            </a:r>
            <a:endParaRPr/>
          </a:p>
        </p:txBody>
      </p:sp>
      <p:sp>
        <p:nvSpPr>
          <p:cNvPr id="405" name="Google Shape;405;p10"/>
          <p:cNvSpPr txBox="1"/>
          <p:nvPr>
            <p:ph idx="1" type="body"/>
          </p:nvPr>
        </p:nvSpPr>
        <p:spPr>
          <a:xfrm>
            <a:off x="5028074" y="1227100"/>
            <a:ext cx="6682500" cy="4926300"/>
          </a:xfrm>
          <a:prstGeom prst="rect">
            <a:avLst/>
          </a:prstGeom>
          <a:noFill/>
          <a:ln>
            <a:noFill/>
          </a:ln>
        </p:spPr>
        <p:txBody>
          <a:bodyPr anchorCtr="0" anchor="t" bIns="45700" lIns="91425" spcFirstLastPara="1" rIns="91425" wrap="square" tIns="45700">
            <a:normAutofit lnSpcReduction="20000"/>
          </a:bodyPr>
          <a:lstStyle/>
          <a:p>
            <a:pPr indent="-234950" lvl="0" marL="228600" rtl="0" algn="l">
              <a:lnSpc>
                <a:spcPct val="150000"/>
              </a:lnSpc>
              <a:spcBef>
                <a:spcPts val="0"/>
              </a:spcBef>
              <a:spcAft>
                <a:spcPts val="0"/>
              </a:spcAft>
              <a:buClr>
                <a:schemeClr val="dk1"/>
              </a:buClr>
              <a:buSzPts val="1500"/>
              <a:buChar char="●"/>
            </a:pPr>
            <a:r>
              <a:rPr b="1" lang="en-US" sz="1500"/>
              <a:t>Advanced Deep Learning Models Outperform Traditional Methods</a:t>
            </a:r>
            <a:endParaRPr b="1" sz="1500"/>
          </a:p>
          <a:p>
            <a:pPr indent="-209550" lvl="1" marL="685800" rtl="0" algn="l">
              <a:lnSpc>
                <a:spcPct val="150000"/>
              </a:lnSpc>
              <a:spcBef>
                <a:spcPts val="0"/>
              </a:spcBef>
              <a:spcAft>
                <a:spcPts val="0"/>
              </a:spcAft>
              <a:buClr>
                <a:schemeClr val="dk1"/>
              </a:buClr>
              <a:buSzPts val="1500"/>
              <a:buChar char="○"/>
            </a:pPr>
            <a:r>
              <a:rPr lang="en-US" sz="1500"/>
              <a:t>Models like BART, BERT, distilBERT, ALBERT, and RoBERTa show superior performance.</a:t>
            </a:r>
            <a:endParaRPr sz="1500"/>
          </a:p>
          <a:p>
            <a:pPr indent="-209550" lvl="1" marL="685800" rtl="0" algn="l">
              <a:lnSpc>
                <a:spcPct val="150000"/>
              </a:lnSpc>
              <a:spcBef>
                <a:spcPts val="0"/>
              </a:spcBef>
              <a:spcAft>
                <a:spcPts val="0"/>
              </a:spcAft>
              <a:buClr>
                <a:schemeClr val="dk1"/>
              </a:buClr>
              <a:buSzPts val="1500"/>
              <a:buChar char="○"/>
            </a:pPr>
            <a:r>
              <a:rPr lang="en-US" sz="1500"/>
              <a:t>Transformer-based models excel in understanding context and semantics.</a:t>
            </a:r>
            <a:endParaRPr sz="1500"/>
          </a:p>
          <a:p>
            <a:pPr indent="-234950" lvl="0" marL="228600" rtl="0" algn="l">
              <a:lnSpc>
                <a:spcPct val="150000"/>
              </a:lnSpc>
              <a:spcBef>
                <a:spcPts val="0"/>
              </a:spcBef>
              <a:spcAft>
                <a:spcPts val="0"/>
              </a:spcAft>
              <a:buClr>
                <a:schemeClr val="dk1"/>
              </a:buClr>
              <a:buSzPts val="1500"/>
              <a:buChar char="●"/>
            </a:pPr>
            <a:r>
              <a:rPr b="1" lang="en-US" sz="1500"/>
              <a:t>RoBERTa Leads in Performance Metrics</a:t>
            </a:r>
            <a:endParaRPr b="1" sz="1500"/>
          </a:p>
          <a:p>
            <a:pPr indent="-209550" lvl="1" marL="685800" rtl="0" algn="l">
              <a:lnSpc>
                <a:spcPct val="150000"/>
              </a:lnSpc>
              <a:spcBef>
                <a:spcPts val="0"/>
              </a:spcBef>
              <a:spcAft>
                <a:spcPts val="0"/>
              </a:spcAft>
              <a:buClr>
                <a:schemeClr val="dk1"/>
              </a:buClr>
              <a:buSzPts val="1500"/>
              <a:buChar char="○"/>
            </a:pPr>
            <a:r>
              <a:rPr lang="en-US" sz="1500"/>
              <a:t>Marginally outperforms in ROC AUC, accuracy, precision, recall, and F1 score.</a:t>
            </a:r>
            <a:endParaRPr sz="1500"/>
          </a:p>
          <a:p>
            <a:pPr indent="-209550" lvl="1" marL="685800" rtl="0" algn="l">
              <a:lnSpc>
                <a:spcPct val="150000"/>
              </a:lnSpc>
              <a:spcBef>
                <a:spcPts val="0"/>
              </a:spcBef>
              <a:spcAft>
                <a:spcPts val="0"/>
              </a:spcAft>
              <a:buClr>
                <a:schemeClr val="dk1"/>
              </a:buClr>
              <a:buSzPts val="1500"/>
              <a:buChar char="○"/>
            </a:pPr>
            <a:r>
              <a:rPr lang="en-US" sz="1500"/>
              <a:t>Established as the premier model for toxic comment classification.</a:t>
            </a:r>
            <a:endParaRPr sz="1500"/>
          </a:p>
          <a:p>
            <a:pPr indent="-234950" lvl="0" marL="228600" rtl="0" algn="l">
              <a:lnSpc>
                <a:spcPct val="150000"/>
              </a:lnSpc>
              <a:spcBef>
                <a:spcPts val="0"/>
              </a:spcBef>
              <a:spcAft>
                <a:spcPts val="0"/>
              </a:spcAft>
              <a:buClr>
                <a:schemeClr val="dk1"/>
              </a:buClr>
              <a:buSzPts val="1500"/>
              <a:buChar char="●"/>
            </a:pPr>
            <a:r>
              <a:rPr b="1" lang="en-US" sz="1500"/>
              <a:t>Significance for Automated Moderation Tools</a:t>
            </a:r>
            <a:endParaRPr b="1" sz="1500"/>
          </a:p>
          <a:p>
            <a:pPr indent="-209550" lvl="1" marL="685800" rtl="0" algn="l">
              <a:lnSpc>
                <a:spcPct val="150000"/>
              </a:lnSpc>
              <a:spcBef>
                <a:spcPts val="0"/>
              </a:spcBef>
              <a:spcAft>
                <a:spcPts val="0"/>
              </a:spcAft>
              <a:buClr>
                <a:schemeClr val="dk1"/>
              </a:buClr>
              <a:buSzPts val="1500"/>
              <a:buChar char="○"/>
            </a:pPr>
            <a:r>
              <a:rPr lang="en-US" sz="1500"/>
              <a:t>Advancements promise more effective management of online toxicity.</a:t>
            </a:r>
            <a:endParaRPr sz="1500"/>
          </a:p>
          <a:p>
            <a:pPr indent="-209550" lvl="1" marL="685800" rtl="0" algn="l">
              <a:lnSpc>
                <a:spcPct val="150000"/>
              </a:lnSpc>
              <a:spcBef>
                <a:spcPts val="0"/>
              </a:spcBef>
              <a:spcAft>
                <a:spcPts val="0"/>
              </a:spcAft>
              <a:buClr>
                <a:schemeClr val="dk1"/>
              </a:buClr>
              <a:buSzPts val="1500"/>
              <a:buChar char="○"/>
            </a:pPr>
            <a:r>
              <a:rPr lang="en-US" sz="1500"/>
              <a:t>Practical solutions for automated moderation are within reach.</a:t>
            </a:r>
            <a:endParaRPr sz="1500"/>
          </a:p>
          <a:p>
            <a:pPr indent="-209550" lvl="0" marL="228600" rtl="0" algn="l">
              <a:lnSpc>
                <a:spcPct val="150000"/>
              </a:lnSpc>
              <a:spcBef>
                <a:spcPts val="0"/>
              </a:spcBef>
              <a:spcAft>
                <a:spcPts val="0"/>
              </a:spcAft>
              <a:buSzPts val="1500"/>
              <a:buChar char="●"/>
            </a:pPr>
            <a:r>
              <a:rPr b="1" lang="en-US" sz="1500"/>
              <a:t>Future Work</a:t>
            </a:r>
            <a:endParaRPr b="1" sz="1500"/>
          </a:p>
          <a:p>
            <a:pPr indent="-209550" lvl="1" marL="685800" rtl="0" algn="l">
              <a:lnSpc>
                <a:spcPct val="150000"/>
              </a:lnSpc>
              <a:spcBef>
                <a:spcPts val="0"/>
              </a:spcBef>
              <a:spcAft>
                <a:spcPts val="0"/>
              </a:spcAft>
              <a:buSzPts val="1500"/>
              <a:buChar char="○"/>
            </a:pPr>
            <a:r>
              <a:rPr lang="en-US" sz="1500"/>
              <a:t>Balance Data for multiclass classification </a:t>
            </a:r>
            <a:endParaRPr sz="1500"/>
          </a:p>
          <a:p>
            <a:pPr indent="-209550" lvl="1" marL="685800" rtl="0" algn="l">
              <a:lnSpc>
                <a:spcPct val="150000"/>
              </a:lnSpc>
              <a:spcBef>
                <a:spcPts val="0"/>
              </a:spcBef>
              <a:spcAft>
                <a:spcPts val="0"/>
              </a:spcAft>
              <a:buSzPts val="1500"/>
              <a:buChar char="○"/>
            </a:pPr>
            <a:r>
              <a:rPr lang="en-US" sz="1500"/>
              <a:t>Deal with Resource Exhausted Error</a:t>
            </a:r>
            <a:endParaRPr sz="1500"/>
          </a:p>
        </p:txBody>
      </p:sp>
      <p:cxnSp>
        <p:nvCxnSpPr>
          <p:cNvPr id="406" name="Google Shape;406;p10"/>
          <p:cNvCxnSpPr/>
          <p:nvPr/>
        </p:nvCxnSpPr>
        <p:spPr>
          <a:xfrm>
            <a:off x="990600" y="1031001"/>
            <a:ext cx="978862" cy="0"/>
          </a:xfrm>
          <a:prstGeom prst="straightConnector1">
            <a:avLst/>
          </a:prstGeom>
          <a:noFill/>
          <a:ln cap="flat" cmpd="sng" w="76200">
            <a:solidFill>
              <a:schemeClr val="accent1"/>
            </a:solidFill>
            <a:prstDash val="solid"/>
            <a:miter lim="800000"/>
            <a:headEnd len="sm" w="sm" type="none"/>
            <a:tailEnd len="sm" w="sm" type="none"/>
          </a:ln>
        </p:spPr>
      </p:cxnSp>
      <p:pic>
        <p:nvPicPr>
          <p:cNvPr id="407" name="Google Shape;407;p10"/>
          <p:cNvPicPr preferRelativeResize="0"/>
          <p:nvPr/>
        </p:nvPicPr>
        <p:blipFill rotWithShape="1">
          <a:blip r:embed="rId3">
            <a:alphaModFix/>
          </a:blip>
          <a:srcRect b="29785" l="0" r="0" t="0"/>
          <a:stretch/>
        </p:blipFill>
        <p:spPr>
          <a:xfrm>
            <a:off x="0" y="2042375"/>
            <a:ext cx="4669549" cy="4815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cxnSp>
        <p:nvCxnSpPr>
          <p:cNvPr id="413" name="Google Shape;413;p12"/>
          <p:cNvCxnSpPr/>
          <p:nvPr/>
        </p:nvCxnSpPr>
        <p:spPr>
          <a:xfrm>
            <a:off x="990600" y="1031001"/>
            <a:ext cx="978862" cy="0"/>
          </a:xfrm>
          <a:prstGeom prst="straightConnector1">
            <a:avLst/>
          </a:prstGeom>
          <a:noFill/>
          <a:ln cap="flat" cmpd="sng" w="76200">
            <a:solidFill>
              <a:schemeClr val="accent1"/>
            </a:solidFill>
            <a:prstDash val="solid"/>
            <a:miter lim="800000"/>
            <a:headEnd len="sm" w="sm" type="none"/>
            <a:tailEnd len="sm" w="sm" type="none"/>
          </a:ln>
        </p:spPr>
      </p:cxnSp>
      <p:sp>
        <p:nvSpPr>
          <p:cNvPr id="414" name="Google Shape;414;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5" name="Google Shape;415;p12"/>
          <p:cNvSpPr txBox="1"/>
          <p:nvPr>
            <p:ph type="title"/>
          </p:nvPr>
        </p:nvSpPr>
        <p:spPr>
          <a:xfrm>
            <a:off x="914401" y="914400"/>
            <a:ext cx="6980274" cy="299664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Play"/>
              <a:buNone/>
            </a:pPr>
            <a:r>
              <a:rPr lang="en-US" sz="4800"/>
              <a:t>Appendix</a:t>
            </a:r>
            <a:endParaRPr/>
          </a:p>
        </p:txBody>
      </p:sp>
      <p:sp>
        <p:nvSpPr>
          <p:cNvPr id="416" name="Google Shape;416;p12"/>
          <p:cNvSpPr txBox="1"/>
          <p:nvPr>
            <p:ph idx="1" type="body"/>
          </p:nvPr>
        </p:nvSpPr>
        <p:spPr>
          <a:xfrm>
            <a:off x="914401" y="5248504"/>
            <a:ext cx="6980274" cy="950275"/>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1566"/>
              <a:buNone/>
            </a:pPr>
            <a:r>
              <a:rPr b="1" lang="en-US" sz="1800" cap="none"/>
              <a:t>APPENDIX</a:t>
            </a:r>
            <a:endParaRPr/>
          </a:p>
        </p:txBody>
      </p:sp>
      <p:cxnSp>
        <p:nvCxnSpPr>
          <p:cNvPr id="417" name="Google Shape;417;p12"/>
          <p:cNvCxnSpPr/>
          <p:nvPr/>
        </p:nvCxnSpPr>
        <p:spPr>
          <a:xfrm>
            <a:off x="997529" y="4861206"/>
            <a:ext cx="978862" cy="0"/>
          </a:xfrm>
          <a:prstGeom prst="straightConnector1">
            <a:avLst/>
          </a:prstGeom>
          <a:noFill/>
          <a:ln cap="flat" cmpd="sng" w="76200">
            <a:solidFill>
              <a:schemeClr val="accent1"/>
            </a:solidFill>
            <a:prstDash val="solid"/>
            <a:miter lim="800000"/>
            <a:headEnd len="sm" w="sm" type="none"/>
            <a:tailEnd len="sm" w="sm" type="none"/>
          </a:ln>
        </p:spPr>
      </p:cxnSp>
      <p:pic>
        <p:nvPicPr>
          <p:cNvPr id="418" name="Google Shape;418;p12"/>
          <p:cNvPicPr preferRelativeResize="0"/>
          <p:nvPr/>
        </p:nvPicPr>
        <p:blipFill>
          <a:blip r:embed="rId3">
            <a:alphaModFix/>
          </a:blip>
          <a:stretch>
            <a:fillRect/>
          </a:stretch>
        </p:blipFill>
        <p:spPr>
          <a:xfrm>
            <a:off x="0" y="0"/>
            <a:ext cx="12192000" cy="6858000"/>
          </a:xfrm>
          <a:prstGeom prst="rect">
            <a:avLst/>
          </a:prstGeom>
          <a:noFill/>
          <a:ln>
            <a:noFill/>
          </a:ln>
        </p:spPr>
      </p:pic>
      <p:pic>
        <p:nvPicPr>
          <p:cNvPr id="419" name="Google Shape;419;p12"/>
          <p:cNvPicPr preferRelativeResize="0"/>
          <p:nvPr/>
        </p:nvPicPr>
        <p:blipFill>
          <a:blip r:embed="rId4">
            <a:alphaModFix/>
          </a:blip>
          <a:stretch>
            <a:fillRect/>
          </a:stretch>
        </p:blipFill>
        <p:spPr>
          <a:xfrm>
            <a:off x="0" y="0"/>
            <a:ext cx="12192000" cy="6858000"/>
          </a:xfrm>
          <a:prstGeom prst="rect">
            <a:avLst/>
          </a:prstGeom>
          <a:noFill/>
          <a:ln>
            <a:noFill/>
          </a:ln>
        </p:spPr>
      </p:pic>
      <p:pic>
        <p:nvPicPr>
          <p:cNvPr id="420" name="Google Shape;420;p12"/>
          <p:cNvPicPr preferRelativeResize="0"/>
          <p:nvPr/>
        </p:nvPicPr>
        <p:blipFill>
          <a:blip r:embed="rId5">
            <a:alphaModFix/>
          </a:blip>
          <a:stretch>
            <a:fillRect/>
          </a:stretch>
        </p:blipFill>
        <p:spPr>
          <a:xfrm>
            <a:off x="152400" y="152400"/>
            <a:ext cx="12192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2cc9a6374ba_1_10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27" name="Google Shape;427;g2cc9a6374ba_1_10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28" name="Google Shape;428;g2cc9a6374ba_1_100"/>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2" name="Shape 432"/>
        <p:cNvGrpSpPr/>
        <p:nvPr/>
      </p:nvGrpSpPr>
      <p:grpSpPr>
        <a:xfrm>
          <a:off x="0" y="0"/>
          <a:ext cx="0" cy="0"/>
          <a:chOff x="0" y="0"/>
          <a:chExt cx="0" cy="0"/>
        </a:xfrm>
      </p:grpSpPr>
      <p:sp>
        <p:nvSpPr>
          <p:cNvPr id="433" name="Google Shape;433;p11"/>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4" name="Google Shape;434;p11"/>
          <p:cNvSpPr txBox="1"/>
          <p:nvPr>
            <p:ph type="title"/>
          </p:nvPr>
        </p:nvSpPr>
        <p:spPr>
          <a:xfrm>
            <a:off x="1113810" y="2960716"/>
            <a:ext cx="4036334"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Play"/>
              <a:buNone/>
            </a:pPr>
            <a:r>
              <a:rPr lang="en-US" sz="5400">
                <a:solidFill>
                  <a:schemeClr val="dk1"/>
                </a:solidFill>
                <a:latin typeface="Play"/>
                <a:ea typeface="Play"/>
                <a:cs typeface="Play"/>
                <a:sym typeface="Play"/>
              </a:rPr>
              <a:t>Thank You!</a:t>
            </a:r>
            <a:endParaRPr/>
          </a:p>
        </p:txBody>
      </p:sp>
      <p:grpSp>
        <p:nvGrpSpPr>
          <p:cNvPr id="435" name="Google Shape;435;p11"/>
          <p:cNvGrpSpPr/>
          <p:nvPr/>
        </p:nvGrpSpPr>
        <p:grpSpPr>
          <a:xfrm>
            <a:off x="0" y="2984992"/>
            <a:ext cx="731521" cy="673460"/>
            <a:chOff x="3940602" y="308034"/>
            <a:chExt cx="2116791" cy="3428999"/>
          </a:xfrm>
        </p:grpSpPr>
        <p:sp>
          <p:nvSpPr>
            <p:cNvPr id="436" name="Google Shape;436;p11"/>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7" name="Google Shape;437;p11"/>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8" name="Google Shape;438;p11"/>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439" name="Google Shape;439;p11"/>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0" name="Google Shape;440;p11"/>
          <p:cNvSpPr/>
          <p:nvPr/>
        </p:nvSpPr>
        <p:spPr>
          <a:xfrm>
            <a:off x="5685810" y="391886"/>
            <a:ext cx="6009366" cy="6017078"/>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andshake" id="441" name="Google Shape;441;p11"/>
          <p:cNvPicPr preferRelativeResize="0"/>
          <p:nvPr/>
        </p:nvPicPr>
        <p:blipFill rotWithShape="1">
          <a:blip r:embed="rId3">
            <a:alphaModFix/>
          </a:blip>
          <a:srcRect b="0" l="0" r="0" t="0"/>
          <a:stretch/>
        </p:blipFill>
        <p:spPr>
          <a:xfrm>
            <a:off x="5957597" y="666728"/>
            <a:ext cx="5465791" cy="54657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2"/>
          <p:cNvSpPr/>
          <p:nvPr/>
        </p:nvSpPr>
        <p:spPr>
          <a:xfrm>
            <a:off x="0" y="831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479394" y="1070800"/>
            <a:ext cx="3939688" cy="558312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8000"/>
              <a:buFont typeface="Play"/>
              <a:buNone/>
            </a:pPr>
            <a:r>
              <a:rPr lang="en-US" sz="8000"/>
              <a:t>Agenda</a:t>
            </a:r>
            <a:endParaRPr/>
          </a:p>
        </p:txBody>
      </p:sp>
      <p:cxnSp>
        <p:nvCxnSpPr>
          <p:cNvPr id="101" name="Google Shape;101;p2"/>
          <p:cNvCxnSpPr/>
          <p:nvPr/>
        </p:nvCxnSpPr>
        <p:spPr>
          <a:xfrm>
            <a:off x="4728053" y="1132114"/>
            <a:ext cx="0" cy="5717573"/>
          </a:xfrm>
          <a:prstGeom prst="straightConnector1">
            <a:avLst/>
          </a:prstGeom>
          <a:noFill/>
          <a:ln cap="sq" cmpd="sng" w="25400">
            <a:solidFill>
              <a:schemeClr val="accent1"/>
            </a:solidFill>
            <a:prstDash val="solid"/>
            <a:bevel/>
            <a:headEnd len="sm" w="sm" type="none"/>
            <a:tailEnd len="sm" w="sm" type="none"/>
          </a:ln>
        </p:spPr>
      </p:cxnSp>
      <p:grpSp>
        <p:nvGrpSpPr>
          <p:cNvPr id="102" name="Google Shape;102;p2"/>
          <p:cNvGrpSpPr/>
          <p:nvPr/>
        </p:nvGrpSpPr>
        <p:grpSpPr>
          <a:xfrm>
            <a:off x="5108535" y="1073119"/>
            <a:ext cx="6245265" cy="5584707"/>
            <a:chOff x="0" y="2319"/>
            <a:chExt cx="6245265" cy="5584707"/>
          </a:xfrm>
        </p:grpSpPr>
        <p:sp>
          <p:nvSpPr>
            <p:cNvPr id="103" name="Google Shape;103;p2"/>
            <p:cNvSpPr/>
            <p:nvPr/>
          </p:nvSpPr>
          <p:spPr>
            <a:xfrm>
              <a:off x="0" y="2319"/>
              <a:ext cx="6245265" cy="1175727"/>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355657" y="266858"/>
              <a:ext cx="646650" cy="64665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357965" y="2319"/>
              <a:ext cx="4887299" cy="117572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txBox="1"/>
            <p:nvPr/>
          </p:nvSpPr>
          <p:spPr>
            <a:xfrm>
              <a:off x="1357965" y="2319"/>
              <a:ext cx="4887299" cy="1175727"/>
            </a:xfrm>
            <a:prstGeom prst="rect">
              <a:avLst/>
            </a:prstGeom>
            <a:noFill/>
            <a:ln>
              <a:noFill/>
            </a:ln>
          </p:spPr>
          <p:txBody>
            <a:bodyPr anchorCtr="0" anchor="ctr" bIns="124425" lIns="124425" spcFirstLastPara="1" rIns="124425" wrap="square" tIns="124425">
              <a:no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Introduction</a:t>
              </a:r>
              <a:endParaRPr/>
            </a:p>
          </p:txBody>
        </p:sp>
        <p:sp>
          <p:nvSpPr>
            <p:cNvPr id="107" name="Google Shape;107;p2"/>
            <p:cNvSpPr/>
            <p:nvPr/>
          </p:nvSpPr>
          <p:spPr>
            <a:xfrm>
              <a:off x="0" y="1471979"/>
              <a:ext cx="6245265" cy="1175727"/>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355657" y="1736518"/>
              <a:ext cx="646650" cy="64665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357965" y="1471979"/>
              <a:ext cx="4887299" cy="117572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1357965" y="1471979"/>
              <a:ext cx="4887299" cy="1175727"/>
            </a:xfrm>
            <a:prstGeom prst="rect">
              <a:avLst/>
            </a:prstGeom>
            <a:noFill/>
            <a:ln>
              <a:noFill/>
            </a:ln>
          </p:spPr>
          <p:txBody>
            <a:bodyPr anchorCtr="0" anchor="ctr" bIns="124425" lIns="124425" spcFirstLastPara="1" rIns="124425" wrap="square" tIns="124425">
              <a:no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Methods</a:t>
              </a:r>
              <a:endParaRPr/>
            </a:p>
          </p:txBody>
        </p:sp>
        <p:sp>
          <p:nvSpPr>
            <p:cNvPr id="111" name="Google Shape;111;p2"/>
            <p:cNvSpPr/>
            <p:nvPr/>
          </p:nvSpPr>
          <p:spPr>
            <a:xfrm>
              <a:off x="0" y="2941639"/>
              <a:ext cx="6245265" cy="1175727"/>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355657" y="3206178"/>
              <a:ext cx="646650" cy="64665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357965" y="2941639"/>
              <a:ext cx="4887299" cy="117572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a:off x="1357965" y="2941639"/>
              <a:ext cx="4887299" cy="1175727"/>
            </a:xfrm>
            <a:prstGeom prst="rect">
              <a:avLst/>
            </a:prstGeom>
            <a:noFill/>
            <a:ln>
              <a:noFill/>
            </a:ln>
          </p:spPr>
          <p:txBody>
            <a:bodyPr anchorCtr="0" anchor="ctr" bIns="124425" lIns="124425" spcFirstLastPara="1" rIns="124425" wrap="square" tIns="124425">
              <a:no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Experimentation Results and Discussion</a:t>
              </a:r>
              <a:endParaRPr/>
            </a:p>
          </p:txBody>
        </p:sp>
        <p:sp>
          <p:nvSpPr>
            <p:cNvPr id="115" name="Google Shape;115;p2"/>
            <p:cNvSpPr/>
            <p:nvPr/>
          </p:nvSpPr>
          <p:spPr>
            <a:xfrm>
              <a:off x="0" y="4411299"/>
              <a:ext cx="6245265" cy="1175727"/>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355657" y="4675838"/>
              <a:ext cx="646650" cy="64665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357965" y="4411299"/>
              <a:ext cx="4887299" cy="117572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txBox="1"/>
            <p:nvPr/>
          </p:nvSpPr>
          <p:spPr>
            <a:xfrm>
              <a:off x="1357965" y="4411299"/>
              <a:ext cx="4887299" cy="1175727"/>
            </a:xfrm>
            <a:prstGeom prst="rect">
              <a:avLst/>
            </a:prstGeom>
            <a:noFill/>
            <a:ln>
              <a:noFill/>
            </a:ln>
          </p:spPr>
          <p:txBody>
            <a:bodyPr anchorCtr="0" anchor="ctr" bIns="124425" lIns="124425" spcFirstLastPara="1" rIns="124425" wrap="square" tIns="124425">
              <a:no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Model Evaluation Metrics Summary</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3"/>
          <p:cNvSpPr/>
          <p:nvPr/>
        </p:nvSpPr>
        <p:spPr>
          <a:xfrm flipH="1">
            <a:off x="2" y="0"/>
            <a:ext cx="12191998" cy="1575955"/>
          </a:xfrm>
          <a:prstGeom prst="rect">
            <a:avLst/>
          </a:prstGeom>
          <a:gradFill>
            <a:gsLst>
              <a:gs pos="0">
                <a:srgbClr val="000000">
                  <a:alpha val="95686"/>
                </a:srgbClr>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6" name="Google Shape;126;p3"/>
          <p:cNvSpPr/>
          <p:nvPr/>
        </p:nvSpPr>
        <p:spPr>
          <a:xfrm flipH="1" rot="10800000">
            <a:off x="8128857" y="0"/>
            <a:ext cx="4063143" cy="1576412"/>
          </a:xfrm>
          <a:prstGeom prst="rect">
            <a:avLst/>
          </a:prstGeom>
          <a:gradFill>
            <a:gsLst>
              <a:gs pos="0">
                <a:srgbClr val="0A3041">
                  <a:alpha val="67843"/>
                </a:srgbClr>
              </a:gs>
              <a:gs pos="19000">
                <a:srgbClr val="0A3041">
                  <a:alpha val="67843"/>
                </a:srgbClr>
              </a:gs>
              <a:gs pos="100000">
                <a:srgbClr val="156082">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rot="5400000">
            <a:off x="5307777" y="-5307778"/>
            <a:ext cx="1576446" cy="12192002"/>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3"/>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latin typeface="Play"/>
                <a:ea typeface="Play"/>
                <a:cs typeface="Play"/>
                <a:sym typeface="Play"/>
              </a:rPr>
              <a:t>Introduction</a:t>
            </a:r>
            <a:endParaRPr/>
          </a:p>
        </p:txBody>
      </p:sp>
      <p:grpSp>
        <p:nvGrpSpPr>
          <p:cNvPr id="129" name="Google Shape;129;p3"/>
          <p:cNvGrpSpPr/>
          <p:nvPr/>
        </p:nvGrpSpPr>
        <p:grpSpPr>
          <a:xfrm>
            <a:off x="658127" y="2951139"/>
            <a:ext cx="10899685" cy="2515683"/>
            <a:chOff x="14071" y="838560"/>
            <a:chExt cx="10899685" cy="2515683"/>
          </a:xfrm>
        </p:grpSpPr>
        <p:sp>
          <p:nvSpPr>
            <p:cNvPr id="130" name="Google Shape;130;p3"/>
            <p:cNvSpPr/>
            <p:nvPr/>
          </p:nvSpPr>
          <p:spPr>
            <a:xfrm>
              <a:off x="14071" y="838560"/>
              <a:ext cx="2644079" cy="793223"/>
            </a:xfrm>
            <a:prstGeom prst="rect">
              <a:avLst/>
            </a:prstGeom>
            <a:solidFill>
              <a:srgbClr val="E97131"/>
            </a:solidFill>
            <a:ln cap="flat" cmpd="sng" w="19050">
              <a:solidFill>
                <a:srgbClr val="E9713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txBox="1"/>
            <p:nvPr/>
          </p:nvSpPr>
          <p:spPr>
            <a:xfrm>
              <a:off x="14071" y="838560"/>
              <a:ext cx="2644079" cy="793223"/>
            </a:xfrm>
            <a:prstGeom prst="rect">
              <a:avLst/>
            </a:prstGeom>
            <a:noFill/>
            <a:ln>
              <a:noFill/>
            </a:ln>
          </p:spPr>
          <p:txBody>
            <a:bodyPr anchorCtr="0" anchor="ctr" bIns="208925" lIns="208925" spcFirstLastPara="1" rIns="208925" wrap="square" tIns="208925">
              <a:noAutofit/>
            </a:bodyPr>
            <a:lstStyle/>
            <a:p>
              <a:pPr indent="0" lvl="0" marL="0" marR="0" rtl="0" algn="ctr">
                <a:lnSpc>
                  <a:spcPct val="9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Revolution in Text Analysis</a:t>
              </a:r>
              <a:endParaRPr/>
            </a:p>
          </p:txBody>
        </p:sp>
        <p:sp>
          <p:nvSpPr>
            <p:cNvPr id="132" name="Google Shape;132;p3"/>
            <p:cNvSpPr/>
            <p:nvPr/>
          </p:nvSpPr>
          <p:spPr>
            <a:xfrm>
              <a:off x="14071" y="1631784"/>
              <a:ext cx="2644079" cy="1722459"/>
            </a:xfrm>
            <a:prstGeom prst="rect">
              <a:avLst/>
            </a:prstGeom>
            <a:solidFill>
              <a:srgbClr val="F6D4CC">
                <a:alpha val="89803"/>
              </a:srgbClr>
            </a:solidFill>
            <a:ln cap="flat" cmpd="sng" w="19050">
              <a:solidFill>
                <a:srgbClr val="F6D4CC">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txBox="1"/>
            <p:nvPr/>
          </p:nvSpPr>
          <p:spPr>
            <a:xfrm>
              <a:off x="14071" y="1631784"/>
              <a:ext cx="2644079" cy="1722459"/>
            </a:xfrm>
            <a:prstGeom prst="rect">
              <a:avLst/>
            </a:prstGeom>
            <a:noFill/>
            <a:ln>
              <a:noFill/>
            </a:ln>
          </p:spPr>
          <p:txBody>
            <a:bodyPr anchorCtr="0" anchor="t" bIns="261175" lIns="261175" spcFirstLastPara="1" rIns="261175" wrap="square" tIns="261175">
              <a:noAutofit/>
            </a:bodyPr>
            <a:lstStyle/>
            <a:p>
              <a:pPr indent="0" lvl="0" marL="0" marR="0" rtl="0" algn="l">
                <a:lnSpc>
                  <a:spcPct val="9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State-of-the-art models like </a:t>
              </a:r>
              <a:r>
                <a:rPr lang="en-US" sz="1100">
                  <a:solidFill>
                    <a:schemeClr val="dk1"/>
                  </a:solidFill>
                </a:rPr>
                <a:t>BART, BERT, ALBERT, DistilBERT, and RoBERTa enhance language understanding tasks.</a:t>
              </a:r>
              <a:endParaRPr/>
            </a:p>
          </p:txBody>
        </p:sp>
        <p:sp>
          <p:nvSpPr>
            <p:cNvPr id="134" name="Google Shape;134;p3"/>
            <p:cNvSpPr/>
            <p:nvPr/>
          </p:nvSpPr>
          <p:spPr>
            <a:xfrm>
              <a:off x="2765940" y="838560"/>
              <a:ext cx="2644079" cy="793223"/>
            </a:xfrm>
            <a:prstGeom prst="rect">
              <a:avLst/>
            </a:prstGeom>
            <a:solidFill>
              <a:srgbClr val="176B22"/>
            </a:solidFill>
            <a:ln cap="flat" cmpd="sng" w="19050">
              <a:solidFill>
                <a:srgbClr val="176B2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txBox="1"/>
            <p:nvPr/>
          </p:nvSpPr>
          <p:spPr>
            <a:xfrm>
              <a:off x="2765940" y="838560"/>
              <a:ext cx="2644079" cy="793223"/>
            </a:xfrm>
            <a:prstGeom prst="rect">
              <a:avLst/>
            </a:prstGeom>
            <a:noFill/>
            <a:ln>
              <a:noFill/>
            </a:ln>
          </p:spPr>
          <p:txBody>
            <a:bodyPr anchorCtr="0" anchor="ctr" bIns="208925" lIns="208925" spcFirstLastPara="1" rIns="208925" wrap="square" tIns="208925">
              <a:noAutofit/>
            </a:bodyPr>
            <a:lstStyle/>
            <a:p>
              <a:pPr indent="0" lvl="0" marL="0" marR="0" rtl="0" algn="ctr">
                <a:lnSpc>
                  <a:spcPct val="9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Challenges in Detecting Toxicity</a:t>
              </a:r>
              <a:endParaRPr/>
            </a:p>
          </p:txBody>
        </p:sp>
        <p:sp>
          <p:nvSpPr>
            <p:cNvPr id="136" name="Google Shape;136;p3"/>
            <p:cNvSpPr/>
            <p:nvPr/>
          </p:nvSpPr>
          <p:spPr>
            <a:xfrm>
              <a:off x="2765940" y="1631784"/>
              <a:ext cx="2644079" cy="1722459"/>
            </a:xfrm>
            <a:prstGeom prst="rect">
              <a:avLst/>
            </a:prstGeom>
            <a:solidFill>
              <a:srgbClr val="CBD3CB">
                <a:alpha val="89803"/>
              </a:srgbClr>
            </a:solidFill>
            <a:ln cap="flat" cmpd="sng" w="19050">
              <a:solidFill>
                <a:srgbClr val="CBD3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txBox="1"/>
            <p:nvPr/>
          </p:nvSpPr>
          <p:spPr>
            <a:xfrm>
              <a:off x="2765940" y="1631784"/>
              <a:ext cx="2644079" cy="1722459"/>
            </a:xfrm>
            <a:prstGeom prst="rect">
              <a:avLst/>
            </a:prstGeom>
            <a:noFill/>
            <a:ln>
              <a:noFill/>
            </a:ln>
          </p:spPr>
          <p:txBody>
            <a:bodyPr anchorCtr="0" anchor="t" bIns="261175" lIns="261175" spcFirstLastPara="1" rIns="261175" wrap="square" tIns="261175">
              <a:noAutofit/>
            </a:bodyPr>
            <a:lstStyle/>
            <a:p>
              <a:pPr indent="0" lvl="0" marL="0" marR="0" rtl="0" algn="l">
                <a:lnSpc>
                  <a:spcPct val="9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Subtle linguistic cues and context-dependent expressions complicate classification.</a:t>
              </a:r>
              <a:endParaRPr/>
            </a:p>
          </p:txBody>
        </p:sp>
        <p:sp>
          <p:nvSpPr>
            <p:cNvPr id="138" name="Google Shape;138;p3"/>
            <p:cNvSpPr/>
            <p:nvPr/>
          </p:nvSpPr>
          <p:spPr>
            <a:xfrm>
              <a:off x="5517809" y="838560"/>
              <a:ext cx="2644079" cy="793223"/>
            </a:xfrm>
            <a:prstGeom prst="rect">
              <a:avLst/>
            </a:prstGeom>
            <a:solidFill>
              <a:srgbClr val="0C9ED5"/>
            </a:solidFill>
            <a:ln cap="flat" cmpd="sng" w="19050">
              <a:solidFill>
                <a:srgbClr val="0C9E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txBox="1"/>
            <p:nvPr/>
          </p:nvSpPr>
          <p:spPr>
            <a:xfrm>
              <a:off x="5517809" y="838560"/>
              <a:ext cx="2644079" cy="793223"/>
            </a:xfrm>
            <a:prstGeom prst="rect">
              <a:avLst/>
            </a:prstGeom>
            <a:noFill/>
            <a:ln>
              <a:noFill/>
            </a:ln>
          </p:spPr>
          <p:txBody>
            <a:bodyPr anchorCtr="0" anchor="ctr" bIns="208925" lIns="208925" spcFirstLastPara="1" rIns="208925" wrap="square" tIns="208925">
              <a:noAutofit/>
            </a:bodyPr>
            <a:lstStyle/>
            <a:p>
              <a:pPr indent="0" lvl="0" marL="0" marR="0" rtl="0" algn="ctr">
                <a:lnSpc>
                  <a:spcPct val="9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Notable Research Contributions</a:t>
              </a:r>
              <a:endParaRPr/>
            </a:p>
          </p:txBody>
        </p:sp>
        <p:sp>
          <p:nvSpPr>
            <p:cNvPr id="140" name="Google Shape;140;p3"/>
            <p:cNvSpPr/>
            <p:nvPr/>
          </p:nvSpPr>
          <p:spPr>
            <a:xfrm>
              <a:off x="5517809" y="1631784"/>
              <a:ext cx="2644079" cy="1722459"/>
            </a:xfrm>
            <a:prstGeom prst="rect">
              <a:avLst/>
            </a:prstGeom>
            <a:solidFill>
              <a:srgbClr val="CADEEF">
                <a:alpha val="89803"/>
              </a:srgbClr>
            </a:solidFill>
            <a:ln cap="flat" cmpd="sng" w="19050">
              <a:solidFill>
                <a:srgbClr val="CA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txBox="1"/>
            <p:nvPr/>
          </p:nvSpPr>
          <p:spPr>
            <a:xfrm>
              <a:off x="5517809" y="1631784"/>
              <a:ext cx="2644079" cy="1722459"/>
            </a:xfrm>
            <a:prstGeom prst="rect">
              <a:avLst/>
            </a:prstGeom>
            <a:noFill/>
            <a:ln>
              <a:noFill/>
            </a:ln>
          </p:spPr>
          <p:txBody>
            <a:bodyPr anchorCtr="0" anchor="t" bIns="261175" lIns="261175" spcFirstLastPara="1" rIns="261175" wrap="square" tIns="261175">
              <a:noAutofit/>
            </a:bodyPr>
            <a:lstStyle/>
            <a:p>
              <a:pPr indent="0" lvl="0" marL="0" marR="0" rtl="0" algn="l">
                <a:lnSpc>
                  <a:spcPct val="9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Khieu and Narwal's LSTM model: 87% accuracy</a:t>
              </a:r>
              <a:endParaRPr/>
            </a:p>
            <a:p>
              <a:pPr indent="0" lvl="0" marL="0" marR="0" rtl="0" algn="l">
                <a:lnSpc>
                  <a:spcPct val="90000"/>
                </a:lnSpc>
                <a:spcBef>
                  <a:spcPts val="385"/>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Chu and Jue’s RNN with LSTM: 93% accuracy</a:t>
              </a:r>
              <a:endParaRPr/>
            </a:p>
            <a:p>
              <a:pPr indent="0" lvl="0" marL="0" marR="0" rtl="0" algn="l">
                <a:lnSpc>
                  <a:spcPct val="90000"/>
                </a:lnSpc>
                <a:spcBef>
                  <a:spcPts val="385"/>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Xie et al’s Ensemble Method: 0.9485 AUC</a:t>
              </a:r>
              <a:endParaRPr/>
            </a:p>
          </p:txBody>
        </p:sp>
        <p:sp>
          <p:nvSpPr>
            <p:cNvPr id="142" name="Google Shape;142;p3"/>
            <p:cNvSpPr/>
            <p:nvPr/>
          </p:nvSpPr>
          <p:spPr>
            <a:xfrm>
              <a:off x="8269677" y="838560"/>
              <a:ext cx="2644079" cy="793223"/>
            </a:xfrm>
            <a:prstGeom prst="rect">
              <a:avLst/>
            </a:prstGeom>
            <a:solidFill>
              <a:srgbClr val="A02891"/>
            </a:solidFill>
            <a:ln cap="flat" cmpd="sng" w="19050">
              <a:solidFill>
                <a:srgbClr val="A0289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txBox="1"/>
            <p:nvPr/>
          </p:nvSpPr>
          <p:spPr>
            <a:xfrm>
              <a:off x="8269677" y="838560"/>
              <a:ext cx="2644079" cy="793223"/>
            </a:xfrm>
            <a:prstGeom prst="rect">
              <a:avLst/>
            </a:prstGeom>
            <a:noFill/>
            <a:ln>
              <a:noFill/>
            </a:ln>
          </p:spPr>
          <p:txBody>
            <a:bodyPr anchorCtr="0" anchor="ctr" bIns="208925" lIns="208925" spcFirstLastPara="1" rIns="208925" wrap="square" tIns="208925">
              <a:noAutofit/>
            </a:bodyPr>
            <a:lstStyle/>
            <a:p>
              <a:pPr indent="0" lvl="0" marL="0" marR="0" rtl="0" algn="ctr">
                <a:lnSpc>
                  <a:spcPct val="9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Project Focus</a:t>
              </a:r>
              <a:endParaRPr/>
            </a:p>
          </p:txBody>
        </p:sp>
        <p:sp>
          <p:nvSpPr>
            <p:cNvPr id="144" name="Google Shape;144;p3"/>
            <p:cNvSpPr/>
            <p:nvPr/>
          </p:nvSpPr>
          <p:spPr>
            <a:xfrm>
              <a:off x="8269677" y="1631784"/>
              <a:ext cx="2644079" cy="1722459"/>
            </a:xfrm>
            <a:prstGeom prst="rect">
              <a:avLst/>
            </a:prstGeom>
            <a:solidFill>
              <a:srgbClr val="DFCADB">
                <a:alpha val="89803"/>
              </a:srgbClr>
            </a:solidFill>
            <a:ln cap="flat" cmpd="sng" w="19050">
              <a:solidFill>
                <a:srgbClr val="DFCAD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txBox="1"/>
            <p:nvPr/>
          </p:nvSpPr>
          <p:spPr>
            <a:xfrm>
              <a:off x="8269677" y="1631784"/>
              <a:ext cx="2644079" cy="1722459"/>
            </a:xfrm>
            <a:prstGeom prst="rect">
              <a:avLst/>
            </a:prstGeom>
            <a:noFill/>
            <a:ln>
              <a:noFill/>
            </a:ln>
          </p:spPr>
          <p:txBody>
            <a:bodyPr anchorCtr="0" anchor="t" bIns="261175" lIns="261175" spcFirstLastPara="1" rIns="261175" wrap="square" tIns="261175">
              <a:noAutofit/>
            </a:bodyPr>
            <a:lstStyle/>
            <a:p>
              <a:pPr indent="0" lvl="0" marL="0" marR="0" rtl="0" algn="l">
                <a:lnSpc>
                  <a:spcPct val="90000"/>
                </a:lnSpc>
                <a:spcBef>
                  <a:spcPts val="0"/>
                </a:spcBef>
                <a:spcAft>
                  <a:spcPts val="0"/>
                </a:spcAft>
                <a:buClr>
                  <a:schemeClr val="dk1"/>
                </a:buClr>
                <a:buSzPts val="1100"/>
                <a:buFont typeface="Arial"/>
                <a:buNone/>
              </a:pPr>
              <a:r>
                <a:rPr lang="en-US" sz="1100">
                  <a:solidFill>
                    <a:schemeClr val="dk1"/>
                  </a:solidFill>
                </a:rPr>
                <a:t>Focus on Transformer-Based Models: Comparison of BART, BERT, ALBERT, DistilBERT, and RoBERTa</a:t>
              </a:r>
              <a:endParaRPr/>
            </a:p>
            <a:p>
              <a:pPr indent="0" lvl="0" marL="0" marR="0" rtl="0" algn="l">
                <a:lnSpc>
                  <a:spcPct val="90000"/>
                </a:lnSpc>
                <a:spcBef>
                  <a:spcPts val="385"/>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Assessment of model </a:t>
              </a:r>
              <a:r>
                <a:rPr lang="en-US" sz="1100">
                  <a:solidFill>
                    <a:schemeClr val="dk1"/>
                  </a:solidFill>
                </a:rPr>
                <a:t>performance and accuracy </a:t>
              </a:r>
              <a:r>
                <a:rPr b="0" i="0" lang="en-US" sz="1100" u="none" cap="none" strike="noStrike">
                  <a:solidFill>
                    <a:schemeClr val="dk1"/>
                  </a:solidFill>
                  <a:latin typeface="Arial"/>
                  <a:ea typeface="Arial"/>
                  <a:cs typeface="Arial"/>
                  <a:sym typeface="Arial"/>
                </a:rPr>
                <a:t>for toxic comment classification</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2" name="Google Shape;152;p4"/>
          <p:cNvSpPr txBox="1"/>
          <p:nvPr>
            <p:ph type="title"/>
          </p:nvPr>
        </p:nvSpPr>
        <p:spPr>
          <a:xfrm>
            <a:off x="914400" y="570750"/>
            <a:ext cx="10616609" cy="13879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Dataset</a:t>
            </a:r>
            <a:endParaRPr/>
          </a:p>
        </p:txBody>
      </p:sp>
      <p:grpSp>
        <p:nvGrpSpPr>
          <p:cNvPr id="153" name="Google Shape;153;p4"/>
          <p:cNvGrpSpPr/>
          <p:nvPr/>
        </p:nvGrpSpPr>
        <p:grpSpPr>
          <a:xfrm>
            <a:off x="914400" y="2763830"/>
            <a:ext cx="10616609" cy="3531925"/>
            <a:chOff x="0" y="2157"/>
            <a:chExt cx="10616609" cy="3531925"/>
          </a:xfrm>
        </p:grpSpPr>
        <p:sp>
          <p:nvSpPr>
            <p:cNvPr id="154" name="Google Shape;154;p4"/>
            <p:cNvSpPr/>
            <p:nvPr/>
          </p:nvSpPr>
          <p:spPr>
            <a:xfrm>
              <a:off x="0" y="2157"/>
              <a:ext cx="10616609" cy="1009121"/>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305259" y="229210"/>
              <a:ext cx="555016" cy="555016"/>
            </a:xfrm>
            <a:prstGeom prst="rect">
              <a:avLst/>
            </a:prstGeom>
            <a:blipFill rotWithShape="1">
              <a:blip r:embed="rId3">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165535" y="2157"/>
              <a:ext cx="4777474" cy="10091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txBox="1"/>
            <p:nvPr/>
          </p:nvSpPr>
          <p:spPr>
            <a:xfrm>
              <a:off x="1165535" y="2157"/>
              <a:ext cx="4777474" cy="1009121"/>
            </a:xfrm>
            <a:prstGeom prst="rect">
              <a:avLst/>
            </a:prstGeom>
            <a:noFill/>
            <a:ln>
              <a:noFill/>
            </a:ln>
          </p:spPr>
          <p:txBody>
            <a:bodyPr anchorCtr="0" anchor="ctr" bIns="106775" lIns="106775" spcFirstLastPara="1" rIns="106775" wrap="square" tIns="106775">
              <a:noAutofit/>
            </a:bodyPr>
            <a:lstStyle/>
            <a:p>
              <a:pPr indent="0" lvl="0" marL="0" marR="0" rtl="0" algn="l">
                <a:lnSpc>
                  <a:spcPct val="100000"/>
                </a:lnSpc>
                <a:spcBef>
                  <a:spcPts val="0"/>
                </a:spcBef>
                <a:spcAft>
                  <a:spcPts val="0"/>
                </a:spcAft>
                <a:buClr>
                  <a:schemeClr val="dk1"/>
                </a:buClr>
                <a:buSzPts val="2500"/>
                <a:buFont typeface="Arial"/>
                <a:buNone/>
              </a:pPr>
              <a:r>
                <a:rPr b="0" i="0" lang="en-US" sz="2500" u="none" cap="none" strike="noStrike">
                  <a:solidFill>
                    <a:schemeClr val="dk1"/>
                  </a:solidFill>
                  <a:latin typeface="Arial"/>
                  <a:ea typeface="Arial"/>
                  <a:cs typeface="Arial"/>
                  <a:sym typeface="Arial"/>
                </a:rPr>
                <a:t>Dataset Source and Content</a:t>
              </a:r>
              <a:endParaRPr/>
            </a:p>
          </p:txBody>
        </p:sp>
        <p:sp>
          <p:nvSpPr>
            <p:cNvPr id="158" name="Google Shape;158;p4"/>
            <p:cNvSpPr/>
            <p:nvPr/>
          </p:nvSpPr>
          <p:spPr>
            <a:xfrm>
              <a:off x="5943009" y="2157"/>
              <a:ext cx="4672460" cy="10091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nvSpPr>
          <p:spPr>
            <a:xfrm>
              <a:off x="5943009" y="2157"/>
              <a:ext cx="4672460" cy="1009121"/>
            </a:xfrm>
            <a:prstGeom prst="rect">
              <a:avLst/>
            </a:prstGeom>
            <a:noFill/>
            <a:ln>
              <a:noFill/>
            </a:ln>
          </p:spPr>
          <p:txBody>
            <a:bodyPr anchorCtr="0" anchor="ctr" bIns="106775" lIns="106775" spcFirstLastPara="1" rIns="106775" wrap="square" tIns="106775">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Jigsaw (Google)’s Toxic Comment Classification Challenge data</a:t>
              </a:r>
              <a:endParaRPr/>
            </a:p>
            <a:p>
              <a:pPr indent="0" lvl="0" marL="0" marR="0" rtl="0" algn="l">
                <a:lnSpc>
                  <a:spcPct val="100000"/>
                </a:lnSpc>
                <a:spcBef>
                  <a:spcPts val="385"/>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Contains 159k+ human-labeled comments for toxic behavior</a:t>
              </a:r>
              <a:endParaRPr/>
            </a:p>
          </p:txBody>
        </p:sp>
        <p:sp>
          <p:nvSpPr>
            <p:cNvPr id="160" name="Google Shape;160;p4"/>
            <p:cNvSpPr/>
            <p:nvPr/>
          </p:nvSpPr>
          <p:spPr>
            <a:xfrm>
              <a:off x="0" y="1263559"/>
              <a:ext cx="10616609" cy="1009121"/>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305259" y="1490612"/>
              <a:ext cx="555016" cy="555016"/>
            </a:xfrm>
            <a:prstGeom prst="rect">
              <a:avLst/>
            </a:prstGeom>
            <a:blipFill rotWithShape="1">
              <a:blip r:embed="rId4">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1165535" y="1263559"/>
              <a:ext cx="4777474" cy="10091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txBox="1"/>
            <p:nvPr/>
          </p:nvSpPr>
          <p:spPr>
            <a:xfrm>
              <a:off x="1165535" y="1263559"/>
              <a:ext cx="4777474" cy="1009121"/>
            </a:xfrm>
            <a:prstGeom prst="rect">
              <a:avLst/>
            </a:prstGeom>
            <a:noFill/>
            <a:ln>
              <a:noFill/>
            </a:ln>
          </p:spPr>
          <p:txBody>
            <a:bodyPr anchorCtr="0" anchor="ctr" bIns="106775" lIns="106775" spcFirstLastPara="1" rIns="106775" wrap="square" tIns="106775">
              <a:noAutofit/>
            </a:bodyPr>
            <a:lstStyle/>
            <a:p>
              <a:pPr indent="0" lvl="0" marL="0" marR="0" rtl="0" algn="l">
                <a:lnSpc>
                  <a:spcPct val="100000"/>
                </a:lnSpc>
                <a:spcBef>
                  <a:spcPts val="0"/>
                </a:spcBef>
                <a:spcAft>
                  <a:spcPts val="0"/>
                </a:spcAft>
                <a:buClr>
                  <a:schemeClr val="dk1"/>
                </a:buClr>
                <a:buSzPts val="2500"/>
                <a:buFont typeface="Arial"/>
                <a:buNone/>
              </a:pPr>
              <a:r>
                <a:rPr b="0" i="0" lang="en-US" sz="2500" u="none" cap="none" strike="noStrike">
                  <a:solidFill>
                    <a:schemeClr val="dk1"/>
                  </a:solidFill>
                  <a:latin typeface="Arial"/>
                  <a:ea typeface="Arial"/>
                  <a:cs typeface="Arial"/>
                  <a:sym typeface="Arial"/>
                </a:rPr>
                <a:t>Data Preprocessing</a:t>
              </a:r>
              <a:endParaRPr/>
            </a:p>
          </p:txBody>
        </p:sp>
        <p:sp>
          <p:nvSpPr>
            <p:cNvPr id="164" name="Google Shape;164;p4"/>
            <p:cNvSpPr/>
            <p:nvPr/>
          </p:nvSpPr>
          <p:spPr>
            <a:xfrm>
              <a:off x="5943009" y="1263559"/>
              <a:ext cx="4672460" cy="10091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txBox="1"/>
            <p:nvPr/>
          </p:nvSpPr>
          <p:spPr>
            <a:xfrm>
              <a:off x="5943009" y="1263559"/>
              <a:ext cx="4672460" cy="1009121"/>
            </a:xfrm>
            <a:prstGeom prst="rect">
              <a:avLst/>
            </a:prstGeom>
            <a:noFill/>
            <a:ln>
              <a:noFill/>
            </a:ln>
          </p:spPr>
          <p:txBody>
            <a:bodyPr anchorCtr="0" anchor="ctr" bIns="106775" lIns="106775" spcFirstLastPara="1" rIns="106775" wrap="square" tIns="106775">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Unbalanced data led to binary labeling: 'Toxic' or 'Non-Toxic'</a:t>
              </a:r>
              <a:endParaRPr/>
            </a:p>
            <a:p>
              <a:pPr indent="0" lvl="0" marL="0" marR="0" rtl="0" algn="l">
                <a:lnSpc>
                  <a:spcPct val="100000"/>
                </a:lnSpc>
                <a:spcBef>
                  <a:spcPts val="385"/>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Random selection of 40% training data to downsize while maintaining label ratio</a:t>
              </a:r>
              <a:endParaRPr/>
            </a:p>
            <a:p>
              <a:pPr indent="0" lvl="0" marL="0" marR="0" rtl="0" algn="l">
                <a:lnSpc>
                  <a:spcPct val="100000"/>
                </a:lnSpc>
                <a:spcBef>
                  <a:spcPts val="385"/>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Training dataset consists of 64K comments post-downsizing</a:t>
              </a:r>
              <a:endParaRPr/>
            </a:p>
          </p:txBody>
        </p:sp>
        <p:sp>
          <p:nvSpPr>
            <p:cNvPr id="166" name="Google Shape;166;p4"/>
            <p:cNvSpPr/>
            <p:nvPr/>
          </p:nvSpPr>
          <p:spPr>
            <a:xfrm>
              <a:off x="0" y="2524961"/>
              <a:ext cx="10616609" cy="1009121"/>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305259" y="2752013"/>
              <a:ext cx="555016" cy="555016"/>
            </a:xfrm>
            <a:prstGeom prst="rect">
              <a:avLst/>
            </a:prstGeom>
            <a:blipFill rotWithShape="1">
              <a:blip r:embed="rId5">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1165535" y="2524961"/>
              <a:ext cx="4777474" cy="10091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txBox="1"/>
            <p:nvPr/>
          </p:nvSpPr>
          <p:spPr>
            <a:xfrm>
              <a:off x="1165535" y="2524961"/>
              <a:ext cx="4777474" cy="1009121"/>
            </a:xfrm>
            <a:prstGeom prst="rect">
              <a:avLst/>
            </a:prstGeom>
            <a:noFill/>
            <a:ln>
              <a:noFill/>
            </a:ln>
          </p:spPr>
          <p:txBody>
            <a:bodyPr anchorCtr="0" anchor="ctr" bIns="106775" lIns="106775" spcFirstLastPara="1" rIns="106775" wrap="square" tIns="106775">
              <a:noAutofit/>
            </a:bodyPr>
            <a:lstStyle/>
            <a:p>
              <a:pPr indent="0" lvl="0" marL="0" marR="0" rtl="0" algn="l">
                <a:lnSpc>
                  <a:spcPct val="100000"/>
                </a:lnSpc>
                <a:spcBef>
                  <a:spcPts val="0"/>
                </a:spcBef>
                <a:spcAft>
                  <a:spcPts val="0"/>
                </a:spcAft>
                <a:buClr>
                  <a:schemeClr val="dk1"/>
                </a:buClr>
                <a:buSzPts val="2500"/>
                <a:buFont typeface="Arial"/>
                <a:buNone/>
              </a:pPr>
              <a:r>
                <a:rPr lang="en-US" sz="2500">
                  <a:solidFill>
                    <a:schemeClr val="dk1"/>
                  </a:solidFill>
                </a:rPr>
                <a:t>Language Considerations</a:t>
              </a:r>
              <a:endParaRPr/>
            </a:p>
          </p:txBody>
        </p:sp>
        <p:sp>
          <p:nvSpPr>
            <p:cNvPr id="170" name="Google Shape;170;p4"/>
            <p:cNvSpPr/>
            <p:nvPr/>
          </p:nvSpPr>
          <p:spPr>
            <a:xfrm>
              <a:off x="5943009" y="2524961"/>
              <a:ext cx="4672460" cy="10091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txBox="1"/>
            <p:nvPr/>
          </p:nvSpPr>
          <p:spPr>
            <a:xfrm>
              <a:off x="5943009" y="2524961"/>
              <a:ext cx="4672460" cy="1009121"/>
            </a:xfrm>
            <a:prstGeom prst="rect">
              <a:avLst/>
            </a:prstGeom>
            <a:noFill/>
            <a:ln>
              <a:noFill/>
            </a:ln>
          </p:spPr>
          <p:txBody>
            <a:bodyPr anchorCtr="0" anchor="ctr" bIns="106775" lIns="106775" spcFirstLastPara="1" rIns="106775" wrap="square" tIns="106775">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Inclusion of multilingual BERT and RoBERTa to handle comments in multiple languages</a:t>
              </a:r>
              <a:endParaRPr/>
            </a:p>
          </p:txBody>
        </p:sp>
      </p:grpSp>
      <p:cxnSp>
        <p:nvCxnSpPr>
          <p:cNvPr id="172" name="Google Shape;172;p4"/>
          <p:cNvCxnSpPr/>
          <p:nvPr/>
        </p:nvCxnSpPr>
        <p:spPr>
          <a:xfrm>
            <a:off x="990600" y="2307479"/>
            <a:ext cx="978862" cy="0"/>
          </a:xfrm>
          <a:prstGeom prst="straightConnector1">
            <a:avLst/>
          </a:prstGeom>
          <a:noFill/>
          <a:ln cap="flat" cmpd="sng" w="76200">
            <a:solidFill>
              <a:schemeClr val="accent1"/>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9" name="Google Shape;179;p5"/>
          <p:cNvSpPr txBox="1"/>
          <p:nvPr>
            <p:ph type="title"/>
          </p:nvPr>
        </p:nvSpPr>
        <p:spPr>
          <a:xfrm>
            <a:off x="914400" y="570750"/>
            <a:ext cx="10616609" cy="13879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Methods: Baseline Configuration</a:t>
            </a:r>
            <a:endParaRPr/>
          </a:p>
        </p:txBody>
      </p:sp>
      <p:grpSp>
        <p:nvGrpSpPr>
          <p:cNvPr id="180" name="Google Shape;180;p5"/>
          <p:cNvGrpSpPr/>
          <p:nvPr/>
        </p:nvGrpSpPr>
        <p:grpSpPr>
          <a:xfrm>
            <a:off x="440875" y="2656275"/>
            <a:ext cx="7384029" cy="3637949"/>
            <a:chOff x="0" y="71035"/>
            <a:chExt cx="8560200" cy="3394242"/>
          </a:xfrm>
        </p:grpSpPr>
        <p:sp>
          <p:nvSpPr>
            <p:cNvPr id="181" name="Google Shape;181;p5"/>
            <p:cNvSpPr/>
            <p:nvPr/>
          </p:nvSpPr>
          <p:spPr>
            <a:xfrm>
              <a:off x="0" y="262927"/>
              <a:ext cx="8429400" cy="757500"/>
            </a:xfrm>
            <a:prstGeom prst="rect">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txBox="1"/>
            <p:nvPr/>
          </p:nvSpPr>
          <p:spPr>
            <a:xfrm>
              <a:off x="0" y="262927"/>
              <a:ext cx="8560200" cy="757500"/>
            </a:xfrm>
            <a:prstGeom prst="rect">
              <a:avLst/>
            </a:prstGeom>
            <a:noFill/>
            <a:ln>
              <a:noFill/>
            </a:ln>
          </p:spPr>
          <p:txBody>
            <a:bodyPr anchorCtr="0" anchor="t" bIns="92450" lIns="823950" spcFirstLastPara="1" rIns="823950" wrap="square" tIns="270750">
              <a:noAutofit/>
            </a:bodyPr>
            <a:lstStyle/>
            <a:p>
              <a:pPr indent="-114300" lvl="1" marL="114300" marR="0" rtl="0" algn="l">
                <a:lnSpc>
                  <a:spcPct val="9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Complement Naive Bayes (CNB) for word count-based features</a:t>
              </a:r>
              <a:endParaRPr/>
            </a:p>
            <a:p>
              <a:pPr indent="-114300" lvl="1" marL="114300" marR="0" rtl="0" algn="l">
                <a:lnSpc>
                  <a:spcPct val="90000"/>
                </a:lnSpc>
                <a:spcBef>
                  <a:spcPts val="195"/>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Multinomial Naive Bayes (MNB) for traditional Naive Bayes approach</a:t>
              </a:r>
              <a:endParaRPr/>
            </a:p>
          </p:txBody>
        </p:sp>
        <p:sp>
          <p:nvSpPr>
            <p:cNvPr id="183" name="Google Shape;183;p5"/>
            <p:cNvSpPr/>
            <p:nvPr/>
          </p:nvSpPr>
          <p:spPr>
            <a:xfrm>
              <a:off x="530830" y="71035"/>
              <a:ext cx="7431626" cy="383760"/>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txBox="1"/>
            <p:nvPr/>
          </p:nvSpPr>
          <p:spPr>
            <a:xfrm>
              <a:off x="549564" y="89769"/>
              <a:ext cx="7394100" cy="346200"/>
            </a:xfrm>
            <a:prstGeom prst="rect">
              <a:avLst/>
            </a:prstGeom>
            <a:noFill/>
            <a:ln>
              <a:noFill/>
            </a:ln>
          </p:spPr>
          <p:txBody>
            <a:bodyPr anchorCtr="0" anchor="ctr" bIns="0" lIns="280875" spcFirstLastPara="1" rIns="280875" wrap="square" tIns="0">
              <a:noAutofit/>
            </a:bodyPr>
            <a:lstStyle/>
            <a:p>
              <a:pPr indent="0" lvl="0" marL="0" marR="0" rtl="0" algn="l">
                <a:lnSpc>
                  <a:spcPct val="90000"/>
                </a:lnSpc>
                <a:spcBef>
                  <a:spcPts val="0"/>
                </a:spcBef>
                <a:spcAft>
                  <a:spcPts val="0"/>
                </a:spcAft>
                <a:buClr>
                  <a:schemeClr val="lt1"/>
                </a:buClr>
                <a:buSzPts val="1300"/>
                <a:buFont typeface="Arial"/>
                <a:buNone/>
              </a:pPr>
              <a:r>
                <a:rPr b="0" i="0" lang="en-US" sz="1300" u="none" cap="none" strike="noStrike">
                  <a:solidFill>
                    <a:schemeClr val="lt1"/>
                  </a:solidFill>
                  <a:latin typeface="Arial"/>
                  <a:ea typeface="Arial"/>
                  <a:cs typeface="Arial"/>
                  <a:sym typeface="Arial"/>
                </a:rPr>
                <a:t>CountVectorizer &amp; Naive Bayes Classifiers</a:t>
              </a:r>
              <a:endParaRPr/>
            </a:p>
          </p:txBody>
        </p:sp>
        <p:sp>
          <p:nvSpPr>
            <p:cNvPr id="185" name="Google Shape;185;p5"/>
            <p:cNvSpPr/>
            <p:nvPr/>
          </p:nvSpPr>
          <p:spPr>
            <a:xfrm>
              <a:off x="0" y="1282577"/>
              <a:ext cx="8429400" cy="552900"/>
            </a:xfrm>
            <a:prstGeom prst="rect">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txBox="1"/>
            <p:nvPr/>
          </p:nvSpPr>
          <p:spPr>
            <a:xfrm>
              <a:off x="0" y="1282577"/>
              <a:ext cx="8429400" cy="552900"/>
            </a:xfrm>
            <a:prstGeom prst="rect">
              <a:avLst/>
            </a:prstGeom>
            <a:noFill/>
            <a:ln>
              <a:noFill/>
            </a:ln>
          </p:spPr>
          <p:txBody>
            <a:bodyPr anchorCtr="0" anchor="t" bIns="92450" lIns="823950" spcFirstLastPara="1" rIns="823950" wrap="square" tIns="270750">
              <a:noAutofit/>
            </a:bodyPr>
            <a:lstStyle/>
            <a:p>
              <a:pPr indent="-114300" lvl="1" marL="114300" marR="0" rtl="0" algn="l">
                <a:lnSpc>
                  <a:spcPct val="9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TfidfVectorizer paired with CNB and MNB models</a:t>
              </a:r>
              <a:endParaRPr/>
            </a:p>
          </p:txBody>
        </p:sp>
        <p:sp>
          <p:nvSpPr>
            <p:cNvPr id="187" name="Google Shape;187;p5"/>
            <p:cNvSpPr/>
            <p:nvPr/>
          </p:nvSpPr>
          <p:spPr>
            <a:xfrm>
              <a:off x="530830" y="1090690"/>
              <a:ext cx="7431626" cy="383760"/>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txBox="1"/>
            <p:nvPr/>
          </p:nvSpPr>
          <p:spPr>
            <a:xfrm>
              <a:off x="549564" y="1109424"/>
              <a:ext cx="7394158" cy="346292"/>
            </a:xfrm>
            <a:prstGeom prst="rect">
              <a:avLst/>
            </a:prstGeom>
            <a:noFill/>
            <a:ln>
              <a:noFill/>
            </a:ln>
          </p:spPr>
          <p:txBody>
            <a:bodyPr anchorCtr="0" anchor="ctr" bIns="0" lIns="280875" spcFirstLastPara="1" rIns="280875" wrap="square" tIns="0">
              <a:noAutofit/>
            </a:bodyPr>
            <a:lstStyle/>
            <a:p>
              <a:pPr indent="0" lvl="0" marL="0" marR="0" rtl="0" algn="l">
                <a:lnSpc>
                  <a:spcPct val="90000"/>
                </a:lnSpc>
                <a:spcBef>
                  <a:spcPts val="0"/>
                </a:spcBef>
                <a:spcAft>
                  <a:spcPts val="0"/>
                </a:spcAft>
                <a:buClr>
                  <a:schemeClr val="lt1"/>
                </a:buClr>
                <a:buSzPts val="1300"/>
                <a:buFont typeface="Arial"/>
                <a:buNone/>
              </a:pPr>
              <a:r>
                <a:rPr b="0" i="0" lang="en-US" sz="1300" u="none" cap="none" strike="noStrike">
                  <a:solidFill>
                    <a:schemeClr val="lt1"/>
                  </a:solidFill>
                  <a:latin typeface="Arial"/>
                  <a:ea typeface="Arial"/>
                  <a:cs typeface="Arial"/>
                  <a:sym typeface="Arial"/>
                </a:rPr>
                <a:t>TF-IDF Weighted Features</a:t>
              </a:r>
              <a:endParaRPr/>
            </a:p>
          </p:txBody>
        </p:sp>
        <p:sp>
          <p:nvSpPr>
            <p:cNvPr id="189" name="Google Shape;189;p5"/>
            <p:cNvSpPr/>
            <p:nvPr/>
          </p:nvSpPr>
          <p:spPr>
            <a:xfrm>
              <a:off x="0" y="2097477"/>
              <a:ext cx="8429400" cy="552900"/>
            </a:xfrm>
            <a:prstGeom prst="rect">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txBox="1"/>
            <p:nvPr/>
          </p:nvSpPr>
          <p:spPr>
            <a:xfrm>
              <a:off x="0" y="2097477"/>
              <a:ext cx="8429400" cy="552900"/>
            </a:xfrm>
            <a:prstGeom prst="rect">
              <a:avLst/>
            </a:prstGeom>
            <a:noFill/>
            <a:ln>
              <a:noFill/>
            </a:ln>
          </p:spPr>
          <p:txBody>
            <a:bodyPr anchorCtr="0" anchor="t" bIns="92450" lIns="823950" spcFirstLastPara="1" rIns="823950" wrap="square" tIns="270750">
              <a:noAutofit/>
            </a:bodyPr>
            <a:lstStyle/>
            <a:p>
              <a:pPr indent="-114300" lvl="1" marL="114300" marR="0" rtl="0" algn="l">
                <a:lnSpc>
                  <a:spcPct val="9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CNB variants adjust weights using class complements</a:t>
              </a:r>
              <a:endParaRPr/>
            </a:p>
          </p:txBody>
        </p:sp>
        <p:sp>
          <p:nvSpPr>
            <p:cNvPr id="191" name="Google Shape;191;p5"/>
            <p:cNvSpPr/>
            <p:nvPr/>
          </p:nvSpPr>
          <p:spPr>
            <a:xfrm>
              <a:off x="530830" y="1905595"/>
              <a:ext cx="7431626" cy="383760"/>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txBox="1"/>
            <p:nvPr/>
          </p:nvSpPr>
          <p:spPr>
            <a:xfrm>
              <a:off x="549564" y="1924329"/>
              <a:ext cx="7394158" cy="346292"/>
            </a:xfrm>
            <a:prstGeom prst="rect">
              <a:avLst/>
            </a:prstGeom>
            <a:noFill/>
            <a:ln>
              <a:noFill/>
            </a:ln>
          </p:spPr>
          <p:txBody>
            <a:bodyPr anchorCtr="0" anchor="ctr" bIns="0" lIns="280875" spcFirstLastPara="1" rIns="280875" wrap="square" tIns="0">
              <a:noAutofit/>
            </a:bodyPr>
            <a:lstStyle/>
            <a:p>
              <a:pPr indent="0" lvl="0" marL="0" marR="0" rtl="0" algn="l">
                <a:lnSpc>
                  <a:spcPct val="90000"/>
                </a:lnSpc>
                <a:spcBef>
                  <a:spcPts val="0"/>
                </a:spcBef>
                <a:spcAft>
                  <a:spcPts val="0"/>
                </a:spcAft>
                <a:buClr>
                  <a:schemeClr val="lt1"/>
                </a:buClr>
                <a:buSzPts val="1300"/>
                <a:buFont typeface="Arial"/>
                <a:buNone/>
              </a:pPr>
              <a:r>
                <a:rPr b="0" i="0" lang="en-US" sz="1300" u="none" cap="none" strike="noStrike">
                  <a:solidFill>
                    <a:schemeClr val="lt1"/>
                  </a:solidFill>
                  <a:latin typeface="Arial"/>
                  <a:ea typeface="Arial"/>
                  <a:cs typeface="Arial"/>
                  <a:sym typeface="Arial"/>
                </a:rPr>
                <a:t>Adaptation for Imbalanced Datasets</a:t>
              </a:r>
              <a:endParaRPr/>
            </a:p>
          </p:txBody>
        </p:sp>
        <p:sp>
          <p:nvSpPr>
            <p:cNvPr id="193" name="Google Shape;193;p5"/>
            <p:cNvSpPr/>
            <p:nvPr/>
          </p:nvSpPr>
          <p:spPr>
            <a:xfrm>
              <a:off x="0" y="2912377"/>
              <a:ext cx="8429400" cy="552900"/>
            </a:xfrm>
            <a:prstGeom prst="rect">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txBox="1"/>
            <p:nvPr/>
          </p:nvSpPr>
          <p:spPr>
            <a:xfrm>
              <a:off x="0" y="2912377"/>
              <a:ext cx="8429400" cy="552900"/>
            </a:xfrm>
            <a:prstGeom prst="rect">
              <a:avLst/>
            </a:prstGeom>
            <a:noFill/>
            <a:ln>
              <a:noFill/>
            </a:ln>
          </p:spPr>
          <p:txBody>
            <a:bodyPr anchorCtr="0" anchor="t" bIns="92450" lIns="823950" spcFirstLastPara="1" rIns="823950" wrap="square" tIns="270750">
              <a:noAutofit/>
            </a:bodyPr>
            <a:lstStyle/>
            <a:p>
              <a:pPr indent="-114300" lvl="1" marL="114300" marR="0" rtl="0" algn="l">
                <a:lnSpc>
                  <a:spcPct val="90000"/>
                </a:lnSpc>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Performance measured against BERT and RoBERTa embeddings</a:t>
              </a:r>
              <a:endParaRPr/>
            </a:p>
          </p:txBody>
        </p:sp>
        <p:sp>
          <p:nvSpPr>
            <p:cNvPr id="195" name="Google Shape;195;p5"/>
            <p:cNvSpPr/>
            <p:nvPr/>
          </p:nvSpPr>
          <p:spPr>
            <a:xfrm>
              <a:off x="530830" y="2720500"/>
              <a:ext cx="7431626" cy="383760"/>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txBox="1"/>
            <p:nvPr/>
          </p:nvSpPr>
          <p:spPr>
            <a:xfrm>
              <a:off x="549564" y="2739234"/>
              <a:ext cx="7394158" cy="346292"/>
            </a:xfrm>
            <a:prstGeom prst="rect">
              <a:avLst/>
            </a:prstGeom>
            <a:noFill/>
            <a:ln>
              <a:noFill/>
            </a:ln>
          </p:spPr>
          <p:txBody>
            <a:bodyPr anchorCtr="0" anchor="ctr" bIns="0" lIns="280875" spcFirstLastPara="1" rIns="280875" wrap="square" tIns="0">
              <a:noAutofit/>
            </a:bodyPr>
            <a:lstStyle/>
            <a:p>
              <a:pPr indent="0" lvl="0" marL="0" marR="0" rtl="0" algn="l">
                <a:lnSpc>
                  <a:spcPct val="90000"/>
                </a:lnSpc>
                <a:spcBef>
                  <a:spcPts val="0"/>
                </a:spcBef>
                <a:spcAft>
                  <a:spcPts val="0"/>
                </a:spcAft>
                <a:buClr>
                  <a:schemeClr val="lt1"/>
                </a:buClr>
                <a:buSzPts val="1300"/>
                <a:buFont typeface="Arial"/>
                <a:buNone/>
              </a:pPr>
              <a:r>
                <a:rPr b="0" i="0" lang="en-US" sz="1300" u="none" cap="none" strike="noStrike">
                  <a:solidFill>
                    <a:schemeClr val="lt1"/>
                  </a:solidFill>
                  <a:latin typeface="Arial"/>
                  <a:ea typeface="Arial"/>
                  <a:cs typeface="Arial"/>
                  <a:sym typeface="Arial"/>
                </a:rPr>
                <a:t>Comparison with Advanced Models</a:t>
              </a:r>
              <a:endParaRPr/>
            </a:p>
          </p:txBody>
        </p:sp>
      </p:grpSp>
      <p:cxnSp>
        <p:nvCxnSpPr>
          <p:cNvPr id="197" name="Google Shape;197;p5"/>
          <p:cNvCxnSpPr/>
          <p:nvPr/>
        </p:nvCxnSpPr>
        <p:spPr>
          <a:xfrm>
            <a:off x="990600" y="2307479"/>
            <a:ext cx="978862" cy="0"/>
          </a:xfrm>
          <a:prstGeom prst="straightConnector1">
            <a:avLst/>
          </a:prstGeom>
          <a:noFill/>
          <a:ln cap="flat" cmpd="sng" w="76200">
            <a:solidFill>
              <a:schemeClr val="accent1"/>
            </a:solidFill>
            <a:prstDash val="solid"/>
            <a:miter lim="800000"/>
            <a:headEnd len="sm" w="sm" type="none"/>
            <a:tailEnd len="sm" w="sm" type="none"/>
          </a:ln>
        </p:spPr>
      </p:cxnSp>
      <p:graphicFrame>
        <p:nvGraphicFramePr>
          <p:cNvPr id="198" name="Google Shape;198;p5"/>
          <p:cNvGraphicFramePr/>
          <p:nvPr/>
        </p:nvGraphicFramePr>
        <p:xfrm>
          <a:off x="7756588" y="3337852"/>
          <a:ext cx="3000000" cy="3000000"/>
        </p:xfrm>
        <a:graphic>
          <a:graphicData uri="http://schemas.openxmlformats.org/drawingml/2006/table">
            <a:tbl>
              <a:tblPr bandRow="1" firstRow="1">
                <a:noFill/>
                <a:tableStyleId>{8C369287-0FE1-47E3-A3FB-57C41F5E7BC3}</a:tableStyleId>
              </a:tblPr>
              <a:tblGrid>
                <a:gridCol w="1101600"/>
                <a:gridCol w="729075"/>
                <a:gridCol w="761700"/>
                <a:gridCol w="555975"/>
                <a:gridCol w="555975"/>
                <a:gridCol w="555975"/>
              </a:tblGrid>
              <a:tr h="474175">
                <a:tc>
                  <a:txBody>
                    <a:bodyPr/>
                    <a:lstStyle/>
                    <a:p>
                      <a:pPr indent="0" lvl="0" marL="0" marR="0" rtl="0" algn="l">
                        <a:spcBef>
                          <a:spcPts val="0"/>
                        </a:spcBef>
                        <a:spcAft>
                          <a:spcPts val="0"/>
                        </a:spcAft>
                        <a:buNone/>
                      </a:pPr>
                      <a:r>
                        <a:rPr b="1" lang="en-US" sz="900" u="none" cap="none" strike="noStrike"/>
                        <a:t>Model</a:t>
                      </a:r>
                      <a:endParaRPr sz="11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marR="0" rtl="0" algn="ctr">
                        <a:spcBef>
                          <a:spcPts val="0"/>
                        </a:spcBef>
                        <a:spcAft>
                          <a:spcPts val="0"/>
                        </a:spcAft>
                        <a:buNone/>
                      </a:pPr>
                      <a:r>
                        <a:rPr b="1" lang="en-US" sz="900"/>
                        <a:t>Accuracy</a:t>
                      </a:r>
                      <a:endParaRPr sz="11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rPr b="1" lang="en-US" sz="900"/>
                        <a:t>Precision</a:t>
                      </a:r>
                      <a:endParaRPr sz="11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rPr b="1" lang="en-US" sz="900"/>
                        <a:t>Recall</a:t>
                      </a:r>
                      <a:endParaRPr sz="11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rPr b="1" lang="en-US" sz="900"/>
                        <a:t>F1 Score</a:t>
                      </a:r>
                      <a:endParaRPr sz="11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rPr b="1" lang="en-US" sz="900"/>
                        <a:t>ROC AUC</a:t>
                      </a:r>
                      <a:endParaRPr sz="1100"/>
                    </a:p>
                  </a:txBody>
                  <a:tcPr marT="71850" marB="71850" marR="49900" marL="143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r>
              <a:tr h="450150">
                <a:tc>
                  <a:txBody>
                    <a:bodyPr/>
                    <a:lstStyle/>
                    <a:p>
                      <a:pPr indent="0" lvl="0" marL="0" marR="0" rtl="0" algn="l">
                        <a:spcBef>
                          <a:spcPts val="0"/>
                        </a:spcBef>
                        <a:spcAft>
                          <a:spcPts val="0"/>
                        </a:spcAft>
                        <a:buNone/>
                      </a:pPr>
                      <a:r>
                        <a:rPr lang="en-US" sz="900">
                          <a:solidFill>
                            <a:srgbClr val="3F3F3F"/>
                          </a:solidFill>
                        </a:rPr>
                        <a:t>CountVectorizer - CNB</a:t>
                      </a:r>
                      <a:endParaRPr sz="1100"/>
                    </a:p>
                  </a:txBody>
                  <a:tcPr marT="71850" marB="71850" marR="49900" marL="143700">
                    <a:lnL cap="flat" cmpd="sng" w="9525">
                      <a:solidFill>
                        <a:srgbClr val="D8DCDC"/>
                      </a:solidFill>
                      <a:prstDash val="solid"/>
                      <a:round/>
                      <a:headEnd len="sm" w="sm" type="none"/>
                      <a:tailEnd len="sm" w="sm" type="none"/>
                    </a:lnL>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rtl="0" algn="ctr">
                        <a:lnSpc>
                          <a:spcPct val="115000"/>
                        </a:lnSpc>
                        <a:spcBef>
                          <a:spcPts val="0"/>
                        </a:spcBef>
                        <a:spcAft>
                          <a:spcPts val="0"/>
                        </a:spcAft>
                        <a:buNone/>
                      </a:pPr>
                      <a:r>
                        <a:rPr lang="en-US" sz="900">
                          <a:solidFill>
                            <a:srgbClr val="3F3F3F"/>
                          </a:solidFill>
                        </a:rPr>
                        <a:t>0.89</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0.92</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0.89</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0.90</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0.8</a:t>
                      </a:r>
                      <a:endParaRPr sz="900">
                        <a:solidFill>
                          <a:srgbClr val="3F3F3F"/>
                        </a:solidFill>
                      </a:endParaRPr>
                    </a:p>
                  </a:txBody>
                  <a:tcPr marT="91425" marB="91425" marR="91425" marL="91425"/>
                </a:tc>
              </a:tr>
              <a:tr h="450150">
                <a:tc>
                  <a:txBody>
                    <a:bodyPr/>
                    <a:lstStyle/>
                    <a:p>
                      <a:pPr indent="0" lvl="0" marL="0" marR="0" rtl="0" algn="l">
                        <a:spcBef>
                          <a:spcPts val="0"/>
                        </a:spcBef>
                        <a:spcAft>
                          <a:spcPts val="0"/>
                        </a:spcAft>
                        <a:buNone/>
                      </a:pPr>
                      <a:r>
                        <a:rPr lang="en-US" sz="900">
                          <a:solidFill>
                            <a:srgbClr val="3F3F3F"/>
                          </a:solidFill>
                        </a:rPr>
                        <a:t>CountVectorizer - MNB</a:t>
                      </a:r>
                      <a:endParaRPr sz="1100"/>
                    </a:p>
                  </a:txBody>
                  <a:tcPr marT="71850" marB="71850" marR="49900" marL="143700">
                    <a:lnL cap="flat" cmpd="sng" w="9525">
                      <a:solidFill>
                        <a:srgbClr val="D8DEDC"/>
                      </a:solidFill>
                      <a:prstDash val="solid"/>
                      <a:round/>
                      <a:headEnd len="sm" w="sm" type="none"/>
                      <a:tailEnd len="sm" w="sm" type="none"/>
                    </a:lnL>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3F3F3F"/>
                          </a:solidFill>
                        </a:rPr>
                        <a:t>0.91</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0.92</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0.91</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0.92</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0.78</a:t>
                      </a:r>
                      <a:endParaRPr sz="900">
                        <a:solidFill>
                          <a:srgbClr val="3F3F3F"/>
                        </a:solidFill>
                      </a:endParaRPr>
                    </a:p>
                  </a:txBody>
                  <a:tcPr marT="91425" marB="91425" marR="91425" marL="91425"/>
                </a:tc>
              </a:tr>
              <a:tr h="450150">
                <a:tc>
                  <a:txBody>
                    <a:bodyPr/>
                    <a:lstStyle/>
                    <a:p>
                      <a:pPr indent="0" lvl="0" marL="0" marR="0" rtl="0" algn="l">
                        <a:spcBef>
                          <a:spcPts val="0"/>
                        </a:spcBef>
                        <a:spcAft>
                          <a:spcPts val="0"/>
                        </a:spcAft>
                        <a:buNone/>
                      </a:pPr>
                      <a:r>
                        <a:rPr lang="en-US" sz="900">
                          <a:solidFill>
                            <a:srgbClr val="3F3F3F"/>
                          </a:solidFill>
                        </a:rPr>
                        <a:t>TfidfVectorizer - CNB</a:t>
                      </a:r>
                      <a:endParaRPr sz="1100"/>
                    </a:p>
                  </a:txBody>
                  <a:tcPr marT="71850" marB="71850" marR="49900" marL="143700">
                    <a:lnL cap="flat" cmpd="sng" w="9525">
                      <a:solidFill>
                        <a:srgbClr val="D8DCDC"/>
                      </a:solidFill>
                      <a:prstDash val="solid"/>
                      <a:round/>
                      <a:headEnd len="sm" w="sm" type="none"/>
                      <a:tailEnd len="sm" w="sm" type="none"/>
                    </a:lnL>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solidFill>
                      <a:srgbClr val="D8DEDC">
                        <a:alpha val="20000"/>
                      </a:srgbClr>
                    </a:solidFill>
                  </a:tcPr>
                </a:tc>
                <a:tc>
                  <a:txBody>
                    <a:bodyPr/>
                    <a:lstStyle/>
                    <a:p>
                      <a:pPr indent="0" lvl="0" marL="0" rtl="0" algn="ctr">
                        <a:lnSpc>
                          <a:spcPct val="115000"/>
                        </a:lnSpc>
                        <a:spcBef>
                          <a:spcPts val="0"/>
                        </a:spcBef>
                        <a:spcAft>
                          <a:spcPts val="0"/>
                        </a:spcAft>
                        <a:buNone/>
                      </a:pPr>
                      <a:r>
                        <a:rPr lang="en-US" sz="900">
                          <a:solidFill>
                            <a:srgbClr val="3F3F3F"/>
                          </a:solidFill>
                        </a:rPr>
                        <a:t>0.91</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0.90</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0.91</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0.91</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0.70</a:t>
                      </a:r>
                      <a:endParaRPr sz="900">
                        <a:solidFill>
                          <a:srgbClr val="3F3F3F"/>
                        </a:solidFill>
                      </a:endParaRPr>
                    </a:p>
                  </a:txBody>
                  <a:tcPr marT="91425" marB="91425" marR="91425" marL="91425"/>
                </a:tc>
              </a:tr>
              <a:tr h="450150">
                <a:tc>
                  <a:txBody>
                    <a:bodyPr/>
                    <a:lstStyle/>
                    <a:p>
                      <a:pPr indent="0" lvl="0" marL="0" marR="0" rtl="0" algn="l">
                        <a:spcBef>
                          <a:spcPts val="0"/>
                        </a:spcBef>
                        <a:spcAft>
                          <a:spcPts val="0"/>
                        </a:spcAft>
                        <a:buNone/>
                      </a:pPr>
                      <a:r>
                        <a:rPr lang="en-US" sz="900">
                          <a:solidFill>
                            <a:srgbClr val="3F3F3F"/>
                          </a:solidFill>
                        </a:rPr>
                        <a:t>TfidfVectorizer - MNB</a:t>
                      </a:r>
                      <a:endParaRPr sz="1100"/>
                    </a:p>
                  </a:txBody>
                  <a:tcPr marT="71850" marB="71850" marR="49900" marL="143700">
                    <a:lnL cap="flat" cmpd="sng" w="9525">
                      <a:solidFill>
                        <a:srgbClr val="D8DEDC"/>
                      </a:solidFill>
                      <a:prstDash val="solid"/>
                      <a:round/>
                      <a:headEnd len="sm" w="sm" type="none"/>
                      <a:tailEnd len="sm" w="sm" type="none"/>
                    </a:lnL>
                    <a:lnT cap="flat" cmpd="sng" w="9525">
                      <a:solidFill>
                        <a:srgbClr val="D8DCDC"/>
                      </a:solidFill>
                      <a:prstDash val="solid"/>
                      <a:round/>
                      <a:headEnd len="sm" w="sm" type="none"/>
                      <a:tailEnd len="sm" w="sm" type="none"/>
                    </a:lnT>
                    <a:lnB cap="flat" cmpd="sng" w="9525">
                      <a:solidFill>
                        <a:srgbClr val="D8DCD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900">
                          <a:solidFill>
                            <a:srgbClr val="3F3F3F"/>
                          </a:solidFill>
                        </a:rPr>
                        <a:t>0.92</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0.91</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0.92</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0.89</a:t>
                      </a:r>
                      <a:endParaRPr sz="900">
                        <a:solidFill>
                          <a:srgbClr val="3F3F3F"/>
                        </a:solidFill>
                      </a:endParaRPr>
                    </a:p>
                  </a:txBody>
                  <a:tcPr marT="91425" marB="91425" marR="91425" marL="91425"/>
                </a:tc>
                <a:tc>
                  <a:txBody>
                    <a:bodyPr/>
                    <a:lstStyle/>
                    <a:p>
                      <a:pPr indent="0" lvl="0" marL="0" rtl="0" algn="ctr">
                        <a:lnSpc>
                          <a:spcPct val="115000"/>
                        </a:lnSpc>
                        <a:spcBef>
                          <a:spcPts val="0"/>
                        </a:spcBef>
                        <a:spcAft>
                          <a:spcPts val="0"/>
                        </a:spcAft>
                        <a:buNone/>
                      </a:pPr>
                      <a:r>
                        <a:rPr lang="en-US" sz="900">
                          <a:solidFill>
                            <a:srgbClr val="3F3F3F"/>
                          </a:solidFill>
                        </a:rPr>
                        <a:t>0.58</a:t>
                      </a:r>
                      <a:endParaRPr sz="900">
                        <a:solidFill>
                          <a:srgbClr val="3F3F3F"/>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g2cc85f4183b_0_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5" name="Google Shape;205;g2cc85f4183b_0_2"/>
          <p:cNvSpPr/>
          <p:nvPr/>
        </p:nvSpPr>
        <p:spPr>
          <a:xfrm flipH="1">
            <a:off x="0" y="0"/>
            <a:ext cx="12192000" cy="2169900"/>
          </a:xfrm>
          <a:prstGeom prst="rect">
            <a:avLst/>
          </a:prstGeom>
          <a:gradFill>
            <a:gsLst>
              <a:gs pos="0">
                <a:srgbClr val="000000">
                  <a:alpha val="95686"/>
                </a:srgbClr>
              </a:gs>
              <a:gs pos="100000">
                <a:srgbClr val="0F4861"/>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6" name="Google Shape;206;g2cc85f4183b_0_2"/>
          <p:cNvSpPr/>
          <p:nvPr/>
        </p:nvSpPr>
        <p:spPr>
          <a:xfrm flipH="1">
            <a:off x="8082930" y="0"/>
            <a:ext cx="4097100" cy="2170800"/>
          </a:xfrm>
          <a:prstGeom prst="rect">
            <a:avLst/>
          </a:prstGeom>
          <a:gradFill>
            <a:gsLst>
              <a:gs pos="0">
                <a:srgbClr val="0A3041">
                  <a:alpha val="67843"/>
                </a:srgbClr>
              </a:gs>
              <a:gs pos="19000">
                <a:srgbClr val="0A3041">
                  <a:alpha val="67843"/>
                </a:srgbClr>
              </a:gs>
              <a:gs pos="100000">
                <a:srgbClr val="156082">
                  <a:alpha val="47843"/>
                </a:srgbClr>
              </a:gs>
            </a:gsLst>
            <a:lin ang="1920016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7" name="Google Shape;207;g2cc85f4183b_0_2"/>
          <p:cNvSpPr/>
          <p:nvPr/>
        </p:nvSpPr>
        <p:spPr>
          <a:xfrm flipH="1" rot="-5400000">
            <a:off x="5010601" y="-5009997"/>
            <a:ext cx="2170800"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16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8" name="Google Shape;208;g2cc85f4183b_0_2"/>
          <p:cNvSpPr txBox="1"/>
          <p:nvPr>
            <p:ph type="title"/>
          </p:nvPr>
        </p:nvSpPr>
        <p:spPr>
          <a:xfrm>
            <a:off x="1383564" y="348865"/>
            <a:ext cx="9718200" cy="157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rPr>
              <a:t>Methods: BART</a:t>
            </a:r>
            <a:endParaRPr/>
          </a:p>
        </p:txBody>
      </p:sp>
      <p:grpSp>
        <p:nvGrpSpPr>
          <p:cNvPr id="209" name="Google Shape;209;g2cc85f4183b_0_2"/>
          <p:cNvGrpSpPr/>
          <p:nvPr/>
        </p:nvGrpSpPr>
        <p:grpSpPr>
          <a:xfrm>
            <a:off x="649325" y="3020976"/>
            <a:ext cx="10917169" cy="2709784"/>
            <a:chOff x="5273" y="1014580"/>
            <a:chExt cx="10917169" cy="1993808"/>
          </a:xfrm>
        </p:grpSpPr>
        <p:sp>
          <p:nvSpPr>
            <p:cNvPr id="210" name="Google Shape;210;g2cc85f4183b_0_2"/>
            <p:cNvSpPr/>
            <p:nvPr/>
          </p:nvSpPr>
          <p:spPr>
            <a:xfrm>
              <a:off x="462473" y="1014580"/>
              <a:ext cx="670500" cy="5523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cc85f4183b_0_2"/>
            <p:cNvSpPr/>
            <p:nvPr/>
          </p:nvSpPr>
          <p:spPr>
            <a:xfrm>
              <a:off x="5273" y="1756335"/>
              <a:ext cx="19152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cc85f4183b_0_2"/>
            <p:cNvSpPr txBox="1"/>
            <p:nvPr/>
          </p:nvSpPr>
          <p:spPr>
            <a:xfrm>
              <a:off x="462473" y="1756335"/>
              <a:ext cx="1915200" cy="39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lang="en-US">
                  <a:solidFill>
                    <a:schemeClr val="dk1"/>
                  </a:solidFill>
                </a:rPr>
                <a:t>Adoption of BART Architecture</a:t>
              </a:r>
              <a:endParaRPr/>
            </a:p>
          </p:txBody>
        </p:sp>
        <p:sp>
          <p:nvSpPr>
            <p:cNvPr id="213" name="Google Shape;213;g2cc85f4183b_0_2"/>
            <p:cNvSpPr/>
            <p:nvPr/>
          </p:nvSpPr>
          <p:spPr>
            <a:xfrm>
              <a:off x="5273" y="2184573"/>
              <a:ext cx="1915200" cy="4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cc85f4183b_0_2"/>
            <p:cNvSpPr txBox="1"/>
            <p:nvPr/>
          </p:nvSpPr>
          <p:spPr>
            <a:xfrm>
              <a:off x="462473" y="2184581"/>
              <a:ext cx="2163600" cy="823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200">
                  <a:solidFill>
                    <a:schemeClr val="dk1"/>
                  </a:solidFill>
                </a:rPr>
                <a:t>Utilizes 'facebook/bart-large' checkpoint for diverse text generation tasks</a:t>
              </a:r>
              <a:endParaRPr sz="1200">
                <a:solidFill>
                  <a:schemeClr val="dk1"/>
                </a:solidFill>
              </a:endParaRPr>
            </a:p>
            <a:p>
              <a:pPr indent="0" lvl="0" marL="0" marR="0" rtl="0" algn="l">
                <a:lnSpc>
                  <a:spcPct val="100000"/>
                </a:lnSpc>
                <a:spcBef>
                  <a:spcPts val="1000"/>
                </a:spcBef>
                <a:spcAft>
                  <a:spcPts val="1000"/>
                </a:spcAft>
                <a:buNone/>
              </a:pPr>
              <a:r>
                <a:rPr lang="en-US" sz="1200">
                  <a:solidFill>
                    <a:schemeClr val="dk1"/>
                  </a:solidFill>
                </a:rPr>
                <a:t>Employs transformer-based model with sequence classification head</a:t>
              </a:r>
              <a:endParaRPr sz="1200">
                <a:solidFill>
                  <a:schemeClr val="dk1"/>
                </a:solidFill>
              </a:endParaRPr>
            </a:p>
          </p:txBody>
        </p:sp>
        <p:sp>
          <p:nvSpPr>
            <p:cNvPr id="215" name="Google Shape;215;g2cc85f4183b_0_2"/>
            <p:cNvSpPr/>
            <p:nvPr/>
          </p:nvSpPr>
          <p:spPr>
            <a:xfrm>
              <a:off x="2865373" y="1014580"/>
              <a:ext cx="670500" cy="5523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cc85f4183b_0_2"/>
            <p:cNvSpPr/>
            <p:nvPr/>
          </p:nvSpPr>
          <p:spPr>
            <a:xfrm>
              <a:off x="2255766" y="1756335"/>
              <a:ext cx="19152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cc85f4183b_0_2"/>
            <p:cNvSpPr txBox="1"/>
            <p:nvPr/>
          </p:nvSpPr>
          <p:spPr>
            <a:xfrm>
              <a:off x="2865366" y="1756335"/>
              <a:ext cx="1915200" cy="39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lang="en-US">
                  <a:solidFill>
                    <a:schemeClr val="dk1"/>
                  </a:solidFill>
                </a:rPr>
                <a:t>Model Specifications</a:t>
              </a:r>
              <a:endParaRPr/>
            </a:p>
          </p:txBody>
        </p:sp>
        <p:sp>
          <p:nvSpPr>
            <p:cNvPr id="218" name="Google Shape;218;g2cc85f4183b_0_2"/>
            <p:cNvSpPr/>
            <p:nvPr/>
          </p:nvSpPr>
          <p:spPr>
            <a:xfrm>
              <a:off x="2255766" y="2184573"/>
              <a:ext cx="1915200" cy="4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cc85f4183b_0_2"/>
            <p:cNvSpPr txBox="1"/>
            <p:nvPr/>
          </p:nvSpPr>
          <p:spPr>
            <a:xfrm>
              <a:off x="2865366" y="2184573"/>
              <a:ext cx="1915200" cy="490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1200">
                  <a:solidFill>
                    <a:schemeClr val="dk1"/>
                  </a:solidFill>
                </a:rPr>
                <a:t>Handles input up to 256 tokens</a:t>
              </a:r>
              <a:endParaRPr sz="1200">
                <a:solidFill>
                  <a:schemeClr val="dk1"/>
                </a:solidFill>
              </a:endParaRPr>
            </a:p>
            <a:p>
              <a:pPr indent="0" lvl="0" marL="0" marR="0" rtl="0" algn="l">
                <a:lnSpc>
                  <a:spcPct val="90000"/>
                </a:lnSpc>
                <a:spcBef>
                  <a:spcPts val="1000"/>
                </a:spcBef>
                <a:spcAft>
                  <a:spcPts val="0"/>
                </a:spcAft>
                <a:buClr>
                  <a:schemeClr val="dk1"/>
                </a:buClr>
                <a:buSzPts val="1100"/>
                <a:buFont typeface="Arial"/>
                <a:buNone/>
              </a:pPr>
              <a:r>
                <a:rPr lang="en-US" sz="1200">
                  <a:solidFill>
                    <a:schemeClr val="dk1"/>
                  </a:solidFill>
                </a:rPr>
                <a:t>Encoder-decoder architecture processes the input</a:t>
              </a:r>
              <a:endParaRPr sz="1200">
                <a:solidFill>
                  <a:schemeClr val="dk1"/>
                </a:solidFill>
              </a:endParaRPr>
            </a:p>
            <a:p>
              <a:pPr indent="0" lvl="0" marL="0" marR="0" rtl="0" algn="l">
                <a:lnSpc>
                  <a:spcPct val="90000"/>
                </a:lnSpc>
                <a:spcBef>
                  <a:spcPts val="1000"/>
                </a:spcBef>
                <a:spcAft>
                  <a:spcPts val="1000"/>
                </a:spcAft>
                <a:buClr>
                  <a:schemeClr val="dk1"/>
                </a:buClr>
                <a:buSzPts val="1100"/>
                <a:buFont typeface="Arial"/>
                <a:buNone/>
              </a:pPr>
              <a:r>
                <a:t/>
              </a:r>
              <a:endParaRPr sz="1200">
                <a:solidFill>
                  <a:schemeClr val="dk1"/>
                </a:solidFill>
              </a:endParaRPr>
            </a:p>
          </p:txBody>
        </p:sp>
        <p:sp>
          <p:nvSpPr>
            <p:cNvPr id="220" name="Google Shape;220;g2cc85f4183b_0_2"/>
            <p:cNvSpPr/>
            <p:nvPr/>
          </p:nvSpPr>
          <p:spPr>
            <a:xfrm>
              <a:off x="5461348" y="1014580"/>
              <a:ext cx="670500" cy="5523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cc85f4183b_0_2"/>
            <p:cNvSpPr/>
            <p:nvPr/>
          </p:nvSpPr>
          <p:spPr>
            <a:xfrm>
              <a:off x="6756750" y="1756335"/>
              <a:ext cx="19152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cc85f4183b_0_2"/>
            <p:cNvSpPr txBox="1"/>
            <p:nvPr/>
          </p:nvSpPr>
          <p:spPr>
            <a:xfrm>
              <a:off x="5461350" y="1756335"/>
              <a:ext cx="1915200" cy="39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lang="en-US">
                  <a:solidFill>
                    <a:schemeClr val="dk1"/>
                  </a:solidFill>
                </a:rPr>
                <a:t>Output Processing and Optimization</a:t>
              </a:r>
              <a:endParaRPr/>
            </a:p>
          </p:txBody>
        </p:sp>
        <p:sp>
          <p:nvSpPr>
            <p:cNvPr id="223" name="Google Shape;223;g2cc85f4183b_0_2"/>
            <p:cNvSpPr/>
            <p:nvPr/>
          </p:nvSpPr>
          <p:spPr>
            <a:xfrm>
              <a:off x="6756750" y="2184573"/>
              <a:ext cx="1915200" cy="4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cc85f4183b_0_2"/>
            <p:cNvSpPr txBox="1"/>
            <p:nvPr/>
          </p:nvSpPr>
          <p:spPr>
            <a:xfrm>
              <a:off x="5461348" y="2184587"/>
              <a:ext cx="1915200" cy="823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1200">
                  <a:solidFill>
                    <a:schemeClr val="dk1"/>
                  </a:solidFill>
                </a:rPr>
                <a:t>Logits passed through flattening layer and dense layer with sigmoid activation</a:t>
              </a:r>
              <a:endParaRPr sz="1200">
                <a:solidFill>
                  <a:schemeClr val="dk1"/>
                </a:solidFill>
              </a:endParaRPr>
            </a:p>
            <a:p>
              <a:pPr indent="0" lvl="0" marL="0" marR="0" rtl="0" algn="l">
                <a:lnSpc>
                  <a:spcPct val="90000"/>
                </a:lnSpc>
                <a:spcBef>
                  <a:spcPts val="1000"/>
                </a:spcBef>
                <a:spcAft>
                  <a:spcPts val="1000"/>
                </a:spcAft>
                <a:buClr>
                  <a:schemeClr val="dk1"/>
                </a:buClr>
                <a:buSzPts val="1100"/>
                <a:buFont typeface="Arial"/>
                <a:buNone/>
              </a:pPr>
              <a:r>
                <a:rPr lang="en-US" sz="1200">
                  <a:solidFill>
                    <a:schemeClr val="dk1"/>
                  </a:solidFill>
                </a:rPr>
                <a:t>Optimized with a learning rate of 0.00001 using Adam optimizer</a:t>
              </a:r>
              <a:endParaRPr sz="1500"/>
            </a:p>
          </p:txBody>
        </p:sp>
        <p:sp>
          <p:nvSpPr>
            <p:cNvPr id="225" name="Google Shape;225;g2cc85f4183b_0_2"/>
            <p:cNvSpPr/>
            <p:nvPr/>
          </p:nvSpPr>
          <p:spPr>
            <a:xfrm>
              <a:off x="8169048" y="1014580"/>
              <a:ext cx="670500" cy="5523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cc85f4183b_0_2"/>
            <p:cNvSpPr/>
            <p:nvPr/>
          </p:nvSpPr>
          <p:spPr>
            <a:xfrm>
              <a:off x="9007242" y="1756335"/>
              <a:ext cx="19152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cc85f4183b_0_2"/>
            <p:cNvSpPr txBox="1"/>
            <p:nvPr/>
          </p:nvSpPr>
          <p:spPr>
            <a:xfrm>
              <a:off x="8169042" y="1756335"/>
              <a:ext cx="1915200" cy="39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lang="en-US">
                  <a:solidFill>
                    <a:schemeClr val="dk1"/>
                  </a:solidFill>
                </a:rPr>
                <a:t>Performance and </a:t>
              </a:r>
              <a:r>
                <a:rPr b="1" i="0" lang="en-US" sz="1400" u="none" cap="none" strike="noStrike">
                  <a:solidFill>
                    <a:schemeClr val="dk1"/>
                  </a:solidFill>
                  <a:latin typeface="Arial"/>
                  <a:ea typeface="Arial"/>
                  <a:cs typeface="Arial"/>
                  <a:sym typeface="Arial"/>
                </a:rPr>
                <a:t>Accuracy</a:t>
              </a:r>
              <a:endParaRPr/>
            </a:p>
          </p:txBody>
        </p:sp>
        <p:sp>
          <p:nvSpPr>
            <p:cNvPr id="228" name="Google Shape;228;g2cc85f4183b_0_2"/>
            <p:cNvSpPr/>
            <p:nvPr/>
          </p:nvSpPr>
          <p:spPr>
            <a:xfrm>
              <a:off x="9007242" y="2184573"/>
              <a:ext cx="1915200" cy="4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cc85f4183b_0_2"/>
            <p:cNvSpPr txBox="1"/>
            <p:nvPr/>
          </p:nvSpPr>
          <p:spPr>
            <a:xfrm>
              <a:off x="8169042" y="2128506"/>
              <a:ext cx="1915200" cy="490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1200">
                  <a:solidFill>
                    <a:schemeClr val="dk1"/>
                  </a:solidFill>
                </a:rPr>
                <a:t>High-stakes classification accuracy of 0.92</a:t>
              </a:r>
              <a:endParaRPr sz="1200">
                <a:solidFill>
                  <a:schemeClr val="dk1"/>
                </a:solidFill>
              </a:endParaRPr>
            </a:p>
            <a:p>
              <a:pPr indent="0" lvl="0" marL="0" marR="0" rtl="0" algn="l">
                <a:lnSpc>
                  <a:spcPct val="90000"/>
                </a:lnSpc>
                <a:spcBef>
                  <a:spcPts val="1000"/>
                </a:spcBef>
                <a:spcAft>
                  <a:spcPts val="0"/>
                </a:spcAft>
                <a:buNone/>
              </a:pPr>
              <a:r>
                <a:rPr lang="en-US" sz="1200">
                  <a:solidFill>
                    <a:schemeClr val="dk1"/>
                  </a:solidFill>
                </a:rPr>
                <a:t>Precision: 0.94</a:t>
              </a:r>
              <a:endParaRPr sz="1200">
                <a:solidFill>
                  <a:schemeClr val="dk1"/>
                </a:solidFill>
              </a:endParaRPr>
            </a:p>
            <a:p>
              <a:pPr indent="0" lvl="0" marL="0" marR="0" rtl="0" algn="l">
                <a:lnSpc>
                  <a:spcPct val="90000"/>
                </a:lnSpc>
                <a:spcBef>
                  <a:spcPts val="1000"/>
                </a:spcBef>
                <a:spcAft>
                  <a:spcPts val="0"/>
                </a:spcAft>
                <a:buNone/>
              </a:pPr>
              <a:r>
                <a:rPr lang="en-US" sz="1200">
                  <a:solidFill>
                    <a:schemeClr val="dk1"/>
                  </a:solidFill>
                </a:rPr>
                <a:t>Recall: 0.92</a:t>
              </a:r>
              <a:endParaRPr sz="1200">
                <a:solidFill>
                  <a:schemeClr val="dk1"/>
                </a:solidFill>
              </a:endParaRPr>
            </a:p>
            <a:p>
              <a:pPr indent="0" lvl="0" marL="0" marR="0" rtl="0" algn="l">
                <a:lnSpc>
                  <a:spcPct val="90000"/>
                </a:lnSpc>
                <a:spcBef>
                  <a:spcPts val="1000"/>
                </a:spcBef>
                <a:spcAft>
                  <a:spcPts val="0"/>
                </a:spcAft>
                <a:buNone/>
              </a:pPr>
              <a:r>
                <a:rPr lang="en-US" sz="1200">
                  <a:solidFill>
                    <a:schemeClr val="dk1"/>
                  </a:solidFill>
                </a:rPr>
                <a:t>F1: 0.93</a:t>
              </a:r>
              <a:endParaRPr sz="1200">
                <a:solidFill>
                  <a:schemeClr val="dk1"/>
                </a:solidFill>
              </a:endParaRPr>
            </a:p>
            <a:p>
              <a:pPr indent="0" lvl="0" marL="0" marR="0" rtl="0" algn="l">
                <a:lnSpc>
                  <a:spcPct val="90000"/>
                </a:lnSpc>
                <a:spcBef>
                  <a:spcPts val="1000"/>
                </a:spcBef>
                <a:spcAft>
                  <a:spcPts val="0"/>
                </a:spcAft>
                <a:buNone/>
              </a:pPr>
              <a:r>
                <a:rPr lang="en-US" sz="1200">
                  <a:solidFill>
                    <a:schemeClr val="dk1"/>
                  </a:solidFill>
                </a:rPr>
                <a:t>ROC AUC: 0.9666</a:t>
              </a:r>
              <a:endParaRPr sz="1200">
                <a:solidFill>
                  <a:schemeClr val="dk1"/>
                </a:solidFill>
              </a:endParaRPr>
            </a:p>
            <a:p>
              <a:pPr indent="0" lvl="0" marL="0" marR="0" rtl="0" algn="l">
                <a:lnSpc>
                  <a:spcPct val="90000"/>
                </a:lnSpc>
                <a:spcBef>
                  <a:spcPts val="1000"/>
                </a:spcBef>
                <a:spcAft>
                  <a:spcPts val="0"/>
                </a:spcAft>
                <a:buClr>
                  <a:schemeClr val="dk1"/>
                </a:buClr>
                <a:buSzPts val="1100"/>
                <a:buFont typeface="Arial"/>
                <a:buNone/>
              </a:pPr>
              <a:r>
                <a:t/>
              </a:r>
              <a:endParaRPr sz="1200">
                <a:solidFill>
                  <a:schemeClr val="dk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6" name="Google Shape;236;p6"/>
          <p:cNvSpPr/>
          <p:nvPr/>
        </p:nvSpPr>
        <p:spPr>
          <a:xfrm flipH="1">
            <a:off x="2" y="0"/>
            <a:ext cx="12191998" cy="1575955"/>
          </a:xfrm>
          <a:prstGeom prst="rect">
            <a:avLst/>
          </a:prstGeom>
          <a:gradFill>
            <a:gsLst>
              <a:gs pos="0">
                <a:srgbClr val="000000">
                  <a:alpha val="95686"/>
                </a:srgbClr>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7" name="Google Shape;237;p6"/>
          <p:cNvSpPr/>
          <p:nvPr/>
        </p:nvSpPr>
        <p:spPr>
          <a:xfrm flipH="1" rot="10800000">
            <a:off x="8128857" y="0"/>
            <a:ext cx="4063143" cy="1576412"/>
          </a:xfrm>
          <a:prstGeom prst="rect">
            <a:avLst/>
          </a:prstGeom>
          <a:gradFill>
            <a:gsLst>
              <a:gs pos="0">
                <a:srgbClr val="0A3041">
                  <a:alpha val="67843"/>
                </a:srgbClr>
              </a:gs>
              <a:gs pos="19000">
                <a:srgbClr val="0A3041">
                  <a:alpha val="67843"/>
                </a:srgbClr>
              </a:gs>
              <a:gs pos="100000">
                <a:srgbClr val="156082">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8" name="Google Shape;238;p6"/>
          <p:cNvSpPr/>
          <p:nvPr/>
        </p:nvSpPr>
        <p:spPr>
          <a:xfrm rot="5400000">
            <a:off x="5307777" y="-5307778"/>
            <a:ext cx="1576446" cy="12192002"/>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9" name="Google Shape;239;p6"/>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rPr>
              <a:t>Methods: BERT</a:t>
            </a:r>
            <a:endParaRPr/>
          </a:p>
        </p:txBody>
      </p:sp>
      <p:grpSp>
        <p:nvGrpSpPr>
          <p:cNvPr id="240" name="Google Shape;240;p6"/>
          <p:cNvGrpSpPr/>
          <p:nvPr/>
        </p:nvGrpSpPr>
        <p:grpSpPr>
          <a:xfrm>
            <a:off x="721838" y="2129161"/>
            <a:ext cx="10924663" cy="3245295"/>
            <a:chOff x="1582" y="549982"/>
            <a:chExt cx="10924663" cy="3245295"/>
          </a:xfrm>
        </p:grpSpPr>
        <p:sp>
          <p:nvSpPr>
            <p:cNvPr id="241" name="Google Shape;241;p6"/>
            <p:cNvSpPr/>
            <p:nvPr/>
          </p:nvSpPr>
          <p:spPr>
            <a:xfrm>
              <a:off x="1061437" y="549982"/>
              <a:ext cx="1141382" cy="114138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1582" y="1824357"/>
              <a:ext cx="3261093" cy="4891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nvSpPr>
          <p:spPr>
            <a:xfrm>
              <a:off x="1582" y="1824357"/>
              <a:ext cx="3261093" cy="48916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Adaptation of BERT's Language Understanding</a:t>
              </a:r>
              <a:endParaRPr/>
            </a:p>
          </p:txBody>
        </p:sp>
        <p:sp>
          <p:nvSpPr>
            <p:cNvPr id="244" name="Google Shape;244;p6"/>
            <p:cNvSpPr/>
            <p:nvPr/>
          </p:nvSpPr>
          <p:spPr>
            <a:xfrm>
              <a:off x="1582" y="2375377"/>
              <a:ext cx="3261093" cy="12674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txBox="1"/>
            <p:nvPr/>
          </p:nvSpPr>
          <p:spPr>
            <a:xfrm>
              <a:off x="1582" y="2527777"/>
              <a:ext cx="3261000" cy="1267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Leverages 'bert-base-multilingual-cased' checkpoint</a:t>
              </a:r>
              <a:endParaRPr/>
            </a:p>
            <a:p>
              <a:pPr indent="0" lvl="0" marL="0" marR="0" rtl="0" algn="l">
                <a:lnSpc>
                  <a:spcPct val="90000"/>
                </a:lnSpc>
                <a:spcBef>
                  <a:spcPts val="1000"/>
                </a:spcBef>
                <a:spcAft>
                  <a:spcPts val="1000"/>
                </a:spcAft>
                <a:buClr>
                  <a:schemeClr val="dk1"/>
                </a:buClr>
                <a:buSzPts val="1300"/>
                <a:buFont typeface="Arial"/>
                <a:buNone/>
              </a:pPr>
              <a:r>
                <a:rPr b="0" i="0" lang="en-US" sz="1300" u="none" cap="none" strike="noStrike">
                  <a:solidFill>
                    <a:schemeClr val="dk1"/>
                  </a:solidFill>
                  <a:latin typeface="Arial"/>
                  <a:ea typeface="Arial"/>
                  <a:cs typeface="Arial"/>
                  <a:sym typeface="Arial"/>
                </a:rPr>
                <a:t>Binary classification using BERT's pooled output</a:t>
              </a:r>
              <a:endParaRPr/>
            </a:p>
          </p:txBody>
        </p:sp>
        <p:sp>
          <p:nvSpPr>
            <p:cNvPr id="246" name="Google Shape;246;p6"/>
            <p:cNvSpPr/>
            <p:nvPr/>
          </p:nvSpPr>
          <p:spPr>
            <a:xfrm>
              <a:off x="4893223" y="549982"/>
              <a:ext cx="1141382" cy="114138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3833367" y="1824357"/>
              <a:ext cx="3261093" cy="4891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txBox="1"/>
            <p:nvPr/>
          </p:nvSpPr>
          <p:spPr>
            <a:xfrm>
              <a:off x="3833367" y="1824357"/>
              <a:ext cx="3261093" cy="48916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Model Structure and Components</a:t>
              </a:r>
              <a:endParaRPr/>
            </a:p>
          </p:txBody>
        </p:sp>
        <p:sp>
          <p:nvSpPr>
            <p:cNvPr id="249" name="Google Shape;249;p6"/>
            <p:cNvSpPr/>
            <p:nvPr/>
          </p:nvSpPr>
          <p:spPr>
            <a:xfrm>
              <a:off x="3833367" y="2375377"/>
              <a:ext cx="3261093" cy="12674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txBox="1"/>
            <p:nvPr/>
          </p:nvSpPr>
          <p:spPr>
            <a:xfrm>
              <a:off x="3833367" y="2527777"/>
              <a:ext cx="3261000" cy="1267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300"/>
                <a:buFont typeface="Arial"/>
                <a:buNone/>
              </a:pPr>
              <a:r>
                <a:rPr lang="en-US" sz="1300">
                  <a:solidFill>
                    <a:schemeClr val="dk1"/>
                  </a:solidFill>
                </a:rPr>
                <a:t>Dense layer with 201 hidden units and ReLU activation</a:t>
              </a:r>
              <a:endParaRPr sz="1300">
                <a:solidFill>
                  <a:schemeClr val="dk1"/>
                </a:solidFill>
              </a:endParaRPr>
            </a:p>
            <a:p>
              <a:pPr indent="0" lvl="0" marL="0" marR="0" rtl="0" algn="l">
                <a:lnSpc>
                  <a:spcPct val="90000"/>
                </a:lnSpc>
                <a:spcBef>
                  <a:spcPts val="1000"/>
                </a:spcBef>
                <a:spcAft>
                  <a:spcPts val="0"/>
                </a:spcAft>
                <a:buClr>
                  <a:schemeClr val="dk1"/>
                </a:buClr>
                <a:buSzPts val="1300"/>
                <a:buFont typeface="Arial"/>
                <a:buNone/>
              </a:pPr>
              <a:r>
                <a:rPr lang="en-US" sz="1300">
                  <a:solidFill>
                    <a:schemeClr val="dk1"/>
                  </a:solidFill>
                </a:rPr>
                <a:t>Dropout layer with a rate of 0.3 to prevent overfitting</a:t>
              </a:r>
              <a:endParaRPr sz="1300">
                <a:solidFill>
                  <a:schemeClr val="dk1"/>
                </a:solidFill>
              </a:endParaRPr>
            </a:p>
            <a:p>
              <a:pPr indent="0" lvl="0" marL="0" marR="0" rtl="0" algn="l">
                <a:lnSpc>
                  <a:spcPct val="90000"/>
                </a:lnSpc>
                <a:spcBef>
                  <a:spcPts val="1000"/>
                </a:spcBef>
                <a:spcAft>
                  <a:spcPts val="0"/>
                </a:spcAft>
                <a:buClr>
                  <a:schemeClr val="dk1"/>
                </a:buClr>
                <a:buSzPts val="1300"/>
                <a:buFont typeface="Arial"/>
                <a:buNone/>
              </a:pPr>
              <a:r>
                <a:rPr lang="en-US" sz="1300">
                  <a:solidFill>
                    <a:schemeClr val="dk1"/>
                  </a:solidFill>
                </a:rPr>
                <a:t>Final dense layer with sigmoid activation for class probability</a:t>
              </a:r>
              <a:endParaRPr sz="1300">
                <a:solidFill>
                  <a:schemeClr val="dk1"/>
                </a:solidFill>
              </a:endParaRPr>
            </a:p>
            <a:p>
              <a:pPr indent="0" lvl="0" marL="0" rtl="0" algn="l">
                <a:lnSpc>
                  <a:spcPct val="90000"/>
                </a:lnSpc>
                <a:spcBef>
                  <a:spcPts val="1000"/>
                </a:spcBef>
                <a:spcAft>
                  <a:spcPts val="1000"/>
                </a:spcAft>
                <a:buClr>
                  <a:schemeClr val="dk1"/>
                </a:buClr>
                <a:buSzPts val="1100"/>
                <a:buFont typeface="Arial"/>
                <a:buNone/>
              </a:pPr>
              <a:r>
                <a:rPr lang="en-US" sz="1300">
                  <a:solidFill>
                    <a:schemeClr val="dk1"/>
                  </a:solidFill>
                </a:rPr>
                <a:t>Adam optimizer and binary cross-entropy loss</a:t>
              </a:r>
              <a:endParaRPr sz="1300">
                <a:solidFill>
                  <a:schemeClr val="dk1"/>
                </a:solidFill>
              </a:endParaRPr>
            </a:p>
          </p:txBody>
        </p:sp>
        <p:sp>
          <p:nvSpPr>
            <p:cNvPr id="251" name="Google Shape;251;p6"/>
            <p:cNvSpPr/>
            <p:nvPr/>
          </p:nvSpPr>
          <p:spPr>
            <a:xfrm>
              <a:off x="8725008" y="549982"/>
              <a:ext cx="1141382" cy="114138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7665152" y="1824357"/>
              <a:ext cx="3261093" cy="4891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txBox="1"/>
            <p:nvPr/>
          </p:nvSpPr>
          <p:spPr>
            <a:xfrm>
              <a:off x="7665152" y="1824357"/>
              <a:ext cx="3261093" cy="48916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Performance and </a:t>
              </a:r>
              <a:r>
                <a:rPr b="1" lang="en-US" sz="1700">
                  <a:solidFill>
                    <a:schemeClr val="dk1"/>
                  </a:solidFill>
                </a:rPr>
                <a:t>Accuracy</a:t>
              </a:r>
              <a:endParaRPr/>
            </a:p>
          </p:txBody>
        </p:sp>
        <p:sp>
          <p:nvSpPr>
            <p:cNvPr id="254" name="Google Shape;254;p6"/>
            <p:cNvSpPr/>
            <p:nvPr/>
          </p:nvSpPr>
          <p:spPr>
            <a:xfrm>
              <a:off x="7665152" y="2375377"/>
              <a:ext cx="3261093" cy="12674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txBox="1"/>
            <p:nvPr/>
          </p:nvSpPr>
          <p:spPr>
            <a:xfrm>
              <a:off x="7665152" y="2527777"/>
              <a:ext cx="3261000" cy="1267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455"/>
                </a:spcBef>
                <a:spcAft>
                  <a:spcPts val="0"/>
                </a:spcAft>
                <a:buNone/>
              </a:pPr>
              <a:r>
                <a:rPr b="0" i="0" lang="en-US" sz="1300" u="none" cap="none" strike="noStrike">
                  <a:solidFill>
                    <a:schemeClr val="dk1"/>
                  </a:solidFill>
                  <a:latin typeface="Arial"/>
                  <a:ea typeface="Arial"/>
                  <a:cs typeface="Arial"/>
                  <a:sym typeface="Arial"/>
                </a:rPr>
                <a:t>Achieved an accuracy</a:t>
              </a:r>
              <a:r>
                <a:rPr i="0" lang="en-US" sz="1300" u="none" cap="none" strike="noStrike">
                  <a:solidFill>
                    <a:schemeClr val="dk1"/>
                  </a:solidFill>
                </a:rPr>
                <a:t> of </a:t>
              </a:r>
              <a:r>
                <a:rPr lang="en-US" sz="1300">
                  <a:solidFill>
                    <a:schemeClr val="dk1"/>
                  </a:solidFill>
                </a:rPr>
                <a:t>0.91</a:t>
              </a:r>
              <a:endParaRPr i="0" sz="1300" u="none" cap="none" strike="noStrike">
                <a:solidFill>
                  <a:schemeClr val="dk1"/>
                </a:solidFill>
              </a:endParaRPr>
            </a:p>
            <a:p>
              <a:pPr indent="0" lvl="0" marL="0" rtl="0" algn="l">
                <a:lnSpc>
                  <a:spcPct val="90000"/>
                </a:lnSpc>
                <a:spcBef>
                  <a:spcPts val="1000"/>
                </a:spcBef>
                <a:spcAft>
                  <a:spcPts val="0"/>
                </a:spcAft>
                <a:buNone/>
              </a:pPr>
              <a:r>
                <a:rPr lang="en-US" sz="1300">
                  <a:solidFill>
                    <a:schemeClr val="dk1"/>
                  </a:solidFill>
                </a:rPr>
                <a:t>Precision: 0.94</a:t>
              </a:r>
              <a:endParaRPr sz="1300">
                <a:solidFill>
                  <a:schemeClr val="dk1"/>
                </a:solidFill>
              </a:endParaRPr>
            </a:p>
            <a:p>
              <a:pPr indent="0" lvl="0" marL="0" rtl="0" algn="l">
                <a:lnSpc>
                  <a:spcPct val="90000"/>
                </a:lnSpc>
                <a:spcBef>
                  <a:spcPts val="1000"/>
                </a:spcBef>
                <a:spcAft>
                  <a:spcPts val="0"/>
                </a:spcAft>
                <a:buNone/>
              </a:pPr>
              <a:r>
                <a:rPr lang="en-US" sz="1300">
                  <a:solidFill>
                    <a:schemeClr val="dk1"/>
                  </a:solidFill>
                </a:rPr>
                <a:t>Recall: 0.91</a:t>
              </a:r>
              <a:endParaRPr sz="1300">
                <a:solidFill>
                  <a:schemeClr val="dk1"/>
                </a:solidFill>
              </a:endParaRPr>
            </a:p>
            <a:p>
              <a:pPr indent="0" lvl="0" marL="0" rtl="0" algn="l">
                <a:lnSpc>
                  <a:spcPct val="90000"/>
                </a:lnSpc>
                <a:spcBef>
                  <a:spcPts val="1000"/>
                </a:spcBef>
                <a:spcAft>
                  <a:spcPts val="0"/>
                </a:spcAft>
                <a:buNone/>
              </a:pPr>
              <a:r>
                <a:rPr lang="en-US" sz="1300">
                  <a:solidFill>
                    <a:schemeClr val="dk1"/>
                  </a:solidFill>
                </a:rPr>
                <a:t>F1: 0.92</a:t>
              </a:r>
              <a:endParaRPr sz="1300">
                <a:solidFill>
                  <a:schemeClr val="dk1"/>
                </a:solidFill>
              </a:endParaRPr>
            </a:p>
            <a:p>
              <a:pPr indent="0" lvl="0" marL="0" rtl="0" algn="l">
                <a:lnSpc>
                  <a:spcPct val="90000"/>
                </a:lnSpc>
                <a:spcBef>
                  <a:spcPts val="1000"/>
                </a:spcBef>
                <a:spcAft>
                  <a:spcPts val="1000"/>
                </a:spcAft>
                <a:buNone/>
              </a:pPr>
              <a:r>
                <a:rPr lang="en-US" sz="1300">
                  <a:solidFill>
                    <a:schemeClr val="dk1"/>
                  </a:solidFill>
                </a:rPr>
                <a:t>ROC AUC: 0.9622</a:t>
              </a:r>
              <a:endParaRPr sz="1300">
                <a:solidFill>
                  <a:schemeClr val="dk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2" name="Google Shape;262;p7"/>
          <p:cNvSpPr/>
          <p:nvPr/>
        </p:nvSpPr>
        <p:spPr>
          <a:xfrm flipH="1">
            <a:off x="2" y="0"/>
            <a:ext cx="12191998" cy="2170031"/>
          </a:xfrm>
          <a:prstGeom prst="rect">
            <a:avLst/>
          </a:prstGeom>
          <a:gradFill>
            <a:gsLst>
              <a:gs pos="0">
                <a:srgbClr val="000000">
                  <a:alpha val="95686"/>
                </a:srgbClr>
              </a:gs>
              <a:gs pos="100000">
                <a:srgbClr val="0F4861"/>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3" name="Google Shape;263;p7"/>
          <p:cNvSpPr/>
          <p:nvPr/>
        </p:nvSpPr>
        <p:spPr>
          <a:xfrm flipH="1">
            <a:off x="8082819" y="0"/>
            <a:ext cx="4097211" cy="2170661"/>
          </a:xfrm>
          <a:prstGeom prst="rect">
            <a:avLst/>
          </a:prstGeom>
          <a:gradFill>
            <a:gsLst>
              <a:gs pos="0">
                <a:srgbClr val="0A3041">
                  <a:alpha val="67843"/>
                </a:srgbClr>
              </a:gs>
              <a:gs pos="19000">
                <a:srgbClr val="0A3041">
                  <a:alpha val="67843"/>
                </a:srgbClr>
              </a:gs>
              <a:gs pos="100000">
                <a:srgbClr val="156082">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4" name="Google Shape;264;p7"/>
          <p:cNvSpPr/>
          <p:nvPr/>
        </p:nvSpPr>
        <p:spPr>
          <a:xfrm flipH="1" rot="-5400000">
            <a:off x="5010646" y="-5010043"/>
            <a:ext cx="2170709"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5" name="Google Shape;265;p7"/>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rPr>
              <a:t>Methods: BERT-CNN Hybrid Model</a:t>
            </a:r>
            <a:endParaRPr/>
          </a:p>
        </p:txBody>
      </p:sp>
      <p:grpSp>
        <p:nvGrpSpPr>
          <p:cNvPr id="266" name="Google Shape;266;p7"/>
          <p:cNvGrpSpPr/>
          <p:nvPr/>
        </p:nvGrpSpPr>
        <p:grpSpPr>
          <a:xfrm>
            <a:off x="649329" y="3401965"/>
            <a:ext cx="10917281" cy="1812587"/>
            <a:chOff x="5273" y="1014586"/>
            <a:chExt cx="10917281" cy="1812587"/>
          </a:xfrm>
        </p:grpSpPr>
        <p:sp>
          <p:nvSpPr>
            <p:cNvPr id="267" name="Google Shape;267;p7"/>
            <p:cNvSpPr/>
            <p:nvPr/>
          </p:nvSpPr>
          <p:spPr>
            <a:xfrm>
              <a:off x="5273" y="1014586"/>
              <a:ext cx="670359" cy="67035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5273" y="1756335"/>
              <a:ext cx="1915312" cy="3950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txBox="1"/>
            <p:nvPr/>
          </p:nvSpPr>
          <p:spPr>
            <a:xfrm>
              <a:off x="5273" y="1756335"/>
              <a:ext cx="1915312" cy="395033"/>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Hybrid Model Integration</a:t>
              </a:r>
              <a:endParaRPr/>
            </a:p>
          </p:txBody>
        </p:sp>
        <p:sp>
          <p:nvSpPr>
            <p:cNvPr id="270" name="Google Shape;270;p7"/>
            <p:cNvSpPr/>
            <p:nvPr/>
          </p:nvSpPr>
          <p:spPr>
            <a:xfrm>
              <a:off x="5273" y="2184573"/>
              <a:ext cx="1915312" cy="4902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txBox="1"/>
            <p:nvPr/>
          </p:nvSpPr>
          <p:spPr>
            <a:xfrm>
              <a:off x="5273" y="2336973"/>
              <a:ext cx="1915200" cy="490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Combines BERT's contextual embeddings with CNN's pattern recognition</a:t>
              </a:r>
              <a:endParaRPr sz="1500"/>
            </a:p>
          </p:txBody>
        </p:sp>
        <p:sp>
          <p:nvSpPr>
            <p:cNvPr id="272" name="Google Shape;272;p7"/>
            <p:cNvSpPr/>
            <p:nvPr/>
          </p:nvSpPr>
          <p:spPr>
            <a:xfrm>
              <a:off x="2255766" y="1014586"/>
              <a:ext cx="670359" cy="67035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2255766" y="1756335"/>
              <a:ext cx="1915312" cy="3950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txBox="1"/>
            <p:nvPr/>
          </p:nvSpPr>
          <p:spPr>
            <a:xfrm>
              <a:off x="2255766" y="1756335"/>
              <a:ext cx="1915312" cy="395033"/>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Feature Extraction with CNN</a:t>
              </a:r>
              <a:endParaRPr/>
            </a:p>
          </p:txBody>
        </p:sp>
        <p:sp>
          <p:nvSpPr>
            <p:cNvPr id="275" name="Google Shape;275;p7"/>
            <p:cNvSpPr/>
            <p:nvPr/>
          </p:nvSpPr>
          <p:spPr>
            <a:xfrm>
              <a:off x="2255766" y="2184573"/>
              <a:ext cx="1915312" cy="4902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txBox="1"/>
            <p:nvPr/>
          </p:nvSpPr>
          <p:spPr>
            <a:xfrm>
              <a:off x="2255766" y="2336973"/>
              <a:ext cx="1915200" cy="490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Utilizes varied kernel sizes for n-gram feature capture</a:t>
              </a:r>
              <a:endParaRPr sz="1500"/>
            </a:p>
          </p:txBody>
        </p:sp>
        <p:sp>
          <p:nvSpPr>
            <p:cNvPr id="277" name="Google Shape;277;p7"/>
            <p:cNvSpPr/>
            <p:nvPr/>
          </p:nvSpPr>
          <p:spPr>
            <a:xfrm>
              <a:off x="4506258" y="1014586"/>
              <a:ext cx="670359" cy="670359"/>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4506258" y="1756335"/>
              <a:ext cx="1915312" cy="3950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txBox="1"/>
            <p:nvPr/>
          </p:nvSpPr>
          <p:spPr>
            <a:xfrm>
              <a:off x="4506258" y="1756335"/>
              <a:ext cx="1915312" cy="395033"/>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Global Max-Pooling</a:t>
              </a:r>
              <a:endParaRPr/>
            </a:p>
          </p:txBody>
        </p:sp>
        <p:sp>
          <p:nvSpPr>
            <p:cNvPr id="280" name="Google Shape;280;p7"/>
            <p:cNvSpPr/>
            <p:nvPr/>
          </p:nvSpPr>
          <p:spPr>
            <a:xfrm>
              <a:off x="4506258" y="2184573"/>
              <a:ext cx="1915312" cy="4902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txBox="1"/>
            <p:nvPr/>
          </p:nvSpPr>
          <p:spPr>
            <a:xfrm>
              <a:off x="4506258" y="2336973"/>
              <a:ext cx="1915200" cy="490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Selects salient features from CNN layers</a:t>
              </a:r>
              <a:endParaRPr sz="1500"/>
            </a:p>
          </p:txBody>
        </p:sp>
        <p:sp>
          <p:nvSpPr>
            <p:cNvPr id="282" name="Google Shape;282;p7"/>
            <p:cNvSpPr/>
            <p:nvPr/>
          </p:nvSpPr>
          <p:spPr>
            <a:xfrm>
              <a:off x="6756750" y="1014586"/>
              <a:ext cx="670359" cy="670359"/>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6756750" y="1756335"/>
              <a:ext cx="1915312" cy="3950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txBox="1"/>
            <p:nvPr/>
          </p:nvSpPr>
          <p:spPr>
            <a:xfrm>
              <a:off x="6756750" y="1756335"/>
              <a:ext cx="1915312" cy="395033"/>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Regularization and Decision Making</a:t>
              </a:r>
              <a:endParaRPr/>
            </a:p>
          </p:txBody>
        </p:sp>
        <p:sp>
          <p:nvSpPr>
            <p:cNvPr id="285" name="Google Shape;285;p7"/>
            <p:cNvSpPr/>
            <p:nvPr/>
          </p:nvSpPr>
          <p:spPr>
            <a:xfrm>
              <a:off x="6756750" y="2184573"/>
              <a:ext cx="1915312" cy="4902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txBox="1"/>
            <p:nvPr/>
          </p:nvSpPr>
          <p:spPr>
            <a:xfrm>
              <a:off x="6756750" y="2336973"/>
              <a:ext cx="1915200" cy="490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Includes dropout layer and sigmoid-activated dense layer</a:t>
              </a:r>
              <a:endParaRPr sz="1500"/>
            </a:p>
          </p:txBody>
        </p:sp>
        <p:sp>
          <p:nvSpPr>
            <p:cNvPr id="287" name="Google Shape;287;p7"/>
            <p:cNvSpPr/>
            <p:nvPr/>
          </p:nvSpPr>
          <p:spPr>
            <a:xfrm>
              <a:off x="9007242" y="1014586"/>
              <a:ext cx="670359" cy="670359"/>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9007242" y="1756335"/>
              <a:ext cx="1915312" cy="3950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txBox="1"/>
            <p:nvPr/>
          </p:nvSpPr>
          <p:spPr>
            <a:xfrm>
              <a:off x="9007242" y="1756335"/>
              <a:ext cx="1915312" cy="395033"/>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lang="en-US">
                  <a:solidFill>
                    <a:schemeClr val="dk1"/>
                  </a:solidFill>
                </a:rPr>
                <a:t>Performance and Accuracy</a:t>
              </a:r>
              <a:endParaRPr b="1">
                <a:solidFill>
                  <a:schemeClr val="dk1"/>
                </a:solidFill>
              </a:endParaRPr>
            </a:p>
          </p:txBody>
        </p:sp>
        <p:sp>
          <p:nvSpPr>
            <p:cNvPr id="290" name="Google Shape;290;p7"/>
            <p:cNvSpPr/>
            <p:nvPr/>
          </p:nvSpPr>
          <p:spPr>
            <a:xfrm>
              <a:off x="9007242" y="2184573"/>
              <a:ext cx="1915312" cy="4902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txBox="1"/>
            <p:nvPr/>
          </p:nvSpPr>
          <p:spPr>
            <a:xfrm>
              <a:off x="9007242" y="2336973"/>
              <a:ext cx="1915200" cy="490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Achieved </a:t>
              </a:r>
              <a:r>
                <a:rPr lang="en-US" sz="1200">
                  <a:solidFill>
                    <a:schemeClr val="dk1"/>
                  </a:solidFill>
                </a:rPr>
                <a:t>0.89 </a:t>
              </a:r>
              <a:r>
                <a:rPr b="0" i="0" lang="en-US" sz="1200" u="none" cap="none" strike="noStrike">
                  <a:solidFill>
                    <a:schemeClr val="dk1"/>
                  </a:solidFill>
                  <a:latin typeface="Arial"/>
                  <a:ea typeface="Arial"/>
                  <a:cs typeface="Arial"/>
                  <a:sym typeface="Arial"/>
                </a:rPr>
                <a:t>accuracy</a:t>
              </a:r>
              <a:endParaRPr b="0" i="0" sz="1200" u="none" cap="none" strike="noStrike">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200">
                  <a:solidFill>
                    <a:schemeClr val="dk1"/>
                  </a:solidFill>
                </a:rPr>
                <a:t>Precision: 0.94</a:t>
              </a:r>
              <a:endParaRPr sz="12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US" sz="1200">
                  <a:solidFill>
                    <a:schemeClr val="dk1"/>
                  </a:solidFill>
                </a:rPr>
                <a:t>Recall: 0.89</a:t>
              </a:r>
              <a:endParaRPr sz="12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US" sz="1200">
                  <a:solidFill>
                    <a:schemeClr val="dk1"/>
                  </a:solidFill>
                </a:rPr>
                <a:t>F1: 0.90</a:t>
              </a:r>
              <a:endParaRPr sz="1200">
                <a:solidFill>
                  <a:schemeClr val="dk1"/>
                </a:solidFill>
              </a:endParaRPr>
            </a:p>
            <a:p>
              <a:pPr indent="0" lvl="0" marL="0" rtl="0" algn="l">
                <a:lnSpc>
                  <a:spcPct val="90000"/>
                </a:lnSpc>
                <a:spcBef>
                  <a:spcPts val="1000"/>
                </a:spcBef>
                <a:spcAft>
                  <a:spcPts val="1000"/>
                </a:spcAft>
                <a:buClr>
                  <a:schemeClr val="dk1"/>
                </a:buClr>
                <a:buSzPts val="1100"/>
                <a:buFont typeface="Arial"/>
                <a:buNone/>
              </a:pPr>
              <a:r>
                <a:rPr lang="en-US" sz="1200">
                  <a:solidFill>
                    <a:schemeClr val="dk1"/>
                  </a:solidFill>
                </a:rPr>
                <a:t>ROC AUC: 0.9657</a:t>
              </a:r>
              <a:endParaRPr sz="1200">
                <a:solidFill>
                  <a:schemeClr val="dk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g2cc9a6374ba_1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8" name="Google Shape;298;g2cc9a6374ba_1_0"/>
          <p:cNvSpPr/>
          <p:nvPr/>
        </p:nvSpPr>
        <p:spPr>
          <a:xfrm flipH="1">
            <a:off x="0" y="0"/>
            <a:ext cx="12192000" cy="2169900"/>
          </a:xfrm>
          <a:prstGeom prst="rect">
            <a:avLst/>
          </a:prstGeom>
          <a:gradFill>
            <a:gsLst>
              <a:gs pos="0">
                <a:srgbClr val="000000">
                  <a:alpha val="95686"/>
                </a:srgbClr>
              </a:gs>
              <a:gs pos="100000">
                <a:srgbClr val="0F4861"/>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9" name="Google Shape;299;g2cc9a6374ba_1_0"/>
          <p:cNvSpPr/>
          <p:nvPr/>
        </p:nvSpPr>
        <p:spPr>
          <a:xfrm flipH="1">
            <a:off x="8082930" y="0"/>
            <a:ext cx="4097100" cy="2170800"/>
          </a:xfrm>
          <a:prstGeom prst="rect">
            <a:avLst/>
          </a:prstGeom>
          <a:gradFill>
            <a:gsLst>
              <a:gs pos="0">
                <a:srgbClr val="0A3041">
                  <a:alpha val="67843"/>
                </a:srgbClr>
              </a:gs>
              <a:gs pos="19000">
                <a:srgbClr val="0A3041">
                  <a:alpha val="67843"/>
                </a:srgbClr>
              </a:gs>
              <a:gs pos="100000">
                <a:srgbClr val="156082">
                  <a:alpha val="47843"/>
                </a:srgbClr>
              </a:gs>
            </a:gsLst>
            <a:lin ang="1920016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0" name="Google Shape;300;g2cc9a6374ba_1_0"/>
          <p:cNvSpPr/>
          <p:nvPr/>
        </p:nvSpPr>
        <p:spPr>
          <a:xfrm flipH="1" rot="-5400000">
            <a:off x="5010601" y="-5009997"/>
            <a:ext cx="2170800"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16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1" name="Google Shape;301;g2cc9a6374ba_1_0"/>
          <p:cNvSpPr txBox="1"/>
          <p:nvPr>
            <p:ph type="title"/>
          </p:nvPr>
        </p:nvSpPr>
        <p:spPr>
          <a:xfrm>
            <a:off x="1383564" y="348865"/>
            <a:ext cx="9718200" cy="157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rPr>
              <a:t>Methods: DistilBERT</a:t>
            </a:r>
            <a:endParaRPr/>
          </a:p>
        </p:txBody>
      </p:sp>
      <p:grpSp>
        <p:nvGrpSpPr>
          <p:cNvPr id="302" name="Google Shape;302;g2cc9a6374ba_1_0"/>
          <p:cNvGrpSpPr/>
          <p:nvPr/>
        </p:nvGrpSpPr>
        <p:grpSpPr>
          <a:xfrm>
            <a:off x="649325" y="2868565"/>
            <a:ext cx="10917173" cy="2652882"/>
            <a:chOff x="5269" y="1014586"/>
            <a:chExt cx="10917173" cy="2652882"/>
          </a:xfrm>
        </p:grpSpPr>
        <p:sp>
          <p:nvSpPr>
            <p:cNvPr id="303" name="Google Shape;303;g2cc9a6374ba_1_0"/>
            <p:cNvSpPr/>
            <p:nvPr/>
          </p:nvSpPr>
          <p:spPr>
            <a:xfrm>
              <a:off x="5273" y="1014586"/>
              <a:ext cx="670500" cy="6705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cc9a6374ba_1_0"/>
            <p:cNvSpPr/>
            <p:nvPr/>
          </p:nvSpPr>
          <p:spPr>
            <a:xfrm>
              <a:off x="5273" y="1756335"/>
              <a:ext cx="19152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cc9a6374ba_1_0"/>
            <p:cNvSpPr txBox="1"/>
            <p:nvPr/>
          </p:nvSpPr>
          <p:spPr>
            <a:xfrm>
              <a:off x="5273" y="1756335"/>
              <a:ext cx="1915200" cy="39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lang="en-US">
                  <a:solidFill>
                    <a:schemeClr val="dk1"/>
                  </a:solidFill>
                </a:rPr>
                <a:t>Model Architecture and Efficiency</a:t>
              </a:r>
              <a:endParaRPr b="1">
                <a:solidFill>
                  <a:schemeClr val="dk1"/>
                </a:solidFill>
              </a:endParaRPr>
            </a:p>
            <a:p>
              <a:pPr indent="0" lvl="0" marL="0" marR="0" rtl="0" algn="l">
                <a:lnSpc>
                  <a:spcPct val="90000"/>
                </a:lnSpc>
                <a:spcBef>
                  <a:spcPts val="0"/>
                </a:spcBef>
                <a:spcAft>
                  <a:spcPts val="0"/>
                </a:spcAft>
                <a:buClr>
                  <a:schemeClr val="dk1"/>
                </a:buClr>
                <a:buSzPts val="1400"/>
                <a:buFont typeface="Arial"/>
                <a:buNone/>
              </a:pPr>
              <a:r>
                <a:t/>
              </a:r>
              <a:endParaRPr b="1">
                <a:solidFill>
                  <a:schemeClr val="dk1"/>
                </a:solidFill>
              </a:endParaRPr>
            </a:p>
          </p:txBody>
        </p:sp>
        <p:sp>
          <p:nvSpPr>
            <p:cNvPr id="306" name="Google Shape;306;g2cc9a6374ba_1_0"/>
            <p:cNvSpPr/>
            <p:nvPr/>
          </p:nvSpPr>
          <p:spPr>
            <a:xfrm>
              <a:off x="5273" y="2184573"/>
              <a:ext cx="1915200" cy="4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cc9a6374ba_1_0"/>
            <p:cNvSpPr txBox="1"/>
            <p:nvPr/>
          </p:nvSpPr>
          <p:spPr>
            <a:xfrm>
              <a:off x="5269" y="2413168"/>
              <a:ext cx="1915200" cy="1254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1100">
                  <a:solidFill>
                    <a:schemeClr val="dk1"/>
                  </a:solidFill>
                </a:rPr>
                <a:t>Based on 'distilbert-base-uncased' for English processing</a:t>
              </a:r>
              <a:endParaRPr sz="1100">
                <a:solidFill>
                  <a:schemeClr val="dk1"/>
                </a:solidFill>
              </a:endParaRPr>
            </a:p>
            <a:p>
              <a:pPr indent="0" lvl="0" marL="0" marR="0" rtl="0" algn="l">
                <a:lnSpc>
                  <a:spcPct val="90000"/>
                </a:lnSpc>
                <a:spcBef>
                  <a:spcPts val="1000"/>
                </a:spcBef>
                <a:spcAft>
                  <a:spcPts val="0"/>
                </a:spcAft>
                <a:buClr>
                  <a:schemeClr val="dk1"/>
                </a:buClr>
                <a:buSzPts val="1100"/>
                <a:buFont typeface="Arial"/>
                <a:buNone/>
              </a:pPr>
              <a:r>
                <a:rPr lang="en-US" sz="1100">
                  <a:solidFill>
                    <a:schemeClr val="dk1"/>
                  </a:solidFill>
                </a:rPr>
                <a:t>Transformer layers condense text into sequence embeddings</a:t>
              </a:r>
              <a:endParaRPr sz="1100">
                <a:solidFill>
                  <a:schemeClr val="dk1"/>
                </a:solidFill>
              </a:endParaRPr>
            </a:p>
            <a:p>
              <a:pPr indent="0" lvl="0" marL="0" marR="0" rtl="0" algn="l">
                <a:lnSpc>
                  <a:spcPct val="90000"/>
                </a:lnSpc>
                <a:spcBef>
                  <a:spcPts val="1000"/>
                </a:spcBef>
                <a:spcAft>
                  <a:spcPts val="0"/>
                </a:spcAft>
                <a:buClr>
                  <a:schemeClr val="dk1"/>
                </a:buClr>
                <a:buSzPts val="1100"/>
                <a:buFont typeface="Arial"/>
                <a:buNone/>
              </a:pPr>
              <a:r>
                <a:t/>
              </a:r>
              <a:endParaRPr sz="1100">
                <a:solidFill>
                  <a:schemeClr val="dk1"/>
                </a:solidFill>
              </a:endParaRPr>
            </a:p>
            <a:p>
              <a:pPr indent="0" lvl="0" marL="0" marR="0" rtl="0" algn="l">
                <a:lnSpc>
                  <a:spcPct val="90000"/>
                </a:lnSpc>
                <a:spcBef>
                  <a:spcPts val="1000"/>
                </a:spcBef>
                <a:spcAft>
                  <a:spcPts val="0"/>
                </a:spcAft>
                <a:buClr>
                  <a:schemeClr val="dk1"/>
                </a:buClr>
                <a:buSzPts val="1100"/>
                <a:buFont typeface="Arial"/>
                <a:buNone/>
              </a:pPr>
              <a:r>
                <a:t/>
              </a:r>
              <a:endParaRPr sz="1100">
                <a:solidFill>
                  <a:schemeClr val="dk1"/>
                </a:solidFill>
              </a:endParaRPr>
            </a:p>
            <a:p>
              <a:pPr indent="0" lvl="0" marL="0" marR="0" rtl="0" algn="l">
                <a:lnSpc>
                  <a:spcPct val="90000"/>
                </a:lnSpc>
                <a:spcBef>
                  <a:spcPts val="1000"/>
                </a:spcBef>
                <a:spcAft>
                  <a:spcPts val="0"/>
                </a:spcAft>
                <a:buClr>
                  <a:schemeClr val="dk1"/>
                </a:buClr>
                <a:buSzPts val="1100"/>
                <a:buFont typeface="Arial"/>
                <a:buNone/>
              </a:pPr>
              <a:r>
                <a:t/>
              </a:r>
              <a:endParaRPr sz="1100">
                <a:solidFill>
                  <a:schemeClr val="dk1"/>
                </a:solidFill>
              </a:endParaRPr>
            </a:p>
            <a:p>
              <a:pPr indent="0" lvl="0" marL="0" marR="0" rtl="0" algn="l">
                <a:lnSpc>
                  <a:spcPct val="90000"/>
                </a:lnSpc>
                <a:spcBef>
                  <a:spcPts val="1000"/>
                </a:spcBef>
                <a:spcAft>
                  <a:spcPts val="1000"/>
                </a:spcAft>
                <a:buClr>
                  <a:schemeClr val="dk1"/>
                </a:buClr>
                <a:buSzPts val="1100"/>
                <a:buFont typeface="Arial"/>
                <a:buNone/>
              </a:pPr>
              <a:r>
                <a:t/>
              </a:r>
              <a:endParaRPr sz="1100">
                <a:solidFill>
                  <a:schemeClr val="dk1"/>
                </a:solidFill>
              </a:endParaRPr>
            </a:p>
          </p:txBody>
        </p:sp>
        <p:sp>
          <p:nvSpPr>
            <p:cNvPr id="308" name="Google Shape;308;g2cc9a6374ba_1_0"/>
            <p:cNvSpPr/>
            <p:nvPr/>
          </p:nvSpPr>
          <p:spPr>
            <a:xfrm>
              <a:off x="2255766" y="1014586"/>
              <a:ext cx="670500" cy="670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2cc9a6374ba_1_0"/>
            <p:cNvSpPr/>
            <p:nvPr/>
          </p:nvSpPr>
          <p:spPr>
            <a:xfrm>
              <a:off x="2255766" y="1756335"/>
              <a:ext cx="19152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cc9a6374ba_1_0"/>
            <p:cNvSpPr txBox="1"/>
            <p:nvPr/>
          </p:nvSpPr>
          <p:spPr>
            <a:xfrm>
              <a:off x="2255766" y="1756335"/>
              <a:ext cx="1915200" cy="39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lang="en-US">
                  <a:solidFill>
                    <a:schemeClr val="dk1"/>
                  </a:solidFill>
                </a:rPr>
                <a:t>Classification Head Details</a:t>
              </a:r>
              <a:endParaRPr b="1">
                <a:solidFill>
                  <a:schemeClr val="dk1"/>
                </a:solidFill>
              </a:endParaRPr>
            </a:p>
          </p:txBody>
        </p:sp>
        <p:sp>
          <p:nvSpPr>
            <p:cNvPr id="311" name="Google Shape;311;g2cc9a6374ba_1_0"/>
            <p:cNvSpPr/>
            <p:nvPr/>
          </p:nvSpPr>
          <p:spPr>
            <a:xfrm>
              <a:off x="2255766" y="2184573"/>
              <a:ext cx="1915200" cy="4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cc9a6374ba_1_0"/>
            <p:cNvSpPr txBox="1"/>
            <p:nvPr/>
          </p:nvSpPr>
          <p:spPr>
            <a:xfrm>
              <a:off x="2255766" y="2413173"/>
              <a:ext cx="1915200" cy="490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1100">
                  <a:solidFill>
                    <a:schemeClr val="dk1"/>
                  </a:solidFill>
                </a:rPr>
                <a:t>Starts with the first token's embedding</a:t>
              </a:r>
              <a:endParaRPr sz="1100">
                <a:solidFill>
                  <a:schemeClr val="dk1"/>
                </a:solidFill>
              </a:endParaRPr>
            </a:p>
            <a:p>
              <a:pPr indent="0" lvl="0" marL="0" marR="0" rtl="0" algn="l">
                <a:lnSpc>
                  <a:spcPct val="90000"/>
                </a:lnSpc>
                <a:spcBef>
                  <a:spcPts val="1000"/>
                </a:spcBef>
                <a:spcAft>
                  <a:spcPts val="0"/>
                </a:spcAft>
                <a:buClr>
                  <a:schemeClr val="dk1"/>
                </a:buClr>
                <a:buSzPts val="1100"/>
                <a:buFont typeface="Arial"/>
                <a:buNone/>
              </a:pPr>
              <a:r>
                <a:rPr lang="en-US" sz="1100">
                  <a:solidFill>
                    <a:schemeClr val="dk1"/>
                  </a:solidFill>
                </a:rPr>
                <a:t>Dense layer with 275 hidden units and ReLU activation</a:t>
              </a:r>
              <a:endParaRPr sz="1100">
                <a:solidFill>
                  <a:schemeClr val="dk1"/>
                </a:solidFill>
              </a:endParaRPr>
            </a:p>
            <a:p>
              <a:pPr indent="0" lvl="0" marL="0" marR="0" rtl="0" algn="l">
                <a:lnSpc>
                  <a:spcPct val="90000"/>
                </a:lnSpc>
                <a:spcBef>
                  <a:spcPts val="1000"/>
                </a:spcBef>
                <a:spcAft>
                  <a:spcPts val="1000"/>
                </a:spcAft>
                <a:buClr>
                  <a:schemeClr val="dk1"/>
                </a:buClr>
                <a:buSzPts val="1100"/>
                <a:buFont typeface="Arial"/>
                <a:buNone/>
              </a:pPr>
              <a:r>
                <a:t/>
              </a:r>
              <a:endParaRPr sz="1100">
                <a:solidFill>
                  <a:schemeClr val="dk1"/>
                </a:solidFill>
              </a:endParaRPr>
            </a:p>
          </p:txBody>
        </p:sp>
        <p:sp>
          <p:nvSpPr>
            <p:cNvPr id="313" name="Google Shape;313;g2cc9a6374ba_1_0"/>
            <p:cNvSpPr/>
            <p:nvPr/>
          </p:nvSpPr>
          <p:spPr>
            <a:xfrm>
              <a:off x="4506258" y="1014586"/>
              <a:ext cx="670500" cy="6705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2cc9a6374ba_1_0"/>
            <p:cNvSpPr/>
            <p:nvPr/>
          </p:nvSpPr>
          <p:spPr>
            <a:xfrm>
              <a:off x="4506258" y="1756335"/>
              <a:ext cx="19152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2cc9a6374ba_1_0"/>
            <p:cNvSpPr txBox="1"/>
            <p:nvPr/>
          </p:nvSpPr>
          <p:spPr>
            <a:xfrm>
              <a:off x="4506258" y="1756335"/>
              <a:ext cx="1915200" cy="39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lang="en-US">
                  <a:solidFill>
                    <a:schemeClr val="dk1"/>
                  </a:solidFill>
                </a:rPr>
                <a:t>Enhanced Generalization</a:t>
              </a:r>
              <a:endParaRPr/>
            </a:p>
          </p:txBody>
        </p:sp>
        <p:sp>
          <p:nvSpPr>
            <p:cNvPr id="316" name="Google Shape;316;g2cc9a6374ba_1_0"/>
            <p:cNvSpPr/>
            <p:nvPr/>
          </p:nvSpPr>
          <p:spPr>
            <a:xfrm>
              <a:off x="4506258" y="2184573"/>
              <a:ext cx="1915200" cy="4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2cc9a6374ba_1_0"/>
            <p:cNvSpPr txBox="1"/>
            <p:nvPr/>
          </p:nvSpPr>
          <p:spPr>
            <a:xfrm>
              <a:off x="4506258" y="2413173"/>
              <a:ext cx="1915200" cy="490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1100">
                  <a:solidFill>
                    <a:schemeClr val="dk1"/>
                  </a:solidFill>
                </a:rPr>
                <a:t>Dropout layer with a rate of 0.3</a:t>
              </a:r>
              <a:endParaRPr sz="1100">
                <a:solidFill>
                  <a:schemeClr val="dk1"/>
                </a:solidFill>
              </a:endParaRPr>
            </a:p>
            <a:p>
              <a:pPr indent="0" lvl="0" marL="0" marR="0" rtl="0" algn="l">
                <a:lnSpc>
                  <a:spcPct val="90000"/>
                </a:lnSpc>
                <a:spcBef>
                  <a:spcPts val="0"/>
                </a:spcBef>
                <a:spcAft>
                  <a:spcPts val="0"/>
                </a:spcAft>
                <a:buClr>
                  <a:schemeClr val="dk1"/>
                </a:buClr>
                <a:buSzPts val="1100"/>
                <a:buFont typeface="Arial"/>
                <a:buNone/>
              </a:pPr>
              <a:r>
                <a:t/>
              </a:r>
              <a:endParaRPr sz="1100">
                <a:solidFill>
                  <a:schemeClr val="dk1"/>
                </a:solidFill>
              </a:endParaRPr>
            </a:p>
          </p:txBody>
        </p:sp>
        <p:sp>
          <p:nvSpPr>
            <p:cNvPr id="318" name="Google Shape;318;g2cc9a6374ba_1_0"/>
            <p:cNvSpPr/>
            <p:nvPr/>
          </p:nvSpPr>
          <p:spPr>
            <a:xfrm>
              <a:off x="6756750" y="1014586"/>
              <a:ext cx="670500" cy="6705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cc9a6374ba_1_0"/>
            <p:cNvSpPr/>
            <p:nvPr/>
          </p:nvSpPr>
          <p:spPr>
            <a:xfrm>
              <a:off x="6756750" y="1756335"/>
              <a:ext cx="19152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cc9a6374ba_1_0"/>
            <p:cNvSpPr txBox="1"/>
            <p:nvPr/>
          </p:nvSpPr>
          <p:spPr>
            <a:xfrm>
              <a:off x="6756750" y="1756335"/>
              <a:ext cx="1915200" cy="39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lang="en-US">
                  <a:solidFill>
                    <a:schemeClr val="dk1"/>
                  </a:solidFill>
                </a:rPr>
                <a:t>Output Layer and Optimization</a:t>
              </a:r>
              <a:endParaRPr/>
            </a:p>
          </p:txBody>
        </p:sp>
        <p:sp>
          <p:nvSpPr>
            <p:cNvPr id="321" name="Google Shape;321;g2cc9a6374ba_1_0"/>
            <p:cNvSpPr/>
            <p:nvPr/>
          </p:nvSpPr>
          <p:spPr>
            <a:xfrm>
              <a:off x="6756750" y="2184573"/>
              <a:ext cx="1915200" cy="4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cc9a6374ba_1_0"/>
            <p:cNvSpPr txBox="1"/>
            <p:nvPr/>
          </p:nvSpPr>
          <p:spPr>
            <a:xfrm>
              <a:off x="6756750" y="2413173"/>
              <a:ext cx="1915200" cy="490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1100">
                  <a:solidFill>
                    <a:schemeClr val="dk1"/>
                  </a:solidFill>
                </a:rPr>
                <a:t>Sigmoid activation function for binary classification</a:t>
              </a:r>
              <a:endParaRPr sz="1100">
                <a:solidFill>
                  <a:schemeClr val="dk1"/>
                </a:solidFill>
              </a:endParaRPr>
            </a:p>
            <a:p>
              <a:pPr indent="0" lvl="0" marL="0" marR="0" rtl="0" algn="l">
                <a:lnSpc>
                  <a:spcPct val="90000"/>
                </a:lnSpc>
                <a:spcBef>
                  <a:spcPts val="1000"/>
                </a:spcBef>
                <a:spcAft>
                  <a:spcPts val="0"/>
                </a:spcAft>
                <a:buClr>
                  <a:schemeClr val="dk1"/>
                </a:buClr>
                <a:buSzPts val="1100"/>
                <a:buFont typeface="Arial"/>
                <a:buNone/>
              </a:pPr>
              <a:r>
                <a:rPr lang="en-US" sz="1100">
                  <a:solidFill>
                    <a:schemeClr val="dk1"/>
                  </a:solidFill>
                </a:rPr>
                <a:t>Adam optimizer with binary cross-entropy</a:t>
              </a:r>
              <a:endParaRPr sz="1100">
                <a:solidFill>
                  <a:schemeClr val="dk1"/>
                </a:solidFill>
              </a:endParaRPr>
            </a:p>
            <a:p>
              <a:pPr indent="0" lvl="0" marL="0" marR="0" rtl="0" algn="l">
                <a:lnSpc>
                  <a:spcPct val="90000"/>
                </a:lnSpc>
                <a:spcBef>
                  <a:spcPts val="1000"/>
                </a:spcBef>
                <a:spcAft>
                  <a:spcPts val="1000"/>
                </a:spcAft>
                <a:buClr>
                  <a:schemeClr val="dk1"/>
                </a:buClr>
                <a:buSzPts val="1100"/>
                <a:buFont typeface="Arial"/>
                <a:buNone/>
              </a:pPr>
              <a:r>
                <a:t/>
              </a:r>
              <a:endParaRPr sz="1100">
                <a:solidFill>
                  <a:schemeClr val="dk1"/>
                </a:solidFill>
              </a:endParaRPr>
            </a:p>
          </p:txBody>
        </p:sp>
        <p:sp>
          <p:nvSpPr>
            <p:cNvPr id="323" name="Google Shape;323;g2cc9a6374ba_1_0"/>
            <p:cNvSpPr/>
            <p:nvPr/>
          </p:nvSpPr>
          <p:spPr>
            <a:xfrm>
              <a:off x="9007242" y="1014586"/>
              <a:ext cx="670500" cy="67050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2cc9a6374ba_1_0"/>
            <p:cNvSpPr/>
            <p:nvPr/>
          </p:nvSpPr>
          <p:spPr>
            <a:xfrm>
              <a:off x="9007242" y="1756335"/>
              <a:ext cx="19152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2cc9a6374ba_1_0"/>
            <p:cNvSpPr txBox="1"/>
            <p:nvPr/>
          </p:nvSpPr>
          <p:spPr>
            <a:xfrm>
              <a:off x="9007242" y="1756335"/>
              <a:ext cx="1915200" cy="39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1" lang="en-US">
                  <a:solidFill>
                    <a:schemeClr val="dk1"/>
                  </a:solidFill>
                </a:rPr>
                <a:t>Performance and </a:t>
              </a:r>
              <a:r>
                <a:rPr b="1" lang="en-US">
                  <a:solidFill>
                    <a:schemeClr val="dk1"/>
                  </a:solidFill>
                </a:rPr>
                <a:t>Accuracy </a:t>
              </a:r>
              <a:endParaRPr/>
            </a:p>
          </p:txBody>
        </p:sp>
        <p:sp>
          <p:nvSpPr>
            <p:cNvPr id="326" name="Google Shape;326;g2cc9a6374ba_1_0"/>
            <p:cNvSpPr/>
            <p:nvPr/>
          </p:nvSpPr>
          <p:spPr>
            <a:xfrm>
              <a:off x="9007242" y="2184573"/>
              <a:ext cx="1915200" cy="4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cc9a6374ba_1_0"/>
            <p:cNvSpPr txBox="1"/>
            <p:nvPr/>
          </p:nvSpPr>
          <p:spPr>
            <a:xfrm>
              <a:off x="9007242" y="2413173"/>
              <a:ext cx="1915200" cy="490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US" sz="1100">
                  <a:solidFill>
                    <a:schemeClr val="dk1"/>
                  </a:solidFill>
                </a:rPr>
                <a:t>92% accuracy</a:t>
              </a:r>
              <a:endParaRPr sz="1100">
                <a:solidFill>
                  <a:schemeClr val="dk1"/>
                </a:solidFill>
              </a:endParaRPr>
            </a:p>
            <a:p>
              <a:pPr indent="0" lvl="0" marL="0" marR="0" rtl="0" algn="l">
                <a:lnSpc>
                  <a:spcPct val="90000"/>
                </a:lnSpc>
                <a:spcBef>
                  <a:spcPts val="1000"/>
                </a:spcBef>
                <a:spcAft>
                  <a:spcPts val="0"/>
                </a:spcAft>
                <a:buClr>
                  <a:schemeClr val="dk1"/>
                </a:buClr>
                <a:buSzPts val="1100"/>
                <a:buFont typeface="Arial"/>
                <a:buNone/>
              </a:pPr>
              <a:r>
                <a:rPr lang="en-US" sz="1100">
                  <a:solidFill>
                    <a:schemeClr val="dk1"/>
                  </a:solidFill>
                </a:rPr>
                <a:t>Precision: 0.94</a:t>
              </a:r>
              <a:endParaRPr sz="1100">
                <a:solidFill>
                  <a:schemeClr val="dk1"/>
                </a:solidFill>
              </a:endParaRPr>
            </a:p>
            <a:p>
              <a:pPr indent="0" lvl="0" marL="0" marR="0" rtl="0" algn="l">
                <a:lnSpc>
                  <a:spcPct val="90000"/>
                </a:lnSpc>
                <a:spcBef>
                  <a:spcPts val="1000"/>
                </a:spcBef>
                <a:spcAft>
                  <a:spcPts val="0"/>
                </a:spcAft>
                <a:buClr>
                  <a:schemeClr val="dk1"/>
                </a:buClr>
                <a:buSzPts val="1100"/>
                <a:buFont typeface="Arial"/>
                <a:buNone/>
              </a:pPr>
              <a:r>
                <a:rPr lang="en-US" sz="1100">
                  <a:solidFill>
                    <a:schemeClr val="dk1"/>
                  </a:solidFill>
                </a:rPr>
                <a:t>Recall: 0.92</a:t>
              </a:r>
              <a:endParaRPr sz="1100">
                <a:solidFill>
                  <a:schemeClr val="dk1"/>
                </a:solidFill>
              </a:endParaRPr>
            </a:p>
            <a:p>
              <a:pPr indent="0" lvl="0" marL="0" marR="0" rtl="0" algn="l">
                <a:lnSpc>
                  <a:spcPct val="90000"/>
                </a:lnSpc>
                <a:spcBef>
                  <a:spcPts val="1000"/>
                </a:spcBef>
                <a:spcAft>
                  <a:spcPts val="0"/>
                </a:spcAft>
                <a:buClr>
                  <a:schemeClr val="dk1"/>
                </a:buClr>
                <a:buSzPts val="1100"/>
                <a:buFont typeface="Arial"/>
                <a:buNone/>
              </a:pPr>
              <a:r>
                <a:rPr lang="en-US" sz="1100">
                  <a:solidFill>
                    <a:schemeClr val="dk1"/>
                  </a:solidFill>
                </a:rPr>
                <a:t>F1: 0.93</a:t>
              </a:r>
              <a:endParaRPr sz="1100">
                <a:solidFill>
                  <a:schemeClr val="dk1"/>
                </a:solidFill>
              </a:endParaRPr>
            </a:p>
            <a:p>
              <a:pPr indent="0" lvl="0" marL="0" marR="0" rtl="0" algn="l">
                <a:lnSpc>
                  <a:spcPct val="90000"/>
                </a:lnSpc>
                <a:spcBef>
                  <a:spcPts val="1000"/>
                </a:spcBef>
                <a:spcAft>
                  <a:spcPts val="0"/>
                </a:spcAft>
                <a:buClr>
                  <a:schemeClr val="dk1"/>
                </a:buClr>
                <a:buSzPts val="1100"/>
                <a:buFont typeface="Arial"/>
                <a:buNone/>
              </a:pPr>
              <a:r>
                <a:rPr b="1" lang="en-US" sz="1100">
                  <a:solidFill>
                    <a:schemeClr val="dk1"/>
                  </a:solidFill>
                </a:rPr>
                <a:t>ROC AUC: 0.9704</a:t>
              </a:r>
              <a:endParaRPr b="1" sz="1100">
                <a:solidFill>
                  <a:schemeClr val="dk1"/>
                </a:solidFill>
              </a:endParaRPr>
            </a:p>
            <a:p>
              <a:pPr indent="0" lvl="0" marL="0" marR="0" rtl="0" algn="l">
                <a:lnSpc>
                  <a:spcPct val="90000"/>
                </a:lnSpc>
                <a:spcBef>
                  <a:spcPts val="1000"/>
                </a:spcBef>
                <a:spcAft>
                  <a:spcPts val="0"/>
                </a:spcAft>
                <a:buClr>
                  <a:schemeClr val="dk1"/>
                </a:buClr>
                <a:buSzPts val="1100"/>
                <a:buFont typeface="Arial"/>
                <a:buNone/>
              </a:pPr>
              <a:r>
                <a:rPr lang="en-US" sz="1100">
                  <a:solidFill>
                    <a:schemeClr val="dk1"/>
                  </a:solidFill>
                </a:rPr>
                <a:t>Computational efficiency</a:t>
              </a:r>
              <a:endParaRPr sz="1100">
                <a:solidFill>
                  <a:schemeClr val="dk1"/>
                </a:solidFill>
              </a:endParaRPr>
            </a:p>
            <a:p>
              <a:pPr indent="0" lvl="0" marL="0" marR="0" rtl="0" algn="l">
                <a:lnSpc>
                  <a:spcPct val="90000"/>
                </a:lnSpc>
                <a:spcBef>
                  <a:spcPts val="0"/>
                </a:spcBef>
                <a:spcAft>
                  <a:spcPts val="0"/>
                </a:spcAft>
                <a:buClr>
                  <a:schemeClr val="dk1"/>
                </a:buClr>
                <a:buSzPts val="1100"/>
                <a:buFont typeface="Arial"/>
                <a:buNone/>
              </a:pPr>
              <a:r>
                <a:t/>
              </a:r>
              <a:endParaRPr sz="1100">
                <a:solidFill>
                  <a:schemeClr val="dk1"/>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2024-04-10T18:43:12Z</dcterms:created>
  <dc:creator>Ci Song</dc:creator>
</cp:coreProperties>
</file>