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1" r:id="rId4"/>
    <p:sldId id="259" r:id="rId5"/>
    <p:sldId id="271" r:id="rId6"/>
    <p:sldId id="272" r:id="rId7"/>
    <p:sldId id="273" r:id="rId8"/>
    <p:sldId id="274" r:id="rId9"/>
    <p:sldId id="262" r:id="rId10"/>
    <p:sldId id="263" r:id="rId11"/>
    <p:sldId id="264" r:id="rId12"/>
    <p:sldId id="265" r:id="rId13"/>
    <p:sldId id="267" r:id="rId14"/>
    <p:sldId id="266" r:id="rId15"/>
    <p:sldId id="268" r:id="rId16"/>
    <p:sldId id="269" r:id="rId17"/>
    <p:sldId id="270" r:id="rId18"/>
    <p:sldId id="275" r:id="rId19"/>
    <p:sldId id="276" r:id="rId20"/>
    <p:sldId id="277" r:id="rId21"/>
    <p:sldId id="280" r:id="rId22"/>
    <p:sldId id="281" r:id="rId23"/>
    <p:sldId id="285" r:id="rId24"/>
    <p:sldId id="282" r:id="rId25"/>
    <p:sldId id="283" r:id="rId26"/>
    <p:sldId id="284" r:id="rId27"/>
    <p:sldId id="286" r:id="rId28"/>
    <p:sldId id="278" r:id="rId29"/>
    <p:sldId id="279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8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C818F-9512-D94F-AE91-00D4459283A5}" type="datetimeFigureOut">
              <a:rPr lang="en-US" smtClean="0"/>
              <a:t>2016-09-19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98AB-E9D7-854B-A3AA-EBB27ADD7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0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C818F-9512-D94F-AE91-00D4459283A5}" type="datetimeFigureOut">
              <a:rPr lang="en-US" smtClean="0"/>
              <a:t>2016-09-19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98AB-E9D7-854B-A3AA-EBB27ADD7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91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C818F-9512-D94F-AE91-00D4459283A5}" type="datetimeFigureOut">
              <a:rPr lang="en-US" smtClean="0"/>
              <a:t>2016-09-19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98AB-E9D7-854B-A3AA-EBB27ADD7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22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C818F-9512-D94F-AE91-00D4459283A5}" type="datetimeFigureOut">
              <a:rPr lang="en-US" smtClean="0"/>
              <a:t>2016-09-19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98AB-E9D7-854B-A3AA-EBB27ADD7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4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C818F-9512-D94F-AE91-00D4459283A5}" type="datetimeFigureOut">
              <a:rPr lang="en-US" smtClean="0"/>
              <a:t>2016-09-19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98AB-E9D7-854B-A3AA-EBB27ADD7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12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C818F-9512-D94F-AE91-00D4459283A5}" type="datetimeFigureOut">
              <a:rPr lang="en-US" smtClean="0"/>
              <a:t>2016-09-19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98AB-E9D7-854B-A3AA-EBB27ADD7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82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C818F-9512-D94F-AE91-00D4459283A5}" type="datetimeFigureOut">
              <a:rPr lang="en-US" smtClean="0"/>
              <a:t>2016-09-19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98AB-E9D7-854B-A3AA-EBB27ADD7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3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C818F-9512-D94F-AE91-00D4459283A5}" type="datetimeFigureOut">
              <a:rPr lang="en-US" smtClean="0"/>
              <a:t>2016-09-19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98AB-E9D7-854B-A3AA-EBB27ADD7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24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C818F-9512-D94F-AE91-00D4459283A5}" type="datetimeFigureOut">
              <a:rPr lang="en-US" smtClean="0"/>
              <a:t>2016-09-19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98AB-E9D7-854B-A3AA-EBB27ADD7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18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C818F-9512-D94F-AE91-00D4459283A5}" type="datetimeFigureOut">
              <a:rPr lang="en-US" smtClean="0"/>
              <a:t>2016-09-19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98AB-E9D7-854B-A3AA-EBB27ADD7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12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C818F-9512-D94F-AE91-00D4459283A5}" type="datetimeFigureOut">
              <a:rPr lang="en-US" smtClean="0"/>
              <a:t>2016-09-19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98AB-E9D7-854B-A3AA-EBB27ADD7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6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C818F-9512-D94F-AE91-00D4459283A5}" type="datetimeFigureOut">
              <a:rPr lang="en-US" smtClean="0"/>
              <a:t>2016-09-19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998AB-E9D7-854B-A3AA-EBB27ADD7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84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stest.usask.ca/irw/" TargetMode="External"/><Relationship Id="rId3" Type="http://schemas.openxmlformats.org/officeDocument/2006/relationships/hyperlink" Target="http://gis.usask.ca/irw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ismatthew/imm5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ismatthew/north3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ismatthew/soil-db" TargetMode="External"/><Relationship Id="rId3" Type="http://schemas.openxmlformats.org/officeDocument/2006/relationships/hyperlink" Target="http://gis1test.usask.ca/soil-db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gismatthew@gmail.com" TargetMode="External"/><Relationship Id="rId3" Type="http://schemas.openxmlformats.org/officeDocument/2006/relationships/hyperlink" Target="mailto:meng.li@usask.ca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Mastering-ArcGIS-Maribeth-Price/dp/007809514X" TargetMode="External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undog.usask.ca/search~S8?/Ymastering+arcgis&amp;searchscope=8&amp;SORT=DZ/Ymastering+arcgis&amp;searchscope=8&amp;SORT=DZ&amp;extended=0&amp;SUBKEY=mastering+arcgis/1,3,3,B/frameset&amp;FF=Ymastering+arcgis&amp;searchscope=8&amp;SORT=DZ&amp;2,2,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patial.usask.ca/software/install.php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gismatthew@gmail.com" TargetMode="External"/><Relationship Id="rId3" Type="http://schemas.openxmlformats.org/officeDocument/2006/relationships/hyperlink" Target="mailto:meng.li@usask.c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indtools.com/pages/article/newCDV_43.ht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joe.garcea@usask.c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WelcomeSig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1041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683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Immigration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Beautiful hand-made maps using ArcGIS</a:t>
            </a:r>
          </a:p>
          <a:p>
            <a:pPr lvl="1"/>
            <a:r>
              <a:rPr lang="en-US" dirty="0" smtClean="0"/>
              <a:t>Schema/diagram as an overview of variables</a:t>
            </a:r>
          </a:p>
          <a:p>
            <a:pPr lvl="1"/>
            <a:r>
              <a:rPr lang="en-US" dirty="0" smtClean="0"/>
              <a:t>Online mapping</a:t>
            </a:r>
          </a:p>
          <a:p>
            <a:pPr lvl="2"/>
            <a:r>
              <a:rPr lang="en-US" dirty="0" err="1" smtClean="0"/>
              <a:t>Dev</a:t>
            </a:r>
            <a:r>
              <a:rPr lang="en-US" dirty="0" smtClean="0"/>
              <a:t> server: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http://gistest.usask.ca/irw/</a:t>
            </a:r>
            <a:endParaRPr lang="en-US" dirty="0" smtClean="0"/>
          </a:p>
          <a:p>
            <a:pPr lvl="2"/>
            <a:r>
              <a:rPr lang="en-US" dirty="0" smtClean="0"/>
              <a:t>Product server: </a:t>
            </a:r>
            <a:r>
              <a:rPr lang="en-US" dirty="0" smtClean="0">
                <a:hlinkClick r:id="rId3"/>
              </a:rPr>
              <a:t>http://gis.usask.ca/irw/</a:t>
            </a: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909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Immigration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new team</a:t>
            </a:r>
          </a:p>
          <a:p>
            <a:pPr lvl="1"/>
            <a:r>
              <a:rPr lang="en-US" dirty="0" smtClean="0"/>
              <a:t>Server:</a:t>
            </a:r>
          </a:p>
          <a:p>
            <a:pPr lvl="2"/>
            <a:r>
              <a:rPr lang="en-US" b="1" dirty="0" err="1" smtClean="0"/>
              <a:t>gistest</a:t>
            </a:r>
            <a:r>
              <a:rPr lang="en-US" dirty="0" smtClean="0"/>
              <a:t> (</a:t>
            </a:r>
            <a:r>
              <a:rPr lang="en-US" dirty="0" err="1" smtClean="0"/>
              <a:t>dev</a:t>
            </a:r>
            <a:r>
              <a:rPr lang="en-US" dirty="0" smtClean="0"/>
              <a:t>): full access</a:t>
            </a:r>
          </a:p>
          <a:p>
            <a:pPr lvl="3"/>
            <a:r>
              <a:rPr lang="en-US" dirty="0" err="1" smtClean="0"/>
              <a:t>PostGreSQL</a:t>
            </a:r>
            <a:r>
              <a:rPr lang="en-US" dirty="0" smtClean="0"/>
              <a:t>, </a:t>
            </a:r>
            <a:r>
              <a:rPr lang="en-US" dirty="0" err="1" smtClean="0"/>
              <a:t>PostGIS</a:t>
            </a:r>
            <a:r>
              <a:rPr lang="en-US" dirty="0" smtClean="0"/>
              <a:t> enabled, GDAL</a:t>
            </a:r>
          </a:p>
          <a:p>
            <a:pPr lvl="3"/>
            <a:r>
              <a:rPr lang="en-US" dirty="0" smtClean="0"/>
              <a:t>ArcGIS with Python 2</a:t>
            </a:r>
          </a:p>
          <a:p>
            <a:pPr lvl="3"/>
            <a:r>
              <a:rPr lang="en-US" dirty="0" smtClean="0"/>
              <a:t>My installation history: ‘</a:t>
            </a:r>
            <a:r>
              <a:rPr lang="en-US" dirty="0" err="1" smtClean="0"/>
              <a:t>matthew_work.log</a:t>
            </a:r>
            <a:r>
              <a:rPr lang="en-US" dirty="0" smtClean="0"/>
              <a:t>’</a:t>
            </a:r>
          </a:p>
          <a:p>
            <a:pPr lvl="2"/>
            <a:r>
              <a:rPr lang="en-US" b="1" dirty="0" err="1"/>
              <a:t>g</a:t>
            </a:r>
            <a:r>
              <a:rPr lang="en-US" b="1" dirty="0" err="1" smtClean="0"/>
              <a:t>is</a:t>
            </a:r>
            <a:r>
              <a:rPr lang="en-US" dirty="0" smtClean="0"/>
              <a:t> (product): </a:t>
            </a:r>
            <a:r>
              <a:rPr lang="en-US" dirty="0" err="1" smtClean="0"/>
              <a:t>apache_www</a:t>
            </a:r>
            <a:r>
              <a:rPr lang="en-US" dirty="0" smtClean="0"/>
              <a:t> directory</a:t>
            </a:r>
          </a:p>
          <a:p>
            <a:pPr lvl="3"/>
            <a:r>
              <a:rPr lang="en-US" dirty="0" err="1" smtClean="0"/>
              <a:t>PostGreSQL</a:t>
            </a:r>
            <a:r>
              <a:rPr lang="en-US" dirty="0" smtClean="0"/>
              <a:t>, </a:t>
            </a:r>
            <a:r>
              <a:rPr lang="en-US" dirty="0" err="1" smtClean="0"/>
              <a:t>PostGIS</a:t>
            </a:r>
            <a:r>
              <a:rPr lang="en-US" dirty="0" smtClean="0"/>
              <a:t> enabled</a:t>
            </a:r>
          </a:p>
          <a:p>
            <a:pPr lvl="3"/>
            <a:r>
              <a:rPr lang="en-US" dirty="0" smtClean="0"/>
              <a:t>Contact ICT for other requests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623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Immigration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new team</a:t>
            </a:r>
          </a:p>
          <a:p>
            <a:pPr lvl="1"/>
            <a:r>
              <a:rPr lang="en-US" dirty="0" smtClean="0"/>
              <a:t>Source-code:</a:t>
            </a:r>
          </a:p>
          <a:p>
            <a:pPr lvl="2"/>
            <a:r>
              <a:rPr lang="en-US" dirty="0" smtClean="0"/>
              <a:t>On </a:t>
            </a:r>
            <a:r>
              <a:rPr lang="en-US" dirty="0" err="1" smtClean="0"/>
              <a:t>gistest</a:t>
            </a:r>
            <a:r>
              <a:rPr lang="en-US" dirty="0" smtClean="0"/>
              <a:t> server</a:t>
            </a:r>
          </a:p>
          <a:p>
            <a:pPr lvl="2"/>
            <a:r>
              <a:rPr lang="en-US" dirty="0" smtClean="0"/>
              <a:t>no version controls: ‘</a:t>
            </a:r>
            <a:r>
              <a:rPr lang="en-US" dirty="0" err="1" smtClean="0"/>
              <a:t>im</a:t>
            </a:r>
            <a:r>
              <a:rPr lang="en-US" dirty="0" smtClean="0"/>
              <a:t>’, ‘imm2’, ‘imm3’, ‘IRW’, ‘IRW2’, ‘</a:t>
            </a:r>
            <a:r>
              <a:rPr lang="en-US" dirty="0" err="1" smtClean="0"/>
              <a:t>shuo</a:t>
            </a:r>
            <a:r>
              <a:rPr lang="en-US" dirty="0" smtClean="0"/>
              <a:t>’</a:t>
            </a:r>
          </a:p>
          <a:p>
            <a:pPr lvl="2"/>
            <a:r>
              <a:rPr lang="en-US" dirty="0" smtClean="0"/>
              <a:t>TODO: archive historic versions</a:t>
            </a:r>
            <a:endParaRPr lang="en-US" dirty="0" smtClean="0"/>
          </a:p>
          <a:p>
            <a:pPr lvl="1"/>
            <a:r>
              <a:rPr lang="en-US" dirty="0" smtClean="0"/>
              <a:t>Phase II:</a:t>
            </a:r>
          </a:p>
          <a:p>
            <a:pPr lvl="2"/>
            <a:r>
              <a:rPr lang="en-US" dirty="0" smtClean="0">
                <a:hlinkClick r:id="rId2"/>
              </a:rPr>
              <a:t>https://github.com/gismatthew/imm5</a:t>
            </a:r>
            <a:endParaRPr lang="en-US" dirty="0" smtClean="0"/>
          </a:p>
          <a:p>
            <a:pPr lvl="2"/>
            <a:r>
              <a:rPr lang="en-US" dirty="0" smtClean="0"/>
              <a:t>JS workflow (gulp), UML, well-documented repo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139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I learned from IMM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general web mapping framework</a:t>
            </a:r>
          </a:p>
          <a:p>
            <a:pPr lvl="1"/>
            <a:r>
              <a:rPr lang="en-US" dirty="0" smtClean="0"/>
              <a:t>To quickly publish census data in charts / maps</a:t>
            </a:r>
          </a:p>
          <a:p>
            <a:pPr lvl="1"/>
            <a:r>
              <a:rPr lang="en-US" dirty="0" smtClean="0"/>
              <a:t>Easy to maintain/debug (modularized)</a:t>
            </a:r>
          </a:p>
          <a:p>
            <a:pPr lvl="1"/>
            <a:r>
              <a:rPr lang="en-US" dirty="0" smtClean="0"/>
              <a:t>Extensible for adding new features</a:t>
            </a:r>
          </a:p>
          <a:p>
            <a:pPr lvl="1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177" y="3755612"/>
            <a:ext cx="4168587" cy="302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31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Northern SK Aboriginal Community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Client:</a:t>
            </a:r>
          </a:p>
          <a:p>
            <a:pPr lvl="1"/>
            <a:r>
              <a:rPr lang="en-US" dirty="0" smtClean="0"/>
              <a:t> International Centre for Northern Governance and Development</a:t>
            </a:r>
          </a:p>
          <a:p>
            <a:r>
              <a:rPr lang="en-US" dirty="0" smtClean="0"/>
              <a:t>Project objective</a:t>
            </a:r>
          </a:p>
          <a:p>
            <a:pPr lvl="1"/>
            <a:r>
              <a:rPr lang="en-US" dirty="0" smtClean="0"/>
              <a:t>Visualizing census data using maps</a:t>
            </a:r>
          </a:p>
          <a:p>
            <a:pPr lvl="1"/>
            <a:r>
              <a:rPr lang="en-US" dirty="0" smtClean="0"/>
              <a:t>Keywords: multi-dimensional, </a:t>
            </a:r>
            <a:r>
              <a:rPr lang="en-US" b="1" dirty="0" smtClean="0"/>
              <a:t>no </a:t>
            </a:r>
            <a:r>
              <a:rPr lang="en-US" dirty="0" smtClean="0"/>
              <a:t>scales, charts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854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Northern SK Aboriginal Community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Different version, north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north2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north3</a:t>
            </a:r>
          </a:p>
          <a:p>
            <a:r>
              <a:rPr lang="en-US" dirty="0" smtClean="0"/>
              <a:t>For the new team</a:t>
            </a:r>
          </a:p>
          <a:p>
            <a:pPr lvl="1"/>
            <a:r>
              <a:rPr lang="en-US" dirty="0" smtClean="0"/>
              <a:t>Source-code:</a:t>
            </a:r>
          </a:p>
          <a:p>
            <a:pPr lvl="2"/>
            <a:r>
              <a:rPr lang="en-US" dirty="0" smtClean="0">
                <a:hlinkClick r:id="rId2"/>
              </a:rPr>
              <a:t>https://github.com/gismatthew/north3</a:t>
            </a:r>
            <a:endParaRPr lang="en-US" dirty="0" smtClean="0"/>
          </a:p>
          <a:p>
            <a:pPr lvl="2"/>
            <a:r>
              <a:rPr lang="en-US" dirty="0" smtClean="0"/>
              <a:t>JS workflow (gulp), UML, well-documented repo</a:t>
            </a:r>
          </a:p>
          <a:p>
            <a:pPr lvl="2"/>
            <a:r>
              <a:rPr lang="en-US" dirty="0" smtClean="0"/>
              <a:t>Deployed on </a:t>
            </a:r>
            <a:r>
              <a:rPr lang="en-US" dirty="0" err="1" smtClean="0"/>
              <a:t>gistest</a:t>
            </a:r>
            <a:r>
              <a:rPr lang="en-US" dirty="0" smtClean="0"/>
              <a:t> server</a:t>
            </a:r>
          </a:p>
          <a:p>
            <a:pPr lvl="2"/>
            <a:r>
              <a:rPr lang="en-US" dirty="0" smtClean="0"/>
              <a:t>TODO: archive historic versions</a:t>
            </a:r>
          </a:p>
          <a:p>
            <a:pPr lvl="1"/>
            <a:r>
              <a:rPr lang="en-US" dirty="0" smtClean="0"/>
              <a:t>Finalization: ASAP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0046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Soil Science DB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3329"/>
          </a:xfrm>
        </p:spPr>
        <p:txBody>
          <a:bodyPr>
            <a:normAutofit/>
          </a:bodyPr>
          <a:lstStyle/>
          <a:p>
            <a:r>
              <a:rPr lang="en-US" dirty="0" smtClean="0"/>
              <a:t>Client</a:t>
            </a:r>
          </a:p>
          <a:p>
            <a:pPr lvl="1"/>
            <a:r>
              <a:rPr lang="en-US" dirty="0" smtClean="0"/>
              <a:t>Colin </a:t>
            </a:r>
            <a:r>
              <a:rPr lang="en-US" dirty="0" err="1" smtClean="0"/>
              <a:t>Minielly’s</a:t>
            </a:r>
            <a:r>
              <a:rPr lang="en-US" dirty="0" smtClean="0"/>
              <a:t> Research Group (Derek ??)</a:t>
            </a:r>
          </a:p>
          <a:p>
            <a:r>
              <a:rPr lang="en-US" dirty="0" smtClean="0"/>
              <a:t>Project objectives</a:t>
            </a:r>
          </a:p>
          <a:p>
            <a:pPr lvl="1"/>
            <a:r>
              <a:rPr lang="en-US" dirty="0" smtClean="0"/>
              <a:t>Publish massive GIS data to facilitate data sharing and research collaboration of labs around the world</a:t>
            </a:r>
          </a:p>
          <a:p>
            <a:pPr lvl="1"/>
            <a:r>
              <a:rPr lang="en-US" dirty="0" smtClean="0"/>
              <a:t>Key features I identified</a:t>
            </a:r>
          </a:p>
          <a:p>
            <a:pPr lvl="2"/>
            <a:r>
              <a:rPr lang="en-US" dirty="0" smtClean="0"/>
              <a:t>Visualizing GIS layers (Raster, Vector)</a:t>
            </a:r>
          </a:p>
          <a:p>
            <a:pPr lvl="2"/>
            <a:r>
              <a:rPr lang="en-US" dirty="0" smtClean="0"/>
              <a:t>Showing associated attribute info</a:t>
            </a:r>
          </a:p>
          <a:p>
            <a:pPr lvl="2"/>
            <a:r>
              <a:rPr lang="en-US" dirty="0" smtClean="0"/>
              <a:t>Simple analysis: data query, user-defined </a:t>
            </a:r>
            <a:r>
              <a:rPr lang="en-US" dirty="0" err="1" smtClean="0"/>
              <a:t>symbology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391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Soil Science DB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3329"/>
          </a:xfrm>
        </p:spPr>
        <p:txBody>
          <a:bodyPr>
            <a:normAutofit/>
          </a:bodyPr>
          <a:lstStyle/>
          <a:p>
            <a:r>
              <a:rPr lang="en-US" dirty="0" smtClean="0"/>
              <a:t>For the new team</a:t>
            </a:r>
          </a:p>
          <a:p>
            <a:pPr lvl="1"/>
            <a:r>
              <a:rPr lang="en-US" dirty="0" smtClean="0"/>
              <a:t>Source-code:</a:t>
            </a:r>
          </a:p>
          <a:p>
            <a:pPr lvl="2"/>
            <a:r>
              <a:rPr lang="en-US" dirty="0" smtClean="0">
                <a:hlinkClick r:id="rId2"/>
              </a:rPr>
              <a:t>https://github.com/gismatthew/soil-db</a:t>
            </a:r>
            <a:endParaRPr lang="en-US" dirty="0" smtClean="0"/>
          </a:p>
          <a:p>
            <a:pPr lvl="2"/>
            <a:r>
              <a:rPr lang="en-US" dirty="0" smtClean="0"/>
              <a:t>On gis1test server </a:t>
            </a:r>
            <a:r>
              <a:rPr lang="en-US" dirty="0" smtClean="0">
                <a:hlinkClick r:id="rId3"/>
              </a:rPr>
              <a:t>http://gis1test.usask.ca/soil-db</a:t>
            </a:r>
            <a:endParaRPr lang="en-US" dirty="0" smtClean="0"/>
          </a:p>
          <a:p>
            <a:pPr lvl="2"/>
            <a:r>
              <a:rPr lang="en-US" dirty="0" smtClean="0"/>
              <a:t>JS workflow (gulp), UML, well-documented repo</a:t>
            </a:r>
          </a:p>
          <a:p>
            <a:pPr lvl="2"/>
            <a:r>
              <a:rPr lang="en-US" dirty="0" smtClean="0"/>
              <a:t>TODO: issues on </a:t>
            </a:r>
            <a:r>
              <a:rPr lang="en-US" dirty="0" err="1" smtClean="0"/>
              <a:t>GitHub</a:t>
            </a:r>
            <a:r>
              <a:rPr lang="en-US" dirty="0" smtClean="0"/>
              <a:t>, talk to Colin</a:t>
            </a:r>
          </a:p>
          <a:p>
            <a:pPr lvl="1"/>
            <a:r>
              <a:rPr lang="en-US" dirty="0" smtClean="0"/>
              <a:t>Implementation</a:t>
            </a:r>
          </a:p>
          <a:p>
            <a:pPr lvl="2"/>
            <a:r>
              <a:rPr lang="en-US" dirty="0" smtClean="0"/>
              <a:t>Lots of server-side configuration</a:t>
            </a:r>
          </a:p>
          <a:p>
            <a:pPr lvl="2"/>
            <a:r>
              <a:rPr lang="en-US" dirty="0" smtClean="0"/>
              <a:t>Hosting raster-tile servers and vector-tile servers</a:t>
            </a:r>
          </a:p>
          <a:p>
            <a:pPr lvl="2"/>
            <a:r>
              <a:rPr lang="en-US" dirty="0" smtClean="0"/>
              <a:t>Light-weight, flexible, configurable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NodeJS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3663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Soil Science DB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new team</a:t>
            </a:r>
            <a:endParaRPr lang="en-US" dirty="0" smtClean="0"/>
          </a:p>
          <a:p>
            <a:pPr lvl="1"/>
            <a:r>
              <a:rPr lang="en-US" dirty="0" smtClean="0"/>
              <a:t>Milestone:</a:t>
            </a:r>
          </a:p>
          <a:p>
            <a:pPr lvl="2"/>
            <a:r>
              <a:rPr lang="en-US" dirty="0" smtClean="0"/>
              <a:t>Project progress report by end of this month</a:t>
            </a:r>
          </a:p>
          <a:p>
            <a:pPr lvl="2"/>
            <a:r>
              <a:rPr lang="en-US" dirty="0" smtClean="0"/>
              <a:t>International partners attending workshop at USASK in Oct</a:t>
            </a:r>
          </a:p>
          <a:p>
            <a:pPr lvl="1"/>
            <a:r>
              <a:rPr lang="en-US" dirty="0" smtClean="0"/>
              <a:t>Suggestions</a:t>
            </a:r>
          </a:p>
          <a:p>
            <a:pPr lvl="2"/>
            <a:r>
              <a:rPr lang="en-US" dirty="0" smtClean="0"/>
              <a:t>Talk to Colin, very approachable – best project management scenario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106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Breast Cancer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pPr lvl="1"/>
            <a:r>
              <a:rPr lang="en-US" dirty="0" err="1" smtClean="0"/>
              <a:t>LimeSurvey</a:t>
            </a:r>
            <a:endParaRPr lang="en-US" dirty="0" smtClean="0"/>
          </a:p>
          <a:p>
            <a:r>
              <a:rPr lang="en-US" dirty="0" smtClean="0"/>
              <a:t>Time Sensitive: Oct</a:t>
            </a:r>
          </a:p>
          <a:p>
            <a:r>
              <a:rPr lang="en-US" dirty="0" smtClean="0"/>
              <a:t>The printing function</a:t>
            </a:r>
          </a:p>
          <a:p>
            <a:pPr lvl="1"/>
            <a:r>
              <a:rPr lang="en-US" dirty="0" smtClean="0"/>
              <a:t>Be able to print (un)finished survey</a:t>
            </a:r>
          </a:p>
          <a:p>
            <a:pPr lvl="1"/>
            <a:r>
              <a:rPr lang="en-US" dirty="0" smtClean="0"/>
              <a:t>Add the button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Save unfinished survey to the server </a:t>
            </a:r>
            <a:r>
              <a:rPr lang="en-US" dirty="0" smtClean="0">
                <a:sym typeface="Wingdings"/>
              </a:rPr>
              <a:t> query the table  generate populated </a:t>
            </a:r>
            <a:r>
              <a:rPr lang="en-US" dirty="0" err="1" smtClean="0">
                <a:sym typeface="Wingdings"/>
              </a:rPr>
              <a:t>pdf</a:t>
            </a:r>
            <a:r>
              <a:rPr lang="en-US" dirty="0" smtClean="0">
                <a:sym typeface="Wingdings"/>
              </a:rPr>
              <a:t> template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7326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However,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8624"/>
          </a:xfrm>
        </p:spPr>
        <p:txBody>
          <a:bodyPr>
            <a:normAutofit/>
          </a:bodyPr>
          <a:lstStyle/>
          <a:p>
            <a:r>
              <a:rPr lang="en-US" dirty="0" smtClean="0"/>
              <a:t>I’ll be leaving</a:t>
            </a:r>
          </a:p>
          <a:p>
            <a:pPr lvl="1"/>
            <a:r>
              <a:rPr lang="en-US" dirty="0" smtClean="0"/>
              <a:t>Too involved at SSRL/TSI</a:t>
            </a:r>
          </a:p>
          <a:p>
            <a:pPr lvl="1"/>
            <a:r>
              <a:rPr lang="en-US" dirty="0" smtClean="0"/>
              <a:t>Own thesis falling </a:t>
            </a:r>
            <a:r>
              <a:rPr lang="en-US" dirty="0" smtClean="0"/>
              <a:t>far</a:t>
            </a:r>
            <a:r>
              <a:rPr lang="en-US" dirty="0" smtClean="0"/>
              <a:t> behind schedule</a:t>
            </a:r>
          </a:p>
          <a:p>
            <a:pPr lvl="2"/>
            <a:r>
              <a:rPr lang="en-US" dirty="0" smtClean="0"/>
              <a:t>Pressure from my supervisor / family /self</a:t>
            </a:r>
          </a:p>
          <a:p>
            <a:pPr lvl="1"/>
            <a:r>
              <a:rPr lang="en-US" dirty="0" smtClean="0"/>
              <a:t>Great experience at this lab</a:t>
            </a:r>
          </a:p>
          <a:p>
            <a:r>
              <a:rPr lang="en-US" dirty="0" smtClean="0"/>
              <a:t>Reach me</a:t>
            </a:r>
          </a:p>
          <a:p>
            <a:pPr lvl="1"/>
            <a:r>
              <a:rPr lang="en-US" dirty="0" smtClean="0"/>
              <a:t>Still on campus (Kirk Hall, Murray library)</a:t>
            </a:r>
          </a:p>
          <a:p>
            <a:pPr lvl="1"/>
            <a:r>
              <a:rPr lang="en-US" dirty="0" smtClean="0"/>
              <a:t>Email </a:t>
            </a:r>
            <a:r>
              <a:rPr lang="en-US" dirty="0" smtClean="0">
                <a:hlinkClick r:id="rId2"/>
              </a:rPr>
              <a:t>gismatthew@gmail.com</a:t>
            </a:r>
            <a:r>
              <a:rPr lang="en-US" dirty="0" smtClean="0"/>
              <a:t>, </a:t>
            </a:r>
            <a:r>
              <a:rPr lang="en-US" dirty="0" smtClean="0">
                <a:hlinkClick r:id="rId3"/>
              </a:rPr>
              <a:t>meng.li@usask.ca</a:t>
            </a:r>
            <a:endParaRPr lang="en-US" dirty="0" smtClean="0"/>
          </a:p>
          <a:p>
            <a:pPr lvl="1"/>
            <a:r>
              <a:rPr lang="en-US" dirty="0" smtClean="0"/>
              <a:t>Phone: 306-261-0583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109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 Security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Sharing data among researchers in spatial-enabled DBMS</a:t>
            </a:r>
          </a:p>
          <a:p>
            <a:r>
              <a:rPr lang="en-US" dirty="0" smtClean="0"/>
              <a:t>Implementation</a:t>
            </a:r>
          </a:p>
          <a:p>
            <a:pPr lvl="1"/>
            <a:r>
              <a:rPr lang="en-US" dirty="0" err="1" smtClean="0"/>
              <a:t>ArcSDE</a:t>
            </a:r>
            <a:r>
              <a:rPr lang="en-US" dirty="0" smtClean="0"/>
              <a:t> + </a:t>
            </a:r>
            <a:r>
              <a:rPr lang="en-US" dirty="0" err="1" smtClean="0"/>
              <a:t>PostGreSQL</a:t>
            </a:r>
            <a:endParaRPr lang="en-US" dirty="0" smtClean="0"/>
          </a:p>
          <a:p>
            <a:pPr lvl="1"/>
            <a:r>
              <a:rPr lang="en-US" dirty="0" smtClean="0"/>
              <a:t>Use both SQL &amp; ArcGIS to manage user privileges</a:t>
            </a:r>
          </a:p>
          <a:p>
            <a:pPr lvl="1"/>
            <a:r>
              <a:rPr lang="en-US" dirty="0" smtClean="0"/>
              <a:t>Most time: grant NSIDs permissions to read and/or write access to certain tables (GIS layers)</a:t>
            </a:r>
          </a:p>
        </p:txBody>
      </p:sp>
    </p:spTree>
    <p:extLst>
      <p:ext uri="{BB962C8B-B14F-4D97-AF65-F5344CB8AC3E}">
        <p14:creationId xmlns:p14="http://schemas.microsoft.com/office/powerpoint/2010/main" val="1385373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&amp; Suggestions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417637"/>
            <a:ext cx="8665882" cy="524612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Development</a:t>
            </a:r>
          </a:p>
          <a:p>
            <a:pPr lvl="1"/>
            <a:r>
              <a:rPr lang="en-US" dirty="0" smtClean="0"/>
              <a:t>Philosophy: open source projects</a:t>
            </a:r>
          </a:p>
          <a:p>
            <a:pPr lvl="1"/>
            <a:r>
              <a:rPr lang="en-US" b="1" dirty="0" smtClean="0"/>
              <a:t>Issues</a:t>
            </a:r>
            <a:r>
              <a:rPr lang="en-US" dirty="0" smtClean="0"/>
              <a:t> on </a:t>
            </a:r>
            <a:r>
              <a:rPr lang="en-US" dirty="0" err="1" smtClean="0"/>
              <a:t>GitHub</a:t>
            </a:r>
            <a:r>
              <a:rPr lang="en-US" dirty="0" smtClean="0"/>
              <a:t> to document all updates</a:t>
            </a:r>
          </a:p>
          <a:p>
            <a:pPr lvl="2"/>
            <a:r>
              <a:rPr lang="en-US" dirty="0" smtClean="0"/>
              <a:t>Organize requests from email and post as issues on GH</a:t>
            </a:r>
          </a:p>
          <a:p>
            <a:pPr lvl="1"/>
            <a:r>
              <a:rPr lang="en-US" dirty="0" smtClean="0"/>
              <a:t>Atom Text Editor (IDE)</a:t>
            </a:r>
          </a:p>
          <a:p>
            <a:pPr lvl="2"/>
            <a:r>
              <a:rPr lang="en-US" dirty="0" smtClean="0"/>
              <a:t>Sublime </a:t>
            </a:r>
            <a:r>
              <a:rPr lang="en-US" dirty="0" smtClean="0">
                <a:sym typeface="Wingdings"/>
              </a:rPr>
              <a:t> Atom</a:t>
            </a:r>
          </a:p>
          <a:p>
            <a:pPr lvl="2"/>
            <a:r>
              <a:rPr lang="en-US" dirty="0" err="1" smtClean="0"/>
              <a:t>Hackable</a:t>
            </a:r>
            <a:r>
              <a:rPr lang="en-US" dirty="0" smtClean="0"/>
              <a:t>, integration with </a:t>
            </a:r>
            <a:r>
              <a:rPr lang="en-US" dirty="0" err="1" smtClean="0"/>
              <a:t>git</a:t>
            </a:r>
            <a:r>
              <a:rPr lang="en-US" dirty="0" smtClean="0"/>
              <a:t>/</a:t>
            </a:r>
            <a:r>
              <a:rPr lang="en-US" dirty="0" err="1" smtClean="0"/>
              <a:t>GitHub</a:t>
            </a:r>
            <a:r>
              <a:rPr lang="en-US" dirty="0" smtClean="0"/>
              <a:t>, markdown, plugins</a:t>
            </a:r>
          </a:p>
          <a:p>
            <a:pPr lvl="1"/>
            <a:r>
              <a:rPr lang="en-US" dirty="0" smtClean="0"/>
              <a:t>Design before implementation</a:t>
            </a:r>
          </a:p>
          <a:p>
            <a:pPr lvl="2"/>
            <a:r>
              <a:rPr lang="en-US" dirty="0" smtClean="0"/>
              <a:t>Always remember project objectives &amp; key features</a:t>
            </a:r>
          </a:p>
          <a:p>
            <a:pPr lvl="2"/>
            <a:r>
              <a:rPr lang="en-US" dirty="0" smtClean="0"/>
              <a:t>Discuss with clients: </a:t>
            </a:r>
            <a:r>
              <a:rPr lang="en-US" dirty="0" err="1" smtClean="0"/>
              <a:t>North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err="1" smtClean="0"/>
              <a:t>IMM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err="1" smtClean="0"/>
              <a:t>SoilDB</a:t>
            </a:r>
            <a:endParaRPr lang="en-US" dirty="0" smtClean="0"/>
          </a:p>
          <a:p>
            <a:pPr lvl="1"/>
            <a:r>
              <a:rPr lang="en-US" dirty="0" smtClean="0"/>
              <a:t>Paradigm: </a:t>
            </a:r>
            <a:r>
              <a:rPr lang="en-US" dirty="0" err="1" smtClean="0"/>
              <a:t>php</a:t>
            </a:r>
            <a:r>
              <a:rPr lang="en-US" dirty="0"/>
              <a:t>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NodeJS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6930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&amp; Suggestions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dirty="0" smtClean="0"/>
              <a:t>Design</a:t>
            </a:r>
          </a:p>
          <a:p>
            <a:pPr marL="742950" lvl="2" indent="-342900"/>
            <a:r>
              <a:rPr lang="en-US" dirty="0" smtClean="0"/>
              <a:t>QGIS, ArcGIS: easy to visualize</a:t>
            </a:r>
          </a:p>
          <a:p>
            <a:pPr marL="1200150" lvl="3" indent="-342900"/>
            <a:r>
              <a:rPr lang="en-US" dirty="0" smtClean="0"/>
              <a:t>SQL support</a:t>
            </a:r>
          </a:p>
          <a:p>
            <a:pPr marL="1200150" lvl="3" indent="-342900"/>
            <a:r>
              <a:rPr lang="en-US" dirty="0" smtClean="0"/>
              <a:t>Create geometries on the fly (WKT)</a:t>
            </a:r>
          </a:p>
          <a:p>
            <a:pPr marL="1200150" lvl="3" indent="-342900"/>
            <a:r>
              <a:rPr lang="en-US" dirty="0" smtClean="0"/>
              <a:t>GDAL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 Shot 2016-09-19 at 2.38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789" y="4004235"/>
            <a:ext cx="4897011" cy="243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394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&amp; Suggestions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Future of </a:t>
            </a:r>
            <a:r>
              <a:rPr lang="en-US" dirty="0" err="1" smtClean="0"/>
              <a:t>WebGIS</a:t>
            </a:r>
            <a:r>
              <a:rPr lang="en-US" dirty="0" smtClean="0"/>
              <a:t> (What I want to see)</a:t>
            </a:r>
          </a:p>
          <a:p>
            <a:pPr lvl="1"/>
            <a:r>
              <a:rPr lang="en-US" dirty="0" smtClean="0"/>
              <a:t>Back-end</a:t>
            </a:r>
          </a:p>
          <a:p>
            <a:pPr lvl="2"/>
            <a:r>
              <a:rPr lang="en-US" dirty="0" err="1" smtClean="0"/>
              <a:t>NodeJS</a:t>
            </a:r>
            <a:r>
              <a:rPr lang="en-US" dirty="0" smtClean="0"/>
              <a:t> server + GDAL/</a:t>
            </a:r>
            <a:r>
              <a:rPr lang="en-US" dirty="0" err="1" smtClean="0"/>
              <a:t>mapnik</a:t>
            </a:r>
            <a:r>
              <a:rPr lang="en-US" dirty="0" smtClean="0"/>
              <a:t> </a:t>
            </a:r>
            <a:r>
              <a:rPr lang="en-US" dirty="0" smtClean="0"/>
              <a:t>wrapper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erving data, analysis</a:t>
            </a:r>
          </a:p>
          <a:p>
            <a:pPr lvl="1"/>
            <a:r>
              <a:rPr lang="en-US" dirty="0" smtClean="0"/>
              <a:t>Front-end</a:t>
            </a:r>
          </a:p>
          <a:p>
            <a:pPr lvl="2"/>
            <a:r>
              <a:rPr lang="en-US" dirty="0" smtClean="0"/>
              <a:t>Vector: vector tiles</a:t>
            </a:r>
          </a:p>
          <a:p>
            <a:pPr lvl="2"/>
            <a:r>
              <a:rPr lang="en-US" dirty="0" smtClean="0"/>
              <a:t>Raster: UTF-grids</a:t>
            </a:r>
          </a:p>
          <a:p>
            <a:pPr lvl="2"/>
            <a:r>
              <a:rPr lang="en-US" dirty="0" smtClean="0"/>
              <a:t>Charting: D3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2"/>
            <a:r>
              <a:rPr lang="en-US" dirty="0" smtClean="0"/>
              <a:t>Mapping API: </a:t>
            </a:r>
            <a:r>
              <a:rPr lang="en-US" dirty="0" err="1" smtClean="0"/>
              <a:t>MapBox</a:t>
            </a:r>
            <a:r>
              <a:rPr lang="en-US" dirty="0" smtClean="0"/>
              <a:t> GL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083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&amp; Suggestions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Crash course in GIS</a:t>
            </a:r>
          </a:p>
          <a:p>
            <a:pPr lvl="1"/>
            <a:r>
              <a:rPr lang="en-US" dirty="0" smtClean="0"/>
              <a:t>GEOG322 textbook</a:t>
            </a:r>
          </a:p>
          <a:p>
            <a:pPr lvl="2"/>
            <a:r>
              <a:rPr lang="en-US" dirty="0" smtClean="0"/>
              <a:t>Solid theories, lots of practices</a:t>
            </a:r>
          </a:p>
          <a:p>
            <a:pPr lvl="2"/>
            <a:r>
              <a:rPr lang="en-US" dirty="0" smtClean="0">
                <a:hlinkClick r:id="rId2"/>
              </a:rPr>
              <a:t>Murray Library-4th Floor</a:t>
            </a:r>
            <a:endParaRPr lang="en-US" dirty="0" smtClean="0"/>
          </a:p>
          <a:p>
            <a:pPr lvl="1"/>
            <a:r>
              <a:rPr lang="en-US" dirty="0" smtClean="0"/>
              <a:t>GEOG 485 (</a:t>
            </a:r>
            <a:r>
              <a:rPr lang="en-US" dirty="0" smtClean="0"/>
              <a:t>Pennsylvania State </a:t>
            </a:r>
            <a:r>
              <a:rPr lang="en-US" dirty="0" err="1" smtClean="0"/>
              <a:t>Univ</a:t>
            </a:r>
            <a:r>
              <a:rPr lang="en-US" dirty="0" smtClean="0"/>
              <a:t>)</a:t>
            </a:r>
          </a:p>
          <a:p>
            <a:pPr lvl="2"/>
            <a:r>
              <a:rPr lang="en-US" i="1" dirty="0" smtClean="0"/>
              <a:t>GIS Programming and Automation</a:t>
            </a:r>
            <a:r>
              <a:rPr lang="en-US" dirty="0" smtClean="0"/>
              <a:t>: GIS modeling, Model Builder, Python</a:t>
            </a:r>
            <a:endParaRPr lang="en-US" i="1" dirty="0" smtClean="0"/>
          </a:p>
          <a:p>
            <a:pPr lvl="1"/>
            <a:r>
              <a:rPr lang="en-US" dirty="0" smtClean="0"/>
              <a:t>GIS For Web Developers (</a:t>
            </a:r>
            <a:r>
              <a:rPr lang="en-US" dirty="0" err="1" smtClean="0"/>
              <a:t>google</a:t>
            </a:r>
            <a:r>
              <a:rPr lang="en-US" dirty="0" smtClean="0"/>
              <a:t> for </a:t>
            </a:r>
            <a:r>
              <a:rPr lang="en-US" dirty="0" err="1" smtClean="0"/>
              <a:t>pdf</a:t>
            </a:r>
            <a:r>
              <a:rPr lang="en-US" dirty="0" smtClean="0"/>
              <a:t> copy)</a:t>
            </a:r>
          </a:p>
          <a:p>
            <a:pPr lvl="2"/>
            <a:r>
              <a:rPr lang="en-US" dirty="0" smtClean="0"/>
              <a:t>Data types, common GIS file formats, projection, database, web services</a:t>
            </a:r>
            <a:endParaRPr lang="en-US" dirty="0"/>
          </a:p>
        </p:txBody>
      </p:sp>
      <p:pic>
        <p:nvPicPr>
          <p:cNvPr id="5" name="Picture 4" descr="51x-JQmvnnL._SX391_BO1,204,203,200_.jpg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764" y="1216817"/>
            <a:ext cx="2076824" cy="263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16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&amp; Suggestions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7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Crash course in GIS</a:t>
            </a:r>
          </a:p>
          <a:p>
            <a:pPr lvl="1"/>
            <a:r>
              <a:rPr lang="en-US" dirty="0" smtClean="0"/>
              <a:t>ESRI's ArcGIS tutorials </a:t>
            </a:r>
          </a:p>
          <a:p>
            <a:pPr lvl="2"/>
            <a:r>
              <a:rPr lang="en-US" dirty="0" smtClean="0"/>
              <a:t>More than a tutorial. It offers everything you want to know about GIS and ArcGIS.</a:t>
            </a:r>
          </a:p>
          <a:p>
            <a:pPr lvl="1"/>
            <a:r>
              <a:rPr lang="en-US" dirty="0" smtClean="0"/>
              <a:t>Lynda’s video tutorials</a:t>
            </a:r>
          </a:p>
          <a:p>
            <a:pPr lvl="2"/>
            <a:r>
              <a:rPr lang="en-US" i="1" dirty="0" smtClean="0"/>
              <a:t>Up and Running with ArcGIS</a:t>
            </a:r>
            <a:r>
              <a:rPr lang="en-US" dirty="0" smtClean="0"/>
              <a:t>: "Learn how to organize, display, analyze, and map geospatial data with ArcGIS.”</a:t>
            </a:r>
          </a:p>
          <a:p>
            <a:pPr lvl="2"/>
            <a:r>
              <a:rPr lang="en-US" i="1" dirty="0" smtClean="0"/>
              <a:t>ArcGIS Essential Training</a:t>
            </a:r>
            <a:r>
              <a:rPr lang="en-US" dirty="0" smtClean="0"/>
              <a:t>: "Learn to create and manage data, maps, and analytical models with ArcGIS.”</a:t>
            </a:r>
          </a:p>
          <a:p>
            <a:pPr lvl="2"/>
            <a:r>
              <a:rPr lang="en-US" i="1" dirty="0" smtClean="0"/>
              <a:t>GIS on the Web</a:t>
            </a:r>
            <a:r>
              <a:rPr lang="en-US" dirty="0" smtClean="0"/>
              <a:t>:  "Use Google Maps, Google Drive, Bing Maps, and other web technologies to analyze, map, and share GIS data.”</a:t>
            </a:r>
          </a:p>
          <a:p>
            <a:pPr lvl="2"/>
            <a:r>
              <a:rPr lang="en-US" i="1" dirty="0" smtClean="0"/>
              <a:t>Real-World GIS</a:t>
            </a:r>
            <a:r>
              <a:rPr lang="en-US" dirty="0" smtClean="0"/>
              <a:t>: "Get solutions to real-world GIS challenges, such as collecting quality data, creating projections, and finding a GIS job."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806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&amp; Suggestions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ArcGIS</a:t>
            </a:r>
          </a:p>
          <a:p>
            <a:pPr lvl="1"/>
            <a:r>
              <a:rPr lang="en-US" dirty="0" smtClean="0"/>
              <a:t>Windows: </a:t>
            </a:r>
            <a:r>
              <a:rPr lang="en-US" dirty="0" smtClean="0">
                <a:hlinkClick r:id="rId2"/>
              </a:rPr>
              <a:t>http://spatial.usask.ca/software/install.php</a:t>
            </a:r>
            <a:endParaRPr lang="en-US" dirty="0" smtClean="0"/>
          </a:p>
          <a:p>
            <a:pPr lvl="1"/>
            <a:r>
              <a:rPr lang="en-US" dirty="0" smtClean="0"/>
              <a:t>Mac / Linux: NA</a:t>
            </a:r>
          </a:p>
          <a:p>
            <a:pPr lvl="1"/>
            <a:r>
              <a:rPr lang="en-US" dirty="0" smtClean="0"/>
              <a:t>Off-campus: VPN, remote desktop to a server</a:t>
            </a:r>
          </a:p>
          <a:p>
            <a:r>
              <a:rPr lang="en-US" dirty="0" smtClean="0"/>
              <a:t>Install QGIS</a:t>
            </a:r>
          </a:p>
          <a:p>
            <a:pPr lvl="1"/>
            <a:r>
              <a:rPr lang="en-US" dirty="0" smtClean="0"/>
              <a:t>FREE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187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&amp; Suggestions</a:t>
            </a:r>
            <a:endParaRPr lang="en-US" dirty="0"/>
          </a:p>
        </p:txBody>
      </p:sp>
      <p:pic>
        <p:nvPicPr>
          <p:cNvPr id="4" name="Picture 3" descr="geog3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5088"/>
            <a:ext cx="9144000" cy="534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167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that all?</a:t>
            </a:r>
          </a:p>
          <a:p>
            <a:r>
              <a:rPr lang="en-US" dirty="0" smtClean="0"/>
              <a:t>In good hands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764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Contact me</a:t>
            </a:r>
          </a:p>
          <a:p>
            <a:pPr lvl="1"/>
            <a:r>
              <a:rPr lang="en-US" dirty="0" smtClean="0"/>
              <a:t>On campus: Kirk Hall, Murray library</a:t>
            </a:r>
          </a:p>
          <a:p>
            <a:pPr lvl="1"/>
            <a:r>
              <a:rPr lang="en-US" dirty="0" smtClean="0"/>
              <a:t>Email </a:t>
            </a:r>
            <a:r>
              <a:rPr lang="en-US" dirty="0" smtClean="0">
                <a:hlinkClick r:id="rId2"/>
              </a:rPr>
              <a:t>gismatthew@gmail.com</a:t>
            </a:r>
            <a:r>
              <a:rPr lang="en-US" dirty="0" smtClean="0"/>
              <a:t>, </a:t>
            </a:r>
            <a:r>
              <a:rPr lang="en-US" dirty="0" smtClean="0">
                <a:hlinkClick r:id="rId3"/>
              </a:rPr>
              <a:t>meng.li@usask.ca</a:t>
            </a:r>
            <a:endParaRPr lang="en-US" dirty="0" smtClean="0"/>
          </a:p>
          <a:p>
            <a:pPr lvl="1"/>
            <a:r>
              <a:rPr lang="en-US" dirty="0" smtClean="0"/>
              <a:t>Phone: 306-261-0583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466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SSRL/TSI have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141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Web Mapping Projects</a:t>
            </a:r>
          </a:p>
          <a:p>
            <a:r>
              <a:rPr lang="en-US" dirty="0" smtClean="0"/>
              <a:t>Immigration Project (complete)</a:t>
            </a:r>
          </a:p>
          <a:p>
            <a:r>
              <a:rPr lang="en-US" dirty="0" smtClean="0"/>
              <a:t>Northern SK Project (finalizing)</a:t>
            </a:r>
          </a:p>
          <a:p>
            <a:r>
              <a:rPr lang="en-US" dirty="0" smtClean="0"/>
              <a:t>Soil Science Database Project (ongoing)</a:t>
            </a:r>
          </a:p>
          <a:p>
            <a:r>
              <a:rPr lang="en-US" dirty="0" smtClean="0"/>
              <a:t>Community View Project (upcoming)</a:t>
            </a:r>
          </a:p>
          <a:p>
            <a:pPr marL="0" indent="0">
              <a:buNone/>
            </a:pPr>
            <a:r>
              <a:rPr lang="en-US" b="1" dirty="0" smtClean="0"/>
              <a:t>Other Projects</a:t>
            </a:r>
          </a:p>
          <a:p>
            <a:r>
              <a:rPr lang="en-US" dirty="0" smtClean="0"/>
              <a:t>Breast </a:t>
            </a:r>
            <a:r>
              <a:rPr lang="en-US" dirty="0"/>
              <a:t>C</a:t>
            </a:r>
            <a:r>
              <a:rPr lang="en-US" dirty="0" smtClean="0"/>
              <a:t>ancer Project (</a:t>
            </a:r>
            <a:r>
              <a:rPr lang="en-US" dirty="0" err="1" smtClean="0"/>
              <a:t>LimeSurvey</a:t>
            </a:r>
            <a:r>
              <a:rPr lang="en-US" dirty="0" smtClean="0"/>
              <a:t>, Oct.</a:t>
            </a:r>
            <a:r>
              <a:rPr lang="en-US" dirty="0" smtClean="0"/>
              <a:t>)</a:t>
            </a:r>
          </a:p>
          <a:p>
            <a:r>
              <a:rPr lang="en-US" dirty="0" smtClean="0"/>
              <a:t>Water Security Project (complete)</a:t>
            </a:r>
          </a:p>
        </p:txBody>
      </p:sp>
      <p:sp>
        <p:nvSpPr>
          <p:cNvPr id="4" name="Rectangle 3"/>
          <p:cNvSpPr/>
          <p:nvPr/>
        </p:nvSpPr>
        <p:spPr>
          <a:xfrm rot="2304037">
            <a:off x="6808128" y="260828"/>
            <a:ext cx="3365793" cy="6275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participation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54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Bring my current work to an ordered close</a:t>
            </a:r>
          </a:p>
          <a:p>
            <a:r>
              <a:rPr lang="en-US" dirty="0" smtClean="0"/>
              <a:t>Organized report on</a:t>
            </a:r>
          </a:p>
          <a:p>
            <a:pPr lvl="1"/>
            <a:r>
              <a:rPr lang="en-US" dirty="0" smtClean="0"/>
              <a:t>Projects, clients (contact info)</a:t>
            </a:r>
          </a:p>
          <a:p>
            <a:pPr lvl="1"/>
            <a:r>
              <a:rPr lang="en-US" dirty="0" smtClean="0"/>
              <a:t>My project progress</a:t>
            </a:r>
          </a:p>
          <a:p>
            <a:pPr lvl="1"/>
            <a:r>
              <a:rPr lang="en-US" dirty="0" err="1" smtClean="0"/>
              <a:t>Dev</a:t>
            </a:r>
            <a:r>
              <a:rPr lang="en-US" dirty="0" smtClean="0"/>
              <a:t> &amp; Product server setup</a:t>
            </a:r>
          </a:p>
          <a:p>
            <a:r>
              <a:rPr lang="en-US" dirty="0"/>
              <a:t>T</a:t>
            </a:r>
            <a:r>
              <a:rPr lang="en-US" dirty="0" smtClean="0"/>
              <a:t>ips &amp; suggestion</a:t>
            </a:r>
          </a:p>
          <a:p>
            <a:r>
              <a:rPr lang="en-US" dirty="0" smtClean="0"/>
              <a:t>Train the new team?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6823" y="6454590"/>
            <a:ext cx="833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Credit: </a:t>
            </a:r>
            <a:r>
              <a:rPr lang="en-US" i="1" dirty="0" smtClean="0"/>
              <a:t>A Happy Ending -- </a:t>
            </a:r>
            <a:r>
              <a:rPr lang="en-US" i="1" dirty="0" smtClean="0">
                <a:hlinkClick r:id="rId2"/>
              </a:rPr>
              <a:t>Wrapping Up Your Current Role Before Moving 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75382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‘an ordered close’</a:t>
            </a:r>
            <a:endParaRPr lang="en-US" dirty="0"/>
          </a:p>
        </p:txBody>
      </p:sp>
      <p:pic>
        <p:nvPicPr>
          <p:cNvPr id="4" name="Picture 3" descr="Screen Shot 2016-09-19 at 1.43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58" y="1417638"/>
            <a:ext cx="7880030" cy="515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487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‘an ordered close’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Commits on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North3</a:t>
            </a:r>
          </a:p>
        </p:txBody>
      </p:sp>
      <p:pic>
        <p:nvPicPr>
          <p:cNvPr id="6" name="Picture 5" descr="Screen Shot 2016-09-19 at 1.45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674" y="2375647"/>
            <a:ext cx="6621326" cy="448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748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‘an ordered close’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Commits on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imm5</a:t>
            </a:r>
          </a:p>
          <a:p>
            <a:endParaRPr lang="en-US" dirty="0"/>
          </a:p>
        </p:txBody>
      </p:sp>
      <p:pic>
        <p:nvPicPr>
          <p:cNvPr id="4" name="Picture 3" descr="Screen Shot 2016-09-19 at 1.46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00" y="2420470"/>
            <a:ext cx="6624000" cy="444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069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‘an ordered close’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Commits on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Soil-</a:t>
            </a:r>
            <a:r>
              <a:rPr lang="en-US" dirty="0" err="1" smtClean="0"/>
              <a:t>db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 Shot 2016-09-19 at 1.45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01" y="2539553"/>
            <a:ext cx="6623999" cy="431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622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Immigration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Client:</a:t>
            </a:r>
          </a:p>
          <a:p>
            <a:pPr lvl="1"/>
            <a:r>
              <a:rPr lang="en-US" dirty="0" smtClean="0"/>
              <a:t>Prof. Joseph </a:t>
            </a:r>
            <a:r>
              <a:rPr lang="en-US" dirty="0" err="1" smtClean="0"/>
              <a:t>Garcea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joe.garcea@usask.ca</a:t>
            </a:r>
            <a:endParaRPr lang="en-US" dirty="0" smtClean="0"/>
          </a:p>
          <a:p>
            <a:pPr lvl="1"/>
            <a:r>
              <a:rPr lang="en-US" dirty="0" err="1" smtClean="0"/>
              <a:t>UofM</a:t>
            </a:r>
            <a:endParaRPr lang="en-US" dirty="0"/>
          </a:p>
          <a:p>
            <a:pPr lvl="1"/>
            <a:r>
              <a:rPr lang="en-US" dirty="0" smtClean="0"/>
              <a:t>Immigration, Refugees and Citizenship Canada, formerly known as CIC</a:t>
            </a:r>
          </a:p>
          <a:p>
            <a:r>
              <a:rPr lang="en-US" dirty="0" smtClean="0"/>
              <a:t>Project objective</a:t>
            </a:r>
          </a:p>
          <a:p>
            <a:pPr lvl="1"/>
            <a:r>
              <a:rPr lang="en-US" dirty="0" smtClean="0"/>
              <a:t>Visualizing census data using maps</a:t>
            </a:r>
          </a:p>
          <a:p>
            <a:pPr lvl="1"/>
            <a:r>
              <a:rPr lang="en-US" dirty="0" smtClean="0"/>
              <a:t>Keywords: multi-dimensional, scales, charts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08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1185</Words>
  <Application>Microsoft Macintosh PowerPoint</Application>
  <PresentationFormat>On-screen Show (4:3)</PresentationFormat>
  <Paragraphs>198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PowerPoint Presentation</vt:lpstr>
      <vt:lpstr>However,</vt:lpstr>
      <vt:lpstr>What SSRL/TSI have done</vt:lpstr>
      <vt:lpstr>Transition</vt:lpstr>
      <vt:lpstr>‘an ordered close’</vt:lpstr>
      <vt:lpstr>‘an ordered close’</vt:lpstr>
      <vt:lpstr>‘an ordered close’</vt:lpstr>
      <vt:lpstr>‘an ordered close’</vt:lpstr>
      <vt:lpstr>Immigration Project</vt:lpstr>
      <vt:lpstr>Immigration Project</vt:lpstr>
      <vt:lpstr>Immigration Project</vt:lpstr>
      <vt:lpstr>Immigration Project</vt:lpstr>
      <vt:lpstr>Lesson I learned from IMM</vt:lpstr>
      <vt:lpstr>Northern SK Aboriginal Community</vt:lpstr>
      <vt:lpstr>Northern SK Aboriginal Community</vt:lpstr>
      <vt:lpstr>Soil Science DB Project</vt:lpstr>
      <vt:lpstr>Soil Science DB Project</vt:lpstr>
      <vt:lpstr>Soil Science DB Project</vt:lpstr>
      <vt:lpstr>Breast Cancer Project</vt:lpstr>
      <vt:lpstr>Water Security Project</vt:lpstr>
      <vt:lpstr>Tips &amp; Suggestions</vt:lpstr>
      <vt:lpstr>Tips &amp; Suggestions</vt:lpstr>
      <vt:lpstr>Tips &amp; Suggestions</vt:lpstr>
      <vt:lpstr>Tips &amp; Suggestions</vt:lpstr>
      <vt:lpstr>Tips &amp; Suggestions</vt:lpstr>
      <vt:lpstr>Tips &amp; Suggestions</vt:lpstr>
      <vt:lpstr>Tips &amp; Suggestions</vt:lpstr>
      <vt:lpstr>Summary</vt:lpstr>
      <vt:lpstr>PowerPoint Presentation</vt:lpstr>
    </vt:vector>
  </TitlesOfParts>
  <Company>U Of 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Li</dc:creator>
  <cp:lastModifiedBy>Matthew Li</cp:lastModifiedBy>
  <cp:revision>172</cp:revision>
  <dcterms:created xsi:type="dcterms:W3CDTF">2016-09-19T18:39:10Z</dcterms:created>
  <dcterms:modified xsi:type="dcterms:W3CDTF">2016-09-19T23:28:27Z</dcterms:modified>
</cp:coreProperties>
</file>