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2" r:id="rId3"/>
    <p:sldId id="303" r:id="rId4"/>
    <p:sldId id="258" r:id="rId5"/>
    <p:sldId id="304" r:id="rId6"/>
    <p:sldId id="278" r:id="rId7"/>
    <p:sldId id="257" r:id="rId8"/>
    <p:sldId id="259" r:id="rId9"/>
    <p:sldId id="284" r:id="rId10"/>
    <p:sldId id="276" r:id="rId11"/>
    <p:sldId id="305" r:id="rId12"/>
    <p:sldId id="306" r:id="rId13"/>
    <p:sldId id="307" r:id="rId14"/>
    <p:sldId id="266" r:id="rId15"/>
    <p:sldId id="308" r:id="rId16"/>
    <p:sldId id="269" r:id="rId17"/>
    <p:sldId id="277" r:id="rId18"/>
    <p:sldId id="285" r:id="rId19"/>
    <p:sldId id="287" r:id="rId20"/>
    <p:sldId id="273" r:id="rId21"/>
    <p:sldId id="289" r:id="rId22"/>
    <p:sldId id="288" r:id="rId23"/>
    <p:sldId id="291" r:id="rId24"/>
    <p:sldId id="292" r:id="rId25"/>
    <p:sldId id="293" r:id="rId26"/>
    <p:sldId id="294" r:id="rId27"/>
    <p:sldId id="270" r:id="rId28"/>
    <p:sldId id="283" r:id="rId29"/>
    <p:sldId id="286" r:id="rId30"/>
    <p:sldId id="271" r:id="rId31"/>
    <p:sldId id="301" r:id="rId32"/>
    <p:sldId id="296" r:id="rId33"/>
    <p:sldId id="297" r:id="rId34"/>
    <p:sldId id="298" r:id="rId35"/>
    <p:sldId id="299" r:id="rId36"/>
    <p:sldId id="300" r:id="rId37"/>
    <p:sldId id="274" r:id="rId38"/>
    <p:sldId id="264" r:id="rId39"/>
    <p:sldId id="295" r:id="rId40"/>
    <p:sldId id="280" r:id="rId41"/>
    <p:sldId id="281" r:id="rId42"/>
    <p:sldId id="26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2C5"/>
    <a:srgbClr val="60B2A8"/>
    <a:srgbClr val="7BD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7E36B-B14C-484B-8DCE-033FE6B34C39}" type="datetime1">
              <a:rPr lang="en-CA" smtClean="0"/>
              <a:t>2016-09-28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6A514-F278-034B-BA38-93271761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1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502D4-DA2A-4B46-A6D2-8A3E3F058F64}" type="datetime1">
              <a:rPr lang="en-CA" smtClean="0"/>
              <a:t>2016-09-28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0023C-4DD0-674E-954F-D901E2BD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1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0023C-4DD0-674E-954F-D901E2BD53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518-4A1A-1A4D-90FD-37D1066CECBB}" type="datetime1">
              <a:rPr lang="en-CA" smtClean="0"/>
              <a:t>2016-09-28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6C4-8061-BE4D-9B22-50E6ED9972D2}" type="datetime1">
              <a:rPr lang="en-CA" smtClean="0"/>
              <a:t>2016-09-28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5E07-C734-7148-956D-5C4C9299E874}" type="datetime1">
              <a:rPr lang="en-CA" smtClean="0"/>
              <a:t>2016-09-28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B008-1F17-B546-B2F2-FB76694B17E0}" type="datetime1">
              <a:rPr lang="en-CA" smtClean="0"/>
              <a:t>2016-09-28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F5CF-2824-C443-BF15-746CA19BE1EC}" type="datetime1">
              <a:rPr lang="en-CA" smtClean="0"/>
              <a:t>2016-09-28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35C-A0BF-824D-8C86-EAFA2A452AB8}" type="datetime1">
              <a:rPr lang="en-CA" smtClean="0"/>
              <a:t>2016-09-28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D1E7-DD17-7848-B9FE-E09FC830F0D1}" type="datetime1">
              <a:rPr lang="en-CA" smtClean="0"/>
              <a:t>2016-09-28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68A0-8008-8749-9CBE-D80F4261B49C}" type="datetime1">
              <a:rPr lang="en-CA" smtClean="0"/>
              <a:t>2016-09-28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FD10-C188-A64C-AA62-C34462F10713}" type="datetime1">
              <a:rPr lang="en-CA" smtClean="0"/>
              <a:t>2016-09-28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2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D4F-EAA4-7242-B6FD-B40199931213}" type="datetime1">
              <a:rPr lang="en-CA" smtClean="0"/>
              <a:t>2016-09-28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F03-0AC3-EF44-AB70-9FC6DC0DCD3C}" type="datetime1">
              <a:rPr lang="en-CA" smtClean="0"/>
              <a:t>2016-09-28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B4F6-A3E2-ED4D-BD40-0530F8269278}" type="datetime1">
              <a:rPr lang="en-CA" smtClean="0"/>
              <a:t>2016-09-28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D66F-2A4F-CC43-A3CD-03D08E12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github.com/gismatthew/soil-db%23publish-vector-lay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github.com/gismatthew/soil-db%23publish-raster-layer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pbox.com/demo/visiblemap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github.com/gismatthew/soil-db/issues/1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smatthew/soil-db" TargetMode="External"/><Relationship Id="rId3" Type="http://schemas.openxmlformats.org/officeDocument/2006/relationships/hyperlink" Target="mailto:gismatthew@gmail.com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smatthew@gmail.com?subject=Query%20about%20soil-db%20proje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i="1" dirty="0" smtClean="0"/>
              <a:t>African Soil Science Database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6820"/>
            <a:ext cx="6400800" cy="1752600"/>
          </a:xfrm>
        </p:spPr>
        <p:txBody>
          <a:bodyPr/>
          <a:lstStyle/>
          <a:p>
            <a:r>
              <a:rPr lang="en-US" dirty="0" smtClean="0"/>
              <a:t>Matthew</a:t>
            </a:r>
          </a:p>
          <a:p>
            <a:r>
              <a:rPr lang="en-US" dirty="0" smtClean="0"/>
              <a:t>Sep. 28,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8541" y="3560559"/>
            <a:ext cx="199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 overview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41765" y="3863599"/>
            <a:ext cx="10390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4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596" y="5000119"/>
            <a:ext cx="4710470" cy="4233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TL;DR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GIS data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1" y="1600200"/>
            <a:ext cx="8500459" cy="502467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From Server GIS to Desktop GIS</a:t>
            </a:r>
          </a:p>
          <a:p>
            <a:pPr lvl="1"/>
            <a:r>
              <a:rPr lang="en-US" dirty="0" smtClean="0"/>
              <a:t>ArcGIS </a:t>
            </a:r>
            <a:r>
              <a:rPr lang="en-US" dirty="0" err="1" smtClean="0"/>
              <a:t>Workstation</a:t>
            </a:r>
            <a:r>
              <a:rPr lang="en-US" dirty="0" err="1" smtClean="0">
                <a:sym typeface="Wingdings"/>
              </a:rPr>
              <a:t>ArcGIS</a:t>
            </a:r>
            <a:r>
              <a:rPr lang="en-US" dirty="0" smtClean="0">
                <a:sym typeface="Wingdings"/>
              </a:rPr>
              <a:t> Desktop</a:t>
            </a:r>
          </a:p>
          <a:p>
            <a:r>
              <a:rPr lang="en-US" dirty="0" smtClean="0">
                <a:sym typeface="Wingdings"/>
              </a:rPr>
              <a:t>The Web Era</a:t>
            </a:r>
          </a:p>
          <a:p>
            <a:pPr lvl="1"/>
            <a:r>
              <a:rPr lang="en-US" dirty="0" smtClean="0"/>
              <a:t>Google Earth / Map (Pre-rendered Map Tiles + JS + CSS)</a:t>
            </a:r>
          </a:p>
          <a:p>
            <a:pPr lvl="1"/>
            <a:r>
              <a:rPr lang="en-US" dirty="0" smtClean="0"/>
              <a:t>ESRI ArcGIS IMS, ArcGIS Server</a:t>
            </a:r>
          </a:p>
          <a:p>
            <a:pPr lvl="1"/>
            <a:r>
              <a:rPr lang="en-US" dirty="0" smtClean="0"/>
              <a:t>Open source solutions</a:t>
            </a:r>
          </a:p>
          <a:p>
            <a:pPr lvl="2"/>
            <a:r>
              <a:rPr lang="en-US" dirty="0" err="1" smtClean="0"/>
              <a:t>WebGIS</a:t>
            </a:r>
            <a:r>
              <a:rPr lang="en-US" dirty="0" smtClean="0"/>
              <a:t> Servers: Map Server, </a:t>
            </a:r>
            <a:r>
              <a:rPr lang="en-US" dirty="0" err="1" smtClean="0"/>
              <a:t>GeoServer</a:t>
            </a:r>
            <a:endParaRPr lang="en-US" dirty="0" smtClean="0"/>
          </a:p>
          <a:p>
            <a:pPr lvl="2"/>
            <a:r>
              <a:rPr lang="en-US" b="1" dirty="0" err="1" smtClean="0"/>
              <a:t>NodeJS</a:t>
            </a:r>
            <a:r>
              <a:rPr lang="en-US" b="1" dirty="0" smtClean="0"/>
              <a:t>-based solution (soil-</a:t>
            </a:r>
            <a:r>
              <a:rPr lang="en-US" b="1" dirty="0" err="1" smtClean="0"/>
              <a:t>db</a:t>
            </a:r>
            <a:r>
              <a:rPr lang="en-US" b="1" dirty="0" smtClean="0"/>
              <a:t>)</a:t>
            </a:r>
          </a:p>
          <a:p>
            <a:pPr lvl="3"/>
            <a:r>
              <a:rPr lang="en-US" b="1" dirty="0" smtClean="0"/>
              <a:t>Small footprint &amp; better performance (server &amp; client)</a:t>
            </a:r>
          </a:p>
          <a:p>
            <a:pPr lvl="3"/>
            <a:r>
              <a:rPr lang="en-US" b="1" dirty="0" smtClean="0"/>
              <a:t>Easy to configure/deploy (server &amp; client)</a:t>
            </a:r>
          </a:p>
          <a:p>
            <a:pPr lvl="3"/>
            <a:r>
              <a:rPr lang="en-US" b="1" dirty="0" smtClean="0"/>
              <a:t>More features (GIS formats I/O, binary vector tiles, customization)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Server’s file structure</a:t>
            </a:r>
          </a:p>
          <a:p>
            <a:r>
              <a:rPr lang="en-US" dirty="0" smtClean="0"/>
              <a:t>Project source-code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Back-end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PHP, GDAL/OGR</a:t>
            </a:r>
          </a:p>
          <a:p>
            <a:r>
              <a:rPr lang="en-US" dirty="0" smtClean="0"/>
              <a:t>Front-end</a:t>
            </a:r>
          </a:p>
          <a:p>
            <a:pPr lvl="1"/>
            <a:r>
              <a:rPr lang="en-US" dirty="0" err="1" smtClean="0"/>
              <a:t>Mapbox</a:t>
            </a:r>
            <a:r>
              <a:rPr lang="en-US" dirty="0" smtClean="0"/>
              <a:t> GL</a:t>
            </a:r>
          </a:p>
          <a:p>
            <a:pPr lvl="1"/>
            <a:r>
              <a:rPr lang="en-US" dirty="0" err="1" smtClean="0"/>
              <a:t>Bootstrap+plugins</a:t>
            </a:r>
            <a:endParaRPr lang="en-US" dirty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font glyphs</a:t>
            </a:r>
          </a:p>
          <a:p>
            <a:pPr lvl="1"/>
            <a:r>
              <a:rPr lang="en-US" dirty="0" smtClean="0"/>
              <a:t>SASS</a:t>
            </a:r>
          </a:p>
          <a:p>
            <a:pPr lvl="1"/>
            <a:r>
              <a:rPr lang="en-US" dirty="0" err="1" smtClean="0"/>
              <a:t>NodeJS+plugins</a:t>
            </a:r>
            <a:r>
              <a:rPr lang="en-US" dirty="0" smtClean="0"/>
              <a:t>, </a:t>
            </a:r>
            <a:r>
              <a:rPr lang="en-US" dirty="0" err="1" smtClean="0"/>
              <a:t>gulp+plugins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Screen Shot 2016-09-28 at 9.28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60" y="1222240"/>
            <a:ext cx="2381764" cy="3783278"/>
          </a:xfrm>
          <a:prstGeom prst="rect">
            <a:avLst/>
          </a:prstGeom>
        </p:spPr>
      </p:pic>
      <p:pic>
        <p:nvPicPr>
          <p:cNvPr id="9" name="Picture 8" descr="Screen Shot 2016-09-28 at 9.28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60" y="5005518"/>
            <a:ext cx="2381763" cy="18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8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Server’s file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pic>
        <p:nvPicPr>
          <p:cNvPr id="5" name="Picture 4" descr="Screen Shot 2016-09-28 at 2.35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7" y="1553174"/>
            <a:ext cx="6540899" cy="3254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58157" y="5351849"/>
            <a:ext cx="731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“</a:t>
            </a:r>
            <a:r>
              <a:rPr lang="en-US" sz="2000" b="1" dirty="0" smtClean="0"/>
              <a:t>Data</a:t>
            </a:r>
            <a:r>
              <a:rPr lang="en-US" sz="2000" dirty="0" smtClean="0"/>
              <a:t>” folder: responsible for publishing </a:t>
            </a:r>
            <a:r>
              <a:rPr lang="en-US" sz="2000" dirty="0" err="1" smtClean="0"/>
              <a:t>raster&amp;vector</a:t>
            </a:r>
            <a:r>
              <a:rPr lang="en-US" sz="2000" dirty="0" smtClean="0"/>
              <a:t> GIS layers.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rest: </a:t>
            </a:r>
            <a:r>
              <a:rPr lang="en-US" sz="2000" dirty="0" err="1" smtClean="0"/>
              <a:t>WebGIS</a:t>
            </a:r>
            <a:r>
              <a:rPr lang="en-US" sz="2000" dirty="0" smtClean="0"/>
              <a:t> project deployment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source code structure</a:t>
            </a:r>
          </a:p>
        </p:txBody>
      </p:sp>
      <p:pic>
        <p:nvPicPr>
          <p:cNvPr id="5" name="Picture 4" descr="Screen Shot 2016-09-27 at 5.4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3222434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6452570" y="1258611"/>
            <a:ext cx="2333907" cy="1075541"/>
          </a:xfrm>
          <a:prstGeom prst="wedgeRoundRectCallout">
            <a:avLst>
              <a:gd name="adj1" fmla="val -60096"/>
              <a:gd name="adj2" fmla="val 226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WebGIS</a:t>
            </a:r>
            <a:r>
              <a:rPr lang="en-US" sz="1600" dirty="0" smtClean="0"/>
              <a:t> (front-end) using </a:t>
            </a:r>
            <a:r>
              <a:rPr lang="en-US" sz="1600" dirty="0" err="1" smtClean="0"/>
              <a:t>NodeJS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 flipH="1" flipV="1">
            <a:off x="835175" y="2036662"/>
            <a:ext cx="5381764" cy="3781"/>
          </a:xfrm>
          <a:prstGeom prst="straightConnector1">
            <a:avLst/>
          </a:prstGeom>
          <a:ln>
            <a:solidFill>
              <a:srgbClr val="60B2A8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</p:cNvCxnSpPr>
          <p:nvPr/>
        </p:nvCxnSpPr>
        <p:spPr>
          <a:xfrm flipH="1">
            <a:off x="1041107" y="2040443"/>
            <a:ext cx="5175832" cy="2078648"/>
          </a:xfrm>
          <a:prstGeom prst="straightConnector1">
            <a:avLst/>
          </a:prstGeom>
          <a:ln>
            <a:solidFill>
              <a:srgbClr val="60B2A8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</p:cNvCxnSpPr>
          <p:nvPr/>
        </p:nvCxnSpPr>
        <p:spPr>
          <a:xfrm flipH="1">
            <a:off x="1193507" y="2040443"/>
            <a:ext cx="5023432" cy="2433347"/>
          </a:xfrm>
          <a:prstGeom prst="straightConnector1">
            <a:avLst/>
          </a:prstGeom>
          <a:ln>
            <a:solidFill>
              <a:srgbClr val="60B2A8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6452570" y="2655319"/>
            <a:ext cx="2333907" cy="1075541"/>
          </a:xfrm>
          <a:prstGeom prst="wedgeRoundRectCallout">
            <a:avLst>
              <a:gd name="adj1" fmla="val -61607"/>
              <a:gd name="adj2" fmla="val -243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Other documentation in markdown language</a:t>
            </a:r>
            <a:endParaRPr lang="en-US" sz="1600" dirty="0"/>
          </a:p>
        </p:txBody>
      </p:sp>
      <p:cxnSp>
        <p:nvCxnSpPr>
          <p:cNvPr id="88" name="Straight Arrow Connector 87"/>
          <p:cNvCxnSpPr>
            <a:stCxn id="8" idx="4"/>
          </p:cNvCxnSpPr>
          <p:nvPr/>
        </p:nvCxnSpPr>
        <p:spPr>
          <a:xfrm flipH="1">
            <a:off x="1041109" y="2040443"/>
            <a:ext cx="5175830" cy="1204834"/>
          </a:xfrm>
          <a:prstGeom prst="straightConnector1">
            <a:avLst/>
          </a:prstGeom>
          <a:ln>
            <a:solidFill>
              <a:srgbClr val="60B2A8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4" idx="4"/>
          </p:cNvCxnSpPr>
          <p:nvPr/>
        </p:nvCxnSpPr>
        <p:spPr>
          <a:xfrm flipH="1" flipV="1">
            <a:off x="835175" y="2334153"/>
            <a:ext cx="5346498" cy="59739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ular Callout 48"/>
          <p:cNvSpPr/>
          <p:nvPr/>
        </p:nvSpPr>
        <p:spPr>
          <a:xfrm>
            <a:off x="6503908" y="4102301"/>
            <a:ext cx="2333907" cy="1075541"/>
          </a:xfrm>
          <a:prstGeom prst="wedgeRoundRectCallout">
            <a:avLst>
              <a:gd name="adj1" fmla="val -58585"/>
              <a:gd name="adj2" fmla="val -2759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Scripts for publishing vector/raster tiles</a:t>
            </a:r>
            <a:endParaRPr lang="en-US" sz="1600" dirty="0"/>
          </a:p>
        </p:txBody>
      </p:sp>
      <p:cxnSp>
        <p:nvCxnSpPr>
          <p:cNvPr id="50" name="Straight Arrow Connector 49"/>
          <p:cNvCxnSpPr>
            <a:stCxn id="49" idx="4"/>
          </p:cNvCxnSpPr>
          <p:nvPr/>
        </p:nvCxnSpPr>
        <p:spPr>
          <a:xfrm flipH="1" flipV="1">
            <a:off x="835175" y="2655319"/>
            <a:ext cx="5468367" cy="168793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ular Callout 52"/>
          <p:cNvSpPr/>
          <p:nvPr/>
        </p:nvSpPr>
        <p:spPr>
          <a:xfrm>
            <a:off x="6503908" y="5501092"/>
            <a:ext cx="2333907" cy="1075541"/>
          </a:xfrm>
          <a:prstGeom prst="wedgeRoundRectCallout">
            <a:avLst>
              <a:gd name="adj1" fmla="val -55058"/>
              <a:gd name="adj2" fmla="val -3306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Colin’s </a:t>
            </a:r>
            <a:r>
              <a:rPr lang="en-US" sz="1600" dirty="0" err="1" smtClean="0"/>
              <a:t>symbology</a:t>
            </a:r>
            <a:r>
              <a:rPr lang="en-US" sz="1600" dirty="0" smtClean="0"/>
              <a:t> design for raster layers</a:t>
            </a:r>
            <a:endParaRPr lang="en-US" sz="1600" dirty="0"/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 flipH="1" flipV="1">
            <a:off x="1041107" y="2931550"/>
            <a:ext cx="5344752" cy="275170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3223181" y="5528285"/>
            <a:ext cx="2333907" cy="1075541"/>
          </a:xfrm>
          <a:prstGeom prst="wedgeRoundRectCallout">
            <a:avLst>
              <a:gd name="adj1" fmla="val 17997"/>
              <a:gd name="adj2" fmla="val -669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Project Documentation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31" idx="4"/>
          </p:cNvCxnSpPr>
          <p:nvPr/>
        </p:nvCxnSpPr>
        <p:spPr>
          <a:xfrm flipH="1" flipV="1">
            <a:off x="1193507" y="3527481"/>
            <a:ext cx="3616661" cy="181847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</p:cNvCxnSpPr>
          <p:nvPr/>
        </p:nvCxnSpPr>
        <p:spPr>
          <a:xfrm flipH="1" flipV="1">
            <a:off x="1041109" y="3844951"/>
            <a:ext cx="1484330" cy="1439326"/>
          </a:xfrm>
          <a:prstGeom prst="straightConnector1">
            <a:avLst/>
          </a:prstGeom>
          <a:ln>
            <a:solidFill>
              <a:srgbClr val="87A2C5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231114" y="5525424"/>
            <a:ext cx="2743883" cy="1075541"/>
          </a:xfrm>
          <a:prstGeom prst="wedgeRoundRectCallout">
            <a:avLst>
              <a:gd name="adj1" fmla="val 33616"/>
              <a:gd name="adj2" fmla="val -724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Dev</a:t>
            </a:r>
            <a:r>
              <a:rPr lang="en-US" sz="1600" dirty="0" smtClean="0"/>
              <a:t> notes for developers: troubleshooting, feature implementation </a:t>
            </a:r>
            <a:r>
              <a:rPr lang="en-US" sz="1600" dirty="0" err="1" smtClean="0"/>
              <a:t>etc</a:t>
            </a:r>
            <a:endParaRPr lang="en-US" sz="1600" dirty="0"/>
          </a:p>
        </p:txBody>
      </p:sp>
      <p:pic>
        <p:nvPicPr>
          <p:cNvPr id="92" name="Picture 91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60" y="667721"/>
            <a:ext cx="418088" cy="4180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8 at 2.34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86" y="0"/>
            <a:ext cx="2610914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Builds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16" name="Line Callout 2 (Border and Accent Bar) 15"/>
          <p:cNvSpPr/>
          <p:nvPr/>
        </p:nvSpPr>
        <p:spPr>
          <a:xfrm>
            <a:off x="347773" y="5761257"/>
            <a:ext cx="5624750" cy="453546"/>
          </a:xfrm>
          <a:prstGeom prst="accentBorderCallout2">
            <a:avLst>
              <a:gd name="adj1" fmla="val 22083"/>
              <a:gd name="adj2" fmla="val 102772"/>
              <a:gd name="adj3" fmla="val 22083"/>
              <a:gd name="adj4" fmla="val 108215"/>
              <a:gd name="adj5" fmla="val -440834"/>
              <a:gd name="adj6" fmla="val 114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This folder is for deploying code on developer’s machine</a:t>
            </a:r>
          </a:p>
        </p:txBody>
      </p:sp>
      <p:sp>
        <p:nvSpPr>
          <p:cNvPr id="18" name="Line Callout 2 (Border and Accent Bar) 17"/>
          <p:cNvSpPr/>
          <p:nvPr/>
        </p:nvSpPr>
        <p:spPr>
          <a:xfrm>
            <a:off x="347772" y="1357166"/>
            <a:ext cx="5624750" cy="453546"/>
          </a:xfrm>
          <a:prstGeom prst="accentBorderCallout2">
            <a:avLst>
              <a:gd name="adj1" fmla="val 22083"/>
              <a:gd name="adj2" fmla="val 102772"/>
              <a:gd name="adj3" fmla="val -191251"/>
              <a:gd name="adj4" fmla="val 112247"/>
              <a:gd name="adj5" fmla="val -204166"/>
              <a:gd name="adj6" fmla="val 11206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This folder is for project implementation (most active)</a:t>
            </a:r>
          </a:p>
        </p:txBody>
      </p:sp>
      <p:sp>
        <p:nvSpPr>
          <p:cNvPr id="19" name="Line Callout 2 (Border and Accent Bar) 18"/>
          <p:cNvSpPr/>
          <p:nvPr/>
        </p:nvSpPr>
        <p:spPr>
          <a:xfrm>
            <a:off x="604813" y="1917758"/>
            <a:ext cx="5624750" cy="453546"/>
          </a:xfrm>
          <a:prstGeom prst="accentBorderCallout2">
            <a:avLst>
              <a:gd name="adj1" fmla="val 22083"/>
              <a:gd name="adj2" fmla="val 102772"/>
              <a:gd name="adj3" fmla="val -271251"/>
              <a:gd name="adj4" fmla="val 115742"/>
              <a:gd name="adj5" fmla="val -274166"/>
              <a:gd name="adj6" fmla="val 11556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Font glyphs used in this project. Refer to: </a:t>
            </a:r>
            <a:r>
              <a:rPr lang="en-US" dirty="0" err="1" smtClean="0"/>
              <a:t>fontello.com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4813" y="2947014"/>
            <a:ext cx="5624750" cy="270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classFileBroker</a:t>
            </a:r>
            <a:r>
              <a:rPr lang="en-US" dirty="0" smtClean="0"/>
              <a:t>: GIS layer downloading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classLayerBroker</a:t>
            </a:r>
            <a:r>
              <a:rPr lang="en-US" dirty="0" smtClean="0"/>
              <a:t>: GIS layer management (</a:t>
            </a:r>
            <a:r>
              <a:rPr lang="en-US" dirty="0" err="1" smtClean="0"/>
              <a:t>init</a:t>
            </a:r>
            <a:r>
              <a:rPr lang="en-US" dirty="0" smtClean="0"/>
              <a:t>, tracking)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classMetaBroker</a:t>
            </a:r>
            <a:r>
              <a:rPr lang="en-US" dirty="0" smtClean="0"/>
              <a:t>: prepare data for </a:t>
            </a:r>
            <a:r>
              <a:rPr lang="en-US" dirty="0" err="1" smtClean="0"/>
              <a:t>treeview</a:t>
            </a:r>
            <a:r>
              <a:rPr lang="en-US" dirty="0" smtClean="0"/>
              <a:t>, soil LUT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classVectorLayer</a:t>
            </a:r>
            <a:r>
              <a:rPr lang="en-US" dirty="0" smtClean="0"/>
              <a:t>: vector layer rendering, show/hide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classSoilLayer</a:t>
            </a:r>
            <a:r>
              <a:rPr lang="en-US" dirty="0"/>
              <a:t>: </a:t>
            </a:r>
            <a:r>
              <a:rPr lang="en-US" dirty="0" smtClean="0"/>
              <a:t>soil layer </a:t>
            </a:r>
            <a:r>
              <a:rPr lang="en-US" dirty="0"/>
              <a:t>rendering, show/hide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classRasterLayer</a:t>
            </a:r>
            <a:r>
              <a:rPr lang="en-US" dirty="0"/>
              <a:t>: </a:t>
            </a:r>
            <a:r>
              <a:rPr lang="en-US" dirty="0" err="1" smtClean="0"/>
              <a:t>rasterlayer</a:t>
            </a:r>
            <a:r>
              <a:rPr lang="en-US" dirty="0" smtClean="0"/>
              <a:t> </a:t>
            </a:r>
            <a:r>
              <a:rPr lang="en-US" dirty="0"/>
              <a:t>show/hide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default: default system setting/</a:t>
            </a:r>
            <a:r>
              <a:rPr lang="en-US" dirty="0" err="1" smtClean="0"/>
              <a:t>params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initMap</a:t>
            </a:r>
            <a:r>
              <a:rPr lang="en-US" dirty="0" smtClean="0"/>
              <a:t>/</a:t>
            </a:r>
            <a:r>
              <a:rPr lang="en-US" dirty="0" err="1" smtClean="0"/>
              <a:t>initUI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map and UI with event listeners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utils</a:t>
            </a:r>
            <a:r>
              <a:rPr lang="en-US" dirty="0" smtClean="0"/>
              <a:t>: helper functions</a:t>
            </a:r>
          </a:p>
        </p:txBody>
      </p:sp>
      <p:sp>
        <p:nvSpPr>
          <p:cNvPr id="20" name="Line Callout 2 (Border and Accent Bar) 19"/>
          <p:cNvSpPr/>
          <p:nvPr/>
        </p:nvSpPr>
        <p:spPr>
          <a:xfrm>
            <a:off x="604813" y="2493468"/>
            <a:ext cx="5624750" cy="453546"/>
          </a:xfrm>
          <a:prstGeom prst="accentBorderCallout2">
            <a:avLst>
              <a:gd name="adj1" fmla="val 22083"/>
              <a:gd name="adj2" fmla="val 102772"/>
              <a:gd name="adj3" fmla="val -327918"/>
              <a:gd name="adj4" fmla="val 117892"/>
              <a:gd name="adj5" fmla="val -327500"/>
              <a:gd name="adj6" fmla="val 1177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All JavaScript goes here. File names are self-explanatory.</a:t>
            </a:r>
          </a:p>
        </p:txBody>
      </p:sp>
      <p:sp>
        <p:nvSpPr>
          <p:cNvPr id="23" name="Line Callout 2 (Border and Accent Bar) 22"/>
          <p:cNvSpPr/>
          <p:nvPr/>
        </p:nvSpPr>
        <p:spPr>
          <a:xfrm>
            <a:off x="347773" y="6346415"/>
            <a:ext cx="5624750" cy="453546"/>
          </a:xfrm>
          <a:prstGeom prst="accentBorderCallout2">
            <a:avLst>
              <a:gd name="adj1" fmla="val 22083"/>
              <a:gd name="adj2" fmla="val 102772"/>
              <a:gd name="adj3" fmla="val 72083"/>
              <a:gd name="adj4" fmla="val 109559"/>
              <a:gd name="adj5" fmla="val 62500"/>
              <a:gd name="adj6" fmla="val 1091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Minified production code goes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Vector Layers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Technical Detail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689422" y="5349259"/>
            <a:ext cx="1090539" cy="197214"/>
            <a:chOff x="3689422" y="4800043"/>
            <a:chExt cx="1090539" cy="197214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3689422" y="4808792"/>
              <a:ext cx="0" cy="18846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779961" y="4800043"/>
              <a:ext cx="0" cy="18846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1395" y="1848744"/>
            <a:ext cx="1899160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8694" y="4153423"/>
            <a:ext cx="2364562" cy="53205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livetile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-bridge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>
            <a:stCxn id="5" idx="2"/>
            <a:endCxn id="65" idx="0"/>
          </p:cNvCxnSpPr>
          <p:nvPr/>
        </p:nvCxnSpPr>
        <p:spPr>
          <a:xfrm>
            <a:off x="4190975" y="2323584"/>
            <a:ext cx="0" cy="9353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6442" y="4179165"/>
            <a:ext cx="1899160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Layers in File GDB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23803" y="4825638"/>
            <a:ext cx="2364563" cy="53205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Express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74731" y="5432384"/>
            <a:ext cx="1018225" cy="4748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port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9135" y="5432384"/>
            <a:ext cx="1346337" cy="4748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url</a:t>
            </a:r>
            <a:r>
              <a:rPr lang="en-US" i="1" dirty="0" smtClean="0">
                <a:solidFill>
                  <a:schemeClr val="tx1"/>
                </a:solidFill>
              </a:rPr>
              <a:t> pattern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5" idx="2"/>
            <a:endCxn id="19" idx="0"/>
          </p:cNvCxnSpPr>
          <p:nvPr/>
        </p:nvCxnSpPr>
        <p:spPr>
          <a:xfrm>
            <a:off x="4190975" y="3733724"/>
            <a:ext cx="0" cy="2280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67520" y="3961768"/>
            <a:ext cx="2646910" cy="2102453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5184" y="5859531"/>
            <a:ext cx="87118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6" idx="1"/>
          </p:cNvCxnSpPr>
          <p:nvPr/>
        </p:nvCxnSpPr>
        <p:spPr>
          <a:xfrm>
            <a:off x="2585602" y="4416585"/>
            <a:ext cx="423092" cy="2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41395" y="3258884"/>
            <a:ext cx="1899160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Mapnik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10091" y="4768821"/>
            <a:ext cx="1402090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9" idx="3"/>
            <a:endCxn id="76" idx="1"/>
          </p:cNvCxnSpPr>
          <p:nvPr/>
        </p:nvCxnSpPr>
        <p:spPr>
          <a:xfrm flipV="1">
            <a:off x="5514430" y="5011847"/>
            <a:ext cx="310536" cy="11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824966" y="4774427"/>
            <a:ext cx="1402090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6" idx="3"/>
            <a:endCxn id="74" idx="1"/>
          </p:cNvCxnSpPr>
          <p:nvPr/>
        </p:nvCxnSpPr>
        <p:spPr>
          <a:xfrm flipV="1">
            <a:off x="7227056" y="5006241"/>
            <a:ext cx="383035" cy="56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406032" y="2551558"/>
            <a:ext cx="15698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xml-writer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73870" y="1705891"/>
            <a:ext cx="184666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99516" y="2084799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err="1" smtClean="0">
                <a:solidFill>
                  <a:schemeClr val="tx1"/>
                </a:solidFill>
              </a:rPr>
              <a:t>fieldNames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86" idx="3"/>
          </p:cNvCxnSpPr>
          <p:nvPr/>
        </p:nvCxnSpPr>
        <p:spPr>
          <a:xfrm flipH="1">
            <a:off x="2915625" y="2108106"/>
            <a:ext cx="312790" cy="107904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199516" y="2292841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layers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99516" y="1884077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fields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endCxn id="93" idx="3"/>
          </p:cNvCxnSpPr>
          <p:nvPr/>
        </p:nvCxnSpPr>
        <p:spPr>
          <a:xfrm flipH="1" flipV="1">
            <a:off x="2916687" y="1778630"/>
            <a:ext cx="311728" cy="32947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9" idx="3"/>
          </p:cNvCxnSpPr>
          <p:nvPr/>
        </p:nvCxnSpPr>
        <p:spPr>
          <a:xfrm flipH="1" flipV="1">
            <a:off x="2915625" y="2015288"/>
            <a:ext cx="312790" cy="9281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073870" y="1802448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00578" y="1647419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99516" y="2680391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err="1" smtClean="0">
                <a:solidFill>
                  <a:schemeClr val="tx1"/>
                </a:solidFill>
              </a:rPr>
              <a:t>gdb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99516" y="2479567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(Optional)countries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endCxn id="88" idx="3"/>
          </p:cNvCxnSpPr>
          <p:nvPr/>
        </p:nvCxnSpPr>
        <p:spPr>
          <a:xfrm flipH="1">
            <a:off x="2915625" y="2108106"/>
            <a:ext cx="312790" cy="31594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4" idx="3"/>
          </p:cNvCxnSpPr>
          <p:nvPr/>
        </p:nvCxnSpPr>
        <p:spPr>
          <a:xfrm flipH="1">
            <a:off x="2915625" y="2108106"/>
            <a:ext cx="312790" cy="70349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5" idx="3"/>
          </p:cNvCxnSpPr>
          <p:nvPr/>
        </p:nvCxnSpPr>
        <p:spPr>
          <a:xfrm flipH="1">
            <a:off x="2915625" y="2108106"/>
            <a:ext cx="312790" cy="50267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10600" y="1705891"/>
            <a:ext cx="2501581" cy="116955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Deploy server instances: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One instance per ‘project’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Basemap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Project1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16</a:t>
            </a:fld>
            <a:endParaRPr lang="en-US"/>
          </a:p>
        </p:txBody>
      </p:sp>
      <p:sp>
        <p:nvSpPr>
          <p:cNvPr id="39" name="Rounded Rectangular Callout 38"/>
          <p:cNvSpPr/>
          <p:nvPr/>
        </p:nvSpPr>
        <p:spPr>
          <a:xfrm>
            <a:off x="5759956" y="6020939"/>
            <a:ext cx="2926843" cy="649745"/>
          </a:xfrm>
          <a:prstGeom prst="wedgeRoundRectCallout">
            <a:avLst>
              <a:gd name="adj1" fmla="val -78794"/>
              <a:gd name="adj2" fmla="val -7632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Please improve it if you can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(maybe reverse-proxy?)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9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configuration 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32111"/>
              </p:ext>
            </p:extLst>
          </p:nvPr>
        </p:nvGraphicFramePr>
        <p:xfrm>
          <a:off x="259779" y="1400128"/>
          <a:ext cx="8572725" cy="18666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13254"/>
                <a:gridCol w="5859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File name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project_code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}_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config.js</a:t>
                      </a:r>
                      <a:endParaRPr lang="en-US" sz="1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Designed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by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Matthew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Designed Purpose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Define parameters to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have easy/fine control over published vector tiles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Language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JSON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File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Location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%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server_project_root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%/data/server-vector/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30275"/>
              </p:ext>
            </p:extLst>
          </p:nvPr>
        </p:nvGraphicFramePr>
        <p:xfrm>
          <a:off x="259779" y="3465704"/>
          <a:ext cx="8572726" cy="32511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49400"/>
                <a:gridCol w="649617"/>
                <a:gridCol w="3456354"/>
                <a:gridCol w="311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id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"adm0"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Layer’s id to be referenced at the client-side. Should unique</a:t>
                      </a:r>
                      <a:r>
                        <a:rPr lang="en-US" sz="1400" baseline="0" dirty="0" smtClean="0"/>
                        <a:t> within one ‘project’.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fields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Array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["NAME_ENGLI", "ISO", "NAME_FRENC”]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Real</a:t>
                      </a:r>
                      <a:r>
                        <a:rPr lang="en-US" sz="1400" baseline="0" dirty="0" smtClean="0"/>
                        <a:t> f</a:t>
                      </a:r>
                      <a:r>
                        <a:rPr lang="en-US" sz="1400" dirty="0" smtClean="0"/>
                        <a:t>ield</a:t>
                      </a:r>
                      <a:r>
                        <a:rPr lang="en-US" sz="1400" baseline="0" dirty="0" smtClean="0"/>
                        <a:t> names </a:t>
                      </a:r>
                      <a:r>
                        <a:rPr lang="en-US" sz="1400" dirty="0" smtClean="0"/>
                        <a:t>exposed to </a:t>
                      </a:r>
                      <a:r>
                        <a:rPr lang="en-US" sz="1400" dirty="0" err="1" smtClean="0"/>
                        <a:t>WebGIS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filedNames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Array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["Name", "ISO", "</a:t>
                      </a:r>
                      <a:r>
                        <a:rPr lang="en-US" sz="1400" dirty="0" err="1" smtClean="0"/>
                        <a:t>French_Name</a:t>
                      </a:r>
                      <a:r>
                        <a:rPr lang="en-US" sz="1400" dirty="0" smtClean="0"/>
                        <a:t>"]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Displayed field</a:t>
                      </a:r>
                      <a:r>
                        <a:rPr lang="en-US" sz="1400" baseline="0" dirty="0" smtClean="0"/>
                        <a:t> names to end user.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layers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Array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["Benin_adm0", "BurkinaFaso_adm0", "Mali_adm0", "Niger_adm0", "Nigeria_adm0”]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item per each country. If</a:t>
                      </a:r>
                      <a:r>
                        <a:rPr lang="en-US" sz="1400" baseline="0" dirty="0" smtClean="0"/>
                        <a:t> country info is n/a, array’s length is 1. Should be used with ‘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countries</a:t>
                      </a:r>
                      <a:r>
                        <a:rPr lang="en-US" sz="1400" baseline="0" dirty="0" smtClean="0"/>
                        <a:t>’.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countries </a:t>
                      </a:r>
                      <a:r>
                        <a:rPr lang="en-US" sz="1400" i="1" dirty="0" smtClean="0">
                          <a:latin typeface="Calibri"/>
                          <a:cs typeface="Calibri"/>
                        </a:rPr>
                        <a:t>(optional)</a:t>
                      </a:r>
                      <a:endParaRPr lang="en-US" sz="1400" i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Array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["Benin", "</a:t>
                      </a:r>
                      <a:r>
                        <a:rPr lang="en-US" sz="1400" dirty="0" err="1" smtClean="0"/>
                        <a:t>BurkinaFaso</a:t>
                      </a:r>
                      <a:r>
                        <a:rPr lang="en-US" sz="1400" dirty="0" smtClean="0"/>
                        <a:t>", "Mali", "Niger", "Nigeria"]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 of</a:t>
                      </a:r>
                      <a:r>
                        <a:rPr lang="en-US" sz="1400" baseline="0" dirty="0" smtClean="0"/>
                        <a:t> the countries. Should be used with ‘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layers</a:t>
                      </a:r>
                      <a:r>
                        <a:rPr lang="en-US" sz="1400" baseline="0" dirty="0" smtClean="0"/>
                        <a:t>’.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gdb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String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"C:/</a:t>
                      </a:r>
                      <a:r>
                        <a:rPr lang="en-US" sz="1400" dirty="0" err="1" smtClean="0"/>
                        <a:t>WestAfricaFoodSecurity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BaseMaps.gdb</a:t>
                      </a:r>
                      <a:r>
                        <a:rPr lang="en-US" sz="1400" dirty="0" smtClean="0"/>
                        <a:t>"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 of the File </a:t>
                      </a:r>
                      <a:r>
                        <a:rPr lang="en-US" sz="1400" dirty="0" err="1" smtClean="0"/>
                        <a:t>Ge</a:t>
                      </a:r>
                      <a:r>
                        <a:rPr lang="en-US" sz="1400" baseline="0" dirty="0" err="1" smtClean="0"/>
                        <a:t>odatabase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67439" y="1011929"/>
            <a:ext cx="1408876" cy="9541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project_code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</a:p>
          <a:p>
            <a:pPr marL="285750" indent="-195263">
              <a:buFont typeface="Arial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Basemap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195263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Project1</a:t>
            </a:r>
          </a:p>
          <a:p>
            <a:pPr marL="285750" indent="-195263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server-side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Publishing vector tiles (by default) requires the following file structure in the project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Details: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3" name="Picture 2" descr="Screen Shot 2016-09-27 at 11.2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7179"/>
            <a:ext cx="9144000" cy="2489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7439" y="5346079"/>
            <a:ext cx="1408876" cy="9541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project_code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</a:p>
          <a:p>
            <a:pPr marL="285750" indent="-195263">
              <a:buFont typeface="Arial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Basemap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195263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Project1</a:t>
            </a:r>
          </a:p>
          <a:p>
            <a:pPr marL="285750" indent="-195263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Project2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6156399"/>
            <a:ext cx="6709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https://github.com/gismatthew/soil-db#publish-vector-</a:t>
            </a:r>
            <a:r>
              <a:rPr lang="en-US" dirty="0" smtClean="0">
                <a:hlinkClick r:id="rId3"/>
              </a:rPr>
              <a:t>layers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241"/>
            <a:ext cx="8229600" cy="5106193"/>
          </a:xfrm>
        </p:spPr>
        <p:txBody>
          <a:bodyPr/>
          <a:lstStyle/>
          <a:p>
            <a:r>
              <a:rPr lang="en-US" dirty="0" smtClean="0"/>
              <a:t>This presentation</a:t>
            </a:r>
          </a:p>
          <a:p>
            <a:pPr lvl="1"/>
            <a:r>
              <a:rPr lang="en-US" dirty="0" smtClean="0"/>
              <a:t>Will give you a big picture of soil-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b="1" i="1" dirty="0" smtClean="0"/>
              <a:t>prototype</a:t>
            </a:r>
            <a:endParaRPr lang="en-US" b="1" i="1" dirty="0"/>
          </a:p>
          <a:p>
            <a:pPr lvl="2"/>
            <a:r>
              <a:rPr lang="en-US" dirty="0" smtClean="0"/>
              <a:t>Overview of soil-</a:t>
            </a:r>
            <a:r>
              <a:rPr lang="en-US" dirty="0" err="1" smtClean="0"/>
              <a:t>db</a:t>
            </a:r>
            <a:r>
              <a:rPr lang="en-US" dirty="0"/>
              <a:t> </a:t>
            </a:r>
            <a:r>
              <a:rPr lang="en-US" dirty="0" smtClean="0"/>
              <a:t>project management</a:t>
            </a:r>
          </a:p>
          <a:p>
            <a:pPr lvl="2"/>
            <a:r>
              <a:rPr lang="en-US" dirty="0" smtClean="0"/>
              <a:t>My </a:t>
            </a:r>
            <a:r>
              <a:rPr lang="en-US" dirty="0"/>
              <a:t>design </a:t>
            </a:r>
            <a:r>
              <a:rPr lang="en-US" dirty="0" smtClean="0"/>
              <a:t>&amp; strategy on technical implementation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uggestions on next step</a:t>
            </a:r>
          </a:p>
          <a:p>
            <a:pPr lvl="1"/>
            <a:r>
              <a:rPr lang="en-US" dirty="0" smtClean="0"/>
              <a:t>However, it won’t</a:t>
            </a:r>
          </a:p>
          <a:p>
            <a:pPr lvl="2"/>
            <a:r>
              <a:rPr lang="en-US" dirty="0" smtClean="0"/>
              <a:t>Demonstrate how all technical details work, because</a:t>
            </a:r>
          </a:p>
          <a:p>
            <a:pPr lvl="3"/>
            <a:r>
              <a:rPr lang="en-US" dirty="0" smtClean="0"/>
              <a:t>It involves too much </a:t>
            </a:r>
            <a:r>
              <a:rPr lang="en-US" i="1" dirty="0" smtClean="0"/>
              <a:t>boring</a:t>
            </a:r>
            <a:r>
              <a:rPr lang="en-US" dirty="0" smtClean="0"/>
              <a:t> technical details (broad &amp; depth)</a:t>
            </a:r>
          </a:p>
          <a:p>
            <a:pPr lvl="3"/>
            <a:r>
              <a:rPr lang="en-US" dirty="0" smtClean="0"/>
              <a:t>My implementation </a:t>
            </a:r>
            <a:r>
              <a:rPr lang="en-US" i="1" dirty="0" smtClean="0"/>
              <a:t>prototype </a:t>
            </a:r>
            <a:r>
              <a:rPr lang="en-US" dirty="0" smtClean="0"/>
              <a:t>may not be good enough</a:t>
            </a:r>
          </a:p>
          <a:p>
            <a:pPr lvl="3"/>
            <a:r>
              <a:rPr lang="en-US" dirty="0" smtClean="0"/>
              <a:t>Appropriate dataset/steps for demo is tricky, time-consuming</a:t>
            </a:r>
          </a:p>
          <a:p>
            <a:pPr lvl="3"/>
            <a:r>
              <a:rPr lang="en-US" dirty="0" smtClean="0"/>
              <a:t>Explaining why &amp; how current prototype works &gt; dummy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Rendering (</a:t>
            </a:r>
            <a:r>
              <a:rPr lang="en-US" dirty="0" err="1" smtClean="0"/>
              <a:t>Mapbox</a:t>
            </a:r>
            <a:r>
              <a:rPr lang="en-US" dirty="0" smtClean="0"/>
              <a:t> GL)</a:t>
            </a:r>
          </a:p>
          <a:p>
            <a:pPr lvl="1"/>
            <a:r>
              <a:rPr lang="en-US" dirty="0" err="1" smtClean="0"/>
              <a:t>Mapbox</a:t>
            </a:r>
            <a:r>
              <a:rPr lang="en-US" dirty="0" smtClean="0"/>
              <a:t> GL’s style specification</a:t>
            </a:r>
          </a:p>
          <a:p>
            <a:pPr lvl="2"/>
            <a:r>
              <a:rPr lang="en-US" dirty="0" err="1" smtClean="0"/>
              <a:t>www.mapbox.com</a:t>
            </a:r>
            <a:r>
              <a:rPr lang="en-US" dirty="0" smtClean="0"/>
              <a:t>/</a:t>
            </a:r>
            <a:r>
              <a:rPr lang="en-US" dirty="0" err="1" smtClean="0"/>
              <a:t>mapbox</a:t>
            </a:r>
            <a:r>
              <a:rPr lang="en-US" dirty="0" smtClean="0"/>
              <a:t>-</a:t>
            </a:r>
            <a:r>
              <a:rPr lang="en-US" dirty="0" err="1" smtClean="0"/>
              <a:t>gl</a:t>
            </a:r>
            <a:r>
              <a:rPr lang="en-US" dirty="0" smtClean="0"/>
              <a:t>-style-spec/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sz="1800" b="1" dirty="0" err="1" smtClean="0">
                <a:latin typeface="Courier"/>
                <a:cs typeface="Courier"/>
              </a:rPr>
              <a:t>map.queryRenderedFeatures</a:t>
            </a:r>
            <a:r>
              <a:rPr lang="en-US" sz="1800" b="1" dirty="0" smtClean="0">
                <a:latin typeface="Courier"/>
                <a:cs typeface="Courier"/>
              </a:rPr>
              <a:t>([geometry], [parameters])</a:t>
            </a:r>
          </a:p>
          <a:p>
            <a:pPr lvl="1"/>
            <a:r>
              <a:rPr lang="en-US" sz="1800" b="1" dirty="0" err="1" smtClean="0">
                <a:latin typeface="Courier"/>
                <a:cs typeface="Courier"/>
              </a:rPr>
              <a:t>map.querySourceFeatures</a:t>
            </a:r>
            <a:r>
              <a:rPr lang="en-US" sz="1800" b="1" dirty="0" smtClean="0">
                <a:latin typeface="Courier"/>
                <a:cs typeface="Courier"/>
              </a:rPr>
              <a:t>(</a:t>
            </a:r>
            <a:r>
              <a:rPr lang="en-US" sz="1800" b="1" dirty="0" err="1" smtClean="0">
                <a:latin typeface="Courier"/>
                <a:cs typeface="Courier"/>
              </a:rPr>
              <a:t>sourceID</a:t>
            </a:r>
            <a:r>
              <a:rPr lang="en-US" sz="1800" b="1" dirty="0" smtClean="0">
                <a:latin typeface="Courier"/>
                <a:cs typeface="Courier"/>
              </a:rPr>
              <a:t>, parameters)</a:t>
            </a:r>
          </a:p>
          <a:p>
            <a:pPr lvl="1"/>
            <a:r>
              <a:rPr lang="en-US" dirty="0" err="1" smtClean="0"/>
              <a:t>Mapbox’s</a:t>
            </a:r>
            <a:r>
              <a:rPr lang="en-US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filter</a:t>
            </a:r>
            <a:r>
              <a:rPr lang="en-US" dirty="0" smtClean="0"/>
              <a:t>, simple</a:t>
            </a:r>
            <a:r>
              <a:rPr lang="en-US" dirty="0"/>
              <a:t> </a:t>
            </a:r>
            <a:r>
              <a:rPr lang="en-US" dirty="0" smtClean="0"/>
              <a:t>SQL-like syntax</a:t>
            </a:r>
          </a:p>
          <a:p>
            <a:pPr lvl="2"/>
            <a:r>
              <a:rPr lang="en-US" dirty="0" err="1" smtClean="0"/>
              <a:t>www.mapbox.com</a:t>
            </a:r>
            <a:r>
              <a:rPr lang="en-US" dirty="0" smtClean="0"/>
              <a:t>/</a:t>
            </a:r>
            <a:r>
              <a:rPr lang="en-US" dirty="0" err="1" smtClean="0"/>
              <a:t>mapbox</a:t>
            </a:r>
            <a:r>
              <a:rPr lang="en-US" dirty="0" smtClean="0"/>
              <a:t>-</a:t>
            </a:r>
            <a:r>
              <a:rPr lang="en-US" dirty="0" err="1" smtClean="0"/>
              <a:t>gl</a:t>
            </a:r>
            <a:r>
              <a:rPr lang="en-US" dirty="0" smtClean="0"/>
              <a:t>-style-spec/#types-filter</a:t>
            </a:r>
          </a:p>
          <a:p>
            <a:r>
              <a:rPr lang="en-US" dirty="0" smtClean="0"/>
              <a:t>Spatial analysis</a:t>
            </a:r>
          </a:p>
          <a:p>
            <a:pPr lvl="1"/>
            <a:r>
              <a:rPr lang="en-US" dirty="0" smtClean="0"/>
              <a:t>Potential: PHP, GDAL/OGR, Python,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front-end consumption</a:t>
            </a:r>
            <a:endParaRPr lang="en-US" dirty="0"/>
          </a:p>
        </p:txBody>
      </p:sp>
      <p:pic>
        <p:nvPicPr>
          <p:cNvPr id="4" name="Picture 3" descr="Screen Shot 2016-09-27 at 11.5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8" y="1417638"/>
            <a:ext cx="6288471" cy="2896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183419" y="4431151"/>
            <a:ext cx="6929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Structure</a:t>
            </a:r>
          </a:p>
          <a:p>
            <a:pPr marL="742950" lvl="1" indent="-285750">
              <a:buFont typeface="Lucida Grande"/>
              <a:buChar char="-"/>
            </a:pPr>
            <a:r>
              <a:rPr lang="en-US" dirty="0" smtClean="0"/>
              <a:t>Loaded from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json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structure.json</a:t>
            </a:r>
            <a:endParaRPr lang="en-US" b="1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Sequence of showing a vector layer</a:t>
            </a:r>
          </a:p>
          <a:p>
            <a:pPr marL="742950" lvl="1" indent="-285750">
              <a:buFont typeface="Lucida Grande"/>
              <a:buChar char="-"/>
            </a:pPr>
            <a:r>
              <a:rPr lang="en-US" dirty="0" smtClean="0"/>
              <a:t>User click triggers ‘</a:t>
            </a:r>
            <a:r>
              <a:rPr lang="en-US" b="1" dirty="0" err="1" smtClean="0">
                <a:latin typeface="Courier"/>
                <a:cs typeface="Courier"/>
              </a:rPr>
              <a:t>select_node.jstree</a:t>
            </a:r>
            <a:r>
              <a:rPr lang="en-US" dirty="0" smtClean="0"/>
              <a:t>’ event</a:t>
            </a:r>
          </a:p>
          <a:p>
            <a:pPr marL="742950" lvl="1" indent="-285750">
              <a:buFont typeface="Lucida Grande"/>
              <a:buChar char="-"/>
            </a:pPr>
            <a:r>
              <a:rPr lang="en-US" dirty="0" smtClean="0"/>
              <a:t>If the target node is a vector layer</a:t>
            </a:r>
          </a:p>
          <a:p>
            <a:pPr marL="1200150" lvl="2" indent="-285750">
              <a:buFont typeface="Lucida Grande"/>
              <a:buChar char="-"/>
            </a:pPr>
            <a:r>
              <a:rPr lang="en-US" dirty="0" smtClean="0"/>
              <a:t>If it is a soil layer, create a </a:t>
            </a:r>
            <a:r>
              <a:rPr lang="en-US" b="1" dirty="0" err="1" smtClean="0">
                <a:latin typeface="Courier"/>
                <a:cs typeface="Courier"/>
              </a:rPr>
              <a:t>SoilLayer</a:t>
            </a:r>
            <a:r>
              <a:rPr lang="en-US" dirty="0" smtClean="0"/>
              <a:t> instance, show it</a:t>
            </a:r>
          </a:p>
          <a:p>
            <a:pPr marL="1200150" lvl="2" indent="-285750">
              <a:buFont typeface="Lucida Grande"/>
              <a:buChar char="-"/>
            </a:pPr>
            <a:r>
              <a:rPr lang="en-US" dirty="0" smtClean="0"/>
              <a:t>Otherwise, create a </a:t>
            </a:r>
            <a:r>
              <a:rPr lang="en-US" b="1" dirty="0" err="1" smtClean="0">
                <a:latin typeface="Courier"/>
                <a:cs typeface="Courier"/>
              </a:rPr>
              <a:t>VectorLayer</a:t>
            </a:r>
            <a:r>
              <a:rPr lang="en-US" dirty="0" smtClean="0"/>
              <a:t> instance, show 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1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Styling a vector tile layer</a:t>
            </a:r>
          </a:p>
          <a:p>
            <a:pPr lvl="1"/>
            <a:r>
              <a:rPr lang="en-US" dirty="0" smtClean="0"/>
              <a:t>Implemented in </a:t>
            </a:r>
            <a:r>
              <a:rPr lang="en-US" b="1" dirty="0" err="1" smtClean="0">
                <a:latin typeface="Courier"/>
                <a:cs typeface="Courier"/>
              </a:rPr>
              <a:t>VectorLayer</a:t>
            </a:r>
            <a:r>
              <a:rPr lang="en-US" dirty="0" smtClean="0"/>
              <a:t> Class’s constructor.</a:t>
            </a:r>
          </a:p>
          <a:p>
            <a:pPr lvl="2"/>
            <a:r>
              <a:rPr lang="en-US" sz="2000" dirty="0" smtClean="0">
                <a:latin typeface="Courier"/>
                <a:cs typeface="Courier"/>
              </a:rPr>
              <a:t>builds/components/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classVectorLayer.js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Soil layer is an exception</a:t>
            </a:r>
          </a:p>
          <a:p>
            <a:pPr lvl="2"/>
            <a:r>
              <a:rPr lang="en-US" dirty="0" smtClean="0"/>
              <a:t>Contains 143 sub-layers (soil types, defined in </a:t>
            </a:r>
            <a:r>
              <a:rPr lang="en-US" b="1" dirty="0" err="1" smtClean="0">
                <a:latin typeface="Courier"/>
                <a:cs typeface="Courier"/>
              </a:rPr>
              <a:t>meta_broker</a:t>
            </a:r>
            <a:r>
              <a:rPr lang="en-US" dirty="0" smtClean="0"/>
              <a:t> in </a:t>
            </a:r>
            <a:r>
              <a:rPr lang="en-US" sz="2000" dirty="0" smtClean="0">
                <a:latin typeface="Courier"/>
                <a:cs typeface="Courier"/>
              </a:rPr>
              <a:t>builds/components/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classMetaBroker.js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7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215"/>
            <a:ext cx="8229600" cy="53107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Define the layer in </a:t>
            </a:r>
            <a:r>
              <a:rPr lang="en-US" dirty="0" err="1" smtClean="0">
                <a:latin typeface="Calibri"/>
                <a:cs typeface="Calibri"/>
              </a:rPr>
              <a:t>WebGIS’s</a:t>
            </a:r>
            <a:r>
              <a:rPr lang="en-US" dirty="0" smtClean="0">
                <a:latin typeface="Calibri"/>
                <a:cs typeface="Calibri"/>
              </a:rPr>
              <a:t> data catalogue</a:t>
            </a:r>
          </a:p>
          <a:p>
            <a:pPr lvl="1"/>
            <a:r>
              <a:rPr lang="en-US" b="1" dirty="0" err="1" smtClean="0">
                <a:latin typeface="Courier"/>
                <a:cs typeface="Courier"/>
              </a:rPr>
              <a:t>json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structure.json</a:t>
            </a:r>
            <a:endParaRPr lang="en-US" b="1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Structure</a:t>
            </a:r>
          </a:p>
          <a:p>
            <a:pPr lvl="2"/>
            <a:endParaRPr lang="en-US" dirty="0" smtClean="0">
              <a:latin typeface="Calibri"/>
              <a:cs typeface="Calibri"/>
            </a:endParaRPr>
          </a:p>
          <a:p>
            <a:pPr lvl="2"/>
            <a:endParaRPr lang="en-US" dirty="0" smtClean="0">
              <a:latin typeface="Calibri"/>
              <a:cs typeface="Calibri"/>
            </a:endParaRPr>
          </a:p>
          <a:p>
            <a:pPr lvl="2"/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Naming convention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id: each node has a unique id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text: displayed text (human-friendly)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country: layer group by country</a:t>
            </a:r>
          </a:p>
          <a:p>
            <a:pPr lvl="3"/>
            <a:r>
              <a:rPr lang="en-US" dirty="0" smtClean="0">
                <a:latin typeface="Calibri"/>
                <a:cs typeface="Calibri"/>
              </a:rPr>
              <a:t>Use underscore ‘_’ if country is n/a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Picture 3" descr="Screen Shot 2016-09-27 at 11.5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64" y="2436814"/>
            <a:ext cx="2706340" cy="25552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8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Consuming the web service</a:t>
            </a:r>
          </a:p>
          <a:p>
            <a:pPr lvl="1"/>
            <a:r>
              <a:rPr lang="en-US" dirty="0" smtClean="0"/>
              <a:t>Add as a source</a:t>
            </a:r>
          </a:p>
          <a:p>
            <a:pPr lvl="2"/>
            <a:r>
              <a:rPr lang="en-US" b="1" dirty="0" err="1">
                <a:latin typeface="Courier"/>
                <a:cs typeface="Courier"/>
              </a:rPr>
              <a:t>j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initMap.js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4" name="Picture 3" descr="Screen Shot 2016-09-27 at 11.5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5" y="3264555"/>
            <a:ext cx="7290016" cy="10414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layer’s pre-defined </a:t>
            </a:r>
            <a:r>
              <a:rPr lang="en-US" dirty="0" err="1" smtClean="0"/>
              <a:t>symbology</a:t>
            </a:r>
            <a:endParaRPr lang="en-US" dirty="0" smtClean="0"/>
          </a:p>
          <a:p>
            <a:pPr lvl="1"/>
            <a:r>
              <a:rPr lang="en-US" b="1" dirty="0" err="1">
                <a:latin typeface="Courier"/>
                <a:cs typeface="Courier"/>
              </a:rPr>
              <a:t>j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classVectorLayer.js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4" name="Picture 3" descr="Screen Shot 2016-09-27 at 11.5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5" y="2835476"/>
            <a:ext cx="6138537" cy="3194467"/>
          </a:xfrm>
          <a:prstGeom prst="rect">
            <a:avLst/>
          </a:prstGeom>
        </p:spPr>
      </p:pic>
      <p:pic>
        <p:nvPicPr>
          <p:cNvPr id="5" name="Picture 4" descr="Screen Shot 2016-09-27 at 11.51.0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3" t="14839"/>
          <a:stretch/>
        </p:blipFill>
        <p:spPr>
          <a:xfrm>
            <a:off x="6401315" y="4791895"/>
            <a:ext cx="2646471" cy="1975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 vector layer</a:t>
            </a:r>
            <a:endParaRPr lang="en-US" dirty="0"/>
          </a:p>
          <a:p>
            <a:pPr lvl="1"/>
            <a:r>
              <a:rPr lang="en-US" b="1" dirty="0" err="1" smtClean="0">
                <a:latin typeface="Courier"/>
                <a:cs typeface="Courier"/>
              </a:rPr>
              <a:t>js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initUI.js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4" name="Picture 3" descr="Screen Shot 2016-09-27 at 11.5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1" y="2791021"/>
            <a:ext cx="5069129" cy="379997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847321" y="4617120"/>
            <a:ext cx="5069129" cy="836791"/>
          </a:xfrm>
          <a:prstGeom prst="rect">
            <a:avLst/>
          </a:prstGeom>
          <a:solidFill>
            <a:srgbClr val="FFFF00">
              <a:alpha val="26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raster Layers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Technical Detail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658208" y="5214551"/>
            <a:ext cx="1090539" cy="197214"/>
            <a:chOff x="3689422" y="4800043"/>
            <a:chExt cx="1090539" cy="197214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3689422" y="4808792"/>
              <a:ext cx="0" cy="18846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779961" y="4800043"/>
              <a:ext cx="0" cy="18846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Raster: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7480" y="4018715"/>
            <a:ext cx="2364562" cy="53205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livetile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-bridge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0064" y="3145530"/>
            <a:ext cx="2879394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Mapnik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0091" y="4634113"/>
            <a:ext cx="1402090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2" idx="2"/>
            <a:endCxn id="59" idx="0"/>
          </p:cNvCxnSpPr>
          <p:nvPr/>
        </p:nvCxnSpPr>
        <p:spPr>
          <a:xfrm>
            <a:off x="4159761" y="2188879"/>
            <a:ext cx="1" cy="2503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3"/>
            <a:endCxn id="101" idx="1"/>
          </p:cNvCxnSpPr>
          <p:nvPr/>
        </p:nvCxnSpPr>
        <p:spPr>
          <a:xfrm flipV="1">
            <a:off x="5483216" y="4877139"/>
            <a:ext cx="341750" cy="11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7812" y="4044457"/>
            <a:ext cx="1899160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Layers in File GDB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2589" y="4690930"/>
            <a:ext cx="2364563" cy="53205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Express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3517" y="5297676"/>
            <a:ext cx="1018225" cy="4748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port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07921" y="5297676"/>
            <a:ext cx="1346337" cy="4748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url</a:t>
            </a:r>
            <a:r>
              <a:rPr lang="en-US" i="1" dirty="0" smtClean="0">
                <a:solidFill>
                  <a:schemeClr val="tx1"/>
                </a:solidFill>
              </a:rPr>
              <a:t> pattern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2"/>
            <a:endCxn id="19" idx="0"/>
          </p:cNvCxnSpPr>
          <p:nvPr/>
        </p:nvCxnSpPr>
        <p:spPr>
          <a:xfrm>
            <a:off x="4159761" y="3620370"/>
            <a:ext cx="0" cy="2066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36306" y="3827060"/>
            <a:ext cx="2646910" cy="2102453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970" y="5724823"/>
            <a:ext cx="87118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6" idx="1"/>
          </p:cNvCxnSpPr>
          <p:nvPr/>
        </p:nvCxnSpPr>
        <p:spPr>
          <a:xfrm>
            <a:off x="2296972" y="4281877"/>
            <a:ext cx="680508" cy="2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520" y="2274482"/>
            <a:ext cx="184666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40" name="Straight Arrow Connector 39"/>
          <p:cNvCxnSpPr>
            <a:stCxn id="12" idx="1"/>
            <a:endCxn id="22" idx="1"/>
          </p:cNvCxnSpPr>
          <p:nvPr/>
        </p:nvCxnSpPr>
        <p:spPr>
          <a:xfrm rot="10800000" flipH="1">
            <a:off x="397812" y="1951459"/>
            <a:ext cx="2322252" cy="2330418"/>
          </a:xfrm>
          <a:prstGeom prst="bentConnector3">
            <a:avLst>
              <a:gd name="adj1" fmla="val -984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20064" y="1714039"/>
            <a:ext cx="2879393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GeoTiff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197" y="1659447"/>
            <a:ext cx="140468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Manually, </a:t>
            </a:r>
            <a:r>
              <a:rPr lang="en-US" sz="1400" i="1" dirty="0" smtClean="0"/>
              <a:t>or</a:t>
            </a:r>
            <a:endParaRPr lang="en-US" sz="1400" dirty="0" smtClean="0"/>
          </a:p>
          <a:p>
            <a:r>
              <a:rPr lang="en-US" sz="1400" dirty="0" err="1"/>
              <a:t>e</a:t>
            </a:r>
            <a:r>
              <a:rPr lang="en-US" sz="1400" dirty="0" err="1" smtClean="0"/>
              <a:t>xport_raster.py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91166" y="2653390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stops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59" idx="1"/>
            <a:endCxn id="31" idx="3"/>
          </p:cNvCxnSpPr>
          <p:nvPr/>
        </p:nvCxnSpPr>
        <p:spPr>
          <a:xfrm flipH="1">
            <a:off x="2407275" y="2676697"/>
            <a:ext cx="312790" cy="107904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1166" y="2861432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colors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1166" y="2452668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Mode=“discrete”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9" idx="1"/>
            <a:endCxn id="60" idx="3"/>
          </p:cNvCxnSpPr>
          <p:nvPr/>
        </p:nvCxnSpPr>
        <p:spPr>
          <a:xfrm flipH="1" flipV="1">
            <a:off x="2408337" y="2347221"/>
            <a:ext cx="311728" cy="32947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1"/>
            <a:endCxn id="38" idx="3"/>
          </p:cNvCxnSpPr>
          <p:nvPr/>
        </p:nvCxnSpPr>
        <p:spPr>
          <a:xfrm flipH="1" flipV="1">
            <a:off x="2407275" y="2583879"/>
            <a:ext cx="312790" cy="9281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5520" y="2371039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20065" y="2439277"/>
            <a:ext cx="2879393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gen_xml_single_band.py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2228" y="2216010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Input raster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91166" y="3248982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Output layer 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1166" y="3048158"/>
            <a:ext cx="1716109" cy="2624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Output opacity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59" idx="1"/>
            <a:endCxn id="37" idx="3"/>
          </p:cNvCxnSpPr>
          <p:nvPr/>
        </p:nvCxnSpPr>
        <p:spPr>
          <a:xfrm flipH="1">
            <a:off x="2407275" y="2676697"/>
            <a:ext cx="312790" cy="31594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9" idx="1"/>
            <a:endCxn id="62" idx="3"/>
          </p:cNvCxnSpPr>
          <p:nvPr/>
        </p:nvCxnSpPr>
        <p:spPr>
          <a:xfrm flipH="1">
            <a:off x="2407275" y="2676697"/>
            <a:ext cx="312790" cy="70349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9" idx="1"/>
            <a:endCxn id="63" idx="3"/>
          </p:cNvCxnSpPr>
          <p:nvPr/>
        </p:nvCxnSpPr>
        <p:spPr>
          <a:xfrm flipH="1">
            <a:off x="2407275" y="2676697"/>
            <a:ext cx="312790" cy="50267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650658" y="3142078"/>
            <a:ext cx="3101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{project}_{country}_{layer}.xml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24966" y="4639719"/>
            <a:ext cx="1402090" cy="4748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101" idx="3"/>
            <a:endCxn id="8" idx="1"/>
          </p:cNvCxnSpPr>
          <p:nvPr/>
        </p:nvCxnSpPr>
        <p:spPr>
          <a:xfrm flipV="1">
            <a:off x="7227056" y="4871533"/>
            <a:ext cx="383035" cy="56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9" idx="2"/>
            <a:endCxn id="7" idx="0"/>
          </p:cNvCxnSpPr>
          <p:nvPr/>
        </p:nvCxnSpPr>
        <p:spPr>
          <a:xfrm flipH="1">
            <a:off x="4159761" y="2914117"/>
            <a:ext cx="1" cy="2314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10600" y="1705891"/>
            <a:ext cx="2501581" cy="116955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Deploy server instances: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One instance per ‘project’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Basemap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Project1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27</a:t>
            </a:fld>
            <a:endParaRPr lang="en-US"/>
          </a:p>
        </p:txBody>
      </p:sp>
      <p:sp>
        <p:nvSpPr>
          <p:cNvPr id="43" name="Rounded Rectangular Callout 42"/>
          <p:cNvSpPr/>
          <p:nvPr/>
        </p:nvSpPr>
        <p:spPr>
          <a:xfrm>
            <a:off x="5759956" y="5891069"/>
            <a:ext cx="2926843" cy="649745"/>
          </a:xfrm>
          <a:prstGeom prst="wedgeRoundRectCallout">
            <a:avLst>
              <a:gd name="adj1" fmla="val -78794"/>
              <a:gd name="adj2" fmla="val -7632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Please improve it if you can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(maybe reverse-proxy?)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4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Raster: configuring xml generation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31914"/>
              </p:ext>
            </p:extLst>
          </p:nvPr>
        </p:nvGraphicFramePr>
        <p:xfrm>
          <a:off x="259779" y="1371262"/>
          <a:ext cx="8697805" cy="18666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13"/>
                <a:gridCol w="68332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File name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gen_xml_single_band.py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(Execute with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gen_xml_single_band.bat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) </a:t>
                      </a:r>
                      <a:endParaRPr lang="en-US" sz="1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Developed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by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Matthew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Designed Purpose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Define parameters to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have easy/fine control over published raster tiles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Language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PYTHON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File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Location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%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github_project_root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%/server/raster-tile-server/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16425"/>
              </p:ext>
            </p:extLst>
          </p:nvPr>
        </p:nvGraphicFramePr>
        <p:xfrm>
          <a:off x="259779" y="3369484"/>
          <a:ext cx="8697805" cy="340867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76643"/>
                <a:gridCol w="1017368"/>
                <a:gridCol w="2588174"/>
                <a:gridCol w="3415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Variable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 Type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input_dir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‘..\\..\\data\\’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Path to the</a:t>
                      </a:r>
                      <a:r>
                        <a:rPr lang="en-US" sz="1400" baseline="0" dirty="0" smtClean="0"/>
                        <a:t> ‘</a:t>
                      </a:r>
                      <a:r>
                        <a:rPr lang="en-US" sz="1400" baseline="0" dirty="0" err="1" smtClean="0"/>
                        <a:t>project’’s</a:t>
                      </a:r>
                      <a:r>
                        <a:rPr lang="en-US" sz="1400" baseline="0" dirty="0" smtClean="0"/>
                        <a:t> data directory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input_raster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String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</a:t>
                      </a:r>
                      <a:r>
                        <a:rPr lang="en-US" sz="1400" dirty="0" err="1" smtClean="0"/>
                        <a:t>nigeria_elev.tif</a:t>
                      </a:r>
                      <a:r>
                        <a:rPr lang="en-US" sz="1400" dirty="0" smtClean="0"/>
                        <a:t>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r>
                        <a:rPr lang="en-US" sz="1400" baseline="0" dirty="0" smtClean="0"/>
                        <a:t> raster (</a:t>
                      </a:r>
                      <a:r>
                        <a:rPr lang="en-US" sz="1400" baseline="0" dirty="0" err="1" smtClean="0"/>
                        <a:t>geotiff</a:t>
                      </a:r>
                      <a:r>
                        <a:rPr lang="en-US" sz="1400" baseline="0" dirty="0" smtClean="0"/>
                        <a:t>) to be published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input_layer_id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Array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</a:t>
                      </a:r>
                      <a:r>
                        <a:rPr lang="en-US" sz="1400" dirty="0" err="1" smtClean="0"/>
                        <a:t>elev</a:t>
                      </a:r>
                      <a:r>
                        <a:rPr lang="en-US" sz="1400" dirty="0" smtClean="0"/>
                        <a:t>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Layer’s id to be referenced at the client-side. Should unique</a:t>
                      </a:r>
                      <a:r>
                        <a:rPr lang="en-US" sz="1400" baseline="0" dirty="0" smtClean="0"/>
                        <a:t> within one ‘project’.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output_name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Array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‘map’, ‘thumbnail’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 of the preview</a:t>
                      </a:r>
                      <a:r>
                        <a:rPr lang="en-US" sz="1400" baseline="0" dirty="0" smtClean="0"/>
                        <a:t> of this </a:t>
                      </a:r>
                      <a:r>
                        <a:rPr lang="en-US" sz="1400" baseline="0" dirty="0" err="1" smtClean="0"/>
                        <a:t>config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stops</a:t>
                      </a:r>
                      <a:endParaRPr lang="en-US" sz="1400" i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Number Array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[ 0, 190, 370, 560, 940 ]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breaks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colors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Hex Array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[ '#104510', '#628234', '#cccc66', '#966530', '#61150d' 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Colors</a:t>
                      </a:r>
                      <a:r>
                        <a:rPr lang="en-US" sz="1400" baseline="0" dirty="0" smtClean="0"/>
                        <a:t> for each classification group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output_opacity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Float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Opacity of the raster</a:t>
                      </a:r>
                      <a:r>
                        <a:rPr lang="en-US" sz="1400" baseline="0" dirty="0" smtClean="0"/>
                        <a:t> tiles. Should be [ 0, 1 ]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</a:p>
          <a:p>
            <a:pPr lvl="1"/>
            <a:r>
              <a:rPr lang="en-US" dirty="0" smtClean="0"/>
              <a:t>Everyone knows his role in this project</a:t>
            </a:r>
          </a:p>
          <a:p>
            <a:pPr lvl="2"/>
            <a:r>
              <a:rPr lang="en-US" dirty="0" smtClean="0"/>
              <a:t>Data-related (catalog, analysis, interpretation)</a:t>
            </a:r>
          </a:p>
          <a:p>
            <a:pPr lvl="2"/>
            <a:r>
              <a:rPr lang="en-US" dirty="0" smtClean="0"/>
              <a:t>Design &amp; Development related</a:t>
            </a:r>
          </a:p>
          <a:p>
            <a:pPr lvl="2"/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How to move on next</a:t>
            </a:r>
          </a:p>
          <a:p>
            <a:pPr lvl="2"/>
            <a:r>
              <a:rPr lang="en-US" dirty="0" smtClean="0"/>
              <a:t>What part of the current design is good? Keep it.</a:t>
            </a:r>
          </a:p>
          <a:p>
            <a:pPr lvl="2"/>
            <a:r>
              <a:rPr lang="en-US" dirty="0" smtClean="0"/>
              <a:t>What part is not good enough? Improve it.</a:t>
            </a:r>
          </a:p>
          <a:p>
            <a:pPr lvl="2"/>
            <a:r>
              <a:rPr lang="en-US" dirty="0" smtClean="0"/>
              <a:t>What part is lacking? Implement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6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Raster: server-side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Publishing raster tiles (by default) requires the following file structure in the project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Details: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 descr="Screen Shot 2016-09-27 at 11.2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1606"/>
            <a:ext cx="9144000" cy="2515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7924" y="5360509"/>
            <a:ext cx="1408876" cy="9541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project_code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</a:p>
          <a:p>
            <a:pPr marL="285750" indent="-195263">
              <a:buFont typeface="Arial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Basemap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195263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Project1</a:t>
            </a:r>
          </a:p>
          <a:p>
            <a:pPr marL="285750" indent="-195263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Project2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6126163"/>
            <a:ext cx="6437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https://github.com/gismatthew/soil-db#publish-raster-</a:t>
            </a:r>
            <a:r>
              <a:rPr lang="en-US" dirty="0" smtClean="0">
                <a:hlinkClick r:id="rId3"/>
              </a:rPr>
              <a:t>layers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UTF-GRID</a:t>
            </a:r>
          </a:p>
          <a:p>
            <a:pPr lvl="2"/>
            <a:r>
              <a:rPr lang="en-US" dirty="0" smtClean="0">
                <a:hlinkClick r:id="rId2"/>
              </a:rPr>
              <a:t>https://www.mapbox.com/demo/visiblemap/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Spatial analysis</a:t>
            </a:r>
          </a:p>
          <a:p>
            <a:pPr lvl="1"/>
            <a:r>
              <a:rPr lang="en-US" dirty="0" smtClean="0"/>
              <a:t>PHP, GDAL/OGR, Python,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5063"/>
            <a:ext cx="8229600" cy="2424590"/>
          </a:xfrm>
        </p:spPr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 smtClean="0"/>
              <a:t>Structure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Loaded from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json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structure.json</a:t>
            </a:r>
            <a:endParaRPr lang="en-US" b="1" dirty="0" smtClean="0">
              <a:latin typeface="Courier"/>
              <a:cs typeface="Courier"/>
            </a:endParaRPr>
          </a:p>
          <a:p>
            <a:pPr marL="285750" indent="-285750"/>
            <a:r>
              <a:rPr lang="en-US" dirty="0" smtClean="0"/>
              <a:t>Sequence of showing a raster layer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User click triggers ‘</a:t>
            </a:r>
            <a:r>
              <a:rPr lang="en-US" b="1" dirty="0" err="1" smtClean="0">
                <a:latin typeface="Courier"/>
                <a:cs typeface="Courier"/>
              </a:rPr>
              <a:t>select_node.jstree</a:t>
            </a:r>
            <a:r>
              <a:rPr lang="en-US" dirty="0" smtClean="0"/>
              <a:t>’ event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If the target node is a raster layer</a:t>
            </a:r>
          </a:p>
          <a:p>
            <a:pPr marL="1200150" lvl="2" indent="-285750">
              <a:buFont typeface="Lucida Grande"/>
              <a:buChar char="-"/>
            </a:pPr>
            <a:r>
              <a:rPr lang="en-US" dirty="0"/>
              <a:t>C</a:t>
            </a:r>
            <a:r>
              <a:rPr lang="en-US" dirty="0" smtClean="0"/>
              <a:t>reate a </a:t>
            </a:r>
            <a:r>
              <a:rPr lang="en-US" b="1" dirty="0" err="1" smtClean="0">
                <a:latin typeface="Courier"/>
                <a:cs typeface="Courier"/>
              </a:rPr>
              <a:t>RasterLayer</a:t>
            </a:r>
            <a:r>
              <a:rPr lang="en-US" dirty="0" smtClean="0"/>
              <a:t> instance, show it</a:t>
            </a:r>
          </a:p>
        </p:txBody>
      </p:sp>
      <p:pic>
        <p:nvPicPr>
          <p:cNvPr id="4" name="Picture 3" descr="Screen Shot 2016-09-28 at 12.38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12" y="1624227"/>
            <a:ext cx="4693180" cy="275323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7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215"/>
            <a:ext cx="8229600" cy="53107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Define the layer in </a:t>
            </a:r>
            <a:r>
              <a:rPr lang="en-US" dirty="0" err="1" smtClean="0">
                <a:latin typeface="Calibri"/>
                <a:cs typeface="Calibri"/>
              </a:rPr>
              <a:t>WebGIS’s</a:t>
            </a:r>
            <a:r>
              <a:rPr lang="en-US" dirty="0" smtClean="0">
                <a:latin typeface="Calibri"/>
                <a:cs typeface="Calibri"/>
              </a:rPr>
              <a:t> data catalogue</a:t>
            </a:r>
          </a:p>
          <a:p>
            <a:pPr lvl="1"/>
            <a:r>
              <a:rPr lang="en-US" b="1" dirty="0" err="1" smtClean="0">
                <a:latin typeface="Courier"/>
                <a:cs typeface="Courier"/>
              </a:rPr>
              <a:t>json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structure.json</a:t>
            </a:r>
            <a:endParaRPr lang="en-US" b="1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Structure</a:t>
            </a:r>
          </a:p>
          <a:p>
            <a:pPr lvl="2"/>
            <a:endParaRPr lang="en-US" dirty="0" smtClean="0">
              <a:latin typeface="Calibri"/>
              <a:cs typeface="Calibri"/>
            </a:endParaRPr>
          </a:p>
          <a:p>
            <a:pPr lvl="2"/>
            <a:endParaRPr lang="en-US" dirty="0" smtClean="0">
              <a:latin typeface="Calibri"/>
              <a:cs typeface="Calibri"/>
            </a:endParaRPr>
          </a:p>
          <a:p>
            <a:pPr lvl="2"/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Naming convention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id: each node has a unique id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text: displayed text (human-friendly)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country: layer group by country</a:t>
            </a:r>
          </a:p>
          <a:p>
            <a:pPr lvl="3"/>
            <a:r>
              <a:rPr lang="en-US" dirty="0" smtClean="0">
                <a:latin typeface="Calibri"/>
                <a:cs typeface="Calibri"/>
              </a:rPr>
              <a:t>Use underscore ‘_’ if country is n/a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Screen Shot 2016-09-28 at 12.41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76" y="2136280"/>
            <a:ext cx="2633742" cy="394399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8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Consuming the web service</a:t>
            </a:r>
          </a:p>
          <a:p>
            <a:pPr lvl="1"/>
            <a:r>
              <a:rPr lang="en-US" dirty="0" smtClean="0"/>
              <a:t>Add as a source</a:t>
            </a:r>
          </a:p>
          <a:p>
            <a:pPr lvl="2"/>
            <a:r>
              <a:rPr lang="en-US" b="1" dirty="0" err="1">
                <a:latin typeface="Courier"/>
                <a:cs typeface="Courier"/>
              </a:rPr>
              <a:t>j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initMap.js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5" name="Picture 4" descr="Screen Shot 2016-09-28 at 12.43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6" y="3316727"/>
            <a:ext cx="7290017" cy="1174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2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layer’s pre-defined </a:t>
            </a:r>
            <a:r>
              <a:rPr lang="en-US" dirty="0" err="1" smtClean="0"/>
              <a:t>symbology</a:t>
            </a:r>
            <a:endParaRPr lang="en-US" dirty="0" smtClean="0"/>
          </a:p>
          <a:p>
            <a:pPr lvl="1"/>
            <a:r>
              <a:rPr lang="en-US" dirty="0" smtClean="0"/>
              <a:t>Rendered at the server</a:t>
            </a:r>
          </a:p>
          <a:p>
            <a:pPr lvl="2"/>
            <a:r>
              <a:rPr lang="en-US" dirty="0" smtClean="0"/>
              <a:t>At run time if the request tile is n/a</a:t>
            </a:r>
          </a:p>
          <a:p>
            <a:pPr lvl="2"/>
            <a:r>
              <a:rPr lang="en-US" dirty="0" smtClean="0"/>
              <a:t>Return a cached copy</a:t>
            </a:r>
          </a:p>
        </p:txBody>
      </p:sp>
      <p:pic>
        <p:nvPicPr>
          <p:cNvPr id="6" name="Picture 5" descr="Screen Shot 2016-09-28 at 12.38.0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0" t="21112" r="3356" b="4872"/>
          <a:stretch/>
        </p:blipFill>
        <p:spPr>
          <a:xfrm>
            <a:off x="4775063" y="3389241"/>
            <a:ext cx="3711751" cy="29435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Raster: front-end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 </a:t>
            </a:r>
            <a:r>
              <a:rPr lang="en-US" dirty="0" err="1" smtClean="0"/>
              <a:t>rasterlayer</a:t>
            </a:r>
            <a:endParaRPr lang="en-US" dirty="0"/>
          </a:p>
          <a:p>
            <a:pPr lvl="1"/>
            <a:r>
              <a:rPr lang="en-US" b="1" dirty="0" err="1" smtClean="0">
                <a:latin typeface="Courier"/>
                <a:cs typeface="Courier"/>
              </a:rPr>
              <a:t>js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initUI.js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4" name="Picture 3" descr="Screen Shot 2016-09-27 at 11.5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1" y="2791021"/>
            <a:ext cx="5069129" cy="379997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847321" y="4153485"/>
            <a:ext cx="5069129" cy="286436"/>
          </a:xfrm>
          <a:prstGeom prst="rect">
            <a:avLst/>
          </a:prstGeom>
          <a:solidFill>
            <a:srgbClr val="FFFF00">
              <a:alpha val="26000"/>
            </a:srgb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&amp; enhancements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Technical Detail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&amp;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005"/>
            <a:ext cx="8229600" cy="4525963"/>
          </a:xfrm>
        </p:spPr>
        <p:txBody>
          <a:bodyPr/>
          <a:lstStyle/>
          <a:p>
            <a:r>
              <a:rPr lang="en-US" dirty="0" smtClean="0"/>
              <a:t>Server’s performance</a:t>
            </a:r>
          </a:p>
          <a:p>
            <a:pPr lvl="1"/>
            <a:r>
              <a:rPr lang="en-US" dirty="0" smtClean="0"/>
              <a:t>Minimize no. of tile server instances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aster: implemented (publish multiple xml </a:t>
            </a:r>
            <a:r>
              <a:rPr lang="en-US" dirty="0" err="1" smtClean="0"/>
              <a:t>configs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Vector: implemented (</a:t>
            </a:r>
            <a:r>
              <a:rPr lang="en-US" b="1" dirty="0" smtClean="0"/>
              <a:t>single</a:t>
            </a:r>
            <a:r>
              <a:rPr lang="en-US" dirty="0" smtClean="0"/>
              <a:t> xml, but with all countries aggregated within it)</a:t>
            </a:r>
          </a:p>
        </p:txBody>
      </p:sp>
      <p:pic>
        <p:nvPicPr>
          <p:cNvPr id="6" name="Picture 5" descr="Screen Shot 2016-09-28 at 12.2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89" y="3747196"/>
            <a:ext cx="5848221" cy="270321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ounded Rectangular Callout 6"/>
          <p:cNvSpPr/>
          <p:nvPr/>
        </p:nvSpPr>
        <p:spPr>
          <a:xfrm>
            <a:off x="5759956" y="3465301"/>
            <a:ext cx="2926843" cy="649745"/>
          </a:xfrm>
          <a:prstGeom prst="wedgeRoundRectCallout">
            <a:avLst>
              <a:gd name="adj1" fmla="val -78794"/>
              <a:gd name="adj2" fmla="val -7632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Please improve it if you can!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2151" y="6450407"/>
            <a:ext cx="657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full thread on </a:t>
            </a:r>
            <a:r>
              <a:rPr lang="en-US" dirty="0" smtClean="0">
                <a:hlinkClick r:id="rId3"/>
              </a:rPr>
              <a:t>https://github.com/gismatthew/soil-db/issues/1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&amp;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990"/>
            <a:ext cx="8229600" cy="4525963"/>
          </a:xfrm>
        </p:spPr>
        <p:txBody>
          <a:bodyPr/>
          <a:lstStyle/>
          <a:p>
            <a:r>
              <a:rPr lang="en-US" dirty="0" smtClean="0"/>
              <a:t>Layers’ drawing order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Screen Shot 2016-09-28 at 12.21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60" y="2122149"/>
            <a:ext cx="6820464" cy="45586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continue,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947" y="1417638"/>
            <a:ext cx="8561931" cy="5230117"/>
          </a:xfrm>
        </p:spPr>
        <p:txBody>
          <a:bodyPr>
            <a:normAutofit/>
          </a:bodyPr>
          <a:lstStyle/>
          <a:p>
            <a:r>
              <a:rPr lang="en-US" dirty="0" smtClean="0"/>
              <a:t>Project:  “</a:t>
            </a:r>
            <a:r>
              <a:rPr lang="en-US" dirty="0" smtClean="0">
                <a:latin typeface="Andale Mono"/>
                <a:cs typeface="Andale Mono"/>
              </a:rPr>
              <a:t>soil-</a:t>
            </a:r>
            <a:r>
              <a:rPr lang="en-US" dirty="0" err="1" smtClean="0">
                <a:latin typeface="Andale Mono"/>
                <a:cs typeface="Andale Mono"/>
              </a:rPr>
              <a:t>db</a:t>
            </a:r>
            <a:r>
              <a:rPr lang="en-US" dirty="0"/>
              <a:t>”</a:t>
            </a:r>
            <a:endParaRPr lang="en-US" dirty="0">
              <a:latin typeface="Andale Mono"/>
              <a:cs typeface="Andale Mono"/>
            </a:endParaRPr>
          </a:p>
          <a:p>
            <a:r>
              <a:rPr lang="en-US" dirty="0" smtClean="0">
                <a:latin typeface="Calibri"/>
                <a:cs typeface="Calibri"/>
              </a:rPr>
              <a:t>Project source code</a:t>
            </a:r>
            <a:r>
              <a:rPr lang="en-US" dirty="0" smtClean="0">
                <a:cs typeface="Calibri"/>
              </a:rPr>
              <a:t>: </a:t>
            </a:r>
          </a:p>
          <a:p>
            <a:pPr lvl="1"/>
            <a:r>
              <a:rPr lang="en-US" dirty="0" smtClean="0">
                <a:cs typeface="Calibri"/>
                <a:hlinkClick r:id="rId2"/>
              </a:rPr>
              <a:t>https</a:t>
            </a:r>
            <a:r>
              <a:rPr lang="en-US" dirty="0">
                <a:cs typeface="Calibri"/>
                <a:hlinkClick r:id="rId2"/>
              </a:rPr>
              <a:t>://github.com/gismatthew/soil-</a:t>
            </a:r>
            <a:r>
              <a:rPr lang="en-US" dirty="0" smtClean="0">
                <a:cs typeface="Calibri"/>
                <a:hlinkClick r:id="rId2"/>
              </a:rPr>
              <a:t>db</a:t>
            </a:r>
            <a:endParaRPr lang="en-US" dirty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Matthew’s private repo</a:t>
            </a:r>
          </a:p>
          <a:p>
            <a:pPr lvl="1"/>
            <a:r>
              <a:rPr lang="en-US" dirty="0" smtClean="0">
                <a:cs typeface="Calibri"/>
              </a:rPr>
              <a:t>Send access request to </a:t>
            </a:r>
            <a:r>
              <a:rPr lang="en-US" dirty="0" err="1" smtClean="0">
                <a:cs typeface="Calibri"/>
              </a:rPr>
              <a:t>gismatthew</a:t>
            </a: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on </a:t>
            </a:r>
            <a:r>
              <a:rPr lang="en-US" dirty="0" err="1" smtClean="0">
                <a:cs typeface="Calibri"/>
              </a:rPr>
              <a:t>GitHub</a:t>
            </a:r>
            <a:r>
              <a:rPr lang="en-US" dirty="0" smtClean="0">
                <a:cs typeface="Calibri"/>
              </a:rPr>
              <a:t> or through email at </a:t>
            </a:r>
            <a:r>
              <a:rPr lang="en-US" dirty="0" smtClean="0">
                <a:cs typeface="Calibri"/>
                <a:hlinkClick r:id="rId3"/>
              </a:rPr>
              <a:t>gismatthew@gmail.com</a:t>
            </a:r>
            <a:endParaRPr lang="en-US" dirty="0" smtClean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Technical Detail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57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Reason:</a:t>
            </a:r>
          </a:p>
          <a:p>
            <a:pPr lvl="1"/>
            <a:r>
              <a:rPr lang="en-US" dirty="0" smtClean="0"/>
              <a:t>Trouble-shooting problems along the way</a:t>
            </a:r>
          </a:p>
          <a:p>
            <a:pPr lvl="1"/>
            <a:r>
              <a:rPr lang="en-US" dirty="0" err="1" smtClean="0"/>
              <a:t>WebGIS</a:t>
            </a:r>
            <a:r>
              <a:rPr lang="en-US" dirty="0" smtClean="0"/>
              <a:t>: burgeoning and fast-evolving industry, performance, new features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List:</a:t>
            </a:r>
          </a:p>
          <a:p>
            <a:pPr lvl="1"/>
            <a:r>
              <a:rPr lang="en-US" dirty="0" smtClean="0"/>
              <a:t>Key Projects/APIs (directly used in soil-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Awesome-vector-tiles, </a:t>
            </a:r>
            <a:r>
              <a:rPr lang="en-US" dirty="0" err="1" smtClean="0"/>
              <a:t>tileserver-gl</a:t>
            </a:r>
            <a:r>
              <a:rPr lang="en-US" dirty="0" smtClean="0"/>
              <a:t>, </a:t>
            </a:r>
            <a:r>
              <a:rPr lang="en-US" dirty="0" err="1" smtClean="0"/>
              <a:t>tileserver</a:t>
            </a:r>
            <a:r>
              <a:rPr lang="en-US" dirty="0" smtClean="0"/>
              <a:t>-</a:t>
            </a:r>
            <a:r>
              <a:rPr lang="en-US" dirty="0" err="1" smtClean="0"/>
              <a:t>gl</a:t>
            </a:r>
            <a:r>
              <a:rPr lang="en-US" dirty="0" smtClean="0"/>
              <a:t>-styles, </a:t>
            </a:r>
            <a:r>
              <a:rPr lang="en-US" dirty="0" err="1" smtClean="0"/>
              <a:t>tilelive</a:t>
            </a:r>
            <a:r>
              <a:rPr lang="en-US" dirty="0" smtClean="0"/>
              <a:t>/</a:t>
            </a:r>
            <a:r>
              <a:rPr lang="en-US" dirty="0" err="1" smtClean="0"/>
              <a:t>tilelive</a:t>
            </a:r>
            <a:r>
              <a:rPr lang="en-US" dirty="0" smtClean="0"/>
              <a:t>-bridge/</a:t>
            </a:r>
            <a:r>
              <a:rPr lang="en-US" dirty="0" err="1" smtClean="0"/>
              <a:t>tilelive-mapnik</a:t>
            </a:r>
            <a:r>
              <a:rPr lang="en-US" dirty="0" smtClean="0"/>
              <a:t>, </a:t>
            </a:r>
            <a:r>
              <a:rPr lang="en-US" dirty="0" err="1" smtClean="0"/>
              <a:t>mapbox-gl</a:t>
            </a:r>
            <a:r>
              <a:rPr lang="en-US" dirty="0" smtClean="0"/>
              <a:t>, </a:t>
            </a:r>
            <a:r>
              <a:rPr lang="en-US" dirty="0" err="1" smtClean="0"/>
              <a:t>mapnik</a:t>
            </a:r>
            <a:r>
              <a:rPr lang="en-US" dirty="0" smtClean="0"/>
              <a:t>, express, http</a:t>
            </a:r>
          </a:p>
          <a:p>
            <a:pPr lvl="1"/>
            <a:r>
              <a:rPr lang="en-US" dirty="0" smtClean="0"/>
              <a:t>Trouble-shootin</a:t>
            </a:r>
            <a:r>
              <a:rPr lang="en-US" dirty="0"/>
              <a:t>g</a:t>
            </a:r>
            <a:endParaRPr lang="en-US" dirty="0" smtClean="0"/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www.google.ca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http://stackoverflow.com/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gis.stackexchange.com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Contact Matthew</a:t>
            </a:r>
          </a:p>
          <a:p>
            <a:pPr lvl="1"/>
            <a:r>
              <a:rPr lang="en-US" dirty="0" smtClean="0"/>
              <a:t>Email: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gismatthew@gmail.com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/>
              <a:t>Cell:     306-261-0583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3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continue,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551"/>
            <a:ext cx="8229600" cy="54201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Requirement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Access: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GitHub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repo, server(gis1test)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Skills</a:t>
            </a:r>
          </a:p>
          <a:p>
            <a:pPr lvl="2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GIS/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WebGIS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theory &amp; practice: ArcGIS &amp; QGIS, data models &amp; formats &amp; management, spatial/non-spatial analysis,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ArcPy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scripting, Open-source GIS tools/libraries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lvl="2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Server:</a:t>
            </a:r>
          </a:p>
          <a:p>
            <a:pPr lvl="3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Windows Server setup/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config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Windows command line (batch), Apache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WebServer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lvl="2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Web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/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WebGIS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(theory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&amp;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practice)</a:t>
            </a:r>
          </a:p>
          <a:p>
            <a:pPr lvl="3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JSON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XML,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PHP, Python, JavaScript, HTML, CSS</a:t>
            </a:r>
          </a:p>
          <a:p>
            <a:pPr lvl="3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NodeJS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GitHub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lvl="2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UX Design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continue,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555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Project </a:t>
            </a:r>
            <a:r>
              <a:rPr lang="en-US" dirty="0">
                <a:cs typeface="Calibri"/>
              </a:rPr>
              <a:t>management </a:t>
            </a:r>
            <a:r>
              <a:rPr lang="en-US" dirty="0" smtClean="0">
                <a:cs typeface="Calibri"/>
              </a:rPr>
              <a:t>(team work)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Client: needs analysis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Data: scientific investigation on data quality, source, catalogue, process/usage (classification, </a:t>
            </a:r>
            <a:r>
              <a:rPr lang="en-US" dirty="0" err="1" smtClean="0">
                <a:latin typeface="Calibri"/>
                <a:cs typeface="Calibri"/>
              </a:rPr>
              <a:t>symbology</a:t>
            </a:r>
            <a:r>
              <a:rPr lang="en-US" dirty="0" smtClean="0">
                <a:latin typeface="Calibri"/>
                <a:cs typeface="Calibri"/>
              </a:rPr>
              <a:t>), interpretation, knowledge-propagation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Design &amp; Development: </a:t>
            </a:r>
            <a:r>
              <a:rPr lang="en-US" dirty="0" err="1" smtClean="0">
                <a:latin typeface="Calibri"/>
                <a:cs typeface="Calibri"/>
              </a:rPr>
              <a:t>php</a:t>
            </a:r>
            <a:r>
              <a:rPr lang="en-US" dirty="0" smtClean="0">
                <a:latin typeface="Calibri"/>
                <a:cs typeface="Calibri"/>
              </a:rPr>
              <a:t>, JavaScript, HTML, CSS, algorithm, software design/development/engineering skills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Management: consult Winston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7207" y="3469415"/>
            <a:ext cx="4416121" cy="165907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TL;DR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30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Background: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soil-</a:t>
            </a:r>
            <a:r>
              <a:rPr lang="en-US" b="1" dirty="0" err="1" smtClean="0">
                <a:latin typeface="Courier"/>
                <a:cs typeface="Courier"/>
              </a:rPr>
              <a:t>db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GIS data on the web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Technical Detail</a:t>
            </a:r>
          </a:p>
          <a:p>
            <a:pPr lvl="2"/>
            <a:r>
              <a:rPr lang="en-US" dirty="0" smtClean="0"/>
              <a:t>Publishing vector layers, (incl. soil layer)</a:t>
            </a:r>
          </a:p>
          <a:p>
            <a:pPr lvl="3"/>
            <a:r>
              <a:rPr lang="en-US" dirty="0" smtClean="0"/>
              <a:t>Server-side configuration</a:t>
            </a:r>
          </a:p>
          <a:p>
            <a:pPr lvl="3"/>
            <a:r>
              <a:rPr lang="en-US" dirty="0" smtClean="0"/>
              <a:t>Front-end rendering, querying</a:t>
            </a:r>
          </a:p>
          <a:p>
            <a:pPr lvl="2"/>
            <a:r>
              <a:rPr lang="en-US" dirty="0" smtClean="0"/>
              <a:t>Publishing raster layers</a:t>
            </a:r>
          </a:p>
          <a:p>
            <a:pPr lvl="3"/>
            <a:r>
              <a:rPr lang="en-US" dirty="0" smtClean="0"/>
              <a:t>Server-side configuration</a:t>
            </a:r>
          </a:p>
          <a:p>
            <a:pPr lvl="3"/>
            <a:r>
              <a:rPr lang="en-US" dirty="0" smtClean="0"/>
              <a:t>Front-end rendering, </a:t>
            </a:r>
            <a:r>
              <a:rPr lang="en-US" strike="sngStrike" dirty="0" smtClean="0"/>
              <a:t>querying</a:t>
            </a:r>
          </a:p>
          <a:p>
            <a:pPr lvl="2"/>
            <a:r>
              <a:rPr lang="en-US" dirty="0" smtClean="0"/>
              <a:t>Issues &amp; Enhancement</a:t>
            </a:r>
          </a:p>
          <a:p>
            <a:pPr lvl="3"/>
            <a:r>
              <a:rPr lang="en-US" dirty="0" smtClean="0"/>
              <a:t>Back-end: performance</a:t>
            </a:r>
          </a:p>
          <a:p>
            <a:pPr lvl="3"/>
            <a:r>
              <a:rPr lang="en-US" dirty="0" smtClean="0"/>
              <a:t>Front-end: improvement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repo, related projects/</a:t>
            </a:r>
            <a:r>
              <a:rPr lang="en-US" dirty="0"/>
              <a:t>tools/</a:t>
            </a:r>
            <a:r>
              <a:rPr lang="en-US" dirty="0" smtClean="0"/>
              <a:t>APIs, troubleshooting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2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soil-</a:t>
            </a:r>
            <a:r>
              <a:rPr lang="en-US" dirty="0" err="1" smtClean="0"/>
              <a:t>db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464"/>
            <a:ext cx="8576201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Main objective</a:t>
            </a:r>
          </a:p>
          <a:p>
            <a:pPr lvl="1"/>
            <a:r>
              <a:rPr lang="en-US" sz="2200" dirty="0" smtClean="0"/>
              <a:t>Sharing massive GIS </a:t>
            </a:r>
            <a:r>
              <a:rPr lang="en-US" sz="2200" dirty="0" smtClean="0">
                <a:solidFill>
                  <a:srgbClr val="000000"/>
                </a:solidFill>
              </a:rPr>
              <a:t>layers using </a:t>
            </a:r>
            <a:r>
              <a:rPr lang="en-US" sz="2200" dirty="0" err="1" smtClean="0">
                <a:solidFill>
                  <a:srgbClr val="000000"/>
                </a:solidFill>
              </a:rPr>
              <a:t>WebGIS</a:t>
            </a:r>
            <a:r>
              <a:rPr lang="en-US" sz="2200" dirty="0" smtClean="0">
                <a:solidFill>
                  <a:srgbClr val="000000"/>
                </a:solidFill>
              </a:rPr>
              <a:t> to facilitate collaboration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Back-end: publishing vector/raster layers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Front-end: rendering, query, spatial analysis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To be identified</a:t>
            </a:r>
          </a:p>
          <a:p>
            <a:pPr lvl="2"/>
            <a:r>
              <a:rPr lang="en-US" sz="2000" dirty="0" smtClean="0"/>
              <a:t>Our team</a:t>
            </a:r>
          </a:p>
          <a:p>
            <a:pPr lvl="2"/>
            <a:r>
              <a:rPr lang="en-US" sz="2000" dirty="0" smtClean="0"/>
              <a:t>Client</a:t>
            </a:r>
          </a:p>
          <a:p>
            <a:pPr lvl="2"/>
            <a:r>
              <a:rPr lang="en-US" sz="2000" dirty="0" smtClean="0"/>
              <a:t>End users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soil-</a:t>
            </a:r>
            <a:r>
              <a:rPr lang="en-US" dirty="0" err="1" smtClean="0"/>
              <a:t>db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913"/>
            <a:ext cx="8686800" cy="538279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Main objective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Sharing </a:t>
            </a:r>
            <a:r>
              <a:rPr lang="en-US" sz="2200" dirty="0" smtClean="0"/>
              <a:t>massive</a:t>
            </a:r>
            <a:r>
              <a:rPr lang="en-US" sz="2200" dirty="0" smtClean="0">
                <a:solidFill>
                  <a:srgbClr val="000000"/>
                </a:solidFill>
              </a:rPr>
              <a:t> GIS layers using </a:t>
            </a:r>
            <a:r>
              <a:rPr lang="en-US" sz="2200" dirty="0" err="1" smtClean="0">
                <a:solidFill>
                  <a:srgbClr val="000000"/>
                </a:solidFill>
              </a:rPr>
              <a:t>WebGIS</a:t>
            </a:r>
            <a:r>
              <a:rPr lang="en-US" sz="2200" dirty="0" smtClean="0">
                <a:solidFill>
                  <a:srgbClr val="000000"/>
                </a:solidFill>
              </a:rPr>
              <a:t> to facilitate collaboration</a:t>
            </a:r>
          </a:p>
          <a:p>
            <a:pPr lvl="2">
              <a:buFont typeface="Wingdings" charset="2"/>
              <a:buChar char="ü"/>
            </a:pPr>
            <a:r>
              <a:rPr lang="en-US" sz="2000" dirty="0" smtClean="0">
                <a:solidFill>
                  <a:srgbClr val="000000"/>
                </a:solidFill>
              </a:rPr>
              <a:t>Back-end:</a:t>
            </a:r>
          </a:p>
          <a:p>
            <a:pPr lvl="3">
              <a:buFont typeface="Wingdings" charset="2"/>
              <a:buChar char="ü"/>
            </a:pPr>
            <a:r>
              <a:rPr lang="en-US" sz="1800" dirty="0" smtClean="0">
                <a:solidFill>
                  <a:srgbClr val="008000"/>
                </a:solidFill>
              </a:rPr>
              <a:t>Publishing vector layers</a:t>
            </a:r>
          </a:p>
          <a:p>
            <a:pPr lvl="3">
              <a:buFont typeface="Wingdings" charset="2"/>
              <a:buChar char="ü"/>
            </a:pPr>
            <a:r>
              <a:rPr lang="en-US" sz="1800" dirty="0" smtClean="0">
                <a:solidFill>
                  <a:srgbClr val="008000"/>
                </a:solidFill>
              </a:rPr>
              <a:t>Publishing raster layers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Front-end:</a:t>
            </a:r>
          </a:p>
          <a:p>
            <a:pPr lvl="3"/>
            <a:r>
              <a:rPr lang="en-US" sz="1800" dirty="0" smtClean="0">
                <a:solidFill>
                  <a:srgbClr val="000000"/>
                </a:solidFill>
              </a:rPr>
              <a:t>rendering: </a:t>
            </a:r>
          </a:p>
          <a:p>
            <a:pPr lvl="4">
              <a:buFont typeface="Wingdings" charset="2"/>
              <a:buChar char="ü"/>
            </a:pPr>
            <a:r>
              <a:rPr lang="en-US" sz="1800" dirty="0" smtClean="0">
                <a:solidFill>
                  <a:srgbClr val="008000"/>
                </a:solidFill>
              </a:rPr>
              <a:t>Predefined (hard-coded) classification/rendering</a:t>
            </a:r>
          </a:p>
          <a:p>
            <a:pPr lvl="4">
              <a:buFont typeface="Courier New"/>
              <a:buChar char="o"/>
            </a:pPr>
            <a:r>
              <a:rPr lang="en-US" sz="1800" dirty="0" smtClean="0">
                <a:solidFill>
                  <a:srgbClr val="800000"/>
                </a:solidFill>
              </a:rPr>
              <a:t>user-defined classification/rendering</a:t>
            </a:r>
          </a:p>
          <a:p>
            <a:pPr lvl="4">
              <a:buFont typeface="Courier New"/>
              <a:buChar char="o"/>
            </a:pPr>
            <a:r>
              <a:rPr lang="en-US" sz="1800" dirty="0" smtClean="0">
                <a:solidFill>
                  <a:srgbClr val="800000"/>
                </a:solidFill>
              </a:rPr>
              <a:t>Attribute table display (‘Info Window’ module)</a:t>
            </a:r>
          </a:p>
          <a:p>
            <a:pPr lvl="4">
              <a:buFont typeface="Courier New"/>
              <a:buChar char="o"/>
            </a:pPr>
            <a:r>
              <a:rPr lang="en-US" sz="1800" dirty="0" smtClean="0">
                <a:solidFill>
                  <a:srgbClr val="800000"/>
                </a:solidFill>
              </a:rPr>
              <a:t>UX improvement</a:t>
            </a:r>
          </a:p>
          <a:p>
            <a:pPr lvl="3"/>
            <a:r>
              <a:rPr lang="en-US" sz="1800" dirty="0" smtClean="0">
                <a:solidFill>
                  <a:srgbClr val="000000"/>
                </a:solidFill>
              </a:rPr>
              <a:t>Query:</a:t>
            </a:r>
          </a:p>
          <a:p>
            <a:pPr lvl="4">
              <a:buFont typeface="Courier New"/>
              <a:buChar char="o"/>
            </a:pPr>
            <a:r>
              <a:rPr lang="en-US" sz="1800" dirty="0" smtClean="0">
                <a:solidFill>
                  <a:srgbClr val="800000"/>
                </a:solidFill>
              </a:rPr>
              <a:t>Query being used in rendering, but not exposed as </a:t>
            </a:r>
            <a:r>
              <a:rPr lang="en-US" sz="1800" dirty="0" err="1" smtClean="0">
                <a:solidFill>
                  <a:srgbClr val="800000"/>
                </a:solidFill>
              </a:rPr>
              <a:t>config</a:t>
            </a:r>
            <a:r>
              <a:rPr lang="en-US" sz="1800" dirty="0" smtClean="0">
                <a:solidFill>
                  <a:srgbClr val="800000"/>
                </a:solidFill>
              </a:rPr>
              <a:t> option for the end user</a:t>
            </a:r>
            <a:endParaRPr lang="en-US" sz="1800" dirty="0">
              <a:solidFill>
                <a:srgbClr val="800000"/>
              </a:solidFill>
            </a:endParaRPr>
          </a:p>
          <a:p>
            <a:pPr lvl="3"/>
            <a:r>
              <a:rPr lang="en-US" sz="1800" dirty="0" smtClean="0">
                <a:solidFill>
                  <a:srgbClr val="000000"/>
                </a:solidFill>
              </a:rPr>
              <a:t>spatial analysis</a:t>
            </a:r>
          </a:p>
          <a:p>
            <a:pPr lvl="4">
              <a:buFont typeface="Courier New"/>
              <a:buChar char="o"/>
            </a:pPr>
            <a:r>
              <a:rPr lang="en-US" sz="1800" dirty="0" smtClean="0">
                <a:solidFill>
                  <a:srgbClr val="800000"/>
                </a:solidFill>
              </a:rPr>
              <a:t>To be determined, designed, and implemented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56127" y="2505263"/>
            <a:ext cx="1526052" cy="925392"/>
            <a:chOff x="7019835" y="2352863"/>
            <a:chExt cx="1526052" cy="925392"/>
          </a:xfrm>
        </p:grpSpPr>
        <p:sp>
          <p:nvSpPr>
            <p:cNvPr id="6" name="Rectangle 5"/>
            <p:cNvSpPr/>
            <p:nvPr/>
          </p:nvSpPr>
          <p:spPr>
            <a:xfrm>
              <a:off x="7019835" y="2352863"/>
              <a:ext cx="1526052" cy="9253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2235" y="2505263"/>
              <a:ext cx="290648" cy="241384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7607" y="2495420"/>
              <a:ext cx="979832" cy="241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completed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72236" y="2908890"/>
              <a:ext cx="290648" cy="241384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608" y="2899047"/>
              <a:ext cx="979832" cy="241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ext step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ounded Rectangular Callout 3"/>
          <p:cNvSpPr/>
          <p:nvPr/>
        </p:nvSpPr>
        <p:spPr>
          <a:xfrm>
            <a:off x="7256127" y="4109449"/>
            <a:ext cx="1818040" cy="627832"/>
          </a:xfrm>
          <a:prstGeom prst="wedgeRoundRectCallout">
            <a:avLst>
              <a:gd name="adj1" fmla="val -35748"/>
              <a:gd name="adj2" fmla="val 7840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More on </a:t>
            </a:r>
            <a:r>
              <a:rPr lang="en-US" dirty="0" err="1" smtClean="0">
                <a:solidFill>
                  <a:schemeClr val="bg1"/>
                </a:solidFill>
              </a:rPr>
              <a:t>GitHub’s</a:t>
            </a:r>
            <a:r>
              <a:rPr lang="en-US" dirty="0" smtClean="0">
                <a:solidFill>
                  <a:schemeClr val="bg1"/>
                </a:solidFill>
              </a:rPr>
              <a:t> issues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D66F-2A4F-CC43-A3CD-03D08E124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11D"/>
      </a:hlink>
      <a:folHlink>
        <a:srgbClr val="71363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2269</Words>
  <Application>Microsoft Macintosh PowerPoint</Application>
  <PresentationFormat>On-screen Show (4:3)</PresentationFormat>
  <Paragraphs>473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Implementation of African Soil Science Database Project</vt:lpstr>
      <vt:lpstr>Disclaimer</vt:lpstr>
      <vt:lpstr>Disclaimer</vt:lpstr>
      <vt:lpstr>Before we continue,</vt:lpstr>
      <vt:lpstr>Before we continue,</vt:lpstr>
      <vt:lpstr>Before we continue,</vt:lpstr>
      <vt:lpstr>Outline</vt:lpstr>
      <vt:lpstr>Background: soil-db project</vt:lpstr>
      <vt:lpstr>Background: soil-db project</vt:lpstr>
      <vt:lpstr>Background: GIS data on the web</vt:lpstr>
      <vt:lpstr>Project Implementation</vt:lpstr>
      <vt:lpstr>Overview</vt:lpstr>
      <vt:lpstr>Server’s file structure</vt:lpstr>
      <vt:lpstr>Project source code structure</vt:lpstr>
      <vt:lpstr>Builds directory</vt:lpstr>
      <vt:lpstr>Publishing Vector Layers </vt:lpstr>
      <vt:lpstr>Vector: overview</vt:lpstr>
      <vt:lpstr>Vector: configuration file</vt:lpstr>
      <vt:lpstr>Vector: server-side config</vt:lpstr>
      <vt:lpstr>Vector: front-end consumption</vt:lpstr>
      <vt:lpstr>Vector: front-end consumption</vt:lpstr>
      <vt:lpstr>Vector: front-end consumption</vt:lpstr>
      <vt:lpstr>Vector: front-end consumption</vt:lpstr>
      <vt:lpstr>Vector: front-end consumption</vt:lpstr>
      <vt:lpstr>Vector: front-end consumption</vt:lpstr>
      <vt:lpstr>Vector: front-end consumption</vt:lpstr>
      <vt:lpstr>Publishing raster Layers </vt:lpstr>
      <vt:lpstr>Raster: overview</vt:lpstr>
      <vt:lpstr>Raster: configuring xml generation</vt:lpstr>
      <vt:lpstr>Raster: server-side config</vt:lpstr>
      <vt:lpstr>Raster: front-end consumption</vt:lpstr>
      <vt:lpstr>Raster: front-end consumption</vt:lpstr>
      <vt:lpstr>Raster: front-end consumption</vt:lpstr>
      <vt:lpstr>Raster: front-end consumption</vt:lpstr>
      <vt:lpstr>Raster: front-end consumption</vt:lpstr>
      <vt:lpstr>Raster: front-end consumption</vt:lpstr>
      <vt:lpstr>Issues &amp; enhancements</vt:lpstr>
      <vt:lpstr>Issues &amp; improvement</vt:lpstr>
      <vt:lpstr>Issues &amp; improvement</vt:lpstr>
      <vt:lpstr>Resources</vt:lpstr>
      <vt:lpstr>Key Resources</vt:lpstr>
      <vt:lpstr>PowerPoint Presentation</vt:lpstr>
    </vt:vector>
  </TitlesOfParts>
  <Company>U Of 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Li</dc:creator>
  <cp:lastModifiedBy>Matthew Li</cp:lastModifiedBy>
  <cp:revision>249</cp:revision>
  <dcterms:created xsi:type="dcterms:W3CDTF">2016-09-27T21:44:42Z</dcterms:created>
  <dcterms:modified xsi:type="dcterms:W3CDTF">2016-09-28T15:32:50Z</dcterms:modified>
</cp:coreProperties>
</file>