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1" r:id="rId6"/>
    <p:sldId id="264" r:id="rId7"/>
    <p:sldId id="265" r:id="rId8"/>
    <p:sldId id="266" r:id="rId9"/>
    <p:sldId id="268" r:id="rId10"/>
    <p:sldId id="263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5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t="1097" r="13150" b="183"/>
          <a:stretch/>
        </p:blipFill>
        <p:spPr>
          <a:xfrm>
            <a:off x="0" y="0"/>
            <a:ext cx="9146186" cy="6858000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0D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123950" y="3725114"/>
            <a:ext cx="5616884" cy="591299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098241" y="2322535"/>
            <a:ext cx="5616884" cy="133492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3316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9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2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5056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50561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t>‹#›</a:t>
            </a:fld>
            <a:endParaRPr lang="zh-CN" altLang="en-US" u="none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5056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17526" y="50801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  <a:lvl2pPr>
              <a:defRPr sz="2400"/>
            </a:lvl2pPr>
            <a:lvl3pPr marL="514350" indent="0">
              <a:buNone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8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4568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8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6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77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7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3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186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186" y="0"/>
            <a:ext cx="9144000" cy="6858000"/>
          </a:xfrm>
          <a:prstGeom prst="rect">
            <a:avLst/>
          </a:prstGeom>
          <a:solidFill>
            <a:srgbClr val="300D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0" y="857250"/>
            <a:ext cx="9144000" cy="6000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14350" y="1133475"/>
            <a:ext cx="8139644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14350" y="61240"/>
            <a:ext cx="8139644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l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p"/>
        <a:defRPr lang="zh-CN" altLang="en-US" sz="2400" b="1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540000" indent="-271463" algn="l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ü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forg/handson-ml" TargetMode="External"/><Relationship Id="rId2" Type="http://schemas.openxmlformats.org/officeDocument/2006/relationships/hyperlink" Target="https://github.com/apachecn/hands-on-ml-zh/tree/master/do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王悦</a:t>
            </a:r>
            <a:endParaRPr lang="en-US" altLang="zh-CN" dirty="0" smtClean="0"/>
          </a:p>
          <a:p>
            <a:r>
              <a:rPr lang="en-US" altLang="zh-CN" dirty="0" smtClean="0"/>
              <a:t>2019.9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zh-CN" altLang="en-US" dirty="0" smtClean="0"/>
              <a:t>课程</a:t>
            </a:r>
            <a:r>
              <a:rPr lang="zh-CN" altLang="en-US" dirty="0" smtClean="0"/>
              <a:t>介绍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重语言，微案例 </a:t>
            </a:r>
            <a:r>
              <a:rPr lang="en-US" altLang="zh-CN" dirty="0" smtClean="0">
                <a:solidFill>
                  <a:srgbClr val="0000FF"/>
                </a:solidFill>
              </a:rPr>
              <a:t>—— </a:t>
            </a:r>
            <a:r>
              <a:rPr lang="zh-CN" altLang="en-US" dirty="0" smtClean="0">
                <a:solidFill>
                  <a:srgbClr val="0000FF"/>
                </a:solidFill>
              </a:rPr>
              <a:t>工欲善其事，必先利其器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内容由简入繁，跟着听，才能</a:t>
            </a:r>
            <a:r>
              <a:rPr lang="zh-CN" altLang="en-US" dirty="0"/>
              <a:t>听懂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不只听，还要练（形成肌肉记忆），才能快乐；</a:t>
            </a:r>
            <a:endParaRPr lang="en-US" altLang="zh-CN" dirty="0" smtClean="0"/>
          </a:p>
          <a:p>
            <a:r>
              <a:rPr lang="zh-CN" altLang="en-US" dirty="0" smtClean="0"/>
              <a:t>边</a:t>
            </a:r>
            <a:r>
              <a:rPr lang="zh-CN" altLang="en-US" smtClean="0"/>
              <a:t>学边着手解决</a:t>
            </a:r>
            <a:r>
              <a:rPr lang="zh-CN" altLang="en-US" dirty="0" smtClean="0"/>
              <a:t>你自己的数据分析问题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8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一些简单案例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财经</a:t>
            </a:r>
            <a:r>
              <a:rPr lang="zh-CN" altLang="en-US" dirty="0" smtClean="0"/>
              <a:t>数据与</a:t>
            </a:r>
            <a:r>
              <a:rPr lang="zh-CN" altLang="en-US" dirty="0"/>
              <a:t>选股</a:t>
            </a:r>
            <a:endParaRPr lang="en-US" altLang="zh-CN" dirty="0" smtClean="0"/>
          </a:p>
          <a:p>
            <a:r>
              <a:rPr lang="zh-CN" altLang="en-US" dirty="0" smtClean="0"/>
              <a:t>房价预测</a:t>
            </a:r>
            <a:endParaRPr lang="en-US" altLang="zh-CN" dirty="0" smtClean="0"/>
          </a:p>
          <a:p>
            <a:r>
              <a:rPr lang="zh-CN" altLang="en-US" dirty="0"/>
              <a:t>经济数据的</a:t>
            </a:r>
            <a:r>
              <a:rPr lang="en-US" altLang="zh-CN" dirty="0"/>
              <a:t>PCA</a:t>
            </a:r>
            <a:r>
              <a:rPr lang="zh-CN" altLang="en-US" dirty="0"/>
              <a:t>（可选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量化</a:t>
            </a:r>
            <a:r>
              <a:rPr lang="zh-CN" altLang="en-US" dirty="0"/>
              <a:t>经济里的例子：如</a:t>
            </a:r>
            <a:r>
              <a:rPr lang="en-US" altLang="zh-CN" dirty="0"/>
              <a:t>GDP</a:t>
            </a:r>
            <a:r>
              <a:rPr lang="zh-CN" altLang="en-US" dirty="0" smtClean="0"/>
              <a:t>预测（可选）</a:t>
            </a:r>
            <a:endParaRPr lang="en-US" altLang="zh-CN" dirty="0" smtClean="0"/>
          </a:p>
          <a:p>
            <a:r>
              <a:rPr lang="zh-CN" altLang="en-US" dirty="0" smtClean="0"/>
              <a:t>强化一下机器学习的例子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6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《Python</a:t>
            </a:r>
            <a:r>
              <a:rPr lang="zh-CN" altLang="en-US" dirty="0" smtClean="0"/>
              <a:t>数据科学手册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（网上有）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英文版和代码：</a:t>
            </a:r>
            <a:r>
              <a:rPr lang="en-US" altLang="zh-CN" b="0" dirty="0" smtClean="0"/>
              <a:t> https</a:t>
            </a:r>
            <a:r>
              <a:rPr lang="en-US" altLang="zh-CN" b="0" dirty="0"/>
              <a:t>://github.com/jakevdp/PythonDataScienceHandbook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《 Hands-On Machine Learning with </a:t>
            </a:r>
            <a:r>
              <a:rPr lang="en-US" altLang="zh-CN" dirty="0" err="1"/>
              <a:t>Scikit</a:t>
            </a:r>
            <a:r>
              <a:rPr lang="en-US" altLang="zh-CN" dirty="0"/>
              <a:t>-Learn &amp; </a:t>
            </a:r>
            <a:r>
              <a:rPr lang="en-US" altLang="zh-CN" dirty="0" smtClean="0"/>
              <a:t>TensorFlow》</a:t>
            </a:r>
          </a:p>
          <a:p>
            <a:pPr lvl="1"/>
            <a:r>
              <a:rPr lang="zh-CN" altLang="en-US" dirty="0" smtClean="0"/>
              <a:t>中文版：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github.com/apachecn/hands-on-ml-zh/tree/master/docs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github.com/redforg/handson-ml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6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什么是数据科学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dirty="0"/>
              <a:t>Drew Conway 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2010 </a:t>
            </a:r>
            <a:r>
              <a:rPr lang="zh-CN" altLang="en-US" dirty="0"/>
              <a:t>年 </a:t>
            </a:r>
            <a:r>
              <a:rPr lang="en-US" altLang="zh-CN" dirty="0"/>
              <a:t>9 </a:t>
            </a:r>
            <a:r>
              <a:rPr lang="zh-CN" altLang="en-US" dirty="0"/>
              <a:t>月在自己的博客上首次发表的数据科学维恩</a:t>
            </a:r>
            <a:r>
              <a:rPr lang="zh-CN" altLang="en-US" dirty="0" smtClean="0"/>
              <a:t>图</a:t>
            </a:r>
            <a:r>
              <a:rPr lang="zh-CN" altLang="en-US" dirty="0"/>
              <a:t>：</a:t>
            </a:r>
            <a:r>
              <a:rPr lang="zh-CN" altLang="en-US" dirty="0" smtClean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2132856"/>
            <a:ext cx="9686106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2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什么是数据科学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数据科学综合了三个领域的能力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统计学家</a:t>
            </a:r>
            <a:r>
              <a:rPr lang="zh-CN" altLang="en-US" b="1" dirty="0">
                <a:solidFill>
                  <a:srgbClr val="0000FF"/>
                </a:solidFill>
              </a:rPr>
              <a:t>的能力</a:t>
            </a:r>
            <a:r>
              <a:rPr lang="en-US" altLang="zh-CN" dirty="0"/>
              <a:t>——</a:t>
            </a:r>
            <a:r>
              <a:rPr lang="zh-CN" altLang="en-US" dirty="0" smtClean="0"/>
              <a:t>能够建立</a:t>
            </a:r>
            <a:r>
              <a:rPr lang="zh-CN" altLang="en-US" dirty="0"/>
              <a:t>模型和聚合（数据量正在不断增大的）数据； 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计算机科学</a:t>
            </a:r>
            <a:r>
              <a:rPr lang="zh-CN" altLang="en-US" b="1" dirty="0">
                <a:solidFill>
                  <a:srgbClr val="0000FF"/>
                </a:solidFill>
              </a:rPr>
              <a:t>家的能力</a:t>
            </a:r>
            <a:r>
              <a:rPr lang="en-US" altLang="zh-CN" dirty="0"/>
              <a:t>——</a:t>
            </a:r>
            <a:r>
              <a:rPr lang="zh-CN" altLang="en-US" dirty="0"/>
              <a:t>能够设计并</a:t>
            </a:r>
            <a:r>
              <a:rPr lang="zh-CN" altLang="en-US" dirty="0" smtClean="0"/>
              <a:t>使用</a:t>
            </a:r>
            <a:r>
              <a:rPr lang="zh-CN" altLang="en-US" dirty="0"/>
              <a:t>算法对数据进行高效存储、分析和可视化； 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领域</a:t>
            </a:r>
            <a:r>
              <a:rPr lang="zh-CN" altLang="en-US" b="1" dirty="0">
                <a:solidFill>
                  <a:srgbClr val="0000FF"/>
                </a:solidFill>
              </a:rPr>
              <a:t>专家的能力</a:t>
            </a:r>
            <a:r>
              <a:rPr lang="en-US" altLang="zh-CN" dirty="0"/>
              <a:t>——</a:t>
            </a:r>
            <a:r>
              <a:rPr lang="zh-CN" altLang="en-US" dirty="0"/>
              <a:t>在细分领域中经过</a:t>
            </a:r>
            <a:r>
              <a:rPr lang="zh-CN" altLang="en-US" dirty="0" smtClean="0"/>
              <a:t>专业训练</a:t>
            </a:r>
            <a:r>
              <a:rPr lang="zh-CN" altLang="en-US" dirty="0"/>
              <a:t>，既可以提出正确的问题，又可以作出专业的解答。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9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smtClean="0"/>
              <a:t>Python</a:t>
            </a:r>
            <a:r>
              <a:rPr lang="zh-CN" altLang="en-US" smtClean="0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首先，它是</a:t>
            </a:r>
            <a:r>
              <a:rPr lang="zh-CN" altLang="en-US" dirty="0" smtClean="0">
                <a:solidFill>
                  <a:srgbClr val="0000FF"/>
                </a:solidFill>
              </a:rPr>
              <a:t>通用</a:t>
            </a:r>
            <a:r>
              <a:rPr lang="zh-CN" altLang="en-US" dirty="0" smtClean="0"/>
              <a:t>的编程语言，也就是说，可以开发个性化的执行自动处理的程序；</a:t>
            </a:r>
            <a:endParaRPr lang="en-US" altLang="zh-CN" dirty="0" smtClean="0"/>
          </a:p>
          <a:p>
            <a:r>
              <a:rPr lang="zh-CN" altLang="en-US" dirty="0" smtClean="0"/>
              <a:t>易上手，可以非常简便地分析和处理数据；</a:t>
            </a:r>
            <a:endParaRPr lang="en-US" altLang="zh-CN" dirty="0" smtClean="0"/>
          </a:p>
          <a:p>
            <a:r>
              <a:rPr lang="zh-CN" altLang="en-US" dirty="0" smtClean="0"/>
              <a:t>强大的类库，支持数学、统计计量、</a:t>
            </a:r>
            <a:r>
              <a:rPr lang="zh-CN" altLang="en-US" dirty="0" smtClean="0">
                <a:solidFill>
                  <a:srgbClr val="0000FF"/>
                </a:solidFill>
              </a:rPr>
              <a:t>机器学习</a:t>
            </a:r>
            <a:r>
              <a:rPr lang="zh-CN" altLang="en-US" dirty="0" smtClean="0"/>
              <a:t>等功能；</a:t>
            </a:r>
            <a:endParaRPr lang="en-US" altLang="zh-CN" dirty="0" smtClean="0"/>
          </a:p>
          <a:p>
            <a:r>
              <a:rPr lang="zh-CN" altLang="en-US" dirty="0" smtClean="0"/>
              <a:t>已成为财经数据分析的最流行语言之一。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27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Python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作者，</a:t>
            </a:r>
            <a:r>
              <a:rPr lang="en-US" altLang="zh-CN" sz="2400" dirty="0">
                <a:solidFill>
                  <a:srgbClr val="0000FF"/>
                </a:solidFill>
              </a:rPr>
              <a:t>Guido von </a:t>
            </a:r>
            <a:r>
              <a:rPr lang="en-US" altLang="zh-CN" sz="2400" dirty="0" smtClean="0">
                <a:solidFill>
                  <a:srgbClr val="0000FF"/>
                </a:solidFill>
              </a:rPr>
              <a:t>Rossum </a:t>
            </a:r>
            <a:r>
              <a:rPr lang="en-US" altLang="zh-CN" sz="2400" dirty="0" smtClean="0"/>
              <a:t>(1956-)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荷兰人。</a:t>
            </a:r>
            <a:r>
              <a:rPr lang="en-US" altLang="zh-CN" sz="2400" dirty="0"/>
              <a:t>1982</a:t>
            </a:r>
            <a:r>
              <a:rPr lang="zh-CN" altLang="en-US" sz="2400" dirty="0"/>
              <a:t>年，</a:t>
            </a:r>
            <a:r>
              <a:rPr lang="en-US" altLang="zh-CN" sz="2400" dirty="0"/>
              <a:t>Guido</a:t>
            </a:r>
            <a:r>
              <a:rPr lang="zh-CN" altLang="en-US" sz="2400" dirty="0"/>
              <a:t>从</a:t>
            </a:r>
            <a:r>
              <a:rPr lang="zh-CN" altLang="en-US" sz="2400" dirty="0" smtClean="0"/>
              <a:t>阿姆斯特丹大学获得</a:t>
            </a:r>
            <a:r>
              <a:rPr lang="zh-CN" altLang="en-US" sz="2400" dirty="0"/>
              <a:t>了数学和计算机硕士学位。然而，尽管他算得上是一位数学家，但他更加享受计算机带来的乐趣。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1110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简史</a:t>
            </a:r>
          </a:p>
        </p:txBody>
      </p:sp>
      <p:pic>
        <p:nvPicPr>
          <p:cNvPr id="5122" name="Picture 2" descr="http://images.cnitblog.com/blog/413416/201302/06100633-c2ce8755002945df846b5dad1dc25c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60" y="3505198"/>
            <a:ext cx="2072671" cy="310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2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08720"/>
            <a:ext cx="8683513" cy="478135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1989</a:t>
            </a:r>
            <a:r>
              <a:rPr lang="zh-CN" altLang="en-US" sz="2400" dirty="0"/>
              <a:t>年圣诞节期间，</a:t>
            </a:r>
            <a:r>
              <a:rPr lang="zh-CN" altLang="en-US" sz="2400" dirty="0" smtClean="0"/>
              <a:t>在荷兰的阿姆斯特丹，</a:t>
            </a:r>
            <a:r>
              <a:rPr lang="en-US" altLang="zh-CN" sz="2400" dirty="0">
                <a:solidFill>
                  <a:srgbClr val="0000FF"/>
                </a:solidFill>
              </a:rPr>
              <a:t> Guido von Rossum</a:t>
            </a:r>
            <a:r>
              <a:rPr lang="en-US" altLang="zh-CN" sz="2400" dirty="0" smtClean="0"/>
              <a:t> (1956 - )</a:t>
            </a:r>
            <a:r>
              <a:rPr lang="zh-CN" altLang="en-US" sz="2400" dirty="0" smtClean="0"/>
              <a:t>为了</a:t>
            </a:r>
            <a:r>
              <a:rPr lang="zh-CN" altLang="en-US" sz="2400" dirty="0"/>
              <a:t>打发圣诞节的无趣，决心开发一个新的脚本</a:t>
            </a:r>
            <a:r>
              <a:rPr lang="zh-CN" altLang="en-US" sz="2400" dirty="0" smtClean="0"/>
              <a:t>解释程序。</a:t>
            </a:r>
            <a:r>
              <a:rPr lang="zh-CN" altLang="en-US" sz="2400" dirty="0"/>
              <a:t>第一个公开发行版发行于</a:t>
            </a:r>
            <a:r>
              <a:rPr lang="en-US" altLang="zh-CN" sz="2400" dirty="0"/>
              <a:t>1991</a:t>
            </a:r>
            <a:r>
              <a:rPr lang="zh-CN" altLang="en-US" sz="2400" dirty="0"/>
              <a:t>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Python</a:t>
            </a:r>
            <a:r>
              <a:rPr lang="zh-CN" altLang="en-US" sz="2400" dirty="0" smtClean="0"/>
              <a:t>这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称号来自</a:t>
            </a:r>
            <a:r>
              <a:rPr lang="zh-CN" altLang="en-US" sz="2400" dirty="0"/>
              <a:t>英国肥皂剧</a:t>
            </a:r>
            <a:r>
              <a:rPr lang="en-US" altLang="zh-CN" sz="2400" dirty="0"/>
              <a:t>《Monty </a:t>
            </a:r>
            <a:r>
              <a:rPr lang="en-US" altLang="zh-CN" sz="2400" dirty="0" smtClean="0"/>
              <a:t>Python</a:t>
            </a:r>
            <a:r>
              <a:rPr lang="zh-CN" altLang="en-US" sz="2400" dirty="0"/>
              <a:t> （飞行马戏团） 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Guido</a:t>
            </a:r>
            <a:r>
              <a:rPr lang="zh-CN" altLang="en-US" sz="2400" dirty="0"/>
              <a:t>当初之所以选中</a:t>
            </a:r>
            <a:r>
              <a:rPr lang="en-US" altLang="zh-CN" sz="2400" dirty="0"/>
              <a:t>Python</a:t>
            </a:r>
            <a:r>
              <a:rPr lang="zh-CN" altLang="en-US" sz="2400" dirty="0"/>
              <a:t>作为语言的名字，是因为他太喜欢这部肥皂剧</a:t>
            </a:r>
            <a:r>
              <a:rPr lang="zh-CN" altLang="en-US" sz="2400" dirty="0" smtClean="0"/>
              <a:t>了。但</a:t>
            </a:r>
            <a:r>
              <a:rPr lang="en-US" altLang="zh-CN" sz="2400" dirty="0" smtClean="0"/>
              <a:t>Python</a:t>
            </a:r>
            <a:r>
              <a:rPr lang="zh-CN" altLang="en-US" sz="2400" dirty="0"/>
              <a:t>经常</a:t>
            </a:r>
            <a:r>
              <a:rPr lang="zh-CN" altLang="en-US" sz="2400" dirty="0" smtClean="0"/>
              <a:t>用“巨蟒”（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的原义）的图标。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0874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简史</a:t>
            </a:r>
          </a:p>
        </p:txBody>
      </p:sp>
      <p:sp>
        <p:nvSpPr>
          <p:cNvPr id="4" name="AutoShape 2" descr="https://timgsa.baidu.com/timg?image&amp;quality=80&amp;size=b9999_10000&amp;sec=1505399820&amp;di=dffd1819efaf240eb27d7c4c38f2a686&amp;imgtype=jpg&amp;er=1&amp;src=http%3A%2F%2Fwww.th7.cn%2Fd%2Ffile%2Fp%2F2014%2F07%2F16%2F4040845bd7898701c939456cd6a8f20f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98" y="4365104"/>
            <a:ext cx="1483520" cy="195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11" y="4541678"/>
            <a:ext cx="3352712" cy="1551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5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308" y="1268760"/>
            <a:ext cx="8229492" cy="50290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Python</a:t>
            </a:r>
            <a:r>
              <a:rPr lang="zh-CN" altLang="en-US" sz="2400" dirty="0" smtClean="0"/>
              <a:t>已经</a:t>
            </a:r>
            <a:r>
              <a:rPr lang="zh-CN" altLang="en-US" sz="2400" dirty="0"/>
              <a:t>成为最受欢迎的程序设计语言</a:t>
            </a:r>
            <a:r>
              <a:rPr lang="zh-CN" altLang="en-US" sz="2400" dirty="0" smtClean="0"/>
              <a:t>之一。</a:t>
            </a:r>
            <a:r>
              <a:rPr lang="zh-CN" altLang="en-US" sz="2400" dirty="0"/>
              <a:t>世界上最大的科技公司之一</a:t>
            </a:r>
            <a:r>
              <a:rPr lang="en-US" altLang="zh-CN" sz="2400" dirty="0"/>
              <a:t>——</a:t>
            </a:r>
            <a:r>
              <a:rPr lang="zh-CN" altLang="en-US" sz="2400" dirty="0"/>
              <a:t>谷</a:t>
            </a:r>
            <a:r>
              <a:rPr lang="zh-CN" altLang="en-US" sz="2400" dirty="0" smtClean="0"/>
              <a:t>歌（</a:t>
            </a:r>
            <a:r>
              <a:rPr lang="en-US" altLang="zh-CN" sz="2400" dirty="0" smtClean="0"/>
              <a:t>Google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——</a:t>
            </a:r>
            <a:r>
              <a:rPr lang="zh-CN" altLang="en-US" sz="2400" dirty="0"/>
              <a:t>也大量地使用</a:t>
            </a:r>
            <a:r>
              <a:rPr lang="en-US" altLang="zh-CN" sz="2400" dirty="0"/>
              <a:t>Python</a:t>
            </a:r>
            <a:r>
              <a:rPr lang="zh-CN" altLang="en-US" sz="2400" dirty="0"/>
              <a:t>创建应用程序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由于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语言的简洁性、易读性以及可扩展性，在国外用</a:t>
            </a:r>
            <a:r>
              <a:rPr lang="en-US" altLang="zh-CN" sz="2400" dirty="0"/>
              <a:t>Python</a:t>
            </a:r>
            <a:r>
              <a:rPr lang="zh-CN" altLang="en-US" sz="2400" dirty="0"/>
              <a:t>做科学计算的研究机构日益增多，一些知名大学已经采用</a:t>
            </a:r>
            <a:r>
              <a:rPr lang="en-US" altLang="zh-CN" sz="2400" dirty="0"/>
              <a:t>Python</a:t>
            </a:r>
            <a:r>
              <a:rPr lang="zh-CN" altLang="en-US" sz="2400" dirty="0"/>
              <a:t>来教授程序设计课程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Python</a:t>
            </a:r>
            <a:r>
              <a:rPr lang="zh-CN" altLang="en-US" sz="2400" dirty="0"/>
              <a:t>有很多很棒的库：快速数组处理库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；数值运算库</a:t>
            </a:r>
            <a:r>
              <a:rPr lang="en-US" altLang="zh-CN" sz="2400" dirty="0" err="1"/>
              <a:t>SciPy</a:t>
            </a:r>
            <a:r>
              <a:rPr lang="zh-CN" altLang="en-US" sz="2400" dirty="0"/>
              <a:t>；绘图的库</a:t>
            </a:r>
            <a:r>
              <a:rPr lang="en-US" altLang="zh-CN" sz="2400" dirty="0" err="1"/>
              <a:t>matplotlib</a:t>
            </a:r>
            <a:r>
              <a:rPr lang="en-US" altLang="zh-CN" sz="2400" dirty="0"/>
              <a:t> </a:t>
            </a:r>
            <a:r>
              <a:rPr lang="zh-CN" altLang="en-US" sz="2400" dirty="0"/>
              <a:t>；网页开发库</a:t>
            </a:r>
            <a:r>
              <a:rPr lang="en-US" altLang="zh-CN" sz="2400" dirty="0"/>
              <a:t>Django</a:t>
            </a:r>
            <a:r>
              <a:rPr lang="zh-CN" altLang="en-US" sz="2400" dirty="0"/>
              <a:t>；机器学习领域鼎鼎大名的库</a:t>
            </a:r>
            <a:r>
              <a:rPr lang="en-US" altLang="zh-CN" sz="2400" dirty="0" err="1"/>
              <a:t>scikit</a:t>
            </a:r>
            <a:r>
              <a:rPr lang="en-US" altLang="zh-CN" sz="2400" dirty="0"/>
              <a:t>-learn</a:t>
            </a:r>
            <a:r>
              <a:rPr lang="zh-CN" altLang="en-US" sz="2400" dirty="0"/>
              <a:t>；自然语言处理库</a:t>
            </a:r>
            <a:r>
              <a:rPr lang="en-US" altLang="zh-CN" sz="2400" dirty="0" err="1"/>
              <a:t>nltk</a:t>
            </a:r>
            <a:r>
              <a:rPr lang="zh-CN" altLang="en-US" sz="2400" dirty="0"/>
              <a:t>；计算机视觉库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；三维可视化库</a:t>
            </a:r>
            <a:r>
              <a:rPr lang="en-US" altLang="zh-CN" sz="2400" dirty="0"/>
              <a:t>VTK</a:t>
            </a:r>
            <a:r>
              <a:rPr lang="zh-CN" altLang="en-US" sz="2400" dirty="0"/>
              <a:t>；医学图像处理库</a:t>
            </a:r>
            <a:r>
              <a:rPr lang="en-US" altLang="zh-CN" sz="2400" dirty="0"/>
              <a:t>ITK</a:t>
            </a:r>
            <a:r>
              <a:rPr lang="zh-CN" altLang="en-US" sz="2400" dirty="0"/>
              <a:t>；等等。</a:t>
            </a:r>
          </a:p>
          <a:p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简史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308" y="1196752"/>
            <a:ext cx="8229492" cy="566124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时间：每周二晚，第</a:t>
            </a:r>
            <a:r>
              <a:rPr lang="en-US" altLang="zh-CN" dirty="0" smtClean="0"/>
              <a:t>11-13</a:t>
            </a:r>
            <a:r>
              <a:rPr lang="zh-CN" altLang="en-US" dirty="0" smtClean="0"/>
              <a:t>节（一节上机复习 或 案例讲解），携带笔记本，边讲边练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内容：</a:t>
            </a:r>
            <a:endParaRPr lang="en-US" altLang="zh-CN" dirty="0" smtClean="0"/>
          </a:p>
          <a:p>
            <a:pPr lvl="1"/>
            <a:r>
              <a:rPr lang="zh-CN" altLang="en-US" dirty="0"/>
              <a:t>多维</a:t>
            </a:r>
            <a:r>
              <a:rPr lang="zh-CN" altLang="en-US" dirty="0" smtClean="0"/>
              <a:t>数组 </a:t>
            </a:r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pPr lvl="1"/>
            <a:r>
              <a:rPr lang="zh-CN" altLang="en-US" dirty="0"/>
              <a:t>数据集分析 </a:t>
            </a:r>
            <a:r>
              <a:rPr lang="en-US" altLang="zh-CN" dirty="0" smtClean="0"/>
              <a:t>Pandas</a:t>
            </a:r>
          </a:p>
          <a:p>
            <a:pPr lvl="1"/>
            <a:r>
              <a:rPr lang="zh-CN" altLang="en-US" dirty="0" smtClean="0"/>
              <a:t>数据</a:t>
            </a:r>
            <a:r>
              <a:rPr lang="zh-CN" altLang="en-US" dirty="0"/>
              <a:t>可视化 </a:t>
            </a:r>
            <a:r>
              <a:rPr lang="en-US" altLang="zh-CN" dirty="0" err="1" smtClean="0"/>
              <a:t>Matplotlib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统计简介 </a:t>
            </a:r>
            <a:r>
              <a:rPr lang="en-US" altLang="zh-CN" dirty="0" err="1" smtClean="0"/>
              <a:t>StatsModels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机器学习 简介 </a:t>
            </a:r>
            <a:r>
              <a:rPr lang="en-US" altLang="zh-CN" dirty="0" err="1" smtClean="0"/>
              <a:t>sklearn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课程项目演示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1110" y="188640"/>
            <a:ext cx="8305582" cy="5635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本课程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6879"/>
            <a:ext cx="5616624" cy="178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5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kso_RED5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8B4F6B"/>
      </a:accent1>
      <a:accent2>
        <a:srgbClr val="89442F"/>
      </a:accent2>
      <a:accent3>
        <a:srgbClr val="E38279"/>
      </a:accent3>
      <a:accent4>
        <a:srgbClr val="9686BF"/>
      </a:accent4>
      <a:accent5>
        <a:srgbClr val="4FA0AB"/>
      </a:accent5>
      <a:accent6>
        <a:srgbClr val="9FBE3C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A000120151104A11PPBG</Template>
  <TotalTime>626</TotalTime>
  <Words>606</Words>
  <Application>Microsoft Office PowerPoint</Application>
  <PresentationFormat>全屏显示(4:3)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A000120140530A99PPBG</vt:lpstr>
      <vt:lpstr>第1讲a 课程介绍 </vt:lpstr>
      <vt:lpstr>参考书</vt:lpstr>
      <vt:lpstr>什么是数据科学</vt:lpstr>
      <vt:lpstr>什么是数据科学</vt:lpstr>
      <vt:lpstr>为什么使用Python？</vt:lpstr>
      <vt:lpstr>Python简史</vt:lpstr>
      <vt:lpstr>Python简史</vt:lpstr>
      <vt:lpstr>Python简史</vt:lpstr>
      <vt:lpstr>本课程</vt:lpstr>
      <vt:lpstr>学习注意</vt:lpstr>
      <vt:lpstr>一些简单案例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第1讲 数据科学</dc:title>
  <dc:creator>Yue</dc:creator>
  <cp:lastModifiedBy>Bob</cp:lastModifiedBy>
  <cp:revision>116</cp:revision>
  <dcterms:created xsi:type="dcterms:W3CDTF">2019-07-19T03:07:28Z</dcterms:created>
  <dcterms:modified xsi:type="dcterms:W3CDTF">2019-09-24T11:03:59Z</dcterms:modified>
</cp:coreProperties>
</file>