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9"/>
  </p:notesMasterIdLst>
  <p:sldIdLst>
    <p:sldId id="256" r:id="rId2"/>
    <p:sldId id="264" r:id="rId3"/>
    <p:sldId id="292" r:id="rId4"/>
    <p:sldId id="265" r:id="rId5"/>
    <p:sldId id="266" r:id="rId6"/>
    <p:sldId id="267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75" r:id="rId16"/>
    <p:sldId id="286" r:id="rId17"/>
    <p:sldId id="287" r:id="rId18"/>
    <p:sldId id="284" r:id="rId19"/>
    <p:sldId id="285" r:id="rId20"/>
    <p:sldId id="268" r:id="rId21"/>
    <p:sldId id="289" r:id="rId22"/>
    <p:sldId id="290" r:id="rId23"/>
    <p:sldId id="291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3" r:id="rId33"/>
    <p:sldId id="288" r:id="rId34"/>
    <p:sldId id="293" r:id="rId35"/>
    <p:sldId id="294" r:id="rId36"/>
    <p:sldId id="295" r:id="rId37"/>
    <p:sldId id="296" r:id="rId38"/>
    <p:sldId id="297" r:id="rId39"/>
    <p:sldId id="298" r:id="rId40"/>
    <p:sldId id="300" r:id="rId41"/>
    <p:sldId id="302" r:id="rId42"/>
    <p:sldId id="303" r:id="rId43"/>
    <p:sldId id="301" r:id="rId44"/>
    <p:sldId id="304" r:id="rId45"/>
    <p:sldId id="305" r:id="rId46"/>
    <p:sldId id="306" r:id="rId47"/>
    <p:sldId id="307" r:id="rId48"/>
    <p:sldId id="308" r:id="rId49"/>
    <p:sldId id="269" r:id="rId50"/>
    <p:sldId id="309" r:id="rId51"/>
    <p:sldId id="311" r:id="rId52"/>
    <p:sldId id="312" r:id="rId53"/>
    <p:sldId id="313" r:id="rId54"/>
    <p:sldId id="271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50021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65" autoAdjust="0"/>
  </p:normalViewPr>
  <p:slideViewPr>
    <p:cSldViewPr>
      <p:cViewPr varScale="1">
        <p:scale>
          <a:sx n="48" d="100"/>
          <a:sy n="48" d="100"/>
        </p:scale>
        <p:origin x="-20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</inkml:traceFormat>
        <inkml:channelProperties>
          <inkml:channelProperty channel="X" name="resolution" value="28.31858" units="1/cm"/>
          <inkml:channelProperty channel="Y" name="resolution" value="28.34646" units="1/cm"/>
        </inkml:channelProperties>
      </inkml:inkSource>
      <inkml:timestamp xml:id="ts0" timeString="2019-09-24T11:07:06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4472 3334,'0'0,"0"0,26 26,-26 1,27 26,-1-27,-26 27,0-27,27 1,-1 26,-26-53,27 53,-27-27,26 1,-26-27,0 26,26-26,-26 27,0-27,0 0,0 0,27 0,-1 0,-26-53,53-27,27-52,26 0,-1 26,1-26,-53 26,26 53,-52-27,26 54,-53 0,0 26,0-27,26 27,-26 0,0-26</inkml:trace>
  <inkml:trace contextRef="#ctx0" brushRef="#br0" timeOffset="20936.1974">10055 7964,'0'26,"0"54,0 52,26 0,27 1,0-54,-27 0,1 1,-1-54,-26 1,0-1,0 1,0-27,0 0,0 0,27-27,-1-26,-26 0,53-26,0-53,0 52,0-52,0-27,26 27,0 53,-26-1,-26 1,-1 26,1 26,-1-25,1 52,-27-53,0 53,26-27,-26 27,0-26,27-1,-27 27,26 0,-26-26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</inkml:traceFormat>
        <inkml:channelProperties>
          <inkml:channelProperty channel="X" name="resolution" value="28.31858" units="1/cm"/>
          <inkml:channelProperty channel="Y" name="resolution" value="28.34646" units="1/cm"/>
        </inkml:channelProperties>
      </inkml:inkSource>
      <inkml:timestamp xml:id="ts0" timeString="2019-09-24T11:09:22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2249 12065,'0'0,"0"0,0 0,27 26,-27-26,26 0,1 0,-1 27,27-27,53 26,-53-26,26 0,-26 0,26 0,-26 0,27 0,-27-26,0 26,0 0,-1 0,-25 0,-1 0,1 0,26 0,-53 0,53 0,-27 0,1 0,-1 0,27 0,-27 0,27-27,-26 27,-1 0,1 0,26 0,0 0,-27 0,0 0,1 0,-1 0,-26 0,27 0,-27 0,26 0,1 0,-27 0,26 0,-26-26,27 26,-27 0,26 0,1 0,-27 0,26 0,0 0,1 0,-27 0,26 0,1 0,-1 0,1 0,-1 0,1 0,26 0,0 0,-1 0,28 0,26 0,26 0,-26 26,-27-26,1 0,-1 0,0 0,1 0,-1 0,0 0,27 0,-26 0,-1 27,0-27,-26 0,0 0,0 0,-26 0,-1 0,0 0,1 0,52-27,80 1,-27 0,1-1,-1 1,-53-1,27 1,0 26,-53 0,26 0,1 0,-27 0,-27 26,53-26,-79 0,27 27,-27-27,26 0,1 0,-27 0,0 0,0-27</inkml:trace>
  <inkml:trace contextRef="#ctx0" brushRef="#br0" timeOffset="13029.7452">2329 9895,'0'-26,"53"26,26 0,0 0,-26 0,0-26,27 26,-28-27,1 27,0 0,0-26,27 26,-1 0,-53 0,27 0,0 0,-26 0,-1-27,27 27,-26 0,25 0,-25 0,52 0,-52 0,-27 0,53 0,-27 0,1 0,26 0,-27 0,0 0,27 0,-26 0,-1 0,27 0,0 0,-26 0,-1 0,53 0,-52 0,-1 0,27 0,-26 0,-1 0,1 0,-1 0,1 0,-1 0,0 0,27 27,-26-27,-1 0,1 0,-1 26,1-26,-1 0,1 0,-1 27,0-27,1 26,-1-26,1 0,26 0,-53 0,53 26,0-26,0 27,-27-27,27 26,26 1,-26-27,-26 0,-1 0,1 0,-1 0,-26 0,79 0,54-27,-54 1,0-1,1 27,-1 0,-26 0,53-26,-53 26,0 0,-27 0,27 0,0 0,-26 0,-1 0,-26 0,26 0,-26-26,27 26,-27 0,26 0,1 0,-27 0,53-27,-27 1,1 26,-27 0,26 0,-26 0,27-27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</inkml:traceFormat>
        <inkml:channelProperties>
          <inkml:channelProperty channel="X" name="resolution" value="28.31858" units="1/cm"/>
          <inkml:channelProperty channel="Y" name="resolution" value="28.34646" units="1/cm"/>
        </inkml:channelProperties>
      </inkml:inkSource>
      <inkml:timestamp xml:id="ts0" timeString="2019-09-24T11:09:52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6668 16166,'0'0,"26"27,-26 25,27-25,-27 26,26-53,-26 26,0-26,0 27,0-27,27 0,-27 26,0 1,0-27,0 26,0-26,0 0,26-53,-26 53,0-26,27-27,-1 0,27 0,26-53,-26 27,0-27,0 53,0 0,-53 0,26 27,1-1,-27 27,0-26,26-1,-26 27,27-26,-27 26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052EA-81E1-44C4-AE47-A0D40AB850E6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D25AE-9234-4F54-B7B6-7559D021D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54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关于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api-ms-win-crt-runtimel1-1-0.dll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缺失的解决方案</a:t>
            </a:r>
          </a:p>
          <a:p>
            <a:r>
              <a:rPr lang="en-US" altLang="zh-CN" dirty="0" smtClean="0"/>
              <a:t>http://blog.csdn.net/huqiao1206/article/details/50768481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ED1939-B5ED-4EBD-93BE-3FB18B60991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363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mtClean="0"/>
          </a:p>
        </p:txBody>
      </p:sp>
      <p:sp>
        <p:nvSpPr>
          <p:cNvPr id="10547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685817" indent="-263776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055103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477145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1899186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321227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743269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165310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587351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>
              <a:buFont typeface="Arial" pitchFamily="34" charset="0"/>
              <a:buNone/>
            </a:pPr>
            <a:fld id="{E50F4F2A-E8E9-472C-9E4C-E6546BD34269}" type="slidenum">
              <a:rPr lang="zh-CN" altLang="en-US" sz="1300" u="none">
                <a:latin typeface="Arial" pitchFamily="34" charset="0"/>
                <a:ea typeface="宋体" pitchFamily="2" charset="-122"/>
              </a:rPr>
              <a:pPr>
                <a:buFont typeface="Arial" pitchFamily="34" charset="0"/>
                <a:buNone/>
              </a:pPr>
              <a:t>63</a:t>
            </a:fld>
            <a:endParaRPr lang="zh-CN" altLang="en-US" sz="1300" u="none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49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mtClean="0"/>
          </a:p>
        </p:txBody>
      </p:sp>
      <p:sp>
        <p:nvSpPr>
          <p:cNvPr id="10650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685817" indent="-263776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055103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477145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1899186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321227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743269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165310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587351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>
              <a:buFont typeface="Arial" pitchFamily="34" charset="0"/>
              <a:buNone/>
            </a:pPr>
            <a:fld id="{B73D0FEC-C429-44A7-B2CC-E8F9F585B585}" type="slidenum">
              <a:rPr lang="zh-CN" altLang="en-US" sz="1300" u="none">
                <a:latin typeface="Arial" pitchFamily="34" charset="0"/>
                <a:ea typeface="宋体" pitchFamily="2" charset="-122"/>
              </a:rPr>
              <a:pPr>
                <a:buFont typeface="Arial" pitchFamily="34" charset="0"/>
                <a:buNone/>
              </a:pPr>
              <a:t>64</a:t>
            </a:fld>
            <a:endParaRPr lang="zh-CN" altLang="en-US" sz="1300" u="none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mtClean="0"/>
          </a:p>
        </p:txBody>
      </p:sp>
      <p:sp>
        <p:nvSpPr>
          <p:cNvPr id="10752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685817" indent="-263776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055103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477145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1899186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321227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743269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165310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587351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>
              <a:buFont typeface="Arial" pitchFamily="34" charset="0"/>
              <a:buNone/>
            </a:pPr>
            <a:fld id="{1B87F16F-253A-426D-9FA5-33B1077011EC}" type="slidenum">
              <a:rPr lang="zh-CN" altLang="en-US" sz="1300" u="none">
                <a:latin typeface="Arial" pitchFamily="34" charset="0"/>
                <a:ea typeface="宋体" pitchFamily="2" charset="-122"/>
              </a:rPr>
              <a:pPr>
                <a:buFont typeface="Arial" pitchFamily="34" charset="0"/>
                <a:buNone/>
              </a:pPr>
              <a:t>65</a:t>
            </a:fld>
            <a:endParaRPr lang="zh-CN" altLang="en-US" sz="1300" u="none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mtClean="0"/>
          </a:p>
        </p:txBody>
      </p:sp>
      <p:sp>
        <p:nvSpPr>
          <p:cNvPr id="10854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685817" indent="-263776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055103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477145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1899186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321227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743269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165310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587351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>
              <a:buFont typeface="Arial" pitchFamily="34" charset="0"/>
              <a:buNone/>
            </a:pPr>
            <a:fld id="{D4AE78D4-FF88-4DFB-8C3D-EC8C234B82E5}" type="slidenum">
              <a:rPr lang="zh-CN" altLang="en-US" sz="1300" u="none">
                <a:latin typeface="Arial" pitchFamily="34" charset="0"/>
                <a:ea typeface="宋体" pitchFamily="2" charset="-122"/>
              </a:rPr>
              <a:pPr>
                <a:buFont typeface="Arial" pitchFamily="34" charset="0"/>
                <a:buNone/>
              </a:pPr>
              <a:t>66</a:t>
            </a:fld>
            <a:endParaRPr lang="zh-CN" altLang="en-US" sz="1300" u="none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mtClean="0"/>
          </a:p>
        </p:txBody>
      </p:sp>
      <p:sp>
        <p:nvSpPr>
          <p:cNvPr id="10957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685817" indent="-263776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055103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477145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1899186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321227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743269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165310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587351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>
              <a:buFont typeface="Arial" pitchFamily="34" charset="0"/>
              <a:buNone/>
            </a:pPr>
            <a:fld id="{76BED4C5-CF53-4925-8318-803070922405}" type="slidenum">
              <a:rPr lang="zh-CN" altLang="en-US" sz="1300" u="none">
                <a:latin typeface="Arial" pitchFamily="34" charset="0"/>
                <a:ea typeface="宋体" pitchFamily="2" charset="-122"/>
              </a:rPr>
              <a:pPr>
                <a:buFont typeface="Arial" pitchFamily="34" charset="0"/>
                <a:buNone/>
              </a:pPr>
              <a:t>67</a:t>
            </a:fld>
            <a:endParaRPr lang="zh-CN" altLang="en-US" sz="1300" u="none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IDLE: </a:t>
            </a:r>
            <a:r>
              <a:rPr lang="en-US" altLang="zh-CN" dirty="0" err="1" smtClean="0"/>
              <a:t>Alt+P</a:t>
            </a:r>
            <a:endParaRPr lang="en-US" altLang="zh-CN" dirty="0" smtClean="0"/>
          </a:p>
          <a:p>
            <a:r>
              <a:rPr lang="en-US" altLang="zh-CN" dirty="0" err="1" smtClean="0"/>
              <a:t>Ipython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Ctrl+P</a:t>
            </a:r>
            <a:endParaRPr lang="en-US" altLang="zh-CN" dirty="0" smtClean="0"/>
          </a:p>
          <a:p>
            <a:r>
              <a:rPr lang="en-US" altLang="zh-CN" dirty="0" err="1" smtClean="0"/>
              <a:t>Jupyter</a:t>
            </a:r>
            <a:r>
              <a:rPr lang="en-US" altLang="zh-CN" dirty="0" smtClean="0"/>
              <a:t>: 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D25AE-9234-4F54-B7B6-7559D021D8B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15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mtClean="0"/>
          </a:p>
        </p:txBody>
      </p:sp>
      <p:sp>
        <p:nvSpPr>
          <p:cNvPr id="9830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685817" indent="-263776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055103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477145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1899186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321227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743269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165310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587351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>
              <a:buFont typeface="Arial" pitchFamily="34" charset="0"/>
              <a:buNone/>
            </a:pPr>
            <a:fld id="{C02ADA69-B422-4AD9-B68F-EE2DD54DB76F}" type="slidenum">
              <a:rPr lang="zh-CN" altLang="en-US" sz="1300" u="none">
                <a:latin typeface="Arial" pitchFamily="34" charset="0"/>
                <a:ea typeface="宋体" pitchFamily="2" charset="-122"/>
              </a:rPr>
              <a:pPr>
                <a:buFont typeface="Arial" pitchFamily="34" charset="0"/>
                <a:buNone/>
              </a:pPr>
              <a:t>56</a:t>
            </a:fld>
            <a:endParaRPr lang="zh-CN" altLang="en-US" sz="1300" u="none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mtClean="0"/>
          </a:p>
        </p:txBody>
      </p:sp>
      <p:sp>
        <p:nvSpPr>
          <p:cNvPr id="9933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685817" indent="-263776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055103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477145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1899186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321227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743269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165310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587351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>
              <a:buFont typeface="Arial" pitchFamily="34" charset="0"/>
              <a:buNone/>
            </a:pPr>
            <a:fld id="{1696389F-2221-4636-A4F3-4BF2B0460E91}" type="slidenum">
              <a:rPr lang="zh-CN" altLang="en-US" sz="1300" u="none">
                <a:latin typeface="Arial" pitchFamily="34" charset="0"/>
                <a:ea typeface="宋体" pitchFamily="2" charset="-122"/>
              </a:rPr>
              <a:pPr>
                <a:buFont typeface="Arial" pitchFamily="34" charset="0"/>
                <a:buNone/>
              </a:pPr>
              <a:t>57</a:t>
            </a:fld>
            <a:endParaRPr lang="zh-CN" altLang="en-US" sz="1300" u="none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mtClean="0"/>
          </a:p>
        </p:txBody>
      </p:sp>
      <p:sp>
        <p:nvSpPr>
          <p:cNvPr id="10035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685817" indent="-263776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055103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477145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1899186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321227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743269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165310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587351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>
              <a:buFont typeface="Arial" pitchFamily="34" charset="0"/>
              <a:buNone/>
            </a:pPr>
            <a:fld id="{759FD6A8-C996-4453-9DD3-FA9D384D3F8F}" type="slidenum">
              <a:rPr lang="zh-CN" altLang="en-US" sz="1300" u="none">
                <a:latin typeface="Arial" pitchFamily="34" charset="0"/>
                <a:ea typeface="宋体" pitchFamily="2" charset="-122"/>
              </a:rPr>
              <a:pPr>
                <a:buFont typeface="Arial" pitchFamily="34" charset="0"/>
                <a:buNone/>
              </a:pPr>
              <a:t>58</a:t>
            </a:fld>
            <a:endParaRPr lang="zh-CN" altLang="en-US" sz="1300" u="none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7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mtClean="0"/>
          </a:p>
        </p:txBody>
      </p:sp>
      <p:sp>
        <p:nvSpPr>
          <p:cNvPr id="10138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685817" indent="-263776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055103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477145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1899186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321227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743269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165310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587351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>
              <a:buFont typeface="Arial" pitchFamily="34" charset="0"/>
              <a:buNone/>
            </a:pPr>
            <a:fld id="{9AF19FEE-93A8-435C-97ED-20043096E15A}" type="slidenum">
              <a:rPr lang="zh-CN" altLang="en-US" sz="1300" u="none">
                <a:latin typeface="Arial" pitchFamily="34" charset="0"/>
                <a:ea typeface="宋体" pitchFamily="2" charset="-122"/>
              </a:rPr>
              <a:pPr>
                <a:buFont typeface="Arial" pitchFamily="34" charset="0"/>
                <a:buNone/>
              </a:pPr>
              <a:t>59</a:t>
            </a:fld>
            <a:endParaRPr lang="zh-CN" altLang="en-US" sz="1300" u="none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mtClean="0"/>
          </a:p>
        </p:txBody>
      </p:sp>
      <p:sp>
        <p:nvSpPr>
          <p:cNvPr id="10240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685817" indent="-263776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055103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477145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1899186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321227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743269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165310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587351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>
              <a:buFont typeface="Arial" pitchFamily="34" charset="0"/>
              <a:buNone/>
            </a:pPr>
            <a:fld id="{E22C6E4C-AB81-444F-983B-CD9A5820FAC1}" type="slidenum">
              <a:rPr lang="zh-CN" altLang="en-US" sz="1300" u="none">
                <a:latin typeface="Arial" pitchFamily="34" charset="0"/>
                <a:ea typeface="宋体" pitchFamily="2" charset="-122"/>
              </a:rPr>
              <a:pPr>
                <a:buFont typeface="Arial" pitchFamily="34" charset="0"/>
                <a:buNone/>
              </a:pPr>
              <a:t>60</a:t>
            </a:fld>
            <a:endParaRPr lang="zh-CN" altLang="en-US" sz="1300" u="none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mtClean="0"/>
          </a:p>
        </p:txBody>
      </p:sp>
      <p:sp>
        <p:nvSpPr>
          <p:cNvPr id="1034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685817" indent="-263776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055103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477145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1899186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321227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743269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165310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587351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>
              <a:buFont typeface="Arial" pitchFamily="34" charset="0"/>
              <a:buNone/>
            </a:pPr>
            <a:fld id="{B2472A01-611D-4B62-B9B7-849C8346023B}" type="slidenum">
              <a:rPr lang="zh-CN" altLang="en-US" sz="1300" u="none">
                <a:latin typeface="Arial" pitchFamily="34" charset="0"/>
                <a:ea typeface="宋体" pitchFamily="2" charset="-122"/>
              </a:rPr>
              <a:pPr>
                <a:buFont typeface="Arial" pitchFamily="34" charset="0"/>
                <a:buNone/>
              </a:pPr>
              <a:t>61</a:t>
            </a:fld>
            <a:endParaRPr lang="zh-CN" altLang="en-US" sz="1300" u="none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mtClean="0"/>
          </a:p>
        </p:txBody>
      </p:sp>
      <p:sp>
        <p:nvSpPr>
          <p:cNvPr id="10445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685817" indent="-263776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055103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477145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1899186" indent="-211021" defTabSz="965713"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321227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743269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165310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587351" indent="-211021" defTabSz="965713" eaLnBrk="0" fontAlgn="base" hangingPunct="0">
              <a:spcBef>
                <a:spcPct val="0"/>
              </a:spcBef>
              <a:spcAft>
                <a:spcPct val="0"/>
              </a:spcAft>
              <a:defRPr sz="18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>
              <a:buFont typeface="Arial" pitchFamily="34" charset="0"/>
              <a:buNone/>
            </a:pPr>
            <a:fld id="{D080AE8B-1894-4199-A356-D7A12C22714C}" type="slidenum">
              <a:rPr lang="zh-CN" altLang="en-US" sz="1300" u="none">
                <a:latin typeface="Arial" pitchFamily="34" charset="0"/>
                <a:ea typeface="宋体" pitchFamily="2" charset="-122"/>
              </a:rPr>
              <a:pPr>
                <a:buFont typeface="Arial" pitchFamily="34" charset="0"/>
                <a:buNone/>
              </a:pPr>
              <a:t>62</a:t>
            </a:fld>
            <a:endParaRPr lang="zh-CN" altLang="en-US" sz="1300" u="none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3" t="1097" r="13150" b="183"/>
          <a:stretch/>
        </p:blipFill>
        <p:spPr>
          <a:xfrm>
            <a:off x="0" y="0"/>
            <a:ext cx="9146186" cy="6858000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0D1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123950" y="3725114"/>
            <a:ext cx="5616884" cy="591299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098241" y="2322535"/>
            <a:ext cx="5616884" cy="133492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3316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39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23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TextBox 3"/>
          <p:cNvSpPr txBox="1"/>
          <p:nvPr userDrawn="1"/>
        </p:nvSpPr>
        <p:spPr>
          <a:xfrm>
            <a:off x="8203868" y="63816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B77B564-56EE-4940-AC56-184B42C8CB8B}" type="slidenum">
              <a:rPr lang="zh-CN" altLang="en-US" u="none" smtClean="0"/>
              <a:t>‹#›</a:t>
            </a:fld>
            <a:endParaRPr lang="zh-CN" altLang="en-US" u="none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308" y="1600248"/>
            <a:ext cx="8229492" cy="4781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110" y="685800"/>
            <a:ext cx="8305582" cy="5635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6042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TextBox 3"/>
          <p:cNvSpPr txBox="1"/>
          <p:nvPr userDrawn="1"/>
        </p:nvSpPr>
        <p:spPr>
          <a:xfrm>
            <a:off x="8203868" y="63816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B77B564-56EE-4940-AC56-184B42C8CB8B}" type="slidenum">
              <a:rPr lang="zh-CN" altLang="en-US" u="none" smtClean="0"/>
              <a:t>‹#›</a:t>
            </a:fld>
            <a:endParaRPr lang="zh-CN" altLang="en-US" u="none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308" y="1600248"/>
            <a:ext cx="8229492" cy="4781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110" y="685800"/>
            <a:ext cx="8305582" cy="5635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60422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TextBox 3"/>
          <p:cNvSpPr txBox="1"/>
          <p:nvPr userDrawn="1"/>
        </p:nvSpPr>
        <p:spPr>
          <a:xfrm>
            <a:off x="8203868" y="63816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B77B564-56EE-4940-AC56-184B42C8CB8B}" type="slidenum">
              <a:rPr lang="zh-CN" altLang="en-US" u="none" smtClean="0"/>
              <a:t>‹#›</a:t>
            </a:fld>
            <a:endParaRPr lang="zh-CN" altLang="en-US" u="none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308" y="1600248"/>
            <a:ext cx="8229492" cy="4781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110" y="685800"/>
            <a:ext cx="8305582" cy="5635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60422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TextBox 3"/>
          <p:cNvSpPr txBox="1"/>
          <p:nvPr userDrawn="1"/>
        </p:nvSpPr>
        <p:spPr>
          <a:xfrm>
            <a:off x="8203868" y="63816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B77B564-56EE-4940-AC56-184B42C8CB8B}" type="slidenum">
              <a:rPr lang="zh-CN" altLang="en-US" u="none" smtClean="0"/>
              <a:t>‹#›</a:t>
            </a:fld>
            <a:endParaRPr lang="zh-CN" altLang="en-US" u="none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308" y="1600248"/>
            <a:ext cx="8229492" cy="4781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110" y="685800"/>
            <a:ext cx="8305582" cy="5635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60422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TextBox 3"/>
          <p:cNvSpPr txBox="1"/>
          <p:nvPr userDrawn="1"/>
        </p:nvSpPr>
        <p:spPr>
          <a:xfrm>
            <a:off x="8203868" y="63816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B77B564-56EE-4940-AC56-184B42C8CB8B}" type="slidenum">
              <a:rPr lang="zh-CN" altLang="en-US" u="none" smtClean="0"/>
              <a:t>‹#›</a:t>
            </a:fld>
            <a:endParaRPr lang="zh-CN" altLang="en-US" u="none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308" y="1600248"/>
            <a:ext cx="8229492" cy="4781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110" y="685800"/>
            <a:ext cx="8305582" cy="5635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60422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TextBox 3"/>
          <p:cNvSpPr txBox="1"/>
          <p:nvPr userDrawn="1"/>
        </p:nvSpPr>
        <p:spPr>
          <a:xfrm>
            <a:off x="8203868" y="63816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B77B564-56EE-4940-AC56-184B42C8CB8B}" type="slidenum">
              <a:rPr lang="zh-CN" altLang="en-US" u="none" smtClean="0"/>
              <a:t>‹#›</a:t>
            </a:fld>
            <a:endParaRPr lang="zh-CN" altLang="en-US" u="none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308" y="1600248"/>
            <a:ext cx="8229492" cy="4781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110" y="685800"/>
            <a:ext cx="8305582" cy="5635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60422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TextBox 3"/>
          <p:cNvSpPr txBox="1"/>
          <p:nvPr userDrawn="1"/>
        </p:nvSpPr>
        <p:spPr>
          <a:xfrm>
            <a:off x="8203868" y="63816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B77B564-56EE-4940-AC56-184B42C8CB8B}" type="slidenum">
              <a:rPr lang="zh-CN" altLang="en-US" u="none" smtClean="0"/>
              <a:t>‹#›</a:t>
            </a:fld>
            <a:endParaRPr lang="zh-CN" altLang="en-US" u="none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308" y="1600248"/>
            <a:ext cx="8229492" cy="4781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110" y="685800"/>
            <a:ext cx="8305582" cy="5635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6042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TextBox 3"/>
          <p:cNvSpPr txBox="1"/>
          <p:nvPr userDrawn="1"/>
        </p:nvSpPr>
        <p:spPr>
          <a:xfrm>
            <a:off x="8203868" y="63816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B77B564-56EE-4940-AC56-184B42C8CB8B}" type="slidenum">
              <a:rPr lang="zh-CN" altLang="en-US" u="none" smtClean="0"/>
              <a:t>‹#›</a:t>
            </a:fld>
            <a:endParaRPr lang="zh-CN" altLang="en-US" u="none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308" y="1600248"/>
            <a:ext cx="8229492" cy="4781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110" y="685800"/>
            <a:ext cx="8305582" cy="5635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6042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17526" y="50801"/>
            <a:ext cx="8139644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  <a:lvl2pPr>
              <a:defRPr sz="2400"/>
            </a:lvl2pPr>
            <a:lvl3pPr marL="514350" indent="0">
              <a:buNone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8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TextBox 3"/>
          <p:cNvSpPr txBox="1"/>
          <p:nvPr userDrawn="1"/>
        </p:nvSpPr>
        <p:spPr>
          <a:xfrm>
            <a:off x="8203868" y="63816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B77B564-56EE-4940-AC56-184B42C8CB8B}" type="slidenum">
              <a:rPr lang="zh-CN" altLang="en-US" u="none" smtClean="0"/>
              <a:pPr/>
              <a:t>‹#›</a:t>
            </a:fld>
            <a:endParaRPr lang="zh-CN" altLang="en-US" u="none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308" y="1600248"/>
            <a:ext cx="8229492" cy="4781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110" y="685800"/>
            <a:ext cx="8305582" cy="5635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85972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TextBox 3"/>
          <p:cNvSpPr txBox="1"/>
          <p:nvPr userDrawn="1"/>
        </p:nvSpPr>
        <p:spPr>
          <a:xfrm>
            <a:off x="8203868" y="63816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B77B564-56EE-4940-AC56-184B42C8CB8B}" type="slidenum">
              <a:rPr lang="zh-CN" altLang="en-US" u="none" smtClean="0"/>
              <a:pPr/>
              <a:t>‹#›</a:t>
            </a:fld>
            <a:endParaRPr lang="zh-CN" altLang="en-US" u="none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308" y="1600248"/>
            <a:ext cx="8229492" cy="4781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110" y="685800"/>
            <a:ext cx="8305582" cy="5635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85972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TextBox 3"/>
          <p:cNvSpPr txBox="1"/>
          <p:nvPr userDrawn="1"/>
        </p:nvSpPr>
        <p:spPr>
          <a:xfrm>
            <a:off x="8203868" y="63816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B77B564-56EE-4940-AC56-184B42C8CB8B}" type="slidenum">
              <a:rPr lang="zh-CN" altLang="en-US" u="none" smtClean="0"/>
              <a:pPr/>
              <a:t>‹#›</a:t>
            </a:fld>
            <a:endParaRPr lang="zh-CN" altLang="en-US" u="none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308" y="1600248"/>
            <a:ext cx="8229492" cy="4781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110" y="685800"/>
            <a:ext cx="8305582" cy="5635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85972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TextBox 3"/>
          <p:cNvSpPr txBox="1"/>
          <p:nvPr userDrawn="1"/>
        </p:nvSpPr>
        <p:spPr>
          <a:xfrm>
            <a:off x="8203868" y="63816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B77B564-56EE-4940-AC56-184B42C8CB8B}" type="slidenum">
              <a:rPr lang="zh-CN" altLang="en-US" u="none" smtClean="0"/>
              <a:pPr/>
              <a:t>‹#›</a:t>
            </a:fld>
            <a:endParaRPr lang="zh-CN" altLang="en-US" u="none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308" y="1600248"/>
            <a:ext cx="8229492" cy="4781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110" y="685800"/>
            <a:ext cx="8305582" cy="5635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859723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TextBox 3"/>
          <p:cNvSpPr txBox="1"/>
          <p:nvPr userDrawn="1"/>
        </p:nvSpPr>
        <p:spPr>
          <a:xfrm>
            <a:off x="8203868" y="63816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B77B564-56EE-4940-AC56-184B42C8CB8B}" type="slidenum">
              <a:rPr lang="zh-CN" altLang="en-US" u="none" smtClean="0"/>
              <a:pPr/>
              <a:t>‹#›</a:t>
            </a:fld>
            <a:endParaRPr lang="zh-CN" altLang="en-US" u="none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308" y="1600248"/>
            <a:ext cx="8229492" cy="4781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110" y="685800"/>
            <a:ext cx="8305582" cy="5635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859723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TextBox 3"/>
          <p:cNvSpPr txBox="1"/>
          <p:nvPr userDrawn="1"/>
        </p:nvSpPr>
        <p:spPr>
          <a:xfrm>
            <a:off x="8203868" y="63816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B77B564-56EE-4940-AC56-184B42C8CB8B}" type="slidenum">
              <a:rPr lang="zh-CN" altLang="en-US" u="none" smtClean="0"/>
              <a:pPr/>
              <a:t>‹#›</a:t>
            </a:fld>
            <a:endParaRPr lang="zh-CN" altLang="en-US" u="none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308" y="1600248"/>
            <a:ext cx="8229492" cy="4781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110" y="685800"/>
            <a:ext cx="8305582" cy="5635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85972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TextBox 3"/>
          <p:cNvSpPr txBox="1"/>
          <p:nvPr userDrawn="1"/>
        </p:nvSpPr>
        <p:spPr>
          <a:xfrm>
            <a:off x="8203868" y="63816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B77B564-56EE-4940-AC56-184B42C8CB8B}" type="slidenum">
              <a:rPr lang="zh-CN" altLang="en-US" u="none" smtClean="0"/>
              <a:pPr/>
              <a:t>‹#›</a:t>
            </a:fld>
            <a:endParaRPr lang="zh-CN" altLang="en-US" u="none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308" y="1600248"/>
            <a:ext cx="8229492" cy="4781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110" y="685800"/>
            <a:ext cx="8305582" cy="5635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859723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TextBox 3"/>
          <p:cNvSpPr txBox="1"/>
          <p:nvPr userDrawn="1"/>
        </p:nvSpPr>
        <p:spPr>
          <a:xfrm>
            <a:off x="8203868" y="63816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B77B564-56EE-4940-AC56-184B42C8CB8B}" type="slidenum">
              <a:rPr lang="zh-CN" altLang="en-US" u="none" smtClean="0"/>
              <a:pPr/>
              <a:t>‹#›</a:t>
            </a:fld>
            <a:endParaRPr lang="zh-CN" altLang="en-US" u="none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308" y="1600248"/>
            <a:ext cx="8229492" cy="4781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110" y="685800"/>
            <a:ext cx="8305582" cy="5635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8597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4568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8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6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18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77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7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3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6186" cy="68580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186" y="0"/>
            <a:ext cx="9144000" cy="6858000"/>
          </a:xfrm>
          <a:prstGeom prst="rect">
            <a:avLst/>
          </a:prstGeom>
          <a:solidFill>
            <a:srgbClr val="300D1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0" y="857250"/>
            <a:ext cx="9144000" cy="6000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14350" y="1133475"/>
            <a:ext cx="8139644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14350" y="61240"/>
            <a:ext cx="8139644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</p:sldLayoutIdLst>
  <p:timing>
    <p:tnLst>
      <p:par>
        <p:cTn id="1" dur="indefinite" restart="never" nodeType="tmRoot"/>
      </p:par>
    </p:tnLst>
  </p:timing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bg1"/>
          </a:solidFill>
          <a:effectLst/>
          <a:latin typeface="+mj-ea"/>
          <a:ea typeface="+mj-ea"/>
          <a:cs typeface="+mj-cs"/>
        </a:defRPr>
      </a:lvl1pPr>
    </p:titleStyle>
    <p:bodyStyle>
      <a:lvl1pPr marL="271463" indent="-271463" algn="l" defTabSz="51435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50000"/>
        <a:buFont typeface="Wingdings" panose="05000000000000000000" pitchFamily="2" charset="2"/>
        <a:buChar char="p"/>
        <a:defRPr lang="zh-CN" altLang="en-US" sz="2400" b="1" kern="1200" baseline="0" dirty="0" smtClean="0">
          <a:solidFill>
            <a:schemeClr val="accent1"/>
          </a:solidFill>
          <a:latin typeface="+mj-ea"/>
          <a:ea typeface="+mj-ea"/>
          <a:cs typeface="+mn-cs"/>
        </a:defRPr>
      </a:lvl1pPr>
      <a:lvl2pPr marL="540000" indent="-271463" algn="l" defTabSz="51435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Wingdings" panose="05000000000000000000" pitchFamily="2" charset="2"/>
        <a:buChar char="ü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emf"/><Relationship Id="rId4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ctures.quantecon.org/py/getting_started.html#Jupyter-Notebook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buy/?fromIDE#edition=discounts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2019.9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1</a:t>
            </a:r>
            <a:r>
              <a:rPr lang="zh-CN" altLang="en-US" dirty="0" smtClean="0"/>
              <a:t>讲</a:t>
            </a:r>
            <a:r>
              <a:rPr lang="en-US" altLang="zh-CN" smtClean="0"/>
              <a:t>b</a:t>
            </a:r>
            <a:r>
              <a:rPr lang="zh-CN" altLang="en-US" smtClean="0"/>
              <a:t> </a:t>
            </a:r>
            <a:r>
              <a:rPr lang="zh-CN" altLang="en-US" dirty="0" smtClean="0"/>
              <a:t>准备你的开发环境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4882"/>
            <a:ext cx="6705424" cy="6537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1691680" y="6321518"/>
            <a:ext cx="533386" cy="53338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054838" y="2667392"/>
            <a:ext cx="821418" cy="53338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974718" y="465624"/>
            <a:ext cx="821418" cy="53338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321518"/>
            <a:ext cx="1491114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我的系统是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Win7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2" y="304882"/>
            <a:ext cx="8140724" cy="640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3200436" y="4648168"/>
            <a:ext cx="533386" cy="53338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46156" y="5410148"/>
            <a:ext cx="533386" cy="53338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6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02" y="1895455"/>
            <a:ext cx="9114466" cy="366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右箭头 4"/>
          <p:cNvSpPr/>
          <p:nvPr/>
        </p:nvSpPr>
        <p:spPr bwMode="auto">
          <a:xfrm>
            <a:off x="381110" y="4038584"/>
            <a:ext cx="304792" cy="30479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8407" y="5638742"/>
            <a:ext cx="6875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none" dirty="0" smtClean="0"/>
              <a:t>我电脑处理器是</a:t>
            </a:r>
            <a:r>
              <a:rPr lang="en-US" altLang="zh-CN" b="1" u="none" dirty="0" smtClean="0"/>
              <a:t>Intel</a:t>
            </a:r>
            <a:r>
              <a:rPr lang="zh-CN" altLang="en-US" b="1" u="none" dirty="0" smtClean="0"/>
              <a:t>（即</a:t>
            </a:r>
            <a:r>
              <a:rPr lang="en-US" altLang="zh-CN" b="1" u="none" dirty="0" smtClean="0">
                <a:solidFill>
                  <a:srgbClr val="0000FF"/>
                </a:solidFill>
              </a:rPr>
              <a:t>x86</a:t>
            </a:r>
            <a:r>
              <a:rPr lang="zh-CN" altLang="en-US" b="1" u="none" dirty="0" smtClean="0"/>
              <a:t>）的，操作系统是</a:t>
            </a:r>
            <a:r>
              <a:rPr lang="en-US" altLang="zh-CN" b="1" u="none" dirty="0" smtClean="0"/>
              <a:t>64</a:t>
            </a:r>
            <a:r>
              <a:rPr lang="zh-CN" altLang="en-US" b="1" u="none" dirty="0" smtClean="0"/>
              <a:t>位的（即</a:t>
            </a:r>
            <a:r>
              <a:rPr lang="en-US" altLang="zh-CN" b="1" u="none" dirty="0" smtClean="0">
                <a:solidFill>
                  <a:srgbClr val="0000FF"/>
                </a:solidFill>
              </a:rPr>
              <a:t>x64</a:t>
            </a:r>
            <a:r>
              <a:rPr lang="zh-CN" altLang="en-US" b="1" u="none" dirty="0" smtClean="0"/>
              <a:t>），</a:t>
            </a:r>
            <a:endParaRPr lang="en-US" altLang="zh-CN" b="1" u="none" dirty="0" smtClean="0"/>
          </a:p>
          <a:p>
            <a:r>
              <a:rPr lang="zh-CN" altLang="en-US" b="1" u="none" dirty="0" smtClean="0"/>
              <a:t>因此点击下载</a:t>
            </a:r>
            <a:r>
              <a:rPr lang="en-US" altLang="zh-CN" b="1" u="none" dirty="0" smtClean="0"/>
              <a:t>Windows x86-64 executable installer</a:t>
            </a:r>
            <a:r>
              <a:rPr lang="zh-CN" altLang="en-US" b="1" u="none" dirty="0" smtClean="0"/>
              <a:t>。</a:t>
            </a:r>
            <a:endParaRPr lang="en-US" altLang="zh-CN" b="1" u="none" dirty="0"/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8305582" cy="5635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下载和安装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809640" y="3514680"/>
              <a:ext cx="1838880" cy="8575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0280" y="3505320"/>
                <a:ext cx="1857600" cy="87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13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04" y="2068687"/>
            <a:ext cx="650557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15128" y="3581396"/>
            <a:ext cx="1386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none" dirty="0" smtClean="0">
                <a:solidFill>
                  <a:srgbClr val="0000FF"/>
                </a:solidFill>
              </a:rPr>
              <a:t>Install Now</a:t>
            </a: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8305582" cy="5635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下载和安装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2400480" y="5629320"/>
              <a:ext cx="228960" cy="2955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1120" y="5619960"/>
                <a:ext cx="247680" cy="31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55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箭头 3"/>
          <p:cNvSpPr/>
          <p:nvPr/>
        </p:nvSpPr>
        <p:spPr bwMode="auto">
          <a:xfrm>
            <a:off x="3547128" y="1688238"/>
            <a:ext cx="304792" cy="228594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16" y="1676446"/>
            <a:ext cx="477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none" dirty="0" smtClean="0"/>
              <a:t>在开始菜单的搜索栏里搜索</a:t>
            </a:r>
            <a:r>
              <a:rPr lang="en-US" altLang="zh-CN" dirty="0" smtClean="0"/>
              <a:t>python</a:t>
            </a:r>
            <a:r>
              <a:rPr lang="zh-CN" altLang="en-US" u="none" dirty="0" smtClean="0"/>
              <a:t>，即可</a:t>
            </a:r>
            <a:r>
              <a:rPr lang="zh-CN" altLang="en-US" dirty="0"/>
              <a:t>看到</a:t>
            </a:r>
            <a:endParaRPr lang="en-US" altLang="zh-CN" u="none" dirty="0" smtClean="0"/>
          </a:p>
          <a:p>
            <a:r>
              <a:rPr lang="en-US" altLang="zh-CN" u="none" dirty="0" smtClean="0"/>
              <a:t>Python</a:t>
            </a:r>
            <a:r>
              <a:rPr lang="zh-CN" altLang="en-US" u="none" dirty="0" smtClean="0"/>
              <a:t>自带的集成开发环境</a:t>
            </a:r>
            <a:r>
              <a:rPr lang="en-US" altLang="zh-CN" u="none" dirty="0" smtClean="0"/>
              <a:t>IDLE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1" y="3273688"/>
            <a:ext cx="4817462" cy="289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8305582" cy="5635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下载和安装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087" y="836712"/>
            <a:ext cx="3557967" cy="590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 bwMode="auto">
          <a:xfrm>
            <a:off x="38970" y="5897748"/>
            <a:ext cx="2084758" cy="53338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91370" y="807382"/>
            <a:ext cx="2084758" cy="53338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的环境变量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配置环境变量可使安装各种库变得简单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百度经验</a:t>
            </a:r>
            <a:r>
              <a:rPr lang="en-US" altLang="zh-CN" b="0" dirty="0" smtClean="0"/>
              <a:t>: </a:t>
            </a:r>
            <a:r>
              <a:rPr lang="en-US" altLang="zh-CN" b="0" dirty="0"/>
              <a:t>python</a:t>
            </a:r>
            <a:r>
              <a:rPr lang="zh-CN" altLang="en-US" b="0" dirty="0"/>
              <a:t>如何配置环境</a:t>
            </a:r>
            <a:r>
              <a:rPr lang="zh-CN" altLang="en-US" b="0" dirty="0" smtClean="0"/>
              <a:t>变量</a:t>
            </a:r>
            <a:endParaRPr lang="en-US" altLang="zh-CN" b="0" dirty="0" smtClean="0"/>
          </a:p>
          <a:p>
            <a:r>
              <a:rPr lang="zh-CN" altLang="en-US" dirty="0" smtClean="0"/>
              <a:t>下面，以</a:t>
            </a:r>
            <a:r>
              <a:rPr lang="en-US" altLang="zh-CN" dirty="0" smtClean="0"/>
              <a:t>Win7</a:t>
            </a:r>
            <a:r>
              <a:rPr lang="zh-CN" altLang="en-US" dirty="0" smtClean="0"/>
              <a:t>为例，</a:t>
            </a:r>
            <a:r>
              <a:rPr lang="en-US" altLang="zh-CN" dirty="0" smtClean="0"/>
              <a:t>Win10</a:t>
            </a:r>
            <a:r>
              <a:rPr lang="zh-CN" altLang="en-US" dirty="0" smtClean="0"/>
              <a:t>略有不同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06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Python</a:t>
            </a:r>
            <a:r>
              <a:rPr lang="zh-CN" altLang="en-US" dirty="0"/>
              <a:t>的环境变量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首先，找到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的安装路径：在开始菜单的</a:t>
            </a:r>
            <a:r>
              <a:rPr lang="en-US" altLang="zh-CN" dirty="0" smtClean="0"/>
              <a:t>IDLE</a:t>
            </a:r>
            <a:r>
              <a:rPr lang="zh-CN" altLang="en-US" dirty="0" smtClean="0"/>
              <a:t>上右键，在右键菜单上点击“属性”，打开属性窗口：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18360"/>
            <a:ext cx="36195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683568" y="3615694"/>
            <a:ext cx="3168352" cy="53338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9953" y="3496594"/>
            <a:ext cx="40324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这就是我的安装路径：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C:\Users\Yue\AppData\Local\Programs\Python\Python36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88686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Python</a:t>
            </a:r>
            <a:r>
              <a:rPr lang="zh-CN" altLang="en-US" dirty="0"/>
              <a:t>的环境变量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进入到该路径下，你将看到</a:t>
            </a:r>
            <a:r>
              <a:rPr lang="en-US" altLang="zh-CN" dirty="0" smtClean="0"/>
              <a:t>scripts</a:t>
            </a:r>
            <a:r>
              <a:rPr lang="zh-CN" altLang="en-US" dirty="0" smtClean="0"/>
              <a:t>子目录</a:t>
            </a:r>
            <a:r>
              <a:rPr lang="zh-CN" altLang="en-US" dirty="0"/>
              <a:t>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许多额外的库（包括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包安装管理器 </a:t>
            </a:r>
            <a:r>
              <a:rPr lang="en-US" altLang="zh-CN" dirty="0" smtClean="0"/>
              <a:t>pip.exe</a:t>
            </a:r>
            <a:r>
              <a:rPr lang="zh-CN" altLang="en-US" dirty="0" smtClean="0"/>
              <a:t>）将安装到该路径下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420888"/>
            <a:ext cx="9094069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2943632" y="4587227"/>
            <a:ext cx="1296144" cy="1946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94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Python</a:t>
            </a:r>
            <a:r>
              <a:rPr lang="zh-CN" altLang="en-US" dirty="0"/>
              <a:t>的环境变量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下面，我们将：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C:\Users\Yue\AppData\Local\Programs\Python\Python36\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C:\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Users\Yue\AppData\Local\Programs\Python\Python36\scripts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加入到系统的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Path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环境变量里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75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Python</a:t>
            </a:r>
            <a:r>
              <a:rPr lang="zh-CN" altLang="en-US" dirty="0"/>
              <a:t>的环境变量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开始菜单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计算机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右键属性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高级系统设置 将打开如下窗口，点击环境变量按钮：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04995"/>
            <a:ext cx="6120680" cy="473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6062072" y="6073107"/>
            <a:ext cx="1296144" cy="1946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77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《Python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数据科学手册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》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章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Quantitative 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</a:rPr>
              <a:t>Economics with 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Python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课程的</a:t>
            </a:r>
            <a:r>
              <a:rPr lang="en-US" altLang="zh-CN" b="0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jupyter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notebooks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一节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hlinkClick r:id="rId2"/>
              </a:rPr>
              <a:t>https://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hlinkClick r:id="rId2"/>
              </a:rPr>
              <a:t>lectures.quantecon.org/py/getting_started.html#Jupyter-Notebooks</a:t>
            </a:r>
            <a:endParaRPr lang="en-US" altLang="zh-CN" b="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55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8532"/>
            <a:ext cx="6984076" cy="717022"/>
          </a:xfrm>
        </p:spPr>
        <p:txBody>
          <a:bodyPr>
            <a:norm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Python</a:t>
            </a:r>
            <a:r>
              <a:rPr lang="zh-CN" altLang="en-US" dirty="0"/>
              <a:t>的环境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179512" y="1135048"/>
            <a:ext cx="3868340" cy="3684588"/>
          </a:xfrm>
        </p:spPr>
        <p:txBody>
          <a:bodyPr/>
          <a:lstStyle/>
          <a:p>
            <a:r>
              <a:rPr lang="zh-CN" altLang="en-US" dirty="0" smtClean="0"/>
              <a:t>在系统变量里找到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，编辑它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里存放着一组路径，当你在命令行窗口里输入一个命令时，你的操作系统会在这组路径下找该命令，找到后运行它。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31" y="1124744"/>
            <a:ext cx="5081165" cy="5626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4283968" y="3954395"/>
            <a:ext cx="3600400" cy="1946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300192" y="4776963"/>
            <a:ext cx="936104" cy="1946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4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Python</a:t>
            </a:r>
            <a:r>
              <a:rPr lang="zh-CN" altLang="en-US" dirty="0"/>
              <a:t>的环境变量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将这两个路径加入到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变量中，注意路径之间</a:t>
            </a:r>
            <a:r>
              <a:rPr lang="zh-CN" altLang="en-US" dirty="0" smtClean="0">
                <a:solidFill>
                  <a:srgbClr val="0000FF"/>
                </a:solidFill>
              </a:rPr>
              <a:t>用 </a:t>
            </a:r>
            <a:r>
              <a:rPr lang="en-US" altLang="zh-CN" dirty="0" smtClean="0">
                <a:solidFill>
                  <a:srgbClr val="0000FF"/>
                </a:solidFill>
              </a:rPr>
              <a:t>; </a:t>
            </a:r>
            <a:r>
              <a:rPr lang="zh-CN" altLang="en-US" dirty="0" smtClean="0">
                <a:solidFill>
                  <a:srgbClr val="0000FF"/>
                </a:solidFill>
              </a:rPr>
              <a:t>间隔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C:\Users\Yue\AppData\Local\Programs\Python\Python36\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C:\Users\Yue\AppData\Local\Programs\Python\Python36\scripts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6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Python</a:t>
            </a:r>
            <a:r>
              <a:rPr lang="zh-CN" altLang="en-US" dirty="0"/>
              <a:t>的环境变量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在命令行窗口里验证路径设置正确：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在开始菜单的搜索栏里输入</a:t>
            </a:r>
            <a:r>
              <a:rPr lang="en-US" altLang="zh-CN" dirty="0" err="1" smtClean="0">
                <a:solidFill>
                  <a:srgbClr val="0000FF"/>
                </a:solidFill>
              </a:rPr>
              <a:t>cmd</a:t>
            </a:r>
            <a:r>
              <a:rPr lang="zh-CN" altLang="en-US" dirty="0" smtClean="0"/>
              <a:t>，回车即可打开命令行窗口，输入命令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，回车。如看到进入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的命令行</a:t>
            </a:r>
            <a:r>
              <a:rPr lang="en-US" altLang="zh-CN" dirty="0" smtClean="0"/>
              <a:t>&gt;&gt;&gt;</a:t>
            </a:r>
            <a:r>
              <a:rPr lang="zh-CN" altLang="en-US" dirty="0" smtClean="0"/>
              <a:t>，则表示成功。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4944"/>
            <a:ext cx="6912768" cy="392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Python</a:t>
            </a:r>
            <a:r>
              <a:rPr lang="zh-CN" altLang="en-US" dirty="0"/>
              <a:t>的环境变量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在命令行窗口里验证路径设置正确：</a:t>
            </a:r>
            <a:endParaRPr lang="en-US" altLang="zh-CN" dirty="0"/>
          </a:p>
          <a:p>
            <a:pPr lvl="1"/>
            <a:r>
              <a:rPr lang="zh-CN" altLang="en-US" dirty="0" smtClean="0"/>
              <a:t>继续运行</a:t>
            </a:r>
            <a:r>
              <a:rPr lang="en-US" altLang="zh-CN" dirty="0" smtClean="0"/>
              <a:t>pip</a:t>
            </a:r>
            <a:r>
              <a:rPr lang="zh-CN" altLang="en-US" dirty="0" smtClean="0"/>
              <a:t>命令，当看到如下显示</a:t>
            </a:r>
            <a:r>
              <a:rPr lang="en-US" altLang="zh-CN" dirty="0" smtClean="0"/>
              <a:t>pip</a:t>
            </a:r>
            <a:r>
              <a:rPr lang="zh-CN" altLang="en-US" dirty="0" smtClean="0"/>
              <a:t>命令的参数的信息出现时，则表示成功：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27868"/>
            <a:ext cx="7416824" cy="421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72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308" y="1772816"/>
            <a:ext cx="8229492" cy="2376264"/>
          </a:xfrm>
        </p:spPr>
        <p:txBody>
          <a:bodyPr>
            <a:normAutofit lnSpcReduction="10000"/>
          </a:bodyPr>
          <a:lstStyle/>
          <a:p>
            <a:r>
              <a:rPr lang="zh-CN" altLang="zh-CN" dirty="0" smtClean="0"/>
              <a:t>安装完成后，在“程序”里就可以找到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程序</a:t>
            </a:r>
            <a:r>
              <a:rPr lang="zh-CN" altLang="en-US" dirty="0" smtClean="0"/>
              <a:t>。</a:t>
            </a:r>
            <a:r>
              <a:rPr lang="en-US" altLang="zh-CN" dirty="0" smtClean="0"/>
              <a:t>IDLE</a:t>
            </a:r>
            <a:r>
              <a:rPr lang="zh-CN" altLang="zh-CN" dirty="0" smtClean="0"/>
              <a:t>是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集成开发环境（</a:t>
            </a:r>
            <a:r>
              <a:rPr lang="en-US" altLang="zh-CN" dirty="0" smtClean="0"/>
              <a:t>Integrated Development Environment</a:t>
            </a:r>
            <a:r>
              <a:rPr lang="zh-CN" altLang="zh-CN" dirty="0" smtClean="0"/>
              <a:t>），也是最常使用的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编程环境，</a:t>
            </a:r>
            <a:r>
              <a:rPr lang="en-US" altLang="zh-CN" dirty="0" smtClean="0"/>
              <a:t>Python 3.6</a:t>
            </a:r>
            <a:r>
              <a:rPr lang="zh-CN" altLang="zh-CN" dirty="0" smtClean="0"/>
              <a:t>是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命令行，也是常用的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编程环境。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81110" y="188640"/>
            <a:ext cx="8305582" cy="563563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使用</a:t>
            </a:r>
            <a:r>
              <a:rPr lang="en-US" altLang="zh-CN" sz="4000" dirty="0" smtClean="0"/>
              <a:t>Python</a:t>
            </a:r>
            <a:r>
              <a:rPr lang="zh-CN" altLang="en-US" sz="4000" dirty="0" smtClean="0"/>
              <a:t>自带的</a:t>
            </a:r>
            <a:r>
              <a:rPr lang="en-US" altLang="zh-CN" sz="4000" dirty="0" smtClean="0"/>
              <a:t>IDLE</a:t>
            </a:r>
            <a:r>
              <a:rPr lang="zh-CN" altLang="en-US" sz="4000" dirty="0" smtClean="0"/>
              <a:t>开发环境</a:t>
            </a:r>
            <a:endParaRPr lang="zh-CN" altLang="en-US" sz="4000" dirty="0"/>
          </a:p>
        </p:txBody>
      </p:sp>
      <p:pic>
        <p:nvPicPr>
          <p:cNvPr id="4" name="图片 707">
            <a:extLst>
              <a:ext uri="{FF2B5EF4-FFF2-40B4-BE49-F238E27FC236}">
                <a16:creationId xmlns:a16="http://schemas.microsoft.com/office/drawing/2014/main" xmlns="" id="{84E00A22-5A1B-4DB4-A057-7C23040B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149080"/>
            <a:ext cx="4160159" cy="190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3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8" y="1371654"/>
            <a:ext cx="2743128" cy="536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左箭头 3"/>
          <p:cNvSpPr/>
          <p:nvPr/>
        </p:nvSpPr>
        <p:spPr bwMode="auto">
          <a:xfrm>
            <a:off x="3048040" y="1676446"/>
            <a:ext cx="304792" cy="228594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16" y="1676446"/>
            <a:ext cx="4927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none" dirty="0" smtClean="0"/>
              <a:t>在开始菜单的搜索栏里搜索</a:t>
            </a:r>
            <a:r>
              <a:rPr lang="en-US" altLang="zh-CN" u="none" dirty="0" smtClean="0"/>
              <a:t>idle</a:t>
            </a:r>
            <a:r>
              <a:rPr lang="zh-CN" altLang="en-US" u="none" dirty="0" smtClean="0"/>
              <a:t>，即可打开</a:t>
            </a:r>
            <a:endParaRPr lang="en-US" altLang="zh-CN" u="none" dirty="0" smtClean="0"/>
          </a:p>
          <a:p>
            <a:r>
              <a:rPr lang="en-US" altLang="zh-CN" u="none" dirty="0" smtClean="0"/>
              <a:t>Python</a:t>
            </a:r>
            <a:r>
              <a:rPr lang="zh-CN" altLang="en-US" u="none" smtClean="0"/>
              <a:t>自带的开发环境</a:t>
            </a:r>
            <a:endParaRPr lang="en-US" altLang="zh-CN" u="none" dirty="0" smtClean="0"/>
          </a:p>
        </p:txBody>
      </p:sp>
      <p:sp>
        <p:nvSpPr>
          <p:cNvPr id="6" name="矩形 5"/>
          <p:cNvSpPr/>
          <p:nvPr/>
        </p:nvSpPr>
        <p:spPr>
          <a:xfrm>
            <a:off x="3962416" y="2557060"/>
            <a:ext cx="41392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u="none" dirty="0" smtClean="0"/>
              <a:t>IDLE</a:t>
            </a:r>
            <a:r>
              <a:rPr lang="zh-CN" altLang="en-US" sz="1600" u="none" dirty="0"/>
              <a:t>是 </a:t>
            </a:r>
            <a:r>
              <a:rPr lang="en-US" altLang="zh-CN" sz="1600" u="none" dirty="0"/>
              <a:t>Python </a:t>
            </a:r>
            <a:r>
              <a:rPr lang="zh-CN" altLang="en-US" sz="1600" u="none" dirty="0"/>
              <a:t>自带</a:t>
            </a:r>
            <a:r>
              <a:rPr lang="zh-CN" altLang="en-US" sz="1600" u="none" dirty="0" smtClean="0"/>
              <a:t>的集成开发环境（</a:t>
            </a:r>
            <a:r>
              <a:rPr lang="en-US" altLang="zh-CN" sz="1600" u="none" dirty="0" smtClean="0"/>
              <a:t>IDE</a:t>
            </a:r>
            <a:r>
              <a:rPr lang="zh-CN" altLang="en-US" sz="1600" u="none" dirty="0" smtClean="0"/>
              <a:t>）</a:t>
            </a:r>
            <a:endParaRPr lang="zh-CN" altLang="en-US" sz="1600" u="non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1" y="3273688"/>
            <a:ext cx="4817462" cy="289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381110" y="188640"/>
            <a:ext cx="8305582" cy="563563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使用</a:t>
            </a:r>
            <a:r>
              <a:rPr lang="en-US" altLang="zh-CN" sz="4000" dirty="0" smtClean="0"/>
              <a:t>Python</a:t>
            </a:r>
            <a:r>
              <a:rPr lang="zh-CN" altLang="en-US" sz="4000" dirty="0" smtClean="0"/>
              <a:t>自带的</a:t>
            </a:r>
            <a:r>
              <a:rPr lang="en-US" altLang="zh-CN" sz="4000" dirty="0" smtClean="0"/>
              <a:t>IDLE</a:t>
            </a:r>
            <a:r>
              <a:rPr lang="zh-CN" altLang="en-US" sz="4000" dirty="0" smtClean="0"/>
              <a:t>开发环境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490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308" y="1844824"/>
            <a:ext cx="8229492" cy="4536778"/>
          </a:xfrm>
        </p:spPr>
        <p:txBody>
          <a:bodyPr/>
          <a:lstStyle/>
          <a:p>
            <a:r>
              <a:rPr lang="zh-CN" altLang="zh-CN" dirty="0" smtClean="0"/>
              <a:t>通过</a:t>
            </a:r>
            <a:r>
              <a:rPr lang="en-US" altLang="zh-CN" dirty="0" smtClean="0"/>
              <a:t>IDLE</a:t>
            </a:r>
            <a:r>
              <a:rPr lang="zh-CN" altLang="zh-CN" dirty="0" smtClean="0"/>
              <a:t>方式启动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交互式解释器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zh-CN" dirty="0" smtClean="0"/>
              <a:t>通过命令行方式启动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交互式解释器。</a:t>
            </a:r>
          </a:p>
          <a:p>
            <a:endParaRPr lang="zh-CN" altLang="en-US" dirty="0"/>
          </a:p>
        </p:txBody>
      </p:sp>
      <p:pic>
        <p:nvPicPr>
          <p:cNvPr id="5" name="图片 706">
            <a:extLst>
              <a:ext uri="{FF2B5EF4-FFF2-40B4-BE49-F238E27FC236}">
                <a16:creationId xmlns:a16="http://schemas.microsoft.com/office/drawing/2014/main" xmlns="" id="{F58986CE-F223-4DF9-918D-783F4160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707" y="2490807"/>
            <a:ext cx="5165114" cy="144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705">
            <a:extLst>
              <a:ext uri="{FF2B5EF4-FFF2-40B4-BE49-F238E27FC236}">
                <a16:creationId xmlns:a16="http://schemas.microsoft.com/office/drawing/2014/main" xmlns="" id="{528B86D1-32C2-487F-8A62-9A1F42372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762361"/>
            <a:ext cx="5121278" cy="154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81110" y="188640"/>
            <a:ext cx="8305582" cy="563563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使用</a:t>
            </a:r>
            <a:r>
              <a:rPr lang="en-US" altLang="zh-CN" sz="4000" dirty="0" smtClean="0"/>
              <a:t>Python</a:t>
            </a:r>
            <a:r>
              <a:rPr lang="zh-CN" altLang="en-US" sz="4000" dirty="0" smtClean="0"/>
              <a:t>自带的</a:t>
            </a:r>
            <a:r>
              <a:rPr lang="en-US" altLang="zh-CN" sz="4000" dirty="0" smtClean="0"/>
              <a:t>IDLE</a:t>
            </a:r>
            <a:r>
              <a:rPr lang="zh-CN" altLang="en-US" sz="4000" dirty="0" smtClean="0"/>
              <a:t>开发环境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8348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308" y="1772816"/>
            <a:ext cx="8229492" cy="4680520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运行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程序有两种方式：交互式和文件式。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交互式指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解释器即时响应用户输入的每条代码，给出输出结果。</a:t>
            </a:r>
            <a:r>
              <a:rPr lang="en-US" altLang="zh-CN" dirty="0" smtClean="0"/>
              <a:t>IDLE</a:t>
            </a:r>
            <a:r>
              <a:rPr lang="zh-CN" altLang="en-US" dirty="0" smtClean="0"/>
              <a:t>中，在</a:t>
            </a:r>
            <a:r>
              <a:rPr lang="zh-CN" altLang="zh-CN" dirty="0" smtClean="0"/>
              <a:t>提示符“</a:t>
            </a:r>
            <a:r>
              <a:rPr lang="en-US" altLang="zh-CN" dirty="0" smtClean="0"/>
              <a:t>&gt;&gt;&gt;</a:t>
            </a:r>
            <a:r>
              <a:rPr lang="zh-CN" altLang="zh-CN" dirty="0" smtClean="0"/>
              <a:t>”后输入语句，回车后，可以看到语句的运行结果。输入</a:t>
            </a:r>
            <a:r>
              <a:rPr lang="en-US" altLang="zh-CN" dirty="0" smtClean="0"/>
              <a:t>exit()</a:t>
            </a:r>
            <a:r>
              <a:rPr lang="zh-CN" altLang="zh-CN" dirty="0" smtClean="0"/>
              <a:t>或者</a:t>
            </a:r>
            <a:r>
              <a:rPr lang="en-US" altLang="zh-CN" dirty="0" smtClean="0"/>
              <a:t>quit()</a:t>
            </a:r>
            <a:r>
              <a:rPr lang="zh-CN" altLang="zh-CN" dirty="0" smtClean="0"/>
              <a:t>可以退出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运行环境。</a:t>
            </a:r>
          </a:p>
          <a:p>
            <a:pPr lvl="1"/>
            <a:r>
              <a:rPr lang="zh-CN" altLang="en-US" dirty="0" smtClean="0"/>
              <a:t>文件式是</a:t>
            </a:r>
            <a:r>
              <a:rPr lang="zh-CN" altLang="zh-CN" dirty="0" smtClean="0"/>
              <a:t>最常用的编程方式，也称为批量式</a:t>
            </a:r>
            <a:r>
              <a:rPr lang="zh-CN" altLang="en-US" dirty="0" smtClean="0"/>
              <a:t>。</a:t>
            </a:r>
            <a:r>
              <a:rPr lang="zh-CN" altLang="zh-CN" dirty="0" smtClean="0"/>
              <a:t>指用户将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程序写在一个或多个文件中，然后启动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解释器批量执行文件中的代码。在</a:t>
            </a:r>
            <a:r>
              <a:rPr lang="en-US" altLang="zh-CN" dirty="0" smtClean="0"/>
              <a:t>IDLE</a:t>
            </a:r>
            <a:r>
              <a:rPr lang="zh-CN" altLang="zh-CN" dirty="0" smtClean="0"/>
              <a:t>中，按快捷键</a:t>
            </a:r>
            <a:r>
              <a:rPr lang="en-US" altLang="zh-CN" dirty="0" err="1" smtClean="0"/>
              <a:t>Ctrl+N</a:t>
            </a:r>
            <a:r>
              <a:rPr lang="zh-CN" altLang="zh-CN" dirty="0" smtClean="0"/>
              <a:t>打开一个新窗口，或者在菜单中选择</a:t>
            </a:r>
            <a:r>
              <a:rPr lang="en-US" altLang="zh-CN" dirty="0" smtClean="0"/>
              <a:t>File</a:t>
            </a:r>
            <a:r>
              <a:rPr lang="zh-CN" altLang="zh-CN" dirty="0" smtClean="0"/>
              <a:t>→</a:t>
            </a:r>
            <a:r>
              <a:rPr lang="en-US" altLang="zh-CN" dirty="0" smtClean="0"/>
              <a:t>New File</a:t>
            </a:r>
            <a:r>
              <a:rPr lang="zh-CN" altLang="zh-CN" dirty="0" smtClean="0"/>
              <a:t>选项，在其中输入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代码，并保存为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zh-CN" altLang="zh-CN" dirty="0" smtClean="0"/>
              <a:t>文件。按快捷键</a:t>
            </a:r>
            <a:r>
              <a:rPr lang="en-US" altLang="zh-CN" dirty="0" smtClean="0"/>
              <a:t>F5</a:t>
            </a:r>
            <a:r>
              <a:rPr lang="zh-CN" altLang="zh-CN" dirty="0" smtClean="0"/>
              <a:t>运行程序，或者在菜单中选择</a:t>
            </a:r>
            <a:r>
              <a:rPr lang="en-US" altLang="zh-CN" dirty="0" smtClean="0"/>
              <a:t>Run</a:t>
            </a:r>
            <a:r>
              <a:rPr lang="zh-CN" altLang="zh-CN" dirty="0" smtClean="0"/>
              <a:t>→</a:t>
            </a:r>
            <a:r>
              <a:rPr lang="en-US" altLang="zh-CN" dirty="0" smtClean="0"/>
              <a:t>Run Module</a:t>
            </a:r>
            <a:r>
              <a:rPr lang="zh-CN" altLang="zh-CN" dirty="0" smtClean="0"/>
              <a:t>选项，运行结果显示在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交互界面中。</a:t>
            </a:r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381110" y="188640"/>
            <a:ext cx="8305582" cy="563563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使用</a:t>
            </a:r>
            <a:r>
              <a:rPr lang="en-US" altLang="zh-CN" sz="4000" dirty="0" smtClean="0"/>
              <a:t>Python</a:t>
            </a:r>
            <a:r>
              <a:rPr lang="zh-CN" altLang="en-US" sz="4000" dirty="0" smtClean="0"/>
              <a:t>自带的</a:t>
            </a:r>
            <a:r>
              <a:rPr lang="en-US" altLang="zh-CN" sz="4000" dirty="0" smtClean="0"/>
              <a:t>IDLE</a:t>
            </a:r>
            <a:r>
              <a:rPr lang="zh-CN" altLang="en-US" sz="4000" dirty="0" smtClean="0"/>
              <a:t>开发环境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003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0000FF"/>
                </a:solidFill>
              </a:rPr>
              <a:t>命令行窗口（</a:t>
            </a:r>
            <a:r>
              <a:rPr lang="en-US" altLang="zh-CN" dirty="0" smtClean="0">
                <a:solidFill>
                  <a:srgbClr val="0000FF"/>
                </a:solidFill>
              </a:rPr>
              <a:t>Shell</a:t>
            </a:r>
            <a:r>
              <a:rPr lang="zh-CN" altLang="en-US" dirty="0" smtClean="0">
                <a:solidFill>
                  <a:srgbClr val="0000FF"/>
                </a:solidFill>
              </a:rPr>
              <a:t>）</a:t>
            </a:r>
            <a:r>
              <a:rPr lang="zh-CN" altLang="en-US" dirty="0" smtClean="0"/>
              <a:t>里，直接输入代码，回车，显示结果：</a:t>
            </a:r>
            <a:endParaRPr lang="en-US" altLang="zh-CN" dirty="0"/>
          </a:p>
          <a:p>
            <a:endParaRPr lang="en-US" altLang="zh-CN" dirty="0" smtClean="0">
              <a:solidFill>
                <a:srgbClr val="595959"/>
              </a:solidFill>
            </a:endParaRPr>
          </a:p>
          <a:p>
            <a:pPr marL="0" indent="0" eaLnBrk="1" hangingPunct="1">
              <a:buNone/>
            </a:pPr>
            <a:r>
              <a:rPr lang="en-US" altLang="zh-CN" dirty="0" smtClean="0">
                <a:solidFill>
                  <a:srgbClr val="595959"/>
                </a:solidFill>
              </a:rPr>
              <a:t>&gt;&gt;&gt;</a:t>
            </a:r>
            <a:r>
              <a:rPr lang="en-US" altLang="zh-CN" dirty="0">
                <a:solidFill>
                  <a:srgbClr val="595959"/>
                </a:solidFill>
              </a:rPr>
              <a:t>print("Hello Python interpreter!")</a:t>
            </a: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595959"/>
                </a:solidFill>
              </a:rPr>
              <a:t>Hello Python interpreter</a:t>
            </a:r>
            <a:r>
              <a:rPr lang="en-US" altLang="zh-CN" dirty="0" smtClean="0">
                <a:solidFill>
                  <a:srgbClr val="595959"/>
                </a:solidFill>
              </a:rPr>
              <a:t>!</a:t>
            </a:r>
          </a:p>
          <a:p>
            <a:pPr marL="0" indent="0" eaLnBrk="1" hangingPunct="1">
              <a:buNone/>
            </a:pPr>
            <a:endParaRPr lang="en-US" altLang="zh-CN" dirty="0">
              <a:solidFill>
                <a:srgbClr val="595959"/>
              </a:solidFill>
            </a:endParaRPr>
          </a:p>
          <a:p>
            <a:pPr marL="0" indent="0" eaLnBrk="1" hangingPunct="1">
              <a:buNone/>
            </a:pPr>
            <a:r>
              <a:rPr lang="zh-CN" altLang="en-US" dirty="0" smtClean="0"/>
              <a:t>这种方式一般用来测试代码的正确性或做简短计算。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小窍门：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Alt+P</a:t>
            </a:r>
            <a:r>
              <a:rPr lang="zh-CN" altLang="zh-CN" dirty="0"/>
              <a:t>在命令行下显示历史记录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704" y="6073826"/>
            <a:ext cx="73912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u="none" dirty="0" smtClean="0"/>
              <a:t>Shell </a:t>
            </a:r>
            <a:r>
              <a:rPr lang="zh-CN" altLang="en-US" u="none" dirty="0" smtClean="0"/>
              <a:t>壳层：在</a:t>
            </a:r>
            <a:r>
              <a:rPr lang="zh-CN" altLang="en-US" u="none" dirty="0"/>
              <a:t>计算机科学中</a:t>
            </a:r>
            <a:r>
              <a:rPr lang="zh-CN" altLang="en-US" u="none" dirty="0" smtClean="0"/>
              <a:t>，相对于“内核”而言，是</a:t>
            </a:r>
            <a:r>
              <a:rPr lang="zh-CN" altLang="en-US" u="none" dirty="0"/>
              <a:t>指“提供用户使用界面”的软件，通常指的是命令行界面的解析器。</a:t>
            </a:r>
          </a:p>
        </p:txBody>
      </p:sp>
      <p:sp>
        <p:nvSpPr>
          <p:cNvPr id="5" name="五角星 4"/>
          <p:cNvSpPr/>
          <p:nvPr/>
        </p:nvSpPr>
        <p:spPr bwMode="auto">
          <a:xfrm>
            <a:off x="8000910" y="797812"/>
            <a:ext cx="838178" cy="830775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381110" y="188640"/>
            <a:ext cx="8305582" cy="563563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使用</a:t>
            </a:r>
            <a:r>
              <a:rPr lang="en-US" altLang="zh-CN" sz="4000" dirty="0" smtClean="0"/>
              <a:t>Python</a:t>
            </a:r>
            <a:r>
              <a:rPr lang="zh-CN" altLang="en-US" sz="4000" dirty="0" smtClean="0"/>
              <a:t>自带的</a:t>
            </a:r>
            <a:r>
              <a:rPr lang="en-US" altLang="zh-CN" sz="4000" dirty="0" smtClean="0"/>
              <a:t>IDLE</a:t>
            </a:r>
            <a:r>
              <a:rPr lang="zh-CN" altLang="en-US" sz="4000" dirty="0" smtClean="0"/>
              <a:t>开发环境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811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另一种方式：将你的程序写在</a:t>
            </a:r>
            <a:r>
              <a:rPr lang="zh-CN" altLang="en-US" dirty="0" smtClean="0">
                <a:solidFill>
                  <a:srgbClr val="0000FF"/>
                </a:solidFill>
              </a:rPr>
              <a:t>源程序文件（</a:t>
            </a:r>
            <a:r>
              <a:rPr lang="en-US" altLang="zh-CN" dirty="0" smtClean="0">
                <a:solidFill>
                  <a:srgbClr val="0000FF"/>
                </a:solidFill>
              </a:rPr>
              <a:t>source file</a:t>
            </a:r>
            <a:r>
              <a:rPr lang="zh-CN" altLang="en-US" dirty="0" smtClean="0">
                <a:solidFill>
                  <a:srgbClr val="0000FF"/>
                </a:solidFill>
              </a:rPr>
              <a:t>）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</a:t>
            </a:r>
            <a:r>
              <a:rPr lang="en-US" altLang="zh-CN" dirty="0" smtClean="0"/>
              <a:t>File&gt;New File </a:t>
            </a:r>
            <a:r>
              <a:rPr lang="zh-CN" altLang="en-US" dirty="0"/>
              <a:t>新建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源程序，或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</a:t>
            </a:r>
            <a:r>
              <a:rPr lang="en-US" altLang="zh-CN" dirty="0" smtClean="0"/>
              <a:t>File&gt;Open </a:t>
            </a:r>
            <a:r>
              <a:rPr lang="zh-CN" altLang="en-US" dirty="0" smtClean="0"/>
              <a:t>打开一个已有的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源程序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五角星 3"/>
          <p:cNvSpPr/>
          <p:nvPr/>
        </p:nvSpPr>
        <p:spPr bwMode="auto">
          <a:xfrm>
            <a:off x="8026713" y="749044"/>
            <a:ext cx="838178" cy="830775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81110" y="188640"/>
            <a:ext cx="8305582" cy="563563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使用</a:t>
            </a:r>
            <a:r>
              <a:rPr lang="en-US" altLang="zh-CN" sz="4000" dirty="0" smtClean="0"/>
              <a:t>Python</a:t>
            </a:r>
            <a:r>
              <a:rPr lang="zh-CN" altLang="en-US" sz="4000" dirty="0" smtClean="0"/>
              <a:t>自带的</a:t>
            </a:r>
            <a:r>
              <a:rPr lang="en-US" altLang="zh-CN" sz="4000" dirty="0" smtClean="0"/>
              <a:t>IDLE</a:t>
            </a:r>
            <a:r>
              <a:rPr lang="zh-CN" altLang="en-US" sz="4000" dirty="0" smtClean="0"/>
              <a:t>开发环境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6973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选择你的开发环境</a:t>
            </a:r>
            <a:endParaRPr lang="en-US" altLang="zh-CN" dirty="0" smtClean="0"/>
          </a:p>
          <a:p>
            <a:r>
              <a:rPr lang="zh-CN" altLang="en-US" dirty="0"/>
              <a:t>下载和安装</a:t>
            </a:r>
            <a:r>
              <a:rPr lang="en-US" altLang="zh-CN" dirty="0" smtClean="0"/>
              <a:t>Python</a:t>
            </a:r>
          </a:p>
          <a:p>
            <a:r>
              <a:rPr lang="zh-CN" altLang="en-US" dirty="0"/>
              <a:t>配置</a:t>
            </a:r>
            <a:r>
              <a:rPr lang="en-US" altLang="zh-CN" dirty="0"/>
              <a:t>Python</a:t>
            </a:r>
            <a:r>
              <a:rPr lang="zh-CN" altLang="en-US" dirty="0"/>
              <a:t>的环境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自带的</a:t>
            </a:r>
            <a:r>
              <a:rPr lang="en-US" altLang="zh-CN" dirty="0" smtClean="0"/>
              <a:t>IDLE</a:t>
            </a:r>
            <a:r>
              <a:rPr lang="zh-CN" altLang="en-US" dirty="0" smtClean="0"/>
              <a:t>开发环境</a:t>
            </a:r>
            <a:endParaRPr lang="en-US" altLang="zh-CN" dirty="0" smtClean="0"/>
          </a:p>
          <a:p>
            <a:r>
              <a:rPr lang="zh-CN" altLang="en-US" dirty="0"/>
              <a:t>下载和安装</a:t>
            </a:r>
            <a:r>
              <a:rPr lang="en-US" altLang="zh-CN" dirty="0" err="1"/>
              <a:t>Jupyter</a:t>
            </a:r>
            <a:r>
              <a:rPr lang="en-US" altLang="zh-CN" dirty="0"/>
              <a:t> </a:t>
            </a:r>
            <a:r>
              <a:rPr lang="en-US" altLang="zh-CN" dirty="0" smtClean="0"/>
              <a:t>Notebook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endParaRPr lang="en-US" altLang="zh-CN" dirty="0" smtClean="0"/>
          </a:p>
          <a:p>
            <a:r>
              <a:rPr lang="zh-CN" altLang="en-US" dirty="0" smtClean="0"/>
              <a:t>帮助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zh-CN" altLang="en-US" dirty="0" smtClean="0"/>
              <a:t>安装第一次课需要的库</a:t>
            </a:r>
            <a:endParaRPr lang="en-US" altLang="zh-CN" dirty="0" smtClean="0"/>
          </a:p>
          <a:p>
            <a:r>
              <a:rPr lang="zh-CN" altLang="en-US" dirty="0" smtClean="0"/>
              <a:t>程序的调试（以</a:t>
            </a:r>
            <a:r>
              <a:rPr lang="en-US" altLang="zh-CN" dirty="0" smtClean="0"/>
              <a:t>IDLE</a:t>
            </a:r>
            <a:r>
              <a:rPr lang="zh-CN" altLang="en-US" dirty="0" smtClean="0"/>
              <a:t>为例）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1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新建如下代码，并运行它：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2" y="3175803"/>
            <a:ext cx="4586393" cy="157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81110" y="188640"/>
            <a:ext cx="8305582" cy="563563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使用</a:t>
            </a:r>
            <a:r>
              <a:rPr lang="en-US" altLang="zh-CN" sz="4000" dirty="0" smtClean="0"/>
              <a:t>Python</a:t>
            </a:r>
            <a:r>
              <a:rPr lang="zh-CN" altLang="en-US" sz="4000" dirty="0" smtClean="0"/>
              <a:t>自带的</a:t>
            </a:r>
            <a:r>
              <a:rPr lang="en-US" altLang="zh-CN" sz="4000" dirty="0" smtClean="0"/>
              <a:t>IDLE</a:t>
            </a:r>
            <a:r>
              <a:rPr lang="zh-CN" altLang="en-US" sz="4000" dirty="0" smtClean="0"/>
              <a:t>开发环境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2219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308" y="1600248"/>
            <a:ext cx="8686692" cy="4781354"/>
          </a:xfrm>
        </p:spPr>
        <p:txBody>
          <a:bodyPr/>
          <a:lstStyle/>
          <a:p>
            <a:r>
              <a:rPr lang="zh-CN" altLang="en-US" dirty="0" smtClean="0"/>
              <a:t>点击菜单：</a:t>
            </a:r>
            <a:r>
              <a:rPr lang="en-US" altLang="zh-CN" dirty="0" smtClean="0"/>
              <a:t>Run&gt;Run Module </a:t>
            </a:r>
            <a:r>
              <a:rPr lang="zh-CN" altLang="en-US" dirty="0" smtClean="0"/>
              <a:t>或 </a:t>
            </a:r>
            <a:r>
              <a:rPr lang="zh-CN" altLang="en-US" dirty="0"/>
              <a:t>使用</a:t>
            </a:r>
            <a:r>
              <a:rPr lang="zh-CN" altLang="en-US" dirty="0" smtClean="0"/>
              <a:t>它的快捷键</a:t>
            </a:r>
            <a:r>
              <a:rPr lang="en-US" altLang="zh-CN" dirty="0" smtClean="0">
                <a:solidFill>
                  <a:srgbClr val="0000FF"/>
                </a:solidFill>
              </a:rPr>
              <a:t>F5</a:t>
            </a:r>
          </a:p>
          <a:p>
            <a:r>
              <a:rPr lang="zh-CN" altLang="en-US" dirty="0" smtClean="0"/>
              <a:t>运行这个程序：</a:t>
            </a:r>
            <a:r>
              <a:rPr lang="en-US" altLang="zh-CN" dirty="0" smtClean="0"/>
              <a:t>abc.py</a:t>
            </a:r>
            <a:r>
              <a:rPr lang="zh-CN" altLang="en-US" dirty="0" smtClean="0"/>
              <a:t>，你将在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里看到它的输出结果：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44" y="3806014"/>
            <a:ext cx="6448499" cy="919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81110" y="188640"/>
            <a:ext cx="8305582" cy="563563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使用</a:t>
            </a:r>
            <a:r>
              <a:rPr lang="en-US" altLang="zh-CN" sz="4000" dirty="0" smtClean="0"/>
              <a:t>Python</a:t>
            </a:r>
            <a:r>
              <a:rPr lang="zh-CN" altLang="en-US" sz="4000" dirty="0" smtClean="0"/>
              <a:t>自带的</a:t>
            </a:r>
            <a:r>
              <a:rPr lang="en-US" altLang="zh-CN" sz="4000" dirty="0" smtClean="0"/>
              <a:t>IDLE</a:t>
            </a:r>
            <a:r>
              <a:rPr lang="zh-CN" altLang="en-US" sz="4000" dirty="0" smtClean="0"/>
              <a:t>开发环境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8606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308" y="1600248"/>
            <a:ext cx="8686692" cy="4781354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zh-CN" noProof="1"/>
              <a:t>abc.py</a:t>
            </a:r>
            <a:endParaRPr lang="zh-CN" altLang="en-US" noProof="1"/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"/>
              <a:defRPr/>
            </a:pPr>
            <a:r>
              <a:rPr lang="zh-CN" altLang="en-US" noProof="1"/>
              <a:t>文件扩展名</a:t>
            </a:r>
            <a:r>
              <a:rPr lang="en-US" altLang="zh-CN" noProof="1"/>
              <a:t>.py</a:t>
            </a:r>
            <a:r>
              <a:rPr lang="zh-CN" altLang="en-US" noProof="1"/>
              <a:t>指的是这是一个</a:t>
            </a:r>
            <a:r>
              <a:rPr lang="en-US" altLang="zh-CN" noProof="1"/>
              <a:t>Python</a:t>
            </a:r>
            <a:r>
              <a:rPr lang="zh-CN" altLang="en-US" noProof="1"/>
              <a:t>程序，系统会使用</a:t>
            </a:r>
            <a:r>
              <a:rPr lang="en-US" altLang="zh-CN" noProof="1"/>
              <a:t>Python</a:t>
            </a:r>
            <a:r>
              <a:rPr lang="zh-CN" altLang="en-US" noProof="1"/>
              <a:t>解释器来运行这个程序。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"/>
              <a:defRPr/>
            </a:pPr>
            <a:r>
              <a:rPr lang="en-US" altLang="zh-CN" noProof="1"/>
              <a:t>Python</a:t>
            </a:r>
            <a:r>
              <a:rPr lang="zh-CN" altLang="en-US" noProof="1"/>
              <a:t>解释器在看到</a:t>
            </a:r>
            <a:r>
              <a:rPr lang="en-US" altLang="zh-CN" noProof="1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zh-CN" altLang="en-US" noProof="1"/>
              <a:t>时，会将括号内的内容打印到命令行窗口上。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"/>
              <a:defRPr/>
            </a:pPr>
            <a:r>
              <a:rPr lang="zh-CN" altLang="en-US" noProof="1"/>
              <a:t>在编写程序时，</a:t>
            </a:r>
            <a:r>
              <a:rPr lang="en-US" altLang="zh-CN" noProof="1"/>
              <a:t>python</a:t>
            </a:r>
            <a:r>
              <a:rPr lang="zh-CN" altLang="en-US" noProof="1"/>
              <a:t>编辑器会用各种方式突出程序的不同部分。如上述将函数</a:t>
            </a:r>
            <a:r>
              <a:rPr lang="en-US" altLang="zh-CN" noProof="1"/>
              <a:t>print</a:t>
            </a:r>
            <a:r>
              <a:rPr lang="zh-CN" altLang="en-US" noProof="1"/>
              <a:t>显示为红色，内容显示为绿色，这种功能称为</a:t>
            </a:r>
            <a:r>
              <a:rPr lang="zh-CN" altLang="en-US" noProof="1">
                <a:solidFill>
                  <a:srgbClr val="0000FF"/>
                </a:solidFill>
              </a:rPr>
              <a:t>语法突出（加亮）</a:t>
            </a:r>
            <a:r>
              <a:rPr lang="zh-CN" altLang="en-US" noProof="1"/>
              <a:t>。</a:t>
            </a: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81110" y="188640"/>
            <a:ext cx="8305582" cy="563563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使用</a:t>
            </a:r>
            <a:r>
              <a:rPr lang="en-US" altLang="zh-CN" sz="4000" dirty="0" smtClean="0"/>
              <a:t>Python</a:t>
            </a:r>
            <a:r>
              <a:rPr lang="zh-CN" altLang="en-US" sz="4000" dirty="0" smtClean="0"/>
              <a:t>自带的</a:t>
            </a:r>
            <a:r>
              <a:rPr lang="en-US" altLang="zh-CN" sz="4000" dirty="0" smtClean="0"/>
              <a:t>IDLE</a:t>
            </a:r>
            <a:r>
              <a:rPr lang="zh-CN" altLang="en-US" sz="4000" dirty="0" smtClean="0"/>
              <a:t>开发环境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02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zh-CN" altLang="en-US" dirty="0" smtClean="0"/>
              <a:t>和安装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 </a:t>
            </a:r>
            <a:r>
              <a:rPr lang="en-US" altLang="zh-CN" dirty="0"/>
              <a:t>Notebook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本课选用</a:t>
            </a:r>
            <a:r>
              <a:rPr lang="en-US" altLang="zh-CN" dirty="0" err="1" smtClean="0"/>
              <a:t>jupter</a:t>
            </a:r>
            <a:r>
              <a:rPr lang="en-US" altLang="zh-CN" dirty="0" smtClean="0"/>
              <a:t> notebook</a:t>
            </a:r>
            <a:r>
              <a:rPr lang="zh-CN" altLang="en-US" dirty="0" smtClean="0"/>
              <a:t>，其优美的交互特性将带来不少方便。</a:t>
            </a:r>
            <a:endParaRPr lang="en-US" altLang="zh-CN" dirty="0" smtClean="0"/>
          </a:p>
          <a:p>
            <a:r>
              <a:rPr lang="zh-CN" altLang="en-US" dirty="0" smtClean="0"/>
              <a:t>下载和安装，联网环境下在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窗口输入命令：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00FF"/>
                </a:solidFill>
              </a:rPr>
              <a:t>pip install </a:t>
            </a:r>
            <a:r>
              <a:rPr lang="en-US" altLang="zh-CN" dirty="0" err="1" smtClean="0">
                <a:solidFill>
                  <a:srgbClr val="0000FF"/>
                </a:solidFill>
              </a:rPr>
              <a:t>jupyter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12976"/>
            <a:ext cx="5618005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11760" y="6165304"/>
            <a:ext cx="4140877" cy="380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Jupyter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将被安装在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scripts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子目录下</a:t>
            </a:r>
          </a:p>
        </p:txBody>
      </p:sp>
    </p:spTree>
    <p:extLst>
      <p:ext uri="{BB962C8B-B14F-4D97-AF65-F5344CB8AC3E}">
        <p14:creationId xmlns:p14="http://schemas.microsoft.com/office/powerpoint/2010/main" val="333828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 </a:t>
            </a:r>
            <a:r>
              <a:rPr lang="en-US" altLang="zh-CN" dirty="0"/>
              <a:t>Notebook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进入你的代码目录：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E</a:t>
            </a:r>
            <a:r>
              <a:rPr lang="en-US" altLang="zh-CN" dirty="0"/>
              <a:t>:\Classroom\Teach\Python</a:t>
            </a:r>
            <a:r>
              <a:rPr lang="zh-CN" altLang="en-US" dirty="0"/>
              <a:t>财经数据分析基础</a:t>
            </a:r>
            <a:r>
              <a:rPr lang="en-US" altLang="zh-CN" dirty="0"/>
              <a:t>\</a:t>
            </a:r>
            <a:r>
              <a:rPr lang="zh-CN" altLang="en-US" dirty="0"/>
              <a:t>课件</a:t>
            </a:r>
            <a:r>
              <a:rPr lang="en-US" altLang="zh-CN" dirty="0"/>
              <a:t>\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讲 开发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lang="zh-CN" altLang="en-US" dirty="0"/>
              <a:t>依次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cd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change directory</a:t>
            </a:r>
            <a:r>
              <a:rPr lang="zh-CN" altLang="en-US" dirty="0" smtClean="0"/>
              <a:t>）和切换盘符 命令：</a:t>
            </a:r>
            <a:endParaRPr lang="en-US" altLang="zh-CN" dirty="0" smtClean="0"/>
          </a:p>
          <a:p>
            <a:pPr marL="268537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en-US" altLang="zh-CN" dirty="0" smtClean="0">
                <a:solidFill>
                  <a:srgbClr val="0000FF"/>
                </a:solidFill>
              </a:rPr>
              <a:t>d </a:t>
            </a:r>
            <a:r>
              <a:rPr lang="en-US" altLang="zh-CN" dirty="0">
                <a:solidFill>
                  <a:srgbClr val="0000FF"/>
                </a:solidFill>
              </a:rPr>
              <a:t>E:\Classroom\Teach\Python</a:t>
            </a:r>
            <a:r>
              <a:rPr lang="zh-CN" altLang="en-US" dirty="0">
                <a:solidFill>
                  <a:srgbClr val="0000FF"/>
                </a:solidFill>
              </a:rPr>
              <a:t>财经数据分析基础</a:t>
            </a:r>
            <a:r>
              <a:rPr lang="en-US" altLang="zh-CN" dirty="0">
                <a:solidFill>
                  <a:srgbClr val="0000FF"/>
                </a:solidFill>
              </a:rPr>
              <a:t>\</a:t>
            </a:r>
            <a:r>
              <a:rPr lang="zh-CN" altLang="en-US" dirty="0">
                <a:solidFill>
                  <a:srgbClr val="0000FF"/>
                </a:solidFill>
              </a:rPr>
              <a:t>课件</a:t>
            </a:r>
            <a:r>
              <a:rPr lang="en-US" altLang="zh-CN" dirty="0">
                <a:solidFill>
                  <a:srgbClr val="0000FF"/>
                </a:solidFill>
              </a:rPr>
              <a:t>\</a:t>
            </a:r>
            <a:r>
              <a:rPr lang="zh-CN" altLang="en-US" dirty="0">
                <a:solidFill>
                  <a:srgbClr val="0000FF"/>
                </a:solidFill>
              </a:rPr>
              <a:t>第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讲 开发</a:t>
            </a:r>
            <a:r>
              <a:rPr lang="zh-CN" altLang="en-US" dirty="0" smtClean="0">
                <a:solidFill>
                  <a:srgbClr val="0000FF"/>
                </a:solidFill>
              </a:rPr>
              <a:t>环境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268537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E: </a:t>
            </a:r>
            <a:endParaRPr lang="en-US" altLang="zh-CN" dirty="0">
              <a:solidFill>
                <a:srgbClr val="0000FF"/>
              </a:solidFill>
            </a:endParaRPr>
          </a:p>
          <a:p>
            <a:pPr marL="268537" lvl="1" indent="0">
              <a:buNone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31" y="4543003"/>
            <a:ext cx="8252949" cy="234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5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打开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</a:p>
          <a:p>
            <a:pPr marL="0" indent="0">
              <a:buNone/>
            </a:pPr>
            <a:r>
              <a:rPr lang="zh-CN" altLang="en-US" dirty="0" smtClean="0"/>
              <a:t>    输入命令：</a:t>
            </a:r>
            <a:r>
              <a:rPr lang="en-US" altLang="zh-CN" dirty="0" err="1" smtClean="0">
                <a:solidFill>
                  <a:srgbClr val="0000FF"/>
                </a:solidFill>
              </a:rPr>
              <a:t>jupyter</a:t>
            </a:r>
            <a:r>
              <a:rPr lang="en-US" altLang="zh-CN" dirty="0" smtClean="0">
                <a:solidFill>
                  <a:srgbClr val="0000FF"/>
                </a:solidFill>
              </a:rPr>
              <a:t> notebook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276872"/>
            <a:ext cx="6477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86630"/>
            <a:ext cx="4415607" cy="278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48621" y="3140968"/>
            <a:ext cx="4545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 将</a:t>
            </a:r>
            <a:r>
              <a:rPr lang="zh-CN" altLang="en-US" sz="2400" b="1" dirty="0" smtClean="0">
                <a:latin typeface="+mj-ea"/>
                <a:ea typeface="+mj-ea"/>
              </a:rPr>
              <a:t>在浏览器里打开该</a:t>
            </a:r>
            <a:r>
              <a:rPr lang="en-US" altLang="zh-CN" sz="2400" b="1" dirty="0" smtClean="0">
                <a:latin typeface="+mj-ea"/>
                <a:ea typeface="+mj-ea"/>
              </a:rPr>
              <a:t>notebook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07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新建一个</a:t>
            </a:r>
            <a:r>
              <a:rPr lang="en-US" altLang="zh-CN" dirty="0" smtClean="0"/>
              <a:t>python 3</a:t>
            </a:r>
            <a:r>
              <a:rPr lang="zh-CN" altLang="en-US" dirty="0" smtClean="0"/>
              <a:t>文件： </a:t>
            </a:r>
            <a:r>
              <a:rPr lang="en-US" altLang="zh-CN" dirty="0" smtClean="0"/>
              <a:t>New&gt;Python3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8001"/>
            <a:ext cx="98012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8197914" y="5019017"/>
            <a:ext cx="899592" cy="4107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516216" y="5754595"/>
            <a:ext cx="1224136" cy="4107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3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5" y="1060698"/>
            <a:ext cx="9120701" cy="517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596062" y="3171964"/>
            <a:ext cx="5904656" cy="4107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67544" y="3712857"/>
            <a:ext cx="5904656" cy="4107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3212976"/>
            <a:ext cx="646331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菜单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7957" y="3732171"/>
            <a:ext cx="877163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工具栏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619944" y="4674475"/>
            <a:ext cx="7984504" cy="6987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0357" y="4812291"/>
            <a:ext cx="1762021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Cell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（单元格）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3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选择一个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，此时它有</a:t>
            </a:r>
            <a:r>
              <a:rPr lang="zh-CN" altLang="en-US" dirty="0" smtClean="0">
                <a:solidFill>
                  <a:srgbClr val="00B050"/>
                </a:solidFill>
              </a:rPr>
              <a:t>绿色</a:t>
            </a:r>
            <a:r>
              <a:rPr lang="zh-CN" altLang="en-US" dirty="0" smtClean="0"/>
              <a:t>边框：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中输入一或多条语句，按</a:t>
            </a:r>
            <a:r>
              <a:rPr lang="en-US" altLang="zh-CN" dirty="0" err="1" smtClean="0">
                <a:solidFill>
                  <a:srgbClr val="FF0000"/>
                </a:solidFill>
              </a:rPr>
              <a:t>shift+enter</a:t>
            </a:r>
            <a:r>
              <a:rPr lang="zh-CN" altLang="en-US" dirty="0" smtClean="0"/>
              <a:t>执行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628800"/>
            <a:ext cx="87249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394490"/>
            <a:ext cx="29527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1115616" y="4746483"/>
            <a:ext cx="503634" cy="4107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4740283"/>
            <a:ext cx="646331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结果</a:t>
            </a:r>
            <a:endParaRPr lang="zh-CN" altLang="en-US" b="1" dirty="0" smtClean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71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增加一个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，输入代码并运行之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48387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1100118" y="2580402"/>
            <a:ext cx="503634" cy="4107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1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选择你的开发环境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IDLE</a:t>
            </a:r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自带的开发环境：</a:t>
            </a:r>
            <a:r>
              <a:rPr lang="en-US" altLang="zh-CN" dirty="0" smtClean="0">
                <a:hlinkClick r:id="rId2"/>
              </a:rPr>
              <a:t>www.python.org</a:t>
            </a:r>
            <a:endParaRPr lang="en-US" altLang="zh-CN" dirty="0" smtClean="0"/>
          </a:p>
          <a:p>
            <a:r>
              <a:rPr lang="en-US" altLang="zh-CN" dirty="0" err="1" smtClean="0"/>
              <a:t>Ipython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/>
              <a:t>自带</a:t>
            </a:r>
            <a:r>
              <a:rPr lang="zh-CN" altLang="en-US" dirty="0" smtClean="0"/>
              <a:t>的交互式开发环境</a:t>
            </a:r>
            <a:endParaRPr lang="en-US" altLang="zh-CN" dirty="0" smtClean="0"/>
          </a:p>
          <a:p>
            <a:r>
              <a:rPr lang="en-US" altLang="zh-CN" dirty="0" err="1" smtClean="0"/>
              <a:t>Jupyter</a:t>
            </a:r>
            <a:r>
              <a:rPr lang="en-US" altLang="zh-CN" dirty="0" smtClean="0"/>
              <a:t> notebook </a:t>
            </a:r>
          </a:p>
          <a:p>
            <a:pPr lvl="1"/>
            <a:r>
              <a:rPr lang="zh-CN" altLang="en-US" dirty="0" smtClean="0"/>
              <a:t>浏览器界面的交互式开发，好看好用</a:t>
            </a:r>
            <a:endParaRPr lang="en-US" altLang="zh-CN" dirty="0" smtClean="0"/>
          </a:p>
          <a:p>
            <a:r>
              <a:rPr lang="en-US" altLang="zh-CN" dirty="0" err="1" smtClean="0"/>
              <a:t>Pycharm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综合的开发环境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教师和学生可免费申请专业版：</a:t>
            </a:r>
            <a:r>
              <a:rPr lang="en-US" altLang="zh-CN" dirty="0" smtClean="0">
                <a:hlinkClick r:id="rId3"/>
              </a:rPr>
              <a:t>www.jetbrains.com/pycharm/buy</a:t>
            </a:r>
            <a:r>
              <a:rPr lang="en-US" altLang="zh-CN" dirty="0">
                <a:hlinkClick r:id="rId3"/>
              </a:rPr>
              <a:t>/?</a:t>
            </a:r>
            <a:r>
              <a:rPr lang="en-US" altLang="zh-CN" dirty="0" smtClean="0">
                <a:hlinkClick r:id="rId3"/>
              </a:rPr>
              <a:t>fromIDE#edition=discounts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/>
              <p14:cNvContentPartPr/>
              <p14:nvPr/>
            </p14:nvContentPartPr>
            <p14:xfrm>
              <a:off x="1609920" y="1009800"/>
              <a:ext cx="2352960" cy="216252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0560" y="1000440"/>
                <a:ext cx="2371680" cy="21812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2123728" y="1009800"/>
            <a:ext cx="1620957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我常用的开发环境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52" y="2724250"/>
            <a:ext cx="2339102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文字、代码混排，适合讲课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9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增加一个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，输入代码并运行之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95425"/>
            <a:ext cx="54864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3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可以删掉一个</a:t>
            </a:r>
            <a:r>
              <a:rPr lang="en-US" altLang="zh-CN" dirty="0" smtClean="0"/>
              <a:t>cell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0893"/>
            <a:ext cx="4968552" cy="504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1939122" y="1959047"/>
            <a:ext cx="503634" cy="4107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39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91047"/>
            <a:ext cx="57435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可以删掉一个</a:t>
            </a:r>
            <a:r>
              <a:rPr lang="en-US" altLang="zh-CN" dirty="0" smtClean="0"/>
              <a:t>cell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939122" y="1959047"/>
            <a:ext cx="503634" cy="4107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6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14350" y="1133475"/>
            <a:ext cx="8139644" cy="5213358"/>
          </a:xfrm>
        </p:spPr>
        <p:txBody>
          <a:bodyPr/>
          <a:lstStyle/>
          <a:p>
            <a:r>
              <a:rPr lang="zh-CN" altLang="en-US" dirty="0" smtClean="0"/>
              <a:t>再次</a:t>
            </a:r>
            <a:r>
              <a:rPr lang="en-US" altLang="zh-CN" dirty="0" smtClean="0"/>
              <a:t>print(a)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是多少？</a:t>
            </a:r>
            <a:endParaRPr lang="zh-CN" alt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62" y="1860004"/>
            <a:ext cx="47434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6309320"/>
            <a:ext cx="3605474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发现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的值不依赖于删掉中间的已运算的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cell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51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想重新运行，点击菜单 </a:t>
            </a:r>
            <a:r>
              <a:rPr lang="en-US" altLang="zh-CN" dirty="0"/>
              <a:t>C</a:t>
            </a:r>
            <a:r>
              <a:rPr lang="en-US" altLang="zh-CN" dirty="0" smtClean="0"/>
              <a:t>ell &gt; Run All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27681"/>
            <a:ext cx="76581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5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将从头运行每个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，结果为：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90713"/>
            <a:ext cx="4680520" cy="340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18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在代码中插入纯文字和公式的注释信息时，将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改为</a:t>
            </a:r>
            <a:r>
              <a:rPr lang="en-US" altLang="zh-CN" dirty="0" smtClean="0">
                <a:solidFill>
                  <a:srgbClr val="0000FF"/>
                </a:solidFill>
              </a:rPr>
              <a:t>Markdown</a:t>
            </a:r>
            <a:r>
              <a:rPr lang="zh-CN" altLang="en-US" dirty="0"/>
              <a:t>（若需修改，双击该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060848"/>
            <a:ext cx="76009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6372199" y="2724418"/>
            <a:ext cx="2000275" cy="4107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25246" y="5445224"/>
            <a:ext cx="2178802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支持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latex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样式的公式输入</a:t>
            </a:r>
          </a:p>
        </p:txBody>
      </p:sp>
    </p:spTree>
    <p:extLst>
      <p:ext uri="{BB962C8B-B14F-4D97-AF65-F5344CB8AC3E}">
        <p14:creationId xmlns:p14="http://schemas.microsoft.com/office/powerpoint/2010/main" val="2583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此时，</a:t>
            </a:r>
            <a:r>
              <a:rPr lang="en-US" altLang="zh-CN" dirty="0" err="1" smtClean="0"/>
              <a:t>Shift+Enter</a:t>
            </a:r>
            <a:r>
              <a:rPr lang="zh-CN" altLang="en-US" dirty="0" smtClean="0"/>
              <a:t>则显示该文字和公式</a:t>
            </a:r>
            <a:endParaRPr lang="zh-CN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60674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2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帮助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获取帮助非常重要，这包括：</a:t>
            </a:r>
            <a:endParaRPr lang="en-US" altLang="zh-CN" dirty="0" smtClean="0"/>
          </a:p>
          <a:p>
            <a:r>
              <a:rPr lang="zh-CN" altLang="en-US" dirty="0" smtClean="0"/>
              <a:t>我</a:t>
            </a:r>
            <a:r>
              <a:rPr lang="zh-CN" altLang="en-US" dirty="0"/>
              <a:t>如何调用这个函数？这个函数有哪些参数和选项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r>
              <a:rPr lang="zh-CN" altLang="en-US" dirty="0" smtClean="0"/>
              <a:t>这个 </a:t>
            </a:r>
            <a:r>
              <a:rPr lang="en-US" altLang="zh-CN" dirty="0"/>
              <a:t>Python </a:t>
            </a:r>
            <a:r>
              <a:rPr lang="zh-CN" altLang="en-US" dirty="0"/>
              <a:t>对象的源代码是怎样的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r>
              <a:rPr lang="zh-CN" altLang="en-US" dirty="0" smtClean="0"/>
              <a:t>我</a:t>
            </a:r>
            <a:r>
              <a:rPr lang="zh-CN" altLang="en-US" dirty="0"/>
              <a:t>导入的包中有什么？这个对象有哪些属性和方法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以下以</a:t>
            </a:r>
            <a:r>
              <a:rPr lang="en-US" altLang="zh-CN" dirty="0" err="1" smtClean="0"/>
              <a:t>jupyter</a:t>
            </a:r>
            <a:r>
              <a:rPr lang="zh-CN" altLang="en-US" dirty="0" smtClean="0"/>
              <a:t>演示</a:t>
            </a:r>
            <a:r>
              <a:rPr lang="zh-CN" altLang="en-US" dirty="0" smtClean="0"/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9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Help()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例如，</a:t>
            </a:r>
            <a:r>
              <a:rPr lang="en-US" altLang="zh-CN" dirty="0" smtClean="0"/>
              <a:t>help(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8335505" cy="264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4797152"/>
            <a:ext cx="3262432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给出了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len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函数的用法和含义。</a:t>
            </a:r>
          </a:p>
        </p:txBody>
      </p:sp>
    </p:spTree>
    <p:extLst>
      <p:ext uri="{BB962C8B-B14F-4D97-AF65-F5344CB8AC3E}">
        <p14:creationId xmlns:p14="http://schemas.microsoft.com/office/powerpoint/2010/main" val="20610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选择你的开发</a:t>
            </a:r>
            <a:r>
              <a:rPr lang="zh-CN" altLang="en-US" dirty="0" smtClean="0"/>
              <a:t>环境：</a:t>
            </a:r>
            <a:r>
              <a:rPr lang="en-US" altLang="zh-CN" dirty="0" err="1" smtClean="0"/>
              <a:t>IPython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IPython</a:t>
            </a:r>
            <a:r>
              <a:rPr lang="zh-CN" altLang="en-US" dirty="0"/>
              <a:t>（</a:t>
            </a:r>
            <a:r>
              <a:rPr lang="en-US" altLang="zh-CN" dirty="0"/>
              <a:t>interactive Python </a:t>
            </a:r>
            <a:r>
              <a:rPr lang="zh-CN" altLang="en-US" dirty="0"/>
              <a:t>的简称，即</a:t>
            </a:r>
            <a:r>
              <a:rPr lang="zh-CN" altLang="en-US" dirty="0" smtClean="0"/>
              <a:t>交互式</a:t>
            </a:r>
            <a:r>
              <a:rPr lang="en-US" altLang="zh-CN" dirty="0" smtClean="0"/>
              <a:t>Python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/>
              <a:t>由 </a:t>
            </a:r>
            <a:r>
              <a:rPr lang="en-US" altLang="zh-CN" dirty="0"/>
              <a:t>Fernando Perez </a:t>
            </a:r>
            <a:r>
              <a:rPr lang="zh-CN" altLang="en-US" dirty="0"/>
              <a:t>作为一个增强的 </a:t>
            </a:r>
            <a:r>
              <a:rPr lang="en-US" altLang="zh-CN" dirty="0"/>
              <a:t>Python </a:t>
            </a:r>
            <a:r>
              <a:rPr lang="zh-CN" altLang="en-US" dirty="0"/>
              <a:t>解释器于 </a:t>
            </a:r>
            <a:r>
              <a:rPr lang="en-US" altLang="zh-CN" dirty="0"/>
              <a:t>2001 </a:t>
            </a:r>
            <a:r>
              <a:rPr lang="zh-CN" altLang="en-US" dirty="0"/>
              <a:t>年</a:t>
            </a:r>
            <a:r>
              <a:rPr lang="zh-CN" altLang="en-US" dirty="0" smtClean="0"/>
              <a:t>启动。</a:t>
            </a:r>
            <a:endParaRPr lang="en-US" altLang="zh-CN" dirty="0" smtClean="0"/>
          </a:p>
          <a:p>
            <a:r>
              <a:rPr lang="en-US" altLang="zh-CN" dirty="0" err="1"/>
              <a:t>IPython</a:t>
            </a:r>
            <a:r>
              <a:rPr lang="en-US" altLang="zh-CN" dirty="0"/>
              <a:t> </a:t>
            </a:r>
            <a:r>
              <a:rPr lang="zh-CN" altLang="en-US" dirty="0"/>
              <a:t>被紧密地连接在 </a:t>
            </a:r>
            <a:r>
              <a:rPr lang="en-US" altLang="zh-CN" dirty="0" err="1"/>
              <a:t>Jupyter</a:t>
            </a:r>
            <a:r>
              <a:rPr lang="en-US" altLang="zh-CN" dirty="0"/>
              <a:t> </a:t>
            </a:r>
            <a:r>
              <a:rPr lang="zh-CN" altLang="en-US" dirty="0"/>
              <a:t>项目（</a:t>
            </a:r>
            <a:r>
              <a:rPr lang="en-US" altLang="zh-CN" dirty="0">
                <a:hlinkClick r:id="rId2"/>
              </a:rPr>
              <a:t>http://</a:t>
            </a:r>
            <a:br>
              <a:rPr lang="en-US" altLang="zh-CN" dirty="0">
                <a:hlinkClick r:id="rId2"/>
              </a:rPr>
            </a:br>
            <a:r>
              <a:rPr lang="en-US" altLang="zh-CN" dirty="0" smtClean="0">
                <a:hlinkClick r:id="rId2"/>
              </a:rPr>
              <a:t>jupyter.org</a:t>
            </a:r>
            <a:r>
              <a:rPr lang="zh-CN" altLang="en-US" dirty="0" smtClean="0"/>
              <a:t>）</a:t>
            </a:r>
            <a:r>
              <a:rPr lang="zh-CN" altLang="en-US" dirty="0"/>
              <a:t>中。该项目提供一个基于浏览器的 </a:t>
            </a:r>
            <a:r>
              <a:rPr lang="en-US" altLang="zh-CN" dirty="0"/>
              <a:t>Notebook</a:t>
            </a:r>
            <a:r>
              <a:rPr lang="zh-CN" altLang="en-US" dirty="0"/>
              <a:t>，它可以开发、协作、分享甚</a:t>
            </a:r>
            <a:br>
              <a:rPr lang="zh-CN" altLang="en-US" dirty="0"/>
            </a:br>
            <a:r>
              <a:rPr lang="zh-CN" altLang="en-US" dirty="0"/>
              <a:t>至发布数据科学结果。 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0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Help()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接着，我们写一个列表，并调用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42560"/>
            <a:ext cx="5760640" cy="203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82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Help()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Help(math)</a:t>
            </a:r>
            <a:r>
              <a:rPr lang="en-US" altLang="zh-CN" dirty="0" smtClean="0"/>
              <a:t> </a:t>
            </a:r>
            <a:r>
              <a:rPr lang="zh-CN" altLang="en-US" dirty="0" smtClean="0"/>
              <a:t>给出了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包中的各个数学函数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4" y="2492896"/>
            <a:ext cx="782002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4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&lt;Tab</a:t>
            </a:r>
            <a:r>
              <a:rPr lang="zh-CN" altLang="en-US" dirty="0" smtClean="0"/>
              <a:t>键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上例中，试验</a:t>
            </a:r>
            <a:r>
              <a:rPr lang="en-US" altLang="zh-CN" dirty="0" smtClean="0"/>
              <a:t>A.&lt;Tab</a:t>
            </a:r>
            <a:r>
              <a:rPr lang="zh-CN" altLang="en-US" dirty="0" smtClean="0"/>
              <a:t>键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42291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4149080"/>
            <a:ext cx="3365088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此时，按键盘左边的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&lt;Tab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键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&gt;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8716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&lt;Tab</a:t>
            </a:r>
            <a:r>
              <a:rPr lang="zh-CN" altLang="en-US" dirty="0"/>
              <a:t>键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将出现操作列表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的各个函数：</a:t>
            </a:r>
            <a:endParaRPr lang="zh-CN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34099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267744" y="2420888"/>
            <a:ext cx="1607393" cy="3297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&lt;Tab</a:t>
            </a:r>
            <a:r>
              <a:rPr lang="zh-CN" altLang="en-US" dirty="0"/>
              <a:t>键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err="1" smtClean="0"/>
              <a:t>A.inse</a:t>
            </a:r>
            <a:r>
              <a:rPr lang="zh-CN" altLang="en-US" dirty="0" smtClean="0"/>
              <a:t>，然后敲</a:t>
            </a:r>
            <a:r>
              <a:rPr lang="en-US" altLang="zh-CN" dirty="0" smtClean="0"/>
              <a:t>&lt;Tab&gt;</a:t>
            </a:r>
            <a:r>
              <a:rPr lang="zh-CN" altLang="en-US" dirty="0" smtClean="0"/>
              <a:t>键，将自动补全后面的文字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390043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412653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4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安装第一次课需要的库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</a:t>
            </a:r>
            <a:r>
              <a:rPr lang="zh-CN" altLang="en-US" dirty="0"/>
              <a:t>库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numpy</a:t>
            </a:r>
            <a:endParaRPr lang="en-US" altLang="zh-CN" dirty="0" smtClean="0"/>
          </a:p>
          <a:p>
            <a:r>
              <a:rPr lang="zh-CN" altLang="en-US" dirty="0" smtClean="0"/>
              <a:t>某些例子中额外的库：</a:t>
            </a:r>
            <a:r>
              <a:rPr lang="en-US" altLang="zh-CN" dirty="0" err="1" smtClean="0"/>
              <a:t>scipy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ipython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seaborn</a:t>
            </a:r>
            <a:r>
              <a:rPr lang="en-US" altLang="zh-CN" dirty="0" smtClean="0"/>
              <a:t>,  </a:t>
            </a:r>
            <a:r>
              <a:rPr lang="en-US" altLang="zh-CN" dirty="0" err="1" smtClean="0"/>
              <a:t>matplotlib</a:t>
            </a:r>
            <a:r>
              <a:rPr lang="en-US" altLang="zh-CN" dirty="0" smtClean="0"/>
              <a:t>, pandas</a:t>
            </a:r>
          </a:p>
          <a:p>
            <a:r>
              <a:rPr lang="zh-CN" altLang="en-US" dirty="0" smtClean="0"/>
              <a:t>使用 </a:t>
            </a:r>
            <a:r>
              <a:rPr lang="en-US" altLang="zh-CN" dirty="0" smtClean="0"/>
              <a:t>pip install </a:t>
            </a:r>
            <a:r>
              <a:rPr lang="zh-CN" altLang="en-US" dirty="0" smtClean="0"/>
              <a:t>库名 安装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如连接不上，请换个时间再试 或 使用代理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91306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 txBox="1">
            <a:spLocks noChangeArrowheads="1"/>
          </p:cNvSpPr>
          <p:nvPr/>
        </p:nvSpPr>
        <p:spPr bwMode="auto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4000" b="1" u="none" dirty="0" smtClean="0"/>
              <a:t>程序的调试</a:t>
            </a:r>
            <a:endParaRPr lang="zh-CN" altLang="en-US" sz="4000" b="1" u="none" dirty="0"/>
          </a:p>
        </p:txBody>
      </p:sp>
      <p:sp>
        <p:nvSpPr>
          <p:cNvPr id="55299" name="Rectangle 3"/>
          <p:cNvSpPr txBox="1">
            <a:spLocks noChangeArrowheads="1"/>
          </p:cNvSpPr>
          <p:nvPr/>
        </p:nvSpPr>
        <p:spPr bwMode="auto">
          <a:xfrm>
            <a:off x="533400" y="1905000"/>
            <a:ext cx="8229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857250" indent="-4572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zh-CN" altLang="en-US" sz="2800" b="1" u="none">
                <a:sym typeface="Wingdings" pitchFamily="2" charset="2"/>
              </a:rPr>
              <a:t>调试</a:t>
            </a:r>
            <a:r>
              <a:rPr lang="zh-CN" altLang="en-US" sz="2800" u="none">
                <a:sym typeface="Wingdings" pitchFamily="2" charset="2"/>
              </a:rPr>
              <a:t>（</a:t>
            </a:r>
            <a:r>
              <a:rPr lang="en-US" altLang="zh-CN" sz="2800" u="none">
                <a:sym typeface="Wingdings" pitchFamily="2" charset="2"/>
              </a:rPr>
              <a:t> Debug </a:t>
            </a:r>
            <a:r>
              <a:rPr lang="zh-CN" altLang="en-US" sz="2800" u="none">
                <a:sym typeface="Wingdings" pitchFamily="2" charset="2"/>
              </a:rPr>
              <a:t>，</a:t>
            </a:r>
            <a:r>
              <a:rPr lang="en-US" altLang="zh-CN" sz="2800" u="none">
                <a:sym typeface="Wingdings" pitchFamily="2" charset="2"/>
              </a:rPr>
              <a:t>de</a:t>
            </a:r>
            <a:r>
              <a:rPr lang="zh-CN" altLang="en-US" sz="2800" u="none">
                <a:sym typeface="Wingdings" pitchFamily="2" charset="2"/>
              </a:rPr>
              <a:t>：消除，</a:t>
            </a:r>
            <a:r>
              <a:rPr lang="en-US" altLang="zh-CN" sz="2800" u="none">
                <a:sym typeface="Wingdings" pitchFamily="2" charset="2"/>
              </a:rPr>
              <a:t>bug</a:t>
            </a:r>
            <a:r>
              <a:rPr lang="zh-CN" altLang="en-US" sz="2800" u="none">
                <a:sym typeface="Wingdings" pitchFamily="2" charset="2"/>
              </a:rPr>
              <a:t>：虫子）：排错，从而使机器运转良好。</a:t>
            </a:r>
            <a:endParaRPr lang="en-US" altLang="zh-CN" sz="2800" u="none">
              <a:sym typeface="Wingdings" pitchFamily="2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endParaRPr lang="en-US" altLang="zh-CN" sz="2800" u="none">
              <a:sym typeface="Wingdings" pitchFamily="2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zh-CN" altLang="en-US" sz="2800" b="1" u="none"/>
              <a:t>程序错误类型</a:t>
            </a:r>
            <a:endParaRPr lang="en-US" altLang="zh-CN" sz="2800" b="1" u="none"/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en-US" sz="2400" u="none">
                <a:sym typeface="Wingdings" pitchFamily="2" charset="2"/>
              </a:rPr>
              <a:t>语法错误：程序不符合语法规范</a:t>
            </a:r>
            <a:r>
              <a:rPr lang="zh-CN" altLang="en-US" sz="2400" u="none"/>
              <a:t>。 </a:t>
            </a:r>
            <a:endParaRPr lang="en-US" altLang="zh-CN" sz="2400" u="none"/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en-US" sz="2400" u="none">
                <a:sym typeface="Wingdings" pitchFamily="2" charset="2"/>
              </a:rPr>
              <a:t>运行错误：运行时才发现的错误，例如类型不匹配</a:t>
            </a:r>
            <a:r>
              <a:rPr lang="zh-CN" altLang="en-US" sz="2400" u="none"/>
              <a:t>。</a:t>
            </a:r>
            <a:endParaRPr lang="en-US" altLang="zh-CN" sz="2400" u="none"/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en-US" sz="2400" u="none">
                <a:sym typeface="Wingdings" pitchFamily="2" charset="2"/>
              </a:rPr>
              <a:t>逻辑错误：尽管一个程序的语法合规，也没有运行错误，但是它的输出结果是错的，这往往是因为编写程序的逻辑出现了问题。</a:t>
            </a:r>
            <a:endParaRPr lang="en-US" altLang="zh-CN" sz="2400" u="none"/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endParaRPr lang="en-US" altLang="zh-CN" sz="2400" u="none">
              <a:sym typeface="Wingdings" pitchFamily="2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Arial" pitchFamily="34" charset="0"/>
              <a:buNone/>
            </a:pPr>
            <a:endParaRPr lang="zh-CN" altLang="zh-CN" sz="2400" u="none">
              <a:sym typeface="Wingdings" pitchFamily="2" charset="2"/>
            </a:endParaRPr>
          </a:p>
        </p:txBody>
      </p:sp>
      <p:sp>
        <p:nvSpPr>
          <p:cNvPr id="5530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553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55302" name="Rectangle 2"/>
          <p:cNvSpPr>
            <a:spLocks noChangeArrowheads="1"/>
          </p:cNvSpPr>
          <p:nvPr/>
        </p:nvSpPr>
        <p:spPr bwMode="auto">
          <a:xfrm>
            <a:off x="2667000" y="1752600"/>
            <a:ext cx="167163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17526" y="50801"/>
            <a:ext cx="8139644" cy="796011"/>
          </a:xfrm>
          <a:prstGeom prst="rect">
            <a:avLst/>
          </a:prstGeom>
        </p:spPr>
        <p:txBody>
          <a:bodyPr/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安装第一次课需库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69926" y="203201"/>
            <a:ext cx="8139644" cy="796011"/>
          </a:xfrm>
          <a:prstGeom prst="rect">
            <a:avLst/>
          </a:prstGeom>
        </p:spPr>
        <p:txBody>
          <a:bodyPr/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安装第一次课需要的库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3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 txBox="1">
            <a:spLocks noChangeArrowheads="1"/>
          </p:cNvSpPr>
          <p:nvPr/>
        </p:nvSpPr>
        <p:spPr bwMode="auto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4000" b="1" u="none">
                <a:solidFill>
                  <a:schemeClr val="bg1"/>
                </a:solidFill>
              </a:rPr>
              <a:t>程序调试</a:t>
            </a:r>
          </a:p>
        </p:txBody>
      </p:sp>
      <p:sp>
        <p:nvSpPr>
          <p:cNvPr id="56323" name="Rectangle 3"/>
          <p:cNvSpPr txBox="1">
            <a:spLocks noChangeArrowheads="1"/>
          </p:cNvSpPr>
          <p:nvPr/>
        </p:nvSpPr>
        <p:spPr bwMode="auto">
          <a:xfrm>
            <a:off x="533400" y="1752600"/>
            <a:ext cx="838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zh-CN" altLang="en-US" sz="2800" b="1" u="none">
                <a:sym typeface="Wingdings" pitchFamily="2" charset="2"/>
              </a:rPr>
              <a:t>语法错误</a:t>
            </a:r>
            <a:endParaRPr lang="zh-CN" altLang="en-US" u="none">
              <a:sym typeface="Wingdings" pitchFamily="2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endParaRPr lang="zh-CN" altLang="zh-CN" sz="2400" u="none">
              <a:sym typeface="Wingdings" pitchFamily="2" charset="2"/>
            </a:endParaRPr>
          </a:p>
        </p:txBody>
      </p:sp>
      <p:sp>
        <p:nvSpPr>
          <p:cNvPr id="5632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563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56326" name="Rectangle 2"/>
          <p:cNvSpPr>
            <a:spLocks noChangeArrowheads="1"/>
          </p:cNvSpPr>
          <p:nvPr/>
        </p:nvSpPr>
        <p:spPr bwMode="auto">
          <a:xfrm>
            <a:off x="2667000" y="1752600"/>
            <a:ext cx="167163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pic>
        <p:nvPicPr>
          <p:cNvPr id="5632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90800"/>
            <a:ext cx="5791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8" name="线形标注 2 8"/>
          <p:cNvSpPr>
            <a:spLocks/>
          </p:cNvSpPr>
          <p:nvPr/>
        </p:nvSpPr>
        <p:spPr bwMode="auto">
          <a:xfrm>
            <a:off x="1066800" y="3886200"/>
            <a:ext cx="1981200" cy="1371600"/>
          </a:xfrm>
          <a:prstGeom prst="borderCallout2">
            <a:avLst>
              <a:gd name="adj1" fmla="val 40972"/>
              <a:gd name="adj2" fmla="val 112185"/>
              <a:gd name="adj3" fmla="val 15972"/>
              <a:gd name="adj4" fmla="val 141028"/>
              <a:gd name="adj5" fmla="val -39060"/>
              <a:gd name="adj6" fmla="val 15632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r>
              <a:rPr lang="zh-CN" altLang="en-US" sz="1600" u="none">
                <a:sym typeface="Wingdings" pitchFamily="2" charset="2"/>
              </a:rPr>
              <a:t>运行这段程序弹出一个</a:t>
            </a:r>
            <a:r>
              <a:rPr lang="zh-CN" altLang="zh-CN" sz="1600" u="none">
                <a:sym typeface="Wingdings" pitchFamily="2" charset="2"/>
              </a:rPr>
              <a:t>invalid syntax（</a:t>
            </a:r>
            <a:r>
              <a:rPr lang="zh-CN" altLang="en-US" sz="1600" u="none">
                <a:sym typeface="Wingdings" pitchFamily="2" charset="2"/>
              </a:rPr>
              <a:t>无效语法）的提示框。这是因为</a:t>
            </a:r>
            <a:r>
              <a:rPr lang="zh-CN" altLang="zh-CN" sz="1600" u="none">
                <a:sym typeface="Wingdings" pitchFamily="2" charset="2"/>
              </a:rPr>
              <a:t>for</a:t>
            </a:r>
            <a:r>
              <a:rPr lang="zh-CN" altLang="en-US" sz="1600" u="none">
                <a:sym typeface="Wingdings" pitchFamily="2" charset="2"/>
              </a:rPr>
              <a:t>语句后忘了加冒号。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60455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 txBox="1">
            <a:spLocks noChangeArrowheads="1"/>
          </p:cNvSpPr>
          <p:nvPr/>
        </p:nvSpPr>
        <p:spPr bwMode="auto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4000" b="1" u="none">
                <a:solidFill>
                  <a:schemeClr val="bg1"/>
                </a:solidFill>
              </a:rPr>
              <a:t>程序调试</a:t>
            </a:r>
          </a:p>
        </p:txBody>
      </p:sp>
      <p:sp>
        <p:nvSpPr>
          <p:cNvPr id="57347" name="Rectangle 3"/>
          <p:cNvSpPr txBox="1">
            <a:spLocks noChangeArrowheads="1"/>
          </p:cNvSpPr>
          <p:nvPr/>
        </p:nvSpPr>
        <p:spPr bwMode="auto">
          <a:xfrm>
            <a:off x="533400" y="17526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857250" indent="-4572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zh-CN" altLang="en-US" sz="2800" b="1" u="none">
                <a:sym typeface="Wingdings" pitchFamily="2" charset="2"/>
              </a:rPr>
              <a:t>运行错误</a:t>
            </a:r>
            <a:endParaRPr lang="en-US" altLang="zh-CN" sz="2800" b="1" u="none">
              <a:sym typeface="Wingdings" pitchFamily="2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endParaRPr lang="en-US" altLang="zh-CN" sz="2400" u="none">
              <a:sym typeface="Wingdings" pitchFamily="2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endParaRPr lang="en-US" altLang="zh-CN" sz="2400" u="none">
              <a:sym typeface="Wingdings" pitchFamily="2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endParaRPr lang="en-US" altLang="zh-CN" sz="2400" u="none">
              <a:sym typeface="Wingdings" pitchFamily="2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endParaRPr lang="en-US" altLang="zh-CN" sz="2400" u="none">
              <a:sym typeface="Wingdings" pitchFamily="2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en-US" sz="2400" u="none">
                <a:sym typeface="Wingdings" pitchFamily="2" charset="2"/>
              </a:rPr>
              <a:t>运行这段程序将在控制台上报错。错误出现在</a:t>
            </a:r>
            <a:r>
              <a:rPr lang="zh-CN" altLang="zh-CN" sz="2400" u="none">
                <a:sym typeface="Wingdings" pitchFamily="2" charset="2"/>
              </a:rPr>
              <a:t>print</a:t>
            </a:r>
            <a:r>
              <a:rPr lang="zh-CN" altLang="en-US" sz="2400" u="none">
                <a:sym typeface="Wingdings" pitchFamily="2" charset="2"/>
              </a:rPr>
              <a:t>语句一行，错误为：</a:t>
            </a:r>
            <a:r>
              <a:rPr lang="zh-CN" altLang="zh-CN" sz="2400" u="none">
                <a:sym typeface="Wingdings" pitchFamily="2" charset="2"/>
              </a:rPr>
              <a:t>TypeError: must be str, not int（</a:t>
            </a:r>
            <a:r>
              <a:rPr lang="zh-CN" altLang="en-US" sz="2400" u="none">
                <a:sym typeface="Wingdings" pitchFamily="2" charset="2"/>
              </a:rPr>
              <a:t>类型错误：必须是字符型，不能是整型）。</a:t>
            </a:r>
            <a:endParaRPr lang="en-US" altLang="zh-CN" sz="2400" u="none">
              <a:sym typeface="Wingdings" pitchFamily="2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en-US" sz="2400" u="none">
                <a:sym typeface="Wingdings" pitchFamily="2" charset="2"/>
              </a:rPr>
              <a:t>程序中没有将数字转换为字符串，将</a:t>
            </a:r>
            <a:r>
              <a:rPr lang="zh-CN" altLang="zh-CN" sz="2400" u="none">
                <a:sym typeface="Wingdings" pitchFamily="2" charset="2"/>
              </a:rPr>
              <a:t>each</a:t>
            </a:r>
            <a:r>
              <a:rPr lang="zh-CN" altLang="en-US" sz="2400" u="none">
                <a:sym typeface="Wingdings" pitchFamily="2" charset="2"/>
              </a:rPr>
              <a:t>改为</a:t>
            </a:r>
            <a:r>
              <a:rPr lang="zh-CN" altLang="zh-CN" sz="2400" u="none">
                <a:sym typeface="Wingdings" pitchFamily="2" charset="2"/>
              </a:rPr>
              <a:t>str(each)</a:t>
            </a:r>
            <a:r>
              <a:rPr lang="zh-CN" altLang="en-US" sz="2400" u="none">
                <a:sym typeface="Wingdings" pitchFamily="2" charset="2"/>
              </a:rPr>
              <a:t>即可排除该错误。</a:t>
            </a:r>
            <a:endParaRPr lang="en-US" altLang="zh-CN" sz="2400" u="none"/>
          </a:p>
        </p:txBody>
      </p:sp>
      <p:sp>
        <p:nvSpPr>
          <p:cNvPr id="5734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57350" name="Rectangle 2"/>
          <p:cNvSpPr>
            <a:spLocks noChangeArrowheads="1"/>
          </p:cNvSpPr>
          <p:nvPr/>
        </p:nvSpPr>
        <p:spPr bwMode="auto">
          <a:xfrm>
            <a:off x="2667000" y="1752600"/>
            <a:ext cx="167163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pic>
        <p:nvPicPr>
          <p:cNvPr id="57351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4419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图片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24200"/>
            <a:ext cx="74755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5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 txBox="1">
            <a:spLocks noChangeArrowheads="1"/>
          </p:cNvSpPr>
          <p:nvPr/>
        </p:nvSpPr>
        <p:spPr bwMode="auto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4000" b="1" u="none">
                <a:solidFill>
                  <a:schemeClr val="bg1"/>
                </a:solidFill>
              </a:rPr>
              <a:t>程序调试</a:t>
            </a:r>
          </a:p>
        </p:txBody>
      </p:sp>
      <p:sp>
        <p:nvSpPr>
          <p:cNvPr id="58371" name="Rectangle 3"/>
          <p:cNvSpPr txBox="1">
            <a:spLocks noChangeArrowheads="1"/>
          </p:cNvSpPr>
          <p:nvPr/>
        </p:nvSpPr>
        <p:spPr bwMode="auto">
          <a:xfrm>
            <a:off x="533400" y="1752600"/>
            <a:ext cx="8153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857250" indent="-4572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zh-CN" altLang="en-US" sz="2800" b="1" u="none">
                <a:sym typeface="Wingdings" pitchFamily="2" charset="2"/>
              </a:rPr>
              <a:t>逻辑错误</a:t>
            </a:r>
            <a:endParaRPr lang="en-US" altLang="zh-CN" sz="2800" b="1" u="none">
              <a:sym typeface="Wingdings" pitchFamily="2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endParaRPr lang="en-US" altLang="zh-CN" sz="2400" u="none">
              <a:sym typeface="Wingdings" pitchFamily="2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endParaRPr lang="en-US" altLang="zh-CN" sz="2400" u="none">
              <a:sym typeface="Wingdings" pitchFamily="2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endParaRPr lang="en-US" altLang="zh-CN" sz="2400" u="none">
              <a:sym typeface="Wingdings" pitchFamily="2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en-US" sz="2400" u="none">
                <a:sym typeface="Wingdings" pitchFamily="2" charset="2"/>
              </a:rPr>
              <a:t>该程序既无语法错误，又无运行错误，但是输出结果是错的（</a:t>
            </a:r>
            <a:r>
              <a:rPr lang="en-US" altLang="zh-CN" sz="2400" u="none">
                <a:sym typeface="Wingdings" pitchFamily="2" charset="2"/>
              </a:rPr>
              <a:t>1-6</a:t>
            </a:r>
            <a:r>
              <a:rPr lang="zh-CN" altLang="en-US" sz="2400" u="none">
                <a:sym typeface="Wingdings" pitchFamily="2" charset="2"/>
              </a:rPr>
              <a:t>之间的奇数少了</a:t>
            </a:r>
            <a:r>
              <a:rPr lang="en-US" altLang="zh-CN" sz="2400" u="none">
                <a:sym typeface="Wingdings" pitchFamily="2" charset="2"/>
              </a:rPr>
              <a:t>5</a:t>
            </a:r>
            <a:r>
              <a:rPr lang="zh-CN" altLang="en-US" sz="2400" u="none">
                <a:sym typeface="Wingdings" pitchFamily="2" charset="2"/>
              </a:rPr>
              <a:t>）。</a:t>
            </a:r>
            <a:endParaRPr lang="en-US" altLang="zh-CN" sz="2400" u="none">
              <a:sym typeface="Wingdings" pitchFamily="2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zh-CN" sz="2400" u="none">
                <a:sym typeface="Wingdings" pitchFamily="2" charset="2"/>
              </a:rPr>
              <a:t>range</a:t>
            </a:r>
            <a:r>
              <a:rPr lang="zh-CN" altLang="en-US" sz="2400" u="none">
                <a:sym typeface="Wingdings" pitchFamily="2" charset="2"/>
              </a:rPr>
              <a:t>函数的终止值（第</a:t>
            </a:r>
            <a:r>
              <a:rPr lang="en-US" altLang="zh-CN" sz="2400" u="none">
                <a:sym typeface="Wingdings" pitchFamily="2" charset="2"/>
              </a:rPr>
              <a:t>2</a:t>
            </a:r>
            <a:r>
              <a:rPr lang="zh-CN" altLang="en-US" sz="2400" u="none">
                <a:sym typeface="Wingdings" pitchFamily="2" charset="2"/>
              </a:rPr>
              <a:t>个参数）是不包含在所产生的数列里的。此处，应为</a:t>
            </a:r>
            <a:r>
              <a:rPr lang="en-US" altLang="zh-CN" sz="2400" u="none">
                <a:sym typeface="Wingdings" pitchFamily="2" charset="2"/>
              </a:rPr>
              <a:t>6</a:t>
            </a:r>
            <a:r>
              <a:rPr lang="zh-CN" altLang="en-US" sz="2400" u="none">
                <a:sym typeface="Wingdings" pitchFamily="2" charset="2"/>
              </a:rPr>
              <a:t>或</a:t>
            </a:r>
            <a:r>
              <a:rPr lang="en-US" altLang="zh-CN" sz="2400" u="none">
                <a:sym typeface="Wingdings" pitchFamily="2" charset="2"/>
              </a:rPr>
              <a:t>7</a:t>
            </a:r>
            <a:r>
              <a:rPr lang="zh-CN" altLang="en-US" sz="2400" u="none">
                <a:sym typeface="Wingdings" pitchFamily="2" charset="2"/>
              </a:rPr>
              <a:t>，要把奇数</a:t>
            </a:r>
            <a:r>
              <a:rPr lang="en-US" altLang="zh-CN" sz="2400" u="none">
                <a:sym typeface="Wingdings" pitchFamily="2" charset="2"/>
              </a:rPr>
              <a:t>5</a:t>
            </a:r>
            <a:r>
              <a:rPr lang="zh-CN" altLang="en-US" sz="2400" u="none">
                <a:sym typeface="Wingdings" pitchFamily="2" charset="2"/>
              </a:rPr>
              <a:t>包含在内，把奇数</a:t>
            </a:r>
            <a:r>
              <a:rPr lang="en-US" altLang="zh-CN" sz="2400" u="none">
                <a:sym typeface="Wingdings" pitchFamily="2" charset="2"/>
              </a:rPr>
              <a:t>7</a:t>
            </a:r>
            <a:r>
              <a:rPr lang="zh-CN" altLang="en-US" sz="2400" u="none">
                <a:sym typeface="Wingdings" pitchFamily="2" charset="2"/>
              </a:rPr>
              <a:t>排除在外。</a:t>
            </a:r>
            <a:endParaRPr lang="zh-CN" altLang="zh-CN" sz="2400" u="none">
              <a:sym typeface="Wingdings" pitchFamily="2" charset="2"/>
            </a:endParaRPr>
          </a:p>
        </p:txBody>
      </p:sp>
      <p:sp>
        <p:nvSpPr>
          <p:cNvPr id="5837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583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58374" name="Rectangle 2"/>
          <p:cNvSpPr>
            <a:spLocks noChangeArrowheads="1"/>
          </p:cNvSpPr>
          <p:nvPr/>
        </p:nvSpPr>
        <p:spPr bwMode="auto">
          <a:xfrm>
            <a:off x="2667000" y="1752600"/>
            <a:ext cx="167163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pic>
        <p:nvPicPr>
          <p:cNvPr id="58375" name="图片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6" name="图片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0"/>
            <a:ext cx="22098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7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选择你的开发环境： 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 </a:t>
            </a:r>
            <a:r>
              <a:rPr lang="en-US" altLang="zh-CN" dirty="0"/>
              <a:t>Notebook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66FF"/>
                </a:solidFill>
              </a:rPr>
              <a:t>Jupyter</a:t>
            </a:r>
            <a:r>
              <a:rPr lang="en-US" altLang="zh-CN" dirty="0">
                <a:solidFill>
                  <a:srgbClr val="0066FF"/>
                </a:solidFill>
              </a:rPr>
              <a:t> Notebook </a:t>
            </a:r>
            <a:r>
              <a:rPr lang="zh-CN" altLang="en-US" dirty="0"/>
              <a:t>是 </a:t>
            </a:r>
            <a:r>
              <a:rPr lang="en-US" altLang="zh-CN" dirty="0" err="1"/>
              <a:t>IPython</a:t>
            </a:r>
            <a:r>
              <a:rPr lang="en-US" altLang="zh-CN" dirty="0"/>
              <a:t> shell </a:t>
            </a:r>
            <a:r>
              <a:rPr lang="zh-CN" altLang="en-US" dirty="0"/>
              <a:t>基于浏览器的图形界面，提供了一系列丰富的动态展示</a:t>
            </a:r>
            <a:r>
              <a:rPr lang="zh-CN" altLang="en-US" dirty="0" smtClean="0"/>
              <a:t>功能</a:t>
            </a:r>
            <a:r>
              <a:rPr lang="zh-CN" altLang="en-US" dirty="0"/>
              <a:t>。 </a:t>
            </a:r>
            <a:r>
              <a:rPr lang="en-US" altLang="zh-CN" dirty="0" err="1"/>
              <a:t>Jupyter</a:t>
            </a:r>
            <a:r>
              <a:rPr lang="en-US" altLang="zh-CN" dirty="0"/>
              <a:t> Notebook </a:t>
            </a:r>
            <a:r>
              <a:rPr lang="zh-CN" altLang="en-US" dirty="0"/>
              <a:t>不仅可以执行 </a:t>
            </a:r>
            <a:r>
              <a:rPr lang="en-US" altLang="zh-CN" dirty="0"/>
              <a:t>Python/</a:t>
            </a:r>
            <a:r>
              <a:rPr lang="en-US" altLang="zh-CN" dirty="0" err="1"/>
              <a:t>IPython</a:t>
            </a:r>
            <a:r>
              <a:rPr lang="en-US" altLang="zh-CN" dirty="0"/>
              <a:t> </a:t>
            </a:r>
            <a:r>
              <a:rPr lang="zh-CN" altLang="en-US" dirty="0"/>
              <a:t>语句，还允许用户添加格式化文本、</a:t>
            </a:r>
            <a:r>
              <a:rPr lang="zh-CN" altLang="en-US" dirty="0" smtClean="0"/>
              <a:t>静态</a:t>
            </a:r>
            <a:r>
              <a:rPr lang="zh-CN" altLang="en-US" dirty="0"/>
              <a:t>和动态的可视化图像、数学公式、 </a:t>
            </a:r>
            <a:r>
              <a:rPr lang="en-US" altLang="zh-CN" dirty="0"/>
              <a:t>JavaScript </a:t>
            </a:r>
            <a:r>
              <a:rPr lang="zh-CN" altLang="en-US" dirty="0"/>
              <a:t>插件，等等。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4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 txBox="1">
            <a:spLocks noChangeArrowheads="1"/>
          </p:cNvSpPr>
          <p:nvPr/>
        </p:nvSpPr>
        <p:spPr bwMode="auto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4000" b="1" u="none">
                <a:solidFill>
                  <a:schemeClr val="bg1"/>
                </a:solidFill>
              </a:rPr>
              <a:t>程序调试</a:t>
            </a:r>
          </a:p>
        </p:txBody>
      </p:sp>
      <p:sp>
        <p:nvSpPr>
          <p:cNvPr id="59395" name="Rectangle 3"/>
          <p:cNvSpPr txBox="1">
            <a:spLocks noChangeArrowheads="1"/>
          </p:cNvSpPr>
          <p:nvPr/>
        </p:nvSpPr>
        <p:spPr bwMode="auto">
          <a:xfrm>
            <a:off x="533400" y="18542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zh-CN" altLang="en-US" sz="2400" u="none">
                <a:sym typeface="Wingdings" pitchFamily="2" charset="2"/>
              </a:rPr>
              <a:t>程序编写要清晰、易懂。</a:t>
            </a:r>
            <a:endParaRPr lang="en-US" altLang="zh-CN" sz="2400" u="none">
              <a:sym typeface="Wingdings" pitchFamily="2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en-US" u="none">
                <a:sym typeface="Wingdings" pitchFamily="2" charset="2"/>
              </a:rPr>
              <a:t>变量的定义要能反映语义，可以使用英文单词的缩写，但尽量不要使用如</a:t>
            </a:r>
            <a:r>
              <a:rPr lang="en-US" altLang="zh-CN" u="none">
                <a:sym typeface="Wingdings" pitchFamily="2" charset="2"/>
              </a:rPr>
              <a:t>a</a:t>
            </a:r>
            <a:r>
              <a:rPr lang="zh-CN" altLang="en-US" u="none">
                <a:sym typeface="Wingdings" pitchFamily="2" charset="2"/>
              </a:rPr>
              <a:t>、</a:t>
            </a:r>
            <a:r>
              <a:rPr lang="en-US" altLang="zh-CN" u="none">
                <a:sym typeface="Wingdings" pitchFamily="2" charset="2"/>
              </a:rPr>
              <a:t>b</a:t>
            </a:r>
            <a:r>
              <a:rPr lang="zh-CN" altLang="en-US" u="none">
                <a:sym typeface="Wingdings" pitchFamily="2" charset="2"/>
              </a:rPr>
              <a:t>、</a:t>
            </a:r>
            <a:r>
              <a:rPr lang="en-US" altLang="zh-CN" u="none">
                <a:sym typeface="Wingdings" pitchFamily="2" charset="2"/>
              </a:rPr>
              <a:t>c</a:t>
            </a:r>
            <a:r>
              <a:rPr lang="zh-CN" altLang="en-US" u="none">
                <a:sym typeface="Wingdings" pitchFamily="2" charset="2"/>
              </a:rPr>
              <a:t>等语义不明的符号，也不要使用汉语拼音。</a:t>
            </a:r>
            <a:endParaRPr lang="en-US" altLang="zh-CN" u="none">
              <a:sym typeface="Wingdings" pitchFamily="2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en-US" u="none">
                <a:sym typeface="Wingdings" pitchFamily="2" charset="2"/>
              </a:rPr>
              <a:t>实现每一段功能的代码之间加上一个空行来分隔，在开头可以加上一行注释说明，并在难理解的语句后加上注释。</a:t>
            </a:r>
            <a:endParaRPr lang="en-US" altLang="zh-CN" u="none">
              <a:sym typeface="Wingdings" pitchFamily="2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en-US" u="none">
                <a:sym typeface="Wingdings" pitchFamily="2" charset="2"/>
              </a:rPr>
              <a:t>采用直白易看懂的编程思路。</a:t>
            </a:r>
            <a:endParaRPr lang="en-US" altLang="zh-CN" u="none">
              <a:sym typeface="Wingdings" pitchFamily="2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zh-CN" altLang="en-US" sz="2400" u="none">
                <a:sym typeface="Wingdings" pitchFamily="2" charset="2"/>
              </a:rPr>
              <a:t>编写和调试程序时要聚精会神。</a:t>
            </a:r>
            <a:endParaRPr lang="en-US" altLang="zh-CN" sz="2400" u="none">
              <a:sym typeface="Wingdings" pitchFamily="2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zh-CN" altLang="en-US" sz="2400" u="none">
                <a:sym typeface="Wingdings" pitchFamily="2" charset="2"/>
              </a:rPr>
              <a:t>边写边测试，及时定位错误。</a:t>
            </a:r>
            <a:endParaRPr lang="en-US" altLang="zh-CN" sz="2400" u="none">
              <a:sym typeface="Wingdings" pitchFamily="2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zh-CN" altLang="en-US" sz="2400" u="none">
                <a:sym typeface="Wingdings" pitchFamily="2" charset="2"/>
              </a:rPr>
              <a:t>巧用控制台和排除法。</a:t>
            </a:r>
            <a:endParaRPr lang="en-US" altLang="zh-CN" sz="2400" u="none">
              <a:sym typeface="Wingdings" pitchFamily="2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zh-CN" altLang="en-US" sz="2400" u="none">
                <a:sym typeface="Wingdings" pitchFamily="2" charset="2"/>
              </a:rPr>
              <a:t>走查法。</a:t>
            </a:r>
            <a:endParaRPr lang="en-US" altLang="zh-CN" sz="2400" u="none">
              <a:sym typeface="Wingdings" pitchFamily="2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zh-CN" u="none">
                <a:sym typeface="Wingdings" pitchFamily="2" charset="2"/>
              </a:rPr>
              <a:t>go through</a:t>
            </a:r>
            <a:r>
              <a:rPr lang="zh-CN" altLang="en-US" u="none">
                <a:sym typeface="Wingdings" pitchFamily="2" charset="2"/>
              </a:rPr>
              <a:t>，即代入数据手工模拟执行一遍。</a:t>
            </a:r>
            <a:endParaRPr lang="en-US" altLang="zh-CN" u="none">
              <a:sym typeface="Wingdings" pitchFamily="2" charset="2"/>
            </a:endParaRPr>
          </a:p>
        </p:txBody>
      </p:sp>
      <p:sp>
        <p:nvSpPr>
          <p:cNvPr id="5939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593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59398" name="Rectangle 2"/>
          <p:cNvSpPr>
            <a:spLocks noChangeArrowheads="1"/>
          </p:cNvSpPr>
          <p:nvPr/>
        </p:nvSpPr>
        <p:spPr bwMode="auto">
          <a:xfrm>
            <a:off x="2667000" y="1752600"/>
            <a:ext cx="167163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4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 txBox="1">
            <a:spLocks noChangeArrowheads="1"/>
          </p:cNvSpPr>
          <p:nvPr/>
        </p:nvSpPr>
        <p:spPr bwMode="auto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4000" b="1" u="none">
                <a:solidFill>
                  <a:schemeClr val="bg1"/>
                </a:solidFill>
              </a:rPr>
              <a:t>程序调试</a:t>
            </a:r>
          </a:p>
        </p:txBody>
      </p:sp>
      <p:sp>
        <p:nvSpPr>
          <p:cNvPr id="72706" name="Rectangle 3"/>
          <p:cNvSpPr txBox="1">
            <a:spLocks noChangeArrowheads="1"/>
          </p:cNvSpPr>
          <p:nvPr/>
        </p:nvSpPr>
        <p:spPr bwMode="auto">
          <a:xfrm>
            <a:off x="533400" y="1828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  <a:defRPr/>
            </a:pPr>
            <a:r>
              <a:rPr lang="zh-CN" altLang="en-US" sz="2600" u="none" dirty="0">
                <a:ea typeface="黑体" charset="-122"/>
                <a:sym typeface="Wingdings" pitchFamily="2" charset="2"/>
              </a:rPr>
              <a:t>简单的错误，可以通过在程序中插入一些</a:t>
            </a:r>
            <a:r>
              <a:rPr lang="zh-CN" altLang="zh-CN" sz="2600" u="none" dirty="0">
                <a:ea typeface="黑体" charset="-122"/>
                <a:sym typeface="Wingdings" pitchFamily="2" charset="2"/>
              </a:rPr>
              <a:t>print</a:t>
            </a:r>
            <a:r>
              <a:rPr lang="zh-CN" altLang="en-US" sz="2600" u="none" dirty="0">
                <a:ea typeface="黑体" charset="-122"/>
                <a:sym typeface="Wingdings" pitchFamily="2" charset="2"/>
              </a:rPr>
              <a:t>语句，通过打印出一些中间变量来发现。</a:t>
            </a:r>
            <a:endParaRPr lang="en-US" altLang="zh-CN" sz="2600" u="none" dirty="0">
              <a:ea typeface="黑体" charset="-122"/>
              <a:sym typeface="Wingdings" pitchFamily="2" charset="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  <a:defRPr/>
            </a:pPr>
            <a:r>
              <a:rPr lang="zh-CN" altLang="en-US" sz="2600" u="none" dirty="0">
                <a:ea typeface="黑体" charset="-122"/>
                <a:sym typeface="Wingdings" pitchFamily="2" charset="2"/>
              </a:rPr>
              <a:t>熟练掌握调试器，常用的调试方法有：单步执行、设置断点、添加监视变量。</a:t>
            </a:r>
            <a:endParaRPr lang="en-US" altLang="zh-CN" sz="2600" u="none" dirty="0">
              <a:ea typeface="黑体" charset="-122"/>
              <a:sym typeface="Wingdings" pitchFamily="2" charset="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  <a:defRPr/>
            </a:pPr>
            <a:r>
              <a:rPr lang="zh-CN" altLang="en-US" sz="2200" u="none" dirty="0">
                <a:ea typeface="黑体" charset="-122"/>
                <a:sym typeface="Wingdings" pitchFamily="2" charset="2"/>
              </a:rPr>
              <a:t>打开调试工具。在</a:t>
            </a:r>
            <a:r>
              <a:rPr lang="zh-CN" altLang="zh-CN" sz="2200" u="none" dirty="0">
                <a:ea typeface="黑体" charset="-122"/>
                <a:sym typeface="Wingdings" pitchFamily="2" charset="2"/>
              </a:rPr>
              <a:t>Python</a:t>
            </a:r>
            <a:r>
              <a:rPr lang="zh-CN" altLang="en-US" sz="2200" u="none" dirty="0">
                <a:ea typeface="黑体" charset="-122"/>
                <a:sym typeface="Wingdings" pitchFamily="2" charset="2"/>
              </a:rPr>
              <a:t>控制台的菜单上，选中</a:t>
            </a:r>
            <a:r>
              <a:rPr lang="zh-CN" altLang="zh-CN" sz="2200" u="none" dirty="0">
                <a:ea typeface="黑体" charset="-122"/>
                <a:sym typeface="Wingdings" pitchFamily="2" charset="2"/>
              </a:rPr>
              <a:t>Debug &gt; Debugger，</a:t>
            </a:r>
            <a:r>
              <a:rPr lang="zh-CN" altLang="en-US" sz="2200" u="none" dirty="0">
                <a:ea typeface="黑体" charset="-122"/>
                <a:sym typeface="Wingdings" pitchFamily="2" charset="2"/>
              </a:rPr>
              <a:t>弹出调试器窗口。然后，勾选上</a:t>
            </a:r>
            <a:r>
              <a:rPr lang="zh-CN" altLang="zh-CN" sz="2200" u="none" dirty="0">
                <a:ea typeface="黑体" charset="-122"/>
                <a:sym typeface="Wingdings" pitchFamily="2" charset="2"/>
              </a:rPr>
              <a:t>Stack（</a:t>
            </a:r>
            <a:r>
              <a:rPr lang="zh-CN" altLang="en-US" sz="2200" u="none" dirty="0">
                <a:ea typeface="黑体" charset="-122"/>
                <a:sym typeface="Wingdings" pitchFamily="2" charset="2"/>
              </a:rPr>
              <a:t>调用堆栈，反映函数的调用顺序），</a:t>
            </a:r>
            <a:r>
              <a:rPr lang="zh-CN" altLang="zh-CN" sz="2200" u="none" dirty="0">
                <a:ea typeface="黑体" charset="-122"/>
                <a:sym typeface="Wingdings" pitchFamily="2" charset="2"/>
              </a:rPr>
              <a:t>Source（</a:t>
            </a:r>
            <a:r>
              <a:rPr lang="zh-CN" altLang="en-US" sz="2200" u="none" dirty="0">
                <a:ea typeface="黑体" charset="-122"/>
                <a:sym typeface="Wingdings" pitchFamily="2" charset="2"/>
              </a:rPr>
              <a:t>显示源代码），</a:t>
            </a:r>
            <a:r>
              <a:rPr lang="zh-CN" altLang="zh-CN" sz="2200" u="none" dirty="0">
                <a:ea typeface="黑体" charset="-122"/>
                <a:sym typeface="Wingdings" pitchFamily="2" charset="2"/>
              </a:rPr>
              <a:t>Locals（</a:t>
            </a:r>
            <a:r>
              <a:rPr lang="zh-CN" altLang="en-US" sz="2200" u="none" dirty="0">
                <a:ea typeface="黑体" charset="-122"/>
                <a:sym typeface="Wingdings" pitchFamily="2" charset="2"/>
              </a:rPr>
              <a:t>显示局部变量），</a:t>
            </a:r>
            <a:r>
              <a:rPr lang="zh-CN" altLang="zh-CN" sz="2200" u="none" dirty="0">
                <a:ea typeface="黑体" charset="-122"/>
                <a:sym typeface="Wingdings" pitchFamily="2" charset="2"/>
              </a:rPr>
              <a:t>Globals（</a:t>
            </a:r>
            <a:r>
              <a:rPr lang="zh-CN" altLang="en-US" sz="2200" u="none" dirty="0">
                <a:ea typeface="黑体" charset="-122"/>
                <a:sym typeface="Wingdings" pitchFamily="2" charset="2"/>
              </a:rPr>
              <a:t>显示全局变量） 。</a:t>
            </a:r>
            <a:endParaRPr lang="en-US" altLang="zh-CN" sz="2200" u="none" dirty="0">
              <a:ea typeface="黑体" charset="-122"/>
              <a:sym typeface="Wingdings" pitchFamily="2" charset="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  <a:defRPr/>
            </a:pPr>
            <a:r>
              <a:rPr lang="zh-CN" altLang="en-US" sz="2200" u="none" dirty="0">
                <a:ea typeface="黑体" charset="-122"/>
                <a:sym typeface="Wingdings" pitchFamily="2" charset="2"/>
              </a:rPr>
              <a:t>点击</a:t>
            </a:r>
            <a:r>
              <a:rPr lang="zh-CN" altLang="zh-CN" sz="2200" u="none" dirty="0">
                <a:ea typeface="黑体" charset="-122"/>
                <a:sym typeface="Wingdings" pitchFamily="2" charset="2"/>
              </a:rPr>
              <a:t>Python</a:t>
            </a:r>
            <a:r>
              <a:rPr lang="zh-CN" altLang="en-US" sz="2200" u="none" dirty="0">
                <a:ea typeface="黑体" charset="-122"/>
                <a:sym typeface="Wingdings" pitchFamily="2" charset="2"/>
              </a:rPr>
              <a:t>控制台的菜单</a:t>
            </a:r>
            <a:r>
              <a:rPr lang="zh-CN" altLang="zh-CN" sz="2200" u="none" dirty="0">
                <a:ea typeface="黑体" charset="-122"/>
                <a:sym typeface="Wingdings" pitchFamily="2" charset="2"/>
              </a:rPr>
              <a:t>File &gt; Open，</a:t>
            </a:r>
            <a:r>
              <a:rPr lang="zh-CN" altLang="en-US" sz="2200" u="none" dirty="0">
                <a:ea typeface="黑体" charset="-122"/>
                <a:sym typeface="Wingdings" pitchFamily="2" charset="2"/>
              </a:rPr>
              <a:t>打开要调试的程序。最后，在该程序窗口的菜单上，选择</a:t>
            </a:r>
            <a:r>
              <a:rPr lang="zh-CN" altLang="zh-CN" sz="2200" u="none" dirty="0">
                <a:ea typeface="黑体" charset="-122"/>
                <a:sym typeface="Wingdings" pitchFamily="2" charset="2"/>
              </a:rPr>
              <a:t>Run &gt; Run Module，</a:t>
            </a:r>
            <a:r>
              <a:rPr lang="zh-CN" altLang="en-US" sz="2200" u="none" dirty="0">
                <a:ea typeface="黑体" charset="-122"/>
                <a:sym typeface="Wingdings" pitchFamily="2" charset="2"/>
              </a:rPr>
              <a:t>运行该程序，程序运行时的中间信息将显示在调试器窗口上。</a:t>
            </a:r>
            <a:endParaRPr lang="en-US" altLang="zh-CN" sz="2200" u="none" dirty="0">
              <a:ea typeface="黑体" charset="-122"/>
              <a:sym typeface="Wingdings" pitchFamily="2" charset="2"/>
            </a:endParaRPr>
          </a:p>
        </p:txBody>
      </p:sp>
      <p:sp>
        <p:nvSpPr>
          <p:cNvPr id="6042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604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60422" name="Rectangle 2"/>
          <p:cNvSpPr>
            <a:spLocks noChangeArrowheads="1"/>
          </p:cNvSpPr>
          <p:nvPr/>
        </p:nvSpPr>
        <p:spPr bwMode="auto">
          <a:xfrm>
            <a:off x="2667000" y="1752600"/>
            <a:ext cx="167163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6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 txBox="1">
            <a:spLocks noChangeArrowheads="1"/>
          </p:cNvSpPr>
          <p:nvPr/>
        </p:nvSpPr>
        <p:spPr bwMode="auto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4000" b="1" u="none">
                <a:solidFill>
                  <a:schemeClr val="bg1"/>
                </a:solidFill>
              </a:rPr>
              <a:t>程序调试</a:t>
            </a:r>
          </a:p>
        </p:txBody>
      </p:sp>
      <p:sp>
        <p:nvSpPr>
          <p:cNvPr id="61443" name="Rectangle 3"/>
          <p:cNvSpPr txBox="1">
            <a:spLocks noChangeArrowheads="1"/>
          </p:cNvSpPr>
          <p:nvPr/>
        </p:nvSpPr>
        <p:spPr bwMode="auto">
          <a:xfrm>
            <a:off x="152400" y="1727200"/>
            <a:ext cx="3886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800100" indent="-3429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zh-CN" altLang="zh-CN" sz="2200" u="none">
                <a:sym typeface="Wingdings" pitchFamily="2" charset="2"/>
              </a:rPr>
              <a:t>IDLE</a:t>
            </a:r>
            <a:r>
              <a:rPr lang="zh-CN" altLang="en-US" sz="2200" u="none">
                <a:sym typeface="Wingdings" pitchFamily="2" charset="2"/>
              </a:rPr>
              <a:t>提供了几种调试功能：</a:t>
            </a:r>
            <a:endParaRPr lang="en-US" altLang="zh-CN" sz="2200" u="none">
              <a:sym typeface="Wingdings" pitchFamily="2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zh-CN" u="none">
                <a:sym typeface="Wingdings" pitchFamily="2" charset="2"/>
              </a:rPr>
              <a:t>Go</a:t>
            </a:r>
            <a:r>
              <a:rPr lang="zh-CN" altLang="en-US" u="none">
                <a:sym typeface="Wingdings" pitchFamily="2" charset="2"/>
              </a:rPr>
              <a:t>是运行，点击它，继续运行程序，直到碰到断点或程序结束；</a:t>
            </a:r>
            <a:endParaRPr lang="en-US" altLang="zh-CN" u="none">
              <a:sym typeface="Wingdings" pitchFamily="2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zh-CN" u="none">
                <a:sym typeface="Wingdings" pitchFamily="2" charset="2"/>
              </a:rPr>
              <a:t>Step</a:t>
            </a:r>
            <a:r>
              <a:rPr lang="zh-CN" altLang="en-US" u="none">
                <a:sym typeface="Wingdings" pitchFamily="2" charset="2"/>
              </a:rPr>
              <a:t>是进入函数，如果一行代码里包含函数调用，点击它，调试流程将进入该函数体中；</a:t>
            </a:r>
            <a:endParaRPr lang="en-US" altLang="zh-CN" u="none">
              <a:sym typeface="Wingdings" pitchFamily="2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zh-CN" u="none">
                <a:sym typeface="Wingdings" pitchFamily="2" charset="2"/>
              </a:rPr>
              <a:t>Over</a:t>
            </a:r>
            <a:r>
              <a:rPr lang="zh-CN" altLang="en-US" u="none">
                <a:sym typeface="Wingdings" pitchFamily="2" charset="2"/>
              </a:rPr>
              <a:t>是单步执行，点击它，不管一行代码里是否包含函数调用，调试流程将停留在下一行语句处；</a:t>
            </a:r>
            <a:endParaRPr lang="en-US" altLang="zh-CN" u="none">
              <a:sym typeface="Wingdings" pitchFamily="2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zh-CN" u="none">
                <a:sym typeface="Wingdings" pitchFamily="2" charset="2"/>
              </a:rPr>
              <a:t>Out</a:t>
            </a:r>
            <a:r>
              <a:rPr lang="zh-CN" altLang="en-US" u="none">
                <a:sym typeface="Wingdings" pitchFamily="2" charset="2"/>
              </a:rPr>
              <a:t>是跳出函数的意思；</a:t>
            </a:r>
            <a:endParaRPr lang="en-US" altLang="zh-CN" u="none">
              <a:sym typeface="Wingdings" pitchFamily="2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zh-CN" u="none">
                <a:sym typeface="Wingdings" pitchFamily="2" charset="2"/>
              </a:rPr>
              <a:t>Quit</a:t>
            </a:r>
            <a:r>
              <a:rPr lang="zh-CN" altLang="en-US" u="none">
                <a:sym typeface="Wingdings" pitchFamily="2" charset="2"/>
              </a:rPr>
              <a:t>是结束调试。</a:t>
            </a:r>
          </a:p>
        </p:txBody>
      </p:sp>
      <p:sp>
        <p:nvSpPr>
          <p:cNvPr id="614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614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61446" name="Rectangle 2"/>
          <p:cNvSpPr>
            <a:spLocks noChangeArrowheads="1"/>
          </p:cNvSpPr>
          <p:nvPr/>
        </p:nvSpPr>
        <p:spPr bwMode="auto">
          <a:xfrm>
            <a:off x="2667000" y="1752600"/>
            <a:ext cx="167163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pic>
        <p:nvPicPr>
          <p:cNvPr id="6144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76400"/>
            <a:ext cx="457200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7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 txBox="1">
            <a:spLocks noChangeArrowheads="1"/>
          </p:cNvSpPr>
          <p:nvPr/>
        </p:nvSpPr>
        <p:spPr bwMode="auto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4000" b="1" u="none">
                <a:solidFill>
                  <a:schemeClr val="bg1"/>
                </a:solidFill>
              </a:rPr>
              <a:t>程序调试</a:t>
            </a:r>
          </a:p>
        </p:txBody>
      </p:sp>
      <p:sp>
        <p:nvSpPr>
          <p:cNvPr id="62467" name="Rectangle 3"/>
          <p:cNvSpPr txBox="1">
            <a:spLocks noChangeArrowheads="1"/>
          </p:cNvSpPr>
          <p:nvPr/>
        </p:nvSpPr>
        <p:spPr bwMode="auto">
          <a:xfrm>
            <a:off x="381000" y="1920875"/>
            <a:ext cx="38862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800100" indent="-3429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zh-CN" altLang="en-US" sz="2400" b="1" u="none">
                <a:sym typeface="Wingdings" pitchFamily="2" charset="2"/>
              </a:rPr>
              <a:t>单步调试</a:t>
            </a:r>
            <a:endParaRPr lang="en-US" altLang="zh-CN" sz="2400" b="1" u="none">
              <a:sym typeface="Wingdings" pitchFamily="2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en-US" u="none">
                <a:sym typeface="Wingdings" pitchFamily="2" charset="2"/>
              </a:rPr>
              <a:t>运行程序后，点击调试器窗口上的</a:t>
            </a:r>
            <a:r>
              <a:rPr lang="zh-CN" altLang="zh-CN" u="none">
                <a:sym typeface="Wingdings" pitchFamily="2" charset="2"/>
              </a:rPr>
              <a:t>Over，</a:t>
            </a:r>
            <a:r>
              <a:rPr lang="zh-CN" altLang="en-US" u="none">
                <a:sym typeface="Wingdings" pitchFamily="2" charset="2"/>
              </a:rPr>
              <a:t>将进入单步执行状态，每点击一次</a:t>
            </a:r>
            <a:r>
              <a:rPr lang="zh-CN" altLang="zh-CN" u="none">
                <a:sym typeface="Wingdings" pitchFamily="2" charset="2"/>
              </a:rPr>
              <a:t>Over，</a:t>
            </a:r>
            <a:r>
              <a:rPr lang="zh-CN" altLang="en-US" u="none">
                <a:sym typeface="Wingdings" pitchFamily="2" charset="2"/>
              </a:rPr>
              <a:t>向下运行一行代码。</a:t>
            </a:r>
            <a:endParaRPr lang="en-US" altLang="zh-CN" u="none">
              <a:sym typeface="Wingdings" pitchFamily="2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en-US" u="none">
                <a:sym typeface="Wingdings" pitchFamily="2" charset="2"/>
              </a:rPr>
              <a:t>图</a:t>
            </a:r>
            <a:r>
              <a:rPr lang="en-US" altLang="zh-CN" u="none">
                <a:sym typeface="Wingdings" pitchFamily="2" charset="2"/>
              </a:rPr>
              <a:t>1</a:t>
            </a:r>
            <a:r>
              <a:rPr lang="zh-CN" altLang="en-US" u="none">
                <a:sym typeface="Wingdings" pitchFamily="2" charset="2"/>
              </a:rPr>
              <a:t>是将运行第</a:t>
            </a:r>
            <a:r>
              <a:rPr lang="en-US" altLang="zh-CN" u="none">
                <a:sym typeface="Wingdings" pitchFamily="2" charset="2"/>
              </a:rPr>
              <a:t>3</a:t>
            </a:r>
            <a:r>
              <a:rPr lang="zh-CN" altLang="en-US" u="none">
                <a:sym typeface="Wingdings" pitchFamily="2" charset="2"/>
              </a:rPr>
              <a:t>行的程序窗口；再次点击</a:t>
            </a:r>
            <a:r>
              <a:rPr lang="zh-CN" altLang="zh-CN" u="none">
                <a:sym typeface="Wingdings" pitchFamily="2" charset="2"/>
              </a:rPr>
              <a:t>Over，</a:t>
            </a:r>
            <a:r>
              <a:rPr lang="zh-CN" altLang="en-US" u="none">
                <a:sym typeface="Wingdings" pitchFamily="2" charset="2"/>
              </a:rPr>
              <a:t>则运行第</a:t>
            </a:r>
            <a:r>
              <a:rPr lang="en-US" altLang="zh-CN" u="none">
                <a:sym typeface="Wingdings" pitchFamily="2" charset="2"/>
              </a:rPr>
              <a:t>3</a:t>
            </a:r>
            <a:r>
              <a:rPr lang="zh-CN" altLang="en-US" u="none">
                <a:sym typeface="Wingdings" pitchFamily="2" charset="2"/>
              </a:rPr>
              <a:t>行代码。</a:t>
            </a:r>
            <a:endParaRPr lang="en-US" altLang="zh-CN" u="none">
              <a:sym typeface="Wingdings" pitchFamily="2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en-US" u="none">
                <a:sym typeface="Wingdings" pitchFamily="2" charset="2"/>
              </a:rPr>
              <a:t>当流程停在第</a:t>
            </a:r>
            <a:r>
              <a:rPr lang="en-US" altLang="zh-CN" u="none">
                <a:sym typeface="Wingdings" pitchFamily="2" charset="2"/>
              </a:rPr>
              <a:t>5</a:t>
            </a:r>
            <a:r>
              <a:rPr lang="zh-CN" altLang="en-US" u="none">
                <a:sym typeface="Wingdings" pitchFamily="2" charset="2"/>
              </a:rPr>
              <a:t>行的位置后（图</a:t>
            </a:r>
            <a:r>
              <a:rPr lang="en-US" altLang="zh-CN" u="none">
                <a:sym typeface="Wingdings" pitchFamily="2" charset="2"/>
              </a:rPr>
              <a:t>2</a:t>
            </a:r>
            <a:r>
              <a:rPr lang="zh-CN" altLang="zh-CN" u="none">
                <a:sym typeface="Wingdings" pitchFamily="2" charset="2"/>
              </a:rPr>
              <a:t>）；</a:t>
            </a:r>
            <a:r>
              <a:rPr lang="zh-CN" altLang="en-US" u="none">
                <a:sym typeface="Wingdings" pitchFamily="2" charset="2"/>
              </a:rPr>
              <a:t>此时，观察调试器窗口（图</a:t>
            </a:r>
            <a:r>
              <a:rPr lang="en-US" altLang="zh-CN" u="none">
                <a:sym typeface="Wingdings" pitchFamily="2" charset="2"/>
              </a:rPr>
              <a:t>3</a:t>
            </a:r>
            <a:r>
              <a:rPr lang="zh-CN" altLang="zh-CN" u="none">
                <a:sym typeface="Wingdings" pitchFamily="2" charset="2"/>
              </a:rPr>
              <a:t>），</a:t>
            </a:r>
            <a:r>
              <a:rPr lang="zh-CN" altLang="en-US" u="none">
                <a:sym typeface="Wingdings" pitchFamily="2" charset="2"/>
              </a:rPr>
              <a:t>在</a:t>
            </a:r>
            <a:r>
              <a:rPr lang="zh-CN" altLang="zh-CN" u="none">
                <a:sym typeface="Wingdings" pitchFamily="2" charset="2"/>
              </a:rPr>
              <a:t>Globals</a:t>
            </a:r>
            <a:r>
              <a:rPr lang="zh-CN" altLang="en-US" u="none">
                <a:sym typeface="Wingdings" pitchFamily="2" charset="2"/>
              </a:rPr>
              <a:t>一栏下，看到</a:t>
            </a:r>
            <a:r>
              <a:rPr lang="zh-CN" altLang="zh-CN" u="none">
                <a:sym typeface="Wingdings" pitchFamily="2" charset="2"/>
              </a:rPr>
              <a:t>BMI</a:t>
            </a:r>
            <a:r>
              <a:rPr lang="zh-CN" altLang="en-US" u="none">
                <a:sym typeface="Wingdings" pitchFamily="2" charset="2"/>
              </a:rPr>
              <a:t>的值为</a:t>
            </a:r>
            <a:r>
              <a:rPr lang="en-US" altLang="zh-CN" u="none">
                <a:sym typeface="Wingdings" pitchFamily="2" charset="2"/>
              </a:rPr>
              <a:t>19.05197378448407</a:t>
            </a:r>
            <a:r>
              <a:rPr lang="zh-CN" altLang="en-US" u="none">
                <a:sym typeface="Wingdings" pitchFamily="2" charset="2"/>
              </a:rPr>
              <a:t>。</a:t>
            </a:r>
          </a:p>
        </p:txBody>
      </p:sp>
      <p:sp>
        <p:nvSpPr>
          <p:cNvPr id="6246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624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62470" name="Rectangle 2"/>
          <p:cNvSpPr>
            <a:spLocks noChangeArrowheads="1"/>
          </p:cNvSpPr>
          <p:nvPr/>
        </p:nvSpPr>
        <p:spPr bwMode="auto">
          <a:xfrm>
            <a:off x="2667000" y="1752600"/>
            <a:ext cx="167163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pic>
        <p:nvPicPr>
          <p:cNvPr id="62471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98700"/>
            <a:ext cx="2514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2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4398963"/>
            <a:ext cx="2405063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3" name="文本框 9"/>
          <p:cNvSpPr txBox="1">
            <a:spLocks noChangeArrowheads="1"/>
          </p:cNvSpPr>
          <p:nvPr/>
        </p:nvSpPr>
        <p:spPr bwMode="auto">
          <a:xfrm>
            <a:off x="8001000" y="3276600"/>
            <a:ext cx="569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kumimoji="1" lang="zh-CN" altLang="en-US" u="none">
                <a:solidFill>
                  <a:srgbClr val="0000CC"/>
                </a:solidFill>
              </a:rPr>
              <a:t>图</a:t>
            </a:r>
            <a:r>
              <a:rPr kumimoji="1" lang="en-US" altLang="zh-CN" u="none">
                <a:solidFill>
                  <a:srgbClr val="0000CC"/>
                </a:solidFill>
              </a:rPr>
              <a:t>1</a:t>
            </a:r>
            <a:endParaRPr kumimoji="1" lang="zh-CN" altLang="en-US" u="none">
              <a:solidFill>
                <a:srgbClr val="0000CC"/>
              </a:solidFill>
            </a:endParaRPr>
          </a:p>
        </p:txBody>
      </p:sp>
      <p:sp>
        <p:nvSpPr>
          <p:cNvPr id="62474" name="文本框 10"/>
          <p:cNvSpPr txBox="1">
            <a:spLocks noChangeArrowheads="1"/>
          </p:cNvSpPr>
          <p:nvPr/>
        </p:nvSpPr>
        <p:spPr bwMode="auto">
          <a:xfrm>
            <a:off x="7950200" y="5105400"/>
            <a:ext cx="569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kumimoji="1" lang="zh-CN" altLang="en-US" u="none">
                <a:solidFill>
                  <a:srgbClr val="0000CC"/>
                </a:solidFill>
              </a:rPr>
              <a:t>图</a:t>
            </a:r>
            <a:r>
              <a:rPr kumimoji="1" lang="en-US" altLang="zh-CN" u="none">
                <a:solidFill>
                  <a:srgbClr val="0000CC"/>
                </a:solidFill>
              </a:rPr>
              <a:t>2</a:t>
            </a:r>
            <a:endParaRPr kumimoji="1" lang="zh-CN" altLang="en-US" u="none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1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 txBox="1">
            <a:spLocks noChangeArrowheads="1"/>
          </p:cNvSpPr>
          <p:nvPr/>
        </p:nvSpPr>
        <p:spPr bwMode="auto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4000" b="1" u="none">
                <a:solidFill>
                  <a:schemeClr val="bg1"/>
                </a:solidFill>
              </a:rPr>
              <a:t>程序调试</a:t>
            </a:r>
          </a:p>
        </p:txBody>
      </p:sp>
      <p:sp>
        <p:nvSpPr>
          <p:cNvPr id="63491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634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2667000" y="1752600"/>
            <a:ext cx="167163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63494" name="文本框 10"/>
          <p:cNvSpPr txBox="1">
            <a:spLocks noChangeArrowheads="1"/>
          </p:cNvSpPr>
          <p:nvPr/>
        </p:nvSpPr>
        <p:spPr bwMode="auto">
          <a:xfrm>
            <a:off x="7543800" y="3810000"/>
            <a:ext cx="569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kumimoji="1" lang="zh-CN" altLang="en-US" u="none">
                <a:solidFill>
                  <a:srgbClr val="0000CC"/>
                </a:solidFill>
              </a:rPr>
              <a:t>图</a:t>
            </a:r>
            <a:r>
              <a:rPr kumimoji="1" lang="en-US" altLang="zh-CN" u="none">
                <a:solidFill>
                  <a:srgbClr val="0000CC"/>
                </a:solidFill>
              </a:rPr>
              <a:t>3</a:t>
            </a:r>
            <a:endParaRPr kumimoji="1" lang="zh-CN" altLang="en-US" u="none">
              <a:solidFill>
                <a:srgbClr val="0000CC"/>
              </a:solidFill>
            </a:endParaRPr>
          </a:p>
        </p:txBody>
      </p:sp>
      <p:pic>
        <p:nvPicPr>
          <p:cNvPr id="63495" name="图片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2600"/>
            <a:ext cx="4305300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4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 txBox="1">
            <a:spLocks noChangeArrowheads="1"/>
          </p:cNvSpPr>
          <p:nvPr/>
        </p:nvSpPr>
        <p:spPr bwMode="auto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4000" b="1" u="none">
                <a:solidFill>
                  <a:schemeClr val="bg1"/>
                </a:solidFill>
              </a:rPr>
              <a:t>程序调试</a:t>
            </a:r>
          </a:p>
        </p:txBody>
      </p:sp>
      <p:sp>
        <p:nvSpPr>
          <p:cNvPr id="64515" name="Rectangle 3"/>
          <p:cNvSpPr txBox="1">
            <a:spLocks noChangeArrowheads="1"/>
          </p:cNvSpPr>
          <p:nvPr/>
        </p:nvSpPr>
        <p:spPr bwMode="auto">
          <a:xfrm>
            <a:off x="381000" y="1828800"/>
            <a:ext cx="82296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800100" indent="-3429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zh-CN" altLang="en-US" sz="2400" b="1" u="none">
                <a:sym typeface="Wingdings" pitchFamily="2" charset="2"/>
              </a:rPr>
              <a:t>设置断点</a:t>
            </a:r>
            <a:endParaRPr lang="en-US" altLang="zh-CN" sz="2400" b="1" u="none">
              <a:sym typeface="Wingdings" pitchFamily="2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en-US" u="none">
                <a:sym typeface="Wingdings" pitchFamily="2" charset="2"/>
              </a:rPr>
              <a:t>断点（</a:t>
            </a:r>
            <a:r>
              <a:rPr lang="en-US" altLang="zh-CN" u="none">
                <a:sym typeface="Wingdings" pitchFamily="2" charset="2"/>
              </a:rPr>
              <a:t>breakpoint</a:t>
            </a:r>
            <a:r>
              <a:rPr lang="zh-CN" altLang="en-US" u="none">
                <a:sym typeface="Wingdings" pitchFamily="2" charset="2"/>
              </a:rPr>
              <a:t>）用于让程序流程停在我们怀疑出错的一行上，然后从该处查看问题，可以与单步调试结合使用。</a:t>
            </a:r>
            <a:endParaRPr lang="en-US" altLang="zh-CN" u="none">
              <a:sym typeface="Wingdings" pitchFamily="2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en-US" u="none">
                <a:sym typeface="Wingdings" pitchFamily="2" charset="2"/>
              </a:rPr>
              <a:t>如下图使光标停留在第</a:t>
            </a:r>
            <a:r>
              <a:rPr lang="en-US" altLang="zh-CN" u="none">
                <a:sym typeface="Wingdings" pitchFamily="2" charset="2"/>
              </a:rPr>
              <a:t>5</a:t>
            </a:r>
            <a:r>
              <a:rPr lang="zh-CN" altLang="en-US" u="none">
                <a:sym typeface="Wingdings" pitchFamily="2" charset="2"/>
              </a:rPr>
              <a:t>行上，点击鼠标的右键，在弹出的右键菜单上选择</a:t>
            </a:r>
            <a:r>
              <a:rPr lang="en-US" altLang="zh-CN" u="none">
                <a:sym typeface="Wingdings" pitchFamily="2" charset="2"/>
              </a:rPr>
              <a:t>Set Breakpoint</a:t>
            </a:r>
            <a:r>
              <a:rPr lang="zh-CN" altLang="en-US" u="none">
                <a:sym typeface="Wingdings" pitchFamily="2" charset="2"/>
              </a:rPr>
              <a:t>，设置一个断点。</a:t>
            </a:r>
          </a:p>
        </p:txBody>
      </p:sp>
      <p:sp>
        <p:nvSpPr>
          <p:cNvPr id="6451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645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64518" name="Rectangle 2"/>
          <p:cNvSpPr>
            <a:spLocks noChangeArrowheads="1"/>
          </p:cNvSpPr>
          <p:nvPr/>
        </p:nvSpPr>
        <p:spPr bwMode="auto">
          <a:xfrm>
            <a:off x="2667000" y="1752600"/>
            <a:ext cx="167163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pic>
        <p:nvPicPr>
          <p:cNvPr id="64519" name="图片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75088"/>
            <a:ext cx="7239000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06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 txBox="1">
            <a:spLocks noChangeArrowheads="1"/>
          </p:cNvSpPr>
          <p:nvPr/>
        </p:nvSpPr>
        <p:spPr bwMode="auto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4000" b="1" u="none">
                <a:solidFill>
                  <a:schemeClr val="bg1"/>
                </a:solidFill>
              </a:rPr>
              <a:t>程序调试</a:t>
            </a:r>
          </a:p>
        </p:txBody>
      </p:sp>
      <p:sp>
        <p:nvSpPr>
          <p:cNvPr id="65539" name="Rectangle 3"/>
          <p:cNvSpPr txBox="1">
            <a:spLocks noChangeArrowheads="1"/>
          </p:cNvSpPr>
          <p:nvPr/>
        </p:nvSpPr>
        <p:spPr bwMode="auto">
          <a:xfrm>
            <a:off x="381000" y="2959100"/>
            <a:ext cx="8229600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800100" indent="-3429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en-US" u="none">
                <a:sym typeface="Wingdings" pitchFamily="2" charset="2"/>
              </a:rPr>
              <a:t>在进入调试状态后，点击调试器窗口上的</a:t>
            </a:r>
            <a:r>
              <a:rPr lang="en-US" altLang="zh-CN" u="none">
                <a:sym typeface="Wingdings" pitchFamily="2" charset="2"/>
              </a:rPr>
              <a:t>Go</a:t>
            </a:r>
            <a:r>
              <a:rPr lang="zh-CN" altLang="en-US" u="none">
                <a:sym typeface="Wingdings" pitchFamily="2" charset="2"/>
              </a:rPr>
              <a:t>按钮，程序将一直运行，直到碰到该断点。</a:t>
            </a:r>
            <a:endParaRPr lang="en-US" altLang="zh-CN" u="none">
              <a:sym typeface="Wingdings" pitchFamily="2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en-US" u="none">
                <a:sym typeface="Wingdings" pitchFamily="2" charset="2"/>
              </a:rPr>
              <a:t>从该断点处再进行单步调试，点击</a:t>
            </a:r>
            <a:r>
              <a:rPr lang="en-US" altLang="zh-CN" u="none">
                <a:sym typeface="Wingdings" pitchFamily="2" charset="2"/>
              </a:rPr>
              <a:t>Over</a:t>
            </a:r>
            <a:r>
              <a:rPr lang="zh-CN" altLang="en-US" u="none">
                <a:sym typeface="Wingdings" pitchFamily="2" charset="2"/>
              </a:rPr>
              <a:t>按钮，程序流程转到第</a:t>
            </a:r>
            <a:r>
              <a:rPr lang="en-US" altLang="zh-CN" u="none">
                <a:sym typeface="Wingdings" pitchFamily="2" charset="2"/>
              </a:rPr>
              <a:t>3</a:t>
            </a:r>
            <a:r>
              <a:rPr lang="zh-CN" altLang="en-US" u="none">
                <a:sym typeface="Wingdings" pitchFamily="2" charset="2"/>
              </a:rPr>
              <a:t>行，由此可知，</a:t>
            </a:r>
            <a:r>
              <a:rPr lang="en-US" altLang="zh-CN" u="none">
                <a:sym typeface="Wingdings" pitchFamily="2" charset="2"/>
              </a:rPr>
              <a:t>continue</a:t>
            </a:r>
            <a:r>
              <a:rPr lang="zh-CN" altLang="en-US" u="none">
                <a:sym typeface="Wingdings" pitchFamily="2" charset="2"/>
              </a:rPr>
              <a:t>语句略过循环体的剩余部分，使控制流程又回到了循环入口处。</a:t>
            </a:r>
            <a:endParaRPr lang="en-US" altLang="zh-CN" sz="1800" u="none">
              <a:sym typeface="Wingdings" pitchFamily="2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endParaRPr lang="en-US" altLang="zh-CN" sz="1800" u="none">
              <a:sym typeface="Wingdings" pitchFamily="2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endParaRPr lang="zh-CN" altLang="en-US" sz="1800" u="none">
              <a:sym typeface="Wingdings" pitchFamily="2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endParaRPr lang="zh-CN" altLang="en-US" u="none">
              <a:sym typeface="Wingdings" pitchFamily="2" charset="2"/>
            </a:endParaRPr>
          </a:p>
        </p:txBody>
      </p:sp>
      <p:sp>
        <p:nvSpPr>
          <p:cNvPr id="6554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655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65542" name="Rectangle 2"/>
          <p:cNvSpPr>
            <a:spLocks noChangeArrowheads="1"/>
          </p:cNvSpPr>
          <p:nvPr/>
        </p:nvSpPr>
        <p:spPr bwMode="auto">
          <a:xfrm>
            <a:off x="2667000" y="1752600"/>
            <a:ext cx="167163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pic>
        <p:nvPicPr>
          <p:cNvPr id="65543" name="图片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5213"/>
            <a:ext cx="769620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图片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990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 txBox="1">
            <a:spLocks noChangeArrowheads="1"/>
          </p:cNvSpPr>
          <p:nvPr/>
        </p:nvSpPr>
        <p:spPr bwMode="auto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4000" b="1" u="none">
                <a:solidFill>
                  <a:schemeClr val="bg1"/>
                </a:solidFill>
              </a:rPr>
              <a:t>程序调试</a:t>
            </a:r>
          </a:p>
        </p:txBody>
      </p:sp>
      <p:sp>
        <p:nvSpPr>
          <p:cNvPr id="66563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153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zh-CN" altLang="en-US" sz="2800" b="1" u="none">
                <a:sym typeface="Wingdings" pitchFamily="2" charset="2"/>
              </a:rPr>
              <a:t>添加监视变量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en-US" sz="2400" u="none">
                <a:sym typeface="Wingdings" pitchFamily="2" charset="2"/>
              </a:rPr>
              <a:t>有的调试器可以让你选择添加你感兴趣的变量（监视变量），在调试时，观察它们的值的变化。</a:t>
            </a:r>
            <a:endParaRPr lang="en-US" altLang="zh-CN" sz="2400" u="none">
              <a:sym typeface="Wingdings" pitchFamily="2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zh-CN" sz="2400" u="none">
                <a:sym typeface="Wingdings" pitchFamily="2" charset="2"/>
              </a:rPr>
              <a:t>Python</a:t>
            </a:r>
            <a:r>
              <a:rPr lang="zh-CN" altLang="en-US" sz="2400" u="none">
                <a:sym typeface="Wingdings" pitchFamily="2" charset="2"/>
              </a:rPr>
              <a:t>的</a:t>
            </a:r>
            <a:r>
              <a:rPr lang="zh-CN" altLang="zh-CN" sz="2400" u="none">
                <a:sym typeface="Wingdings" pitchFamily="2" charset="2"/>
              </a:rPr>
              <a:t>IDLE</a:t>
            </a:r>
            <a:r>
              <a:rPr lang="zh-CN" altLang="en-US" sz="2400" u="none">
                <a:sym typeface="Wingdings" pitchFamily="2" charset="2"/>
              </a:rPr>
              <a:t>调试器默认地添加了所有变量为监视变量。</a:t>
            </a:r>
            <a:endParaRPr lang="en-US" altLang="zh-CN" sz="2400" u="none">
              <a:sym typeface="Wingdings" pitchFamily="2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en-US" sz="2400" u="none">
                <a:sym typeface="Wingdings" pitchFamily="2" charset="2"/>
              </a:rPr>
              <a:t>一些系统自带的变量，如</a:t>
            </a:r>
            <a:r>
              <a:rPr lang="en-US" altLang="zh-CN" sz="2400" u="none">
                <a:sym typeface="Wingdings" pitchFamily="2" charset="2"/>
              </a:rPr>
              <a:t>_</a:t>
            </a:r>
            <a:r>
              <a:rPr lang="zh-CN" altLang="zh-CN" sz="2400" u="none">
                <a:sym typeface="Wingdings" pitchFamily="2" charset="2"/>
              </a:rPr>
              <a:t>annotations_，_doc_</a:t>
            </a:r>
            <a:r>
              <a:rPr lang="zh-CN" altLang="en-US" sz="2400" u="none">
                <a:sym typeface="Wingdings" pitchFamily="2" charset="2"/>
              </a:rPr>
              <a:t>等一般可以忽略不看。</a:t>
            </a:r>
            <a:endParaRPr lang="zh-CN" altLang="en-US" u="none">
              <a:sym typeface="Wingdings" pitchFamily="2" charset="2"/>
            </a:endParaRPr>
          </a:p>
        </p:txBody>
      </p:sp>
      <p:sp>
        <p:nvSpPr>
          <p:cNvPr id="6656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665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66566" name="Rectangle 2"/>
          <p:cNvSpPr>
            <a:spLocks noChangeArrowheads="1"/>
          </p:cNvSpPr>
          <p:nvPr/>
        </p:nvSpPr>
        <p:spPr bwMode="auto">
          <a:xfrm>
            <a:off x="2667000" y="1752600"/>
            <a:ext cx="167163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百度：</a:t>
            </a:r>
            <a:r>
              <a:rPr lang="en-US" altLang="zh-CN" dirty="0" smtClean="0"/>
              <a:t>python download</a:t>
            </a:r>
          </a:p>
          <a:p>
            <a:r>
              <a:rPr lang="zh-CN" altLang="en-US" dirty="0"/>
              <a:t>你</a:t>
            </a:r>
            <a:r>
              <a:rPr lang="zh-CN" altLang="en-US" dirty="0" smtClean="0"/>
              <a:t>会看到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的官网：</a:t>
            </a:r>
            <a:r>
              <a:rPr lang="en-US" altLang="zh-CN" dirty="0" smtClean="0">
                <a:hlinkClick r:id="rId2"/>
              </a:rPr>
              <a:t>www.python.org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8305582" cy="5635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下载和安装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85" y="1302575"/>
            <a:ext cx="4219116" cy="90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82" y="2819416"/>
            <a:ext cx="5181464" cy="344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箭头 8"/>
          <p:cNvSpPr/>
          <p:nvPr/>
        </p:nvSpPr>
        <p:spPr bwMode="auto">
          <a:xfrm flipH="1" flipV="1">
            <a:off x="5714970" y="5714940"/>
            <a:ext cx="239809" cy="3330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21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50" y="1371654"/>
            <a:ext cx="729615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右箭头 5"/>
          <p:cNvSpPr/>
          <p:nvPr/>
        </p:nvSpPr>
        <p:spPr bwMode="auto">
          <a:xfrm>
            <a:off x="1447882" y="2895614"/>
            <a:ext cx="304792" cy="30479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604" y="2590822"/>
            <a:ext cx="150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none" dirty="0" smtClean="0"/>
              <a:t>安装</a:t>
            </a:r>
            <a:r>
              <a:rPr lang="en-US" altLang="zh-CN" b="1" u="none" dirty="0" smtClean="0"/>
              <a:t>Python 3</a:t>
            </a:r>
            <a:endParaRPr lang="zh-CN" altLang="en-US" b="1" u="none" dirty="0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8305582" cy="5635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下载和安装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2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492" cy="4781354"/>
          </a:xfrm>
        </p:spPr>
        <p:txBody>
          <a:bodyPr/>
          <a:lstStyle/>
          <a:p>
            <a:r>
              <a:rPr lang="zh-CN" altLang="en-US" dirty="0" smtClean="0"/>
              <a:t>查看你的系统版本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开始</a:t>
            </a:r>
            <a:r>
              <a:rPr lang="zh-CN" altLang="en-US" dirty="0"/>
              <a:t>按钮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计算机 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右键 属性</a:t>
            </a:r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8305582" cy="5635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下载和安装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7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kso_RED5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8B4F6B"/>
      </a:accent1>
      <a:accent2>
        <a:srgbClr val="89442F"/>
      </a:accent2>
      <a:accent3>
        <a:srgbClr val="E38279"/>
      </a:accent3>
      <a:accent4>
        <a:srgbClr val="9686BF"/>
      </a:accent4>
      <a:accent5>
        <a:srgbClr val="4FA0AB"/>
      </a:accent5>
      <a:accent6>
        <a:srgbClr val="9FBE3C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A000120151104A11PPBG</Template>
  <TotalTime>908</TotalTime>
  <Words>2746</Words>
  <Application>Microsoft Office PowerPoint</Application>
  <PresentationFormat>全屏显示(4:3)</PresentationFormat>
  <Paragraphs>285</Paragraphs>
  <Slides>67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68" baseType="lpstr">
      <vt:lpstr>A000120140530A99PPBG</vt:lpstr>
      <vt:lpstr>第1讲b 准备你的开发环境</vt:lpstr>
      <vt:lpstr>参考书</vt:lpstr>
      <vt:lpstr>提纲</vt:lpstr>
      <vt:lpstr>选择你的开发环境</vt:lpstr>
      <vt:lpstr>选择你的开发环境：IPython</vt:lpstr>
      <vt:lpstr>选择你的开发环境： Jupyter Notebook </vt:lpstr>
      <vt:lpstr>下载和安装Python</vt:lpstr>
      <vt:lpstr>下载和安装Python</vt:lpstr>
      <vt:lpstr>下载和安装Python</vt:lpstr>
      <vt:lpstr>PowerPoint 演示文稿</vt:lpstr>
      <vt:lpstr>PowerPoint 演示文稿</vt:lpstr>
      <vt:lpstr>下载和安装Python</vt:lpstr>
      <vt:lpstr>下载和安装Python</vt:lpstr>
      <vt:lpstr>下载和安装Python</vt:lpstr>
      <vt:lpstr>配置Python的环境变量</vt:lpstr>
      <vt:lpstr>配置Python的环境变量</vt:lpstr>
      <vt:lpstr>配置Python的环境变量</vt:lpstr>
      <vt:lpstr>配置Python的环境变量</vt:lpstr>
      <vt:lpstr>配置Python的环境变量</vt:lpstr>
      <vt:lpstr>配置Python的环境变量</vt:lpstr>
      <vt:lpstr>配置Python的环境变量</vt:lpstr>
      <vt:lpstr>配置Python的环境变量</vt:lpstr>
      <vt:lpstr>配置Python的环境变量</vt:lpstr>
      <vt:lpstr>使用Python自带的IDLE开发环境</vt:lpstr>
      <vt:lpstr>使用Python自带的IDLE开发环境</vt:lpstr>
      <vt:lpstr>使用Python自带的IDLE开发环境</vt:lpstr>
      <vt:lpstr>使用Python自带的IDLE开发环境</vt:lpstr>
      <vt:lpstr>使用Python自带的IDLE开发环境</vt:lpstr>
      <vt:lpstr>使用Python自带的IDLE开发环境</vt:lpstr>
      <vt:lpstr>使用Python自带的IDLE开发环境</vt:lpstr>
      <vt:lpstr>使用Python自带的IDLE开发环境</vt:lpstr>
      <vt:lpstr>使用Python自带的IDLE开发环境</vt:lpstr>
      <vt:lpstr>下载和安装Jupyter Notebook</vt:lpstr>
      <vt:lpstr>使用Jupyter Notebook</vt:lpstr>
      <vt:lpstr>使用Jupyter Notebook</vt:lpstr>
      <vt:lpstr>使用Jupyter Notebook</vt:lpstr>
      <vt:lpstr>使用Jupyter Notebook</vt:lpstr>
      <vt:lpstr>使用Jupyter Notebook</vt:lpstr>
      <vt:lpstr>使用Jupyter Notebook</vt:lpstr>
      <vt:lpstr>使用Jupyter Notebook</vt:lpstr>
      <vt:lpstr>使用Jupyter Notebook</vt:lpstr>
      <vt:lpstr>使用Jupyter Notebook</vt:lpstr>
      <vt:lpstr>使用Jupyter Notebook</vt:lpstr>
      <vt:lpstr>使用Jupyter Notebook</vt:lpstr>
      <vt:lpstr>使用Jupyter Notebook</vt:lpstr>
      <vt:lpstr>使用Jupyter Notebook</vt:lpstr>
      <vt:lpstr>使用Jupyter Notebook</vt:lpstr>
      <vt:lpstr>帮助系统</vt:lpstr>
      <vt:lpstr>Help()</vt:lpstr>
      <vt:lpstr>Help()</vt:lpstr>
      <vt:lpstr>Help()</vt:lpstr>
      <vt:lpstr>&lt;Tab键&gt;</vt:lpstr>
      <vt:lpstr>&lt;Tab键&gt;</vt:lpstr>
      <vt:lpstr>&lt;Tab键&gt;</vt:lpstr>
      <vt:lpstr>安装第一次课需要的库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第1讲 数据科学</dc:title>
  <dc:creator>Yue</dc:creator>
  <cp:lastModifiedBy>Bob</cp:lastModifiedBy>
  <cp:revision>351</cp:revision>
  <dcterms:created xsi:type="dcterms:W3CDTF">2019-07-19T03:07:28Z</dcterms:created>
  <dcterms:modified xsi:type="dcterms:W3CDTF">2019-09-24T22:42:33Z</dcterms:modified>
</cp:coreProperties>
</file>