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172" r:id="rId2"/>
    <p:sldId id="1150" r:id="rId3"/>
    <p:sldId id="1151" r:id="rId4"/>
    <p:sldId id="1112" r:id="rId5"/>
    <p:sldId id="1153" r:id="rId6"/>
    <p:sldId id="1115" r:id="rId7"/>
    <p:sldId id="1113" r:id="rId8"/>
    <p:sldId id="1114" r:id="rId9"/>
    <p:sldId id="1152" r:id="rId10"/>
    <p:sldId id="1173" r:id="rId11"/>
    <p:sldId id="980" r:id="rId12"/>
    <p:sldId id="1174" r:id="rId13"/>
    <p:sldId id="1116" r:id="rId14"/>
    <p:sldId id="1177" r:id="rId15"/>
    <p:sldId id="1118" r:id="rId16"/>
    <p:sldId id="1156" r:id="rId17"/>
    <p:sldId id="1120" r:id="rId18"/>
    <p:sldId id="1154" r:id="rId19"/>
    <p:sldId id="1122" r:id="rId20"/>
    <p:sldId id="1136" r:id="rId21"/>
    <p:sldId id="1184" r:id="rId22"/>
    <p:sldId id="1123" r:id="rId23"/>
    <p:sldId id="1155" r:id="rId24"/>
    <p:sldId id="1125" r:id="rId25"/>
    <p:sldId id="1157" r:id="rId26"/>
    <p:sldId id="1179" r:id="rId27"/>
    <p:sldId id="1183" r:id="rId28"/>
    <p:sldId id="1178" r:id="rId29"/>
    <p:sldId id="1158" r:id="rId30"/>
    <p:sldId id="1138" r:id="rId31"/>
    <p:sldId id="1180" r:id="rId32"/>
    <p:sldId id="1181" r:id="rId33"/>
    <p:sldId id="1139" r:id="rId34"/>
    <p:sldId id="1140" r:id="rId35"/>
    <p:sldId id="1159" r:id="rId36"/>
    <p:sldId id="1160" r:id="rId37"/>
    <p:sldId id="1162" r:id="rId38"/>
    <p:sldId id="1142" r:id="rId39"/>
    <p:sldId id="1163" r:id="rId40"/>
    <p:sldId id="1164" r:id="rId41"/>
    <p:sldId id="1144" r:id="rId42"/>
    <p:sldId id="1145" r:id="rId43"/>
    <p:sldId id="1165" r:id="rId44"/>
    <p:sldId id="1166" r:id="rId45"/>
    <p:sldId id="960" r:id="rId46"/>
    <p:sldId id="961" r:id="rId47"/>
    <p:sldId id="1168" r:id="rId48"/>
    <p:sldId id="963" r:id="rId49"/>
    <p:sldId id="1170" r:id="rId50"/>
    <p:sldId id="1171" r:id="rId51"/>
    <p:sldId id="969" r:id="rId52"/>
    <p:sldId id="1176" r:id="rId53"/>
    <p:sldId id="1146" r:id="rId54"/>
    <p:sldId id="998" r:id="rId55"/>
    <p:sldId id="999" r:id="rId56"/>
    <p:sldId id="1147" r:id="rId57"/>
    <p:sldId id="1148" r:id="rId58"/>
    <p:sldId id="1167" r:id="rId59"/>
    <p:sldId id="1109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75202" autoAdjust="0"/>
  </p:normalViewPr>
  <p:slideViewPr>
    <p:cSldViewPr>
      <p:cViewPr>
        <p:scale>
          <a:sx n="59" d="100"/>
          <a:sy n="59" d="100"/>
        </p:scale>
        <p:origin x="39" y="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227BD88-0BBD-4FC5-9304-5CCDD859AD2D}" type="slidenum">
              <a:rPr lang="en-US" smtClean="0"/>
              <a:pPr defTabSz="963613"/>
              <a:t>48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>
                <a:solidFill>
                  <a:schemeClr val="bg2"/>
                </a:solidFill>
                <a:latin typeface="Gill Sans"/>
                <a:cs typeface="Gill Sans"/>
              </a:rPr>
              <a:t>Part 3: Analyzing Text (2/2)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631/651 451/651 (Winter 2019)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Adam Roegiest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Kira Systems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January 31, 2019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12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These slides are available at http://roegiest.com/bigdata-2019w/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postings)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3858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5638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5638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5638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8110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8110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4038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4038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7391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7391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7391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4038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4038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5181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3048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3048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3048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63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63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63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876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4572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53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grpSp>
        <p:nvGrpSpPr>
          <p:cNvPr id="90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832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&lt;- postings)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33589">
            <a:off x="4222259" y="5159639"/>
            <a:ext cx="27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19201" y="5142143"/>
            <a:ext cx="3048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8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209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209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2209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2209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2209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1752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1752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1529714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1752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1752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1752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715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336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715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5715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1529714"/>
            <a:ext cx="673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(keys)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5715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5715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5715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11336" y="24103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1336" y="28675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11336" y="33247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11336" y="37819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1336" y="4239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44971" y="4958714"/>
            <a:ext cx="238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How is this different?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7371" y="5282624"/>
            <a:ext cx="3047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Let the framework do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3886200" y="3053714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Try…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6554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6554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6554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6554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6554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6554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903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reduce(key: Pair,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0153" y="6248400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FF0000"/>
                </a:solidFill>
                <a:latin typeface="Gill Sans"/>
                <a:cs typeface="Gill Sans"/>
              </a:rPr>
              <a:t>What else do we need to do?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 rot="21107013">
            <a:off x="3672098" y="5226857"/>
            <a:ext cx="36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Wait, </a:t>
            </a:r>
            <a:r>
              <a:rPr lang="en-US" sz="2400" b="0">
                <a:solidFill>
                  <a:srgbClr val="FF0000"/>
                </a:solidFill>
                <a:latin typeface="Gill Sans"/>
                <a:cs typeface="Gill Sans"/>
              </a:rPr>
              <a:t>how’s this any better?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9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0480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886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47244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55626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6400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2209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0480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 bwMode="ltGray">
          <a:xfrm>
            <a:off x="3886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47244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55626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6400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2590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429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42672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51054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943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1800" y="1947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1752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908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8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12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42672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13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51054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5943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45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1800" y="4538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" y="1219200"/>
            <a:ext cx="188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Conceptually: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3059668"/>
            <a:ext cx="15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In Practice: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8200" y="3505200"/>
            <a:ext cx="5091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Don’t encode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docids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, encode gaps (or 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-gaps)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38100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But it’s not obvious that this save space…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9200" y="5334000"/>
            <a:ext cx="68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= delta encoding, delta compression, gap compression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Postings Encoding</a:t>
            </a:r>
          </a:p>
        </p:txBody>
      </p:sp>
    </p:spTree>
    <p:extLst>
      <p:ext uri="{BB962C8B-B14F-4D97-AF65-F5344CB8AC3E}">
        <p14:creationId xmlns:p14="http://schemas.microsoft.com/office/powerpoint/2010/main" val="100418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58" grpId="0" animBg="1"/>
      <p:bldP spid="59" grpId="0"/>
      <p:bldP spid="61" grpId="0" animBg="1"/>
      <p:bldP spid="63" grpId="0" animBg="1"/>
      <p:bldP spid="65" grpId="0" animBg="1"/>
      <p:bldP spid="67" grpId="0" animBg="1"/>
      <p:bldP spid="69" grpId="0" animBg="1"/>
      <p:bldP spid="71" grpId="0"/>
      <p:bldP spid="73" grpId="0"/>
      <p:bldP spid="74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Overview of Integer Compression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Byte-aligned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VByte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508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Bit-aligned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3186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Unary codes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0070C0"/>
                </a:solidFill>
                <a:sym typeface="Symbol"/>
              </a:rPr>
              <a:t>/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Golomb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 (local Bernoulli model)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21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Word-aligned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702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Simple family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Bit packing family (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PForDelta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7960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133600" y="3048000"/>
            <a:ext cx="1828800" cy="228600"/>
            <a:chOff x="1295400" y="2362200"/>
            <a:chExt cx="1828800" cy="228600"/>
          </a:xfrm>
        </p:grpSpPr>
        <p:sp>
          <p:nvSpPr>
            <p:cNvPr id="6" name="Rectangle 5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3505200"/>
            <a:ext cx="1828800" cy="228600"/>
            <a:chOff x="1295400" y="2362200"/>
            <a:chExt cx="1828800" cy="228600"/>
          </a:xfrm>
        </p:grpSpPr>
        <p:sp>
          <p:nvSpPr>
            <p:cNvPr id="61" name="Rectangle 60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91000" y="3505200"/>
            <a:ext cx="1828800" cy="228600"/>
            <a:chOff x="1295400" y="2362200"/>
            <a:chExt cx="1828800" cy="228600"/>
          </a:xfrm>
        </p:grpSpPr>
        <p:sp>
          <p:nvSpPr>
            <p:cNvPr id="70" name="Rectangle 69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1" name="Rectangle 70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133600" y="3962400"/>
            <a:ext cx="1828800" cy="228600"/>
            <a:chOff x="1295400" y="2362200"/>
            <a:chExt cx="1828800" cy="228600"/>
          </a:xfrm>
        </p:grpSpPr>
        <p:sp>
          <p:nvSpPr>
            <p:cNvPr id="79" name="Rectangle 78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1000" y="3962400"/>
            <a:ext cx="1828800" cy="228600"/>
            <a:chOff x="1295400" y="2362200"/>
            <a:chExt cx="1828800" cy="228600"/>
          </a:xfrm>
        </p:grpSpPr>
        <p:sp>
          <p:nvSpPr>
            <p:cNvPr id="88" name="Rectangle 87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24600" y="3962400"/>
            <a:ext cx="1828800" cy="228600"/>
            <a:chOff x="1295400" y="2362200"/>
            <a:chExt cx="1828800" cy="228600"/>
          </a:xfrm>
        </p:grpSpPr>
        <p:sp>
          <p:nvSpPr>
            <p:cNvPr id="97" name="Rectangle 96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2971800"/>
            <a:ext cx="639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7 bits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400" y="34290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14 bits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95400" y="38862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21 bits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!</a:t>
            </a: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VByte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510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Works okay, easy to implement…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1501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idea: use only as many bytes as needed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0" y="1882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Need to reserve one bit per byte as the “continuation bit”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 remaining bits for encoding value</a:t>
            </a:r>
          </a:p>
        </p:txBody>
      </p:sp>
    </p:spTree>
    <p:extLst>
      <p:ext uri="{BB962C8B-B14F-4D97-AF65-F5344CB8AC3E}">
        <p14:creationId xmlns:p14="http://schemas.microsoft.com/office/powerpoint/2010/main" val="795169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18288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28 1-bit numbers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25716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14 2-bit numbers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33336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9 3-bit numbers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0194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7 4-bit numbers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47814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(9 total ways)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844" y="19050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“selectors”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Simple-9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0" y="121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many different ways can we divide up 28 bits?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Family – general idea applies to 64-bit words, etc.</a:t>
            </a:r>
          </a:p>
        </p:txBody>
      </p:sp>
    </p:spTree>
    <p:extLst>
      <p:ext uri="{BB962C8B-B14F-4D97-AF65-F5344CB8AC3E}">
        <p14:creationId xmlns:p14="http://schemas.microsoft.com/office/powerpoint/2010/main" val="301582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7" grpId="0"/>
      <p:bldP spid="179" grpId="0"/>
      <p:bldP spid="180" grpId="0"/>
      <p:bldP spid="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43000" y="2743200"/>
            <a:ext cx="7680146" cy="533400"/>
            <a:chOff x="1143000" y="2057400"/>
            <a:chExt cx="7680146" cy="533400"/>
          </a:xfrm>
        </p:grpSpPr>
        <p:sp>
          <p:nvSpPr>
            <p:cNvPr id="4" name="Rectangle 3"/>
            <p:cNvSpPr/>
            <p:nvPr/>
          </p:nvSpPr>
          <p:spPr bwMode="ltGray">
            <a:xfrm>
              <a:off x="1524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 bwMode="ltGray">
            <a:xfrm>
              <a:off x="1752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1981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209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2438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667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895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124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352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581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3810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038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267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4495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4724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4953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5181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5410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5" name="Rectangle 24"/>
            <p:cNvSpPr/>
            <p:nvPr/>
          </p:nvSpPr>
          <p:spPr bwMode="ltGray">
            <a:xfrm>
              <a:off x="5638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 bwMode="ltGray">
            <a:xfrm>
              <a:off x="5867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6096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6324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 bwMode="ltGray">
            <a:xfrm>
              <a:off x="6553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 bwMode="ltGray">
            <a:xfrm>
              <a:off x="6781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51816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ltGray">
            <a:xfrm>
              <a:off x="7010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7239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7467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7696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7924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8153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70104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143000" y="21144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82000" y="21336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352800"/>
            <a:ext cx="7239000" cy="533400"/>
            <a:chOff x="1143000" y="2667000"/>
            <a:chExt cx="7239000" cy="533400"/>
          </a:xfrm>
        </p:grpSpPr>
        <p:sp>
          <p:nvSpPr>
            <p:cNvPr id="42" name="Rectangle 41"/>
            <p:cNvSpPr/>
            <p:nvPr/>
          </p:nvSpPr>
          <p:spPr bwMode="ltGray">
            <a:xfrm>
              <a:off x="1524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1752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1981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2209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2438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2667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2895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 bwMode="ltGray">
            <a:xfrm>
              <a:off x="3124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3352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3581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810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4038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4267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4495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724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953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5181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410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638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867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6096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6324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6553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6781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7010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7239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7467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7696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3528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1816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70104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43000" y="272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40854" y="27240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0" y="3962400"/>
            <a:ext cx="7696200" cy="533400"/>
            <a:chOff x="1143000" y="3276600"/>
            <a:chExt cx="7696200" cy="533400"/>
          </a:xfrm>
        </p:grpSpPr>
        <p:sp>
          <p:nvSpPr>
            <p:cNvPr id="74" name="Rectangle 73"/>
            <p:cNvSpPr/>
            <p:nvPr/>
          </p:nvSpPr>
          <p:spPr bwMode="ltGray">
            <a:xfrm>
              <a:off x="1524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1752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1981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209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438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667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2895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124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352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581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3810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038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267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4495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4724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4953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181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5410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5638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5867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6096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6324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6553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6781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7010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7239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7467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7696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7924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8153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33528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>
              <a:off x="51816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70104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3000" y="33336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398054" y="33336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Bit Packing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PForDelta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– bit packing + separate storage of “overflow” bits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1295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smallest number of bits we need </a:t>
            </a:r>
            <a:b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code a block (=128) of integers?</a:t>
            </a:r>
          </a:p>
        </p:txBody>
      </p:sp>
    </p:spTree>
    <p:extLst>
      <p:ext uri="{BB962C8B-B14F-4D97-AF65-F5344CB8AC3E}">
        <p14:creationId xmlns:p14="http://schemas.microsoft.com/office/powerpoint/2010/main" val="46295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ing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298" y="0"/>
            <a:ext cx="10351698" cy="6858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guvnah</a:t>
            </a:r>
            <a:r>
              <a:rPr lang="en-US" sz="1000" b="0" dirty="0">
                <a:solidFill>
                  <a:srgbClr val="FFFFFF"/>
                </a:solidFill>
              </a:rPr>
              <a:t>/7861418602/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72200" y="5105400"/>
            <a:ext cx="2514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3600" b="0" dirty="0"/>
              <a:t>Search!</a:t>
            </a:r>
          </a:p>
        </p:txBody>
      </p:sp>
    </p:spTree>
    <p:extLst>
      <p:ext uri="{BB962C8B-B14F-4D97-AF65-F5344CB8AC3E}">
        <p14:creationId xmlns:p14="http://schemas.microsoft.com/office/powerpoint/2010/main" val="2812383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7391400" cy="3429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x </a:t>
            </a:r>
            <a:r>
              <a:rPr lang="en-US" dirty="0">
                <a:sym typeface="Symbol"/>
              </a:rPr>
              <a:t> 1, parameter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: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+ 1 in unary, where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(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- 1 ) /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 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in binary, where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- </a:t>
            </a:r>
            <a:r>
              <a:rPr lang="en-US" i="1" dirty="0" err="1">
                <a:sym typeface="Symbol"/>
              </a:rPr>
              <a:t>qb</a:t>
            </a:r>
            <a:r>
              <a:rPr lang="en-US" dirty="0">
                <a:sym typeface="Symbol"/>
              </a:rPr>
              <a:t> - 1, in log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 or log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 bits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Example: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3,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= 0, 1, 2 (0, 10, 11)</a:t>
            </a:r>
          </a:p>
          <a:p>
            <a:pPr marL="457129" lvl="1" indent="0">
              <a:buNone/>
            </a:pP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6,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 = 0, 1, 2, 3, 4, 5 (00, 01, 100, 101, 110, 111)</a:t>
            </a:r>
          </a:p>
          <a:p>
            <a:pPr marL="457129" lvl="1" indent="0">
              <a:buNone/>
            </a:pPr>
            <a:r>
              <a:rPr lang="en-US" i="1" dirty="0"/>
              <a:t>x</a:t>
            </a:r>
            <a:r>
              <a:rPr lang="en-US" dirty="0"/>
              <a:t> = 9,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3: </a:t>
            </a:r>
            <a:r>
              <a:rPr lang="en-US" i="1" dirty="0"/>
              <a:t>q</a:t>
            </a:r>
            <a:r>
              <a:rPr lang="en-US" dirty="0"/>
              <a:t> = 2, </a:t>
            </a:r>
            <a:r>
              <a:rPr lang="en-US" i="1" dirty="0"/>
              <a:t>r</a:t>
            </a:r>
            <a:r>
              <a:rPr lang="en-US" dirty="0"/>
              <a:t> = 2, code = 110:11</a:t>
            </a:r>
          </a:p>
          <a:p>
            <a:pPr marL="457129" lvl="1" indent="0">
              <a:buNone/>
            </a:pPr>
            <a:r>
              <a:rPr lang="en-US" i="1" dirty="0"/>
              <a:t>x</a:t>
            </a:r>
            <a:r>
              <a:rPr lang="en-US" dirty="0"/>
              <a:t> = 9,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= 6: </a:t>
            </a:r>
            <a:r>
              <a:rPr lang="en-US" i="1" dirty="0"/>
              <a:t>q</a:t>
            </a:r>
            <a:r>
              <a:rPr lang="en-US" dirty="0"/>
              <a:t> = 1, </a:t>
            </a:r>
            <a:r>
              <a:rPr lang="en-US" i="1" dirty="0"/>
              <a:t>r</a:t>
            </a:r>
            <a:r>
              <a:rPr lang="en-US" dirty="0"/>
              <a:t> = 2, code = 10:100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Punch line: o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ptimal </a:t>
            </a:r>
            <a:r>
              <a:rPr lang="mr-IN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b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~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0.69 (</a:t>
            </a:r>
            <a:r>
              <a:rPr lang="mr-IN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N/df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)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67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Different b for every term!</a:t>
            </a:r>
          </a:p>
        </p:txBody>
      </p:sp>
    </p:spTree>
    <p:extLst>
      <p:ext uri="{BB962C8B-B14F-4D97-AF65-F5344CB8AC3E}">
        <p14:creationId xmlns:p14="http://schemas.microsoft.com/office/powerpoint/2010/main" val="32674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reduce(key: Pair,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107013">
            <a:off x="2962070" y="5226857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Ah, now we know why this is different!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5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ltGray">
          <a:xfrm>
            <a:off x="1744536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0872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1744536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744536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0336" y="15240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63536" y="15240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744536" y="3352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744536" y="3810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1744536" y="4267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40872" y="2404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40872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40872" y="3319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40872" y="3776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40872" y="4233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>
            <a:off x="1744536" y="3623846"/>
            <a:ext cx="381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86000" y="5605046"/>
            <a:ext cx="27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</a:t>
            </a:r>
            <a:r>
              <a:rPr lang="en-US" sz="1800" b="0" i="1" dirty="0">
                <a:solidFill>
                  <a:schemeClr val="bg1"/>
                </a:solidFill>
                <a:latin typeface="Gill Sans"/>
                <a:cs typeface="Gill Sans"/>
              </a:rPr>
              <a:t>compressed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09800" y="4572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2241" y="6248400"/>
            <a:ext cx="204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Sound familiar?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2133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But wait! How do we set the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Golomb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parameter </a:t>
            </a:r>
            <a:r>
              <a:rPr lang="en-US" sz="24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0" y="3429000"/>
            <a:ext cx="292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We need the </a:t>
            </a:r>
            <a:r>
              <a:rPr lang="en-US" sz="20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to set 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0" y="383482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But we don’t know the </a:t>
            </a:r>
            <a:r>
              <a:rPr lang="en-US" sz="20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until we’ve seen all postings!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3048000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Recall: optimal 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~ 0.69 (</a:t>
            </a:r>
            <a:r>
              <a:rPr lang="en-US" sz="2000" b="0" i="1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N/</a:t>
            </a:r>
            <a:r>
              <a:rPr lang="en-US" sz="2000" b="0" i="1" dirty="0" err="1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df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Chicken and Egg?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2577914" y="1979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2577914" y="4265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2577914" y="28937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2577914" y="24365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2577914" y="33509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77914" y="38081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200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1" grpId="0"/>
      <p:bldP spid="29" grpId="0"/>
      <p:bldP spid="35" grpId="0"/>
      <p:bldP spid="4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sz="36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mapper: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62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28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reducer: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09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Make sure “special” key-value pairs come first: process them to determine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786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Remember: proper partitioning!</a:t>
            </a:r>
          </a:p>
        </p:txBody>
      </p:sp>
    </p:spTree>
    <p:extLst>
      <p:ext uri="{BB962C8B-B14F-4D97-AF65-F5344CB8AC3E}">
        <p14:creationId xmlns:p14="http://schemas.microsoft.com/office/powerpoint/2010/main" val="110472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2000" y="1219200"/>
            <a:ext cx="2014401" cy="628710"/>
            <a:chOff x="762000" y="1828800"/>
            <a:chExt cx="2014401" cy="628710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2057400"/>
              <a:ext cx="193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1828800"/>
              <a:ext cx="701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sp>
        <p:nvSpPr>
          <p:cNvPr id="20" name="Rectangle 19"/>
          <p:cNvSpPr/>
          <p:nvPr/>
        </p:nvSpPr>
        <p:spPr bwMode="ltGray">
          <a:xfrm>
            <a:off x="1143000" y="2590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336" y="2557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21336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21336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1143000" y="3048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336" y="30142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28" name="Rectangle 27"/>
          <p:cNvSpPr/>
          <p:nvPr/>
        </p:nvSpPr>
        <p:spPr bwMode="ltGray">
          <a:xfrm>
            <a:off x="1143000" y="3505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336" y="34714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31" name="Rectangle 30"/>
          <p:cNvSpPr/>
          <p:nvPr/>
        </p:nvSpPr>
        <p:spPr bwMode="ltGray">
          <a:xfrm>
            <a:off x="1143000" y="4191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336" y="4157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143000" y="4648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36" y="4614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143000" y="5105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336" y="5071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00400" y="1414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Input document…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0400" y="2557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Emit normal key-value pairs…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415724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Mapper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1981200" y="2590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981200" y="3505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ltGray">
          <a:xfrm>
            <a:off x="1981200" y="3048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 bwMode="ltGray">
          <a:xfrm>
            <a:off x="1981200" y="4191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981200" y="5105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ltGray">
          <a:xfrm>
            <a:off x="1981200" y="4648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88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  <p:bldP spid="24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  <p:bldP spid="37" grpId="0" animBg="1"/>
      <p:bldP spid="38" grpId="0"/>
      <p:bldP spid="76" grpId="0"/>
      <p:bldP spid="7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First, 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</a:t>
            </a:r>
            <a:r>
              <a:rPr lang="en-US" sz="1800" b="0" i="1" dirty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from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800" y="35724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Important: properly define sort order to make sure “special” key-value pairs come first!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30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78" grpId="0"/>
      <p:bldP spid="35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But I don’t care about </a:t>
            </a: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Codes!</a:t>
            </a:r>
          </a:p>
        </p:txBody>
      </p:sp>
    </p:spTree>
    <p:extLst>
      <p:ext uri="{BB962C8B-B14F-4D97-AF65-F5344CB8AC3E}">
        <p14:creationId xmlns:p14="http://schemas.microsoft.com/office/powerpoint/2010/main" val="129518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Basic Inverted Indexer: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97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IP (~Pairs)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reduce(key: Pair,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emit(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0917564">
            <a:off x="4771497" y="4800751"/>
            <a:ext cx="3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What’s the assumption?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58207" y="5029200"/>
            <a:ext cx="3689993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917564">
            <a:off x="5713041" y="5105551"/>
            <a:ext cx="139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Is it okay?</a:t>
            </a:r>
          </a:p>
        </p:txBody>
      </p:sp>
    </p:spTree>
    <p:extLst>
      <p:ext uri="{BB962C8B-B14F-4D97-AF65-F5344CB8AC3E}">
        <p14:creationId xmlns:p14="http://schemas.microsoft.com/office/powerpoint/2010/main" val="140470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9591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Postings(1, 15, 22, 39, 54) </a:t>
            </a:r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Postings(2, 46)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 Postings(1, 2, 15, 22, 39, 46, 54)</a:t>
            </a:r>
          </a:p>
        </p:txBody>
      </p:sp>
      <p:sp>
        <p:nvSpPr>
          <p:cNvPr id="5" name="TextBox 4"/>
          <p:cNvSpPr txBox="1"/>
          <p:nvPr/>
        </p:nvSpPr>
        <p:spPr>
          <a:xfrm rot="21075526">
            <a:off x="3059542" y="2893951"/>
            <a:ext cx="405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 exactly is this operation?</a:t>
            </a:r>
            <a:b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 have we created?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Merging Postings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Let’s define an operation ⊕ on postings lists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P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76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 we can rewrite our indexing algorithm!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576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692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8120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00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800" b="0" dirty="0" err="1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err="1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119735"/>
            <a:ext cx="505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Solution: apply compression as needed!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223588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811953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m(term).append((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13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Slightly less elegant implementation… but uses same idea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LP (~Stripes)</a:t>
            </a:r>
          </a:p>
        </p:txBody>
      </p:sp>
      <p:sp>
        <p:nvSpPr>
          <p:cNvPr id="12" name="TextBox 11"/>
          <p:cNvSpPr txBox="1"/>
          <p:nvPr/>
        </p:nvSpPr>
        <p:spPr>
          <a:xfrm rot="21134632">
            <a:off x="3965429" y="5761053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56549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(list &lt;- lists)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emit(term, f)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LP (~Stripes)</a:t>
            </a:r>
          </a:p>
        </p:txBody>
      </p:sp>
      <p:sp>
        <p:nvSpPr>
          <p:cNvPr id="6" name="TextBox 5"/>
          <p:cNvSpPr txBox="1"/>
          <p:nvPr/>
        </p:nvSpPr>
        <p:spPr>
          <a:xfrm rot="21225067">
            <a:off x="2085498" y="3356510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13685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P-vs-IP-running-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62800" cy="4297680"/>
          </a:xfrm>
          <a:prstGeom prst="rect">
            <a:avLst/>
          </a:prstGeom>
        </p:spPr>
      </p:pic>
      <p:pic>
        <p:nvPicPr>
          <p:cNvPr id="4" name="Picture 3" descr="LP-vs-IP-intermedi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5715000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6427113"/>
            <a:ext cx="4038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From: </a:t>
            </a:r>
            <a:r>
              <a:rPr lang="en-US" sz="1100" b="0" dirty="0" err="1">
                <a:solidFill>
                  <a:srgbClr val="000000"/>
                </a:solidFill>
                <a:latin typeface="Gill Sans"/>
                <a:cs typeface="Gill Sans"/>
              </a:rPr>
              <a:t>Elsayed</a:t>
            </a:r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 et al., Brute-Force Approaches to Batch Retrieval: Scalable Indexing with MapReduce, or Why Bother? 2010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1" y="381000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Experiments on ClueWeb09 collection: segments 1 + 2</a:t>
            </a:r>
          </a:p>
          <a:p>
            <a:r>
              <a:rPr lang="en-US" sz="1400" b="0" dirty="0">
                <a:solidFill>
                  <a:srgbClr val="000000"/>
                </a:solidFill>
                <a:latin typeface="Gill Sans"/>
                <a:cs typeface="Gill Sans"/>
              </a:rPr>
              <a:t>101.8m documents (472 GB compressed, 2.97 TB uncompressed)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152400"/>
            <a:ext cx="22098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LP vs. IP?</a:t>
            </a:r>
          </a:p>
        </p:txBody>
      </p:sp>
    </p:spTree>
    <p:extLst>
      <p:ext uri="{BB962C8B-B14F-4D97-AF65-F5344CB8AC3E}">
        <p14:creationId xmlns:p14="http://schemas.microsoft.com/office/powerpoint/2010/main" val="407631334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map(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: Long, doc: String)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tokenize(doc))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) &lt;- counts)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m(term).append((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(term &lt;-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emit(term,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(list &lt;- lists)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emit(term, f)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1393788">
            <a:off x="4658169" y="2838784"/>
            <a:ext cx="430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Remind you of anything in Spark?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67400" y="3352800"/>
            <a:ext cx="2971800" cy="3325743"/>
            <a:chOff x="5867400" y="1932057"/>
            <a:chExt cx="2971800" cy="332574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324600" y="1932057"/>
              <a:ext cx="20574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ndale Mono"/>
                  <a:cs typeface="Andale Mono"/>
                </a:rPr>
                <a:t>RDD[(K, V)]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67400" y="3124200"/>
              <a:ext cx="2971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 err="1">
                  <a:solidFill>
                    <a:schemeClr val="bg2"/>
                  </a:solidFill>
                  <a:latin typeface="Gill Sans"/>
                  <a:cs typeface="Gill Sans"/>
                </a:rPr>
                <a:t>aggregateByKey</a:t>
              </a:r>
              <a:endParaRPr lang="en-US" sz="1800" dirty="0">
                <a:solidFill>
                  <a:schemeClr val="bg2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seqOp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V) ⇒ U, </a:t>
              </a:r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combOp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U) ⇒ U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477000" y="4903857"/>
              <a:ext cx="17526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ndale Mono"/>
                  <a:cs typeface="Andale Mono"/>
                </a:rPr>
                <a:t>RDD[(K, U)]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 bwMode="auto">
            <a:xfrm>
              <a:off x="7353300" y="2286000"/>
              <a:ext cx="0" cy="8382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 bwMode="auto">
            <a:xfrm>
              <a:off x="7353300" y="4114800"/>
              <a:ext cx="0" cy="7890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Look at LP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142422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095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glans_regia_Echte_Walnussfrucht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7504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Exploit associativity and </a:t>
            </a:r>
            <a:r>
              <a:rPr lang="en-US" sz="2400" b="0" dirty="0" err="1">
                <a:solidFill>
                  <a:srgbClr val="FFFFFF"/>
                </a:solidFill>
                <a:latin typeface="Gill Sans"/>
                <a:cs typeface="Gill Sans"/>
              </a:rPr>
              <a:t>commutativity</a:t>
            </a:r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 via commutative </a:t>
            </a:r>
            <a:r>
              <a:rPr lang="en-US" sz="2400" b="0" dirty="0" err="1">
                <a:solidFill>
                  <a:srgbClr val="FFFFFF"/>
                </a:solidFill>
                <a:latin typeface="Gill Sans"/>
                <a:cs typeface="Gill Sans"/>
              </a:rPr>
              <a:t>monoids</a:t>
            </a:r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 (if you can)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(Walnut)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39696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FFFF"/>
                </a:solidFill>
                <a:latin typeface="Gill Sans"/>
                <a:cs typeface="Gill Sans"/>
              </a:rPr>
              <a:t>Exploit framework-based sorting to sequence computations (if you can’t)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ea typeface="+mj-ea"/>
                <a:cs typeface="Gill Sans"/>
              </a:rPr>
              <a:t>Algorithm design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6249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7069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indexing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Scalability is critical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be relatively fast, but need not be real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Fundamentally a batch operation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Incremental updates may or may not be important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crawling is a challenge in itself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171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retrieval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528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have sub-second response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only need relatively few results</a:t>
            </a:r>
          </a:p>
        </p:txBody>
      </p:sp>
      <p:sp>
        <p:nvSpPr>
          <p:cNvPr id="10" name="TextBox 9"/>
          <p:cNvSpPr txBox="1"/>
          <p:nvPr/>
        </p:nvSpPr>
        <p:spPr>
          <a:xfrm rot="379706">
            <a:off x="5013904" y="1618943"/>
            <a:ext cx="313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Perfect for MapReduce!</a:t>
            </a:r>
          </a:p>
        </p:txBody>
      </p:sp>
      <p:sp>
        <p:nvSpPr>
          <p:cNvPr id="11" name="TextBox 10"/>
          <p:cNvSpPr txBox="1"/>
          <p:nvPr/>
        </p:nvSpPr>
        <p:spPr>
          <a:xfrm rot="21301843">
            <a:off x="3830159" y="5210524"/>
            <a:ext cx="27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Uh… not so good…</a:t>
            </a:r>
          </a:p>
        </p:txBody>
      </p:sp>
    </p:spTree>
    <p:extLst>
      <p:ext uri="{BB962C8B-B14F-4D97-AF65-F5344CB8AC3E}">
        <p14:creationId xmlns:p14="http://schemas.microsoft.com/office/powerpoint/2010/main" val="333381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62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(For now)</a:t>
            </a:r>
          </a:p>
        </p:txBody>
      </p:sp>
    </p:spTree>
    <p:extLst>
      <p:ext uri="{BB962C8B-B14F-4D97-AF65-F5344CB8AC3E}">
        <p14:creationId xmlns:p14="http://schemas.microsoft.com/office/powerpoint/2010/main" val="201235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query divides the collection into two sets: retrieved,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01484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62400" y="2057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What goes in each cell?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19600" y="2510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boolean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19600" y="2814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count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19600" y="3119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249032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382536" y="2667000"/>
            <a:ext cx="2500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( blue AND fish ) OR ham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761122" y="2286000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OR</a:t>
              </a: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0494" name="Right Arrow 21"/>
          <p:cNvSpPr>
            <a:spLocks noChangeArrowheads="1"/>
          </p:cNvSpPr>
          <p:nvPr/>
        </p:nvSpPr>
        <p:spPr bwMode="auto">
          <a:xfrm>
            <a:off x="6092399" y="26670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05200" y="3919954"/>
            <a:ext cx="5292726" cy="1066800"/>
            <a:chOff x="2667000" y="3429000"/>
            <a:chExt cx="5292726" cy="1066800"/>
          </a:xfrm>
        </p:grpSpPr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4046538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046538" y="34290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667000" y="34290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667000" y="3814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559301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1" name="Straight Arrow Connector 227"/>
            <p:cNvCxnSpPr>
              <a:cxnSpLocks noChangeShapeType="1"/>
              <a:stCxn id="48" idx="3"/>
              <a:endCxn id="47" idx="1"/>
            </p:cNvCxnSpPr>
            <p:nvPr/>
          </p:nvCxnSpPr>
          <p:spPr bwMode="auto">
            <a:xfrm>
              <a:off x="3817938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Arrow Connector 235"/>
            <p:cNvCxnSpPr>
              <a:cxnSpLocks noChangeShapeType="1"/>
              <a:stCxn id="49" idx="3"/>
              <a:endCxn id="46" idx="1"/>
            </p:cNvCxnSpPr>
            <p:nvPr/>
          </p:nvCxnSpPr>
          <p:spPr bwMode="auto">
            <a:xfrm>
              <a:off x="3817938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235"/>
            <p:cNvCxnSpPr>
              <a:cxnSpLocks noChangeShapeType="1"/>
              <a:stCxn id="46" idx="3"/>
              <a:endCxn id="50" idx="1"/>
            </p:cNvCxnSpPr>
            <p:nvPr/>
          </p:nvCxnSpPr>
          <p:spPr bwMode="auto">
            <a:xfrm>
              <a:off x="4330701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046538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667000" y="4195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59301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28" name="Straight Arrow Connector 235"/>
            <p:cNvCxnSpPr>
              <a:cxnSpLocks noChangeShapeType="1"/>
              <a:stCxn id="26" idx="3"/>
              <a:endCxn id="25" idx="1"/>
            </p:cNvCxnSpPr>
            <p:nvPr/>
          </p:nvCxnSpPr>
          <p:spPr bwMode="auto">
            <a:xfrm>
              <a:off x="3817938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35"/>
            <p:cNvCxnSpPr>
              <a:cxnSpLocks noChangeShapeType="1"/>
              <a:stCxn id="25" idx="3"/>
              <a:endCxn id="27" idx="1"/>
            </p:cNvCxnSpPr>
            <p:nvPr/>
          </p:nvCxnSpPr>
          <p:spPr bwMode="auto">
            <a:xfrm>
              <a:off x="4330701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070474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583237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2" name="Straight Arrow Connector 235"/>
            <p:cNvCxnSpPr>
              <a:cxnSpLocks noChangeShapeType="1"/>
              <a:endCxn id="30" idx="1"/>
            </p:cNvCxnSpPr>
            <p:nvPr/>
          </p:nvCxnSpPr>
          <p:spPr bwMode="auto">
            <a:xfrm>
              <a:off x="4841874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235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>
              <a:off x="5354637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096000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6608763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36" name="Straight Arrow Connector 235"/>
            <p:cNvCxnSpPr>
              <a:cxnSpLocks noChangeShapeType="1"/>
              <a:endCxn id="34" idx="1"/>
            </p:cNvCxnSpPr>
            <p:nvPr/>
          </p:nvCxnSpPr>
          <p:spPr bwMode="auto">
            <a:xfrm>
              <a:off x="5867400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35"/>
            <p:cNvCxnSpPr>
              <a:cxnSpLocks noChangeShapeType="1"/>
              <a:stCxn id="34" idx="3"/>
              <a:endCxn id="35" idx="1"/>
            </p:cNvCxnSpPr>
            <p:nvPr/>
          </p:nvCxnSpPr>
          <p:spPr bwMode="auto">
            <a:xfrm>
              <a:off x="6380163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162800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7675563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40" name="Straight Arrow Connector 235"/>
            <p:cNvCxnSpPr>
              <a:cxnSpLocks noChangeShapeType="1"/>
              <a:endCxn id="38" idx="1"/>
            </p:cNvCxnSpPr>
            <p:nvPr/>
          </p:nvCxnSpPr>
          <p:spPr bwMode="auto">
            <a:xfrm>
              <a:off x="6934200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35"/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>
              <a:off x="7446963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5070474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5583237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44" name="Straight Arrow Connector 235"/>
            <p:cNvCxnSpPr>
              <a:cxnSpLocks noChangeShapeType="1"/>
              <a:endCxn id="42" idx="1"/>
            </p:cNvCxnSpPr>
            <p:nvPr/>
          </p:nvCxnSpPr>
          <p:spPr bwMode="auto">
            <a:xfrm>
              <a:off x="4841874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Arrow Connector 235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5354637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5084763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57" name="Straight Arrow Connector 23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343400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235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4856163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152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execute a Boolean query: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260544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Build query syntax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384375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For each clause, look up postings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542186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and apply Boolean operator</a:t>
            </a:r>
          </a:p>
        </p:txBody>
      </p:sp>
    </p:spTree>
    <p:extLst>
      <p:ext uri="{BB962C8B-B14F-4D97-AF65-F5344CB8AC3E}">
        <p14:creationId xmlns:p14="http://schemas.microsoft.com/office/powerpoint/2010/main" val="329698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94" grpId="0" animBg="1"/>
      <p:bldP spid="60" grpId="0"/>
      <p:bldP spid="61" grpId="0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OR</a:t>
              </a: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fish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1" name="Straight Arrow Connector 227"/>
          <p:cNvCxnSpPr>
            <a:cxnSpLocks noChangeShapeType="1"/>
            <a:stCxn id="48" idx="3"/>
            <a:endCxn id="47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235"/>
          <p:cNvCxnSpPr>
            <a:cxnSpLocks noChangeShapeType="1"/>
            <a:stCxn id="49" idx="3"/>
            <a:endCxn id="46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235"/>
          <p:cNvCxnSpPr>
            <a:cxnSpLocks noChangeShapeType="1"/>
            <a:stCxn id="46" idx="3"/>
            <a:endCxn id="50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ham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Straight Arrow Connector 235"/>
          <p:cNvCxnSpPr>
            <a:cxnSpLocks noChangeShapeType="1"/>
            <a:stCxn id="26" idx="3"/>
            <a:endCxn id="25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35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2" name="Straight Arrow Connector 235"/>
          <p:cNvCxnSpPr>
            <a:cxnSpLocks noChangeShapeType="1"/>
            <a:endCxn id="30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235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6" name="Straight Arrow Connector 235"/>
          <p:cNvCxnSpPr>
            <a:cxnSpLocks noChangeShapeType="1"/>
            <a:endCxn id="34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235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0" name="Straight Arrow Connector 235"/>
          <p:cNvCxnSpPr>
            <a:cxnSpLocks noChangeShapeType="1"/>
            <a:endCxn id="38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235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4" name="Straight Arrow Connector 235"/>
          <p:cNvCxnSpPr>
            <a:cxnSpLocks noChangeShapeType="1"/>
            <a:endCxn id="42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235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57" name="Straight Arrow Connector 235"/>
          <p:cNvCxnSpPr>
            <a:cxnSpLocks noChangeShapeType="1"/>
            <a:endCxn id="55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235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547646"/>
            <a:ext cx="2840037" cy="871954"/>
            <a:chOff x="1143000" y="3352800"/>
            <a:chExt cx="2840037" cy="871954"/>
          </a:xfrm>
        </p:grpSpPr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674938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2133600" y="3391317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187701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62" name="Straight Arrow Connector 235"/>
            <p:cNvCxnSpPr>
              <a:cxnSpLocks noChangeShapeType="1"/>
              <a:stCxn id="60" idx="3"/>
              <a:endCxn id="59" idx="1"/>
            </p:cNvCxnSpPr>
            <p:nvPr/>
          </p:nvCxnSpPr>
          <p:spPr bwMode="auto">
            <a:xfrm>
              <a:off x="2446338" y="3541336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235"/>
            <p:cNvCxnSpPr>
              <a:cxnSpLocks noChangeShapeType="1"/>
              <a:stCxn id="59" idx="3"/>
              <a:endCxn id="61" idx="1"/>
            </p:cNvCxnSpPr>
            <p:nvPr/>
          </p:nvCxnSpPr>
          <p:spPr bwMode="auto">
            <a:xfrm>
              <a:off x="2959101" y="3541336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3698874" y="3386554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66" name="Straight Arrow Connector 235"/>
            <p:cNvCxnSpPr>
              <a:cxnSpLocks noChangeShapeType="1"/>
              <a:endCxn id="64" idx="1"/>
            </p:cNvCxnSpPr>
            <p:nvPr/>
          </p:nvCxnSpPr>
          <p:spPr bwMode="auto">
            <a:xfrm>
              <a:off x="3470274" y="3536573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143000" y="3352800"/>
              <a:ext cx="1341864" cy="871954"/>
              <a:chOff x="1345814" y="1947446"/>
              <a:chExt cx="1341864" cy="871954"/>
            </a:xfrm>
          </p:grpSpPr>
          <p:sp>
            <p:nvSpPr>
              <p:cNvPr id="76" name="TextBox 4"/>
              <p:cNvSpPr txBox="1">
                <a:spLocks noChangeArrowheads="1"/>
              </p:cNvSpPr>
              <p:nvPr/>
            </p:nvSpPr>
            <p:spPr bwMode="auto">
              <a:xfrm>
                <a:off x="1345814" y="2480846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blue</a:t>
                </a:r>
              </a:p>
            </p:txBody>
          </p:sp>
          <p:sp>
            <p:nvSpPr>
              <p:cNvPr id="77" name="TextBox 5"/>
              <p:cNvSpPr txBox="1">
                <a:spLocks noChangeArrowheads="1"/>
              </p:cNvSpPr>
              <p:nvPr/>
            </p:nvSpPr>
            <p:spPr bwMode="auto">
              <a:xfrm>
                <a:off x="2184014" y="2480846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fish</a:t>
                </a:r>
              </a:p>
            </p:txBody>
          </p:sp>
          <p:sp>
            <p:nvSpPr>
              <p:cNvPr id="78" name="TextBox 6"/>
              <p:cNvSpPr txBox="1">
                <a:spLocks noChangeArrowheads="1"/>
              </p:cNvSpPr>
              <p:nvPr/>
            </p:nvSpPr>
            <p:spPr bwMode="auto">
              <a:xfrm>
                <a:off x="1726814" y="1947446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  <p:cxnSp>
            <p:nvCxnSpPr>
              <p:cNvPr id="79" name="Straight Arrow Connector 14"/>
              <p:cNvCxnSpPr>
                <a:cxnSpLocks noChangeShapeType="1"/>
                <a:stCxn id="78" idx="2"/>
                <a:endCxn id="77" idx="0"/>
              </p:cNvCxnSpPr>
              <p:nvPr/>
            </p:nvCxnSpPr>
            <p:spPr bwMode="auto">
              <a:xfrm rot="16200000" flipH="1">
                <a:off x="2137875" y="2182875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0" name="Straight Arrow Connector 17"/>
              <p:cNvCxnSpPr>
                <a:cxnSpLocks noChangeShapeType="1"/>
                <a:stCxn id="78" idx="2"/>
                <a:endCxn id="76" idx="0"/>
              </p:cNvCxnSpPr>
              <p:nvPr/>
            </p:nvCxnSpPr>
            <p:spPr bwMode="auto">
              <a:xfrm rot="5400000">
                <a:off x="1735607" y="2181702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1046122" y="4800600"/>
            <a:ext cx="4516478" cy="1329154"/>
            <a:chOff x="1046122" y="4800600"/>
            <a:chExt cx="4516478" cy="1329154"/>
          </a:xfrm>
        </p:grpSpPr>
        <p:grpSp>
          <p:nvGrpSpPr>
            <p:cNvPr id="81" name="Group 80"/>
            <p:cNvGrpSpPr/>
            <p:nvPr/>
          </p:nvGrpSpPr>
          <p:grpSpPr>
            <a:xfrm>
              <a:off x="1046122" y="4800600"/>
              <a:ext cx="2001878" cy="1329154"/>
              <a:chOff x="6121786" y="1752600"/>
              <a:chExt cx="2001878" cy="1329154"/>
            </a:xfrm>
          </p:grpSpPr>
          <p:sp>
            <p:nvSpPr>
              <p:cNvPr id="82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2743200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blue</a:t>
                </a:r>
              </a:p>
            </p:txBody>
          </p:sp>
          <p:sp>
            <p:nvSpPr>
              <p:cNvPr id="83" name="TextBox 5"/>
              <p:cNvSpPr txBox="1">
                <a:spLocks noChangeArrowheads="1"/>
              </p:cNvSpPr>
              <p:nvPr/>
            </p:nvSpPr>
            <p:spPr bwMode="auto">
              <a:xfrm>
                <a:off x="7620000" y="2743200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fish</a:t>
                </a:r>
              </a:p>
            </p:txBody>
          </p:sp>
          <p:sp>
            <p:nvSpPr>
              <p:cNvPr id="84" name="TextBox 6"/>
              <p:cNvSpPr txBox="1">
                <a:spLocks noChangeArrowheads="1"/>
              </p:cNvSpPr>
              <p:nvPr/>
            </p:nvSpPr>
            <p:spPr bwMode="auto">
              <a:xfrm>
                <a:off x="7162800" y="2209800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  <p:sp>
            <p:nvSpPr>
              <p:cNvPr id="85" name="TextBox 7"/>
              <p:cNvSpPr txBox="1">
                <a:spLocks noChangeArrowheads="1"/>
              </p:cNvSpPr>
              <p:nvPr/>
            </p:nvSpPr>
            <p:spPr bwMode="auto">
              <a:xfrm>
                <a:off x="6121786" y="2209800"/>
                <a:ext cx="5838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ham</a:t>
                </a:r>
              </a:p>
            </p:txBody>
          </p:sp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6705600" y="1752600"/>
                <a:ext cx="4924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OR</a:t>
                </a:r>
              </a:p>
            </p:txBody>
          </p:sp>
          <p:cxnSp>
            <p:nvCxnSpPr>
              <p:cNvPr id="87" name="Straight Arrow Connector 10"/>
              <p:cNvCxnSpPr>
                <a:cxnSpLocks noChangeShapeType="1"/>
                <a:stCxn id="86" idx="2"/>
                <a:endCxn id="85" idx="0"/>
              </p:cNvCxnSpPr>
              <p:nvPr/>
            </p:nvCxnSpPr>
            <p:spPr bwMode="auto">
              <a:xfrm rot="5400000">
                <a:off x="6623435" y="1881413"/>
                <a:ext cx="118646" cy="538129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8" name="Straight Arrow Connector 11"/>
              <p:cNvCxnSpPr>
                <a:cxnSpLocks noChangeShapeType="1"/>
                <a:stCxn id="86" idx="2"/>
                <a:endCxn id="84" idx="0"/>
              </p:cNvCxnSpPr>
              <p:nvPr/>
            </p:nvCxnSpPr>
            <p:spPr bwMode="auto">
              <a:xfrm rot="16200000" flipH="1">
                <a:off x="7151956" y="1891019"/>
                <a:ext cx="118646" cy="51891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14"/>
              <p:cNvCxnSpPr>
                <a:cxnSpLocks noChangeShapeType="1"/>
                <a:stCxn id="84" idx="2"/>
                <a:endCxn id="83" idx="0"/>
              </p:cNvCxnSpPr>
              <p:nvPr/>
            </p:nvCxnSpPr>
            <p:spPr bwMode="auto">
              <a:xfrm rot="16200000" flipH="1">
                <a:off x="7573861" y="2445229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90" name="Straight Arrow Connector 17"/>
              <p:cNvCxnSpPr>
                <a:cxnSpLocks noChangeShapeType="1"/>
                <a:stCxn id="84" idx="2"/>
                <a:endCxn id="82" idx="0"/>
              </p:cNvCxnSpPr>
              <p:nvPr/>
            </p:nvCxnSpPr>
            <p:spPr bwMode="auto">
              <a:xfrm rot="5400000">
                <a:off x="7171593" y="2444056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2674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133600" y="4805363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3187701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4" name="Straight Arrow Connector 235"/>
            <p:cNvCxnSpPr>
              <a:cxnSpLocks noChangeShapeType="1"/>
              <a:stCxn id="92" idx="3"/>
              <a:endCxn id="91" idx="1"/>
            </p:cNvCxnSpPr>
            <p:nvPr/>
          </p:nvCxnSpPr>
          <p:spPr bwMode="auto">
            <a:xfrm>
              <a:off x="2446338" y="4955382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Arrow Connector 235"/>
            <p:cNvCxnSpPr>
              <a:cxnSpLocks noChangeShapeType="1"/>
              <a:stCxn id="91" idx="3"/>
              <a:endCxn id="93" idx="1"/>
            </p:cNvCxnSpPr>
            <p:nvPr/>
          </p:nvCxnSpPr>
          <p:spPr bwMode="auto">
            <a:xfrm>
              <a:off x="2959101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3698874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97" name="Straight Arrow Connector 235"/>
            <p:cNvCxnSpPr>
              <a:cxnSpLocks noChangeShapeType="1"/>
              <a:endCxn id="96" idx="1"/>
            </p:cNvCxnSpPr>
            <p:nvPr/>
          </p:nvCxnSpPr>
          <p:spPr bwMode="auto">
            <a:xfrm>
              <a:off x="3470274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423386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00" name="Straight Arrow Connector 235"/>
            <p:cNvCxnSpPr>
              <a:cxnSpLocks noChangeShapeType="1"/>
              <a:endCxn id="99" idx="1"/>
            </p:cNvCxnSpPr>
            <p:nvPr/>
          </p:nvCxnSpPr>
          <p:spPr bwMode="auto">
            <a:xfrm>
              <a:off x="4005264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47450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02" name="Straight Arrow Connector 235"/>
            <p:cNvCxnSpPr>
              <a:cxnSpLocks noChangeShapeType="1"/>
              <a:endCxn id="101" idx="1"/>
            </p:cNvCxnSpPr>
            <p:nvPr/>
          </p:nvCxnSpPr>
          <p:spPr bwMode="auto">
            <a:xfrm>
              <a:off x="45164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52784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04" name="Straight Arrow Connector 235"/>
            <p:cNvCxnSpPr>
              <a:cxnSpLocks noChangeShapeType="1"/>
              <a:endCxn id="103" idx="1"/>
            </p:cNvCxnSpPr>
            <p:nvPr/>
          </p:nvCxnSpPr>
          <p:spPr bwMode="auto">
            <a:xfrm>
              <a:off x="50498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242360" y="6324600"/>
            <a:ext cx="182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What’s RPN?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9839" y="4338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Term-at-a-Time</a:t>
            </a:r>
          </a:p>
        </p:txBody>
      </p:sp>
    </p:spTree>
    <p:extLst>
      <p:ext uri="{BB962C8B-B14F-4D97-AF65-F5344CB8AC3E}">
        <p14:creationId xmlns:p14="http://schemas.microsoft.com/office/powerpoint/2010/main" val="37291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4038600"/>
            <a:ext cx="5805489" cy="1066800"/>
            <a:chOff x="1676400" y="4038600"/>
            <a:chExt cx="5805489" cy="1066800"/>
          </a:xfrm>
        </p:grpSpPr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3055938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3554412" y="40386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1676400" y="40386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676400" y="4424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151" name="Rectangle 7"/>
            <p:cNvSpPr>
              <a:spLocks noChangeArrowheads="1"/>
            </p:cNvSpPr>
            <p:nvPr/>
          </p:nvSpPr>
          <p:spPr bwMode="auto">
            <a:xfrm>
              <a:off x="3554412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52" name="Straight Arrow Connector 227"/>
            <p:cNvCxnSpPr>
              <a:cxnSpLocks noChangeShapeType="1"/>
              <a:stCxn id="149" idx="3"/>
              <a:endCxn id="148" idx="1"/>
            </p:cNvCxnSpPr>
            <p:nvPr/>
          </p:nvCxnSpPr>
          <p:spPr bwMode="auto">
            <a:xfrm>
              <a:off x="2827338" y="4188619"/>
              <a:ext cx="7270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Straight Arrow Connector 235"/>
            <p:cNvCxnSpPr>
              <a:cxnSpLocks noChangeShapeType="1"/>
              <a:stCxn id="150" idx="3"/>
              <a:endCxn id="147" idx="1"/>
            </p:cNvCxnSpPr>
            <p:nvPr/>
          </p:nvCxnSpPr>
          <p:spPr bwMode="auto">
            <a:xfrm>
              <a:off x="2827338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4" name="Straight Arrow Connector 235"/>
            <p:cNvCxnSpPr>
              <a:cxnSpLocks noChangeShapeType="1"/>
              <a:stCxn id="147" idx="3"/>
              <a:endCxn id="151" idx="1"/>
            </p:cNvCxnSpPr>
            <p:nvPr/>
          </p:nvCxnSpPr>
          <p:spPr bwMode="auto">
            <a:xfrm>
              <a:off x="3340101" y="4574382"/>
              <a:ext cx="21431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Rectangle 8"/>
            <p:cNvSpPr>
              <a:spLocks noChangeArrowheads="1"/>
            </p:cNvSpPr>
            <p:nvPr/>
          </p:nvSpPr>
          <p:spPr bwMode="auto">
            <a:xfrm>
              <a:off x="3055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1676400" y="4805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4059237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58" name="Straight Arrow Connector 235"/>
            <p:cNvCxnSpPr>
              <a:cxnSpLocks noChangeShapeType="1"/>
              <a:stCxn id="156" idx="3"/>
              <a:endCxn id="155" idx="1"/>
            </p:cNvCxnSpPr>
            <p:nvPr/>
          </p:nvCxnSpPr>
          <p:spPr bwMode="auto">
            <a:xfrm>
              <a:off x="2827338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Arrow Connector 235"/>
            <p:cNvCxnSpPr>
              <a:cxnSpLocks noChangeShapeType="1"/>
              <a:stCxn id="155" idx="3"/>
              <a:endCxn id="157" idx="1"/>
            </p:cNvCxnSpPr>
            <p:nvPr/>
          </p:nvCxnSpPr>
          <p:spPr bwMode="auto">
            <a:xfrm>
              <a:off x="3340101" y="4955382"/>
              <a:ext cx="719136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0" name="Rectangle 8"/>
            <p:cNvSpPr>
              <a:spLocks noChangeArrowheads="1"/>
            </p:cNvSpPr>
            <p:nvPr/>
          </p:nvSpPr>
          <p:spPr bwMode="auto">
            <a:xfrm>
              <a:off x="4059237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1" name="Rectangle 7"/>
            <p:cNvSpPr>
              <a:spLocks noChangeArrowheads="1"/>
            </p:cNvSpPr>
            <p:nvPr/>
          </p:nvSpPr>
          <p:spPr bwMode="auto">
            <a:xfrm>
              <a:off x="5105400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62" name="Straight Arrow Connector 235"/>
            <p:cNvCxnSpPr>
              <a:cxnSpLocks noChangeShapeType="1"/>
              <a:stCxn id="151" idx="3"/>
              <a:endCxn id="160" idx="1"/>
            </p:cNvCxnSpPr>
            <p:nvPr/>
          </p:nvCxnSpPr>
          <p:spPr bwMode="auto">
            <a:xfrm flipV="1">
              <a:off x="3838575" y="4569619"/>
              <a:ext cx="220662" cy="476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Straight Arrow Connector 235"/>
            <p:cNvCxnSpPr>
              <a:cxnSpLocks noChangeShapeType="1"/>
              <a:stCxn id="160" idx="3"/>
              <a:endCxn id="161" idx="1"/>
            </p:cNvCxnSpPr>
            <p:nvPr/>
          </p:nvCxnSpPr>
          <p:spPr bwMode="auto">
            <a:xfrm>
              <a:off x="4343400" y="4569619"/>
              <a:ext cx="7620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5618163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6130926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66" name="Straight Arrow Connector 235"/>
            <p:cNvCxnSpPr>
              <a:cxnSpLocks noChangeShapeType="1"/>
              <a:endCxn id="164" idx="1"/>
            </p:cNvCxnSpPr>
            <p:nvPr/>
          </p:nvCxnSpPr>
          <p:spPr bwMode="auto">
            <a:xfrm>
              <a:off x="5389563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235"/>
            <p:cNvCxnSpPr>
              <a:cxnSpLocks noChangeShapeType="1"/>
              <a:stCxn id="164" idx="3"/>
              <a:endCxn id="165" idx="1"/>
            </p:cNvCxnSpPr>
            <p:nvPr/>
          </p:nvCxnSpPr>
          <p:spPr bwMode="auto">
            <a:xfrm>
              <a:off x="5902326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6684963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69" name="Rectangle 7"/>
            <p:cNvSpPr>
              <a:spLocks noChangeArrowheads="1"/>
            </p:cNvSpPr>
            <p:nvPr/>
          </p:nvSpPr>
          <p:spPr bwMode="auto">
            <a:xfrm>
              <a:off x="7197726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70" name="Straight Arrow Connector 235"/>
            <p:cNvCxnSpPr>
              <a:cxnSpLocks noChangeShapeType="1"/>
              <a:endCxn id="168" idx="1"/>
            </p:cNvCxnSpPr>
            <p:nvPr/>
          </p:nvCxnSpPr>
          <p:spPr bwMode="auto">
            <a:xfrm>
              <a:off x="6456363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Straight Arrow Connector 235"/>
            <p:cNvCxnSpPr>
              <a:cxnSpLocks noChangeShapeType="1"/>
              <a:stCxn id="168" idx="3"/>
              <a:endCxn id="169" idx="1"/>
            </p:cNvCxnSpPr>
            <p:nvPr/>
          </p:nvCxnSpPr>
          <p:spPr bwMode="auto">
            <a:xfrm>
              <a:off x="6969126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ctangle 8"/>
            <p:cNvSpPr>
              <a:spLocks noChangeArrowheads="1"/>
            </p:cNvSpPr>
            <p:nvPr/>
          </p:nvSpPr>
          <p:spPr bwMode="auto">
            <a:xfrm>
              <a:off x="461327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3" name="Rectangle 7"/>
            <p:cNvSpPr>
              <a:spLocks noChangeArrowheads="1"/>
            </p:cNvSpPr>
            <p:nvPr/>
          </p:nvSpPr>
          <p:spPr bwMode="auto">
            <a:xfrm>
              <a:off x="5105400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74" name="Straight Arrow Connector 235"/>
            <p:cNvCxnSpPr>
              <a:cxnSpLocks noChangeShapeType="1"/>
              <a:stCxn id="157" idx="3"/>
              <a:endCxn id="172" idx="1"/>
            </p:cNvCxnSpPr>
            <p:nvPr/>
          </p:nvCxnSpPr>
          <p:spPr bwMode="auto">
            <a:xfrm>
              <a:off x="4343400" y="4955382"/>
              <a:ext cx="269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Straight Arrow Connector 235"/>
            <p:cNvCxnSpPr>
              <a:cxnSpLocks noChangeShapeType="1"/>
              <a:stCxn id="172" idx="3"/>
              <a:endCxn id="173" idx="1"/>
            </p:cNvCxnSpPr>
            <p:nvPr/>
          </p:nvCxnSpPr>
          <p:spPr bwMode="auto">
            <a:xfrm>
              <a:off x="4897437" y="4955382"/>
              <a:ext cx="207963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Rectangle 8"/>
            <p:cNvSpPr>
              <a:spLocks noChangeArrowheads="1"/>
            </p:cNvSpPr>
            <p:nvPr/>
          </p:nvSpPr>
          <p:spPr bwMode="auto">
            <a:xfrm>
              <a:off x="5105400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auto">
            <a:xfrm>
              <a:off x="7183437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78" name="Straight Arrow Connector 235"/>
            <p:cNvCxnSpPr>
              <a:cxnSpLocks noChangeShapeType="1"/>
              <a:stCxn id="148" idx="3"/>
              <a:endCxn id="176" idx="1"/>
            </p:cNvCxnSpPr>
            <p:nvPr/>
          </p:nvCxnSpPr>
          <p:spPr bwMode="auto">
            <a:xfrm>
              <a:off x="3838575" y="4188619"/>
              <a:ext cx="126682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235"/>
            <p:cNvCxnSpPr>
              <a:cxnSpLocks noChangeShapeType="1"/>
              <a:stCxn id="176" idx="3"/>
              <a:endCxn id="177" idx="1"/>
            </p:cNvCxnSpPr>
            <p:nvPr/>
          </p:nvCxnSpPr>
          <p:spPr bwMode="auto">
            <a:xfrm>
              <a:off x="5389563" y="4188619"/>
              <a:ext cx="1793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3505200" y="5486400"/>
            <a:ext cx="14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Tradeoffs?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505200" y="5862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Document-at-a-Time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10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10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fish</a:t>
              </a:r>
            </a:p>
          </p:txBody>
        </p:sp>
        <p:sp>
          <p:nvSpPr>
            <p:cNvPr id="10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10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ham</a:t>
              </a:r>
            </a:p>
          </p:txBody>
        </p:sp>
        <p:sp>
          <p:nvSpPr>
            <p:cNvPr id="10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OR</a:t>
              </a:r>
            </a:p>
          </p:txBody>
        </p:sp>
        <p:cxnSp>
          <p:nvCxnSpPr>
            <p:cNvPr id="110" name="Straight Arrow Connector 10"/>
            <p:cNvCxnSpPr>
              <a:cxnSpLocks noChangeShapeType="1"/>
              <a:stCxn id="109" idx="2"/>
              <a:endCxn id="10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1" name="Straight Arrow Connector 11"/>
            <p:cNvCxnSpPr>
              <a:cxnSpLocks noChangeShapeType="1"/>
              <a:stCxn id="109" idx="2"/>
              <a:endCxn id="10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2" name="Straight Arrow Connector 14"/>
            <p:cNvCxnSpPr>
              <a:cxnSpLocks noChangeShapeType="1"/>
              <a:stCxn id="107" idx="2"/>
              <a:endCxn id="10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" name="Straight Arrow Connector 17"/>
            <p:cNvCxnSpPr>
              <a:cxnSpLocks noChangeShapeType="1"/>
              <a:stCxn id="107" idx="2"/>
              <a:endCxn id="10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fish</a:t>
            </a:r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19" name="Straight Arrow Connector 227"/>
          <p:cNvCxnSpPr>
            <a:cxnSpLocks noChangeShapeType="1"/>
            <a:stCxn id="116" idx="3"/>
            <a:endCxn id="115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0" name="Straight Arrow Connector 235"/>
          <p:cNvCxnSpPr>
            <a:cxnSpLocks noChangeShapeType="1"/>
            <a:stCxn id="117" idx="3"/>
            <a:endCxn id="114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1" name="Straight Arrow Connector 235"/>
          <p:cNvCxnSpPr>
            <a:cxnSpLocks noChangeShapeType="1"/>
            <a:stCxn id="114" idx="3"/>
            <a:endCxn id="118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ham</a:t>
            </a: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5" name="Straight Arrow Connector 235"/>
          <p:cNvCxnSpPr>
            <a:cxnSpLocks noChangeShapeType="1"/>
            <a:stCxn id="123" idx="3"/>
            <a:endCxn id="122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235"/>
          <p:cNvCxnSpPr>
            <a:cxnSpLocks noChangeShapeType="1"/>
            <a:stCxn id="122" idx="3"/>
            <a:endCxn id="124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9" name="Straight Arrow Connector 235"/>
          <p:cNvCxnSpPr>
            <a:cxnSpLocks noChangeShapeType="1"/>
            <a:endCxn id="127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235"/>
          <p:cNvCxnSpPr>
            <a:cxnSpLocks noChangeShapeType="1"/>
            <a:stCxn id="127" idx="3"/>
            <a:endCxn id="128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33" name="Straight Arrow Connector 235"/>
          <p:cNvCxnSpPr>
            <a:cxnSpLocks noChangeShapeType="1"/>
            <a:endCxn id="131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235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37" name="Straight Arrow Connector 235"/>
          <p:cNvCxnSpPr>
            <a:cxnSpLocks noChangeShapeType="1"/>
            <a:endCxn id="135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8" name="Straight Arrow Connector 235"/>
          <p:cNvCxnSpPr>
            <a:cxnSpLocks noChangeShapeType="1"/>
            <a:stCxn id="135" idx="3"/>
            <a:endCxn id="136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41" name="Straight Arrow Connector 235"/>
          <p:cNvCxnSpPr>
            <a:cxnSpLocks noChangeShapeType="1"/>
            <a:endCxn id="139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235"/>
          <p:cNvCxnSpPr>
            <a:cxnSpLocks noChangeShapeType="1"/>
            <a:stCxn id="139" idx="3"/>
            <a:endCxn id="140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4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5" name="Straight Arrow Connector 235"/>
          <p:cNvCxnSpPr>
            <a:cxnSpLocks noChangeShapeType="1"/>
            <a:endCxn id="143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235"/>
          <p:cNvCxnSpPr>
            <a:cxnSpLocks noChangeShapeType="1"/>
            <a:stCxn id="143" idx="3"/>
            <a:endCxn id="144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8946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query divides the collection into two sets: retrieved,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</a:p>
        </p:txBody>
      </p:sp>
      <p:sp>
        <p:nvSpPr>
          <p:cNvPr id="9" name="TextBox 8"/>
          <p:cNvSpPr txBox="1"/>
          <p:nvPr/>
        </p:nvSpPr>
        <p:spPr>
          <a:xfrm rot="21142721">
            <a:off x="1911382" y="435815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FF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1130677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Ranked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Order documents by how likely they are to be relevant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Estimate relevance(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q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Sort documents by relevance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estimate relevance?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Take “similarity” as a proxy for relevance</a:t>
            </a:r>
          </a:p>
        </p:txBody>
      </p:sp>
    </p:spTree>
    <p:extLst>
      <p:ext uri="{BB962C8B-B14F-4D97-AF65-F5344CB8AC3E}">
        <p14:creationId xmlns:p14="http://schemas.microsoft.com/office/powerpoint/2010/main" val="213080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5" name="Text Box 3"/>
          <p:cNvSpPr txBox="1">
            <a:spLocks noChangeArrowheads="1"/>
          </p:cNvSpPr>
          <p:nvPr/>
        </p:nvSpPr>
        <p:spPr bwMode="auto">
          <a:xfrm>
            <a:off x="0" y="5181600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Assumption:</a:t>
            </a: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Documents that are “close together”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in vector space “talk about” the same things</a:t>
            </a:r>
          </a:p>
        </p:txBody>
      </p:sp>
      <p:cxnSp>
        <p:nvCxnSpPr>
          <p:cNvPr id="24580" name="AutoShape 4"/>
          <p:cNvCxnSpPr>
            <a:cxnSpLocks noChangeShapeType="1"/>
          </p:cNvCxnSpPr>
          <p:nvPr/>
        </p:nvCxnSpPr>
        <p:spPr bwMode="auto">
          <a:xfrm>
            <a:off x="4419600" y="3582988"/>
            <a:ext cx="26670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flipV="1">
            <a:off x="4419600" y="1677988"/>
            <a:ext cx="0" cy="1905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 flipH="1">
            <a:off x="2667000" y="3582988"/>
            <a:ext cx="1752600" cy="1066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V="1">
            <a:off x="4419600" y="2897188"/>
            <a:ext cx="19050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4" name="AutoShape 8"/>
          <p:cNvCxnSpPr>
            <a:cxnSpLocks noChangeShapeType="1"/>
          </p:cNvCxnSpPr>
          <p:nvPr/>
        </p:nvCxnSpPr>
        <p:spPr bwMode="auto">
          <a:xfrm>
            <a:off x="4419600" y="3582988"/>
            <a:ext cx="16002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5" name="AutoShape 9"/>
          <p:cNvCxnSpPr>
            <a:cxnSpLocks noChangeShapeType="1"/>
          </p:cNvCxnSpPr>
          <p:nvPr/>
        </p:nvCxnSpPr>
        <p:spPr bwMode="auto">
          <a:xfrm flipV="1">
            <a:off x="4419600" y="2058988"/>
            <a:ext cx="914400" cy="1524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6" name="AutoShape 10"/>
          <p:cNvCxnSpPr>
            <a:cxnSpLocks noChangeShapeType="1"/>
            <a:endCxn id="24592" idx="0"/>
          </p:cNvCxnSpPr>
          <p:nvPr/>
        </p:nvCxnSpPr>
        <p:spPr bwMode="auto">
          <a:xfrm flipH="1">
            <a:off x="4008438" y="3581400"/>
            <a:ext cx="422275" cy="1066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7" name="AutoShape 11"/>
          <p:cNvCxnSpPr>
            <a:cxnSpLocks noChangeShapeType="1"/>
          </p:cNvCxnSpPr>
          <p:nvPr/>
        </p:nvCxnSpPr>
        <p:spPr bwMode="auto">
          <a:xfrm flipH="1" flipV="1">
            <a:off x="2743200" y="2439988"/>
            <a:ext cx="1676400" cy="1143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537325" y="35433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334000" y="17541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2667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286000" y="2286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810000" y="46482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4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67400" y="4191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62400" y="16002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286000" y="43434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4648200" y="3252788"/>
            <a:ext cx="228600" cy="177800"/>
          </a:xfrm>
          <a:custGeom>
            <a:avLst/>
            <a:gdLst>
              <a:gd name="T0" fmla="*/ 0 w 144"/>
              <a:gd name="T1" fmla="*/ 2147483647 h 112"/>
              <a:gd name="T2" fmla="*/ 2147483647 w 144"/>
              <a:gd name="T3" fmla="*/ 2147483647 h 112"/>
              <a:gd name="T4" fmla="*/ 2147483647 w 144"/>
              <a:gd name="T5" fmla="*/ 2147483647 h 112"/>
              <a:gd name="T6" fmla="*/ 0 60000 65536"/>
              <a:gd name="T7" fmla="*/ 0 60000 65536"/>
              <a:gd name="T8" fmla="*/ 0 60000 65536"/>
              <a:gd name="T9" fmla="*/ 0 w 144"/>
              <a:gd name="T10" fmla="*/ 0 h 112"/>
              <a:gd name="T11" fmla="*/ 144 w 14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2">
                <a:moveTo>
                  <a:pt x="0" y="16"/>
                </a:moveTo>
                <a:cubicBezTo>
                  <a:pt x="36" y="8"/>
                  <a:pt x="72" y="0"/>
                  <a:pt x="96" y="16"/>
                </a:cubicBezTo>
                <a:cubicBezTo>
                  <a:pt x="120" y="32"/>
                  <a:pt x="136" y="96"/>
                  <a:pt x="144" y="11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3962400" y="3430588"/>
            <a:ext cx="304800" cy="546100"/>
          </a:xfrm>
          <a:custGeom>
            <a:avLst/>
            <a:gdLst>
              <a:gd name="T0" fmla="*/ 2147483647 w 192"/>
              <a:gd name="T1" fmla="*/ 0 h 344"/>
              <a:gd name="T2" fmla="*/ 2147483647 w 192"/>
              <a:gd name="T3" fmla="*/ 2147483647 h 344"/>
              <a:gd name="T4" fmla="*/ 0 w 192"/>
              <a:gd name="T5" fmla="*/ 2147483647 h 344"/>
              <a:gd name="T6" fmla="*/ 2147483647 w 192"/>
              <a:gd name="T7" fmla="*/ 2147483647 h 344"/>
              <a:gd name="T8" fmla="*/ 2147483647 w 192"/>
              <a:gd name="T9" fmla="*/ 2147483647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344"/>
              <a:gd name="T17" fmla="*/ 192 w 192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344">
                <a:moveTo>
                  <a:pt x="144" y="0"/>
                </a:moveTo>
                <a:cubicBezTo>
                  <a:pt x="108" y="12"/>
                  <a:pt x="72" y="24"/>
                  <a:pt x="48" y="48"/>
                </a:cubicBezTo>
                <a:cubicBezTo>
                  <a:pt x="24" y="72"/>
                  <a:pt x="0" y="104"/>
                  <a:pt x="0" y="144"/>
                </a:cubicBezTo>
                <a:cubicBezTo>
                  <a:pt x="0" y="184"/>
                  <a:pt x="16" y="256"/>
                  <a:pt x="48" y="288"/>
                </a:cubicBezTo>
                <a:cubicBezTo>
                  <a:pt x="80" y="320"/>
                  <a:pt x="176" y="344"/>
                  <a:pt x="192" y="33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3049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θ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581400" y="3430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φ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54776" name="Text Box 24"/>
          <p:cNvSpPr txBox="1">
            <a:spLocks noChangeArrowheads="1"/>
          </p:cNvSpPr>
          <p:nvPr/>
        </p:nvSpPr>
        <p:spPr bwMode="auto">
          <a:xfrm>
            <a:off x="0" y="6003925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Therefore, retrieve documents based on how close the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 is to the query (i.e., similarity ~ “closeness”)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686237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3383280" cy="289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2377440"/>
            <a:ext cx="3528060" cy="289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" y="2857500"/>
            <a:ext cx="177546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49040"/>
            <a:ext cx="5806440" cy="899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920" y="5562600"/>
            <a:ext cx="4069080" cy="762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Similarity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“angle” between the vectors: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2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Or, more generally, inner products:</a:t>
            </a:r>
          </a:p>
        </p:txBody>
      </p:sp>
    </p:spTree>
    <p:extLst>
      <p:ext uri="{BB962C8B-B14F-4D97-AF65-F5344CB8AC3E}">
        <p14:creationId xmlns:p14="http://schemas.microsoft.com/office/powerpoint/2010/main" val="428363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weights consist of two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Local: how important is the term in this document?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Global: how important is the term in the collection?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Here’s the intuition: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often in a document should get high weights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in many documents should get low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68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capture this mathematically?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4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 frequency (local)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Inverse document frequency (global)</a:t>
            </a:r>
          </a:p>
        </p:txBody>
      </p:sp>
    </p:spTree>
    <p:extLst>
      <p:ext uri="{BB962C8B-B14F-4D97-AF65-F5344CB8AC3E}">
        <p14:creationId xmlns:p14="http://schemas.microsoft.com/office/powerpoint/2010/main" val="163591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9059"/>
              </p:ext>
            </p:extLst>
          </p:nvPr>
        </p:nvGraphicFramePr>
        <p:xfrm>
          <a:off x="23241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38237"/>
              </p:ext>
            </p:extLst>
          </p:nvPr>
        </p:nvGraphicFramePr>
        <p:xfrm>
          <a:off x="23637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6319"/>
              </p:ext>
            </p:extLst>
          </p:nvPr>
        </p:nvGraphicFramePr>
        <p:xfrm>
          <a:off x="24415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430831"/>
              </p:ext>
            </p:extLst>
          </p:nvPr>
        </p:nvGraphicFramePr>
        <p:xfrm>
          <a:off x="24685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390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3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04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85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TF.IDF Term Weighting</a:t>
            </a:r>
          </a:p>
        </p:txBody>
      </p:sp>
    </p:spTree>
    <p:extLst>
      <p:ext uri="{BB962C8B-B14F-4D97-AF65-F5344CB8AC3E}">
        <p14:creationId xmlns:p14="http://schemas.microsoft.com/office/powerpoint/2010/main" val="143907713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Look up postings lists corresponding to query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for each query 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Store partial query-document scores in accumulators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top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k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results to return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9466622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62400" y="213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Indexing: building this structure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2400" y="25863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Retrieval: manipulating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9179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480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18" name="Group 40"/>
          <p:cNvGrpSpPr/>
          <p:nvPr/>
        </p:nvGrpSpPr>
        <p:grpSpPr bwMode="ltGray">
          <a:xfrm>
            <a:off x="1752600" y="2480846"/>
            <a:ext cx="5419050" cy="338554"/>
            <a:chOff x="1752600" y="2176046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21760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023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grpSp>
        <p:nvGrpSpPr>
          <p:cNvPr id="20" name="Group 39"/>
          <p:cNvGrpSpPr/>
          <p:nvPr/>
        </p:nvGrpSpPr>
        <p:grpSpPr bwMode="ltGray">
          <a:xfrm>
            <a:off x="2590800" y="2023646"/>
            <a:ext cx="4580850" cy="338554"/>
            <a:chOff x="2590800" y="1718846"/>
            <a:chExt cx="45808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30480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8862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55626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25908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34290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51054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6781800" y="1718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26" name="Down Arrow 25"/>
          <p:cNvSpPr/>
          <p:nvPr/>
        </p:nvSpPr>
        <p:spPr bwMode="auto">
          <a:xfrm rot="10800000">
            <a:off x="1981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28194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6576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44958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53340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6172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76400" y="3810000"/>
            <a:ext cx="1828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(e.g. min heap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733800"/>
            <a:ext cx="249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Gill Sans"/>
                <a:cs typeface="Gill Sans"/>
              </a:rPr>
              <a:t>Document score in top k?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0" y="4038600"/>
            <a:ext cx="437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ill Sans"/>
                <a:cs typeface="Gill Sans"/>
              </a:rPr>
              <a:t>Yes</a:t>
            </a:r>
            <a:r>
              <a:rPr lang="en-US" sz="1400" b="0" dirty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Insert document score, extract-min if heap too large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426720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ill Sans"/>
                <a:cs typeface="Gill Sans"/>
              </a:rPr>
              <a:t>No</a:t>
            </a:r>
            <a:r>
              <a:rPr lang="en-US" sz="1400" b="0" dirty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 nothing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Document-at-a-Time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5334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Small memory footprint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Skipping possible to avoid reading all postings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More seeks and irregular data accesses (bad)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at a time (score all query terms)</a:t>
            </a:r>
          </a:p>
        </p:txBody>
      </p:sp>
    </p:spTree>
    <p:extLst>
      <p:ext uri="{BB962C8B-B14F-4D97-AF65-F5344CB8AC3E}">
        <p14:creationId xmlns:p14="http://schemas.microsoft.com/office/powerpoint/2010/main" val="340421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547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18" name="Group 48"/>
          <p:cNvGrpSpPr/>
          <p:nvPr/>
        </p:nvGrpSpPr>
        <p:grpSpPr bwMode="ltGray">
          <a:xfrm>
            <a:off x="1752600" y="3547646"/>
            <a:ext cx="5419050" cy="338554"/>
            <a:chOff x="1752600" y="3395245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3395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286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grpSp>
        <p:nvGrpSpPr>
          <p:cNvPr id="20" name="Group 47"/>
          <p:cNvGrpSpPr/>
          <p:nvPr/>
        </p:nvGrpSpPr>
        <p:grpSpPr bwMode="ltGray">
          <a:xfrm>
            <a:off x="1752600" y="2286000"/>
            <a:ext cx="2904450" cy="338554"/>
            <a:chOff x="1752600" y="2133599"/>
            <a:chExt cx="29044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22098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0480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38862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17526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25908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34290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4267200" y="213359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7047856" y="2438401"/>
            <a:ext cx="173736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(e.g.,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 hash)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1981200" y="40385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2688224"/>
            <a:ext cx="213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Score</a:t>
            </a:r>
            <a:r>
              <a:rPr lang="en-US" b="0" baseline="-25000" dirty="0">
                <a:solidFill>
                  <a:schemeClr val="bg1"/>
                </a:solidFill>
                <a:latin typeface="Gill Sans"/>
                <a:cs typeface="Gill Sans"/>
              </a:rPr>
              <a:t>{q=x}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(doc n) = s</a:t>
            </a: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28194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0800000">
            <a:off x="36576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44958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3" name="Down Arrow 42"/>
          <p:cNvSpPr/>
          <p:nvPr/>
        </p:nvSpPr>
        <p:spPr bwMode="auto">
          <a:xfrm rot="10800000">
            <a:off x="53340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0800000">
            <a:off x="61722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Down Arrow 44"/>
          <p:cNvSpPr/>
          <p:nvPr/>
        </p:nvSpPr>
        <p:spPr bwMode="auto">
          <a:xfrm rot="10800000">
            <a:off x="1981201" y="28193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0800000">
            <a:off x="28194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0800000">
            <a:off x="36576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Term-At-A-Time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5334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Early termination heuristics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Large memory footprint (bad), but filtering heuristics possible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query term at 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1428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Usually, starting from most rare term (often with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tf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-sorted postings)</a:t>
            </a:r>
          </a:p>
        </p:txBody>
      </p:sp>
    </p:spTree>
    <p:extLst>
      <p:ext uri="{BB962C8B-B14F-4D97-AF65-F5344CB8AC3E}">
        <p14:creationId xmlns:p14="http://schemas.microsoft.com/office/powerpoint/2010/main" val="4263337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 animBg="1"/>
      <p:bldP spid="33" grpId="0" animBg="1"/>
      <p:bldP spid="33" grpId="1" animBg="1"/>
      <p:bldP spid="34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9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Why store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as part of postings?</a:t>
            </a:r>
          </a:p>
        </p:txBody>
      </p:sp>
    </p:spTree>
    <p:extLst>
      <p:ext uri="{BB962C8B-B14F-4D97-AF65-F5344CB8AC3E}">
        <p14:creationId xmlns:p14="http://schemas.microsoft.com/office/powerpoint/2010/main" val="1953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91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Okay, let’s relax this assumption now</a:t>
            </a:r>
          </a:p>
        </p:txBody>
      </p:sp>
    </p:spTree>
    <p:extLst>
      <p:ext uri="{BB962C8B-B14F-4D97-AF65-F5344CB8AC3E}">
        <p14:creationId xmlns:p14="http://schemas.microsoft.com/office/powerpoint/2010/main" val="332569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9800" y="6324600"/>
            <a:ext cx="300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The rest is just details!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51476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90600" y="2590800"/>
            <a:ext cx="27432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377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80510" y="1664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80510" y="21219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380510" y="2807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7060" y="24267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3711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855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3810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0" y="2057400"/>
            <a:ext cx="43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23710" y="1600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23710" y="2057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3710" y="2743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3132" y="1219200"/>
            <a:ext cx="3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2710" y="4636532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9460" y="4648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7710" y="6336268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1110" y="632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85510" y="6324600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2" name="Right Arrow 41"/>
          <p:cNvSpPr/>
          <p:nvPr/>
        </p:nvSpPr>
        <p:spPr bwMode="auto">
          <a:xfrm rot="19800000">
            <a:off x="4302179" y="3105221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800000" flipV="1">
            <a:off x="4302180" y="3905179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6200" y="23870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Term </a:t>
            </a:r>
            <a:b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86200" y="43682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b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vs. Document Partitioning</a:t>
            </a:r>
          </a:p>
        </p:txBody>
      </p:sp>
    </p:spTree>
    <p:extLst>
      <p:ext uri="{BB962C8B-B14F-4D97-AF65-F5344CB8AC3E}">
        <p14:creationId xmlns:p14="http://schemas.microsoft.com/office/powerpoint/2010/main" val="157345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6" grpId="0" animBg="1"/>
      <p:bldP spid="27" grpId="0" animBg="1"/>
      <p:bldP spid="28" grpId="0"/>
      <p:bldP spid="29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4" grpId="0" animBg="1"/>
      <p:bldP spid="45" grpId="0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524000" y="2286000"/>
            <a:ext cx="5562600" cy="4114800"/>
          </a:xfrm>
          <a:prstGeom prst="roundRect">
            <a:avLst>
              <a:gd name="adj" fmla="val 10303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2362200"/>
            <a:ext cx="4419600" cy="1219200"/>
            <a:chOff x="2057400" y="2362200"/>
            <a:chExt cx="441960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581400" y="2362200"/>
              <a:ext cx="1380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partitions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718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574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" name="Group 31"/>
            <p:cNvGrpSpPr/>
            <p:nvPr/>
          </p:nvGrpSpPr>
          <p:grpSpPr>
            <a:xfrm>
              <a:off x="4917757" y="2895600"/>
              <a:ext cx="1559243" cy="685800"/>
              <a:chOff x="5222557" y="2743200"/>
              <a:chExt cx="1559243" cy="6858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19800" y="2743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22557" y="28194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057400" y="3733800"/>
            <a:ext cx="5029201" cy="2362200"/>
            <a:chOff x="2057400" y="3733800"/>
            <a:chExt cx="5029201" cy="2362200"/>
          </a:xfrm>
        </p:grpSpPr>
        <p:grpSp>
          <p:nvGrpSpPr>
            <p:cNvPr id="3" name="Group 39"/>
            <p:cNvGrpSpPr/>
            <p:nvPr/>
          </p:nvGrpSpPr>
          <p:grpSpPr>
            <a:xfrm>
              <a:off x="2057400" y="3733800"/>
              <a:ext cx="4419600" cy="685800"/>
              <a:chOff x="2362200" y="3581400"/>
              <a:chExt cx="4419600" cy="685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766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1910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0198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3622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2557" y="36576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</p:grpSp>
        <p:grpSp>
          <p:nvGrpSpPr>
            <p:cNvPr id="4" name="Group 42"/>
            <p:cNvGrpSpPr/>
            <p:nvPr/>
          </p:nvGrpSpPr>
          <p:grpSpPr>
            <a:xfrm>
              <a:off x="2057400" y="4554140"/>
              <a:ext cx="4419600" cy="1541860"/>
              <a:chOff x="2362200" y="4401740"/>
              <a:chExt cx="4419600" cy="154186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2766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1910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0198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3622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2557" y="5334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14600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29000" y="44106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08157" y="44017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22557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36957" y="441513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6295159" y="4215978"/>
              <a:ext cx="112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replicas</a:t>
              </a: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2971800" y="1371600"/>
            <a:ext cx="3810000" cy="685800"/>
            <a:chOff x="3276600" y="1219200"/>
            <a:chExt cx="3810000" cy="685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38028" y="1295400"/>
              <a:ext cx="1148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1524000" y="457200"/>
            <a:ext cx="6045575" cy="609600"/>
            <a:chOff x="1828800" y="304800"/>
            <a:chExt cx="6045575" cy="60960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828800" y="304800"/>
              <a:ext cx="5562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376535"/>
              <a:ext cx="48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FE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2286000"/>
            <a:ext cx="762000" cy="4191000"/>
            <a:chOff x="7315200" y="2286000"/>
            <a:chExt cx="762000" cy="4191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7315200" y="2286000"/>
              <a:ext cx="762000" cy="419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602932" y="4150667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Gill Sans"/>
                  <a:cs typeface="Gill Sans"/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04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2"/>
          <p:cNvGrpSpPr/>
          <p:nvPr/>
        </p:nvGrpSpPr>
        <p:grpSpPr>
          <a:xfrm>
            <a:off x="1210237" y="530423"/>
            <a:ext cx="1905000" cy="307777"/>
            <a:chOff x="3276600" y="1212502"/>
            <a:chExt cx="4286250" cy="6925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2226" y="1212502"/>
              <a:ext cx="1680624" cy="69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28600" y="381000"/>
            <a:ext cx="3505200" cy="6400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8600" y="76200"/>
            <a:ext cx="3124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ill Sans"/>
                <a:cs typeface="Gill Sans"/>
              </a:rPr>
              <a:t>Datacenter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-36611" y="163681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Tier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9815" y="914400"/>
            <a:ext cx="2901585" cy="1905003"/>
            <a:chOff x="679815" y="914400"/>
            <a:chExt cx="2901585" cy="1905003"/>
          </a:xfrm>
        </p:grpSpPr>
        <p:sp>
          <p:nvSpPr>
            <p:cNvPr id="387" name="Rectangle 386"/>
            <p:cNvSpPr/>
            <p:nvPr/>
          </p:nvSpPr>
          <p:spPr bwMode="auto">
            <a:xfrm>
              <a:off x="32766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98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70" name="Rounded Rectangle 169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75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76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77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388" name="TextBox 387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1000" y="2819400"/>
            <a:ext cx="3200400" cy="1905003"/>
            <a:chOff x="381000" y="2819400"/>
            <a:chExt cx="3200400" cy="1905003"/>
          </a:xfrm>
        </p:grpSpPr>
        <p:sp>
          <p:nvSpPr>
            <p:cNvPr id="389" name="TextBox 388"/>
            <p:cNvSpPr txBox="1"/>
            <p:nvPr/>
          </p:nvSpPr>
          <p:spPr>
            <a:xfrm rot="16200000">
              <a:off x="-36611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32766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6798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94" name="Rounded Rectangle 39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8" name="Rectangle 39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9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0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13" name="Rectangle 41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5" name="Rectangle 41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0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402" name="TextBox 40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393" name="TextBox 39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1000" y="4724397"/>
            <a:ext cx="3200400" cy="1905003"/>
            <a:chOff x="381000" y="4724397"/>
            <a:chExt cx="3200400" cy="1905003"/>
          </a:xfrm>
        </p:grpSpPr>
        <p:sp>
          <p:nvSpPr>
            <p:cNvPr id="420" name="TextBox 419"/>
            <p:cNvSpPr txBox="1"/>
            <p:nvPr/>
          </p:nvSpPr>
          <p:spPr>
            <a:xfrm rot="16200000">
              <a:off x="-36611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32766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422" name="Group 421"/>
            <p:cNvGrpSpPr/>
            <p:nvPr/>
          </p:nvGrpSpPr>
          <p:grpSpPr>
            <a:xfrm>
              <a:off x="6798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423" name="Group 42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425" name="Rounded Rectangle 42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427" name="Rectangle 42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43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49" name="Rectangle 44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3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44" name="Rectangle 44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43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34" name="Rectangle 43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433" name="TextBox 43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424" name="TextBox 42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886200" y="76200"/>
            <a:ext cx="3505200" cy="6705600"/>
            <a:chOff x="3886200" y="76200"/>
            <a:chExt cx="3505200" cy="6705600"/>
          </a:xfrm>
        </p:grpSpPr>
        <p:grpSp>
          <p:nvGrpSpPr>
            <p:cNvPr id="10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14" name="Rounded Rectangle 11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1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2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2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46" name="Rounded Rectangle 1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1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154" name="TextBox 1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1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1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1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213" name="TextBox 21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543800" y="76200"/>
            <a:ext cx="3505200" cy="6705600"/>
            <a:chOff x="3886200" y="76200"/>
            <a:chExt cx="3505200" cy="6705600"/>
          </a:xfrm>
        </p:grpSpPr>
        <p:grpSp>
          <p:nvGrpSpPr>
            <p:cNvPr id="23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328" name="Rectangle 327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02" name="Rounded Rectangle 301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07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7" name="TextBox 326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308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309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310" name="TextBox 309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74" name="Rounded Rectangle 27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7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8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8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282" name="TextBox 28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46" name="Rounded Rectangle 2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grpSp>
              <p:nvGrpSpPr>
                <p:cNvPr id="2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</a:p>
                </p:txBody>
              </p:sp>
            </p:grpSp>
            <p:sp>
              <p:nvSpPr>
                <p:cNvPr id="254" name="TextBox 2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472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6" grpId="0"/>
      <p:bldP spid="1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3867074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(Japanese rock garden)</a:t>
            </a:r>
          </a:p>
        </p:txBody>
      </p:sp>
    </p:spTree>
    <p:extLst>
      <p:ext uri="{BB962C8B-B14F-4D97-AF65-F5344CB8AC3E}">
        <p14:creationId xmlns:p14="http://schemas.microsoft.com/office/powerpoint/2010/main" val="23291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6573837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573837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573837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73837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573837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573837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6573837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6573837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5026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0866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6345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6345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6345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6345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6345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6345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6345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6345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6573837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6345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6581775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6353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6858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6368100" y="5839318"/>
            <a:ext cx="17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6034580" y="6100517"/>
            <a:ext cx="26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344020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35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8549640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7525512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7525512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7525512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7525512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7525512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7525512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7525512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7525512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7525512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7525512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826617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99185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7818120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one fish, two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1</a:t>
              </a: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red fish, blue fish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2</a:t>
              </a: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cat in the hat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3</a:t>
              </a: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green eggs and ham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Doc 4</a:t>
              </a: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392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419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43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43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43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grpSp>
        <p:nvGrpSpPr>
          <p:cNvPr id="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4114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61692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MapReduce</a:t>
            </a:r>
          </a:p>
        </p:txBody>
      </p:sp>
    </p:spTree>
    <p:extLst>
      <p:ext uri="{BB962C8B-B14F-4D97-AF65-F5344CB8AC3E}">
        <p14:creationId xmlns:p14="http://schemas.microsoft.com/office/powerpoint/2010/main" val="713909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49527</TotalTime>
  <Words>4105</Words>
  <Application>Microsoft Office PowerPoint</Application>
  <PresentationFormat>On-screen Show (4:3)</PresentationFormat>
  <Paragraphs>1556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Andale Mono</vt:lpstr>
      <vt:lpstr>Arial</vt:lpstr>
      <vt:lpstr>Arial Black</vt:lpstr>
      <vt:lpstr>Gill Sans</vt:lpstr>
      <vt:lpstr>Lucida Sans Unicode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Adam Roegiest</cp:lastModifiedBy>
  <cp:revision>9343</cp:revision>
  <dcterms:created xsi:type="dcterms:W3CDTF">2012-08-31T06:36:49Z</dcterms:created>
  <dcterms:modified xsi:type="dcterms:W3CDTF">2019-01-13T19:03:53Z</dcterms:modified>
  <cp:category/>
</cp:coreProperties>
</file>