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1541" r:id="rId2"/>
    <p:sldId id="1446" r:id="rId3"/>
    <p:sldId id="1487" r:id="rId4"/>
    <p:sldId id="1499" r:id="rId5"/>
    <p:sldId id="1488" r:id="rId6"/>
    <p:sldId id="1498" r:id="rId7"/>
    <p:sldId id="1489" r:id="rId8"/>
    <p:sldId id="1490" r:id="rId9"/>
    <p:sldId id="1491" r:id="rId10"/>
    <p:sldId id="1492" r:id="rId11"/>
    <p:sldId id="1509" r:id="rId12"/>
    <p:sldId id="1510" r:id="rId13"/>
    <p:sldId id="1495" r:id="rId14"/>
    <p:sldId id="1497" r:id="rId15"/>
    <p:sldId id="1448" r:id="rId16"/>
    <p:sldId id="1447" r:id="rId17"/>
    <p:sldId id="1515" r:id="rId18"/>
    <p:sldId id="1501" r:id="rId19"/>
    <p:sldId id="1508" r:id="rId20"/>
    <p:sldId id="1516" r:id="rId21"/>
    <p:sldId id="1345" r:id="rId22"/>
    <p:sldId id="1517" r:id="rId23"/>
    <p:sldId id="1511" r:id="rId24"/>
    <p:sldId id="1502" r:id="rId25"/>
    <p:sldId id="1354" r:id="rId26"/>
    <p:sldId id="1512" r:id="rId27"/>
    <p:sldId id="1513" r:id="rId28"/>
    <p:sldId id="1518" r:id="rId29"/>
    <p:sldId id="1535" r:id="rId30"/>
    <p:sldId id="1534" r:id="rId31"/>
    <p:sldId id="1519" r:id="rId32"/>
    <p:sldId id="1536" r:id="rId33"/>
    <p:sldId id="1520" r:id="rId34"/>
    <p:sldId id="1462" r:id="rId35"/>
    <p:sldId id="1539" r:id="rId36"/>
    <p:sldId id="1503" r:id="rId37"/>
    <p:sldId id="1458" r:id="rId38"/>
    <p:sldId id="1459" r:id="rId39"/>
    <p:sldId id="1400" r:id="rId40"/>
    <p:sldId id="1521" r:id="rId41"/>
    <p:sldId id="1465" r:id="rId42"/>
    <p:sldId id="1537" r:id="rId43"/>
    <p:sldId id="1522" r:id="rId44"/>
    <p:sldId id="1507" r:id="rId45"/>
    <p:sldId id="1393" r:id="rId46"/>
    <p:sldId id="1397" r:id="rId47"/>
    <p:sldId id="1523" r:id="rId48"/>
    <p:sldId id="1466" r:id="rId49"/>
    <p:sldId id="1478" r:id="rId50"/>
    <p:sldId id="1525" r:id="rId51"/>
    <p:sldId id="1526" r:id="rId52"/>
    <p:sldId id="1527" r:id="rId53"/>
    <p:sldId id="1474" r:id="rId54"/>
    <p:sldId id="1529" r:id="rId55"/>
    <p:sldId id="1540" r:id="rId56"/>
    <p:sldId id="1530" r:id="rId57"/>
    <p:sldId id="1531" r:id="rId58"/>
    <p:sldId id="1479" r:id="rId59"/>
  </p:sldIdLst>
  <p:sldSz cx="9144000" cy="6858000" type="screen4x3"/>
  <p:notesSz cx="7315200" cy="9601200"/>
  <p:defaultTextStyle>
    <a:defPPr>
      <a:defRPr lang="en-US"/>
    </a:defPPr>
    <a:lvl1pPr algn="l" rtl="0" eaLnBrk="0" fontAlgn="base" hangingPunct="0">
      <a:spcBef>
        <a:spcPct val="0"/>
      </a:spcBef>
      <a:spcAft>
        <a:spcPct val="0"/>
      </a:spcAft>
      <a:defRPr sz="1600" b="1" kern="1200">
        <a:solidFill>
          <a:schemeClr val="tx1"/>
        </a:solidFill>
        <a:latin typeface="Arial" charset="0"/>
        <a:ea typeface="+mn-ea"/>
        <a:cs typeface="+mn-cs"/>
      </a:defRPr>
    </a:lvl1pPr>
    <a:lvl2pPr marL="457130" algn="l" rtl="0" eaLnBrk="0" fontAlgn="base" hangingPunct="0">
      <a:spcBef>
        <a:spcPct val="0"/>
      </a:spcBef>
      <a:spcAft>
        <a:spcPct val="0"/>
      </a:spcAft>
      <a:defRPr sz="1600" b="1" kern="1200">
        <a:solidFill>
          <a:schemeClr val="tx1"/>
        </a:solidFill>
        <a:latin typeface="Arial" charset="0"/>
        <a:ea typeface="+mn-ea"/>
        <a:cs typeface="+mn-cs"/>
      </a:defRPr>
    </a:lvl2pPr>
    <a:lvl3pPr marL="914259" algn="l" rtl="0" eaLnBrk="0" fontAlgn="base" hangingPunct="0">
      <a:spcBef>
        <a:spcPct val="0"/>
      </a:spcBef>
      <a:spcAft>
        <a:spcPct val="0"/>
      </a:spcAft>
      <a:defRPr sz="1600" b="1" kern="1200">
        <a:solidFill>
          <a:schemeClr val="tx1"/>
        </a:solidFill>
        <a:latin typeface="Arial" charset="0"/>
        <a:ea typeface="+mn-ea"/>
        <a:cs typeface="+mn-cs"/>
      </a:defRPr>
    </a:lvl3pPr>
    <a:lvl4pPr marL="1371390" algn="l" rtl="0" eaLnBrk="0" fontAlgn="base" hangingPunct="0">
      <a:spcBef>
        <a:spcPct val="0"/>
      </a:spcBef>
      <a:spcAft>
        <a:spcPct val="0"/>
      </a:spcAft>
      <a:defRPr sz="1600" b="1" kern="1200">
        <a:solidFill>
          <a:schemeClr val="tx1"/>
        </a:solidFill>
        <a:latin typeface="Arial" charset="0"/>
        <a:ea typeface="+mn-ea"/>
        <a:cs typeface="+mn-cs"/>
      </a:defRPr>
    </a:lvl4pPr>
    <a:lvl5pPr marL="1828519" algn="l" rtl="0" eaLnBrk="0" fontAlgn="base" hangingPunct="0">
      <a:spcBef>
        <a:spcPct val="0"/>
      </a:spcBef>
      <a:spcAft>
        <a:spcPct val="0"/>
      </a:spcAft>
      <a:defRPr sz="1600" b="1" kern="1200">
        <a:solidFill>
          <a:schemeClr val="tx1"/>
        </a:solidFill>
        <a:latin typeface="Arial" charset="0"/>
        <a:ea typeface="+mn-ea"/>
        <a:cs typeface="+mn-cs"/>
      </a:defRPr>
    </a:lvl5pPr>
    <a:lvl6pPr marL="2285649" algn="l" defTabSz="914259" rtl="0" eaLnBrk="1" latinLnBrk="0" hangingPunct="1">
      <a:defRPr sz="1600" b="1" kern="1200">
        <a:solidFill>
          <a:schemeClr val="tx1"/>
        </a:solidFill>
        <a:latin typeface="Arial" charset="0"/>
        <a:ea typeface="+mn-ea"/>
        <a:cs typeface="+mn-cs"/>
      </a:defRPr>
    </a:lvl6pPr>
    <a:lvl7pPr marL="2742780" algn="l" defTabSz="914259" rtl="0" eaLnBrk="1" latinLnBrk="0" hangingPunct="1">
      <a:defRPr sz="1600" b="1" kern="1200">
        <a:solidFill>
          <a:schemeClr val="tx1"/>
        </a:solidFill>
        <a:latin typeface="Arial" charset="0"/>
        <a:ea typeface="+mn-ea"/>
        <a:cs typeface="+mn-cs"/>
      </a:defRPr>
    </a:lvl7pPr>
    <a:lvl8pPr marL="3199908" algn="l" defTabSz="914259" rtl="0" eaLnBrk="1" latinLnBrk="0" hangingPunct="1">
      <a:defRPr sz="1600" b="1" kern="1200">
        <a:solidFill>
          <a:schemeClr val="tx1"/>
        </a:solidFill>
        <a:latin typeface="Arial" charset="0"/>
        <a:ea typeface="+mn-ea"/>
        <a:cs typeface="+mn-cs"/>
      </a:defRPr>
    </a:lvl8pPr>
    <a:lvl9pPr marL="3657039" algn="l" defTabSz="914259"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FFCC99"/>
    <a:srgbClr val="CCFF99"/>
    <a:srgbClr val="CC99FF"/>
    <a:srgbClr val="000066"/>
    <a:srgbClr val="996600"/>
    <a:srgbClr val="4D6997"/>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12" autoAdjust="0"/>
    <p:restoredTop sz="75202" autoAdjust="0"/>
  </p:normalViewPr>
  <p:slideViewPr>
    <p:cSldViewPr>
      <p:cViewPr varScale="1">
        <p:scale>
          <a:sx n="59" d="100"/>
          <a:sy n="59" d="100"/>
        </p:scale>
        <p:origin x="39" y="1164"/>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notesViewPr>
    <p:cSldViewPr>
      <p:cViewPr varScale="1">
        <p:scale>
          <a:sx n="56" d="100"/>
          <a:sy n="56" d="100"/>
        </p:scale>
        <p:origin x="-1782"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a:defRPr sz="1200" b="0">
                <a:latin typeface="Arial" charset="0"/>
              </a:defRPr>
            </a:lvl1pPr>
          </a:lstStyle>
          <a:p>
            <a:pPr>
              <a:defRPr/>
            </a:pPr>
            <a:endParaRPr lang="en-US"/>
          </a:p>
        </p:txBody>
      </p:sp>
      <p:sp>
        <p:nvSpPr>
          <p:cNvPr id="106499" name="Rectangle 3"/>
          <p:cNvSpPr>
            <a:spLocks noGrp="1" noChangeArrowheads="1"/>
          </p:cNvSpPr>
          <p:nvPr>
            <p:ph type="dt" sz="quarter" idx="1"/>
          </p:nvPr>
        </p:nvSpPr>
        <p:spPr bwMode="auto">
          <a:xfrm>
            <a:off x="4146551"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a:defRPr sz="1200" b="0">
                <a:latin typeface="Arial" charset="0"/>
              </a:defRPr>
            </a:lvl1pPr>
          </a:lstStyle>
          <a:p>
            <a:pPr>
              <a:defRPr/>
            </a:pPr>
            <a:endParaRPr lang="en-US"/>
          </a:p>
        </p:txBody>
      </p:sp>
      <p:sp>
        <p:nvSpPr>
          <p:cNvPr id="106500" name="Rectangle 4"/>
          <p:cNvSpPr>
            <a:spLocks noGrp="1" noChangeArrowheads="1"/>
          </p:cNvSpPr>
          <p:nvPr>
            <p:ph type="ftr" sz="quarter" idx="2"/>
          </p:nvPr>
        </p:nvSpPr>
        <p:spPr bwMode="auto">
          <a:xfrm>
            <a:off x="0"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a:defRPr sz="1200" b="0">
                <a:latin typeface="Arial" charset="0"/>
              </a:defRPr>
            </a:lvl1pPr>
          </a:lstStyle>
          <a:p>
            <a:pPr>
              <a:defRPr/>
            </a:pPr>
            <a:endParaRPr lang="en-US"/>
          </a:p>
        </p:txBody>
      </p:sp>
      <p:sp>
        <p:nvSpPr>
          <p:cNvPr id="106501" name="Rectangle 5"/>
          <p:cNvSpPr>
            <a:spLocks noGrp="1" noChangeArrowheads="1"/>
          </p:cNvSpPr>
          <p:nvPr>
            <p:ph type="sldNum" sz="quarter" idx="3"/>
          </p:nvPr>
        </p:nvSpPr>
        <p:spPr bwMode="auto">
          <a:xfrm>
            <a:off x="4146551" y="9121776"/>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a:defRPr sz="1200" b="0">
                <a:latin typeface="Arial" charset="0"/>
              </a:defRPr>
            </a:lvl1pPr>
          </a:lstStyle>
          <a:p>
            <a:pPr>
              <a:defRPr/>
            </a:pPr>
            <a:fld id="{D098A0DF-783C-49D9-9260-6806A799FD3D}" type="slidenum">
              <a:rPr lang="en-US"/>
              <a:pPr>
                <a:defRPr/>
              </a:pPr>
              <a:t>‹#›</a:t>
            </a:fld>
            <a:endParaRPr lang="en-US"/>
          </a:p>
        </p:txBody>
      </p:sp>
    </p:spTree>
    <p:extLst>
      <p:ext uri="{BB962C8B-B14F-4D97-AF65-F5344CB8AC3E}">
        <p14:creationId xmlns:p14="http://schemas.microsoft.com/office/powerpoint/2010/main" val="39800716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3" name="Rectangle 3"/>
          <p:cNvSpPr>
            <a:spLocks noGrp="1" noChangeArrowheads="1"/>
          </p:cNvSpPr>
          <p:nvPr>
            <p:ph type="dt" idx="1"/>
          </p:nvPr>
        </p:nvSpPr>
        <p:spPr bwMode="auto">
          <a:xfrm>
            <a:off x="4144964" y="1"/>
            <a:ext cx="3168650" cy="47942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lvl1pPr algn="r" defTabSz="964451" eaLnBrk="1" hangingPunct="1">
              <a:defRPr sz="1200" b="0">
                <a:latin typeface="Arial" charset="0"/>
              </a:defRPr>
            </a:lvl1pPr>
          </a:lstStyle>
          <a:p>
            <a:pPr>
              <a:defRPr/>
            </a:pPr>
            <a:endParaRPr lang="en-US"/>
          </a:p>
        </p:txBody>
      </p:sp>
      <p:sp>
        <p:nvSpPr>
          <p:cNvPr id="51204" name="Rectangle 4"/>
          <p:cNvSpPr>
            <a:spLocks noGrp="1" noRot="1" noChangeAspect="1" noChangeArrowheads="1" noTextEdit="1"/>
          </p:cNvSpPr>
          <p:nvPr>
            <p:ph type="sldImg" idx="2"/>
          </p:nvPr>
        </p:nvSpPr>
        <p:spPr bwMode="auto">
          <a:xfrm>
            <a:off x="1258888" y="720725"/>
            <a:ext cx="4797425" cy="3598863"/>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731838" y="4559301"/>
            <a:ext cx="5853113" cy="4321175"/>
          </a:xfrm>
          <a:prstGeom prst="rect">
            <a:avLst/>
          </a:prstGeom>
          <a:noFill/>
          <a:ln w="9525">
            <a:noFill/>
            <a:miter lim="800000"/>
            <a:headEnd/>
            <a:tailEnd/>
          </a:ln>
          <a:effectLst/>
        </p:spPr>
        <p:txBody>
          <a:bodyPr vert="horz" wrap="square" lIns="96596" tIns="48297" rIns="96596" bIns="482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defTabSz="964451" eaLnBrk="1" hangingPunct="1">
              <a:defRPr sz="1200" b="0">
                <a:latin typeface="Arial" charset="0"/>
              </a:defRPr>
            </a:lvl1pPr>
          </a:lstStyle>
          <a:p>
            <a:pPr>
              <a:defRPr/>
            </a:pPr>
            <a:endParaRPr lang="en-US"/>
          </a:p>
        </p:txBody>
      </p:sp>
      <p:sp>
        <p:nvSpPr>
          <p:cNvPr id="5127" name="Rectangle 7"/>
          <p:cNvSpPr>
            <a:spLocks noGrp="1" noChangeArrowheads="1"/>
          </p:cNvSpPr>
          <p:nvPr>
            <p:ph type="sldNum" sz="quarter" idx="5"/>
          </p:nvPr>
        </p:nvSpPr>
        <p:spPr bwMode="auto">
          <a:xfrm>
            <a:off x="4144964" y="9120189"/>
            <a:ext cx="3168650" cy="479425"/>
          </a:xfrm>
          <a:prstGeom prst="rect">
            <a:avLst/>
          </a:prstGeom>
          <a:noFill/>
          <a:ln w="9525">
            <a:noFill/>
            <a:miter lim="800000"/>
            <a:headEnd/>
            <a:tailEnd/>
          </a:ln>
          <a:effectLst/>
        </p:spPr>
        <p:txBody>
          <a:bodyPr vert="horz" wrap="square" lIns="96596" tIns="48297" rIns="96596" bIns="48297" numCol="1" anchor="b" anchorCtr="0" compatLnSpc="1">
            <a:prstTxWarp prst="textNoShape">
              <a:avLst/>
            </a:prstTxWarp>
          </a:bodyPr>
          <a:lstStyle>
            <a:lvl1pPr algn="r" defTabSz="964451" eaLnBrk="1" hangingPunct="1">
              <a:defRPr sz="1200" b="0">
                <a:latin typeface="Arial" charset="0"/>
              </a:defRPr>
            </a:lvl1pPr>
          </a:lstStyle>
          <a:p>
            <a:pPr>
              <a:defRPr/>
            </a:pPr>
            <a:fld id="{A0D86A14-AC1F-4C9A-8DDE-CE6B11F31194}" type="slidenum">
              <a:rPr lang="en-US"/>
              <a:pPr>
                <a:defRPr/>
              </a:pPr>
              <a:t>‹#›</a:t>
            </a:fld>
            <a:endParaRPr lang="en-US"/>
          </a:p>
        </p:txBody>
      </p:sp>
    </p:spTree>
    <p:extLst>
      <p:ext uri="{BB962C8B-B14F-4D97-AF65-F5344CB8AC3E}">
        <p14:creationId xmlns:p14="http://schemas.microsoft.com/office/powerpoint/2010/main" val="6867597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130" algn="l" rtl="0" eaLnBrk="0" fontAlgn="base" hangingPunct="0">
      <a:spcBef>
        <a:spcPct val="30000"/>
      </a:spcBef>
      <a:spcAft>
        <a:spcPct val="0"/>
      </a:spcAft>
      <a:defRPr sz="1200" kern="1200">
        <a:solidFill>
          <a:schemeClr val="tx1"/>
        </a:solidFill>
        <a:latin typeface="Arial" charset="0"/>
        <a:ea typeface="+mn-ea"/>
        <a:cs typeface="+mn-cs"/>
      </a:defRPr>
    </a:lvl2pPr>
    <a:lvl3pPr marL="914259" algn="l" rtl="0" eaLnBrk="0" fontAlgn="base" hangingPunct="0">
      <a:spcBef>
        <a:spcPct val="30000"/>
      </a:spcBef>
      <a:spcAft>
        <a:spcPct val="0"/>
      </a:spcAft>
      <a:defRPr sz="1200" kern="1200">
        <a:solidFill>
          <a:schemeClr val="tx1"/>
        </a:solidFill>
        <a:latin typeface="Arial" charset="0"/>
        <a:ea typeface="+mn-ea"/>
        <a:cs typeface="+mn-cs"/>
      </a:defRPr>
    </a:lvl3pPr>
    <a:lvl4pPr marL="1371390" algn="l" rtl="0" eaLnBrk="0" fontAlgn="base" hangingPunct="0">
      <a:spcBef>
        <a:spcPct val="30000"/>
      </a:spcBef>
      <a:spcAft>
        <a:spcPct val="0"/>
      </a:spcAft>
      <a:defRPr sz="1200" kern="1200">
        <a:solidFill>
          <a:schemeClr val="tx1"/>
        </a:solidFill>
        <a:latin typeface="Arial" charset="0"/>
        <a:ea typeface="+mn-ea"/>
        <a:cs typeface="+mn-cs"/>
      </a:defRPr>
    </a:lvl4pPr>
    <a:lvl5pPr marL="1828519" algn="l" rtl="0" eaLnBrk="0" fontAlgn="base" hangingPunct="0">
      <a:spcBef>
        <a:spcPct val="30000"/>
      </a:spcBef>
      <a:spcAft>
        <a:spcPct val="0"/>
      </a:spcAft>
      <a:defRPr sz="1200" kern="1200">
        <a:solidFill>
          <a:schemeClr val="tx1"/>
        </a:solidFill>
        <a:latin typeface="Arial" charset="0"/>
        <a:ea typeface="+mn-ea"/>
        <a:cs typeface="+mn-cs"/>
      </a:defRPr>
    </a:lvl5pPr>
    <a:lvl6pPr marL="2285649" algn="l" defTabSz="914259" rtl="0" eaLnBrk="1" latinLnBrk="0" hangingPunct="1">
      <a:defRPr sz="1200" kern="1200">
        <a:solidFill>
          <a:schemeClr val="tx1"/>
        </a:solidFill>
        <a:latin typeface="+mn-lt"/>
        <a:ea typeface="+mn-ea"/>
        <a:cs typeface="+mn-cs"/>
      </a:defRPr>
    </a:lvl6pPr>
    <a:lvl7pPr marL="2742780" algn="l" defTabSz="914259" rtl="0" eaLnBrk="1" latinLnBrk="0" hangingPunct="1">
      <a:defRPr sz="1200" kern="1200">
        <a:solidFill>
          <a:schemeClr val="tx1"/>
        </a:solidFill>
        <a:latin typeface="+mn-lt"/>
        <a:ea typeface="+mn-ea"/>
        <a:cs typeface="+mn-cs"/>
      </a:defRPr>
    </a:lvl7pPr>
    <a:lvl8pPr marL="3199908" algn="l" defTabSz="914259" rtl="0" eaLnBrk="1" latinLnBrk="0" hangingPunct="1">
      <a:defRPr sz="1200" kern="1200">
        <a:solidFill>
          <a:schemeClr val="tx1"/>
        </a:solidFill>
        <a:latin typeface="+mn-lt"/>
        <a:ea typeface="+mn-ea"/>
        <a:cs typeface="+mn-cs"/>
      </a:defRPr>
    </a:lvl8pPr>
    <a:lvl9pPr marL="3657039" algn="l" defTabSz="914259"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11</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616483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12</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824748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17</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506298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20</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11104751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22</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1999076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29</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144555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30</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2140215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32</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993314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pPr defTabSz="963613"/>
            <a:fld id="{2CF7154E-FE2C-4094-9169-5F6DACF2D87A}" type="slidenum">
              <a:rPr lang="en-US" smtClean="0"/>
              <a:pPr defTabSz="963613"/>
              <a:t>42</a:t>
            </a:fld>
            <a:endParaRPr lang="en-US"/>
          </a:p>
        </p:txBody>
      </p:sp>
      <p:sp>
        <p:nvSpPr>
          <p:cNvPr id="55299" name="Text Box 2"/>
          <p:cNvSpPr txBox="1">
            <a:spLocks noChangeArrowheads="1"/>
          </p:cNvSpPr>
          <p:nvPr/>
        </p:nvSpPr>
        <p:spPr bwMode="auto">
          <a:xfrm>
            <a:off x="1219200" y="720725"/>
            <a:ext cx="4876800" cy="3598863"/>
          </a:xfrm>
          <a:prstGeom prst="rect">
            <a:avLst/>
          </a:prstGeom>
          <a:solidFill>
            <a:srgbClr val="FFFFFF"/>
          </a:solidFill>
          <a:ln w="9360">
            <a:solidFill>
              <a:srgbClr val="000000"/>
            </a:solidFill>
            <a:miter lim="800000"/>
            <a:headEnd/>
            <a:tailEnd/>
          </a:ln>
        </p:spPr>
        <p:txBody>
          <a:bodyPr wrap="none" lIns="94650" tIns="47325" rIns="94650" bIns="47325" anchor="ctr"/>
          <a:lstStyle/>
          <a:p>
            <a:endParaRPr lang="en-US"/>
          </a:p>
        </p:txBody>
      </p:sp>
      <p:sp>
        <p:nvSpPr>
          <p:cNvPr id="55300" name="Rectangle 3"/>
          <p:cNvSpPr>
            <a:spLocks noGrp="1" noChangeArrowheads="1"/>
          </p:cNvSpPr>
          <p:nvPr>
            <p:ph type="body"/>
          </p:nvPr>
        </p:nvSpPr>
        <p:spPr>
          <a:xfrm>
            <a:off x="731838" y="4560888"/>
            <a:ext cx="5845175" cy="4319587"/>
          </a:xfrm>
          <a:noFill/>
          <a:ln/>
        </p:spPr>
        <p:txBody>
          <a:bodyPr wrap="none" anchor="ctr"/>
          <a:lstStyle/>
          <a:p>
            <a:pPr eaLnBrk="1" hangingPunct="1"/>
            <a:endParaRPr lang="en-US"/>
          </a:p>
        </p:txBody>
      </p:sp>
    </p:spTree>
    <p:extLst>
      <p:ext uri="{BB962C8B-B14F-4D97-AF65-F5344CB8AC3E}">
        <p14:creationId xmlns:p14="http://schemas.microsoft.com/office/powerpoint/2010/main" val="2078269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Black)">
    <p:bg>
      <p:bgPr>
        <a:solidFill>
          <a:schemeClr val="bg1"/>
        </a:solidFill>
        <a:effectLst/>
      </p:bgPr>
    </p:bg>
    <p:spTree>
      <p:nvGrpSpPr>
        <p:cNvPr id="1" name=""/>
        <p:cNvGrpSpPr/>
        <p:nvPr/>
      </p:nvGrpSpPr>
      <p:grpSpPr>
        <a:xfrm>
          <a:off x="0" y="0"/>
          <a:ext cx="0" cy="0"/>
          <a:chOff x="0" y="0"/>
          <a:chExt cx="0" cy="0"/>
        </a:xfrm>
      </p:grpSpPr>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Tree>
  </p:cSld>
  <p:clrMap bg1="dk1" tx1="lt1" bg2="dk2" tx2="lt2" accent1="accent1" accent2="accent2" accent3="accent3" accent4="accent4" accent5="accent5" accent6="accent6" hlink="hlink" folHlink="folHlink"/>
  <p:sldLayoutIdLst>
    <p:sldLayoutId id="2147483653" r:id="rId1"/>
    <p:sldLayoutId id="2147483657" r:id="rId2"/>
  </p:sldLayoutIdLst>
  <p:transition/>
  <p:txStyles>
    <p:titleStyle>
      <a:lvl1pPr algn="l" rtl="0" eaLnBrk="0" fontAlgn="base" hangingPunct="0">
        <a:spcBef>
          <a:spcPct val="0"/>
        </a:spcBef>
        <a:spcAft>
          <a:spcPct val="0"/>
        </a:spcAft>
        <a:defRPr sz="3200" b="1" baseline="0">
          <a:solidFill>
            <a:schemeClr val="bg1"/>
          </a:solidFill>
          <a:latin typeface="Gill Sans"/>
          <a:ea typeface="+mj-ea"/>
          <a:cs typeface="Gill Sans"/>
        </a:defRPr>
      </a:lvl1pPr>
      <a:lvl2pPr algn="l" rtl="0" eaLnBrk="0" fontAlgn="base" hangingPunct="0">
        <a:spcBef>
          <a:spcPct val="0"/>
        </a:spcBef>
        <a:spcAft>
          <a:spcPct val="0"/>
        </a:spcAft>
        <a:defRPr sz="3200">
          <a:solidFill>
            <a:schemeClr val="tx1"/>
          </a:solidFill>
          <a:latin typeface="Arial Black" pitchFamily="34" charset="0"/>
        </a:defRPr>
      </a:lvl2pPr>
      <a:lvl3pPr algn="l" rtl="0" eaLnBrk="0" fontAlgn="base" hangingPunct="0">
        <a:spcBef>
          <a:spcPct val="0"/>
        </a:spcBef>
        <a:spcAft>
          <a:spcPct val="0"/>
        </a:spcAft>
        <a:defRPr sz="3200">
          <a:solidFill>
            <a:schemeClr val="tx1"/>
          </a:solidFill>
          <a:latin typeface="Arial Black" pitchFamily="34" charset="0"/>
        </a:defRPr>
      </a:lvl3pPr>
      <a:lvl4pPr algn="l" rtl="0" eaLnBrk="0" fontAlgn="base" hangingPunct="0">
        <a:spcBef>
          <a:spcPct val="0"/>
        </a:spcBef>
        <a:spcAft>
          <a:spcPct val="0"/>
        </a:spcAft>
        <a:defRPr sz="3200">
          <a:solidFill>
            <a:schemeClr val="tx1"/>
          </a:solidFill>
          <a:latin typeface="Arial Black" pitchFamily="34" charset="0"/>
        </a:defRPr>
      </a:lvl4pPr>
      <a:lvl5pPr algn="l" rtl="0" eaLnBrk="0" fontAlgn="base" hangingPunct="0">
        <a:spcBef>
          <a:spcPct val="0"/>
        </a:spcBef>
        <a:spcAft>
          <a:spcPct val="0"/>
        </a:spcAft>
        <a:defRPr sz="3200">
          <a:solidFill>
            <a:schemeClr val="tx1"/>
          </a:solidFill>
          <a:latin typeface="Arial Black" pitchFamily="34" charset="0"/>
        </a:defRPr>
      </a:lvl5pPr>
      <a:lvl6pPr marL="457130" algn="l" rtl="0" fontAlgn="base">
        <a:spcBef>
          <a:spcPct val="0"/>
        </a:spcBef>
        <a:spcAft>
          <a:spcPct val="0"/>
        </a:spcAft>
        <a:defRPr sz="3200">
          <a:solidFill>
            <a:srgbClr val="663300"/>
          </a:solidFill>
          <a:latin typeface="Arial Black" pitchFamily="34" charset="0"/>
        </a:defRPr>
      </a:lvl6pPr>
      <a:lvl7pPr marL="914259" algn="l" rtl="0" fontAlgn="base">
        <a:spcBef>
          <a:spcPct val="0"/>
        </a:spcBef>
        <a:spcAft>
          <a:spcPct val="0"/>
        </a:spcAft>
        <a:defRPr sz="3200">
          <a:solidFill>
            <a:srgbClr val="663300"/>
          </a:solidFill>
          <a:latin typeface="Arial Black" pitchFamily="34" charset="0"/>
        </a:defRPr>
      </a:lvl7pPr>
      <a:lvl8pPr marL="1371390" algn="l" rtl="0" fontAlgn="base">
        <a:spcBef>
          <a:spcPct val="0"/>
        </a:spcBef>
        <a:spcAft>
          <a:spcPct val="0"/>
        </a:spcAft>
        <a:defRPr sz="3200">
          <a:solidFill>
            <a:srgbClr val="663300"/>
          </a:solidFill>
          <a:latin typeface="Arial Black" pitchFamily="34" charset="0"/>
        </a:defRPr>
      </a:lvl8pPr>
      <a:lvl9pPr marL="1828519" algn="l" rtl="0" fontAlgn="base">
        <a:spcBef>
          <a:spcPct val="0"/>
        </a:spcBef>
        <a:spcAft>
          <a:spcPct val="0"/>
        </a:spcAft>
        <a:defRPr sz="3200">
          <a:solidFill>
            <a:srgbClr val="663300"/>
          </a:solidFill>
          <a:latin typeface="Arial Black" pitchFamily="34" charset="0"/>
        </a:defRPr>
      </a:lvl9pPr>
    </p:titleStyle>
    <p:bodyStyle>
      <a:lvl1pPr marL="342848" indent="-342848" algn="l" rtl="0" eaLnBrk="0" fontAlgn="base" hangingPunct="0">
        <a:spcBef>
          <a:spcPct val="25000"/>
        </a:spcBef>
        <a:spcAft>
          <a:spcPct val="25000"/>
        </a:spcAft>
        <a:buClr>
          <a:srgbClr val="5675A9"/>
        </a:buClr>
        <a:buSzPct val="75000"/>
        <a:buFont typeface="Wingdings" charset="2"/>
        <a:buChar char="¢"/>
        <a:defRPr sz="2400" baseline="0">
          <a:solidFill>
            <a:schemeClr val="bg1"/>
          </a:solidFill>
          <a:latin typeface="Gill Sans"/>
          <a:ea typeface="+mn-ea"/>
          <a:cs typeface="Gill Sans"/>
        </a:defRPr>
      </a:lvl1pPr>
      <a:lvl2pPr marL="742836" indent="-285707" algn="l" rtl="0" eaLnBrk="0" fontAlgn="base" hangingPunct="0">
        <a:spcBef>
          <a:spcPct val="10000"/>
        </a:spcBef>
        <a:spcAft>
          <a:spcPct val="10000"/>
        </a:spcAft>
        <a:buClr>
          <a:srgbClr val="5675A9"/>
        </a:buClr>
        <a:buSzPct val="75000"/>
        <a:buFont typeface="Wingdings" charset="2"/>
        <a:buChar char="l"/>
        <a:defRPr sz="2000" baseline="0">
          <a:solidFill>
            <a:schemeClr val="bg1"/>
          </a:solidFill>
          <a:latin typeface="Gill Sans"/>
          <a:cs typeface="Gill Sans"/>
        </a:defRPr>
      </a:lvl2pPr>
      <a:lvl3pPr marL="1142824" indent="-228564" algn="l" rtl="0" eaLnBrk="0" fontAlgn="base" hangingPunct="0">
        <a:spcBef>
          <a:spcPct val="20000"/>
        </a:spcBef>
        <a:spcAft>
          <a:spcPct val="0"/>
        </a:spcAft>
        <a:buClr>
          <a:srgbClr val="5675A9"/>
        </a:buClr>
        <a:buChar char="•"/>
        <a:defRPr sz="1800" baseline="0">
          <a:solidFill>
            <a:schemeClr val="bg1"/>
          </a:solidFill>
          <a:latin typeface="Gill Sans"/>
          <a:cs typeface="Gill Sans"/>
        </a:defRPr>
      </a:lvl3pPr>
      <a:lvl4pPr marL="1599954"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4pPr>
      <a:lvl5pPr marL="2057085" indent="-228564" algn="l" rtl="0" eaLnBrk="0" fontAlgn="base" hangingPunct="0">
        <a:spcBef>
          <a:spcPct val="20000"/>
        </a:spcBef>
        <a:spcAft>
          <a:spcPct val="0"/>
        </a:spcAft>
        <a:buClr>
          <a:srgbClr val="5675A9"/>
        </a:buClr>
        <a:buChar char="•"/>
        <a:defRPr sz="1600" baseline="0">
          <a:solidFill>
            <a:schemeClr val="bg1"/>
          </a:solidFill>
          <a:latin typeface="Gill Sans"/>
          <a:cs typeface="Gill Sans"/>
        </a:defRPr>
      </a:lvl5pPr>
      <a:lvl6pPr marL="2514215" indent="-228564" algn="l" rtl="0" fontAlgn="base">
        <a:spcBef>
          <a:spcPct val="20000"/>
        </a:spcBef>
        <a:spcAft>
          <a:spcPct val="0"/>
        </a:spcAft>
        <a:buChar char="•"/>
        <a:defRPr sz="1600">
          <a:solidFill>
            <a:schemeClr val="tx2"/>
          </a:solidFill>
          <a:latin typeface="+mn-lt"/>
        </a:defRPr>
      </a:lvl6pPr>
      <a:lvl7pPr marL="2971344" indent="-228564" algn="l" rtl="0" fontAlgn="base">
        <a:spcBef>
          <a:spcPct val="20000"/>
        </a:spcBef>
        <a:spcAft>
          <a:spcPct val="0"/>
        </a:spcAft>
        <a:buChar char="•"/>
        <a:defRPr sz="1600">
          <a:solidFill>
            <a:schemeClr val="tx2"/>
          </a:solidFill>
          <a:latin typeface="+mn-lt"/>
        </a:defRPr>
      </a:lvl7pPr>
      <a:lvl8pPr marL="3428475" indent="-228564" algn="l" rtl="0" fontAlgn="base">
        <a:spcBef>
          <a:spcPct val="20000"/>
        </a:spcBef>
        <a:spcAft>
          <a:spcPct val="0"/>
        </a:spcAft>
        <a:buChar char="•"/>
        <a:defRPr sz="1600">
          <a:solidFill>
            <a:schemeClr val="tx2"/>
          </a:solidFill>
          <a:latin typeface="+mn-lt"/>
        </a:defRPr>
      </a:lvl8pPr>
      <a:lvl9pPr marL="3885603" indent="-228564" algn="l" rtl="0" fontAlgn="base">
        <a:spcBef>
          <a:spcPct val="20000"/>
        </a:spcBef>
        <a:spcAft>
          <a:spcPct val="0"/>
        </a:spcAft>
        <a:buChar char="•"/>
        <a:defRPr sz="1600">
          <a:solidFill>
            <a:schemeClr val="tx2"/>
          </a:solidFill>
          <a:latin typeface="+mn-lt"/>
        </a:defRPr>
      </a:lvl9pPr>
    </p:bodyStyle>
    <p:otherStyle>
      <a:defPPr>
        <a:defRPr lang="en-US"/>
      </a:defPPr>
      <a:lvl1pPr marL="0" algn="l" defTabSz="914259" rtl="0" eaLnBrk="1" latinLnBrk="0" hangingPunct="1">
        <a:defRPr sz="1800" kern="1200">
          <a:solidFill>
            <a:schemeClr val="tx1"/>
          </a:solidFill>
          <a:latin typeface="+mn-lt"/>
          <a:ea typeface="+mn-ea"/>
          <a:cs typeface="+mn-cs"/>
        </a:defRPr>
      </a:lvl1pPr>
      <a:lvl2pPr marL="457130" algn="l" defTabSz="914259" rtl="0" eaLnBrk="1" latinLnBrk="0" hangingPunct="1">
        <a:defRPr sz="1800" kern="1200">
          <a:solidFill>
            <a:schemeClr val="tx1"/>
          </a:solidFill>
          <a:latin typeface="+mn-lt"/>
          <a:ea typeface="+mn-ea"/>
          <a:cs typeface="+mn-cs"/>
        </a:defRPr>
      </a:lvl2pPr>
      <a:lvl3pPr marL="914259" algn="l" defTabSz="914259" rtl="0" eaLnBrk="1" latinLnBrk="0" hangingPunct="1">
        <a:defRPr sz="1800" kern="1200">
          <a:solidFill>
            <a:schemeClr val="tx1"/>
          </a:solidFill>
          <a:latin typeface="+mn-lt"/>
          <a:ea typeface="+mn-ea"/>
          <a:cs typeface="+mn-cs"/>
        </a:defRPr>
      </a:lvl3pPr>
      <a:lvl4pPr marL="1371390" algn="l" defTabSz="914259" rtl="0" eaLnBrk="1" latinLnBrk="0" hangingPunct="1">
        <a:defRPr sz="1800" kern="1200">
          <a:solidFill>
            <a:schemeClr val="tx1"/>
          </a:solidFill>
          <a:latin typeface="+mn-lt"/>
          <a:ea typeface="+mn-ea"/>
          <a:cs typeface="+mn-cs"/>
        </a:defRPr>
      </a:lvl4pPr>
      <a:lvl5pPr marL="1828519" algn="l" defTabSz="914259" rtl="0" eaLnBrk="1" latinLnBrk="0" hangingPunct="1">
        <a:defRPr sz="1800" kern="1200">
          <a:solidFill>
            <a:schemeClr val="tx1"/>
          </a:solidFill>
          <a:latin typeface="+mn-lt"/>
          <a:ea typeface="+mn-ea"/>
          <a:cs typeface="+mn-cs"/>
        </a:defRPr>
      </a:lvl5pPr>
      <a:lvl6pPr marL="2285649" algn="l" defTabSz="914259" rtl="0" eaLnBrk="1" latinLnBrk="0" hangingPunct="1">
        <a:defRPr sz="1800" kern="1200">
          <a:solidFill>
            <a:schemeClr val="tx1"/>
          </a:solidFill>
          <a:latin typeface="+mn-lt"/>
          <a:ea typeface="+mn-ea"/>
          <a:cs typeface="+mn-cs"/>
        </a:defRPr>
      </a:lvl6pPr>
      <a:lvl7pPr marL="2742780" algn="l" defTabSz="914259" rtl="0" eaLnBrk="1" latinLnBrk="0" hangingPunct="1">
        <a:defRPr sz="1800" kern="1200">
          <a:solidFill>
            <a:schemeClr val="tx1"/>
          </a:solidFill>
          <a:latin typeface="+mn-lt"/>
          <a:ea typeface="+mn-ea"/>
          <a:cs typeface="+mn-cs"/>
        </a:defRPr>
      </a:lvl7pPr>
      <a:lvl8pPr marL="3199908" algn="l" defTabSz="914259" rtl="0" eaLnBrk="1" latinLnBrk="0" hangingPunct="1">
        <a:defRPr sz="1800" kern="1200">
          <a:solidFill>
            <a:schemeClr val="tx1"/>
          </a:solidFill>
          <a:latin typeface="+mn-lt"/>
          <a:ea typeface="+mn-ea"/>
          <a:cs typeface="+mn-cs"/>
        </a:defRPr>
      </a:lvl8pPr>
      <a:lvl9pPr marL="3657039" algn="l" defTabSz="91425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4"/>
          <p:cNvSpPr>
            <a:spLocks noChangeArrowheads="1"/>
          </p:cNvSpPr>
          <p:nvPr/>
        </p:nvSpPr>
        <p:spPr bwMode="auto">
          <a:xfrm>
            <a:off x="76200" y="1371599"/>
            <a:ext cx="8991600" cy="914401"/>
          </a:xfrm>
          <a:prstGeom prst="rect">
            <a:avLst/>
          </a:prstGeom>
          <a:noFill/>
          <a:ln w="9525">
            <a:noFill/>
            <a:miter lim="800000"/>
            <a:headEnd/>
            <a:tailEnd/>
          </a:ln>
        </p:spPr>
        <p:txBody>
          <a:bodyPr lIns="91425" tIns="45713" rIns="91425" bIns="45713" anchor="ctr"/>
          <a:lstStyle/>
          <a:p>
            <a:pPr algn="ctr" eaLnBrk="1" hangingPunct="1"/>
            <a:r>
              <a:rPr lang="en-US" sz="3200" dirty="0">
                <a:solidFill>
                  <a:schemeClr val="bg2"/>
                </a:solidFill>
                <a:latin typeface="Gill Sans"/>
                <a:cs typeface="Gill Sans"/>
              </a:rPr>
              <a:t>Data-Intensive Distributed Computing</a:t>
            </a:r>
          </a:p>
        </p:txBody>
      </p:sp>
      <p:pic>
        <p:nvPicPr>
          <p:cNvPr id="9" name="Picture 13" descr="creative-commons"/>
          <p:cNvPicPr>
            <a:picLocks noChangeAspect="1" noChangeArrowheads="1"/>
          </p:cNvPicPr>
          <p:nvPr/>
        </p:nvPicPr>
        <p:blipFill>
          <a:blip r:embed="rId2" cstate="print"/>
          <a:srcRect/>
          <a:stretch>
            <a:fillRect/>
          </a:stretch>
        </p:blipFill>
        <p:spPr bwMode="auto">
          <a:xfrm>
            <a:off x="101600" y="6358582"/>
            <a:ext cx="1117600" cy="393700"/>
          </a:xfrm>
          <a:prstGeom prst="rect">
            <a:avLst/>
          </a:prstGeom>
          <a:noFill/>
          <a:ln w="9525">
            <a:noFill/>
            <a:miter lim="800000"/>
            <a:headEnd/>
            <a:tailEnd/>
          </a:ln>
        </p:spPr>
      </p:pic>
      <p:sp>
        <p:nvSpPr>
          <p:cNvPr id="7" name="Rectangle 14"/>
          <p:cNvSpPr>
            <a:spLocks noChangeArrowheads="1"/>
          </p:cNvSpPr>
          <p:nvPr/>
        </p:nvSpPr>
        <p:spPr bwMode="auto">
          <a:xfrm>
            <a:off x="76200" y="2971800"/>
            <a:ext cx="8991600" cy="685800"/>
          </a:xfrm>
          <a:prstGeom prst="rect">
            <a:avLst/>
          </a:prstGeom>
          <a:noFill/>
          <a:ln w="9525">
            <a:noFill/>
            <a:miter lim="800000"/>
            <a:headEnd/>
            <a:tailEnd/>
          </a:ln>
        </p:spPr>
        <p:txBody>
          <a:bodyPr lIns="91425" tIns="45713" rIns="91425" bIns="45713" anchor="ctr"/>
          <a:lstStyle/>
          <a:p>
            <a:pPr algn="ctr" eaLnBrk="1" hangingPunct="1"/>
            <a:r>
              <a:rPr lang="en-US" sz="2600" b="0" dirty="0">
                <a:solidFill>
                  <a:schemeClr val="bg2"/>
                </a:solidFill>
                <a:latin typeface="Gill Sans"/>
                <a:cs typeface="Gill Sans"/>
              </a:rPr>
              <a:t>Part 5: Analyzing Relational Data (1/3)</a:t>
            </a:r>
          </a:p>
        </p:txBody>
      </p:sp>
      <p:sp>
        <p:nvSpPr>
          <p:cNvPr id="8" name="Text Box 11"/>
          <p:cNvSpPr txBox="1">
            <a:spLocks noChangeArrowheads="1"/>
          </p:cNvSpPr>
          <p:nvPr/>
        </p:nvSpPr>
        <p:spPr bwMode="auto">
          <a:xfrm>
            <a:off x="1371600" y="6324600"/>
            <a:ext cx="6903753" cy="461665"/>
          </a:xfrm>
          <a:prstGeom prst="rect">
            <a:avLst/>
          </a:prstGeom>
          <a:noFill/>
          <a:ln w="9525">
            <a:noFill/>
            <a:miter lim="800000"/>
            <a:headEnd/>
            <a:tailEnd/>
          </a:ln>
        </p:spPr>
        <p:txBody>
          <a:bodyPr wrap="none">
            <a:spAutoFit/>
          </a:bodyPr>
          <a:lstStyle/>
          <a:p>
            <a:r>
              <a:rPr lang="en-US" sz="1200" b="0" dirty="0">
                <a:solidFill>
                  <a:schemeClr val="bg1"/>
                </a:solidFill>
                <a:latin typeface="Gill Sans"/>
                <a:cs typeface="Gill Sans"/>
              </a:rPr>
              <a:t>This work is licensed under a Creative Commons Attribution-Noncommercial-Share Alike 3.0 United States</a:t>
            </a:r>
            <a:br>
              <a:rPr lang="en-US" sz="1200" b="0" dirty="0">
                <a:solidFill>
                  <a:schemeClr val="bg1"/>
                </a:solidFill>
                <a:latin typeface="Gill Sans"/>
                <a:cs typeface="Gill Sans"/>
              </a:rPr>
            </a:br>
            <a:r>
              <a:rPr lang="en-US" sz="1200" b="0" dirty="0">
                <a:solidFill>
                  <a:schemeClr val="bg1"/>
                </a:solidFill>
                <a:latin typeface="Gill Sans"/>
                <a:cs typeface="Gill Sans"/>
              </a:rPr>
              <a:t>See http://creativecommons.org/licenses/by-nc-sa/3.0/us/ for details</a:t>
            </a:r>
          </a:p>
        </p:txBody>
      </p:sp>
      <p:sp>
        <p:nvSpPr>
          <p:cNvPr id="10" name="Rectangle 14"/>
          <p:cNvSpPr>
            <a:spLocks noChangeArrowheads="1"/>
          </p:cNvSpPr>
          <p:nvPr/>
        </p:nvSpPr>
        <p:spPr bwMode="auto">
          <a:xfrm>
            <a:off x="0" y="2057400"/>
            <a:ext cx="9144000" cy="4572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CS 431/631 451/651 (Winter 2019)</a:t>
            </a:r>
          </a:p>
        </p:txBody>
      </p:sp>
      <p:sp>
        <p:nvSpPr>
          <p:cNvPr id="12" name="Rectangle 14"/>
          <p:cNvSpPr>
            <a:spLocks noChangeArrowheads="1"/>
          </p:cNvSpPr>
          <p:nvPr/>
        </p:nvSpPr>
        <p:spPr bwMode="auto">
          <a:xfrm>
            <a:off x="76200" y="4572000"/>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Adam Roegiest</a:t>
            </a:r>
          </a:p>
          <a:p>
            <a:pPr algn="ctr" eaLnBrk="1" hangingPunct="1"/>
            <a:r>
              <a:rPr lang="en-US" sz="2000" b="0" dirty="0">
                <a:solidFill>
                  <a:schemeClr val="bg2"/>
                </a:solidFill>
                <a:latin typeface="Gill Sans"/>
                <a:cs typeface="Gill Sans"/>
              </a:rPr>
              <a:t>Kira Systems</a:t>
            </a:r>
          </a:p>
        </p:txBody>
      </p:sp>
      <p:sp>
        <p:nvSpPr>
          <p:cNvPr id="11" name="Rectangle 14"/>
          <p:cNvSpPr>
            <a:spLocks noChangeArrowheads="1"/>
          </p:cNvSpPr>
          <p:nvPr/>
        </p:nvSpPr>
        <p:spPr bwMode="auto">
          <a:xfrm>
            <a:off x="76200" y="3352801"/>
            <a:ext cx="8991600" cy="762000"/>
          </a:xfrm>
          <a:prstGeom prst="rect">
            <a:avLst/>
          </a:prstGeom>
          <a:noFill/>
          <a:ln w="9525">
            <a:noFill/>
            <a:miter lim="800000"/>
            <a:headEnd/>
            <a:tailEnd/>
          </a:ln>
        </p:spPr>
        <p:txBody>
          <a:bodyPr lIns="91425" tIns="45713" rIns="91425" bIns="45713" anchor="ctr"/>
          <a:lstStyle/>
          <a:p>
            <a:pPr algn="ctr" eaLnBrk="1" hangingPunct="1"/>
            <a:r>
              <a:rPr lang="en-US" sz="2400" b="0" dirty="0">
                <a:solidFill>
                  <a:schemeClr val="bg2"/>
                </a:solidFill>
                <a:latin typeface="Gill Sans"/>
                <a:cs typeface="Gill Sans"/>
              </a:rPr>
              <a:t>February 12, 2019</a:t>
            </a:r>
          </a:p>
        </p:txBody>
      </p:sp>
      <p:sp>
        <p:nvSpPr>
          <p:cNvPr id="14" name="TextBox 13"/>
          <p:cNvSpPr txBox="1">
            <a:spLocks noChangeArrowheads="1"/>
          </p:cNvSpPr>
          <p:nvPr/>
        </p:nvSpPr>
        <p:spPr bwMode="auto">
          <a:xfrm>
            <a:off x="1371600" y="5943600"/>
            <a:ext cx="6217984" cy="369332"/>
          </a:xfrm>
          <a:prstGeom prst="rect">
            <a:avLst/>
          </a:prstGeom>
          <a:noFill/>
          <a:ln w="9525">
            <a:noFill/>
            <a:miter lim="800000"/>
            <a:headEnd/>
            <a:tailEnd/>
          </a:ln>
        </p:spPr>
        <p:txBody>
          <a:bodyPr wrap="none">
            <a:spAutoFit/>
          </a:bodyPr>
          <a:lstStyle/>
          <a:p>
            <a:r>
              <a:rPr lang="en-US" sz="1800" b="0" dirty="0">
                <a:solidFill>
                  <a:schemeClr val="bg1"/>
                </a:solidFill>
                <a:latin typeface="Gill Sans"/>
                <a:cs typeface="Gill Sans"/>
              </a:rPr>
              <a:t>These slides are available at http://roegiest.com/bigdata-2019w/</a:t>
            </a:r>
          </a:p>
        </p:txBody>
      </p:sp>
      <p:pic>
        <p:nvPicPr>
          <p:cNvPr id="2" name="Picture 1" descr="waterloo_logo.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28360" y="381000"/>
            <a:ext cx="2910840" cy="718498"/>
          </a:xfrm>
          <a:prstGeom prst="rect">
            <a:avLst/>
          </a:prstGeom>
        </p:spPr>
      </p:pic>
    </p:spTree>
    <p:extLst>
      <p:ext uri="{BB962C8B-B14F-4D97-AF65-F5344CB8AC3E}">
        <p14:creationId xmlns:p14="http://schemas.microsoft.com/office/powerpoint/2010/main" val="187796112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3" name="Oval Callout 2"/>
          <p:cNvSpPr/>
          <p:nvPr/>
        </p:nvSpPr>
        <p:spPr bwMode="auto">
          <a:xfrm>
            <a:off x="5105400" y="576163"/>
            <a:ext cx="3352800" cy="1066800"/>
          </a:xfrm>
          <a:prstGeom prst="wedgeEllipseCallout">
            <a:avLst>
              <a:gd name="adj1" fmla="val -54184"/>
              <a:gd name="adj2" fmla="val -60314"/>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Gill Sans" charset="0"/>
                <a:ea typeface="Gill Sans" charset="0"/>
                <a:cs typeface="Gill Sans" charset="0"/>
              </a:rPr>
              <a:t>Why is my</a:t>
            </a:r>
            <a:br>
              <a:rPr kumimoji="0" lang="en-US" sz="2000" b="0" i="0" u="none" strike="noStrike" cap="none" normalizeH="0" baseline="0" dirty="0">
                <a:ln>
                  <a:noFill/>
                </a:ln>
                <a:solidFill>
                  <a:schemeClr val="bg1"/>
                </a:solidFill>
                <a:effectLst/>
                <a:latin typeface="Gill Sans" charset="0"/>
                <a:ea typeface="Gill Sans" charset="0"/>
                <a:cs typeface="Gill Sans" charset="0"/>
              </a:rPr>
            </a:br>
            <a:r>
              <a:rPr kumimoji="0" lang="en-US" sz="2000" b="0" i="0" u="none" strike="noStrike" cap="none" normalizeH="0" dirty="0">
                <a:ln>
                  <a:noFill/>
                </a:ln>
                <a:solidFill>
                  <a:schemeClr val="bg1"/>
                </a:solidFill>
                <a:effectLst/>
                <a:latin typeface="Gill Sans" charset="0"/>
                <a:ea typeface="Gill Sans" charset="0"/>
                <a:cs typeface="Gill Sans" charset="0"/>
              </a:rPr>
              <a:t> application so slow?</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sp>
        <p:nvSpPr>
          <p:cNvPr id="13" name="Oval Callout 12"/>
          <p:cNvSpPr/>
          <p:nvPr/>
        </p:nvSpPr>
        <p:spPr bwMode="auto">
          <a:xfrm>
            <a:off x="457200" y="2819400"/>
            <a:ext cx="3352800"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Gill Sans" charset="0"/>
                <a:ea typeface="Gill Sans" charset="0"/>
                <a:cs typeface="Gill Sans" charset="0"/>
              </a:rPr>
              <a:t>Why</a:t>
            </a:r>
            <a:r>
              <a:rPr kumimoji="0" lang="en-US" sz="2000" b="0" i="0" u="none" strike="noStrike" cap="none" normalizeH="0">
                <a:ln>
                  <a:noFill/>
                </a:ln>
                <a:solidFill>
                  <a:schemeClr val="bg1"/>
                </a:solidFill>
                <a:effectLst/>
                <a:latin typeface="Gill Sans" charset="0"/>
                <a:ea typeface="Gill Sans" charset="0"/>
                <a:cs typeface="Gill Sans" charset="0"/>
              </a:rPr>
              <a:t> does my analysis take so long?</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2600" y="245319"/>
            <a:ext cx="728870" cy="762000"/>
          </a:xfrm>
          <a:prstGeom prst="rect">
            <a:avLst/>
          </a:prstGeom>
        </p:spPr>
      </p:pic>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5600" y="3572074"/>
            <a:ext cx="728870" cy="762000"/>
          </a:xfrm>
          <a:prstGeom prst="rect">
            <a:avLst/>
          </a:prstGeom>
        </p:spPr>
      </p:pic>
    </p:spTree>
    <p:extLst>
      <p:ext uri="{BB962C8B-B14F-4D97-AF65-F5344CB8AC3E}">
        <p14:creationId xmlns:p14="http://schemas.microsoft.com/office/powerpoint/2010/main" val="1729654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Database Workloads</a:t>
            </a:r>
          </a:p>
        </p:txBody>
      </p:sp>
      <p:sp>
        <p:nvSpPr>
          <p:cNvPr id="6" name="TextBox 5"/>
          <p:cNvSpPr txBox="1"/>
          <p:nvPr/>
        </p:nvSpPr>
        <p:spPr>
          <a:xfrm>
            <a:off x="0" y="170545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OLTP (online transaction processing)</a:t>
            </a:r>
          </a:p>
        </p:txBody>
      </p:sp>
      <p:sp>
        <p:nvSpPr>
          <p:cNvPr id="7" name="TextBox 6"/>
          <p:cNvSpPr txBox="1"/>
          <p:nvPr/>
        </p:nvSpPr>
        <p:spPr>
          <a:xfrm>
            <a:off x="0" y="208645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Typical applications: e-commerce, banking, airline reservations</a:t>
            </a:r>
          </a:p>
          <a:p>
            <a:pPr lvl="0" algn="ctr">
              <a:defRPr/>
            </a:pPr>
            <a:r>
              <a:rPr lang="en-US" sz="2000" b="0" kern="0" dirty="0">
                <a:solidFill>
                  <a:srgbClr val="0070C0"/>
                </a:solidFill>
                <a:latin typeface="Gill Sans"/>
                <a:cs typeface="Gill Sans"/>
              </a:rPr>
              <a:t>User facing: real-time, low latency, highly-concurrent</a:t>
            </a:r>
          </a:p>
          <a:p>
            <a:pPr lvl="0" algn="ctr">
              <a:defRPr/>
            </a:pPr>
            <a:r>
              <a:rPr lang="en-US" sz="2000" b="0" kern="0" dirty="0">
                <a:solidFill>
                  <a:srgbClr val="0070C0"/>
                </a:solidFill>
                <a:latin typeface="Gill Sans"/>
                <a:cs typeface="Gill Sans"/>
              </a:rPr>
              <a:t>Tasks: relatively small set of “standard” transactional queries</a:t>
            </a:r>
          </a:p>
          <a:p>
            <a:pPr lvl="0" algn="ctr">
              <a:defRPr/>
            </a:pPr>
            <a:r>
              <a:rPr lang="en-US" sz="2000" b="0" kern="0" dirty="0">
                <a:solidFill>
                  <a:srgbClr val="0070C0"/>
                </a:solidFill>
                <a:latin typeface="Gill Sans"/>
                <a:cs typeface="Gill Sans"/>
              </a:rPr>
              <a:t>Data access pattern: random reads, updates, writes (small amounts of data)</a:t>
            </a:r>
          </a:p>
        </p:txBody>
      </p:sp>
      <p:sp>
        <p:nvSpPr>
          <p:cNvPr id="11" name="TextBox 10"/>
          <p:cNvSpPr txBox="1"/>
          <p:nvPr/>
        </p:nvSpPr>
        <p:spPr>
          <a:xfrm>
            <a:off x="0" y="3858161"/>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OLAP (online analytical processing)</a:t>
            </a:r>
          </a:p>
        </p:txBody>
      </p:sp>
      <p:sp>
        <p:nvSpPr>
          <p:cNvPr id="12" name="TextBox 11"/>
          <p:cNvSpPr txBox="1"/>
          <p:nvPr/>
        </p:nvSpPr>
        <p:spPr>
          <a:xfrm>
            <a:off x="0" y="4239161"/>
            <a:ext cx="9144000" cy="1323439"/>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Typical applications: business intelligence, data mining</a:t>
            </a:r>
          </a:p>
          <a:p>
            <a:pPr lvl="0" algn="ctr">
              <a:defRPr/>
            </a:pPr>
            <a:r>
              <a:rPr lang="en-US" sz="2000" b="0" kern="0" dirty="0">
                <a:solidFill>
                  <a:srgbClr val="0070C0"/>
                </a:solidFill>
                <a:latin typeface="Gill Sans"/>
                <a:cs typeface="Gill Sans"/>
              </a:rPr>
              <a:t>Back-end processing: batch workloads, less concurrency</a:t>
            </a:r>
          </a:p>
          <a:p>
            <a:pPr lvl="0" algn="ctr">
              <a:defRPr/>
            </a:pPr>
            <a:r>
              <a:rPr lang="en-US" sz="2000" b="0" kern="0" dirty="0">
                <a:solidFill>
                  <a:srgbClr val="0070C0"/>
                </a:solidFill>
                <a:latin typeface="Gill Sans"/>
                <a:cs typeface="Gill Sans"/>
              </a:rPr>
              <a:t>Tasks: complex analytical queries, often ad hoc</a:t>
            </a:r>
          </a:p>
          <a:p>
            <a:pPr lvl="0" algn="ctr">
              <a:defRPr/>
            </a:pPr>
            <a:r>
              <a:rPr lang="en-US" sz="2000" b="0" kern="0" dirty="0">
                <a:solidFill>
                  <a:srgbClr val="0070C0"/>
                </a:solidFill>
                <a:latin typeface="Gill Sans"/>
                <a:cs typeface="Gill Sans"/>
              </a:rPr>
              <a:t>Data access pattern: table scans, large amounts of data per query</a:t>
            </a:r>
          </a:p>
        </p:txBody>
      </p:sp>
    </p:spTree>
    <p:extLst>
      <p:ext uri="{BB962C8B-B14F-4D97-AF65-F5344CB8AC3E}">
        <p14:creationId xmlns:p14="http://schemas.microsoft.com/office/powerpoint/2010/main" val="1763636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OLTP and OLAP Together?</a:t>
            </a:r>
          </a:p>
        </p:txBody>
      </p:sp>
      <p:sp>
        <p:nvSpPr>
          <p:cNvPr id="6" name="TextBox 5"/>
          <p:cNvSpPr txBox="1"/>
          <p:nvPr/>
        </p:nvSpPr>
        <p:spPr>
          <a:xfrm>
            <a:off x="0" y="189607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Downsides of co-existing OLTP and OLAP workloads</a:t>
            </a:r>
          </a:p>
        </p:txBody>
      </p:sp>
      <p:sp>
        <p:nvSpPr>
          <p:cNvPr id="7" name="TextBox 6"/>
          <p:cNvSpPr txBox="1"/>
          <p:nvPr/>
        </p:nvSpPr>
        <p:spPr>
          <a:xfrm>
            <a:off x="0" y="2277070"/>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Poor memory management</a:t>
            </a:r>
          </a:p>
          <a:p>
            <a:pPr lvl="0" algn="ctr">
              <a:defRPr/>
            </a:pPr>
            <a:r>
              <a:rPr lang="en-US" sz="2000" b="0" kern="0" dirty="0">
                <a:solidFill>
                  <a:srgbClr val="0070C0"/>
                </a:solidFill>
                <a:latin typeface="Gill Sans"/>
                <a:cs typeface="Gill Sans"/>
              </a:rPr>
              <a:t>Conflicting data access patterns</a:t>
            </a:r>
          </a:p>
          <a:p>
            <a:pPr lvl="0" algn="ctr">
              <a:defRPr/>
            </a:pPr>
            <a:r>
              <a:rPr lang="en-US" sz="2000" b="0" kern="0" dirty="0">
                <a:solidFill>
                  <a:srgbClr val="0070C0"/>
                </a:solidFill>
                <a:latin typeface="Gill Sans"/>
                <a:cs typeface="Gill Sans"/>
              </a:rPr>
              <a:t>Variable latency</a:t>
            </a:r>
          </a:p>
        </p:txBody>
      </p:sp>
      <p:sp>
        <p:nvSpPr>
          <p:cNvPr id="11" name="TextBox 10"/>
          <p:cNvSpPr txBox="1"/>
          <p:nvPr/>
        </p:nvSpPr>
        <p:spPr>
          <a:xfrm>
            <a:off x="0" y="4810780"/>
            <a:ext cx="9144000" cy="523220"/>
          </a:xfrm>
          <a:prstGeom prst="rect">
            <a:avLst/>
          </a:prstGeom>
          <a:noFill/>
        </p:spPr>
        <p:txBody>
          <a:bodyPr wrap="square" rtlCol="0">
            <a:spAutoFit/>
          </a:bodyPr>
          <a:lstStyle/>
          <a:p>
            <a:pPr lvl="0" algn="ctr">
              <a:defRPr/>
            </a:pPr>
            <a:r>
              <a:rPr lang="en-US" sz="2800" b="0" kern="0" dirty="0">
                <a:solidFill>
                  <a:srgbClr val="FF0000"/>
                </a:solidFill>
                <a:latin typeface="Gill Sans"/>
                <a:cs typeface="Gill Sans"/>
              </a:rPr>
              <a:t>Solution?</a:t>
            </a: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24200" y="3572074"/>
            <a:ext cx="728870" cy="762000"/>
          </a:xfrm>
          <a:prstGeom prst="rect">
            <a:avLst/>
          </a:prstGeom>
        </p:spPr>
      </p:pic>
      <p:sp>
        <p:nvSpPr>
          <p:cNvPr id="13" name="TextBox 12"/>
          <p:cNvSpPr txBox="1"/>
          <p:nvPr/>
        </p:nvSpPr>
        <p:spPr>
          <a:xfrm>
            <a:off x="3657600" y="3722242"/>
            <a:ext cx="27432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 and analysts</a:t>
            </a:r>
          </a:p>
        </p:txBody>
      </p:sp>
    </p:spTree>
    <p:extLst>
      <p:ext uri="{BB962C8B-B14F-4D97-AF65-F5344CB8AC3E}">
        <p14:creationId xmlns:p14="http://schemas.microsoft.com/office/powerpoint/2010/main" val="103539505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arehouse_md17.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TextBox 8"/>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Wikipedia (Warehouse)</a:t>
            </a:r>
          </a:p>
        </p:txBody>
      </p:sp>
      <p:sp>
        <p:nvSpPr>
          <p:cNvPr id="6" name="Title 1"/>
          <p:cNvSpPr txBox="1">
            <a:spLocks/>
          </p:cNvSpPr>
          <p:nvPr/>
        </p:nvSpPr>
        <p:spPr>
          <a:xfrm>
            <a:off x="0" y="5105400"/>
            <a:ext cx="9144000" cy="685800"/>
          </a:xfrm>
          <a:prstGeom prst="rect">
            <a:avLst/>
          </a:prstGeom>
        </p:spPr>
        <p:txBody>
          <a:bodyPr/>
          <a:lstStyle/>
          <a:p>
            <a:pPr lvl="0" algn="ctr">
              <a:defRPr/>
            </a:pPr>
            <a:r>
              <a:rPr lang="en-US" sz="3200" b="0" kern="0" dirty="0">
                <a:latin typeface="Gill Sans"/>
                <a:cs typeface="Gill Sans"/>
              </a:rPr>
              <a:t>Build a data warehouse!</a:t>
            </a:r>
          </a:p>
        </p:txBody>
      </p:sp>
    </p:spTree>
    <p:extLst>
      <p:ext uri="{BB962C8B-B14F-4D97-AF65-F5344CB8AC3E}">
        <p14:creationId xmlns:p14="http://schemas.microsoft.com/office/powerpoint/2010/main" val="190961308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grpSp>
        <p:nvGrpSpPr>
          <p:cNvPr id="2" name="Group 1"/>
          <p:cNvGrpSpPr/>
          <p:nvPr/>
        </p:nvGrpSpPr>
        <p:grpSpPr>
          <a:xfrm>
            <a:off x="2743200" y="3084512"/>
            <a:ext cx="3657599" cy="1258888"/>
            <a:chOff x="2743200" y="3084512"/>
            <a:chExt cx="3657599" cy="1258888"/>
          </a:xfrm>
        </p:grpSpPr>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74" y="6072643"/>
            <a:ext cx="728870" cy="762000"/>
          </a:xfrm>
          <a:prstGeom prst="rect">
            <a:avLst/>
          </a:prstGeom>
        </p:spPr>
      </p:pic>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9730" y="-56255"/>
            <a:ext cx="728870" cy="762000"/>
          </a:xfrm>
          <a:prstGeom prst="rect">
            <a:avLst/>
          </a:prstGeom>
        </p:spPr>
      </p:pic>
      <p:sp>
        <p:nvSpPr>
          <p:cNvPr id="17" name="TextBox 16"/>
          <p:cNvSpPr txBox="1"/>
          <p:nvPr/>
        </p:nvSpPr>
        <p:spPr>
          <a:xfrm>
            <a:off x="228600" y="1981200"/>
            <a:ext cx="3174242" cy="830997"/>
          </a:xfrm>
          <a:prstGeom prst="rect">
            <a:avLst/>
          </a:prstGeom>
          <a:noFill/>
        </p:spPr>
        <p:txBody>
          <a:bodyPr wrap="square" rtlCol="0">
            <a:spAutoFit/>
          </a:bodyPr>
          <a:lstStyle/>
          <a:p>
            <a:pPr lvl="0" algn="r">
              <a:defRPr/>
            </a:pPr>
            <a:r>
              <a:rPr lang="en-US" sz="2400" b="0" kern="0" dirty="0">
                <a:solidFill>
                  <a:srgbClr val="000000"/>
                </a:solidFill>
                <a:latin typeface="Gill Sans"/>
                <a:cs typeface="Gill Sans"/>
              </a:rPr>
              <a:t>OLTP database for user-facing transactions</a:t>
            </a:r>
          </a:p>
        </p:txBody>
      </p:sp>
      <p:sp>
        <p:nvSpPr>
          <p:cNvPr id="23" name="TextBox 22"/>
          <p:cNvSpPr txBox="1"/>
          <p:nvPr/>
        </p:nvSpPr>
        <p:spPr>
          <a:xfrm>
            <a:off x="541930" y="4576267"/>
            <a:ext cx="2860912" cy="830997"/>
          </a:xfrm>
          <a:prstGeom prst="rect">
            <a:avLst/>
          </a:prstGeom>
          <a:noFill/>
        </p:spPr>
        <p:txBody>
          <a:bodyPr wrap="square" rtlCol="0">
            <a:spAutoFit/>
          </a:bodyPr>
          <a:lstStyle/>
          <a:p>
            <a:pPr lvl="0" algn="r">
              <a:defRPr/>
            </a:pPr>
            <a:r>
              <a:rPr lang="en-US" sz="2400" b="0" kern="0" dirty="0">
                <a:solidFill>
                  <a:srgbClr val="000000"/>
                </a:solidFill>
                <a:latin typeface="Gill Sans"/>
                <a:cs typeface="Gill Sans"/>
              </a:rPr>
              <a:t>OLAP database for data warehousing</a:t>
            </a:r>
          </a:p>
        </p:txBody>
      </p:sp>
      <p:sp>
        <p:nvSpPr>
          <p:cNvPr id="24" name="TextBox 23"/>
          <p:cNvSpPr txBox="1"/>
          <p:nvPr/>
        </p:nvSpPr>
        <p:spPr>
          <a:xfrm>
            <a:off x="6172200" y="5886043"/>
            <a:ext cx="2808027" cy="830997"/>
          </a:xfrm>
          <a:prstGeom prst="rect">
            <a:avLst/>
          </a:prstGeom>
          <a:noFill/>
        </p:spPr>
        <p:txBody>
          <a:bodyPr wrap="square" rtlCol="0">
            <a:spAutoFit/>
          </a:bodyPr>
          <a:lstStyle/>
          <a:p>
            <a:r>
              <a:rPr lang="en-US" sz="2400" b="0" dirty="0">
                <a:solidFill>
                  <a:srgbClr val="FF0000"/>
                </a:solidFill>
                <a:latin typeface="Gill Sans"/>
                <a:cs typeface="Gill Sans"/>
              </a:rPr>
              <a:t>What’s special about OLTP vs. OLAP?</a:t>
            </a:r>
          </a:p>
        </p:txBody>
      </p:sp>
    </p:spTree>
    <p:extLst>
      <p:ext uri="{BB962C8B-B14F-4D97-AF65-F5344CB8AC3E}">
        <p14:creationId xmlns:p14="http://schemas.microsoft.com/office/powerpoint/2010/main" val="2802065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 grpId="0" animBg="1"/>
      <p:bldP spid="9" grpId="0"/>
      <p:bldP spid="8" grpId="0" animBg="1"/>
      <p:bldP spid="10" grpId="0"/>
      <p:bldP spid="14" grpId="0" animBg="1"/>
      <p:bldP spid="16" grpId="0"/>
      <p:bldP spid="17" grpId="0"/>
      <p:bldP spid="23" grpId="0"/>
      <p:bldP spid="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3581400" y="1752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solidFill>
                  <a:schemeClr val="bg1"/>
                </a:solidFill>
                <a:effectLst/>
                <a:latin typeface="Gill Sans"/>
                <a:cs typeface="Gill Sans"/>
              </a:rPr>
              <a:t>Customer</a:t>
            </a:r>
          </a:p>
        </p:txBody>
      </p:sp>
      <p:sp>
        <p:nvSpPr>
          <p:cNvPr id="6" name="Rectangle 5"/>
          <p:cNvSpPr/>
          <p:nvPr/>
        </p:nvSpPr>
        <p:spPr bwMode="auto">
          <a:xfrm>
            <a:off x="6172200" y="1752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solidFill>
                  <a:schemeClr val="bg1"/>
                </a:solidFill>
                <a:effectLst/>
                <a:latin typeface="Gill Sans"/>
                <a:cs typeface="Gill Sans"/>
              </a:rPr>
              <a:t>Billing</a:t>
            </a:r>
          </a:p>
        </p:txBody>
      </p:sp>
      <p:sp>
        <p:nvSpPr>
          <p:cNvPr id="7" name="Rectangle 6"/>
          <p:cNvSpPr/>
          <p:nvPr/>
        </p:nvSpPr>
        <p:spPr bwMode="auto">
          <a:xfrm>
            <a:off x="3581400" y="3429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solidFill>
                  <a:schemeClr val="bg1"/>
                </a:solidFill>
                <a:effectLst/>
                <a:latin typeface="Gill Sans"/>
                <a:cs typeface="Gill Sans"/>
              </a:rPr>
              <a:t>Order</a:t>
            </a:r>
          </a:p>
        </p:txBody>
      </p:sp>
      <p:sp>
        <p:nvSpPr>
          <p:cNvPr id="8" name="Rectangle 7"/>
          <p:cNvSpPr/>
          <p:nvPr/>
        </p:nvSpPr>
        <p:spPr bwMode="auto">
          <a:xfrm>
            <a:off x="838200" y="3429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a:ln>
                  <a:noFill/>
                </a:ln>
                <a:solidFill>
                  <a:schemeClr val="bg1"/>
                </a:solidFill>
                <a:effectLst/>
                <a:latin typeface="Gill Sans"/>
                <a:cs typeface="Gill Sans"/>
              </a:rPr>
              <a:t>Inventory</a:t>
            </a:r>
          </a:p>
        </p:txBody>
      </p:sp>
      <p:sp>
        <p:nvSpPr>
          <p:cNvPr id="9" name="Rectangle 8"/>
          <p:cNvSpPr/>
          <p:nvPr/>
        </p:nvSpPr>
        <p:spPr bwMode="auto">
          <a:xfrm>
            <a:off x="2209800" y="52578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OrderLine</a:t>
            </a:r>
            <a:endParaRPr kumimoji="0" lang="en-US" sz="2000" b="0" i="0" strike="noStrike" cap="none" normalizeH="0" baseline="0" dirty="0">
              <a:ln>
                <a:noFill/>
              </a:ln>
              <a:solidFill>
                <a:schemeClr val="bg1"/>
              </a:solidFill>
              <a:effectLst/>
              <a:latin typeface="Gill Sans"/>
              <a:cs typeface="Gill Sans"/>
            </a:endParaRPr>
          </a:p>
        </p:txBody>
      </p:sp>
      <p:cxnSp>
        <p:nvCxnSpPr>
          <p:cNvPr id="11" name="Straight Arrow Connector 10"/>
          <p:cNvCxnSpPr>
            <a:stCxn id="5" idx="2"/>
            <a:endCxn id="7" idx="0"/>
          </p:cNvCxnSpPr>
          <p:nvPr/>
        </p:nvCxnSpPr>
        <p:spPr bwMode="auto">
          <a:xfrm>
            <a:off x="4495800" y="2895600"/>
            <a:ext cx="0" cy="5334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stCxn id="6" idx="1"/>
            <a:endCxn id="5" idx="3"/>
          </p:cNvCxnSpPr>
          <p:nvPr/>
        </p:nvCxnSpPr>
        <p:spPr bwMode="auto">
          <a:xfrm flipH="1">
            <a:off x="5410200" y="2324100"/>
            <a:ext cx="762000" cy="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0" name="Elbow Connector 29"/>
          <p:cNvCxnSpPr>
            <a:stCxn id="8" idx="2"/>
            <a:endCxn id="9" idx="1"/>
          </p:cNvCxnSpPr>
          <p:nvPr/>
        </p:nvCxnSpPr>
        <p:spPr bwMode="auto">
          <a:xfrm rot="16200000" flipH="1">
            <a:off x="1352550" y="49720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3638550" y="4972050"/>
            <a:ext cx="1257300" cy="457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OLTP Schema</a:t>
            </a:r>
          </a:p>
        </p:txBody>
      </p:sp>
    </p:spTree>
    <p:extLst>
      <p:ext uri="{BB962C8B-B14F-4D97-AF65-F5344CB8AC3E}">
        <p14:creationId xmlns:p14="http://schemas.microsoft.com/office/powerpoint/2010/main" val="210926277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4800600" y="1371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Dim_Customer</a:t>
            </a:r>
            <a:endParaRPr kumimoji="0" lang="en-US" sz="2000" b="0" i="0" strike="noStrike" cap="none" normalizeH="0" baseline="0" dirty="0">
              <a:ln>
                <a:noFill/>
              </a:ln>
              <a:solidFill>
                <a:schemeClr val="bg1"/>
              </a:solidFill>
              <a:effectLst/>
              <a:latin typeface="Gill Sans"/>
              <a:cs typeface="Gill Sans"/>
            </a:endParaRPr>
          </a:p>
        </p:txBody>
      </p:sp>
      <p:sp>
        <p:nvSpPr>
          <p:cNvPr id="7" name="Rectangle 6"/>
          <p:cNvSpPr/>
          <p:nvPr/>
        </p:nvSpPr>
        <p:spPr bwMode="auto">
          <a:xfrm>
            <a:off x="6934200" y="21336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Dim_Date</a:t>
            </a:r>
            <a:endParaRPr kumimoji="0" lang="en-US" sz="2000" b="0" i="0" strike="noStrike" cap="none" normalizeH="0" baseline="0" dirty="0">
              <a:ln>
                <a:noFill/>
              </a:ln>
              <a:solidFill>
                <a:schemeClr val="bg1"/>
              </a:solidFill>
              <a:effectLst/>
              <a:latin typeface="Gill Sans"/>
              <a:cs typeface="Gill Sans"/>
            </a:endParaRPr>
          </a:p>
        </p:txBody>
      </p:sp>
      <p:sp>
        <p:nvSpPr>
          <p:cNvPr id="8" name="Rectangle 7"/>
          <p:cNvSpPr/>
          <p:nvPr/>
        </p:nvSpPr>
        <p:spPr bwMode="auto">
          <a:xfrm>
            <a:off x="533400" y="26670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Dim_Product</a:t>
            </a:r>
            <a:endParaRPr kumimoji="0" lang="en-US" sz="2000" b="0" i="0" strike="noStrike" cap="none" normalizeH="0" baseline="0" dirty="0">
              <a:ln>
                <a:noFill/>
              </a:ln>
              <a:solidFill>
                <a:schemeClr val="bg1"/>
              </a:solidFill>
              <a:effectLst/>
              <a:latin typeface="Gill Sans"/>
              <a:cs typeface="Gill Sans"/>
            </a:endParaRPr>
          </a:p>
        </p:txBody>
      </p:sp>
      <p:sp>
        <p:nvSpPr>
          <p:cNvPr id="9" name="Rectangle 8"/>
          <p:cNvSpPr/>
          <p:nvPr/>
        </p:nvSpPr>
        <p:spPr bwMode="auto">
          <a:xfrm>
            <a:off x="3276600" y="2895600"/>
            <a:ext cx="1828800" cy="2743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Fact_Sales</a:t>
            </a:r>
            <a:endParaRPr kumimoji="0" lang="en-US" sz="2000" b="0" i="0" strike="noStrike" cap="none" normalizeH="0" baseline="0" dirty="0">
              <a:ln>
                <a:noFill/>
              </a:ln>
              <a:solidFill>
                <a:schemeClr val="bg1"/>
              </a:solidFill>
              <a:effectLst/>
              <a:latin typeface="Gill Sans"/>
              <a:cs typeface="Gill Sans"/>
            </a:endParaRPr>
          </a:p>
        </p:txBody>
      </p:sp>
      <p:cxnSp>
        <p:nvCxnSpPr>
          <p:cNvPr id="30" name="Elbow Connector 29"/>
          <p:cNvCxnSpPr>
            <a:stCxn id="8" idx="2"/>
            <a:endCxn id="9" idx="1"/>
          </p:cNvCxnSpPr>
          <p:nvPr/>
        </p:nvCxnSpPr>
        <p:spPr bwMode="auto">
          <a:xfrm rot="16200000" flipH="1">
            <a:off x="2133600" y="3124200"/>
            <a:ext cx="457200" cy="18288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31" name="Elbow Connector 30"/>
          <p:cNvCxnSpPr>
            <a:stCxn id="7" idx="2"/>
            <a:endCxn id="9" idx="3"/>
          </p:cNvCxnSpPr>
          <p:nvPr/>
        </p:nvCxnSpPr>
        <p:spPr bwMode="auto">
          <a:xfrm rot="5400000">
            <a:off x="5981700" y="2400300"/>
            <a:ext cx="990600" cy="27432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16" name="Rectangle 15"/>
          <p:cNvSpPr/>
          <p:nvPr/>
        </p:nvSpPr>
        <p:spPr bwMode="auto">
          <a:xfrm>
            <a:off x="5791200" y="5486400"/>
            <a:ext cx="1828800" cy="1143000"/>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strike="noStrike" cap="none" normalizeH="0" baseline="0" dirty="0" err="1">
                <a:ln>
                  <a:noFill/>
                </a:ln>
                <a:solidFill>
                  <a:schemeClr val="bg1"/>
                </a:solidFill>
                <a:effectLst/>
                <a:latin typeface="Gill Sans"/>
                <a:cs typeface="Gill Sans"/>
              </a:rPr>
              <a:t>Dim_Store</a:t>
            </a:r>
            <a:endParaRPr kumimoji="0" lang="en-US" sz="2000" b="0" i="0" strike="noStrike" cap="none" normalizeH="0" baseline="0" dirty="0">
              <a:ln>
                <a:noFill/>
              </a:ln>
              <a:solidFill>
                <a:schemeClr val="bg1"/>
              </a:solidFill>
              <a:effectLst/>
              <a:latin typeface="Gill Sans"/>
              <a:cs typeface="Gill Sans"/>
            </a:endParaRPr>
          </a:p>
        </p:txBody>
      </p:sp>
      <p:cxnSp>
        <p:nvCxnSpPr>
          <p:cNvPr id="19" name="Elbow Connector 18"/>
          <p:cNvCxnSpPr>
            <a:stCxn id="16" idx="1"/>
            <a:endCxn id="9" idx="2"/>
          </p:cNvCxnSpPr>
          <p:nvPr/>
        </p:nvCxnSpPr>
        <p:spPr bwMode="auto">
          <a:xfrm rot="10800000">
            <a:off x="4191000" y="5638800"/>
            <a:ext cx="1600200" cy="4191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22" name="Elbow Connector 21"/>
          <p:cNvCxnSpPr>
            <a:stCxn id="5" idx="1"/>
            <a:endCxn id="9" idx="0"/>
          </p:cNvCxnSpPr>
          <p:nvPr/>
        </p:nvCxnSpPr>
        <p:spPr bwMode="auto">
          <a:xfrm rot="10800000" flipV="1">
            <a:off x="4191000" y="1943100"/>
            <a:ext cx="609600" cy="952500"/>
          </a:xfrm>
          <a:prstGeom prst="bentConnector2">
            <a:avLst/>
          </a:prstGeom>
          <a:ln>
            <a:headEnd type="none" w="med" len="med"/>
            <a:tailEnd type="arrow"/>
          </a:ln>
        </p:spPr>
        <p:style>
          <a:lnRef idx="2">
            <a:schemeClr val="dk1"/>
          </a:lnRef>
          <a:fillRef idx="0">
            <a:schemeClr val="dk1"/>
          </a:fillRef>
          <a:effectRef idx="1">
            <a:schemeClr val="dk1"/>
          </a:effectRef>
          <a:fontRef idx="minor">
            <a:schemeClr val="tx1"/>
          </a:fontRef>
        </p:style>
      </p:cxnSp>
      <p:sp>
        <p:nvSpPr>
          <p:cNvPr id="40" name="TextBox 39"/>
          <p:cNvSpPr txBox="1"/>
          <p:nvPr/>
        </p:nvSpPr>
        <p:spPr>
          <a:xfrm rot="21013891">
            <a:off x="1842717" y="4528244"/>
            <a:ext cx="4923543" cy="584776"/>
          </a:xfrm>
          <a:prstGeom prst="rect">
            <a:avLst/>
          </a:prstGeom>
          <a:noFill/>
        </p:spPr>
        <p:txBody>
          <a:bodyPr wrap="none" rtlCol="0">
            <a:spAutoFit/>
          </a:bodyPr>
          <a:lstStyle/>
          <a:p>
            <a:r>
              <a:rPr lang="en-US" sz="3200" b="0" dirty="0">
                <a:solidFill>
                  <a:srgbClr val="FF0000"/>
                </a:solidFill>
                <a:latin typeface="Gill Sans"/>
                <a:cs typeface="Gill Sans"/>
              </a:rPr>
              <a:t>Stars and snowflakes, oh my!</a:t>
            </a:r>
          </a:p>
        </p:txBody>
      </p:sp>
      <p:sp>
        <p:nvSpPr>
          <p:cNvPr id="13"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 Simple OLAP Schema</a:t>
            </a:r>
          </a:p>
        </p:txBody>
      </p:sp>
    </p:spTree>
    <p:extLst>
      <p:ext uri="{BB962C8B-B14F-4D97-AF65-F5344CB8AC3E}">
        <p14:creationId xmlns:p14="http://schemas.microsoft.com/office/powerpoint/2010/main" val="1679902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1000" fill="hold"/>
                                        <p:tgtEl>
                                          <p:spTgt spid="40"/>
                                        </p:tgtEl>
                                        <p:attrNameLst>
                                          <p:attrName>ppt_w</p:attrName>
                                        </p:attrNameLst>
                                      </p:cBhvr>
                                      <p:tavLst>
                                        <p:tav tm="0">
                                          <p:val>
                                            <p:fltVal val="0"/>
                                          </p:val>
                                        </p:tav>
                                        <p:tav tm="100000">
                                          <p:val>
                                            <p:strVal val="#ppt_w"/>
                                          </p:val>
                                        </p:tav>
                                      </p:tavLst>
                                    </p:anim>
                                    <p:anim calcmode="lin" valueType="num">
                                      <p:cBhvr>
                                        <p:cTn id="8" dur="1000" fill="hold"/>
                                        <p:tgtEl>
                                          <p:spTgt spid="40"/>
                                        </p:tgtEl>
                                        <p:attrNameLst>
                                          <p:attrName>ppt_h</p:attrName>
                                        </p:attrNameLst>
                                      </p:cBhvr>
                                      <p:tavLst>
                                        <p:tav tm="0">
                                          <p:val>
                                            <p:fltVal val="0"/>
                                          </p:val>
                                        </p:tav>
                                        <p:tav tm="100000">
                                          <p:val>
                                            <p:strVal val="#ppt_h"/>
                                          </p:val>
                                        </p:tav>
                                      </p:tavLst>
                                    </p:anim>
                                    <p:anim calcmode="lin" valueType="num">
                                      <p:cBhvr>
                                        <p:cTn id="9" dur="1000" fill="hold"/>
                                        <p:tgtEl>
                                          <p:spTgt spid="4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4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ETL</a:t>
            </a:r>
          </a:p>
        </p:txBody>
      </p:sp>
      <p:sp>
        <p:nvSpPr>
          <p:cNvPr id="6" name="TextBox 5"/>
          <p:cNvSpPr txBox="1"/>
          <p:nvPr/>
        </p:nvSpPr>
        <p:spPr>
          <a:xfrm>
            <a:off x="0" y="258187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Transform</a:t>
            </a:r>
          </a:p>
        </p:txBody>
      </p:sp>
      <p:sp>
        <p:nvSpPr>
          <p:cNvPr id="7" name="TextBox 6"/>
          <p:cNvSpPr txBox="1"/>
          <p:nvPr/>
        </p:nvSpPr>
        <p:spPr>
          <a:xfrm>
            <a:off x="0" y="2962870"/>
            <a:ext cx="9144000" cy="1015663"/>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Data cleaning and integrity checking</a:t>
            </a:r>
          </a:p>
          <a:p>
            <a:pPr lvl="0" algn="ctr">
              <a:defRPr/>
            </a:pPr>
            <a:r>
              <a:rPr lang="en-US" sz="2000" b="0" kern="0" dirty="0">
                <a:solidFill>
                  <a:srgbClr val="0070C0"/>
                </a:solidFill>
                <a:latin typeface="Gill Sans"/>
                <a:cs typeface="Gill Sans"/>
              </a:rPr>
              <a:t>Schema conversion</a:t>
            </a:r>
          </a:p>
          <a:p>
            <a:pPr lvl="0" algn="ctr">
              <a:defRPr/>
            </a:pPr>
            <a:r>
              <a:rPr lang="en-US" sz="2000" b="0" kern="0" dirty="0">
                <a:solidFill>
                  <a:srgbClr val="0070C0"/>
                </a:solidFill>
                <a:latin typeface="Gill Sans"/>
                <a:cs typeface="Gill Sans"/>
              </a:rPr>
              <a:t>Field transformations</a:t>
            </a:r>
          </a:p>
        </p:txBody>
      </p:sp>
      <p:sp>
        <p:nvSpPr>
          <p:cNvPr id="11" name="TextBox 10"/>
          <p:cNvSpPr txBox="1"/>
          <p:nvPr/>
        </p:nvSpPr>
        <p:spPr>
          <a:xfrm>
            <a:off x="0" y="5953780"/>
            <a:ext cx="9144000" cy="523220"/>
          </a:xfrm>
          <a:prstGeom prst="rect">
            <a:avLst/>
          </a:prstGeom>
          <a:noFill/>
        </p:spPr>
        <p:txBody>
          <a:bodyPr wrap="square" rtlCol="0">
            <a:spAutoFit/>
          </a:bodyPr>
          <a:lstStyle/>
          <a:p>
            <a:pPr lvl="0" algn="ctr">
              <a:defRPr/>
            </a:pPr>
            <a:r>
              <a:rPr lang="en-US" sz="2800" b="0" kern="0" dirty="0">
                <a:solidFill>
                  <a:srgbClr val="FF0000"/>
                </a:solidFill>
                <a:latin typeface="Gill Sans"/>
                <a:cs typeface="Gill Sans"/>
              </a:rPr>
              <a:t>When does ETL happen?</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Extract</a:t>
            </a:r>
          </a:p>
        </p:txBody>
      </p:sp>
      <p:sp>
        <p:nvSpPr>
          <p:cNvPr id="9" name="TextBox 8"/>
          <p:cNvSpPr txBox="1"/>
          <p:nvPr/>
        </p:nvSpPr>
        <p:spPr>
          <a:xfrm>
            <a:off x="0" y="41910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Load</a:t>
            </a:r>
          </a:p>
        </p:txBody>
      </p:sp>
    </p:spTree>
    <p:extLst>
      <p:ext uri="{BB962C8B-B14F-4D97-AF65-F5344CB8AC3E}">
        <p14:creationId xmlns:p14="http://schemas.microsoft.com/office/powerpoint/2010/main" val="42385372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P spid="8"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22" name="Picture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09730" y="-56255"/>
            <a:ext cx="728870" cy="762000"/>
          </a:xfrm>
          <a:prstGeom prst="rect">
            <a:avLst/>
          </a:prstGeom>
        </p:spPr>
      </p:pic>
      <p:sp>
        <p:nvSpPr>
          <p:cNvPr id="17" name="Oval Callout 16"/>
          <p:cNvSpPr/>
          <p:nvPr/>
        </p:nvSpPr>
        <p:spPr bwMode="auto">
          <a:xfrm>
            <a:off x="522880" y="5310706"/>
            <a:ext cx="3352800"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charset="0"/>
                <a:ea typeface="Gill Sans" charset="0"/>
                <a:cs typeface="Gill Sans" charset="0"/>
              </a:rPr>
              <a:t>My data is a </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charset="0"/>
                <a:ea typeface="Gill Sans" charset="0"/>
                <a:cs typeface="Gill Sans" charset="0"/>
              </a:rPr>
              <a:t>day old</a:t>
            </a:r>
            <a:r>
              <a:rPr lang="mr-IN" sz="2000" b="0" dirty="0">
                <a:solidFill>
                  <a:schemeClr val="bg1"/>
                </a:solidFill>
                <a:latin typeface="Gill Sans" charset="0"/>
                <a:ea typeface="Gill Sans" charset="0"/>
                <a:cs typeface="Gill Sans" charset="0"/>
              </a:rPr>
              <a:t>…</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sp>
        <p:nvSpPr>
          <p:cNvPr id="23" name="Oval Callout 22"/>
          <p:cNvSpPr/>
          <p:nvPr/>
        </p:nvSpPr>
        <p:spPr bwMode="auto">
          <a:xfrm>
            <a:off x="5334000" y="5562600"/>
            <a:ext cx="1461837" cy="1066800"/>
          </a:xfrm>
          <a:prstGeom prst="wedgeEllipseCallout">
            <a:avLst>
              <a:gd name="adj1" fmla="val -67036"/>
              <a:gd name="adj2" fmla="val 241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1"/>
                </a:solidFill>
                <a:latin typeface="Gill Sans" charset="0"/>
                <a:ea typeface="Gill Sans" charset="0"/>
                <a:cs typeface="Gill Sans" charset="0"/>
              </a:rPr>
              <a:t>Meh.</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spTree>
    <p:extLst>
      <p:ext uri="{BB962C8B-B14F-4D97-AF65-F5344CB8AC3E}">
        <p14:creationId xmlns:p14="http://schemas.microsoft.com/office/powerpoint/2010/main" val="17781535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Down Arrow 33"/>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Down Arrow 34"/>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3406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17" grpId="0" animBg="1"/>
      <p:bldP spid="23" grpId="0" animBg="1"/>
      <p:bldP spid="24" grpId="0"/>
      <p:bldP spid="25" grpId="0" animBg="1"/>
      <p:bldP spid="26"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Structure of the Course</a:t>
            </a:r>
          </a:p>
        </p:txBody>
      </p:sp>
      <p:sp>
        <p:nvSpPr>
          <p:cNvPr id="8" name="Rounded Rectangle 7"/>
          <p:cNvSpPr/>
          <p:nvPr/>
        </p:nvSpPr>
        <p:spPr>
          <a:xfrm>
            <a:off x="2286000" y="4453726"/>
            <a:ext cx="4572000" cy="1108874"/>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2400" b="0" kern="0" dirty="0">
                <a:solidFill>
                  <a:sysClr val="windowText" lastClr="000000"/>
                </a:solidFill>
                <a:latin typeface="Helvetica Neue"/>
                <a:cs typeface="Helvetica Neue"/>
              </a:rPr>
              <a:t>“Core” framework features </a:t>
            </a:r>
            <a:br>
              <a:rPr lang="en-US" sz="2400" b="0" kern="0" dirty="0">
                <a:solidFill>
                  <a:sysClr val="windowText" lastClr="000000"/>
                </a:solidFill>
                <a:latin typeface="Helvetica Neue"/>
                <a:cs typeface="Helvetica Neue"/>
              </a:rPr>
            </a:br>
            <a:r>
              <a:rPr lang="en-US" sz="2400" b="0" kern="0" dirty="0">
                <a:solidFill>
                  <a:sysClr val="windowText" lastClr="000000"/>
                </a:solidFill>
                <a:latin typeface="Helvetica Neue"/>
                <a:cs typeface="Helvetica Neue"/>
              </a:rPr>
              <a:t>and algorithm design</a:t>
            </a:r>
            <a:endParaRPr kumimoji="0" lang="en-US" sz="2400" b="0" i="0" u="none" strike="noStrike" kern="0" cap="none" spc="0" normalizeH="0" baseline="0" noProof="0" dirty="0">
              <a:ln>
                <a:noFill/>
              </a:ln>
              <a:solidFill>
                <a:sysClr val="windowText" lastClr="000000"/>
              </a:solidFill>
              <a:effectLst/>
              <a:uLnTx/>
              <a:uFillTx/>
              <a:latin typeface="Helvetica Neue"/>
              <a:cs typeface="Helvetica Neue"/>
            </a:endParaRPr>
          </a:p>
        </p:txBody>
      </p:sp>
      <p:sp>
        <p:nvSpPr>
          <p:cNvPr id="10" name="Rounded Rectangle 9"/>
          <p:cNvSpPr/>
          <p:nvPr/>
        </p:nvSpPr>
        <p:spPr>
          <a:xfrm rot="16200000">
            <a:off x="18127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a:ln>
                  <a:noFill/>
                </a:ln>
                <a:solidFill>
                  <a:sysClr val="windowText" lastClr="000000"/>
                </a:solidFill>
                <a:effectLst/>
                <a:uLnTx/>
                <a:uFillTx/>
                <a:latin typeface="Helvetica Neue"/>
                <a:ea typeface="+mn-ea"/>
                <a:cs typeface="Helvetica Neue"/>
              </a:rPr>
              <a:t> Text</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3" name="Rounded Rectangle 12"/>
          <p:cNvSpPr/>
          <p:nvPr/>
        </p:nvSpPr>
        <p:spPr>
          <a:xfrm rot="16200000">
            <a:off x="2879548" y="2606854"/>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a:ln>
                  <a:noFill/>
                </a:ln>
                <a:solidFill>
                  <a:sysClr val="windowText" lastClr="000000"/>
                </a:solidFill>
                <a:effectLst/>
                <a:uLnTx/>
                <a:uFillTx/>
                <a:latin typeface="Helvetica Neue"/>
                <a:ea typeface="+mn-ea"/>
                <a:cs typeface="Helvetica Neue"/>
              </a:rPr>
              <a:t> Graphs</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4" name="Rounded Rectangle 13"/>
          <p:cNvSpPr/>
          <p:nvPr/>
        </p:nvSpPr>
        <p:spPr>
          <a:xfrm rot="16200000">
            <a:off x="39463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rPr>
              <a:t>Analyzing</a:t>
            </a:r>
            <a:r>
              <a:rPr kumimoji="0" lang="en-US" sz="1800" b="0" i="0" u="none" strike="noStrike" kern="0" cap="none" spc="0" normalizeH="0" noProof="0" dirty="0">
                <a:ln>
                  <a:noFill/>
                </a:ln>
                <a:solidFill>
                  <a:sysClr val="windowText" lastClr="000000"/>
                </a:solidFill>
                <a:effectLst/>
                <a:uLnTx/>
                <a:uFillTx/>
                <a:latin typeface="Helvetica Neue"/>
                <a:ea typeface="+mn-ea"/>
                <a:cs typeface="Helvetica Neue"/>
              </a:rPr>
              <a:t> Relational Data</a:t>
            </a:r>
            <a:endPar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endParaRPr>
          </a:p>
        </p:txBody>
      </p:sp>
      <p:sp>
        <p:nvSpPr>
          <p:cNvPr id="15" name="Rounded Rectangle 14"/>
          <p:cNvSpPr/>
          <p:nvPr/>
        </p:nvSpPr>
        <p:spPr>
          <a:xfrm rot="16200000">
            <a:off x="5013148" y="2606853"/>
            <a:ext cx="2241906" cy="990600"/>
          </a:xfrm>
          <a:prstGeom prst="roundRect">
            <a:avLst/>
          </a:prstGeom>
          <a:gradFill rotWithShape="1">
            <a:gsLst>
              <a:gs pos="0">
                <a:srgbClr val="9BBB59">
                  <a:tint val="50000"/>
                  <a:satMod val="300000"/>
                </a:srgbClr>
              </a:gs>
              <a:gs pos="35000">
                <a:srgbClr val="9BBB59">
                  <a:tint val="37000"/>
                  <a:satMod val="300000"/>
                </a:srgbClr>
              </a:gs>
              <a:gs pos="100000">
                <a:srgbClr val="9BBB59">
                  <a:tint val="15000"/>
                  <a:satMod val="350000"/>
                </a:srgbClr>
              </a:gs>
            </a:gsLst>
            <a:lin ang="16200000" scaled="1"/>
          </a:gradFill>
          <a:ln w="9525" cap="flat" cmpd="sng" algn="ctr">
            <a:solidFill>
              <a:srgbClr val="9BBB59">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latin typeface="Helvetica Neue"/>
                <a:ea typeface="+mn-ea"/>
                <a:cs typeface="Helvetica Neue"/>
              </a:rPr>
              <a:t>Data Mining</a:t>
            </a:r>
          </a:p>
        </p:txBody>
      </p:sp>
    </p:spTree>
    <p:extLst>
      <p:ext uri="{BB962C8B-B14F-4D97-AF65-F5344CB8AC3E}">
        <p14:creationId xmlns:p14="http://schemas.microsoft.com/office/powerpoint/2010/main" val="88781557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3" grpId="0" animBg="1"/>
      <p:bldP spid="14"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Tree>
    <p:extLst>
      <p:ext uri="{BB962C8B-B14F-4D97-AF65-F5344CB8AC3E}">
        <p14:creationId xmlns:p14="http://schemas.microsoft.com/office/powerpoint/2010/main" val="71107954"/>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bwMode="auto">
          <a:xfrm>
            <a:off x="817262" y="1916668"/>
            <a:ext cx="4114800" cy="4114800"/>
          </a:xfrm>
          <a:prstGeom prst="cube">
            <a:avLst>
              <a:gd name="adj" fmla="val 29012"/>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 name="TextBox 4"/>
          <p:cNvSpPr txBox="1"/>
          <p:nvPr/>
        </p:nvSpPr>
        <p:spPr>
          <a:xfrm>
            <a:off x="817262" y="5955268"/>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store</a:t>
            </a:r>
            <a:endParaRPr lang="en-US" sz="1100" b="0" dirty="0">
              <a:solidFill>
                <a:schemeClr val="bg2"/>
              </a:solidFill>
              <a:latin typeface="Gill Sans"/>
              <a:cs typeface="Gill Sans"/>
            </a:endParaRPr>
          </a:p>
        </p:txBody>
      </p:sp>
      <p:sp>
        <p:nvSpPr>
          <p:cNvPr id="6" name="TextBox 5"/>
          <p:cNvSpPr txBox="1"/>
          <p:nvPr/>
        </p:nvSpPr>
        <p:spPr>
          <a:xfrm rot="16200000">
            <a:off x="-826871" y="4399002"/>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product</a:t>
            </a:r>
            <a:endParaRPr lang="en-US" sz="1100" b="0" dirty="0">
              <a:solidFill>
                <a:schemeClr val="bg2"/>
              </a:solidFill>
              <a:latin typeface="Gill Sans"/>
              <a:cs typeface="Gill Sans"/>
            </a:endParaRPr>
          </a:p>
        </p:txBody>
      </p:sp>
      <p:sp>
        <p:nvSpPr>
          <p:cNvPr id="7" name="TextBox 6"/>
          <p:cNvSpPr txBox="1"/>
          <p:nvPr/>
        </p:nvSpPr>
        <p:spPr>
          <a:xfrm rot="18900000">
            <a:off x="-217272" y="2276730"/>
            <a:ext cx="2895600" cy="369332"/>
          </a:xfrm>
          <a:prstGeom prst="rect">
            <a:avLst/>
          </a:prstGeom>
          <a:noFill/>
        </p:spPr>
        <p:txBody>
          <a:bodyPr wrap="square" rtlCol="0">
            <a:spAutoFit/>
          </a:bodyPr>
          <a:lstStyle/>
          <a:p>
            <a:pPr algn="ctr"/>
            <a:r>
              <a:rPr lang="en-US" sz="1800" b="0" dirty="0">
                <a:solidFill>
                  <a:schemeClr val="bg2"/>
                </a:solidFill>
                <a:latin typeface="Gill Sans"/>
                <a:cs typeface="Gill Sans"/>
              </a:rPr>
              <a:t>time</a:t>
            </a:r>
            <a:endParaRPr lang="en-US" sz="1100" b="0" dirty="0">
              <a:solidFill>
                <a:schemeClr val="bg2"/>
              </a:solidFill>
              <a:latin typeface="Gill Sans"/>
              <a:cs typeface="Gill Sans"/>
            </a:endParaRPr>
          </a:p>
        </p:txBody>
      </p:sp>
      <p:sp>
        <p:nvSpPr>
          <p:cNvPr id="8" name="TextBox 7"/>
          <p:cNvSpPr txBox="1"/>
          <p:nvPr/>
        </p:nvSpPr>
        <p:spPr>
          <a:xfrm>
            <a:off x="5715000" y="3291245"/>
            <a:ext cx="2133600" cy="461665"/>
          </a:xfrm>
          <a:prstGeom prst="rect">
            <a:avLst/>
          </a:prstGeom>
          <a:noFill/>
        </p:spPr>
        <p:txBody>
          <a:bodyPr wrap="square" rtlCol="0">
            <a:spAutoFit/>
          </a:bodyPr>
          <a:lstStyle/>
          <a:p>
            <a:r>
              <a:rPr lang="en-US" sz="2400" b="0" dirty="0">
                <a:solidFill>
                  <a:schemeClr val="bg2"/>
                </a:solidFill>
                <a:latin typeface="Gill Sans"/>
                <a:cs typeface="Gill Sans"/>
              </a:rPr>
              <a:t>slice and dice</a:t>
            </a:r>
            <a:endParaRPr lang="en-US" sz="1400" b="0" dirty="0">
              <a:solidFill>
                <a:schemeClr val="bg2"/>
              </a:solidFill>
              <a:latin typeface="Gill Sans"/>
              <a:cs typeface="Gill Sans"/>
            </a:endParaRPr>
          </a:p>
        </p:txBody>
      </p:sp>
      <p:sp>
        <p:nvSpPr>
          <p:cNvPr id="9" name="TextBox 8"/>
          <p:cNvSpPr txBox="1"/>
          <p:nvPr/>
        </p:nvSpPr>
        <p:spPr>
          <a:xfrm>
            <a:off x="5410200" y="2757845"/>
            <a:ext cx="3352800" cy="523220"/>
          </a:xfrm>
          <a:prstGeom prst="rect">
            <a:avLst/>
          </a:prstGeom>
          <a:noFill/>
        </p:spPr>
        <p:txBody>
          <a:bodyPr wrap="square" rtlCol="0">
            <a:spAutoFit/>
          </a:bodyPr>
          <a:lstStyle/>
          <a:p>
            <a:r>
              <a:rPr lang="en-US" sz="2800" b="0" dirty="0">
                <a:solidFill>
                  <a:schemeClr val="bg2"/>
                </a:solidFill>
                <a:latin typeface="Gill Sans"/>
                <a:cs typeface="Gill Sans"/>
              </a:rPr>
              <a:t>Common operations</a:t>
            </a:r>
            <a:endParaRPr lang="en-US" b="0" dirty="0">
              <a:solidFill>
                <a:schemeClr val="bg2"/>
              </a:solidFill>
              <a:latin typeface="Gill Sans"/>
              <a:cs typeface="Gill Sans"/>
            </a:endParaRPr>
          </a:p>
        </p:txBody>
      </p:sp>
      <p:sp>
        <p:nvSpPr>
          <p:cNvPr id="10" name="TextBox 9"/>
          <p:cNvSpPr txBox="1"/>
          <p:nvPr/>
        </p:nvSpPr>
        <p:spPr>
          <a:xfrm>
            <a:off x="5715000" y="3738890"/>
            <a:ext cx="2590800" cy="461665"/>
          </a:xfrm>
          <a:prstGeom prst="rect">
            <a:avLst/>
          </a:prstGeom>
          <a:noFill/>
        </p:spPr>
        <p:txBody>
          <a:bodyPr wrap="square" rtlCol="0">
            <a:spAutoFit/>
          </a:bodyPr>
          <a:lstStyle/>
          <a:p>
            <a:r>
              <a:rPr lang="en-US" sz="2400" b="0" dirty="0">
                <a:solidFill>
                  <a:schemeClr val="bg2"/>
                </a:solidFill>
                <a:latin typeface="Gill Sans"/>
                <a:cs typeface="Gill Sans"/>
              </a:rPr>
              <a:t>roll up/drill down</a:t>
            </a:r>
            <a:endParaRPr lang="en-US" sz="1400" b="0" dirty="0">
              <a:solidFill>
                <a:schemeClr val="bg2"/>
              </a:solidFill>
              <a:latin typeface="Gill Sans"/>
              <a:cs typeface="Gill Sans"/>
            </a:endParaRPr>
          </a:p>
        </p:txBody>
      </p:sp>
      <p:sp>
        <p:nvSpPr>
          <p:cNvPr id="11" name="TextBox 10"/>
          <p:cNvSpPr txBox="1"/>
          <p:nvPr/>
        </p:nvSpPr>
        <p:spPr>
          <a:xfrm>
            <a:off x="5715000" y="4186535"/>
            <a:ext cx="2133600" cy="461665"/>
          </a:xfrm>
          <a:prstGeom prst="rect">
            <a:avLst/>
          </a:prstGeom>
          <a:noFill/>
        </p:spPr>
        <p:txBody>
          <a:bodyPr wrap="square" rtlCol="0">
            <a:spAutoFit/>
          </a:bodyPr>
          <a:lstStyle/>
          <a:p>
            <a:r>
              <a:rPr lang="en-US" sz="2400" b="0" dirty="0">
                <a:solidFill>
                  <a:schemeClr val="bg2"/>
                </a:solidFill>
                <a:latin typeface="Gill Sans"/>
                <a:cs typeface="Gill Sans"/>
              </a:rPr>
              <a:t>pivot</a:t>
            </a:r>
            <a:endParaRPr lang="en-US" sz="1400" b="0" dirty="0">
              <a:solidFill>
                <a:schemeClr val="bg2"/>
              </a:solidFill>
              <a:latin typeface="Gill Sans"/>
              <a:cs typeface="Gill Sans"/>
            </a:endParaRPr>
          </a:p>
        </p:txBody>
      </p:sp>
      <p:sp>
        <p:nvSpPr>
          <p:cNvPr id="12"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a:t>
            </a:r>
          </a:p>
        </p:txBody>
      </p:sp>
    </p:spTree>
    <p:extLst>
      <p:ext uri="{BB962C8B-B14F-4D97-AF65-F5344CB8AC3E}">
        <p14:creationId xmlns:p14="http://schemas.microsoft.com/office/powerpoint/2010/main" val="4018327482"/>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OLAP Cubes: Challenges</a:t>
            </a:r>
          </a:p>
        </p:txBody>
      </p:sp>
      <p:sp>
        <p:nvSpPr>
          <p:cNvPr id="6" name="TextBox 5"/>
          <p:cNvSpPr txBox="1"/>
          <p:nvPr/>
        </p:nvSpPr>
        <p:spPr>
          <a:xfrm>
            <a:off x="0" y="233118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Fundamentally, lots of joins, group-</a:t>
            </a:r>
            <a:r>
              <a:rPr lang="en-US" sz="2400" b="0" kern="0" dirty="0" err="1">
                <a:solidFill>
                  <a:srgbClr val="000000"/>
                </a:solidFill>
                <a:latin typeface="Gill Sans"/>
                <a:cs typeface="Gill Sans"/>
              </a:rPr>
              <a:t>bys</a:t>
            </a:r>
            <a:r>
              <a:rPr lang="en-US" sz="2400" b="0" kern="0" dirty="0">
                <a:solidFill>
                  <a:srgbClr val="000000"/>
                </a:solidFill>
                <a:latin typeface="Gill Sans"/>
                <a:cs typeface="Gill Sans"/>
              </a:rPr>
              <a:t> and aggregations</a:t>
            </a:r>
          </a:p>
        </p:txBody>
      </p:sp>
      <p:sp>
        <p:nvSpPr>
          <p:cNvPr id="7" name="TextBox 6"/>
          <p:cNvSpPr txBox="1"/>
          <p:nvPr/>
        </p:nvSpPr>
        <p:spPr>
          <a:xfrm>
            <a:off x="0" y="2712184"/>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How to take advantage of schema structure to avoid repeated work?</a:t>
            </a:r>
          </a:p>
        </p:txBody>
      </p:sp>
      <p:sp>
        <p:nvSpPr>
          <p:cNvPr id="10" name="TextBox 9"/>
          <p:cNvSpPr txBox="1"/>
          <p:nvPr/>
        </p:nvSpPr>
        <p:spPr>
          <a:xfrm>
            <a:off x="0" y="3406914"/>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Cube materialization</a:t>
            </a:r>
          </a:p>
        </p:txBody>
      </p:sp>
      <p:sp>
        <p:nvSpPr>
          <p:cNvPr id="12" name="TextBox 11"/>
          <p:cNvSpPr txBox="1"/>
          <p:nvPr/>
        </p:nvSpPr>
        <p:spPr>
          <a:xfrm>
            <a:off x="0" y="3787914"/>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Realistic to materialize the entire cube?</a:t>
            </a:r>
          </a:p>
          <a:p>
            <a:pPr lvl="0" algn="ctr">
              <a:defRPr/>
            </a:pPr>
            <a:r>
              <a:rPr lang="en-US" sz="2000" b="0" kern="0" dirty="0">
                <a:solidFill>
                  <a:srgbClr val="0070C0"/>
                </a:solidFill>
                <a:latin typeface="Gill Sans"/>
                <a:cs typeface="Gill Sans"/>
              </a:rPr>
              <a:t>If not, how/when/what to materialize?</a:t>
            </a:r>
          </a:p>
        </p:txBody>
      </p:sp>
    </p:spTree>
    <p:extLst>
      <p:ext uri="{BB962C8B-B14F-4D97-AF65-F5344CB8AC3E}">
        <p14:creationId xmlns:p14="http://schemas.microsoft.com/office/powerpoint/2010/main" val="138351904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34" name="Picture 3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43574" y="6072643"/>
            <a:ext cx="728870" cy="762000"/>
          </a:xfrm>
          <a:prstGeom prst="rect">
            <a:avLst/>
          </a:prstGeom>
        </p:spPr>
      </p:pic>
      <p:pic>
        <p:nvPicPr>
          <p:cNvPr id="35" name="Picture 3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05200" y="-56255"/>
            <a:ext cx="728870" cy="762000"/>
          </a:xfrm>
          <a:prstGeom prst="rect">
            <a:avLst/>
          </a:prstGeom>
        </p:spPr>
      </p:pic>
      <p:pic>
        <p:nvPicPr>
          <p:cNvPr id="36" name="Picture 3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71930" y="-58713"/>
            <a:ext cx="728870" cy="762000"/>
          </a:xfrm>
          <a:prstGeom prst="rect">
            <a:avLst/>
          </a:prstGeom>
        </p:spPr>
      </p:pic>
    </p:spTree>
    <p:extLst>
      <p:ext uri="{BB962C8B-B14F-4D97-AF65-F5344CB8AC3E}">
        <p14:creationId xmlns:p14="http://schemas.microsoft.com/office/powerpoint/2010/main" val="729688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3048000"/>
            <a:ext cx="9144000" cy="685800"/>
          </a:xfrm>
          <a:prstGeom prst="rect">
            <a:avLst/>
          </a:prstGeom>
        </p:spPr>
        <p:txBody>
          <a:bodyPr/>
          <a:lstStyle/>
          <a:p>
            <a:pPr lvl="0" algn="ctr">
              <a:defRPr/>
            </a:pPr>
            <a:r>
              <a:rPr lang="en-US" sz="3600" b="0" kern="0" dirty="0">
                <a:solidFill>
                  <a:srgbClr val="000000"/>
                </a:solidFill>
                <a:latin typeface="Gill Sans"/>
                <a:cs typeface="Gill Sans"/>
              </a:rPr>
              <a:t>Fast forward</a:t>
            </a:r>
            <a:r>
              <a:rPr lang="mr-IN" sz="3600" b="0" kern="0" dirty="0">
                <a:solidFill>
                  <a:srgbClr val="000000"/>
                </a:solidFill>
                <a:latin typeface="Gill Sans"/>
                <a:cs typeface="Gill Sans"/>
              </a:rPr>
              <a:t>…</a:t>
            </a:r>
            <a:endParaRPr lang="en-US" sz="3600" b="0" kern="0" dirty="0">
              <a:solidFill>
                <a:srgbClr val="000000"/>
              </a:solidFill>
              <a:latin typeface="Gill Sans"/>
              <a:cs typeface="Gill Sans"/>
            </a:endParaRPr>
          </a:p>
        </p:txBody>
      </p:sp>
    </p:spTree>
    <p:extLst>
      <p:ext uri="{BB962C8B-B14F-4D97-AF65-F5344CB8AC3E}">
        <p14:creationId xmlns:p14="http://schemas.microsoft.com/office/powerpoint/2010/main" val="141744480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a:solidFill>
                  <a:srgbClr val="FFFFFF"/>
                </a:solidFill>
                <a:latin typeface="Gill Sans"/>
                <a:cs typeface="Gill Sans"/>
              </a:rPr>
              <a:t>Jeff </a:t>
            </a:r>
            <a:r>
              <a:rPr lang="en-US" b="0" dirty="0" err="1">
                <a:solidFill>
                  <a:srgbClr val="FFFFFF"/>
                </a:solidFill>
                <a:latin typeface="Gill Sans"/>
                <a:cs typeface="Gill Sans"/>
              </a:rPr>
              <a:t>Hammerbacher</a:t>
            </a:r>
            <a:r>
              <a:rPr lang="en-US" b="0" dirty="0">
                <a:solidFill>
                  <a:srgbClr val="FFFFFF"/>
                </a:solidFill>
                <a:latin typeface="Gill Sans"/>
                <a:cs typeface="Gill Sans"/>
              </a:rPr>
              <a:t>, Information Platforms and the Rise of the Data Scientist. </a:t>
            </a:r>
            <a:br>
              <a:rPr lang="en-US" b="0" dirty="0">
                <a:solidFill>
                  <a:srgbClr val="FFFFFF"/>
                </a:solidFill>
                <a:latin typeface="Gill Sans"/>
                <a:cs typeface="Gill Sans"/>
              </a:rPr>
            </a:br>
            <a:r>
              <a:rPr lang="en-US" b="0" dirty="0">
                <a:solidFill>
                  <a:srgbClr val="FFFFFF"/>
                </a:solidFill>
                <a:latin typeface="Gill Sans"/>
                <a:cs typeface="Gill Sans"/>
              </a:rPr>
              <a:t>In, </a:t>
            </a:r>
            <a:r>
              <a:rPr lang="en-US" b="0" i="1" dirty="0">
                <a:solidFill>
                  <a:srgbClr val="FFFFFF"/>
                </a:solidFill>
                <a:latin typeface="Gill Sans"/>
                <a:cs typeface="Gill Sans"/>
              </a:rPr>
              <a:t>Beautiful Data</a:t>
            </a:r>
            <a:r>
              <a:rPr lang="en-US" b="0" dirty="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333291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21" name="Title 1"/>
          <p:cNvSpPr txBox="1">
            <a:spLocks/>
          </p:cNvSpPr>
          <p:nvPr/>
        </p:nvSpPr>
        <p:spPr>
          <a:xfrm>
            <a:off x="0" y="3048000"/>
            <a:ext cx="3962400" cy="685800"/>
          </a:xfrm>
          <a:prstGeom prst="rect">
            <a:avLst/>
          </a:prstGeom>
        </p:spPr>
        <p:txBody>
          <a:bodyPr/>
          <a:lstStyle/>
          <a:p>
            <a:pPr lvl="0" algn="ctr">
              <a:defRPr/>
            </a:pPr>
            <a:r>
              <a:rPr lang="en-US" sz="3600" b="0" kern="0" dirty="0">
                <a:solidFill>
                  <a:srgbClr val="000000"/>
                </a:solidFill>
                <a:latin typeface="Gill Sans"/>
                <a:cs typeface="Gill Sans"/>
              </a:rPr>
              <a:t>Facebook context?</a:t>
            </a:r>
          </a:p>
        </p:txBody>
      </p:sp>
    </p:spTree>
    <p:extLst>
      <p:ext uri="{BB962C8B-B14F-4D97-AF65-F5344CB8AC3E}">
        <p14:creationId xmlns:p14="http://schemas.microsoft.com/office/powerpoint/2010/main" val="82878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1" name="TextBox 20"/>
          <p:cNvSpPr txBox="1"/>
          <p:nvPr/>
        </p:nvSpPr>
        <p:spPr>
          <a:xfrm>
            <a:off x="5791200" y="1775086"/>
            <a:ext cx="2362200" cy="1323439"/>
          </a:xfrm>
          <a:prstGeom prst="rect">
            <a:avLst/>
          </a:prstGeom>
          <a:noFill/>
        </p:spPr>
        <p:txBody>
          <a:bodyPr wrap="square" rtlCol="0">
            <a:spAutoFit/>
          </a:bodyPr>
          <a:lstStyle/>
          <a:p>
            <a:r>
              <a:rPr lang="en-US" sz="2000" b="0" dirty="0">
                <a:solidFill>
                  <a:schemeClr val="bg2"/>
                </a:solidFill>
                <a:latin typeface="Gill Sans"/>
                <a:cs typeface="Gill Sans"/>
              </a:rPr>
              <a:t>Adding friends</a:t>
            </a:r>
          </a:p>
          <a:p>
            <a:r>
              <a:rPr lang="en-US" sz="2000" b="0" dirty="0">
                <a:solidFill>
                  <a:schemeClr val="bg2"/>
                </a:solidFill>
                <a:latin typeface="Gill Sans"/>
                <a:cs typeface="Gill Sans"/>
              </a:rPr>
              <a:t>Updating profiles</a:t>
            </a:r>
          </a:p>
          <a:p>
            <a:r>
              <a:rPr lang="en-US" sz="2000" b="0" dirty="0">
                <a:solidFill>
                  <a:schemeClr val="bg2"/>
                </a:solidFill>
                <a:latin typeface="Gill Sans"/>
                <a:cs typeface="Gill Sans"/>
              </a:rPr>
              <a:t>Likes, comments</a:t>
            </a:r>
          </a:p>
          <a:p>
            <a:r>
              <a:rPr lang="en-US" sz="2000" b="0" dirty="0">
                <a:solidFill>
                  <a:schemeClr val="bg2"/>
                </a:solidFill>
                <a:latin typeface="Gill Sans"/>
                <a:cs typeface="Gill Sans"/>
              </a:rPr>
              <a:t>…</a:t>
            </a:r>
          </a:p>
        </p:txBody>
      </p:sp>
      <p:sp>
        <p:nvSpPr>
          <p:cNvPr id="24" name="TextBox 23"/>
          <p:cNvSpPr txBox="1"/>
          <p:nvPr/>
        </p:nvSpPr>
        <p:spPr>
          <a:xfrm>
            <a:off x="5791200" y="4620161"/>
            <a:ext cx="2743200" cy="1323439"/>
          </a:xfrm>
          <a:prstGeom prst="rect">
            <a:avLst/>
          </a:prstGeom>
          <a:noFill/>
        </p:spPr>
        <p:txBody>
          <a:bodyPr wrap="square" rtlCol="0">
            <a:spAutoFit/>
          </a:bodyPr>
          <a:lstStyle/>
          <a:p>
            <a:r>
              <a:rPr lang="en-US" sz="2000" b="0" dirty="0">
                <a:solidFill>
                  <a:schemeClr val="bg2"/>
                </a:solidFill>
                <a:latin typeface="Gill Sans"/>
                <a:cs typeface="Gill Sans"/>
              </a:rPr>
              <a:t>Feed ranking</a:t>
            </a:r>
          </a:p>
          <a:p>
            <a:r>
              <a:rPr lang="en-US" sz="2000" b="0" dirty="0">
                <a:solidFill>
                  <a:schemeClr val="bg2"/>
                </a:solidFill>
                <a:latin typeface="Gill Sans"/>
                <a:cs typeface="Gill Sans"/>
              </a:rPr>
              <a:t>Friend recommendation</a:t>
            </a:r>
          </a:p>
          <a:p>
            <a:r>
              <a:rPr lang="en-US" sz="2000" b="0" dirty="0">
                <a:solidFill>
                  <a:schemeClr val="bg2"/>
                </a:solidFill>
                <a:latin typeface="Gill Sans"/>
                <a:cs typeface="Gill Sans"/>
              </a:rPr>
              <a:t>Demographic analysis</a:t>
            </a:r>
          </a:p>
          <a:p>
            <a:r>
              <a:rPr lang="en-US" sz="2000" b="0" dirty="0">
                <a:solidFill>
                  <a:schemeClr val="bg2"/>
                </a:solidFill>
                <a:latin typeface="Gill Sans"/>
                <a:cs typeface="Gill Sans"/>
              </a:rPr>
              <a:t>…</a:t>
            </a:r>
          </a:p>
        </p:txBody>
      </p:sp>
    </p:spTree>
    <p:extLst>
      <p:ext uri="{BB962C8B-B14F-4D97-AF65-F5344CB8AC3E}">
        <p14:creationId xmlns:p14="http://schemas.microsoft.com/office/powerpoint/2010/main" val="18555465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0" name="TextBox 9"/>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1" name="TextBox 20"/>
          <p:cNvSpPr txBox="1"/>
          <p:nvPr/>
        </p:nvSpPr>
        <p:spPr>
          <a:xfrm>
            <a:off x="5791200" y="2266890"/>
            <a:ext cx="2362200" cy="400110"/>
          </a:xfrm>
          <a:prstGeom prst="rect">
            <a:avLst/>
          </a:prstGeom>
          <a:noFill/>
        </p:spPr>
        <p:txBody>
          <a:bodyPr wrap="square" rtlCol="0">
            <a:spAutoFit/>
          </a:bodyPr>
          <a:lstStyle/>
          <a:p>
            <a:r>
              <a:rPr lang="en-US" sz="2000" b="0" dirty="0">
                <a:solidFill>
                  <a:schemeClr val="bg2"/>
                </a:solidFill>
                <a:latin typeface="Gill Sans"/>
                <a:cs typeface="Gill Sans"/>
              </a:rPr>
              <a:t>PHP/MySQL</a:t>
            </a:r>
          </a:p>
        </p:txBody>
      </p:sp>
      <p:sp>
        <p:nvSpPr>
          <p:cNvPr id="26" name="TextBox 25"/>
          <p:cNvSpPr txBox="1"/>
          <p:nvPr/>
        </p:nvSpPr>
        <p:spPr>
          <a:xfrm>
            <a:off x="4885403" y="6018136"/>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data scientists</a:t>
            </a:r>
            <a:endParaRPr lang="en-US" sz="2400" b="0" kern="0" dirty="0">
              <a:solidFill>
                <a:srgbClr val="000000"/>
              </a:solidFill>
              <a:latin typeface="Gill Sans"/>
              <a:cs typeface="Gill Sans"/>
            </a:endParaRPr>
          </a:p>
        </p:txBody>
      </p:sp>
      <p:sp>
        <p:nvSpPr>
          <p:cNvPr id="27" name="TextBox 26"/>
          <p:cNvSpPr txBox="1"/>
          <p:nvPr/>
        </p:nvSpPr>
        <p:spPr>
          <a:xfrm>
            <a:off x="4133850" y="5410200"/>
            <a:ext cx="990600" cy="1200329"/>
          </a:xfrm>
          <a:prstGeom prst="rect">
            <a:avLst/>
          </a:prstGeom>
          <a:noFill/>
          <a:ln>
            <a:noFill/>
          </a:ln>
        </p:spPr>
        <p:txBody>
          <a:bodyPr wrap="square" rtlCol="0">
            <a:spAutoFit/>
          </a:bodyPr>
          <a:lstStyle/>
          <a:p>
            <a:r>
              <a:rPr lang="en-US" sz="7200" b="0" dirty="0">
                <a:solidFill>
                  <a:srgbClr val="FF0000"/>
                </a:solidFill>
                <a:latin typeface="Zapf Dingbats"/>
                <a:ea typeface="Zapf Dingbats"/>
                <a:cs typeface="Zapf Dingbats"/>
                <a:sym typeface="Zapf Dingbats"/>
              </a:rPr>
              <a:t>✗</a:t>
            </a:r>
            <a:endParaRPr lang="en-US" sz="7200" b="0" dirty="0">
              <a:solidFill>
                <a:srgbClr val="FF0000"/>
              </a:solidFill>
              <a:latin typeface="Gill Sans"/>
              <a:cs typeface="Gill Sans"/>
            </a:endParaRPr>
          </a:p>
        </p:txBody>
      </p:sp>
      <p:sp>
        <p:nvSpPr>
          <p:cNvPr id="23" name="Rectangle 22"/>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2"/>
                </a:solidFill>
                <a:effectLst/>
                <a:latin typeface="Gill Sans"/>
                <a:cs typeface="Gill Sans"/>
              </a:rPr>
              <a:t>Hadoop</a:t>
            </a:r>
          </a:p>
        </p:txBody>
      </p:sp>
      <p:sp>
        <p:nvSpPr>
          <p:cNvPr id="25" name="TextBox 24"/>
          <p:cNvSpPr txBox="1"/>
          <p:nvPr/>
        </p:nvSpPr>
        <p:spPr>
          <a:xfrm>
            <a:off x="4495800" y="3382060"/>
            <a:ext cx="1752600" cy="461665"/>
          </a:xfrm>
          <a:prstGeom prst="rect">
            <a:avLst/>
          </a:prstGeom>
          <a:noFill/>
        </p:spPr>
        <p:txBody>
          <a:bodyPr wrap="square" rtlCol="0">
            <a:spAutoFit/>
          </a:bodyPr>
          <a:lstStyle/>
          <a:p>
            <a:pPr algn="ctr"/>
            <a:r>
              <a:rPr lang="en-US" sz="2400" b="0" dirty="0">
                <a:solidFill>
                  <a:schemeClr val="bg2"/>
                </a:solidFill>
                <a:latin typeface="Gill Sans"/>
                <a:cs typeface="Gill Sans"/>
              </a:rPr>
              <a:t>or ELT?</a:t>
            </a:r>
            <a:endParaRPr lang="en-US" sz="1800" b="0" dirty="0">
              <a:solidFill>
                <a:schemeClr val="bg2"/>
              </a:solidFill>
              <a:latin typeface="Gill Sans"/>
              <a:cs typeface="Gill Sans"/>
            </a:endParaRPr>
          </a:p>
        </p:txBody>
      </p:sp>
    </p:spTree>
    <p:extLst>
      <p:ext uri="{BB962C8B-B14F-4D97-AF65-F5344CB8AC3E}">
        <p14:creationId xmlns:p14="http://schemas.microsoft.com/office/powerpoint/2010/main" val="15842950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animBg="1"/>
      <p:bldP spid="15" grpId="0"/>
      <p:bldP spid="21" grpId="0"/>
      <p:bldP spid="26" grpId="0"/>
      <p:bldP spid="27" grpId="0"/>
      <p:bldP spid="23" grpId="0" animBg="1"/>
      <p:bldP spid="2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changed?</a:t>
            </a:r>
          </a:p>
        </p:txBody>
      </p:sp>
      <p:sp>
        <p:nvSpPr>
          <p:cNvPr id="6" name="TextBox 5"/>
          <p:cNvSpPr txBox="1"/>
          <p:nvPr/>
        </p:nvSpPr>
        <p:spPr>
          <a:xfrm>
            <a:off x="0" y="17526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Dropping cost of disks</a:t>
            </a:r>
          </a:p>
        </p:txBody>
      </p:sp>
      <p:sp>
        <p:nvSpPr>
          <p:cNvPr id="7" name="TextBox 6"/>
          <p:cNvSpPr txBox="1"/>
          <p:nvPr/>
        </p:nvSpPr>
        <p:spPr>
          <a:xfrm>
            <a:off x="0" y="21336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Cheaper to store everything than to figure out what to throw away</a:t>
            </a:r>
          </a:p>
        </p:txBody>
      </p:sp>
      <p:pic>
        <p:nvPicPr>
          <p:cNvPr id="15" name="Picture 14" descr="hdd.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488270">
            <a:off x="3862773" y="476003"/>
            <a:ext cx="4254500" cy="5715000"/>
          </a:xfrm>
          <a:prstGeom prst="rect">
            <a:avLst/>
          </a:prstGeom>
        </p:spPr>
      </p:pic>
      <p:sp>
        <p:nvSpPr>
          <p:cNvPr id="16" name="TextBox 15"/>
          <p:cNvSpPr txBox="1"/>
          <p:nvPr/>
        </p:nvSpPr>
        <p:spPr>
          <a:xfrm rot="483734">
            <a:off x="3672120" y="6118473"/>
            <a:ext cx="3612925" cy="461665"/>
          </a:xfrm>
          <a:prstGeom prst="rect">
            <a:avLst/>
          </a:prstGeom>
          <a:noFill/>
        </p:spPr>
        <p:txBody>
          <a:bodyPr wrap="square" rtlCol="0">
            <a:spAutoFit/>
          </a:bodyPr>
          <a:lstStyle/>
          <a:p>
            <a:pPr algn="ctr"/>
            <a:r>
              <a:rPr lang="en-US" sz="2400" b="0" dirty="0">
                <a:solidFill>
                  <a:schemeClr val="bg2"/>
                </a:solidFill>
                <a:latin typeface="Gill Sans"/>
                <a:cs typeface="Gill Sans"/>
              </a:rPr>
              <a:t>5 MB hard drive in 1956</a:t>
            </a:r>
          </a:p>
        </p:txBody>
      </p:sp>
    </p:spTree>
    <p:extLst>
      <p:ext uri="{BB962C8B-B14F-4D97-AF65-F5344CB8AC3E}">
        <p14:creationId xmlns:p14="http://schemas.microsoft.com/office/powerpoint/2010/main" val="1815154236"/>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p:cNvSpPr txBox="1">
            <a:spLocks/>
          </p:cNvSpPr>
          <p:nvPr/>
        </p:nvSpPr>
        <p:spPr>
          <a:xfrm>
            <a:off x="0" y="3048000"/>
            <a:ext cx="9144000" cy="685800"/>
          </a:xfrm>
          <a:prstGeom prst="rect">
            <a:avLst/>
          </a:prstGeom>
        </p:spPr>
        <p:txBody>
          <a:bodyPr/>
          <a:lstStyle/>
          <a:p>
            <a:pPr lvl="0" algn="ctr">
              <a:defRPr/>
            </a:pPr>
            <a:r>
              <a:rPr lang="en-US" sz="3600" b="0" kern="0" dirty="0">
                <a:solidFill>
                  <a:srgbClr val="000000"/>
                </a:solidFill>
                <a:latin typeface="Gill Sans"/>
                <a:cs typeface="Gill Sans"/>
              </a:rPr>
              <a:t>Evolution of Enterprise Architectures</a:t>
            </a:r>
          </a:p>
        </p:txBody>
      </p:sp>
      <p:sp>
        <p:nvSpPr>
          <p:cNvPr id="3" name="TextBox 2"/>
          <p:cNvSpPr txBox="1"/>
          <p:nvPr/>
        </p:nvSpPr>
        <p:spPr>
          <a:xfrm>
            <a:off x="0" y="5715000"/>
            <a:ext cx="9144000" cy="830997"/>
          </a:xfrm>
          <a:prstGeom prst="rect">
            <a:avLst/>
          </a:prstGeom>
          <a:noFill/>
        </p:spPr>
        <p:txBody>
          <a:bodyPr wrap="square" rtlCol="0">
            <a:spAutoFit/>
          </a:bodyPr>
          <a:lstStyle/>
          <a:p>
            <a:pPr algn="ctr"/>
            <a:r>
              <a:rPr lang="en-US" sz="2400" b="0" dirty="0">
                <a:solidFill>
                  <a:srgbClr val="FF0000"/>
                </a:solidFill>
                <a:latin typeface="Gill Sans"/>
                <a:cs typeface="Gill Sans"/>
              </a:rPr>
              <a:t>Next two sessions: techniques, algorithms, and </a:t>
            </a:r>
          </a:p>
          <a:p>
            <a:pPr algn="ctr"/>
            <a:r>
              <a:rPr lang="en-US" sz="2400" b="0" dirty="0">
                <a:solidFill>
                  <a:srgbClr val="FF0000"/>
                </a:solidFill>
                <a:latin typeface="Gill Sans"/>
                <a:cs typeface="Gill Sans"/>
              </a:rPr>
              <a:t>optimizations for relational processing</a:t>
            </a:r>
          </a:p>
        </p:txBody>
      </p:sp>
    </p:spTree>
    <p:extLst>
      <p:ext uri="{BB962C8B-B14F-4D97-AF65-F5344CB8AC3E}">
        <p14:creationId xmlns:p14="http://schemas.microsoft.com/office/powerpoint/2010/main" val="7548029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What’s changed?</a:t>
            </a:r>
          </a:p>
        </p:txBody>
      </p:sp>
      <p:sp>
        <p:nvSpPr>
          <p:cNvPr id="6" name="TextBox 5"/>
          <p:cNvSpPr txBox="1"/>
          <p:nvPr/>
        </p:nvSpPr>
        <p:spPr>
          <a:xfrm>
            <a:off x="0" y="17526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Dropping cost of disks</a:t>
            </a:r>
          </a:p>
        </p:txBody>
      </p:sp>
      <p:sp>
        <p:nvSpPr>
          <p:cNvPr id="7" name="TextBox 6"/>
          <p:cNvSpPr txBox="1"/>
          <p:nvPr/>
        </p:nvSpPr>
        <p:spPr>
          <a:xfrm>
            <a:off x="0" y="2133600"/>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Cheaper to store everything than to figure out what to throw away</a:t>
            </a:r>
          </a:p>
        </p:txBody>
      </p:sp>
      <p:sp>
        <p:nvSpPr>
          <p:cNvPr id="11" name="TextBox 10"/>
          <p:cNvSpPr txBox="1"/>
          <p:nvPr/>
        </p:nvSpPr>
        <p:spPr>
          <a:xfrm>
            <a:off x="0" y="35843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Rise of social media and user-generated content</a:t>
            </a:r>
          </a:p>
        </p:txBody>
      </p:sp>
      <p:sp>
        <p:nvSpPr>
          <p:cNvPr id="12" name="TextBox 11"/>
          <p:cNvSpPr txBox="1"/>
          <p:nvPr/>
        </p:nvSpPr>
        <p:spPr>
          <a:xfrm>
            <a:off x="0" y="39653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Large increase in data volume</a:t>
            </a:r>
          </a:p>
        </p:txBody>
      </p:sp>
      <p:sp>
        <p:nvSpPr>
          <p:cNvPr id="13" name="TextBox 12"/>
          <p:cNvSpPr txBox="1"/>
          <p:nvPr/>
        </p:nvSpPr>
        <p:spPr>
          <a:xfrm>
            <a:off x="0" y="44987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Growing maturity of data mining techniques</a:t>
            </a:r>
            <a:endParaRPr lang="en-US" sz="2400" b="0" i="1" kern="0" dirty="0">
              <a:solidFill>
                <a:srgbClr val="000000"/>
              </a:solidFill>
              <a:latin typeface="Gill Sans"/>
              <a:cs typeface="Gill Sans"/>
            </a:endParaRPr>
          </a:p>
        </p:txBody>
      </p:sp>
      <p:sp>
        <p:nvSpPr>
          <p:cNvPr id="14" name="TextBox 13"/>
          <p:cNvSpPr txBox="1"/>
          <p:nvPr/>
        </p:nvSpPr>
        <p:spPr>
          <a:xfrm>
            <a:off x="0" y="48797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Demonstrates value of data analytics</a:t>
            </a:r>
          </a:p>
        </p:txBody>
      </p:sp>
      <p:sp>
        <p:nvSpPr>
          <p:cNvPr id="17" name="TextBox 16"/>
          <p:cNvSpPr txBox="1"/>
          <p:nvPr/>
        </p:nvSpPr>
        <p:spPr>
          <a:xfrm>
            <a:off x="0" y="2669976"/>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Types of data collected</a:t>
            </a:r>
          </a:p>
        </p:txBody>
      </p:sp>
      <p:sp>
        <p:nvSpPr>
          <p:cNvPr id="18" name="TextBox 17"/>
          <p:cNvSpPr txBox="1"/>
          <p:nvPr/>
        </p:nvSpPr>
        <p:spPr>
          <a:xfrm>
            <a:off x="0" y="3050976"/>
            <a:ext cx="9144000" cy="400110"/>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From data that’s </a:t>
            </a:r>
            <a:r>
              <a:rPr lang="en-US" sz="2000" b="0" i="1" kern="0" dirty="0">
                <a:solidFill>
                  <a:srgbClr val="0070C0"/>
                </a:solidFill>
                <a:latin typeface="Gill Sans"/>
                <a:cs typeface="Gill Sans"/>
              </a:rPr>
              <a:t>obviously</a:t>
            </a:r>
            <a:r>
              <a:rPr lang="en-US" sz="2000" b="0" kern="0" dirty="0">
                <a:solidFill>
                  <a:srgbClr val="0070C0"/>
                </a:solidFill>
                <a:latin typeface="Gill Sans"/>
                <a:cs typeface="Gill Sans"/>
              </a:rPr>
              <a:t> valuable to data whose value is less apparent</a:t>
            </a:r>
          </a:p>
        </p:txBody>
      </p:sp>
    </p:spTree>
    <p:extLst>
      <p:ext uri="{BB962C8B-B14F-4D97-AF65-F5344CB8AC3E}">
        <p14:creationId xmlns:p14="http://schemas.microsoft.com/office/powerpoint/2010/main" val="1138458501"/>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0"/>
            <a:ext cx="25146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 useful service</a:t>
            </a:r>
          </a:p>
        </p:txBody>
      </p:sp>
      <p:sp>
        <p:nvSpPr>
          <p:cNvPr id="4" name="TextBox 3"/>
          <p:cNvSpPr txBox="1"/>
          <p:nvPr/>
        </p:nvSpPr>
        <p:spPr>
          <a:xfrm>
            <a:off x="5486400" y="3733800"/>
            <a:ext cx="3124200" cy="830997"/>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analyze user behavior to extract insights</a:t>
            </a:r>
          </a:p>
        </p:txBody>
      </p:sp>
      <p:sp>
        <p:nvSpPr>
          <p:cNvPr id="5" name="TextBox 4"/>
          <p:cNvSpPr txBox="1"/>
          <p:nvPr/>
        </p:nvSpPr>
        <p:spPr>
          <a:xfrm>
            <a:off x="762000" y="3733800"/>
            <a:ext cx="2438400" cy="830997"/>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transform insights into action</a:t>
            </a:r>
          </a:p>
        </p:txBody>
      </p:sp>
      <p:sp>
        <p:nvSpPr>
          <p:cNvPr id="7" name="Right Arrow 6"/>
          <p:cNvSpPr/>
          <p:nvPr/>
        </p:nvSpPr>
        <p:spPr bwMode="auto">
          <a:xfrm rot="3600000">
            <a:off x="5050762" y="25330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Right Arrow 8"/>
          <p:cNvSpPr/>
          <p:nvPr/>
        </p:nvSpPr>
        <p:spPr bwMode="auto">
          <a:xfrm rot="7200000" flipH="1">
            <a:off x="2459961"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 name="Right Arrow 9"/>
          <p:cNvSpPr/>
          <p:nvPr/>
        </p:nvSpPr>
        <p:spPr bwMode="auto">
          <a:xfrm flipH="1">
            <a:off x="3643223" y="38100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3276600" y="2133600"/>
            <a:ext cx="2514600" cy="1446550"/>
          </a:xfrm>
          <a:prstGeom prst="rect">
            <a:avLst/>
          </a:prstGeom>
          <a:noFill/>
          <a:ln>
            <a:noFill/>
          </a:ln>
        </p:spPr>
        <p:txBody>
          <a:bodyPr wrap="square" rtlCol="0">
            <a:spAutoFit/>
          </a:bodyPr>
          <a:lstStyle/>
          <a:p>
            <a:pPr algn="ctr"/>
            <a:r>
              <a:rPr lang="en-US" sz="7200" dirty="0">
                <a:solidFill>
                  <a:srgbClr val="000000"/>
                </a:solidFill>
                <a:latin typeface="Gill Sans"/>
                <a:cs typeface="Gill Sans"/>
              </a:rPr>
              <a:t>$</a:t>
            </a:r>
            <a:br>
              <a:rPr lang="en-US" sz="2400" b="0" dirty="0">
                <a:solidFill>
                  <a:srgbClr val="000000"/>
                </a:solidFill>
                <a:latin typeface="Gill Sans"/>
                <a:cs typeface="Gill Sans"/>
              </a:rPr>
            </a:br>
            <a:r>
              <a:rPr lang="en-US" b="0" dirty="0">
                <a:solidFill>
                  <a:srgbClr val="000000"/>
                </a:solidFill>
                <a:latin typeface="Gill Sans"/>
                <a:cs typeface="Gill Sans"/>
              </a:rPr>
              <a:t>(hopefully)</a:t>
            </a:r>
          </a:p>
        </p:txBody>
      </p:sp>
      <p:sp>
        <p:nvSpPr>
          <p:cNvPr id="12" name="TextBox 11"/>
          <p:cNvSpPr txBox="1"/>
          <p:nvPr/>
        </p:nvSpPr>
        <p:spPr>
          <a:xfrm>
            <a:off x="1676400" y="4798368"/>
            <a:ext cx="13716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Google.</a:t>
            </a:r>
          </a:p>
        </p:txBody>
      </p:sp>
      <p:sp>
        <p:nvSpPr>
          <p:cNvPr id="13" name="TextBox 12"/>
          <p:cNvSpPr txBox="1"/>
          <p:nvPr/>
        </p:nvSpPr>
        <p:spPr>
          <a:xfrm>
            <a:off x="2819400" y="4798368"/>
            <a:ext cx="1600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Facebook.</a:t>
            </a:r>
          </a:p>
        </p:txBody>
      </p:sp>
      <p:sp>
        <p:nvSpPr>
          <p:cNvPr id="14" name="TextBox 13"/>
          <p:cNvSpPr txBox="1"/>
          <p:nvPr/>
        </p:nvSpPr>
        <p:spPr>
          <a:xfrm>
            <a:off x="4267200" y="4798368"/>
            <a:ext cx="1219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Twitter.</a:t>
            </a:r>
          </a:p>
        </p:txBody>
      </p:sp>
      <p:sp>
        <p:nvSpPr>
          <p:cNvPr id="15" name="TextBox 14"/>
          <p:cNvSpPr txBox="1"/>
          <p:nvPr/>
        </p:nvSpPr>
        <p:spPr>
          <a:xfrm>
            <a:off x="5257800" y="4793903"/>
            <a:ext cx="1600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Amazon.</a:t>
            </a:r>
          </a:p>
        </p:txBody>
      </p:sp>
      <p:sp>
        <p:nvSpPr>
          <p:cNvPr id="16" name="TextBox 15"/>
          <p:cNvSpPr txBox="1"/>
          <p:nvPr/>
        </p:nvSpPr>
        <p:spPr>
          <a:xfrm>
            <a:off x="6248400" y="4798368"/>
            <a:ext cx="1600200" cy="461665"/>
          </a:xfrm>
          <a:prstGeom prst="rect">
            <a:avLst/>
          </a:prstGeom>
          <a:noFill/>
          <a:ln>
            <a:noFill/>
          </a:ln>
        </p:spPr>
        <p:txBody>
          <a:bodyPr wrap="square" rtlCol="0">
            <a:spAutoFit/>
          </a:bodyPr>
          <a:lstStyle/>
          <a:p>
            <a:pPr algn="ctr"/>
            <a:r>
              <a:rPr lang="en-US" sz="2400" b="0" dirty="0" err="1">
                <a:solidFill>
                  <a:srgbClr val="000000"/>
                </a:solidFill>
                <a:latin typeface="Gill Sans"/>
                <a:cs typeface="Gill Sans"/>
              </a:rPr>
              <a:t>Uber</a:t>
            </a:r>
            <a:r>
              <a:rPr lang="en-US" sz="2400" b="0" dirty="0">
                <a:solidFill>
                  <a:srgbClr val="000000"/>
                </a:solidFill>
                <a:latin typeface="Gill Sans"/>
                <a:cs typeface="Gill Sans"/>
              </a:rPr>
              <a:t>.</a:t>
            </a:r>
          </a:p>
        </p:txBody>
      </p:sp>
      <p:sp>
        <p:nvSpPr>
          <p:cNvPr id="1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Virtuous Product Cycle</a:t>
            </a:r>
          </a:p>
        </p:txBody>
      </p:sp>
    </p:spTree>
    <p:extLst>
      <p:ext uri="{BB962C8B-B14F-4D97-AF65-F5344CB8AC3E}">
        <p14:creationId xmlns:p14="http://schemas.microsoft.com/office/powerpoint/2010/main" val="3350578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animBg="1"/>
      <p:bldP spid="9" grpId="0" animBg="1"/>
      <p:bldP spid="10" grpId="0" animBg="1"/>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
        <p:nvSpPr>
          <p:cNvPr id="7" name="TextBox 6"/>
          <p:cNvSpPr txBox="1"/>
          <p:nvPr/>
        </p:nvSpPr>
        <p:spPr>
          <a:xfrm>
            <a:off x="0" y="3486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“Descriptive”</a:t>
            </a:r>
          </a:p>
          <a:p>
            <a:pPr lvl="0" algn="ctr">
              <a:defRPr/>
            </a:pPr>
            <a:r>
              <a:rPr lang="en-US" sz="2000" b="0" kern="0" dirty="0">
                <a:solidFill>
                  <a:srgbClr val="0070C0"/>
                </a:solidFill>
                <a:latin typeface="Gill Sans"/>
                <a:cs typeface="Gill Sans"/>
              </a:rPr>
              <a:t>“Predictive”</a:t>
            </a:r>
          </a:p>
        </p:txBody>
      </p:sp>
      <p:sp>
        <p:nvSpPr>
          <p:cNvPr id="10" name="TextBox 9"/>
          <p:cNvSpPr txBox="1"/>
          <p:nvPr/>
        </p:nvSpPr>
        <p:spPr>
          <a:xfrm>
            <a:off x="0" y="42627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products</a:t>
            </a:r>
          </a:p>
        </p:txBody>
      </p:sp>
    </p:spTree>
    <p:extLst>
      <p:ext uri="{BB962C8B-B14F-4D97-AF65-F5344CB8AC3E}">
        <p14:creationId xmlns:p14="http://schemas.microsoft.com/office/powerpoint/2010/main" val="77755883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1524000"/>
            <a:ext cx="25146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 useful service</a:t>
            </a:r>
          </a:p>
        </p:txBody>
      </p:sp>
      <p:sp>
        <p:nvSpPr>
          <p:cNvPr id="4" name="TextBox 3"/>
          <p:cNvSpPr txBox="1"/>
          <p:nvPr/>
        </p:nvSpPr>
        <p:spPr>
          <a:xfrm>
            <a:off x="5486400" y="3733800"/>
            <a:ext cx="3124200" cy="830997"/>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analyze user behavior to extract insights</a:t>
            </a:r>
          </a:p>
        </p:txBody>
      </p:sp>
      <p:sp>
        <p:nvSpPr>
          <p:cNvPr id="5" name="TextBox 4"/>
          <p:cNvSpPr txBox="1"/>
          <p:nvPr/>
        </p:nvSpPr>
        <p:spPr>
          <a:xfrm>
            <a:off x="762000" y="3733800"/>
            <a:ext cx="2438400" cy="830997"/>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transform insights into action</a:t>
            </a:r>
          </a:p>
        </p:txBody>
      </p:sp>
      <p:sp>
        <p:nvSpPr>
          <p:cNvPr id="7" name="Right Arrow 6"/>
          <p:cNvSpPr/>
          <p:nvPr/>
        </p:nvSpPr>
        <p:spPr bwMode="auto">
          <a:xfrm rot="3600000">
            <a:off x="5050762" y="25330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Right Arrow 8"/>
          <p:cNvSpPr/>
          <p:nvPr/>
        </p:nvSpPr>
        <p:spPr bwMode="auto">
          <a:xfrm rot="7200000" flipH="1">
            <a:off x="2459961" y="2456837"/>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 name="Right Arrow 9"/>
          <p:cNvSpPr/>
          <p:nvPr/>
        </p:nvSpPr>
        <p:spPr bwMode="auto">
          <a:xfrm flipH="1">
            <a:off x="3643223" y="3810000"/>
            <a:ext cx="1538377" cy="762000"/>
          </a:xfrm>
          <a:prstGeom prst="rightArrow">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TextBox 10"/>
          <p:cNvSpPr txBox="1"/>
          <p:nvPr/>
        </p:nvSpPr>
        <p:spPr>
          <a:xfrm>
            <a:off x="3276600" y="2133600"/>
            <a:ext cx="2514600" cy="1446550"/>
          </a:xfrm>
          <a:prstGeom prst="rect">
            <a:avLst/>
          </a:prstGeom>
          <a:noFill/>
          <a:ln>
            <a:noFill/>
          </a:ln>
        </p:spPr>
        <p:txBody>
          <a:bodyPr wrap="square" rtlCol="0">
            <a:spAutoFit/>
          </a:bodyPr>
          <a:lstStyle/>
          <a:p>
            <a:pPr algn="ctr"/>
            <a:r>
              <a:rPr lang="en-US" sz="7200" dirty="0">
                <a:solidFill>
                  <a:srgbClr val="000000"/>
                </a:solidFill>
                <a:latin typeface="Gill Sans"/>
                <a:cs typeface="Gill Sans"/>
              </a:rPr>
              <a:t>$</a:t>
            </a:r>
            <a:br>
              <a:rPr lang="en-US" sz="2400" b="0" dirty="0">
                <a:solidFill>
                  <a:srgbClr val="000000"/>
                </a:solidFill>
                <a:latin typeface="Gill Sans"/>
                <a:cs typeface="Gill Sans"/>
              </a:rPr>
            </a:br>
            <a:r>
              <a:rPr lang="en-US" b="0" dirty="0">
                <a:solidFill>
                  <a:srgbClr val="000000"/>
                </a:solidFill>
                <a:latin typeface="Gill Sans"/>
                <a:cs typeface="Gill Sans"/>
              </a:rPr>
              <a:t>(hopefully)</a:t>
            </a:r>
          </a:p>
        </p:txBody>
      </p:sp>
      <p:sp>
        <p:nvSpPr>
          <p:cNvPr id="12" name="TextBox 11"/>
          <p:cNvSpPr txBox="1"/>
          <p:nvPr/>
        </p:nvSpPr>
        <p:spPr>
          <a:xfrm>
            <a:off x="1676400" y="4798368"/>
            <a:ext cx="13716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Google.</a:t>
            </a:r>
          </a:p>
        </p:txBody>
      </p:sp>
      <p:sp>
        <p:nvSpPr>
          <p:cNvPr id="13" name="TextBox 12"/>
          <p:cNvSpPr txBox="1"/>
          <p:nvPr/>
        </p:nvSpPr>
        <p:spPr>
          <a:xfrm>
            <a:off x="2819400" y="4798368"/>
            <a:ext cx="1600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Facebook.</a:t>
            </a:r>
          </a:p>
        </p:txBody>
      </p:sp>
      <p:sp>
        <p:nvSpPr>
          <p:cNvPr id="14" name="TextBox 13"/>
          <p:cNvSpPr txBox="1"/>
          <p:nvPr/>
        </p:nvSpPr>
        <p:spPr>
          <a:xfrm>
            <a:off x="4267200" y="4798368"/>
            <a:ext cx="1219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Twitter.</a:t>
            </a:r>
          </a:p>
        </p:txBody>
      </p:sp>
      <p:sp>
        <p:nvSpPr>
          <p:cNvPr id="15" name="TextBox 14"/>
          <p:cNvSpPr txBox="1"/>
          <p:nvPr/>
        </p:nvSpPr>
        <p:spPr>
          <a:xfrm>
            <a:off x="5257800" y="4793903"/>
            <a:ext cx="16002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Amazon.</a:t>
            </a:r>
          </a:p>
        </p:txBody>
      </p:sp>
      <p:sp>
        <p:nvSpPr>
          <p:cNvPr id="16" name="TextBox 15"/>
          <p:cNvSpPr txBox="1"/>
          <p:nvPr/>
        </p:nvSpPr>
        <p:spPr>
          <a:xfrm>
            <a:off x="6248400" y="4798368"/>
            <a:ext cx="1600200" cy="461665"/>
          </a:xfrm>
          <a:prstGeom prst="rect">
            <a:avLst/>
          </a:prstGeom>
          <a:noFill/>
          <a:ln>
            <a:noFill/>
          </a:ln>
        </p:spPr>
        <p:txBody>
          <a:bodyPr wrap="square" rtlCol="0">
            <a:spAutoFit/>
          </a:bodyPr>
          <a:lstStyle/>
          <a:p>
            <a:pPr algn="ctr"/>
            <a:r>
              <a:rPr lang="en-US" sz="2400" b="0" dirty="0" err="1">
                <a:solidFill>
                  <a:srgbClr val="000000"/>
                </a:solidFill>
                <a:latin typeface="Gill Sans"/>
                <a:cs typeface="Gill Sans"/>
              </a:rPr>
              <a:t>Uber</a:t>
            </a:r>
            <a:r>
              <a:rPr lang="en-US" sz="2400" b="0" dirty="0">
                <a:solidFill>
                  <a:srgbClr val="000000"/>
                </a:solidFill>
                <a:latin typeface="Gill Sans"/>
                <a:cs typeface="Gill Sans"/>
              </a:rPr>
              <a:t>.</a:t>
            </a:r>
          </a:p>
        </p:txBody>
      </p:sp>
      <p:sp>
        <p:nvSpPr>
          <p:cNvPr id="17" name="TextBox 16"/>
          <p:cNvSpPr txBox="1"/>
          <p:nvPr/>
        </p:nvSpPr>
        <p:spPr>
          <a:xfrm>
            <a:off x="5562600" y="5560368"/>
            <a:ext cx="3124200" cy="461665"/>
          </a:xfrm>
          <a:prstGeom prst="rect">
            <a:avLst/>
          </a:prstGeom>
          <a:noFill/>
          <a:ln>
            <a:noFill/>
          </a:ln>
        </p:spPr>
        <p:txBody>
          <a:bodyPr wrap="square" rtlCol="0">
            <a:spAutoFit/>
          </a:bodyPr>
          <a:lstStyle/>
          <a:p>
            <a:pPr algn="ctr"/>
            <a:r>
              <a:rPr lang="en-US" sz="2400" dirty="0">
                <a:solidFill>
                  <a:srgbClr val="000000"/>
                </a:solidFill>
                <a:latin typeface="Gill Sans"/>
                <a:cs typeface="Gill Sans"/>
              </a:rPr>
              <a:t>data science</a:t>
            </a:r>
          </a:p>
        </p:txBody>
      </p:sp>
      <p:sp>
        <p:nvSpPr>
          <p:cNvPr id="18" name="TextBox 17"/>
          <p:cNvSpPr txBox="1"/>
          <p:nvPr/>
        </p:nvSpPr>
        <p:spPr>
          <a:xfrm>
            <a:off x="304800" y="5560368"/>
            <a:ext cx="3124200" cy="461665"/>
          </a:xfrm>
          <a:prstGeom prst="rect">
            <a:avLst/>
          </a:prstGeom>
          <a:noFill/>
          <a:ln>
            <a:noFill/>
          </a:ln>
        </p:spPr>
        <p:txBody>
          <a:bodyPr wrap="square" rtlCol="0">
            <a:spAutoFit/>
          </a:bodyPr>
          <a:lstStyle/>
          <a:p>
            <a:pPr algn="ctr"/>
            <a:r>
              <a:rPr lang="en-US" sz="2400" dirty="0">
                <a:solidFill>
                  <a:srgbClr val="000000"/>
                </a:solidFill>
                <a:latin typeface="Gill Sans"/>
                <a:cs typeface="Gill Sans"/>
              </a:rPr>
              <a:t>data products</a:t>
            </a:r>
          </a:p>
        </p:txBody>
      </p:sp>
      <p:sp>
        <p:nvSpPr>
          <p:cNvPr id="1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Virtuous Product Cycle</a:t>
            </a:r>
          </a:p>
        </p:txBody>
      </p:sp>
    </p:spTree>
    <p:extLst>
      <p:ext uri="{BB962C8B-B14F-4D97-AF65-F5344CB8AC3E}">
        <p14:creationId xmlns:p14="http://schemas.microsoft.com/office/powerpoint/2010/main" val="10768202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faceboo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207"/>
            <a:ext cx="10820400" cy="6859207"/>
          </a:xfrm>
          <a:prstGeom prst="rect">
            <a:avLst/>
          </a:prstGeom>
        </p:spPr>
      </p:pic>
      <p:sp>
        <p:nvSpPr>
          <p:cNvPr id="6" name="TextBox 5"/>
          <p:cNvSpPr txBox="1"/>
          <p:nvPr/>
        </p:nvSpPr>
        <p:spPr>
          <a:xfrm>
            <a:off x="1219200" y="5257800"/>
            <a:ext cx="7620000" cy="1077218"/>
          </a:xfrm>
          <a:prstGeom prst="rect">
            <a:avLst/>
          </a:prstGeom>
          <a:noFill/>
        </p:spPr>
        <p:txBody>
          <a:bodyPr wrap="square" rtlCol="0">
            <a:spAutoFit/>
          </a:bodyPr>
          <a:lstStyle/>
          <a:p>
            <a:r>
              <a:rPr lang="en-US" b="0" dirty="0">
                <a:solidFill>
                  <a:srgbClr val="FFFFFF"/>
                </a:solidFill>
                <a:latin typeface="Gill Sans"/>
                <a:cs typeface="Gill Sans"/>
              </a:rPr>
              <a:t>“On the first day of logging the Facebook clickstream, more than 400 gigabytes of data was collected. The load, index, and aggregation processes for this data set really taxed the Oracle data warehouse. Even after significant tuning, we were unable to aggregate a day of clickstream data in less than 24 hours.” </a:t>
            </a:r>
          </a:p>
        </p:txBody>
      </p:sp>
      <p:sp>
        <p:nvSpPr>
          <p:cNvPr id="7" name="TextBox 6"/>
          <p:cNvSpPr txBox="1"/>
          <p:nvPr/>
        </p:nvSpPr>
        <p:spPr>
          <a:xfrm>
            <a:off x="381000" y="4572000"/>
            <a:ext cx="6553200" cy="584776"/>
          </a:xfrm>
          <a:prstGeom prst="rect">
            <a:avLst/>
          </a:prstGeom>
          <a:noFill/>
        </p:spPr>
        <p:txBody>
          <a:bodyPr wrap="square" rtlCol="0">
            <a:spAutoFit/>
          </a:bodyPr>
          <a:lstStyle/>
          <a:p>
            <a:r>
              <a:rPr lang="en-US" b="0" dirty="0">
                <a:solidFill>
                  <a:srgbClr val="FFFFFF"/>
                </a:solidFill>
                <a:latin typeface="Gill Sans"/>
                <a:cs typeface="Gill Sans"/>
              </a:rPr>
              <a:t>Jeff </a:t>
            </a:r>
            <a:r>
              <a:rPr lang="en-US" b="0" dirty="0" err="1">
                <a:solidFill>
                  <a:srgbClr val="FFFFFF"/>
                </a:solidFill>
                <a:latin typeface="Gill Sans"/>
                <a:cs typeface="Gill Sans"/>
              </a:rPr>
              <a:t>Hammerbacher</a:t>
            </a:r>
            <a:r>
              <a:rPr lang="en-US" b="0" dirty="0">
                <a:solidFill>
                  <a:srgbClr val="FFFFFF"/>
                </a:solidFill>
                <a:latin typeface="Gill Sans"/>
                <a:cs typeface="Gill Sans"/>
              </a:rPr>
              <a:t>, Information Platforms and the Rise of the Data Scientist. </a:t>
            </a:r>
            <a:br>
              <a:rPr lang="en-US" b="0" dirty="0">
                <a:solidFill>
                  <a:srgbClr val="FFFFFF"/>
                </a:solidFill>
                <a:latin typeface="Gill Sans"/>
                <a:cs typeface="Gill Sans"/>
              </a:rPr>
            </a:br>
            <a:r>
              <a:rPr lang="en-US" b="0" dirty="0">
                <a:solidFill>
                  <a:srgbClr val="FFFFFF"/>
                </a:solidFill>
                <a:latin typeface="Gill Sans"/>
                <a:cs typeface="Gill Sans"/>
              </a:rPr>
              <a:t>In, </a:t>
            </a:r>
            <a:r>
              <a:rPr lang="en-US" b="0" i="1" dirty="0">
                <a:solidFill>
                  <a:srgbClr val="FFFFFF"/>
                </a:solidFill>
                <a:latin typeface="Gill Sans"/>
                <a:cs typeface="Gill Sans"/>
              </a:rPr>
              <a:t>Beautiful Data</a:t>
            </a:r>
            <a:r>
              <a:rPr lang="en-US" b="0" dirty="0">
                <a:solidFill>
                  <a:srgbClr val="FFFFFF"/>
                </a:solidFill>
                <a:latin typeface="Gill Sans"/>
                <a:cs typeface="Gill Sans"/>
              </a:rPr>
              <a:t>, O’Reilly, 2009. </a:t>
            </a:r>
            <a:endParaRPr lang="en-US" sz="1050" b="0" dirty="0">
              <a:solidFill>
                <a:srgbClr val="FFFFFF"/>
              </a:solidFill>
              <a:latin typeface="Gill Sans"/>
              <a:cs typeface="Gill Sans"/>
            </a:endParaRPr>
          </a:p>
        </p:txBody>
      </p:sp>
    </p:spTree>
    <p:extLst>
      <p:ext uri="{BB962C8B-B14F-4D97-AF65-F5344CB8AC3E}">
        <p14:creationId xmlns:p14="http://schemas.microsoft.com/office/powerpoint/2010/main" val="1721827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0" name="TextBox 9"/>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scientists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286000"/>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23" name="Rectangle 22"/>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2"/>
                </a:solidFill>
                <a:effectLst/>
                <a:latin typeface="Gill Sans"/>
                <a:cs typeface="Gill Sans"/>
              </a:rPr>
              <a:t>Hadoop</a:t>
            </a:r>
          </a:p>
        </p:txBody>
      </p:sp>
    </p:spTree>
    <p:extLst>
      <p:ext uri="{BB962C8B-B14F-4D97-AF65-F5344CB8AC3E}">
        <p14:creationId xmlns:p14="http://schemas.microsoft.com/office/powerpoint/2010/main" val="799400140"/>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7" name="Rectangle 16"/>
          <p:cNvSpPr/>
          <p:nvPr/>
        </p:nvSpPr>
        <p:spPr bwMode="auto">
          <a:xfrm>
            <a:off x="3543300" y="4485109"/>
            <a:ext cx="2057400" cy="1229891"/>
          </a:xfrm>
          <a:prstGeom prst="rect">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2"/>
                </a:solidFill>
                <a:effectLst/>
                <a:latin typeface="Gill Sans"/>
                <a:cs typeface="Gill Sans"/>
              </a:rPr>
              <a:t>Hadoop</a:t>
            </a:r>
          </a:p>
        </p:txBody>
      </p:sp>
      <p:pic>
        <p:nvPicPr>
          <p:cNvPr id="24" name="Picture 23" descr="hive-logo.png"/>
          <p:cNvPicPr>
            <a:picLocks noChangeAspect="1"/>
          </p:cNvPicPr>
          <p:nvPr/>
        </p:nvPicPr>
        <p:blipFill>
          <a:blip r:embed="rId2" cstate="print"/>
          <a:stretch>
            <a:fillRect/>
          </a:stretch>
        </p:blipFill>
        <p:spPr>
          <a:xfrm>
            <a:off x="5900901" y="4261080"/>
            <a:ext cx="1795299" cy="1606320"/>
          </a:xfrm>
          <a:prstGeom prst="rect">
            <a:avLst/>
          </a:prstGeom>
        </p:spPr>
      </p:pic>
      <p:grpSp>
        <p:nvGrpSpPr>
          <p:cNvPr id="25" name="Group 24"/>
          <p:cNvGrpSpPr/>
          <p:nvPr/>
        </p:nvGrpSpPr>
        <p:grpSpPr>
          <a:xfrm>
            <a:off x="3124200" y="4762351"/>
            <a:ext cx="2880888" cy="1049856"/>
            <a:chOff x="827244" y="4744293"/>
            <a:chExt cx="2880888" cy="1049856"/>
          </a:xfrm>
        </p:grpSpPr>
        <p:grpSp>
          <p:nvGrpSpPr>
            <p:cNvPr id="26" name="Group 25"/>
            <p:cNvGrpSpPr/>
            <p:nvPr/>
          </p:nvGrpSpPr>
          <p:grpSpPr>
            <a:xfrm rot="20700000">
              <a:off x="827244" y="4744293"/>
              <a:ext cx="1422400" cy="691426"/>
              <a:chOff x="1752600" y="4724400"/>
              <a:chExt cx="1422400" cy="691426"/>
            </a:xfrm>
          </p:grpSpPr>
          <p:cxnSp>
            <p:nvCxnSpPr>
              <p:cNvPr id="82" name="Straight Arrow Connector 81"/>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86" name="Straight Arrow Connector 85"/>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87" name="Rectangle 86"/>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88" name="Rectangle 87"/>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89" name="Rectangle 88"/>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90" name="Straight Arrow Connector 89"/>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1" name="Straight Arrow Connector 9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2" name="Straight Arrow Connector 91"/>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93" name="Straight Arrow Connector 92"/>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94" name="Rectangle 93"/>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5" name="Rectangle 94"/>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6" name="Rectangle 95"/>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97" name="TextBox 96"/>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98" name="TextBox 97"/>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7" name="Group 26"/>
            <p:cNvGrpSpPr/>
            <p:nvPr/>
          </p:nvGrpSpPr>
          <p:grpSpPr>
            <a:xfrm rot="454975">
              <a:off x="1086646" y="4923008"/>
              <a:ext cx="1422400" cy="691426"/>
              <a:chOff x="1752600" y="4724400"/>
              <a:chExt cx="1422400" cy="691426"/>
            </a:xfrm>
          </p:grpSpPr>
          <p:cxnSp>
            <p:nvCxnSpPr>
              <p:cNvPr id="65" name="Straight Arrow Connector 64"/>
              <p:cNvCxnSpPr>
                <a:stCxn id="91" idx="2"/>
                <a:endCxn id="84"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6" name="Straight Arrow Connector 65"/>
              <p:cNvCxnSpPr>
                <a:stCxn id="91" idx="2"/>
                <a:endCxn id="82"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7" name="Straight Arrow Connector 66"/>
              <p:cNvCxnSpPr>
                <a:stCxn id="90" idx="2"/>
                <a:endCxn id="84"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8" name="Straight Arrow Connector 67"/>
              <p:cNvCxnSpPr>
                <a:stCxn id="90" idx="2"/>
                <a:endCxn id="82"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69" name="Straight Arrow Connector 68"/>
              <p:cNvCxnSpPr>
                <a:stCxn id="89" idx="2"/>
                <a:endCxn id="83"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0" name="Rectangle 69"/>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71" name="Rectangle 70"/>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72" name="Rectangle 71"/>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73" name="Straight Arrow Connector 72"/>
              <p:cNvCxnSpPr>
                <a:stCxn id="91" idx="2"/>
                <a:endCxn id="83"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4" name="Straight Arrow Connector 73"/>
              <p:cNvCxnSpPr>
                <a:stCxn id="90" idx="2"/>
                <a:endCxn id="83"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5" name="Straight Arrow Connector 74"/>
              <p:cNvCxnSpPr>
                <a:stCxn id="89" idx="2"/>
                <a:endCxn id="84"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76" name="Straight Arrow Connector 75"/>
              <p:cNvCxnSpPr>
                <a:stCxn id="89" idx="2"/>
                <a:endCxn id="82"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77" name="Rectangle 76"/>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8" name="Rectangle 77"/>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79" name="Rectangle 78"/>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80" name="TextBox 79"/>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81" name="TextBox 80"/>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8" name="Group 27"/>
            <p:cNvGrpSpPr/>
            <p:nvPr/>
          </p:nvGrpSpPr>
          <p:grpSpPr>
            <a:xfrm rot="153381">
              <a:off x="2046444" y="4758921"/>
              <a:ext cx="1422400" cy="691426"/>
              <a:chOff x="1752600" y="4724400"/>
              <a:chExt cx="1422400" cy="691426"/>
            </a:xfrm>
          </p:grpSpPr>
          <p:cxnSp>
            <p:nvCxnSpPr>
              <p:cNvPr id="48" name="Straight Arrow Connector 47"/>
              <p:cNvCxnSpPr>
                <a:stCxn id="74" idx="2"/>
                <a:endCxn id="67"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9" name="Straight Arrow Connector 48"/>
              <p:cNvCxnSpPr>
                <a:stCxn id="74" idx="2"/>
                <a:endCxn id="65"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0" name="Straight Arrow Connector 49"/>
              <p:cNvCxnSpPr>
                <a:stCxn id="73" idx="2"/>
                <a:endCxn id="67"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1" name="Straight Arrow Connector 50"/>
              <p:cNvCxnSpPr>
                <a:stCxn id="73" idx="2"/>
                <a:endCxn id="65"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2" name="Straight Arrow Connector 51"/>
              <p:cNvCxnSpPr>
                <a:stCxn id="72" idx="2"/>
                <a:endCxn id="66"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53" name="Rectangle 52"/>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54" name="Rectangle 53"/>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55" name="Rectangle 54"/>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56" name="Straight Arrow Connector 55"/>
              <p:cNvCxnSpPr>
                <a:stCxn id="74" idx="2"/>
                <a:endCxn id="66"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7" name="Straight Arrow Connector 56"/>
              <p:cNvCxnSpPr>
                <a:stCxn id="73" idx="2"/>
                <a:endCxn id="66"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8" name="Straight Arrow Connector 57"/>
              <p:cNvCxnSpPr>
                <a:stCxn id="72" idx="2"/>
                <a:endCxn id="67"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59" name="Straight Arrow Connector 58"/>
              <p:cNvCxnSpPr>
                <a:stCxn id="72" idx="2"/>
                <a:endCxn id="65"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60" name="Rectangle 59"/>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1" name="Rectangle 60"/>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2" name="Rectangle 61"/>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63" name="TextBox 62"/>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64" name="TextBox 63"/>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nvGrpSpPr>
            <p:cNvPr id="29" name="Group 28"/>
            <p:cNvGrpSpPr/>
            <p:nvPr/>
          </p:nvGrpSpPr>
          <p:grpSpPr>
            <a:xfrm rot="20829346">
              <a:off x="2285732" y="5102723"/>
              <a:ext cx="1422400" cy="691426"/>
              <a:chOff x="1752600" y="4724400"/>
              <a:chExt cx="1422400" cy="691426"/>
            </a:xfrm>
          </p:grpSpPr>
          <p:cxnSp>
            <p:nvCxnSpPr>
              <p:cNvPr id="31" name="Straight Arrow Connector 30"/>
              <p:cNvCxnSpPr>
                <a:stCxn id="57" idx="2"/>
                <a:endCxn id="50" idx="0"/>
              </p:cNvCxnSpPr>
              <p:nvPr/>
            </p:nvCxnSpPr>
            <p:spPr bwMode="auto">
              <a:xfrm>
                <a:off x="19431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2" name="Straight Arrow Connector 31"/>
              <p:cNvCxnSpPr>
                <a:stCxn id="57" idx="2"/>
                <a:endCxn id="48" idx="0"/>
              </p:cNvCxnSpPr>
              <p:nvPr/>
            </p:nvCxnSpPr>
            <p:spPr bwMode="auto">
              <a:xfrm>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3" name="Straight Arrow Connector 32"/>
              <p:cNvCxnSpPr>
                <a:stCxn id="56" idx="2"/>
                <a:endCxn id="50" idx="0"/>
              </p:cNvCxnSpPr>
              <p:nvPr/>
            </p:nvCxnSpPr>
            <p:spPr bwMode="auto">
              <a:xfrm flipH="1">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4" name="Straight Arrow Connector 33"/>
              <p:cNvCxnSpPr>
                <a:stCxn id="56" idx="2"/>
                <a:endCxn id="48" idx="0"/>
              </p:cNvCxnSpPr>
              <p:nvPr/>
            </p:nvCxnSpPr>
            <p:spPr bwMode="auto">
              <a:xfrm>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5" idx="2"/>
                <a:endCxn id="49" idx="0"/>
              </p:cNvCxnSpPr>
              <p:nvPr/>
            </p:nvCxnSpPr>
            <p:spPr bwMode="auto">
              <a:xfrm flipH="1">
                <a:off x="2374900" y="4927600"/>
                <a:ext cx="6096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36" name="Rectangle 35"/>
              <p:cNvSpPr>
                <a:spLocks noChangeArrowheads="1"/>
              </p:cNvSpPr>
              <p:nvPr/>
            </p:nvSpPr>
            <p:spPr bwMode="auto">
              <a:xfrm>
                <a:off x="27940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37" name="Rectangle 36"/>
              <p:cNvSpPr>
                <a:spLocks noChangeArrowheads="1"/>
              </p:cNvSpPr>
              <p:nvPr/>
            </p:nvSpPr>
            <p:spPr bwMode="auto">
              <a:xfrm>
                <a:off x="21844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sp>
            <p:nvSpPr>
              <p:cNvPr id="38" name="Rectangle 37"/>
              <p:cNvSpPr>
                <a:spLocks noChangeArrowheads="1"/>
              </p:cNvSpPr>
              <p:nvPr/>
            </p:nvSpPr>
            <p:spPr bwMode="auto">
              <a:xfrm>
                <a:off x="1752600" y="5207000"/>
                <a:ext cx="381000" cy="20320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a:r>
                  <a:rPr lang="en-US" sz="500" b="0" dirty="0">
                    <a:solidFill>
                      <a:schemeClr val="bg2"/>
                    </a:solidFill>
                  </a:rPr>
                  <a:t>reduce</a:t>
                </a:r>
              </a:p>
            </p:txBody>
          </p:sp>
          <p:cxnSp>
            <p:nvCxnSpPr>
              <p:cNvPr id="39" name="Straight Arrow Connector 38"/>
              <p:cNvCxnSpPr>
                <a:stCxn id="57" idx="2"/>
                <a:endCxn id="49" idx="0"/>
              </p:cNvCxnSpPr>
              <p:nvPr/>
            </p:nvCxnSpPr>
            <p:spPr bwMode="auto">
              <a:xfrm>
                <a:off x="1943100" y="4927600"/>
                <a:ext cx="4318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0" name="Straight Arrow Connector 39"/>
              <p:cNvCxnSpPr>
                <a:stCxn id="56" idx="2"/>
                <a:endCxn id="49" idx="0"/>
              </p:cNvCxnSpPr>
              <p:nvPr/>
            </p:nvCxnSpPr>
            <p:spPr bwMode="auto">
              <a:xfrm>
                <a:off x="23749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1" name="Straight Arrow Connector 40"/>
              <p:cNvCxnSpPr>
                <a:stCxn id="55" idx="2"/>
                <a:endCxn id="50" idx="0"/>
              </p:cNvCxnSpPr>
              <p:nvPr/>
            </p:nvCxnSpPr>
            <p:spPr bwMode="auto">
              <a:xfrm flipH="1">
                <a:off x="1943100" y="4927600"/>
                <a:ext cx="104140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cxnSp>
            <p:nvCxnSpPr>
              <p:cNvPr id="42" name="Straight Arrow Connector 41"/>
              <p:cNvCxnSpPr>
                <a:stCxn id="55" idx="2"/>
                <a:endCxn id="48" idx="0"/>
              </p:cNvCxnSpPr>
              <p:nvPr/>
            </p:nvCxnSpPr>
            <p:spPr bwMode="auto">
              <a:xfrm>
                <a:off x="2984500" y="4927600"/>
                <a:ext cx="0" cy="279400"/>
              </a:xfrm>
              <a:prstGeom prst="straightConnector1">
                <a:avLst/>
              </a:prstGeom>
              <a:ln w="6350">
                <a:headEnd type="none" w="med" len="med"/>
                <a:tailEnd type="none" w="sm" len="sm"/>
              </a:ln>
            </p:spPr>
            <p:style>
              <a:lnRef idx="1">
                <a:schemeClr val="dk1"/>
              </a:lnRef>
              <a:fillRef idx="0">
                <a:schemeClr val="dk1"/>
              </a:fillRef>
              <a:effectRef idx="0">
                <a:schemeClr val="dk1"/>
              </a:effectRef>
              <a:fontRef idx="minor">
                <a:schemeClr val="tx1"/>
              </a:fontRef>
            </p:style>
          </p:cxnSp>
          <p:sp>
            <p:nvSpPr>
              <p:cNvPr id="43" name="Rectangle 42"/>
              <p:cNvSpPr>
                <a:spLocks noChangeArrowheads="1"/>
              </p:cNvSpPr>
              <p:nvPr/>
            </p:nvSpPr>
            <p:spPr bwMode="auto">
              <a:xfrm>
                <a:off x="27940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4" name="Rectangle 43"/>
              <p:cNvSpPr>
                <a:spLocks noChangeArrowheads="1"/>
              </p:cNvSpPr>
              <p:nvPr/>
            </p:nvSpPr>
            <p:spPr bwMode="auto">
              <a:xfrm>
                <a:off x="21844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5" name="Rectangle 44"/>
              <p:cNvSpPr>
                <a:spLocks noChangeArrowheads="1"/>
              </p:cNvSpPr>
              <p:nvPr/>
            </p:nvSpPr>
            <p:spPr bwMode="auto">
              <a:xfrm>
                <a:off x="1752600" y="4724400"/>
                <a:ext cx="381000" cy="203200"/>
              </a:xfrm>
              <a:prstGeom prst="rect">
                <a:avLst/>
              </a:prstGeom>
              <a:ln>
                <a:headEnd/>
                <a:tailEnd/>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r>
                  <a:rPr lang="en-US" sz="500" b="0">
                    <a:solidFill>
                      <a:schemeClr val="bg2"/>
                    </a:solidFill>
                  </a:rPr>
                  <a:t>map</a:t>
                </a:r>
              </a:p>
            </p:txBody>
          </p:sp>
          <p:sp>
            <p:nvSpPr>
              <p:cNvPr id="46" name="TextBox 45"/>
              <p:cNvSpPr txBox="1"/>
              <p:nvPr/>
            </p:nvSpPr>
            <p:spPr>
              <a:xfrm>
                <a:off x="2570614" y="4775200"/>
                <a:ext cx="248786" cy="169277"/>
              </a:xfrm>
              <a:prstGeom prst="rect">
                <a:avLst/>
              </a:prstGeom>
              <a:noFill/>
            </p:spPr>
            <p:txBody>
              <a:bodyPr wrap="none" rtlCol="0">
                <a:spAutoFit/>
              </a:bodyPr>
              <a:lstStyle/>
              <a:p>
                <a:r>
                  <a:rPr lang="en-US" sz="500" dirty="0">
                    <a:solidFill>
                      <a:schemeClr val="bg1"/>
                    </a:solidFill>
                  </a:rPr>
                  <a:t>…</a:t>
                </a:r>
              </a:p>
            </p:txBody>
          </p:sp>
          <p:sp>
            <p:nvSpPr>
              <p:cNvPr id="47" name="TextBox 46"/>
              <p:cNvSpPr txBox="1"/>
              <p:nvPr/>
            </p:nvSpPr>
            <p:spPr>
              <a:xfrm>
                <a:off x="2570614" y="5246549"/>
                <a:ext cx="248786" cy="169277"/>
              </a:xfrm>
              <a:prstGeom prst="rect">
                <a:avLst/>
              </a:prstGeom>
              <a:noFill/>
            </p:spPr>
            <p:txBody>
              <a:bodyPr wrap="none" rtlCol="0">
                <a:spAutoFit/>
              </a:bodyPr>
              <a:lstStyle/>
              <a:p>
                <a:r>
                  <a:rPr lang="en-US" sz="500" dirty="0">
                    <a:solidFill>
                      <a:schemeClr val="bg1"/>
                    </a:solidFill>
                  </a:rPr>
                  <a:t>…</a:t>
                </a:r>
              </a:p>
            </p:txBody>
          </p:sp>
        </p:grpSp>
      </p:grpSp>
      <p:sp>
        <p:nvSpPr>
          <p:cNvPr id="100" name="TextBox 99"/>
          <p:cNvSpPr txBox="1"/>
          <p:nvPr/>
        </p:nvSpPr>
        <p:spPr>
          <a:xfrm>
            <a:off x="5074592" y="5874603"/>
            <a:ext cx="3962400" cy="830997"/>
          </a:xfrm>
          <a:prstGeom prst="rect">
            <a:avLst/>
          </a:prstGeom>
          <a:noFill/>
        </p:spPr>
        <p:txBody>
          <a:bodyPr wrap="square" rtlCol="0">
            <a:spAutoFit/>
          </a:bodyPr>
          <a:lstStyle/>
          <a:p>
            <a:pPr algn="ctr"/>
            <a:r>
              <a:rPr lang="en-US" sz="2400" b="0" dirty="0">
                <a:solidFill>
                  <a:srgbClr val="FF0000"/>
                </a:solidFill>
                <a:latin typeface="Gill Sans"/>
                <a:cs typeface="Gill Sans"/>
              </a:rPr>
              <a:t>Wait, so why not use a database to begin with?</a:t>
            </a:r>
          </a:p>
        </p:txBody>
      </p:sp>
      <p:sp>
        <p:nvSpPr>
          <p:cNvPr id="99" name="Title 1"/>
          <p:cNvSpPr txBox="1">
            <a:spLocks/>
          </p:cNvSpPr>
          <p:nvPr/>
        </p:nvSpPr>
        <p:spPr>
          <a:xfrm>
            <a:off x="0" y="548640"/>
            <a:ext cx="9144000" cy="685800"/>
          </a:xfrm>
          <a:prstGeom prst="rect">
            <a:avLst/>
          </a:prstGeom>
        </p:spPr>
        <p:txBody>
          <a:bodyPr/>
          <a:lstStyle/>
          <a:p>
            <a:pPr lvl="0">
              <a:defRPr/>
            </a:pPr>
            <a:r>
              <a:rPr lang="en-US" sz="3600" b="0" kern="0" dirty="0">
                <a:solidFill>
                  <a:srgbClr val="000000"/>
                </a:solidFill>
                <a:latin typeface="Gill Sans"/>
                <a:cs typeface="Gill Sans"/>
              </a:rPr>
              <a:t>The Irony</a:t>
            </a:r>
            <a:r>
              <a:rPr lang="mr-IN" sz="3600" b="0" kern="0">
                <a:solidFill>
                  <a:srgbClr val="000000"/>
                </a:solidFill>
                <a:latin typeface="Gill Sans"/>
                <a:cs typeface="Gill Sans"/>
              </a:rPr>
              <a:t>…</a:t>
            </a:r>
            <a:endParaRPr lang="en-US" sz="3600" b="0" kern="0" dirty="0">
              <a:solidFill>
                <a:srgbClr val="000000"/>
              </a:solidFill>
              <a:latin typeface="Gill Sans"/>
              <a:cs typeface="Gill Sans"/>
            </a:endParaRPr>
          </a:p>
        </p:txBody>
      </p:sp>
      <p:grpSp>
        <p:nvGrpSpPr>
          <p:cNvPr id="105" name="Group 104"/>
          <p:cNvGrpSpPr/>
          <p:nvPr/>
        </p:nvGrpSpPr>
        <p:grpSpPr>
          <a:xfrm>
            <a:off x="3543300" y="1838126"/>
            <a:ext cx="2057400" cy="1133674"/>
            <a:chOff x="3543300" y="1838126"/>
            <a:chExt cx="2057400" cy="1133674"/>
          </a:xfrm>
        </p:grpSpPr>
        <p:sp>
          <p:nvSpPr>
            <p:cNvPr id="106" name="Can 105"/>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07" name="TextBox 106"/>
            <p:cNvSpPr txBox="1"/>
            <p:nvPr/>
          </p:nvSpPr>
          <p:spPr>
            <a:xfrm>
              <a:off x="3543300" y="2286000"/>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08" name="TextBox 107"/>
          <p:cNvSpPr txBox="1"/>
          <p:nvPr/>
        </p:nvSpPr>
        <p:spPr>
          <a:xfrm>
            <a:off x="3543300" y="57912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scientists</a:t>
            </a:r>
          </a:p>
        </p:txBody>
      </p:sp>
    </p:spTree>
    <p:extLst>
      <p:ext uri="{BB962C8B-B14F-4D97-AF65-F5344CB8AC3E}">
        <p14:creationId xmlns:p14="http://schemas.microsoft.com/office/powerpoint/2010/main" val="102848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23622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Why not just use a database?</a:t>
            </a:r>
          </a:p>
        </p:txBody>
      </p:sp>
      <p:sp>
        <p:nvSpPr>
          <p:cNvPr id="5" name="TextBox 4"/>
          <p:cNvSpPr txBox="1"/>
          <p:nvPr/>
        </p:nvSpPr>
        <p:spPr>
          <a:xfrm>
            <a:off x="2971800" y="3825269"/>
            <a:ext cx="1981200" cy="584776"/>
          </a:xfrm>
          <a:prstGeom prst="rect">
            <a:avLst/>
          </a:prstGeom>
          <a:noFill/>
        </p:spPr>
        <p:txBody>
          <a:bodyPr wrap="square" rtlCol="0">
            <a:spAutoFit/>
          </a:bodyPr>
          <a:lstStyle/>
          <a:p>
            <a:pPr algn="ctr"/>
            <a:r>
              <a:rPr lang="en-US" sz="3200" b="0" dirty="0">
                <a:solidFill>
                  <a:schemeClr val="bg1"/>
                </a:solidFill>
                <a:latin typeface="Gill Sans"/>
                <a:cs typeface="Gill Sans"/>
              </a:rPr>
              <a:t>Scalability.</a:t>
            </a:r>
          </a:p>
        </p:txBody>
      </p:sp>
      <p:sp>
        <p:nvSpPr>
          <p:cNvPr id="6" name="TextBox 5"/>
          <p:cNvSpPr txBox="1"/>
          <p:nvPr/>
        </p:nvSpPr>
        <p:spPr>
          <a:xfrm>
            <a:off x="4419600" y="3825269"/>
            <a:ext cx="1981200" cy="584776"/>
          </a:xfrm>
          <a:prstGeom prst="rect">
            <a:avLst/>
          </a:prstGeom>
          <a:noFill/>
        </p:spPr>
        <p:txBody>
          <a:bodyPr wrap="square" rtlCol="0">
            <a:spAutoFit/>
          </a:bodyPr>
          <a:lstStyle/>
          <a:p>
            <a:pPr algn="ctr"/>
            <a:r>
              <a:rPr lang="en-US" sz="3200" b="0" dirty="0">
                <a:solidFill>
                  <a:schemeClr val="bg1"/>
                </a:solidFill>
                <a:latin typeface="Gill Sans"/>
                <a:cs typeface="Gill Sans"/>
              </a:rPr>
              <a:t>Cost.</a:t>
            </a:r>
          </a:p>
        </p:txBody>
      </p:sp>
      <p:sp>
        <p:nvSpPr>
          <p:cNvPr id="7" name="TextBox 6"/>
          <p:cNvSpPr txBox="1"/>
          <p:nvPr/>
        </p:nvSpPr>
        <p:spPr>
          <a:xfrm>
            <a:off x="0" y="2920424"/>
            <a:ext cx="9144000" cy="584776"/>
          </a:xfrm>
          <a:prstGeom prst="rect">
            <a:avLst/>
          </a:prstGeom>
          <a:noFill/>
        </p:spPr>
        <p:txBody>
          <a:bodyPr wrap="square" rtlCol="0">
            <a:spAutoFit/>
          </a:bodyPr>
          <a:lstStyle/>
          <a:p>
            <a:pPr algn="ctr"/>
            <a:r>
              <a:rPr lang="en-US" sz="3200" b="0" dirty="0">
                <a:solidFill>
                  <a:schemeClr val="bg1"/>
                </a:solidFill>
                <a:latin typeface="Gill Sans"/>
                <a:cs typeface="Gill Sans"/>
              </a:rPr>
              <a:t>SQL is awesome</a:t>
            </a:r>
          </a:p>
        </p:txBody>
      </p:sp>
    </p:spTree>
    <p:extLst>
      <p:ext uri="{BB962C8B-B14F-4D97-AF65-F5344CB8AC3E}">
        <p14:creationId xmlns:p14="http://schemas.microsoft.com/office/powerpoint/2010/main" val="111919901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messy and noisy</a:t>
            </a:r>
          </a:p>
        </p:txBody>
      </p:sp>
    </p:spTree>
    <p:extLst>
      <p:ext uri="{BB962C8B-B14F-4D97-AF65-F5344CB8AC3E}">
        <p14:creationId xmlns:p14="http://schemas.microsoft.com/office/powerpoint/2010/main" val="131158966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US_Navy_031002-F-2828D-227_Secretary_of_Defense,_Donald_H._Rumsfeld_responds_to_a_reporter's_question_during_a_Pentagon_press_briefing.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0931" y="1"/>
            <a:ext cx="10524931" cy="6858000"/>
          </a:xfrm>
          <a:prstGeom prst="rect">
            <a:avLst/>
          </a:prstGeom>
        </p:spPr>
      </p:pic>
      <p:sp>
        <p:nvSpPr>
          <p:cNvPr id="5" name="TextBox 4"/>
          <p:cNvSpPr txBox="1"/>
          <p:nvPr/>
        </p:nvSpPr>
        <p:spPr>
          <a:xfrm>
            <a:off x="1981200" y="5200471"/>
            <a:ext cx="6477000" cy="1200329"/>
          </a:xfrm>
          <a:prstGeom prst="rect">
            <a:avLst/>
          </a:prstGeom>
          <a:noFill/>
        </p:spPr>
        <p:txBody>
          <a:bodyPr wrap="square" rtlCol="0">
            <a:spAutoFit/>
          </a:bodyPr>
          <a:lstStyle/>
          <a:p>
            <a:r>
              <a:rPr lang="en-US" sz="1800" b="0" dirty="0">
                <a:latin typeface="Gill Sans"/>
                <a:cs typeface="Gill Sans"/>
              </a:rPr>
              <a:t>“there are known </a:t>
            </a:r>
            <a:r>
              <a:rPr lang="en-US" sz="1800" b="0" dirty="0" err="1">
                <a:latin typeface="Gill Sans"/>
                <a:cs typeface="Gill Sans"/>
              </a:rPr>
              <a:t>knowns</a:t>
            </a:r>
            <a:r>
              <a:rPr lang="en-US" sz="1800" b="0" dirty="0">
                <a:latin typeface="Gill Sans"/>
                <a:cs typeface="Gill Sans"/>
              </a:rPr>
              <a:t>; there are things we know we know. We also know there are known unknowns; that is to say we know there are some things we do not know. But there are unknown unknowns – the ones we don't know we don't know…” – Donald Rumsfeld</a:t>
            </a:r>
          </a:p>
        </p:txBody>
      </p:sp>
      <p:sp>
        <p:nvSpPr>
          <p:cNvPr id="6" name="TextBox 5"/>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rgbClr val="FFFFFF"/>
                </a:solidFill>
              </a:rPr>
              <a:t>Source: Wikipedia</a:t>
            </a:r>
          </a:p>
        </p:txBody>
      </p:sp>
    </p:spTree>
    <p:extLst>
      <p:ext uri="{BB962C8B-B14F-4D97-AF65-F5344CB8AC3E}">
        <p14:creationId xmlns:p14="http://schemas.microsoft.com/office/powerpoint/2010/main" val="501546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799"/>
            <a:ext cx="2057400" cy="1046539"/>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Monolithic</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Application</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Tree>
    <p:extLst>
      <p:ext uri="{BB962C8B-B14F-4D97-AF65-F5344CB8AC3E}">
        <p14:creationId xmlns:p14="http://schemas.microsoft.com/office/powerpoint/2010/main" val="1379369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914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5" name="TextBox 4"/>
          <p:cNvSpPr txBox="1"/>
          <p:nvPr/>
        </p:nvSpPr>
        <p:spPr>
          <a:xfrm>
            <a:off x="0" y="1595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structure (and you know what the structure is)</a:t>
            </a:r>
          </a:p>
        </p:txBody>
      </p:sp>
      <p:sp>
        <p:nvSpPr>
          <p:cNvPr id="7" name="TextBox 6"/>
          <p:cNvSpPr txBox="1"/>
          <p:nvPr/>
        </p:nvSpPr>
        <p:spPr>
          <a:xfrm>
            <a:off x="0" y="2357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know what queries you’re going to run ahead of time</a:t>
            </a:r>
          </a:p>
        </p:txBody>
      </p:sp>
      <p:sp>
        <p:nvSpPr>
          <p:cNvPr id="8" name="TextBox 7"/>
          <p:cNvSpPr txBox="1"/>
          <p:nvPr/>
        </p:nvSpPr>
        <p:spPr>
          <a:xfrm>
            <a:off x="0" y="1981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reasonably clean</a:t>
            </a:r>
          </a:p>
        </p:txBody>
      </p:sp>
      <p:sp>
        <p:nvSpPr>
          <p:cNvPr id="9" name="Title 1"/>
          <p:cNvSpPr txBox="1">
            <a:spLocks/>
          </p:cNvSpPr>
          <p:nvPr/>
        </p:nvSpPr>
        <p:spPr>
          <a:xfrm>
            <a:off x="0" y="3581400"/>
            <a:ext cx="9144000" cy="685800"/>
          </a:xfrm>
          <a:prstGeom prst="rect">
            <a:avLst/>
          </a:prstGeom>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3200" b="0" i="0" u="none" strike="noStrike" kern="0" cap="none" spc="0" normalizeH="0" baseline="0" noProof="0" dirty="0">
                <a:ln>
                  <a:noFill/>
                </a:ln>
                <a:solidFill>
                  <a:srgbClr val="000000"/>
                </a:solidFill>
                <a:effectLst/>
                <a:uLnTx/>
                <a:uFillTx/>
                <a:latin typeface="Gill Sans"/>
                <a:ea typeface="+mj-ea"/>
                <a:cs typeface="Gill Sans"/>
              </a:rPr>
              <a:t>Databases</a:t>
            </a:r>
            <a:r>
              <a:rPr kumimoji="0" lang="en-US" sz="3200" b="0" i="0" u="none" strike="noStrike" kern="0" cap="none" spc="0" normalizeH="0" noProof="0" dirty="0">
                <a:ln>
                  <a:noFill/>
                </a:ln>
                <a:solidFill>
                  <a:srgbClr val="000000"/>
                </a:solidFill>
                <a:effectLst/>
                <a:uLnTx/>
                <a:uFillTx/>
                <a:latin typeface="Gill Sans"/>
                <a:ea typeface="+mj-ea"/>
                <a:cs typeface="Gill Sans"/>
              </a:rPr>
              <a:t> are not so great…</a:t>
            </a:r>
            <a:endParaRPr kumimoji="0" lang="en-US" sz="3200" b="0" i="0" u="none" strike="noStrike" kern="0" cap="none" spc="0" normalizeH="0" baseline="0" noProof="0" dirty="0">
              <a:ln>
                <a:noFill/>
              </a:ln>
              <a:solidFill>
                <a:srgbClr val="000000"/>
              </a:solidFill>
              <a:effectLst/>
              <a:uLnTx/>
              <a:uFillTx/>
              <a:latin typeface="Gill Sans"/>
              <a:ea typeface="+mj-ea"/>
              <a:cs typeface="Gill Sans"/>
            </a:endParaRPr>
          </a:p>
        </p:txBody>
      </p:sp>
      <p:sp>
        <p:nvSpPr>
          <p:cNvPr id="10" name="TextBox 9"/>
          <p:cNvSpPr txBox="1"/>
          <p:nvPr/>
        </p:nvSpPr>
        <p:spPr>
          <a:xfrm>
            <a:off x="0" y="4262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has little structure (or you don’t know the structure)</a:t>
            </a:r>
          </a:p>
        </p:txBody>
      </p:sp>
      <p:sp>
        <p:nvSpPr>
          <p:cNvPr id="11" name="TextBox 10"/>
          <p:cNvSpPr txBox="1"/>
          <p:nvPr/>
        </p:nvSpPr>
        <p:spPr>
          <a:xfrm>
            <a:off x="0" y="50247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 don’t know what you’re looking for</a:t>
            </a:r>
          </a:p>
        </p:txBody>
      </p:sp>
      <p:sp>
        <p:nvSpPr>
          <p:cNvPr id="12" name="TextBox 11"/>
          <p:cNvSpPr txBox="1"/>
          <p:nvPr/>
        </p:nvSpPr>
        <p:spPr>
          <a:xfrm>
            <a:off x="0" y="464820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If your data is messy and noisy</a:t>
            </a:r>
          </a:p>
        </p:txBody>
      </p:sp>
      <p:sp>
        <p:nvSpPr>
          <p:cNvPr id="13" name="TextBox 12"/>
          <p:cNvSpPr txBox="1"/>
          <p:nvPr/>
        </p:nvSpPr>
        <p:spPr>
          <a:xfrm rot="21401495">
            <a:off x="3670220" y="2692209"/>
            <a:ext cx="5105400" cy="523220"/>
          </a:xfrm>
          <a:prstGeom prst="rect">
            <a:avLst/>
          </a:prstGeom>
          <a:noFill/>
        </p:spPr>
        <p:txBody>
          <a:bodyPr wrap="square" rtlCol="0">
            <a:spAutoFit/>
          </a:bodyPr>
          <a:lstStyle/>
          <a:p>
            <a:pPr algn="ctr"/>
            <a:r>
              <a:rPr lang="en-US" sz="2800" b="0" dirty="0">
                <a:solidFill>
                  <a:srgbClr val="FF0000"/>
                </a:solidFill>
                <a:latin typeface="Gill Sans"/>
                <a:cs typeface="Gill Sans"/>
              </a:rPr>
              <a:t>Known unknowns!</a:t>
            </a:r>
          </a:p>
        </p:txBody>
      </p:sp>
      <p:sp>
        <p:nvSpPr>
          <p:cNvPr id="14" name="TextBox 13"/>
          <p:cNvSpPr txBox="1"/>
          <p:nvPr/>
        </p:nvSpPr>
        <p:spPr>
          <a:xfrm rot="239922">
            <a:off x="-214424" y="5313476"/>
            <a:ext cx="5105400" cy="523220"/>
          </a:xfrm>
          <a:prstGeom prst="rect">
            <a:avLst/>
          </a:prstGeom>
          <a:noFill/>
        </p:spPr>
        <p:txBody>
          <a:bodyPr wrap="square" rtlCol="0">
            <a:spAutoFit/>
          </a:bodyPr>
          <a:lstStyle/>
          <a:p>
            <a:pPr algn="ctr"/>
            <a:r>
              <a:rPr lang="en-US" sz="2800" b="0" dirty="0">
                <a:solidFill>
                  <a:srgbClr val="FF0000"/>
                </a:solidFill>
                <a:latin typeface="Gill Sans"/>
                <a:cs typeface="Gill Sans"/>
              </a:rPr>
              <a:t>Unknown unknowns!</a:t>
            </a:r>
          </a:p>
        </p:txBody>
      </p:sp>
    </p:spTree>
    <p:extLst>
      <p:ext uri="{BB962C8B-B14F-4D97-AF65-F5344CB8AC3E}">
        <p14:creationId xmlns:p14="http://schemas.microsoft.com/office/powerpoint/2010/main" val="632418759"/>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220087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Don’t need to know the schema ahead of time</a:t>
            </a:r>
          </a:p>
        </p:txBody>
      </p:sp>
      <p:sp>
        <p:nvSpPr>
          <p:cNvPr id="7" name="TextBox 6"/>
          <p:cNvSpPr txBox="1"/>
          <p:nvPr/>
        </p:nvSpPr>
        <p:spPr>
          <a:xfrm>
            <a:off x="0" y="3115270"/>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Many analyses are better formulated imperatively</a:t>
            </a:r>
          </a:p>
        </p:txBody>
      </p:sp>
      <p:sp>
        <p:nvSpPr>
          <p:cNvPr id="8" name="TextBox 7"/>
          <p:cNvSpPr txBox="1"/>
          <p:nvPr/>
        </p:nvSpPr>
        <p:spPr>
          <a:xfrm>
            <a:off x="0" y="26625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Raw scans are the most common operations</a:t>
            </a:r>
          </a:p>
        </p:txBody>
      </p:sp>
      <p:sp>
        <p:nvSpPr>
          <p:cNvPr id="15" name="TextBox 14"/>
          <p:cNvSpPr txBox="1"/>
          <p:nvPr/>
        </p:nvSpPr>
        <p:spPr>
          <a:xfrm>
            <a:off x="0" y="3576935"/>
            <a:ext cx="9144000" cy="461665"/>
          </a:xfrm>
          <a:prstGeom prst="rect">
            <a:avLst/>
          </a:prstGeom>
          <a:noFill/>
        </p:spPr>
        <p:txBody>
          <a:bodyPr wrap="square" rtlCol="0">
            <a:spAutoFit/>
          </a:bodyPr>
          <a:lstStyle/>
          <a:p>
            <a:pPr algn="ctr"/>
            <a:r>
              <a:rPr lang="en-US" sz="2400" b="0" dirty="0">
                <a:solidFill>
                  <a:schemeClr val="bg1"/>
                </a:solidFill>
                <a:latin typeface="Gill Sans"/>
                <a:cs typeface="Gill Sans"/>
              </a:rPr>
              <a:t>Much faster data ingest rate</a:t>
            </a:r>
          </a:p>
        </p:txBody>
      </p:sp>
      <p:sp>
        <p:nvSpPr>
          <p:cNvPr id="9"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Advantages of Hadoop dataflow languages</a:t>
            </a:r>
          </a:p>
        </p:txBody>
      </p:sp>
    </p:spTree>
    <p:extLst>
      <p:ext uri="{BB962C8B-B14F-4D97-AF65-F5344CB8AC3E}">
        <p14:creationId xmlns:p14="http://schemas.microsoft.com/office/powerpoint/2010/main" val="246406436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What do you actually do?</a:t>
            </a:r>
          </a:p>
        </p:txBody>
      </p:sp>
      <p:sp>
        <p:nvSpPr>
          <p:cNvPr id="6" name="TextBox 5"/>
          <p:cNvSpPr txBox="1"/>
          <p:nvPr/>
        </p:nvSpPr>
        <p:spPr>
          <a:xfrm>
            <a:off x="0" y="25908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Dashboards</a:t>
            </a:r>
          </a:p>
        </p:txBody>
      </p:sp>
      <p:sp>
        <p:nvSpPr>
          <p:cNvPr id="8" name="TextBox 7"/>
          <p:cNvSpPr txBox="1"/>
          <p:nvPr/>
        </p:nvSpPr>
        <p:spPr>
          <a:xfrm>
            <a:off x="0" y="2057400"/>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Report generation</a:t>
            </a:r>
          </a:p>
        </p:txBody>
      </p:sp>
      <p:sp>
        <p:nvSpPr>
          <p:cNvPr id="9" name="TextBox 8"/>
          <p:cNvSpPr txBox="1"/>
          <p:nvPr/>
        </p:nvSpPr>
        <p:spPr>
          <a:xfrm>
            <a:off x="0" y="3128665"/>
            <a:ext cx="9144000" cy="461665"/>
          </a:xfrm>
          <a:prstGeom prst="rect">
            <a:avLst/>
          </a:prstGeom>
          <a:noFill/>
        </p:spPr>
        <p:txBody>
          <a:bodyPr wrap="square" rtlCol="0">
            <a:spAutoFit/>
          </a:bodyPr>
          <a:lstStyle/>
          <a:p>
            <a:pPr lvl="0" algn="ctr">
              <a:defRPr/>
            </a:pPr>
            <a:r>
              <a:rPr lang="en-US" sz="2400" b="0" i="1" kern="0" dirty="0">
                <a:solidFill>
                  <a:srgbClr val="000000"/>
                </a:solidFill>
                <a:latin typeface="Gill Sans"/>
                <a:cs typeface="Gill Sans"/>
              </a:rPr>
              <a:t>Ad hoc</a:t>
            </a:r>
            <a:r>
              <a:rPr lang="en-US" sz="2400" b="0" kern="0" dirty="0">
                <a:solidFill>
                  <a:srgbClr val="000000"/>
                </a:solidFill>
                <a:latin typeface="Gill Sans"/>
                <a:cs typeface="Gill Sans"/>
              </a:rPr>
              <a:t> analyses</a:t>
            </a:r>
          </a:p>
        </p:txBody>
      </p:sp>
      <p:sp>
        <p:nvSpPr>
          <p:cNvPr id="7" name="TextBox 6"/>
          <p:cNvSpPr txBox="1"/>
          <p:nvPr/>
        </p:nvSpPr>
        <p:spPr>
          <a:xfrm>
            <a:off x="0" y="3486090"/>
            <a:ext cx="9144000" cy="707886"/>
          </a:xfrm>
          <a:prstGeom prst="rect">
            <a:avLst/>
          </a:prstGeom>
          <a:noFill/>
        </p:spPr>
        <p:txBody>
          <a:bodyPr wrap="square" rtlCol="0">
            <a:spAutoFit/>
          </a:bodyPr>
          <a:lstStyle/>
          <a:p>
            <a:pPr lvl="0" algn="ctr">
              <a:defRPr/>
            </a:pPr>
            <a:r>
              <a:rPr lang="en-US" sz="2000" b="0" kern="0" dirty="0">
                <a:solidFill>
                  <a:srgbClr val="0070C0"/>
                </a:solidFill>
                <a:latin typeface="Gill Sans"/>
                <a:cs typeface="Gill Sans"/>
              </a:rPr>
              <a:t>“Descriptive”</a:t>
            </a:r>
          </a:p>
          <a:p>
            <a:pPr lvl="0" algn="ctr">
              <a:defRPr/>
            </a:pPr>
            <a:r>
              <a:rPr lang="en-US" sz="2000" b="0" kern="0" dirty="0">
                <a:solidFill>
                  <a:srgbClr val="0070C0"/>
                </a:solidFill>
                <a:latin typeface="Gill Sans"/>
                <a:cs typeface="Gill Sans"/>
              </a:rPr>
              <a:t>“Predictive”</a:t>
            </a:r>
          </a:p>
        </p:txBody>
      </p:sp>
      <p:sp>
        <p:nvSpPr>
          <p:cNvPr id="10" name="TextBox 9"/>
          <p:cNvSpPr txBox="1"/>
          <p:nvPr/>
        </p:nvSpPr>
        <p:spPr>
          <a:xfrm>
            <a:off x="0" y="42627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Data products</a:t>
            </a:r>
          </a:p>
        </p:txBody>
      </p:sp>
      <p:sp>
        <p:nvSpPr>
          <p:cNvPr id="11" name="TextBox 10"/>
          <p:cNvSpPr txBox="1"/>
          <p:nvPr/>
        </p:nvSpPr>
        <p:spPr>
          <a:xfrm rot="21401495">
            <a:off x="3296325" y="4871026"/>
            <a:ext cx="5105400" cy="830997"/>
          </a:xfrm>
          <a:prstGeom prst="rect">
            <a:avLst/>
          </a:prstGeom>
          <a:noFill/>
        </p:spPr>
        <p:txBody>
          <a:bodyPr wrap="square" rtlCol="0">
            <a:spAutoFit/>
          </a:bodyPr>
          <a:lstStyle/>
          <a:p>
            <a:pPr algn="ctr"/>
            <a:r>
              <a:rPr lang="en-US" sz="2400" b="0" dirty="0">
                <a:solidFill>
                  <a:srgbClr val="FF0000"/>
                </a:solidFill>
                <a:latin typeface="Gill Sans"/>
                <a:cs typeface="Gill Sans"/>
              </a:rPr>
              <a:t>Which are known unknowns and unknown unknowns?</a:t>
            </a:r>
          </a:p>
        </p:txBody>
      </p:sp>
    </p:spTree>
    <p:extLst>
      <p:ext uri="{BB962C8B-B14F-4D97-AF65-F5344CB8AC3E}">
        <p14:creationId xmlns:p14="http://schemas.microsoft.com/office/powerpoint/2010/main" val="1067796253"/>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2111652349"/>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7002355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7" grpId="0" animBg="1"/>
      <p:bldP spid="3" grpId="0" animBg="1"/>
      <p:bldP spid="8" grpId="0" animBg="1"/>
      <p:bldP spid="23" grpId="0" animBg="1"/>
      <p:bldP spid="24" grpId="0" animBg="1"/>
      <p:bldP spid="25" grpId="0"/>
      <p:bldP spid="26" grpId="0"/>
      <p:bldP spid="27" grpId="0"/>
      <p:bldP spid="34" grpId="0" animBg="1"/>
      <p:bldP spid="3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5" name="TextBox 4"/>
          <p:cNvSpPr txBox="1"/>
          <p:nvPr/>
        </p:nvSpPr>
        <p:spPr>
          <a:xfrm>
            <a:off x="0" y="6096000"/>
            <a:ext cx="9144000" cy="584775"/>
          </a:xfrm>
          <a:prstGeom prst="rect">
            <a:avLst/>
          </a:prstGeom>
          <a:noFill/>
          <a:ln>
            <a:noFill/>
          </a:ln>
        </p:spPr>
        <p:txBody>
          <a:bodyPr wrap="square" rtlCol="0">
            <a:spAutoFit/>
          </a:bodyPr>
          <a:lstStyle/>
          <a:p>
            <a:pPr algn="ctr"/>
            <a:r>
              <a:rPr lang="en-US" sz="3200" b="0" dirty="0">
                <a:solidFill>
                  <a:srgbClr val="000000"/>
                </a:solidFill>
                <a:latin typeface="Gill Sans"/>
                <a:cs typeface="Gill Sans"/>
              </a:rPr>
              <a:t>Twitter’s data warehousing architecture </a:t>
            </a:r>
            <a:r>
              <a:rPr lang="en-US" sz="2400" b="0" dirty="0">
                <a:solidFill>
                  <a:srgbClr val="000000"/>
                </a:solidFill>
                <a:latin typeface="Gill Sans"/>
                <a:cs typeface="Gill Sans"/>
              </a:rPr>
              <a:t>(circa 2012)</a:t>
            </a:r>
          </a:p>
        </p:txBody>
      </p:sp>
    </p:spTree>
    <p:extLst>
      <p:ext uri="{BB962C8B-B14F-4D97-AF65-F5344CB8AC3E}">
        <p14:creationId xmlns:p14="http://schemas.microsoft.com/office/powerpoint/2010/main" val="3394442250"/>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73204"/>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circa ~2010</a:t>
            </a:r>
          </a:p>
        </p:txBody>
      </p:sp>
      <p:sp>
        <p:nvSpPr>
          <p:cNvPr id="4" name="TextBox 3"/>
          <p:cNvSpPr txBox="1"/>
          <p:nvPr/>
        </p:nvSpPr>
        <p:spPr>
          <a:xfrm>
            <a:off x="0" y="12909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~150 people total</a:t>
            </a:r>
          </a:p>
        </p:txBody>
      </p:sp>
      <p:sp>
        <p:nvSpPr>
          <p:cNvPr id="5" name="TextBox 4"/>
          <p:cNvSpPr txBox="1"/>
          <p:nvPr/>
        </p:nvSpPr>
        <p:spPr>
          <a:xfrm>
            <a:off x="0" y="16719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~60 Hadoop nodes</a:t>
            </a:r>
          </a:p>
        </p:txBody>
      </p:sp>
      <p:sp>
        <p:nvSpPr>
          <p:cNvPr id="6" name="TextBox 5"/>
          <p:cNvSpPr txBox="1"/>
          <p:nvPr/>
        </p:nvSpPr>
        <p:spPr>
          <a:xfrm>
            <a:off x="0" y="20529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~6 people use analytics stack daily</a:t>
            </a:r>
          </a:p>
        </p:txBody>
      </p:sp>
      <p:sp>
        <p:nvSpPr>
          <p:cNvPr id="7" name="TextBox 6"/>
          <p:cNvSpPr txBox="1"/>
          <p:nvPr/>
        </p:nvSpPr>
        <p:spPr>
          <a:xfrm>
            <a:off x="0" y="3043535"/>
            <a:ext cx="9144000" cy="523220"/>
          </a:xfrm>
          <a:prstGeom prst="rect">
            <a:avLst/>
          </a:prstGeom>
          <a:noFill/>
          <a:ln>
            <a:noFill/>
          </a:ln>
        </p:spPr>
        <p:txBody>
          <a:bodyPr wrap="square" rtlCol="0">
            <a:spAutoFit/>
          </a:bodyPr>
          <a:lstStyle/>
          <a:p>
            <a:pPr algn="ctr"/>
            <a:r>
              <a:rPr lang="en-US" sz="2800" dirty="0">
                <a:solidFill>
                  <a:srgbClr val="000000"/>
                </a:solidFill>
                <a:latin typeface="Gill Sans"/>
                <a:cs typeface="Gill Sans"/>
              </a:rPr>
              <a:t>circa ~2012</a:t>
            </a:r>
          </a:p>
        </p:txBody>
      </p:sp>
      <p:sp>
        <p:nvSpPr>
          <p:cNvPr id="8" name="TextBox 7"/>
          <p:cNvSpPr txBox="1"/>
          <p:nvPr/>
        </p:nvSpPr>
        <p:spPr>
          <a:xfrm>
            <a:off x="0" y="3496270"/>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~1400 people total</a:t>
            </a:r>
          </a:p>
        </p:txBody>
      </p:sp>
      <p:sp>
        <p:nvSpPr>
          <p:cNvPr id="9" name="TextBox 8"/>
          <p:cNvSpPr txBox="1"/>
          <p:nvPr/>
        </p:nvSpPr>
        <p:spPr>
          <a:xfrm>
            <a:off x="0" y="3877270"/>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10s of Ks of Hadoop nodes, multiple DCs</a:t>
            </a:r>
          </a:p>
        </p:txBody>
      </p:sp>
      <p:sp>
        <p:nvSpPr>
          <p:cNvPr id="10" name="TextBox 9"/>
          <p:cNvSpPr txBox="1"/>
          <p:nvPr/>
        </p:nvSpPr>
        <p:spPr>
          <a:xfrm>
            <a:off x="0" y="42627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10s of PBs total Hadoop DW capacity</a:t>
            </a:r>
          </a:p>
        </p:txBody>
      </p:sp>
      <p:sp>
        <p:nvSpPr>
          <p:cNvPr id="11" name="TextBox 10"/>
          <p:cNvSpPr txBox="1"/>
          <p:nvPr/>
        </p:nvSpPr>
        <p:spPr>
          <a:xfrm>
            <a:off x="0" y="46437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~100 TB ingest daily</a:t>
            </a:r>
          </a:p>
        </p:txBody>
      </p:sp>
      <p:sp>
        <p:nvSpPr>
          <p:cNvPr id="12" name="TextBox 11"/>
          <p:cNvSpPr txBox="1"/>
          <p:nvPr/>
        </p:nvSpPr>
        <p:spPr>
          <a:xfrm>
            <a:off x="0" y="50247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dozens of teams use Hadoop daily</a:t>
            </a:r>
          </a:p>
        </p:txBody>
      </p:sp>
      <p:sp>
        <p:nvSpPr>
          <p:cNvPr id="13" name="TextBox 12"/>
          <p:cNvSpPr txBox="1"/>
          <p:nvPr/>
        </p:nvSpPr>
        <p:spPr>
          <a:xfrm>
            <a:off x="0" y="5405735"/>
            <a:ext cx="9144000" cy="461665"/>
          </a:xfrm>
          <a:prstGeom prst="rect">
            <a:avLst/>
          </a:prstGeom>
          <a:noFill/>
          <a:ln>
            <a:noFill/>
          </a:ln>
        </p:spPr>
        <p:txBody>
          <a:bodyPr wrap="square" rtlCol="0">
            <a:spAutoFit/>
          </a:bodyPr>
          <a:lstStyle/>
          <a:p>
            <a:pPr algn="ctr"/>
            <a:r>
              <a:rPr lang="en-US" sz="2400" b="0" dirty="0">
                <a:solidFill>
                  <a:srgbClr val="000000"/>
                </a:solidFill>
                <a:latin typeface="Gill Sans"/>
                <a:cs typeface="Gill Sans"/>
              </a:rPr>
              <a:t>10s of Ks of Hadoop jobs daily</a:t>
            </a:r>
          </a:p>
        </p:txBody>
      </p:sp>
    </p:spTree>
    <p:extLst>
      <p:ext uri="{BB962C8B-B14F-4D97-AF65-F5344CB8AC3E}">
        <p14:creationId xmlns:p14="http://schemas.microsoft.com/office/powerpoint/2010/main" val="35337605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P spid="10" grpId="0"/>
      <p:bldP spid="11" grpId="0"/>
      <p:bldP spid="12" grpId="0"/>
      <p:bldP spid="1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19327" y="421288"/>
            <a:ext cx="5243473" cy="5674712"/>
          </a:xfrm>
          <a:prstGeom prst="rect">
            <a:avLst/>
          </a:prstGeom>
        </p:spPr>
      </p:pic>
      <p:sp>
        <p:nvSpPr>
          <p:cNvPr id="4" name="TextBox 3"/>
          <p:cNvSpPr txBox="1"/>
          <p:nvPr/>
        </p:nvSpPr>
        <p:spPr>
          <a:xfrm>
            <a:off x="6098037" y="1981200"/>
            <a:ext cx="2971800" cy="830997"/>
          </a:xfrm>
          <a:prstGeom prst="rect">
            <a:avLst/>
          </a:prstGeom>
          <a:noFill/>
        </p:spPr>
        <p:txBody>
          <a:bodyPr wrap="square" rtlCol="0">
            <a:spAutoFit/>
          </a:bodyPr>
          <a:lstStyle/>
          <a:p>
            <a:pPr algn="ctr"/>
            <a:r>
              <a:rPr lang="en-US" sz="2400" b="0" dirty="0">
                <a:solidFill>
                  <a:srgbClr val="FF0000"/>
                </a:solidFill>
                <a:latin typeface="Gill Sans"/>
                <a:cs typeface="Gill Sans"/>
              </a:rPr>
              <a:t>How does ETL actually happen?</a:t>
            </a:r>
          </a:p>
        </p:txBody>
      </p:sp>
      <p:sp>
        <p:nvSpPr>
          <p:cNvPr id="6" name="TextBox 5"/>
          <p:cNvSpPr txBox="1"/>
          <p:nvPr/>
        </p:nvSpPr>
        <p:spPr>
          <a:xfrm>
            <a:off x="0" y="6096000"/>
            <a:ext cx="9144000" cy="584775"/>
          </a:xfrm>
          <a:prstGeom prst="rect">
            <a:avLst/>
          </a:prstGeom>
          <a:noFill/>
          <a:ln>
            <a:noFill/>
          </a:ln>
        </p:spPr>
        <p:txBody>
          <a:bodyPr wrap="square" rtlCol="0">
            <a:spAutoFit/>
          </a:bodyPr>
          <a:lstStyle/>
          <a:p>
            <a:pPr algn="ctr"/>
            <a:r>
              <a:rPr lang="en-US" sz="3200" b="0" dirty="0">
                <a:solidFill>
                  <a:srgbClr val="000000"/>
                </a:solidFill>
                <a:latin typeface="Gill Sans"/>
                <a:cs typeface="Gill Sans"/>
              </a:rPr>
              <a:t>Twitter’s data warehousing architecture </a:t>
            </a:r>
            <a:r>
              <a:rPr lang="en-US" sz="2400" b="0" dirty="0">
                <a:solidFill>
                  <a:srgbClr val="000000"/>
                </a:solidFill>
                <a:latin typeface="Gill Sans"/>
                <a:cs typeface="Gill Sans"/>
              </a:rPr>
              <a:t>(circa 2012)</a:t>
            </a:r>
          </a:p>
        </p:txBody>
      </p:sp>
    </p:spTree>
    <p:extLst>
      <p:ext uri="{BB962C8B-B14F-4D97-AF65-F5344CB8AC3E}">
        <p14:creationId xmlns:p14="http://schemas.microsoft.com/office/powerpoint/2010/main" val="13254051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1268894" y="3774757"/>
            <a:ext cx="1568057" cy="492443"/>
          </a:xfrm>
          <a:prstGeom prst="rect">
            <a:avLst/>
          </a:prstGeom>
          <a:noFill/>
        </p:spPr>
        <p:txBody>
          <a:bodyPr wrap="none" rtlCol="0">
            <a:spAutoFit/>
          </a:bodyPr>
          <a:lstStyle/>
          <a:p>
            <a:pPr algn="ctr"/>
            <a:r>
              <a:rPr lang="en-US" sz="1300" b="0" dirty="0">
                <a:solidFill>
                  <a:schemeClr val="bg1"/>
                </a:solidFill>
                <a:latin typeface="Gill Sans"/>
                <a:cs typeface="Arial" pitchFamily="34" charset="0"/>
              </a:rPr>
              <a:t>Scribe Daemons</a:t>
            </a:r>
            <a:br>
              <a:rPr lang="en-US" sz="1300" b="0" dirty="0">
                <a:solidFill>
                  <a:schemeClr val="bg1"/>
                </a:solidFill>
                <a:latin typeface="Gill Sans"/>
                <a:cs typeface="Arial" pitchFamily="34" charset="0"/>
              </a:rPr>
            </a:br>
            <a:r>
              <a:rPr lang="en-US" sz="1300" b="0" dirty="0">
                <a:solidFill>
                  <a:schemeClr val="bg1"/>
                </a:solidFill>
                <a:latin typeface="Gill Sans"/>
                <a:cs typeface="Arial" pitchFamily="34" charset="0"/>
              </a:rPr>
              <a:t>(Production Hosts)</a:t>
            </a:r>
          </a:p>
        </p:txBody>
      </p:sp>
      <p:grpSp>
        <p:nvGrpSpPr>
          <p:cNvPr id="53" name="Group 52"/>
          <p:cNvGrpSpPr/>
          <p:nvPr/>
        </p:nvGrpSpPr>
        <p:grpSpPr>
          <a:xfrm>
            <a:off x="1524000" y="1788467"/>
            <a:ext cx="1143000" cy="1905000"/>
            <a:chOff x="1524000" y="1712267"/>
            <a:chExt cx="1143000" cy="1905000"/>
          </a:xfrm>
        </p:grpSpPr>
        <p:sp>
          <p:nvSpPr>
            <p:cNvPr id="28" name="Rectangle 27"/>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29" name="Rectangle 28"/>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0" name="Rectangle 29"/>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1" name="Rectangle 30"/>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3" name="Rectangle 32"/>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4" name="Rectangle 33"/>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5" name="Rectangle 34"/>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36" name="Rectangle 35"/>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39" name="Rounded Rectangle 38"/>
          <p:cNvSpPr/>
          <p:nvPr/>
        </p:nvSpPr>
        <p:spPr>
          <a:xfrm>
            <a:off x="6248400" y="2398067"/>
            <a:ext cx="1828800" cy="1066800"/>
          </a:xfrm>
          <a:prstGeom prst="roundRect">
            <a:avLst/>
          </a:prstGeom>
          <a:gradFill flip="none" rotWithShape="1">
            <a:gsLst>
              <a:gs pos="0">
                <a:schemeClr val="accent6">
                  <a:lumMod val="75000"/>
                </a:schemeClr>
              </a:gs>
              <a:gs pos="100000">
                <a:schemeClr val="accent6"/>
              </a:gs>
            </a:gsLst>
            <a:lin ang="2400000" scaled="0"/>
            <a:tileRect/>
          </a:gra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chemeClr val="bg1"/>
                </a:solidFill>
                <a:effectLst/>
                <a:uLnTx/>
                <a:uFillTx/>
                <a:latin typeface="Gill Sans"/>
              </a:rPr>
              <a:t>Main Hadoop</a:t>
            </a:r>
            <a:br>
              <a:rPr kumimoji="0" lang="en-US" i="0" u="none" strike="noStrike" kern="0" cap="none" spc="0" normalizeH="0" baseline="0" noProof="0" dirty="0">
                <a:ln>
                  <a:noFill/>
                </a:ln>
                <a:solidFill>
                  <a:schemeClr val="bg1"/>
                </a:solidFill>
                <a:effectLst/>
                <a:uLnTx/>
                <a:uFillTx/>
                <a:latin typeface="Gill Sans"/>
              </a:rPr>
            </a:br>
            <a:r>
              <a:rPr kumimoji="0" lang="en-US" i="0" u="none" strike="noStrike" kern="0" cap="none" spc="0" normalizeH="0" baseline="0" noProof="0" dirty="0">
                <a:ln>
                  <a:noFill/>
                </a:ln>
                <a:solidFill>
                  <a:schemeClr val="bg1"/>
                </a:solidFill>
                <a:effectLst/>
                <a:uLnTx/>
                <a:uFillTx/>
                <a:latin typeface="Gill Sans"/>
              </a:rPr>
              <a:t>DW</a:t>
            </a:r>
          </a:p>
        </p:txBody>
      </p:sp>
      <p:sp>
        <p:nvSpPr>
          <p:cNvPr id="41" name="Rectangle 40"/>
          <p:cNvSpPr/>
          <p:nvPr/>
        </p:nvSpPr>
        <p:spPr>
          <a:xfrm>
            <a:off x="914400" y="1371600"/>
            <a:ext cx="7467600" cy="3048000"/>
          </a:xfrm>
          <a:prstGeom prst="rect">
            <a:avLst/>
          </a:prstGeom>
          <a:no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2" name="TextBox 41"/>
          <p:cNvSpPr txBox="1"/>
          <p:nvPr/>
        </p:nvSpPr>
        <p:spPr>
          <a:xfrm>
            <a:off x="961713" y="1371600"/>
            <a:ext cx="1476687" cy="292388"/>
          </a:xfrm>
          <a:prstGeom prst="rect">
            <a:avLst/>
          </a:prstGeom>
          <a:noFill/>
        </p:spPr>
        <p:txBody>
          <a:bodyPr wrap="none" rtlCol="0">
            <a:spAutoFit/>
          </a:bodyPr>
          <a:lstStyle/>
          <a:p>
            <a:pPr algn="ctr"/>
            <a:r>
              <a:rPr lang="en-US" sz="1300" b="1" dirty="0">
                <a:solidFill>
                  <a:schemeClr val="bg1"/>
                </a:solidFill>
                <a:latin typeface="Gill Sans"/>
                <a:cs typeface="Arial" pitchFamily="34" charset="0"/>
              </a:rPr>
              <a:t>Main Datacenter</a:t>
            </a:r>
          </a:p>
        </p:txBody>
      </p:sp>
      <p:cxnSp>
        <p:nvCxnSpPr>
          <p:cNvPr id="43" name="Straight Arrow Connector 42"/>
          <p:cNvCxnSpPr/>
          <p:nvPr/>
        </p:nvCxnSpPr>
        <p:spPr>
          <a:xfrm>
            <a:off x="5105400" y="2931467"/>
            <a:ext cx="1066800" cy="0"/>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54" name="Group 53"/>
          <p:cNvGrpSpPr/>
          <p:nvPr/>
        </p:nvGrpSpPr>
        <p:grpSpPr>
          <a:xfrm>
            <a:off x="2743200" y="1869757"/>
            <a:ext cx="2514600" cy="1851631"/>
            <a:chOff x="2743200" y="1793557"/>
            <a:chExt cx="2514600" cy="1851631"/>
          </a:xfrm>
        </p:grpSpPr>
        <p:cxnSp>
          <p:nvCxnSpPr>
            <p:cNvPr id="37" name="Straight Arrow Connector 36"/>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38" name="Straight Arrow Connector 37"/>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44" name="Group 43"/>
            <p:cNvGrpSpPr/>
            <p:nvPr/>
          </p:nvGrpSpPr>
          <p:grpSpPr>
            <a:xfrm>
              <a:off x="2895600" y="1793557"/>
              <a:ext cx="2362200" cy="1851631"/>
              <a:chOff x="2667000" y="650557"/>
              <a:chExt cx="2362200" cy="1851631"/>
            </a:xfrm>
          </p:grpSpPr>
          <p:sp>
            <p:nvSpPr>
              <p:cNvPr id="45" name="Rounded Rectangle 44"/>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6" name="Oval 45"/>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7" name="Oval 46"/>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48" name="TextBox 47"/>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Staging Hadoop Cluster</a:t>
                </a:r>
              </a:p>
            </p:txBody>
          </p:sp>
          <p:cxnSp>
            <p:nvCxnSpPr>
              <p:cNvPr id="49" name="Straight Arrow Connector 48"/>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50" name="Straight Arrow Connector 49"/>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51" name="Rectangle 50"/>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chemeClr val="bg1"/>
                    </a:solidFill>
                    <a:effectLst/>
                    <a:uLnTx/>
                    <a:uFillTx/>
                    <a:latin typeface="Gill Sans"/>
                  </a:rPr>
                  <a:t>HDFS</a:t>
                </a:r>
              </a:p>
            </p:txBody>
          </p:sp>
          <p:sp>
            <p:nvSpPr>
              <p:cNvPr id="52" name="TextBox 51"/>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a:ln>
                      <a:noFill/>
                    </a:ln>
                    <a:solidFill>
                      <a:schemeClr val="bg1"/>
                    </a:solidFill>
                    <a:effectLst/>
                    <a:uLnTx/>
                    <a:uFillTx/>
                    <a:latin typeface="Gill Sans"/>
                    <a:cs typeface="Arial" pitchFamily="34" charset="0"/>
                  </a:rPr>
                </a:br>
                <a:r>
                  <a:rPr kumimoji="0" lang="en-US" sz="1300" b="0" i="0" u="none" strike="noStrike" kern="0" cap="none" spc="0" normalizeH="0" baseline="0" noProof="0" dirty="0">
                    <a:ln>
                      <a:noFill/>
                    </a:ln>
                    <a:solidFill>
                      <a:schemeClr val="bg1"/>
                    </a:solidFill>
                    <a:effectLst/>
                    <a:uLnTx/>
                    <a:uFillTx/>
                    <a:latin typeface="Gill Sans"/>
                    <a:cs typeface="Arial" pitchFamily="34" charset="0"/>
                  </a:rPr>
                  <a:t>Aggregators</a:t>
                </a:r>
              </a:p>
            </p:txBody>
          </p:sp>
        </p:grpSp>
      </p:grpSp>
      <p:grpSp>
        <p:nvGrpSpPr>
          <p:cNvPr id="83" name="Group 82"/>
          <p:cNvGrpSpPr/>
          <p:nvPr/>
        </p:nvGrpSpPr>
        <p:grpSpPr>
          <a:xfrm>
            <a:off x="457200" y="3276600"/>
            <a:ext cx="4724400" cy="3048000"/>
            <a:chOff x="914400" y="1295400"/>
            <a:chExt cx="4724400" cy="3048000"/>
          </a:xfrm>
        </p:grpSpPr>
        <p:sp>
          <p:nvSpPr>
            <p:cNvPr id="84" name="Rectangle 83"/>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85" name="TextBox 84"/>
            <p:cNvSpPr txBox="1"/>
            <p:nvPr/>
          </p:nvSpPr>
          <p:spPr>
            <a:xfrm>
              <a:off x="1268894" y="3698557"/>
              <a:ext cx="1568057" cy="492443"/>
            </a:xfrm>
            <a:prstGeom prst="rect">
              <a:avLst/>
            </a:prstGeom>
            <a:noFill/>
          </p:spPr>
          <p:txBody>
            <a:bodyPr wrap="none" rtlCol="0">
              <a:spAutoFit/>
            </a:bodyPr>
            <a:lstStyle/>
            <a:p>
              <a:pPr algn="ctr"/>
              <a:r>
                <a:rPr lang="en-US" sz="1300" b="0" dirty="0">
                  <a:solidFill>
                    <a:schemeClr val="bg1"/>
                  </a:solidFill>
                  <a:latin typeface="Gill Sans"/>
                  <a:cs typeface="Arial" pitchFamily="34" charset="0"/>
                </a:rPr>
                <a:t>Scribe Daemons</a:t>
              </a:r>
              <a:br>
                <a:rPr lang="en-US" sz="1300" b="0" dirty="0">
                  <a:solidFill>
                    <a:schemeClr val="bg1"/>
                  </a:solidFill>
                  <a:latin typeface="Gill Sans"/>
                  <a:cs typeface="Arial" pitchFamily="34" charset="0"/>
                </a:rPr>
              </a:br>
              <a:r>
                <a:rPr lang="en-US" sz="1300" b="0" dirty="0">
                  <a:solidFill>
                    <a:schemeClr val="bg1"/>
                  </a:solidFill>
                  <a:latin typeface="Gill Sans"/>
                  <a:cs typeface="Arial" pitchFamily="34" charset="0"/>
                </a:rPr>
                <a:t>(Production Hosts)</a:t>
              </a:r>
            </a:p>
          </p:txBody>
        </p:sp>
        <p:grpSp>
          <p:nvGrpSpPr>
            <p:cNvPr id="86" name="Group 4"/>
            <p:cNvGrpSpPr/>
            <p:nvPr/>
          </p:nvGrpSpPr>
          <p:grpSpPr>
            <a:xfrm>
              <a:off x="1524000" y="1712267"/>
              <a:ext cx="1143000" cy="1905000"/>
              <a:chOff x="1524000" y="1712267"/>
              <a:chExt cx="1143000" cy="1905000"/>
            </a:xfrm>
          </p:grpSpPr>
          <p:sp>
            <p:nvSpPr>
              <p:cNvPr id="100"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1" name="Rectangle 100"/>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2"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3" name="Rectangle 102"/>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4" name="Rectangle 103"/>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5"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6" name="Rectangle 105"/>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07" name="Rectangle 106"/>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87" name="TextBox 86"/>
            <p:cNvSpPr txBox="1"/>
            <p:nvPr/>
          </p:nvSpPr>
          <p:spPr>
            <a:xfrm>
              <a:off x="914400" y="1295400"/>
              <a:ext cx="1048684" cy="292388"/>
            </a:xfrm>
            <a:prstGeom prst="rect">
              <a:avLst/>
            </a:prstGeom>
            <a:noFill/>
          </p:spPr>
          <p:txBody>
            <a:bodyPr wrap="none" rtlCol="0">
              <a:spAutoFit/>
            </a:bodyPr>
            <a:lstStyle/>
            <a:p>
              <a:pPr algn="ctr"/>
              <a:r>
                <a:rPr lang="en-US" sz="1300" b="1" dirty="0">
                  <a:solidFill>
                    <a:schemeClr val="bg1"/>
                  </a:solidFill>
                  <a:latin typeface="Gill Sans"/>
                  <a:cs typeface="Arial" pitchFamily="34" charset="0"/>
                </a:rPr>
                <a:t>Datacenter</a:t>
              </a:r>
            </a:p>
          </p:txBody>
        </p:sp>
        <p:grpSp>
          <p:nvGrpSpPr>
            <p:cNvPr id="88" name="Group 17"/>
            <p:cNvGrpSpPr/>
            <p:nvPr/>
          </p:nvGrpSpPr>
          <p:grpSpPr>
            <a:xfrm>
              <a:off x="2743200" y="1793557"/>
              <a:ext cx="2514600" cy="1851631"/>
              <a:chOff x="2743200" y="1793557"/>
              <a:chExt cx="2514600" cy="1851631"/>
            </a:xfrm>
          </p:grpSpPr>
          <p:cxnSp>
            <p:nvCxnSpPr>
              <p:cNvPr id="89" name="Straight Arrow Connector 88"/>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90" name="Straight Arrow Connector 89"/>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91" name="Group 43"/>
              <p:cNvGrpSpPr/>
              <p:nvPr/>
            </p:nvGrpSpPr>
            <p:grpSpPr>
              <a:xfrm>
                <a:off x="2895600" y="1793557"/>
                <a:ext cx="2362200" cy="1851631"/>
                <a:chOff x="2667000" y="650557"/>
                <a:chExt cx="2362200" cy="1851631"/>
              </a:xfrm>
            </p:grpSpPr>
            <p:sp>
              <p:nvSpPr>
                <p:cNvPr id="92" name="Rounded Rectangle 91"/>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3" name="Oval 92"/>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4" name="Oval 93"/>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95" name="TextBox 94"/>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Staging Hadoop Cluster</a:t>
                  </a:r>
                </a:p>
              </p:txBody>
            </p:sp>
            <p:cxnSp>
              <p:nvCxnSpPr>
                <p:cNvPr id="96" name="Straight Arrow Connector 95"/>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97" name="Straight Arrow Connector 96"/>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98" name="Rectangle 97"/>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chemeClr val="bg1"/>
                      </a:solidFill>
                      <a:effectLst/>
                      <a:uLnTx/>
                      <a:uFillTx/>
                      <a:latin typeface="Gill Sans"/>
                    </a:rPr>
                    <a:t>HDFS</a:t>
                  </a:r>
                </a:p>
              </p:txBody>
            </p:sp>
            <p:sp>
              <p:nvSpPr>
                <p:cNvPr id="99" name="TextBox 98"/>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a:ln>
                        <a:noFill/>
                      </a:ln>
                      <a:solidFill>
                        <a:schemeClr val="bg1"/>
                      </a:solidFill>
                      <a:effectLst/>
                      <a:uLnTx/>
                      <a:uFillTx/>
                      <a:latin typeface="Gill Sans"/>
                      <a:cs typeface="Arial" pitchFamily="34" charset="0"/>
                    </a:rPr>
                  </a:br>
                  <a:r>
                    <a:rPr kumimoji="0" lang="en-US" sz="1300" b="0" i="0" u="none" strike="noStrike" kern="0" cap="none" spc="0" normalizeH="0" baseline="0" noProof="0" dirty="0">
                      <a:ln>
                        <a:noFill/>
                      </a:ln>
                      <a:solidFill>
                        <a:schemeClr val="bg1"/>
                      </a:solidFill>
                      <a:effectLst/>
                      <a:uLnTx/>
                      <a:uFillTx/>
                      <a:latin typeface="Gill Sans"/>
                      <a:cs typeface="Arial" pitchFamily="34" charset="0"/>
                    </a:rPr>
                    <a:t>Aggregators</a:t>
                  </a:r>
                </a:p>
              </p:txBody>
            </p:sp>
          </p:grpSp>
        </p:grpSp>
      </p:grpSp>
      <p:cxnSp>
        <p:nvCxnSpPr>
          <p:cNvPr id="82" name="Straight Arrow Connector 81"/>
          <p:cNvCxnSpPr/>
          <p:nvPr/>
        </p:nvCxnSpPr>
        <p:spPr>
          <a:xfrm flipV="1">
            <a:off x="4876800" y="3464867"/>
            <a:ext cx="1295400" cy="842667"/>
          </a:xfrm>
          <a:prstGeom prst="straightConnector1">
            <a:avLst/>
          </a:prstGeom>
          <a:noFill/>
          <a:ln w="38100" cap="flat" cmpd="sng" algn="ctr">
            <a:solidFill>
              <a:sysClr val="windowText" lastClr="000000">
                <a:shade val="95000"/>
                <a:satMod val="105000"/>
              </a:sysClr>
            </a:solidFill>
            <a:prstDash val="solid"/>
            <a:tailEnd type="arrow"/>
          </a:ln>
          <a:effectLst/>
        </p:spPr>
      </p:cxnSp>
      <p:grpSp>
        <p:nvGrpSpPr>
          <p:cNvPr id="110" name="Group 109"/>
          <p:cNvGrpSpPr/>
          <p:nvPr/>
        </p:nvGrpSpPr>
        <p:grpSpPr>
          <a:xfrm>
            <a:off x="3886200" y="3657600"/>
            <a:ext cx="4724400" cy="3048000"/>
            <a:chOff x="914400" y="1295400"/>
            <a:chExt cx="4724400" cy="3048000"/>
          </a:xfrm>
        </p:grpSpPr>
        <p:sp>
          <p:nvSpPr>
            <p:cNvPr id="111" name="Rectangle 110"/>
            <p:cNvSpPr/>
            <p:nvPr/>
          </p:nvSpPr>
          <p:spPr>
            <a:xfrm>
              <a:off x="914400" y="1295400"/>
              <a:ext cx="4724400" cy="3048000"/>
            </a:xfrm>
            <a:prstGeom prst="rect">
              <a:avLst/>
            </a:prstGeom>
            <a:solidFill>
              <a:schemeClr val="tx1"/>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12" name="TextBox 111"/>
            <p:cNvSpPr txBox="1"/>
            <p:nvPr/>
          </p:nvSpPr>
          <p:spPr>
            <a:xfrm>
              <a:off x="1268894" y="3698557"/>
              <a:ext cx="1568057" cy="492443"/>
            </a:xfrm>
            <a:prstGeom prst="rect">
              <a:avLst/>
            </a:prstGeom>
            <a:noFill/>
          </p:spPr>
          <p:txBody>
            <a:bodyPr wrap="none" rtlCol="0">
              <a:spAutoFit/>
            </a:bodyPr>
            <a:lstStyle/>
            <a:p>
              <a:pPr algn="ctr"/>
              <a:r>
                <a:rPr lang="en-US" sz="1300" b="0" dirty="0">
                  <a:solidFill>
                    <a:schemeClr val="bg1"/>
                  </a:solidFill>
                  <a:latin typeface="Gill Sans"/>
                  <a:cs typeface="Arial" pitchFamily="34" charset="0"/>
                </a:rPr>
                <a:t>Scribe Daemons</a:t>
              </a:r>
              <a:br>
                <a:rPr lang="en-US" sz="1300" b="0" dirty="0">
                  <a:solidFill>
                    <a:schemeClr val="bg1"/>
                  </a:solidFill>
                  <a:latin typeface="Gill Sans"/>
                  <a:cs typeface="Arial" pitchFamily="34" charset="0"/>
                </a:rPr>
              </a:br>
              <a:r>
                <a:rPr lang="en-US" sz="1300" b="0" dirty="0">
                  <a:solidFill>
                    <a:schemeClr val="bg1"/>
                  </a:solidFill>
                  <a:latin typeface="Gill Sans"/>
                  <a:cs typeface="Arial" pitchFamily="34" charset="0"/>
                </a:rPr>
                <a:t>(Production Hosts)</a:t>
              </a:r>
            </a:p>
          </p:txBody>
        </p:sp>
        <p:grpSp>
          <p:nvGrpSpPr>
            <p:cNvPr id="113" name="Group 112"/>
            <p:cNvGrpSpPr/>
            <p:nvPr/>
          </p:nvGrpSpPr>
          <p:grpSpPr>
            <a:xfrm>
              <a:off x="1524000" y="1712267"/>
              <a:ext cx="1143000" cy="1905000"/>
              <a:chOff x="1524000" y="1712267"/>
              <a:chExt cx="1143000" cy="1905000"/>
            </a:xfrm>
          </p:grpSpPr>
          <p:sp>
            <p:nvSpPr>
              <p:cNvPr id="127" name="Rectangle 5"/>
              <p:cNvSpPr/>
              <p:nvPr/>
            </p:nvSpPr>
            <p:spPr>
              <a:xfrm>
                <a:off x="1524000" y="27028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8" name="Rectangle 127"/>
              <p:cNvSpPr/>
              <p:nvPr/>
            </p:nvSpPr>
            <p:spPr>
              <a:xfrm>
                <a:off x="1676400" y="2855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9" name="Rectangle 7"/>
              <p:cNvSpPr/>
              <p:nvPr/>
            </p:nvSpPr>
            <p:spPr>
              <a:xfrm>
                <a:off x="1828800" y="3007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0" name="Rectangle 129"/>
              <p:cNvSpPr/>
              <p:nvPr/>
            </p:nvSpPr>
            <p:spPr>
              <a:xfrm>
                <a:off x="1981200" y="3160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1" name="Rectangle 130"/>
              <p:cNvSpPr/>
              <p:nvPr/>
            </p:nvSpPr>
            <p:spPr>
              <a:xfrm>
                <a:off x="1524000" y="17122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2" name="Rectangle 10"/>
              <p:cNvSpPr/>
              <p:nvPr/>
            </p:nvSpPr>
            <p:spPr>
              <a:xfrm>
                <a:off x="1676400" y="18646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3" name="Rectangle 132"/>
              <p:cNvSpPr/>
              <p:nvPr/>
            </p:nvSpPr>
            <p:spPr>
              <a:xfrm>
                <a:off x="1828800" y="20170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34" name="Rectangle 133"/>
              <p:cNvSpPr/>
              <p:nvPr/>
            </p:nvSpPr>
            <p:spPr>
              <a:xfrm>
                <a:off x="1981200" y="2169467"/>
                <a:ext cx="685800" cy="4572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grpSp>
        <p:sp>
          <p:nvSpPr>
            <p:cNvPr id="114" name="TextBox 113"/>
            <p:cNvSpPr txBox="1"/>
            <p:nvPr/>
          </p:nvSpPr>
          <p:spPr>
            <a:xfrm>
              <a:off x="914400" y="1295400"/>
              <a:ext cx="1048684" cy="292388"/>
            </a:xfrm>
            <a:prstGeom prst="rect">
              <a:avLst/>
            </a:prstGeom>
            <a:noFill/>
          </p:spPr>
          <p:txBody>
            <a:bodyPr wrap="none" rtlCol="0">
              <a:spAutoFit/>
            </a:bodyPr>
            <a:lstStyle/>
            <a:p>
              <a:pPr algn="ctr"/>
              <a:r>
                <a:rPr lang="en-US" sz="1300" b="1" dirty="0">
                  <a:solidFill>
                    <a:schemeClr val="bg1"/>
                  </a:solidFill>
                  <a:latin typeface="Gill Sans"/>
                  <a:cs typeface="Arial" pitchFamily="34" charset="0"/>
                </a:rPr>
                <a:t>Datacenter</a:t>
              </a:r>
            </a:p>
          </p:txBody>
        </p:sp>
        <p:grpSp>
          <p:nvGrpSpPr>
            <p:cNvPr id="115" name="Group 17"/>
            <p:cNvGrpSpPr/>
            <p:nvPr/>
          </p:nvGrpSpPr>
          <p:grpSpPr>
            <a:xfrm>
              <a:off x="2743200" y="1793557"/>
              <a:ext cx="2514600" cy="1851631"/>
              <a:chOff x="2743200" y="1793557"/>
              <a:chExt cx="2514600" cy="1851631"/>
            </a:xfrm>
          </p:grpSpPr>
          <p:cxnSp>
            <p:nvCxnSpPr>
              <p:cNvPr id="116" name="Straight Arrow Connector 115"/>
              <p:cNvCxnSpPr/>
              <p:nvPr/>
            </p:nvCxnSpPr>
            <p:spPr>
              <a:xfrm flipV="1">
                <a:off x="2743200" y="3160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cxnSp>
            <p:nvCxnSpPr>
              <p:cNvPr id="117" name="Straight Arrow Connector 116"/>
              <p:cNvCxnSpPr/>
              <p:nvPr/>
            </p:nvCxnSpPr>
            <p:spPr>
              <a:xfrm>
                <a:off x="2743200" y="2398067"/>
                <a:ext cx="533400" cy="152400"/>
              </a:xfrm>
              <a:prstGeom prst="straightConnector1">
                <a:avLst/>
              </a:prstGeom>
              <a:noFill/>
              <a:ln w="9525" cap="flat" cmpd="sng" algn="ctr">
                <a:solidFill>
                  <a:sysClr val="windowText" lastClr="000000">
                    <a:shade val="95000"/>
                    <a:satMod val="105000"/>
                  </a:sysClr>
                </a:solidFill>
                <a:prstDash val="solid"/>
                <a:tailEnd type="arrow"/>
              </a:ln>
              <a:effectLst/>
            </p:spPr>
          </p:cxnSp>
          <p:grpSp>
            <p:nvGrpSpPr>
              <p:cNvPr id="118" name="Group 43"/>
              <p:cNvGrpSpPr/>
              <p:nvPr/>
            </p:nvGrpSpPr>
            <p:grpSpPr>
              <a:xfrm>
                <a:off x="2895600" y="1793557"/>
                <a:ext cx="2362200" cy="1851631"/>
                <a:chOff x="2667000" y="650557"/>
                <a:chExt cx="2362200" cy="1851631"/>
              </a:xfrm>
            </p:grpSpPr>
            <p:sp>
              <p:nvSpPr>
                <p:cNvPr id="119" name="Rounded Rectangle 118"/>
                <p:cNvSpPr/>
                <p:nvPr/>
              </p:nvSpPr>
              <p:spPr>
                <a:xfrm>
                  <a:off x="3124200" y="1143000"/>
                  <a:ext cx="1905000" cy="1066800"/>
                </a:xfrm>
                <a:prstGeom prst="roundRect">
                  <a:avLst/>
                </a:prstGeom>
                <a:solidFill>
                  <a:sysClr val="window" lastClr="FFFFFF"/>
                </a:solidFill>
                <a:ln w="25400"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0" name="Oval 119"/>
                <p:cNvSpPr/>
                <p:nvPr/>
              </p:nvSpPr>
              <p:spPr>
                <a:xfrm>
                  <a:off x="3276600" y="12550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1" name="Oval 120"/>
                <p:cNvSpPr/>
                <p:nvPr/>
              </p:nvSpPr>
              <p:spPr>
                <a:xfrm>
                  <a:off x="3276600" y="1788467"/>
                  <a:ext cx="304800" cy="304800"/>
                </a:xfrm>
                <a:prstGeom prst="ellipse">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bg1"/>
                    </a:solidFill>
                    <a:effectLst/>
                    <a:uLnTx/>
                    <a:uFillTx/>
                    <a:latin typeface="Gill Sans"/>
                  </a:endParaRPr>
                </a:p>
              </p:txBody>
            </p:sp>
            <p:sp>
              <p:nvSpPr>
                <p:cNvPr id="122" name="TextBox 121"/>
                <p:cNvSpPr txBox="1"/>
                <p:nvPr/>
              </p:nvSpPr>
              <p:spPr>
                <a:xfrm>
                  <a:off x="3071612" y="2209800"/>
                  <a:ext cx="1957588" cy="292388"/>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Staging Hadoop Cluster</a:t>
                  </a:r>
                </a:p>
              </p:txBody>
            </p:sp>
            <p:cxnSp>
              <p:nvCxnSpPr>
                <p:cNvPr id="123" name="Straight Arrow Connector 122"/>
                <p:cNvCxnSpPr/>
                <p:nvPr/>
              </p:nvCxnSpPr>
              <p:spPr>
                <a:xfrm>
                  <a:off x="3657600" y="1483667"/>
                  <a:ext cx="304800" cy="38100"/>
                </a:xfrm>
                <a:prstGeom prst="straightConnector1">
                  <a:avLst/>
                </a:prstGeom>
                <a:noFill/>
                <a:ln w="25400" cap="flat" cmpd="sng" algn="ctr">
                  <a:solidFill>
                    <a:sysClr val="windowText" lastClr="000000">
                      <a:shade val="95000"/>
                      <a:satMod val="105000"/>
                    </a:sysClr>
                  </a:solidFill>
                  <a:prstDash val="solid"/>
                  <a:tailEnd type="arrow"/>
                </a:ln>
                <a:effectLst/>
              </p:spPr>
            </p:cxnSp>
            <p:cxnSp>
              <p:nvCxnSpPr>
                <p:cNvPr id="124" name="Straight Arrow Connector 123"/>
                <p:cNvCxnSpPr/>
                <p:nvPr/>
              </p:nvCxnSpPr>
              <p:spPr>
                <a:xfrm flipV="1">
                  <a:off x="3657600" y="1905000"/>
                  <a:ext cx="286936" cy="35867"/>
                </a:xfrm>
                <a:prstGeom prst="straightConnector1">
                  <a:avLst/>
                </a:prstGeom>
                <a:noFill/>
                <a:ln w="25400" cap="flat" cmpd="sng" algn="ctr">
                  <a:solidFill>
                    <a:sysClr val="windowText" lastClr="000000">
                      <a:shade val="95000"/>
                      <a:satMod val="105000"/>
                    </a:sysClr>
                  </a:solidFill>
                  <a:prstDash val="solid"/>
                  <a:tailEnd type="arrow"/>
                </a:ln>
                <a:effectLst/>
              </p:spPr>
            </p:cxnSp>
            <p:sp>
              <p:nvSpPr>
                <p:cNvPr id="125" name="Rectangle 124"/>
                <p:cNvSpPr/>
                <p:nvPr/>
              </p:nvSpPr>
              <p:spPr>
                <a:xfrm>
                  <a:off x="4038600" y="1295400"/>
                  <a:ext cx="838200" cy="762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i="0" u="none" strike="noStrike" kern="0" cap="none" spc="0" normalizeH="0" baseline="0" noProof="0" dirty="0">
                      <a:ln>
                        <a:noFill/>
                      </a:ln>
                      <a:solidFill>
                        <a:schemeClr val="bg1"/>
                      </a:solidFill>
                      <a:effectLst/>
                      <a:uLnTx/>
                      <a:uFillTx/>
                      <a:latin typeface="Gill Sans"/>
                    </a:rPr>
                    <a:t>HDFS</a:t>
                  </a:r>
                </a:p>
              </p:txBody>
            </p:sp>
            <p:sp>
              <p:nvSpPr>
                <p:cNvPr id="126" name="TextBox 125"/>
                <p:cNvSpPr txBox="1"/>
                <p:nvPr/>
              </p:nvSpPr>
              <p:spPr>
                <a:xfrm>
                  <a:off x="2667000" y="650557"/>
                  <a:ext cx="1095172" cy="492443"/>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schemeClr val="bg1"/>
                      </a:solidFill>
                      <a:effectLst/>
                      <a:uLnTx/>
                      <a:uFillTx/>
                      <a:latin typeface="Gill Sans"/>
                      <a:cs typeface="Arial" pitchFamily="34" charset="0"/>
                    </a:rPr>
                    <a:t>Scribe</a:t>
                  </a:r>
                  <a:br>
                    <a:rPr kumimoji="0" lang="en-US" sz="1300" b="0" i="0" u="none" strike="noStrike" kern="0" cap="none" spc="0" normalizeH="0" baseline="0" noProof="0" dirty="0">
                      <a:ln>
                        <a:noFill/>
                      </a:ln>
                      <a:solidFill>
                        <a:schemeClr val="bg1"/>
                      </a:solidFill>
                      <a:effectLst/>
                      <a:uLnTx/>
                      <a:uFillTx/>
                      <a:latin typeface="Gill Sans"/>
                      <a:cs typeface="Arial" pitchFamily="34" charset="0"/>
                    </a:rPr>
                  </a:br>
                  <a:r>
                    <a:rPr kumimoji="0" lang="en-US" sz="1300" b="0" i="0" u="none" strike="noStrike" kern="0" cap="none" spc="0" normalizeH="0" baseline="0" noProof="0" dirty="0">
                      <a:ln>
                        <a:noFill/>
                      </a:ln>
                      <a:solidFill>
                        <a:schemeClr val="bg1"/>
                      </a:solidFill>
                      <a:effectLst/>
                      <a:uLnTx/>
                      <a:uFillTx/>
                      <a:latin typeface="Gill Sans"/>
                      <a:cs typeface="Arial" pitchFamily="34" charset="0"/>
                    </a:rPr>
                    <a:t>Aggregators</a:t>
                  </a:r>
                </a:p>
              </p:txBody>
            </p:sp>
          </p:grpSp>
        </p:grpSp>
      </p:grpSp>
      <p:cxnSp>
        <p:nvCxnSpPr>
          <p:cNvPr id="135" name="Straight Arrow Connector 134"/>
          <p:cNvCxnSpPr/>
          <p:nvPr/>
        </p:nvCxnSpPr>
        <p:spPr>
          <a:xfrm flipH="1" flipV="1">
            <a:off x="7162800" y="3505200"/>
            <a:ext cx="457200" cy="1371600"/>
          </a:xfrm>
          <a:prstGeom prst="straightConnector1">
            <a:avLst/>
          </a:prstGeom>
          <a:noFill/>
          <a:ln w="38100" cap="flat" cmpd="sng" algn="ctr">
            <a:solidFill>
              <a:sysClr val="windowText" lastClr="000000">
                <a:shade val="95000"/>
                <a:satMod val="105000"/>
              </a:sysClr>
            </a:solidFill>
            <a:prstDash val="solid"/>
            <a:tailEnd type="arrow"/>
          </a:ln>
          <a:effectLst/>
        </p:spPr>
      </p:cxnSp>
      <p:sp>
        <p:nvSpPr>
          <p:cNvPr id="81"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Importing Log Data</a:t>
            </a:r>
          </a:p>
        </p:txBody>
      </p:sp>
    </p:spTree>
    <p:extLst>
      <p:ext uri="{BB962C8B-B14F-4D97-AF65-F5344CB8AC3E}">
        <p14:creationId xmlns:p14="http://schemas.microsoft.com/office/powerpoint/2010/main" val="795899448"/>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_computer_evoulution_and_man_picture.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900" y="2108200"/>
            <a:ext cx="7175500" cy="2235200"/>
          </a:xfrm>
          <a:prstGeom prst="rect">
            <a:avLst/>
          </a:prstGeom>
        </p:spPr>
      </p:pic>
      <p:sp>
        <p:nvSpPr>
          <p:cNvPr id="5" name="Title 1"/>
          <p:cNvSpPr txBox="1">
            <a:spLocks/>
          </p:cNvSpPr>
          <p:nvPr/>
        </p:nvSpPr>
        <p:spPr>
          <a:xfrm>
            <a:off x="0" y="4495800"/>
            <a:ext cx="9144000" cy="685800"/>
          </a:xfrm>
          <a:prstGeom prst="rect">
            <a:avLst/>
          </a:prstGeom>
        </p:spPr>
        <p:txBody>
          <a:bodyPr/>
          <a:lstStyle/>
          <a:p>
            <a:pPr lvl="0" algn="ctr">
              <a:defRPr/>
            </a:pPr>
            <a:r>
              <a:rPr lang="en-US" sz="3600" b="0" kern="0">
                <a:solidFill>
                  <a:srgbClr val="000000"/>
                </a:solidFill>
                <a:latin typeface="Gill Sans"/>
                <a:cs typeface="Gill Sans"/>
              </a:rPr>
              <a:t>What’s Next?</a:t>
            </a:r>
            <a:endParaRPr lang="en-US" sz="3600" b="0" kern="0" dirty="0">
              <a:solidFill>
                <a:srgbClr val="000000"/>
              </a:solidFill>
              <a:latin typeface="Gill Sans"/>
              <a:cs typeface="Gill Sans"/>
            </a:endParaRPr>
          </a:p>
        </p:txBody>
      </p:sp>
      <p:sp>
        <p:nvSpPr>
          <p:cNvPr id="7" name="TextBox 6"/>
          <p:cNvSpPr txBox="1"/>
          <p:nvPr/>
        </p:nvSpPr>
        <p:spPr>
          <a:xfrm>
            <a:off x="0" y="5100935"/>
            <a:ext cx="91440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Two developing trends</a:t>
            </a:r>
            <a:r>
              <a:rPr lang="mr-IN" sz="2400" b="0" kern="0" dirty="0">
                <a:solidFill>
                  <a:srgbClr val="000000"/>
                </a:solidFill>
                <a:latin typeface="Gill Sans"/>
                <a:cs typeface="Gill Sans"/>
              </a:rPr>
              <a:t>…</a:t>
            </a:r>
            <a:endParaRPr lang="en-US" sz="2400" b="0" kern="0" dirty="0">
              <a:solidFill>
                <a:srgbClr val="000000"/>
              </a:solidFill>
              <a:latin typeface="Gill Sans"/>
              <a:cs typeface="Gill Sans"/>
            </a:endParaRPr>
          </a:p>
        </p:txBody>
      </p:sp>
    </p:spTree>
    <p:extLst>
      <p:ext uri="{BB962C8B-B14F-4D97-AF65-F5344CB8AC3E}">
        <p14:creationId xmlns:p14="http://schemas.microsoft.com/office/powerpoint/2010/main" val="139804885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Tree>
    <p:extLst>
      <p:ext uri="{BB962C8B-B14F-4D97-AF65-F5344CB8AC3E}">
        <p14:creationId xmlns:p14="http://schemas.microsoft.com/office/powerpoint/2010/main" val="15799137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Tree>
    <p:extLst>
      <p:ext uri="{BB962C8B-B14F-4D97-AF65-F5344CB8AC3E}">
        <p14:creationId xmlns:p14="http://schemas.microsoft.com/office/powerpoint/2010/main" val="209864750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Down Arrow 36"/>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8" name="Down Arrow 37"/>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8" name="Rectangle 7"/>
          <p:cNvSpPr/>
          <p:nvPr/>
        </p:nvSpPr>
        <p:spPr bwMode="auto">
          <a:xfrm>
            <a:off x="3543300" y="565744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609659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
        <p:nvSpPr>
          <p:cNvPr id="12" name="Down Arrow 11"/>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4" name="Can 13"/>
          <p:cNvSpPr/>
          <p:nvPr/>
        </p:nvSpPr>
        <p:spPr bwMode="auto">
          <a:xfrm>
            <a:off x="3543300" y="44196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16" name="TextBox 15"/>
          <p:cNvSpPr txBox="1"/>
          <p:nvPr/>
        </p:nvSpPr>
        <p:spPr>
          <a:xfrm>
            <a:off x="3543300" y="47316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Data </a:t>
            </a:r>
            <a:br>
              <a:rPr lang="en-US" sz="2400" b="0" dirty="0">
                <a:solidFill>
                  <a:schemeClr val="bg2"/>
                </a:solidFill>
                <a:latin typeface="Gill Sans"/>
                <a:cs typeface="Gill Sans"/>
              </a:rPr>
            </a:br>
            <a:r>
              <a:rPr lang="en-US" sz="2400" b="0" dirty="0">
                <a:solidFill>
                  <a:schemeClr val="bg2"/>
                </a:solidFill>
                <a:latin typeface="Gill Sans"/>
                <a:cs typeface="Gill Sans"/>
              </a:rPr>
              <a:t>Warehouse</a:t>
            </a:r>
            <a:endParaRPr lang="en-US" sz="1800" b="0" dirty="0">
              <a:solidFill>
                <a:schemeClr val="bg2"/>
              </a:solidFill>
              <a:latin typeface="Gill Sans"/>
              <a:cs typeface="Gill Sans"/>
            </a:endParaRPr>
          </a:p>
        </p:txBody>
      </p:sp>
      <p:grpSp>
        <p:nvGrpSpPr>
          <p:cNvPr id="18" name="Group 17"/>
          <p:cNvGrpSpPr/>
          <p:nvPr/>
        </p:nvGrpSpPr>
        <p:grpSpPr>
          <a:xfrm>
            <a:off x="3543300" y="1838126"/>
            <a:ext cx="2057400" cy="1133674"/>
            <a:chOff x="3543300" y="1838126"/>
            <a:chExt cx="2057400" cy="1133674"/>
          </a:xfrm>
        </p:grpSpPr>
        <p:sp>
          <p:nvSpPr>
            <p:cNvPr id="19" name="Can 1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0" name="TextBox 1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17" name="Rectangle 16"/>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3" name="Rectangle 22"/>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4" name="TextBox 23"/>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25" name="Rectangle 24"/>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26" name="Rectangle 25"/>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27" name="TextBox 26"/>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grpSp>
        <p:nvGrpSpPr>
          <p:cNvPr id="28" name="Group 27"/>
          <p:cNvGrpSpPr/>
          <p:nvPr/>
        </p:nvGrpSpPr>
        <p:grpSpPr>
          <a:xfrm>
            <a:off x="5715000" y="1838126"/>
            <a:ext cx="2057400" cy="1133674"/>
            <a:chOff x="3543300" y="1838126"/>
            <a:chExt cx="2057400" cy="1133674"/>
          </a:xfrm>
        </p:grpSpPr>
        <p:sp>
          <p:nvSpPr>
            <p:cNvPr id="29" name="Can 28"/>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TextBox 29"/>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31" name="Group 30"/>
          <p:cNvGrpSpPr/>
          <p:nvPr/>
        </p:nvGrpSpPr>
        <p:grpSpPr>
          <a:xfrm>
            <a:off x="1333500" y="1838126"/>
            <a:ext cx="2057400" cy="1133674"/>
            <a:chOff x="3543300" y="1838126"/>
            <a:chExt cx="2057400" cy="1133674"/>
          </a:xfrm>
        </p:grpSpPr>
        <p:sp>
          <p:nvSpPr>
            <p:cNvPr id="32" name="Can 3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3" name="TextBox 32"/>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61896702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2" name="Oval Callout 31"/>
          <p:cNvSpPr/>
          <p:nvPr/>
        </p:nvSpPr>
        <p:spPr bwMode="auto">
          <a:xfrm>
            <a:off x="701539" y="5505043"/>
            <a:ext cx="2651261" cy="1066800"/>
          </a:xfrm>
          <a:prstGeom prst="wedgeEllipseCallout">
            <a:avLst>
              <a:gd name="adj1" fmla="val 52465"/>
              <a:gd name="adj2" fmla="val 45869"/>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charset="0"/>
                <a:ea typeface="Gill Sans" charset="0"/>
                <a:cs typeface="Gill Sans" charset="0"/>
              </a:rPr>
              <a:t>My data is a </a:t>
            </a:r>
          </a:p>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charset="0"/>
                <a:ea typeface="Gill Sans" charset="0"/>
                <a:cs typeface="Gill Sans" charset="0"/>
              </a:rPr>
              <a:t>day old</a:t>
            </a:r>
            <a:r>
              <a:rPr lang="mr-IN" sz="2000" b="0" dirty="0">
                <a:solidFill>
                  <a:schemeClr val="bg1"/>
                </a:solidFill>
                <a:latin typeface="Gill Sans" charset="0"/>
                <a:ea typeface="Gill Sans" charset="0"/>
                <a:cs typeface="Gill Sans" charset="0"/>
              </a:rPr>
              <a:t>…</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sp>
        <p:nvSpPr>
          <p:cNvPr id="33" name="Oval Callout 32"/>
          <p:cNvSpPr/>
          <p:nvPr/>
        </p:nvSpPr>
        <p:spPr bwMode="auto">
          <a:xfrm>
            <a:off x="5699261" y="5719465"/>
            <a:ext cx="2133600" cy="1066800"/>
          </a:xfrm>
          <a:prstGeom prst="wedgeEllipseCallout">
            <a:avLst>
              <a:gd name="adj1" fmla="val -67036"/>
              <a:gd name="adj2" fmla="val 24121"/>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1"/>
                </a:solidFill>
                <a:latin typeface="Gill Sans" charset="0"/>
                <a:ea typeface="Gill Sans" charset="0"/>
                <a:cs typeface="Gill Sans" charset="0"/>
              </a:rPr>
              <a:t>I refuse </a:t>
            </a:r>
            <a:r>
              <a:rPr lang="en-US" sz="2000" b="0">
                <a:solidFill>
                  <a:schemeClr val="bg1"/>
                </a:solidFill>
                <a:latin typeface="Gill Sans" charset="0"/>
                <a:ea typeface="Gill Sans" charset="0"/>
                <a:cs typeface="Gill Sans" charset="0"/>
              </a:rPr>
              <a:t>to accept that!</a:t>
            </a:r>
            <a:endParaRPr kumimoji="0" lang="en-US" sz="2000" b="0" i="0" u="none" strike="noStrike" cap="none" normalizeH="0" baseline="0" dirty="0">
              <a:ln>
                <a:noFill/>
              </a:ln>
              <a:solidFill>
                <a:schemeClr val="bg1"/>
              </a:solidFill>
              <a:effectLst/>
              <a:latin typeface="Gill Sans" charset="0"/>
              <a:ea typeface="Gill Sans" charset="0"/>
              <a:cs typeface="Gill Sans" charset="0"/>
            </a:endParaRPr>
          </a:p>
        </p:txBody>
      </p:sp>
    </p:spTree>
    <p:extLst>
      <p:ext uri="{BB962C8B-B14F-4D97-AF65-F5344CB8AC3E}">
        <p14:creationId xmlns:p14="http://schemas.microsoft.com/office/powerpoint/2010/main" val="567952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bwMode="auto">
          <a:xfrm>
            <a:off x="3429000" y="3467100"/>
            <a:ext cx="2514600" cy="158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3124200" y="2895600"/>
            <a:ext cx="3200399" cy="461665"/>
          </a:xfrm>
          <a:prstGeom prst="rect">
            <a:avLst/>
          </a:prstGeom>
          <a:noFill/>
        </p:spPr>
        <p:txBody>
          <a:bodyPr wrap="square" rtlCol="0">
            <a:spAutoFit/>
          </a:bodyPr>
          <a:lstStyle/>
          <a:p>
            <a:pPr algn="ctr"/>
            <a:r>
              <a:rPr lang="en-US" sz="2400" b="0">
                <a:solidFill>
                  <a:schemeClr val="bg2"/>
                </a:solidFill>
                <a:latin typeface="Gill Sans"/>
                <a:cs typeface="Gill Sans"/>
              </a:rPr>
              <a:t>ETL</a:t>
            </a:r>
            <a:endParaRPr lang="en-US" sz="1800" b="0" dirty="0">
              <a:solidFill>
                <a:schemeClr val="bg2"/>
              </a:solidFill>
              <a:latin typeface="Gill Sans"/>
              <a:cs typeface="Gill Sans"/>
            </a:endParaRPr>
          </a:p>
        </p:txBody>
      </p:sp>
      <p:grpSp>
        <p:nvGrpSpPr>
          <p:cNvPr id="10" name="Group 9"/>
          <p:cNvGrpSpPr/>
          <p:nvPr/>
        </p:nvGrpSpPr>
        <p:grpSpPr>
          <a:xfrm>
            <a:off x="6019800" y="2895600"/>
            <a:ext cx="2057400" cy="1133674"/>
            <a:chOff x="3543300" y="1838126"/>
            <a:chExt cx="2057400" cy="1133674"/>
          </a:xfrm>
        </p:grpSpPr>
        <p:sp>
          <p:nvSpPr>
            <p:cNvPr id="11" name="Can 10"/>
            <p:cNvSpPr/>
            <p:nvPr/>
          </p:nvSpPr>
          <p:spPr bwMode="auto">
            <a:xfrm>
              <a:off x="3543300" y="1838126"/>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2" name="TextBox 11"/>
            <p:cNvSpPr txBox="1"/>
            <p:nvPr/>
          </p:nvSpPr>
          <p:spPr>
            <a:xfrm>
              <a:off x="3543300" y="2278571"/>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OLAP</a:t>
              </a:r>
              <a:endParaRPr lang="en-US" sz="1800" b="0" dirty="0">
                <a:solidFill>
                  <a:schemeClr val="bg2"/>
                </a:solidFill>
                <a:latin typeface="Gill Sans"/>
                <a:cs typeface="Gill Sans"/>
              </a:endParaRPr>
            </a:p>
          </p:txBody>
        </p:sp>
      </p:grpSp>
      <p:grpSp>
        <p:nvGrpSpPr>
          <p:cNvPr id="13" name="Group 12"/>
          <p:cNvGrpSpPr/>
          <p:nvPr/>
        </p:nvGrpSpPr>
        <p:grpSpPr>
          <a:xfrm>
            <a:off x="1295400" y="2895600"/>
            <a:ext cx="2057400" cy="1133674"/>
            <a:chOff x="3543300" y="1838126"/>
            <a:chExt cx="2057400" cy="1133674"/>
          </a:xfrm>
        </p:grpSpPr>
        <p:sp>
          <p:nvSpPr>
            <p:cNvPr id="14" name="Can 13"/>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5" name="TextBox 14"/>
            <p:cNvSpPr txBox="1"/>
            <p:nvPr/>
          </p:nvSpPr>
          <p:spPr>
            <a:xfrm>
              <a:off x="3543300" y="2278571"/>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OLTP</a:t>
              </a:r>
              <a:endParaRPr lang="en-US" sz="1800" b="0" dirty="0">
                <a:solidFill>
                  <a:schemeClr val="bg2"/>
                </a:solidFill>
                <a:latin typeface="Gill Sans"/>
                <a:cs typeface="Gill Sans"/>
              </a:endParaRPr>
            </a:p>
          </p:txBody>
        </p:sp>
      </p:grpSp>
      <p:sp>
        <p:nvSpPr>
          <p:cNvPr id="16" name="TextBox 15"/>
          <p:cNvSpPr txBox="1"/>
          <p:nvPr/>
        </p:nvSpPr>
        <p:spPr>
          <a:xfrm>
            <a:off x="609600" y="4114800"/>
            <a:ext cx="8001000" cy="461665"/>
          </a:xfrm>
          <a:prstGeom prst="rect">
            <a:avLst/>
          </a:prstGeom>
          <a:noFill/>
        </p:spPr>
        <p:txBody>
          <a:bodyPr wrap="square" rtlCol="0">
            <a:spAutoFit/>
          </a:bodyPr>
          <a:lstStyle/>
          <a:p>
            <a:pPr algn="ctr"/>
            <a:r>
              <a:rPr lang="en-US" sz="2400" b="0" dirty="0">
                <a:solidFill>
                  <a:srgbClr val="FF0000"/>
                </a:solidFill>
                <a:latin typeface="Gill Sans"/>
                <a:cs typeface="Gill Sans"/>
              </a:rPr>
              <a:t>What if you didn’t have to do this?</a:t>
            </a:r>
            <a:endParaRPr lang="en-US" sz="1400" b="0" dirty="0">
              <a:solidFill>
                <a:srgbClr val="FF0000"/>
              </a:solidFill>
              <a:latin typeface="Gill Sans"/>
              <a:cs typeface="Gill Sans"/>
            </a:endParaRPr>
          </a:p>
        </p:txBody>
      </p:sp>
    </p:spTree>
    <p:extLst>
      <p:ext uri="{BB962C8B-B14F-4D97-AF65-F5344CB8AC3E}">
        <p14:creationId xmlns:p14="http://schemas.microsoft.com/office/powerpoint/2010/main" val="35691209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3657600" y="2895600"/>
            <a:ext cx="2057400" cy="1133674"/>
            <a:chOff x="3543300" y="1838126"/>
            <a:chExt cx="2057400" cy="1133674"/>
          </a:xfrm>
        </p:grpSpPr>
        <p:sp>
          <p:nvSpPr>
            <p:cNvPr id="17" name="Can 16"/>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8" name="TextBox 17"/>
            <p:cNvSpPr txBox="1"/>
            <p:nvPr/>
          </p:nvSpPr>
          <p:spPr>
            <a:xfrm>
              <a:off x="3543300" y="2278571"/>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HTAP</a:t>
              </a:r>
              <a:endParaRPr lang="en-US" sz="1800" b="0" dirty="0">
                <a:solidFill>
                  <a:schemeClr val="bg2"/>
                </a:solidFill>
                <a:latin typeface="Gill Sans"/>
                <a:cs typeface="Gill Sans"/>
              </a:endParaRPr>
            </a:p>
          </p:txBody>
        </p:sp>
      </p:grpSp>
      <p:sp>
        <p:nvSpPr>
          <p:cNvPr id="19" name="TextBox 18"/>
          <p:cNvSpPr txBox="1"/>
          <p:nvPr/>
        </p:nvSpPr>
        <p:spPr>
          <a:xfrm>
            <a:off x="609600" y="4114800"/>
            <a:ext cx="8001000" cy="461665"/>
          </a:xfrm>
          <a:prstGeom prst="rect">
            <a:avLst/>
          </a:prstGeom>
          <a:noFill/>
        </p:spPr>
        <p:txBody>
          <a:bodyPr wrap="square" rtlCol="0">
            <a:spAutoFit/>
          </a:bodyPr>
          <a:lstStyle/>
          <a:p>
            <a:pPr algn="ctr"/>
            <a:r>
              <a:rPr lang="en-US" sz="2400" b="0" dirty="0">
                <a:solidFill>
                  <a:schemeClr val="bg2"/>
                </a:solidFill>
                <a:latin typeface="Gill Sans"/>
                <a:cs typeface="Gill Sans"/>
              </a:rPr>
              <a:t>Hybrid Transactional/Analytical Processing (HTAP)</a:t>
            </a:r>
            <a:endParaRPr lang="en-US" sz="1400" b="0" dirty="0">
              <a:solidFill>
                <a:schemeClr val="bg2"/>
              </a:solidFill>
              <a:latin typeface="Gill Sans"/>
              <a:cs typeface="Gill Sans"/>
            </a:endParaRPr>
          </a:p>
        </p:txBody>
      </p:sp>
      <p:sp>
        <p:nvSpPr>
          <p:cNvPr id="20" name="TextBox 19"/>
          <p:cNvSpPr txBox="1"/>
          <p:nvPr/>
        </p:nvSpPr>
        <p:spPr>
          <a:xfrm rot="21401495">
            <a:off x="2146220" y="4795031"/>
            <a:ext cx="5105400" cy="584776"/>
          </a:xfrm>
          <a:prstGeom prst="rect">
            <a:avLst/>
          </a:prstGeom>
          <a:noFill/>
        </p:spPr>
        <p:txBody>
          <a:bodyPr wrap="square" rtlCol="0">
            <a:spAutoFit/>
          </a:bodyPr>
          <a:lstStyle/>
          <a:p>
            <a:pPr algn="ctr"/>
            <a:r>
              <a:rPr lang="en-US" sz="3200" b="0" dirty="0">
                <a:solidFill>
                  <a:srgbClr val="FF0000"/>
                </a:solidFill>
                <a:latin typeface="Gill Sans"/>
                <a:cs typeface="Gill Sans"/>
              </a:rPr>
              <a:t>Coming back full circle?</a:t>
            </a:r>
          </a:p>
        </p:txBody>
      </p:sp>
    </p:spTree>
    <p:extLst>
      <p:ext uri="{BB962C8B-B14F-4D97-AF65-F5344CB8AC3E}">
        <p14:creationId xmlns:p14="http://schemas.microsoft.com/office/powerpoint/2010/main" val="19872296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Tree>
    <p:extLst>
      <p:ext uri="{BB962C8B-B14F-4D97-AF65-F5344CB8AC3E}">
        <p14:creationId xmlns:p14="http://schemas.microsoft.com/office/powerpoint/2010/main" val="102671283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dirty="0">
                <a:solidFill>
                  <a:schemeClr val="bg2"/>
                </a:solidFill>
                <a:latin typeface="Gill Sans"/>
                <a:cs typeface="Gill Sans"/>
              </a:rPr>
              <a:t>data scientists</a:t>
            </a:r>
            <a:endParaRPr lang="en-US" sz="1800" b="0" dirty="0">
              <a:solidFill>
                <a:schemeClr val="bg2"/>
              </a:solidFill>
              <a:latin typeface="Gill Sans"/>
              <a:cs typeface="Gill Sans"/>
            </a:endParaRP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HTAP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grpSp>
        <p:nvGrpSpPr>
          <p:cNvPr id="37" name="Group 36"/>
          <p:cNvGrpSpPr/>
          <p:nvPr/>
        </p:nvGrpSpPr>
        <p:grpSpPr>
          <a:xfrm>
            <a:off x="5715000" y="1838126"/>
            <a:ext cx="2057400" cy="1133674"/>
            <a:chOff x="3543300" y="1838126"/>
            <a:chExt cx="2057400" cy="1133674"/>
          </a:xfrm>
        </p:grpSpPr>
        <p:sp>
          <p:nvSpPr>
            <p:cNvPr id="38" name="Can 37"/>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9" name="TextBox 3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HTAP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0" name="Group 39"/>
          <p:cNvGrpSpPr/>
          <p:nvPr/>
        </p:nvGrpSpPr>
        <p:grpSpPr>
          <a:xfrm>
            <a:off x="1333500" y="1838126"/>
            <a:ext cx="2057400" cy="1133674"/>
            <a:chOff x="3543300" y="1838126"/>
            <a:chExt cx="2057400" cy="1133674"/>
          </a:xfrm>
        </p:grpSpPr>
        <p:sp>
          <p:nvSpPr>
            <p:cNvPr id="41" name="Can 40"/>
            <p:cNvSpPr/>
            <p:nvPr/>
          </p:nvSpPr>
          <p:spPr bwMode="auto">
            <a:xfrm>
              <a:off x="3543300" y="1838126"/>
              <a:ext cx="2057400" cy="1133674"/>
            </a:xfrm>
            <a:prstGeom prst="can">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2" name="TextBox 4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HTAP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pic>
        <p:nvPicPr>
          <p:cNvPr id="32" name="Picture 3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000" y="6072643"/>
            <a:ext cx="728870" cy="762000"/>
          </a:xfrm>
          <a:prstGeom prst="rect">
            <a:avLst/>
          </a:prstGeom>
        </p:spPr>
      </p:pic>
      <p:sp>
        <p:nvSpPr>
          <p:cNvPr id="36" name="Rectangle 35"/>
          <p:cNvSpPr/>
          <p:nvPr/>
        </p:nvSpPr>
        <p:spPr bwMode="auto">
          <a:xfrm>
            <a:off x="2827361" y="2341628"/>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Analytics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tools</a:t>
            </a:r>
          </a:p>
        </p:txBody>
      </p:sp>
      <p:sp>
        <p:nvSpPr>
          <p:cNvPr id="43" name="TextBox 42"/>
          <p:cNvSpPr txBox="1"/>
          <p:nvPr/>
        </p:nvSpPr>
        <p:spPr>
          <a:xfrm>
            <a:off x="2057400" y="3043535"/>
            <a:ext cx="2742631" cy="461665"/>
          </a:xfrm>
          <a:prstGeom prst="rect">
            <a:avLst/>
          </a:prstGeom>
          <a:noFill/>
        </p:spPr>
        <p:txBody>
          <a:bodyPr wrap="square" rtlCol="0">
            <a:spAutoFit/>
          </a:bodyPr>
          <a:lstStyle/>
          <a:p>
            <a:pPr algn="ctr"/>
            <a:r>
              <a:rPr lang="en-US" sz="2400" b="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44" name="Rectangle 43"/>
          <p:cNvSpPr/>
          <p:nvPr/>
        </p:nvSpPr>
        <p:spPr bwMode="auto">
          <a:xfrm>
            <a:off x="5113930" y="23622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dirty="0">
                <a:solidFill>
                  <a:schemeClr val="bg2"/>
                </a:solidFill>
                <a:latin typeface="Gill Sans"/>
                <a:cs typeface="Gill Sans"/>
              </a:rPr>
              <a:t>Analytics</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tools</a:t>
            </a:r>
          </a:p>
        </p:txBody>
      </p:sp>
      <p:sp>
        <p:nvSpPr>
          <p:cNvPr id="45" name="TextBox 44"/>
          <p:cNvSpPr txBox="1"/>
          <p:nvPr/>
        </p:nvSpPr>
        <p:spPr>
          <a:xfrm>
            <a:off x="4343969" y="3064107"/>
            <a:ext cx="2742631" cy="461665"/>
          </a:xfrm>
          <a:prstGeom prst="rect">
            <a:avLst/>
          </a:prstGeom>
          <a:noFill/>
        </p:spPr>
        <p:txBody>
          <a:bodyPr wrap="square" rtlCol="0">
            <a:spAutoFit/>
          </a:bodyPr>
          <a:lstStyle/>
          <a:p>
            <a:pPr algn="ctr"/>
            <a:r>
              <a:rPr lang="en-US" sz="2400" b="0">
                <a:solidFill>
                  <a:schemeClr val="bg2"/>
                </a:solidFill>
                <a:latin typeface="Gill Sans"/>
                <a:cs typeface="Gill Sans"/>
              </a:rPr>
              <a:t>data scientists</a:t>
            </a:r>
            <a:endParaRPr lang="en-US" sz="1800" b="0" dirty="0">
              <a:solidFill>
                <a:schemeClr val="bg2"/>
              </a:solidFill>
              <a:latin typeface="Gill Sans"/>
              <a:cs typeface="Gill Sans"/>
            </a:endParaRPr>
          </a:p>
        </p:txBody>
      </p:sp>
      <p:pic>
        <p:nvPicPr>
          <p:cNvPr id="46" name="Picture 4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78126" y="2785669"/>
            <a:ext cx="728870" cy="762000"/>
          </a:xfrm>
          <a:prstGeom prst="rect">
            <a:avLst/>
          </a:prstGeom>
        </p:spPr>
      </p:pic>
    </p:spTree>
    <p:extLst>
      <p:ext uri="{BB962C8B-B14F-4D97-AF65-F5344CB8AC3E}">
        <p14:creationId xmlns:p14="http://schemas.microsoft.com/office/powerpoint/2010/main" val="118344768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43" grpId="0"/>
      <p:bldP spid="44" grpId="0" animBg="1"/>
      <p:bldP spid="45"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Cloud 31"/>
          <p:cNvSpPr/>
          <p:nvPr/>
        </p:nvSpPr>
        <p:spPr bwMode="auto">
          <a:xfrm flipV="1">
            <a:off x="0" y="-2"/>
            <a:ext cx="9144000" cy="6858001"/>
          </a:xfrm>
          <a:prstGeom prst="cloud">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0" name="Down Arrow 29"/>
          <p:cNvSpPr/>
          <p:nvPr/>
        </p:nvSpPr>
        <p:spPr bwMode="auto">
          <a:xfrm rot="2700000">
            <a:off x="5600863"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1" name="Down Arrow 30"/>
          <p:cNvSpPr/>
          <p:nvPr/>
        </p:nvSpPr>
        <p:spPr bwMode="auto">
          <a:xfrm rot="18900000" flipH="1">
            <a:off x="2323937" y="3066093"/>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7" name="Can 6"/>
          <p:cNvSpPr/>
          <p:nvPr/>
        </p:nvSpPr>
        <p:spPr bwMode="auto">
          <a:xfrm>
            <a:off x="4686300" y="4267200"/>
            <a:ext cx="2057400" cy="1133674"/>
          </a:xfrm>
          <a:prstGeom prst="can">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 name="Cloud 2"/>
          <p:cNvSpPr/>
          <p:nvPr/>
        </p:nvSpPr>
        <p:spPr bwMode="auto">
          <a:xfrm flipV="1">
            <a:off x="1963003" y="4170755"/>
            <a:ext cx="3024685" cy="1676400"/>
          </a:xfrm>
          <a:prstGeom prst="cloud">
            <a:avLst/>
          </a:prstGeom>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sp>
        <p:nvSpPr>
          <p:cNvPr id="13" name="Rectangle 12"/>
          <p:cNvSpPr/>
          <p:nvPr/>
        </p:nvSpPr>
        <p:spPr bwMode="auto">
          <a:xfrm>
            <a:off x="57150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4" name="Rectangle 13"/>
          <p:cNvSpPr/>
          <p:nvPr/>
        </p:nvSpPr>
        <p:spPr bwMode="auto">
          <a:xfrm>
            <a:off x="57150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5" name="TextBox 14"/>
          <p:cNvSpPr txBox="1"/>
          <p:nvPr/>
        </p:nvSpPr>
        <p:spPr>
          <a:xfrm>
            <a:off x="5715000" y="152400"/>
            <a:ext cx="2019300" cy="461665"/>
          </a:xfrm>
          <a:prstGeom prst="rect">
            <a:avLst/>
          </a:prstGeom>
          <a:noFill/>
        </p:spPr>
        <p:txBody>
          <a:bodyPr wrap="square" rtlCol="0">
            <a:spAutoFit/>
          </a:bodyPr>
          <a:lstStyle/>
          <a:p>
            <a:pPr lvl="0" algn="ctr">
              <a:defRPr/>
            </a:pPr>
            <a:r>
              <a:rPr lang="en-US" sz="2400" b="0" kern="0">
                <a:solidFill>
                  <a:srgbClr val="000000"/>
                </a:solidFill>
                <a:latin typeface="Gill Sans"/>
                <a:cs typeface="Gill Sans"/>
              </a:rPr>
              <a:t>users</a:t>
            </a:r>
            <a:endParaRPr lang="en-US" sz="2400" b="0" kern="0" dirty="0">
              <a:solidFill>
                <a:srgbClr val="000000"/>
              </a:solidFill>
              <a:latin typeface="Gill Sans"/>
              <a:cs typeface="Gill Sans"/>
            </a:endParaRPr>
          </a:p>
        </p:txBody>
      </p:sp>
      <p:sp>
        <p:nvSpPr>
          <p:cNvPr id="17" name="Rectangle 16"/>
          <p:cNvSpPr/>
          <p:nvPr/>
        </p:nvSpPr>
        <p:spPr bwMode="auto">
          <a:xfrm>
            <a:off x="13716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18" name="Rectangle 17"/>
          <p:cNvSpPr/>
          <p:nvPr/>
        </p:nvSpPr>
        <p:spPr bwMode="auto">
          <a:xfrm>
            <a:off x="13716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19" name="TextBox 18"/>
          <p:cNvSpPr txBox="1"/>
          <p:nvPr/>
        </p:nvSpPr>
        <p:spPr>
          <a:xfrm>
            <a:off x="13716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external APIs</a:t>
            </a:r>
          </a:p>
        </p:txBody>
      </p:sp>
      <p:sp>
        <p:nvSpPr>
          <p:cNvPr id="8" name="Rectangle 7"/>
          <p:cNvSpPr/>
          <p:nvPr/>
        </p:nvSpPr>
        <p:spPr bwMode="auto">
          <a:xfrm>
            <a:off x="4953000" y="5486399"/>
            <a:ext cx="1655644" cy="780871"/>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“Traditional”</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23" name="Rectangle 22"/>
          <p:cNvSpPr/>
          <p:nvPr/>
        </p:nvSpPr>
        <p:spPr bwMode="auto">
          <a:xfrm>
            <a:off x="3048000" y="5486400"/>
            <a:ext cx="1828800"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SQL on </a:t>
            </a:r>
            <a:br>
              <a:rPr lang="en-US" sz="2000" b="0">
                <a:solidFill>
                  <a:schemeClr val="bg2"/>
                </a:solidFill>
                <a:latin typeface="Gill Sans"/>
                <a:cs typeface="Gill Sans"/>
              </a:rPr>
            </a:br>
            <a:r>
              <a:rPr lang="en-US" sz="2000" b="0">
                <a:solidFill>
                  <a:schemeClr val="bg2"/>
                </a:solidFill>
                <a:latin typeface="Gill Sans"/>
                <a:cs typeface="Gill Sans"/>
              </a:rPr>
              <a:t>Hadoop</a:t>
            </a:r>
            <a:endParaRPr kumimoji="0" lang="en-US" sz="2000" b="0" i="0" u="none" strike="noStrike" cap="none" normalizeH="0" baseline="0" dirty="0">
              <a:ln>
                <a:noFill/>
              </a:ln>
              <a:solidFill>
                <a:schemeClr val="bg2"/>
              </a:solidFill>
              <a:effectLst/>
              <a:latin typeface="Gill Sans"/>
              <a:cs typeface="Gill Sans"/>
            </a:endParaRPr>
          </a:p>
        </p:txBody>
      </p:sp>
      <p:sp>
        <p:nvSpPr>
          <p:cNvPr id="24" name="Rectangle 23"/>
          <p:cNvSpPr/>
          <p:nvPr/>
        </p:nvSpPr>
        <p:spPr bwMode="auto">
          <a:xfrm>
            <a:off x="1769090" y="5486400"/>
            <a:ext cx="1202709" cy="78087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b="0">
                <a:solidFill>
                  <a:schemeClr val="bg2"/>
                </a:solidFill>
                <a:latin typeface="Gill Sans"/>
                <a:cs typeface="Gill Sans"/>
              </a:rPr>
              <a:t>Other</a:t>
            </a:r>
            <a:br>
              <a:rPr lang="en-US" sz="2000" b="0">
                <a:solidFill>
                  <a:schemeClr val="bg2"/>
                </a:solidFill>
                <a:latin typeface="Gill Sans"/>
                <a:cs typeface="Gill Sans"/>
              </a:rPr>
            </a:br>
            <a:r>
              <a:rPr lang="en-US" sz="2000" b="0">
                <a:solidFill>
                  <a:schemeClr val="bg2"/>
                </a:solidFill>
                <a:latin typeface="Gill Sans"/>
                <a:cs typeface="Gill Sans"/>
              </a:rPr>
              <a:t> tools</a:t>
            </a:r>
            <a:endParaRPr kumimoji="0" lang="en-US" sz="2000" b="0" i="0" u="none" strike="noStrike" cap="none" normalizeH="0" baseline="0" dirty="0">
              <a:ln>
                <a:noFill/>
              </a:ln>
              <a:solidFill>
                <a:schemeClr val="bg2"/>
              </a:solidFill>
              <a:effectLst/>
              <a:latin typeface="Gill Sans"/>
              <a:cs typeface="Gill Sans"/>
            </a:endParaRPr>
          </a:p>
        </p:txBody>
      </p:sp>
      <p:sp>
        <p:nvSpPr>
          <p:cNvPr id="25" name="TextBox 24"/>
          <p:cNvSpPr txBox="1"/>
          <p:nvPr/>
        </p:nvSpPr>
        <p:spPr>
          <a:xfrm>
            <a:off x="5005885"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Warehouse</a:t>
            </a:r>
            <a:endParaRPr lang="en-US" sz="1800" b="0" dirty="0">
              <a:solidFill>
                <a:schemeClr val="bg2"/>
              </a:solidFill>
              <a:latin typeface="Gill Sans"/>
              <a:cs typeface="Gill Sans"/>
            </a:endParaRPr>
          </a:p>
        </p:txBody>
      </p:sp>
      <p:sp>
        <p:nvSpPr>
          <p:cNvPr id="26" name="TextBox 25"/>
          <p:cNvSpPr txBox="1"/>
          <p:nvPr/>
        </p:nvSpPr>
        <p:spPr>
          <a:xfrm>
            <a:off x="2085264" y="4693389"/>
            <a:ext cx="2258136" cy="461665"/>
          </a:xfrm>
          <a:prstGeom prst="rect">
            <a:avLst/>
          </a:prstGeom>
          <a:noFill/>
        </p:spPr>
        <p:txBody>
          <a:bodyPr wrap="square" rtlCol="0">
            <a:spAutoFit/>
          </a:bodyPr>
          <a:lstStyle/>
          <a:p>
            <a:pPr algn="ctr"/>
            <a:r>
              <a:rPr lang="en-US" sz="2400" b="0" dirty="0">
                <a:solidFill>
                  <a:schemeClr val="bg2"/>
                </a:solidFill>
                <a:latin typeface="Gill Sans"/>
                <a:cs typeface="Gill Sans"/>
              </a:rPr>
              <a:t>“Data Lake”</a:t>
            </a:r>
            <a:endParaRPr lang="en-US" sz="1800" b="0" dirty="0">
              <a:solidFill>
                <a:schemeClr val="bg2"/>
              </a:solidFill>
              <a:latin typeface="Gill Sans"/>
              <a:cs typeface="Gill Sans"/>
            </a:endParaRPr>
          </a:p>
        </p:txBody>
      </p:sp>
      <p:sp>
        <p:nvSpPr>
          <p:cNvPr id="27" name="TextBox 26"/>
          <p:cNvSpPr txBox="1"/>
          <p:nvPr/>
        </p:nvSpPr>
        <p:spPr>
          <a:xfrm>
            <a:off x="3048000" y="6324600"/>
            <a:ext cx="2742631" cy="461665"/>
          </a:xfrm>
          <a:prstGeom prst="rect">
            <a:avLst/>
          </a:prstGeom>
          <a:noFill/>
        </p:spPr>
        <p:txBody>
          <a:bodyPr wrap="square" rtlCol="0">
            <a:spAutoFit/>
          </a:bodyPr>
          <a:lstStyle/>
          <a:p>
            <a:pPr algn="ctr"/>
            <a:r>
              <a:rPr lang="en-US" sz="2400" b="0">
                <a:solidFill>
                  <a:schemeClr val="bg2"/>
                </a:solidFill>
                <a:latin typeface="Gill Sans"/>
                <a:cs typeface="Gill Sans"/>
              </a:rPr>
              <a:t>data scientists</a:t>
            </a:r>
            <a:endParaRPr lang="en-US" sz="1800" b="0" dirty="0">
              <a:solidFill>
                <a:schemeClr val="bg2"/>
              </a:solidFill>
              <a:latin typeface="Gill Sans"/>
              <a:cs typeface="Gill Sans"/>
            </a:endParaRPr>
          </a:p>
        </p:txBody>
      </p:sp>
      <p:sp>
        <p:nvSpPr>
          <p:cNvPr id="34" name="Down Arrow 33"/>
          <p:cNvSpPr/>
          <p:nvPr/>
        </p:nvSpPr>
        <p:spPr bwMode="auto">
          <a:xfrm>
            <a:off x="3962400" y="3084512"/>
            <a:ext cx="1219200" cy="1258888"/>
          </a:xfrm>
          <a:prstGeom prst="downArrow">
            <a:avLst/>
          </a:prstGeom>
          <a:ln>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35" name="TextBox 34"/>
          <p:cNvSpPr txBox="1"/>
          <p:nvPr/>
        </p:nvSpPr>
        <p:spPr>
          <a:xfrm>
            <a:off x="2743200" y="3376136"/>
            <a:ext cx="3657599" cy="738664"/>
          </a:xfrm>
          <a:prstGeom prst="rect">
            <a:avLst/>
          </a:prstGeom>
          <a:noFill/>
        </p:spPr>
        <p:txBody>
          <a:bodyPr wrap="square" rtlCol="0">
            <a:spAutoFit/>
          </a:bodyPr>
          <a:lstStyle/>
          <a:p>
            <a:pPr algn="ctr"/>
            <a:r>
              <a:rPr lang="en-US" sz="2400" b="0" dirty="0">
                <a:solidFill>
                  <a:schemeClr val="bg2"/>
                </a:solidFill>
                <a:latin typeface="Gill Sans"/>
                <a:cs typeface="Gill Sans"/>
              </a:rPr>
              <a:t>ETL</a:t>
            </a:r>
            <a:br>
              <a:rPr lang="en-US" sz="1800" b="0" dirty="0">
                <a:solidFill>
                  <a:schemeClr val="bg2"/>
                </a:solidFill>
                <a:latin typeface="Gill Sans"/>
                <a:cs typeface="Gill Sans"/>
              </a:rPr>
            </a:br>
            <a:r>
              <a:rPr lang="en-US" sz="1800" b="0" dirty="0">
                <a:solidFill>
                  <a:schemeClr val="bg2"/>
                </a:solidFill>
                <a:latin typeface="Gill Sans"/>
                <a:cs typeface="Gill Sans"/>
              </a:rPr>
              <a:t>(Extract, Transform, and Load)</a:t>
            </a:r>
          </a:p>
        </p:txBody>
      </p:sp>
      <p:sp>
        <p:nvSpPr>
          <p:cNvPr id="36" name="TextBox 35"/>
          <p:cNvSpPr txBox="1"/>
          <p:nvPr/>
        </p:nvSpPr>
        <p:spPr>
          <a:xfrm>
            <a:off x="152400" y="3124200"/>
            <a:ext cx="2590800" cy="1077218"/>
          </a:xfrm>
          <a:prstGeom prst="rect">
            <a:avLst/>
          </a:prstGeom>
          <a:noFill/>
        </p:spPr>
        <p:txBody>
          <a:bodyPr wrap="square" rtlCol="0">
            <a:spAutoFit/>
          </a:bodyPr>
          <a:lstStyle/>
          <a:p>
            <a:r>
              <a:rPr lang="en-US" sz="3200" b="0" dirty="0">
                <a:solidFill>
                  <a:schemeClr val="bg2"/>
                </a:solidFill>
                <a:latin typeface="Gill Sans"/>
                <a:cs typeface="Gill Sans"/>
              </a:rPr>
              <a:t>Everything </a:t>
            </a:r>
          </a:p>
          <a:p>
            <a:r>
              <a:rPr lang="en-US" sz="3200" b="0" dirty="0">
                <a:solidFill>
                  <a:schemeClr val="bg2"/>
                </a:solidFill>
                <a:latin typeface="Gill Sans"/>
                <a:cs typeface="Gill Sans"/>
              </a:rPr>
              <a:t>In the cloud!</a:t>
            </a:r>
            <a:endParaRPr lang="en-US" sz="1800" b="0" dirty="0">
              <a:solidFill>
                <a:schemeClr val="bg2"/>
              </a:solidFill>
              <a:latin typeface="Gill Sans"/>
              <a:cs typeface="Gill Sans"/>
            </a:endParaRPr>
          </a:p>
        </p:txBody>
      </p:sp>
      <p:sp>
        <p:nvSpPr>
          <p:cNvPr id="43" name="TextBox 42"/>
          <p:cNvSpPr txBox="1"/>
          <p:nvPr/>
        </p:nvSpPr>
        <p:spPr>
          <a:xfrm>
            <a:off x="4648200" y="863024"/>
            <a:ext cx="4433120" cy="584776"/>
          </a:xfrm>
          <a:prstGeom prst="rect">
            <a:avLst/>
          </a:prstGeom>
          <a:noFill/>
        </p:spPr>
        <p:txBody>
          <a:bodyPr wrap="square" rtlCol="0">
            <a:spAutoFit/>
          </a:bodyPr>
          <a:lstStyle/>
          <a:p>
            <a:pPr algn="ctr"/>
            <a:r>
              <a:rPr lang="en-US" sz="3200" b="0" dirty="0">
                <a:solidFill>
                  <a:srgbClr val="FF0000"/>
                </a:solidFill>
                <a:latin typeface="Gill Sans"/>
                <a:cs typeface="Gill Sans"/>
              </a:rPr>
              <a:t>IaaS / Load balance </a:t>
            </a:r>
            <a:r>
              <a:rPr lang="en-US" sz="3200" b="0" dirty="0" err="1">
                <a:solidFill>
                  <a:srgbClr val="FF0000"/>
                </a:solidFill>
                <a:latin typeface="Gill Sans"/>
                <a:cs typeface="Gill Sans"/>
              </a:rPr>
              <a:t>aaS</a:t>
            </a:r>
            <a:endParaRPr lang="en-US" sz="3200" b="0" dirty="0">
              <a:solidFill>
                <a:srgbClr val="FF0000"/>
              </a:solidFill>
              <a:latin typeface="Gill Sans"/>
              <a:cs typeface="Gill Sans"/>
            </a:endParaRPr>
          </a:p>
        </p:txBody>
      </p:sp>
      <p:grpSp>
        <p:nvGrpSpPr>
          <p:cNvPr id="44" name="Group 43"/>
          <p:cNvGrpSpPr/>
          <p:nvPr/>
        </p:nvGrpSpPr>
        <p:grpSpPr>
          <a:xfrm>
            <a:off x="3543300" y="1838126"/>
            <a:ext cx="2057400" cy="1133674"/>
            <a:chOff x="3543300" y="1838126"/>
            <a:chExt cx="2057400" cy="1133674"/>
          </a:xfrm>
        </p:grpSpPr>
        <p:sp>
          <p:nvSpPr>
            <p:cNvPr id="45" name="Can 44"/>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6" name="TextBox 45"/>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47" name="Group 46"/>
          <p:cNvGrpSpPr/>
          <p:nvPr/>
        </p:nvGrpSpPr>
        <p:grpSpPr>
          <a:xfrm>
            <a:off x="5715000" y="1838126"/>
            <a:ext cx="2057400" cy="1133674"/>
            <a:chOff x="3543300" y="1838126"/>
            <a:chExt cx="2057400" cy="1133674"/>
          </a:xfrm>
        </p:grpSpPr>
        <p:sp>
          <p:nvSpPr>
            <p:cNvPr id="48" name="Can 47"/>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49" name="TextBox 48"/>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grpSp>
        <p:nvGrpSpPr>
          <p:cNvPr id="50" name="Group 49"/>
          <p:cNvGrpSpPr/>
          <p:nvPr/>
        </p:nvGrpSpPr>
        <p:grpSpPr>
          <a:xfrm>
            <a:off x="1333500" y="1838126"/>
            <a:ext cx="2057400" cy="1133674"/>
            <a:chOff x="3543300" y="1838126"/>
            <a:chExt cx="2057400" cy="1133674"/>
          </a:xfrm>
        </p:grpSpPr>
        <p:sp>
          <p:nvSpPr>
            <p:cNvPr id="51" name="Can 50"/>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52" name="TextBox 51"/>
            <p:cNvSpPr txBox="1"/>
            <p:nvPr/>
          </p:nvSpPr>
          <p:spPr>
            <a:xfrm>
              <a:off x="3543300" y="2140803"/>
              <a:ext cx="2057400" cy="830997"/>
            </a:xfrm>
            <a:prstGeom prst="rect">
              <a:avLst/>
            </a:prstGeom>
            <a:noFill/>
          </p:spPr>
          <p:txBody>
            <a:bodyPr wrap="square" rtlCol="0">
              <a:spAutoFit/>
            </a:bodyPr>
            <a:lstStyle/>
            <a:p>
              <a:pPr algn="ctr"/>
              <a:r>
                <a:rPr lang="en-US" sz="2400" b="0" dirty="0">
                  <a:solidFill>
                    <a:schemeClr val="bg2"/>
                  </a:solidFill>
                  <a:latin typeface="Gill Sans"/>
                  <a:cs typeface="Gill Sans"/>
                </a:rPr>
                <a:t>OLTP </a:t>
              </a:r>
              <a:br>
                <a:rPr lang="en-US" sz="2400" b="0" dirty="0">
                  <a:solidFill>
                    <a:schemeClr val="bg2"/>
                  </a:solidFill>
                  <a:latin typeface="Gill Sans"/>
                  <a:cs typeface="Gill Sans"/>
                </a:rPr>
              </a:b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53" name="TextBox 52"/>
          <p:cNvSpPr txBox="1"/>
          <p:nvPr/>
        </p:nvSpPr>
        <p:spPr>
          <a:xfrm>
            <a:off x="4443896" y="1663124"/>
            <a:ext cx="4433120" cy="584776"/>
          </a:xfrm>
          <a:prstGeom prst="rect">
            <a:avLst/>
          </a:prstGeom>
          <a:noFill/>
        </p:spPr>
        <p:txBody>
          <a:bodyPr wrap="square" rtlCol="0">
            <a:spAutoFit/>
          </a:bodyPr>
          <a:lstStyle/>
          <a:p>
            <a:pPr algn="ctr"/>
            <a:r>
              <a:rPr lang="en-US" sz="3200" b="0" dirty="0" err="1">
                <a:solidFill>
                  <a:srgbClr val="FF0000"/>
                </a:solidFill>
                <a:latin typeface="Gill Sans"/>
                <a:cs typeface="Gill Sans"/>
              </a:rPr>
              <a:t>DBaaS</a:t>
            </a:r>
            <a:r>
              <a:rPr lang="en-US" sz="3200" b="0" dirty="0">
                <a:solidFill>
                  <a:srgbClr val="FF0000"/>
                </a:solidFill>
                <a:latin typeface="Gill Sans"/>
                <a:cs typeface="Gill Sans"/>
              </a:rPr>
              <a:t> </a:t>
            </a:r>
            <a:r>
              <a:rPr lang="en-US" sz="2400" b="0" dirty="0">
                <a:solidFill>
                  <a:srgbClr val="FF0000"/>
                </a:solidFill>
                <a:latin typeface="Gill Sans"/>
                <a:cs typeface="Gill Sans"/>
              </a:rPr>
              <a:t>(e.g., RDS)</a:t>
            </a:r>
          </a:p>
        </p:txBody>
      </p:sp>
      <p:sp>
        <p:nvSpPr>
          <p:cNvPr id="54" name="TextBox 53"/>
          <p:cNvSpPr txBox="1"/>
          <p:nvPr/>
        </p:nvSpPr>
        <p:spPr>
          <a:xfrm>
            <a:off x="5105399" y="4218351"/>
            <a:ext cx="3733801" cy="584776"/>
          </a:xfrm>
          <a:prstGeom prst="rect">
            <a:avLst/>
          </a:prstGeom>
          <a:noFill/>
        </p:spPr>
        <p:txBody>
          <a:bodyPr wrap="square" rtlCol="0">
            <a:spAutoFit/>
          </a:bodyPr>
          <a:lstStyle/>
          <a:p>
            <a:pPr algn="ctr"/>
            <a:r>
              <a:rPr lang="en-US" sz="3200" b="0" dirty="0" err="1">
                <a:solidFill>
                  <a:srgbClr val="FF0000"/>
                </a:solidFill>
                <a:latin typeface="Gill Sans"/>
                <a:cs typeface="Gill Sans"/>
              </a:rPr>
              <a:t>DBaaS</a:t>
            </a:r>
            <a:r>
              <a:rPr lang="en-US" sz="3200" b="0" dirty="0">
                <a:solidFill>
                  <a:srgbClr val="FF0000"/>
                </a:solidFill>
                <a:latin typeface="Gill Sans"/>
                <a:cs typeface="Gill Sans"/>
              </a:rPr>
              <a:t> </a:t>
            </a:r>
            <a:r>
              <a:rPr lang="en-US" sz="2400" b="0" dirty="0">
                <a:solidFill>
                  <a:srgbClr val="FF0000"/>
                </a:solidFill>
                <a:latin typeface="Gill Sans"/>
                <a:cs typeface="Gill Sans"/>
              </a:rPr>
              <a:t>(e.g., RedShift)</a:t>
            </a:r>
          </a:p>
        </p:txBody>
      </p:sp>
      <p:sp>
        <p:nvSpPr>
          <p:cNvPr id="55" name="TextBox 54"/>
          <p:cNvSpPr txBox="1"/>
          <p:nvPr/>
        </p:nvSpPr>
        <p:spPr>
          <a:xfrm>
            <a:off x="3777865" y="4816098"/>
            <a:ext cx="832279" cy="584776"/>
          </a:xfrm>
          <a:prstGeom prst="rect">
            <a:avLst/>
          </a:prstGeom>
          <a:noFill/>
        </p:spPr>
        <p:txBody>
          <a:bodyPr wrap="square" rtlCol="0">
            <a:spAutoFit/>
          </a:bodyPr>
          <a:lstStyle/>
          <a:p>
            <a:pPr algn="ctr"/>
            <a:r>
              <a:rPr lang="en-US" sz="3200" b="0" dirty="0">
                <a:solidFill>
                  <a:srgbClr val="FF0000"/>
                </a:solidFill>
                <a:latin typeface="Gill Sans"/>
                <a:cs typeface="Gill Sans"/>
              </a:rPr>
              <a:t>S3</a:t>
            </a:r>
            <a:endParaRPr lang="en-US" sz="2400" b="0" dirty="0">
              <a:solidFill>
                <a:srgbClr val="FF0000"/>
              </a:solidFill>
              <a:latin typeface="Gill Sans"/>
              <a:cs typeface="Gill Sans"/>
            </a:endParaRPr>
          </a:p>
        </p:txBody>
      </p:sp>
      <p:sp>
        <p:nvSpPr>
          <p:cNvPr id="56" name="TextBox 55"/>
          <p:cNvSpPr txBox="1"/>
          <p:nvPr/>
        </p:nvSpPr>
        <p:spPr>
          <a:xfrm>
            <a:off x="5824377" y="5912369"/>
            <a:ext cx="3243423" cy="584775"/>
          </a:xfrm>
          <a:prstGeom prst="rect">
            <a:avLst/>
          </a:prstGeom>
          <a:noFill/>
        </p:spPr>
        <p:txBody>
          <a:bodyPr wrap="square" rtlCol="0">
            <a:spAutoFit/>
          </a:bodyPr>
          <a:lstStyle/>
          <a:p>
            <a:pPr algn="ctr"/>
            <a:r>
              <a:rPr lang="en-US" sz="3200" b="0" dirty="0">
                <a:solidFill>
                  <a:srgbClr val="FF0000"/>
                </a:solidFill>
                <a:latin typeface="Gill Sans"/>
                <a:cs typeface="Gill Sans"/>
              </a:rPr>
              <a:t>“</a:t>
            </a:r>
            <a:r>
              <a:rPr lang="en-US" sz="3200" b="0" dirty="0" err="1">
                <a:solidFill>
                  <a:srgbClr val="FF0000"/>
                </a:solidFill>
                <a:latin typeface="Gill Sans"/>
                <a:cs typeface="Gill Sans"/>
              </a:rPr>
              <a:t>Cloudified</a:t>
            </a:r>
            <a:r>
              <a:rPr lang="en-US" sz="3200" b="0" dirty="0">
                <a:solidFill>
                  <a:srgbClr val="FF0000"/>
                </a:solidFill>
                <a:latin typeface="Gill Sans"/>
                <a:cs typeface="Gill Sans"/>
              </a:rPr>
              <a:t>” tools</a:t>
            </a:r>
            <a:endParaRPr lang="en-US" sz="2400" b="0" dirty="0">
              <a:solidFill>
                <a:srgbClr val="FF0000"/>
              </a:solidFill>
              <a:latin typeface="Gill Sans"/>
              <a:cs typeface="Gill Sans"/>
            </a:endParaRPr>
          </a:p>
        </p:txBody>
      </p:sp>
      <p:sp>
        <p:nvSpPr>
          <p:cNvPr id="57" name="TextBox 56"/>
          <p:cNvSpPr txBox="1"/>
          <p:nvPr/>
        </p:nvSpPr>
        <p:spPr>
          <a:xfrm>
            <a:off x="4152898" y="3200400"/>
            <a:ext cx="2933702" cy="584776"/>
          </a:xfrm>
          <a:prstGeom prst="rect">
            <a:avLst/>
          </a:prstGeom>
          <a:noFill/>
        </p:spPr>
        <p:txBody>
          <a:bodyPr wrap="square" rtlCol="0">
            <a:spAutoFit/>
          </a:bodyPr>
          <a:lstStyle/>
          <a:p>
            <a:pPr algn="ctr"/>
            <a:r>
              <a:rPr lang="en-US" sz="3200" b="0" dirty="0">
                <a:solidFill>
                  <a:srgbClr val="FF0000"/>
                </a:solidFill>
                <a:latin typeface="Gill Sans"/>
                <a:cs typeface="Gill Sans"/>
              </a:rPr>
              <a:t>ELT </a:t>
            </a:r>
            <a:r>
              <a:rPr lang="en-US" sz="3200" b="0" dirty="0" err="1">
                <a:solidFill>
                  <a:srgbClr val="FF0000"/>
                </a:solidFill>
                <a:latin typeface="Gill Sans"/>
                <a:cs typeface="Gill Sans"/>
              </a:rPr>
              <a:t>aaS</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366185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6" grpId="0"/>
      <p:bldP spid="43" grpId="0"/>
      <p:bldP spid="53" grpId="0"/>
      <p:bldP spid="54" grpId="0"/>
      <p:bldP spid="55" grpId="0"/>
      <p:bldP spid="56" grpId="0"/>
      <p:bldP spid="57"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itennoj_honbo_garden06s3200.jpg"/>
          <p:cNvPicPr>
            <a:picLocks noChangeAspect="1"/>
          </p:cNvPicPr>
          <p:nvPr/>
        </p:nvPicPr>
        <p:blipFill>
          <a:blip r:embed="rId2" cstate="print"/>
          <a:stretch>
            <a:fillRect/>
          </a:stretch>
        </p:blipFill>
        <p:spPr>
          <a:xfrm>
            <a:off x="-550688" y="0"/>
            <a:ext cx="10245376" cy="6857999"/>
          </a:xfrm>
          <a:prstGeom prst="rect">
            <a:avLst/>
          </a:prstGeom>
        </p:spPr>
      </p:pic>
      <p:sp>
        <p:nvSpPr>
          <p:cNvPr id="5" name="TextBox 3"/>
          <p:cNvSpPr txBox="1">
            <a:spLocks noChangeArrowheads="1"/>
          </p:cNvSpPr>
          <p:nvPr/>
        </p:nvSpPr>
        <p:spPr bwMode="auto">
          <a:xfrm>
            <a:off x="0" y="6611938"/>
            <a:ext cx="2743200" cy="246221"/>
          </a:xfrm>
          <a:prstGeom prst="rect">
            <a:avLst/>
          </a:prstGeom>
          <a:noFill/>
          <a:ln w="9525">
            <a:noFill/>
            <a:miter lim="800000"/>
            <a:headEnd/>
            <a:tailEnd/>
          </a:ln>
        </p:spPr>
        <p:txBody>
          <a:bodyPr wrap="square">
            <a:spAutoFit/>
          </a:bodyPr>
          <a:lstStyle/>
          <a:p>
            <a:r>
              <a:rPr lang="en-US" sz="1000" b="0" dirty="0">
                <a:solidFill>
                  <a:srgbClr val="FFFFFF"/>
                </a:solidFill>
              </a:rPr>
              <a:t>Source: Wikipedia (Japanese rock garden)</a:t>
            </a:r>
          </a:p>
        </p:txBody>
      </p:sp>
    </p:spTree>
    <p:extLst>
      <p:ext uri="{BB962C8B-B14F-4D97-AF65-F5344CB8AC3E}">
        <p14:creationId xmlns:p14="http://schemas.microsoft.com/office/powerpoint/2010/main" val="303586200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0" y="6611938"/>
            <a:ext cx="4419600" cy="246221"/>
          </a:xfrm>
          <a:prstGeom prst="rect">
            <a:avLst/>
          </a:prstGeom>
          <a:noFill/>
          <a:ln w="9525">
            <a:noFill/>
            <a:miter lim="800000"/>
            <a:headEnd/>
            <a:tailEnd/>
          </a:ln>
        </p:spPr>
        <p:txBody>
          <a:bodyPr wrap="square">
            <a:spAutoFit/>
          </a:bodyPr>
          <a:lstStyle/>
          <a:p>
            <a:r>
              <a:rPr lang="en-US" sz="1000" b="0" dirty="0">
                <a:solidFill>
                  <a:schemeClr val="bg1"/>
                </a:solidFill>
              </a:rPr>
              <a:t>Source: Wikipedia</a:t>
            </a:r>
          </a:p>
        </p:txBody>
      </p:sp>
      <p:pic>
        <p:nvPicPr>
          <p:cNvPr id="3" name="Picture 2" descr="Edgar_F_Codd.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19200"/>
            <a:ext cx="3124200" cy="4441991"/>
          </a:xfrm>
          <a:prstGeom prst="rect">
            <a:avLst/>
          </a:prstGeom>
        </p:spPr>
      </p:pic>
    </p:spTree>
    <p:extLst>
      <p:ext uri="{BB962C8B-B14F-4D97-AF65-F5344CB8AC3E}">
        <p14:creationId xmlns:p14="http://schemas.microsoft.com/office/powerpoint/2010/main" val="138974922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dirty="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TextBox 7"/>
          <p:cNvSpPr txBox="1"/>
          <p:nvPr/>
        </p:nvSpPr>
        <p:spPr>
          <a:xfrm rot="21124312">
            <a:off x="3124200" y="2877576"/>
            <a:ext cx="4648200" cy="461665"/>
          </a:xfrm>
          <a:prstGeom prst="rect">
            <a:avLst/>
          </a:prstGeom>
          <a:noFill/>
        </p:spPr>
        <p:txBody>
          <a:bodyPr wrap="square" rtlCol="0">
            <a:spAutoFit/>
          </a:bodyPr>
          <a:lstStyle/>
          <a:p>
            <a:pPr algn="ctr"/>
            <a:r>
              <a:rPr lang="en-US" sz="2400" b="0">
                <a:solidFill>
                  <a:srgbClr val="FF0000"/>
                </a:solidFill>
                <a:latin typeface="Gill Sans"/>
                <a:cs typeface="Gill Sans"/>
              </a:rPr>
              <a:t>Why is this a good idea?</a:t>
            </a:r>
            <a:endParaRPr lang="en-US" sz="2400" b="0" dirty="0">
              <a:solidFill>
                <a:srgbClr val="FF0000"/>
              </a:solidFill>
              <a:latin typeface="Gill Sans"/>
              <a:cs typeface="Gill Sans"/>
            </a:endParaRPr>
          </a:p>
        </p:txBody>
      </p:sp>
    </p:spTree>
    <p:extLst>
      <p:ext uri="{BB962C8B-B14F-4D97-AF65-F5344CB8AC3E}">
        <p14:creationId xmlns:p14="http://schemas.microsoft.com/office/powerpoint/2010/main" val="18682695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2382560"/>
            <a:ext cx="7619999" cy="1569660"/>
          </a:xfrm>
          <a:prstGeom prst="rect">
            <a:avLst/>
          </a:prstGeom>
          <a:noFill/>
        </p:spPr>
        <p:txBody>
          <a:bodyPr wrap="square" rtlCol="0">
            <a:spAutoFit/>
          </a:bodyPr>
          <a:lstStyle/>
          <a:p>
            <a:r>
              <a:rPr lang="en-US" sz="2400" b="0" dirty="0">
                <a:solidFill>
                  <a:schemeClr val="bg1"/>
                </a:solidFill>
                <a:latin typeface="Gill Sans"/>
                <a:cs typeface="Gill Sans"/>
              </a:rPr>
              <a:t>An organization should retain data that result from carrying out its mission and exploit those data to generate insights that benefit the organization, for example, market analysis, strategic planning, decision making, etc.</a:t>
            </a:r>
          </a:p>
        </p:txBody>
      </p:sp>
      <p:sp>
        <p:nvSpPr>
          <p:cNvPr id="4" name="TextBox 3"/>
          <p:cNvSpPr txBox="1"/>
          <p:nvPr/>
        </p:nvSpPr>
        <p:spPr>
          <a:xfrm rot="20704901">
            <a:off x="4045075" y="4308760"/>
            <a:ext cx="2209800" cy="830997"/>
          </a:xfrm>
          <a:prstGeom prst="rect">
            <a:avLst/>
          </a:prstGeom>
          <a:noFill/>
        </p:spPr>
        <p:txBody>
          <a:bodyPr wrap="square" rtlCol="0">
            <a:spAutoFit/>
          </a:bodyPr>
          <a:lstStyle/>
          <a:p>
            <a:r>
              <a:rPr lang="en-US" sz="4800" dirty="0">
                <a:solidFill>
                  <a:srgbClr val="FF0000"/>
                </a:solidFill>
                <a:latin typeface="Gill Sans"/>
                <a:cs typeface="Gill Sans"/>
              </a:rPr>
              <a:t>Duh!?</a:t>
            </a:r>
          </a:p>
        </p:txBody>
      </p:sp>
      <p:sp>
        <p:nvSpPr>
          <p:cNvPr id="5" name="Title 1"/>
          <p:cNvSpPr txBox="1">
            <a:spLocks/>
          </p:cNvSpPr>
          <p:nvPr/>
        </p:nvSpPr>
        <p:spPr>
          <a:xfrm>
            <a:off x="0" y="548640"/>
            <a:ext cx="9144000" cy="685800"/>
          </a:xfrm>
          <a:prstGeom prst="rect">
            <a:avLst/>
          </a:prstGeom>
        </p:spPr>
        <p:txBody>
          <a:bodyPr/>
          <a:lstStyle/>
          <a:p>
            <a:pPr lvl="0" algn="ctr">
              <a:defRPr/>
            </a:pPr>
            <a:r>
              <a:rPr lang="en-US" sz="3600" b="0" kern="0" dirty="0">
                <a:solidFill>
                  <a:srgbClr val="000000"/>
                </a:solidFill>
                <a:latin typeface="Gill Sans"/>
                <a:cs typeface="Gill Sans"/>
              </a:rPr>
              <a:t>Business Intelligence</a:t>
            </a:r>
          </a:p>
        </p:txBody>
      </p:sp>
    </p:spTree>
    <p:extLst>
      <p:ext uri="{BB962C8B-B14F-4D97-AF65-F5344CB8AC3E}">
        <p14:creationId xmlns:p14="http://schemas.microsoft.com/office/powerpoint/2010/main" val="159793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bwMode="auto">
          <a:xfrm>
            <a:off x="3543300" y="6858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Frontend</a:t>
            </a:r>
          </a:p>
        </p:txBody>
      </p:sp>
      <p:sp>
        <p:nvSpPr>
          <p:cNvPr id="6" name="Rectangle 5"/>
          <p:cNvSpPr/>
          <p:nvPr/>
        </p:nvSpPr>
        <p:spPr bwMode="auto">
          <a:xfrm>
            <a:off x="3543300" y="1261963"/>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Backend</a:t>
            </a:r>
          </a:p>
        </p:txBody>
      </p:sp>
      <p:sp>
        <p:nvSpPr>
          <p:cNvPr id="9" name="TextBox 8"/>
          <p:cNvSpPr txBox="1"/>
          <p:nvPr/>
        </p:nvSpPr>
        <p:spPr>
          <a:xfrm>
            <a:off x="3543300" y="152400"/>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users</a:t>
            </a:r>
          </a:p>
        </p:txBody>
      </p:sp>
      <p:grpSp>
        <p:nvGrpSpPr>
          <p:cNvPr id="29" name="Group 28"/>
          <p:cNvGrpSpPr/>
          <p:nvPr/>
        </p:nvGrpSpPr>
        <p:grpSpPr>
          <a:xfrm>
            <a:off x="3543300" y="1838126"/>
            <a:ext cx="2057400" cy="1133674"/>
            <a:chOff x="3543300" y="1838126"/>
            <a:chExt cx="2057400" cy="1133674"/>
          </a:xfrm>
        </p:grpSpPr>
        <p:sp>
          <p:nvSpPr>
            <p:cNvPr id="2" name="Can 1"/>
            <p:cNvSpPr/>
            <p:nvPr/>
          </p:nvSpPr>
          <p:spPr bwMode="auto">
            <a:xfrm>
              <a:off x="3543300" y="1838126"/>
              <a:ext cx="2057400" cy="1133674"/>
            </a:xfrm>
            <a:prstGeom prst="can">
              <a:avLst/>
            </a:prstGeom>
            <a:ln>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1" i="0" u="none" strike="noStrike" cap="none" normalizeH="0" baseline="0">
                <a:ln>
                  <a:noFill/>
                </a:ln>
                <a:solidFill>
                  <a:schemeClr val="tx1"/>
                </a:solidFill>
                <a:effectLst/>
                <a:latin typeface="Arial" charset="0"/>
              </a:endParaRPr>
            </a:p>
          </p:txBody>
        </p:sp>
        <p:sp>
          <p:nvSpPr>
            <p:cNvPr id="28" name="TextBox 27"/>
            <p:cNvSpPr txBox="1"/>
            <p:nvPr/>
          </p:nvSpPr>
          <p:spPr>
            <a:xfrm>
              <a:off x="3543300" y="2281535"/>
              <a:ext cx="2057400" cy="461665"/>
            </a:xfrm>
            <a:prstGeom prst="rect">
              <a:avLst/>
            </a:prstGeom>
            <a:noFill/>
          </p:spPr>
          <p:txBody>
            <a:bodyPr wrap="square" rtlCol="0">
              <a:spAutoFit/>
            </a:bodyPr>
            <a:lstStyle/>
            <a:p>
              <a:pPr algn="ctr"/>
              <a:r>
                <a:rPr lang="en-US" sz="2400" b="0">
                  <a:solidFill>
                    <a:schemeClr val="bg2"/>
                  </a:solidFill>
                  <a:latin typeface="Gill Sans"/>
                  <a:cs typeface="Gill Sans"/>
                </a:rPr>
                <a:t>database</a:t>
              </a:r>
              <a:endParaRPr lang="en-US" sz="1800" b="0" dirty="0">
                <a:solidFill>
                  <a:schemeClr val="bg2"/>
                </a:solidFill>
                <a:latin typeface="Gill Sans"/>
                <a:cs typeface="Gill Sans"/>
              </a:endParaRPr>
            </a:p>
          </p:txBody>
        </p:sp>
      </p:grpSp>
      <p:sp>
        <p:nvSpPr>
          <p:cNvPr id="8" name="Rectangle 7"/>
          <p:cNvSpPr/>
          <p:nvPr/>
        </p:nvSpPr>
        <p:spPr bwMode="auto">
          <a:xfrm>
            <a:off x="3543300" y="3124200"/>
            <a:ext cx="2057400" cy="457200"/>
          </a:xfrm>
          <a:prstGeom prst="rect">
            <a:avLst/>
          </a:prstGeom>
          <a:ln>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2"/>
                </a:solidFill>
                <a:effectLst/>
                <a:latin typeface="Gill Sans"/>
                <a:cs typeface="Gill Sans"/>
              </a:rPr>
              <a:t>BI tools</a:t>
            </a:r>
          </a:p>
        </p:txBody>
      </p:sp>
      <p:sp>
        <p:nvSpPr>
          <p:cNvPr id="10" name="TextBox 9"/>
          <p:cNvSpPr txBox="1"/>
          <p:nvPr/>
        </p:nvSpPr>
        <p:spPr>
          <a:xfrm>
            <a:off x="3543300" y="3653135"/>
            <a:ext cx="2019300" cy="461665"/>
          </a:xfrm>
          <a:prstGeom prst="rect">
            <a:avLst/>
          </a:prstGeom>
          <a:noFill/>
        </p:spPr>
        <p:txBody>
          <a:bodyPr wrap="square" rtlCol="0">
            <a:spAutoFit/>
          </a:bodyPr>
          <a:lstStyle/>
          <a:p>
            <a:pPr lvl="0" algn="ctr">
              <a:defRPr/>
            </a:pPr>
            <a:r>
              <a:rPr lang="en-US" sz="2400" b="0" kern="0" dirty="0">
                <a:solidFill>
                  <a:srgbClr val="000000"/>
                </a:solidFill>
                <a:latin typeface="Gill Sans"/>
                <a:cs typeface="Gill Sans"/>
              </a:rPr>
              <a:t>analysts</a:t>
            </a:r>
          </a:p>
        </p:txBody>
      </p:sp>
    </p:spTree>
    <p:extLst>
      <p:ext uri="{BB962C8B-B14F-4D97-AF65-F5344CB8AC3E}">
        <p14:creationId xmlns:p14="http://schemas.microsoft.com/office/powerpoint/2010/main" val="7819403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p:bldLst>
  </p:timing>
</p:sld>
</file>

<file path=ppt/theme/theme1.xml><?xml version="1.0" encoding="utf-8"?>
<a:theme xmlns:a="http://schemas.openxmlformats.org/drawingml/2006/main" name="Default Design">
  <a:themeElements>
    <a:clrScheme name="My Theme Colors">
      <a:dk1>
        <a:srgbClr val="000000"/>
      </a:dk1>
      <a:lt1>
        <a:srgbClr val="FFFFFF"/>
      </a:lt1>
      <a:dk2>
        <a:srgbClr val="000000"/>
      </a:dk2>
      <a:lt2>
        <a:srgbClr val="FFFFFF"/>
      </a:lt2>
      <a:accent1>
        <a:srgbClr val="FFFF99"/>
      </a:accent1>
      <a:accent2>
        <a:srgbClr val="9999FF"/>
      </a:accent2>
      <a:accent3>
        <a:srgbClr val="CCFF99"/>
      </a:accent3>
      <a:accent4>
        <a:srgbClr val="FF99CC"/>
      </a:accent4>
      <a:accent5>
        <a:srgbClr val="99CCFF"/>
      </a:accent5>
      <a:accent6>
        <a:srgbClr val="FFCC99"/>
      </a:accent6>
      <a:hlink>
        <a:srgbClr val="FFFFFF"/>
      </a:hlink>
      <a:folHlink>
        <a:srgbClr val="B2B2B2"/>
      </a:folHlink>
    </a:clrScheme>
    <a:fontScheme name="Default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25252F"/>
        </a:dk1>
        <a:lt1>
          <a:srgbClr val="9999FF"/>
        </a:lt1>
        <a:dk2>
          <a:srgbClr val="000000"/>
        </a:dk2>
        <a:lt2>
          <a:srgbClr val="FFFFFF"/>
        </a:lt2>
        <a:accent1>
          <a:srgbClr val="3366FF"/>
        </a:accent1>
        <a:accent2>
          <a:srgbClr val="003399"/>
        </a:accent2>
        <a:accent3>
          <a:srgbClr val="AAAAAA"/>
        </a:accent3>
        <a:accent4>
          <a:srgbClr val="8282DA"/>
        </a:accent4>
        <a:accent5>
          <a:srgbClr val="ADB8FF"/>
        </a:accent5>
        <a:accent6>
          <a:srgbClr val="002D8A"/>
        </a:accent6>
        <a:hlink>
          <a:srgbClr val="009999"/>
        </a:hlink>
        <a:folHlink>
          <a:srgbClr val="B2B2B2"/>
        </a:folHlink>
      </a:clrScheme>
      <a:clrMap bg1="dk2" tx1="lt1" bg2="dk1" tx2="lt2" accent1="accent1" accent2="accent2" accent3="accent3" accent4="accent4" accent5="accent5" accent6="accent6" hlink="hlink" folHlink="folHlink"/>
    </a:extraClrScheme>
    <a:extraClrScheme>
      <a:clrScheme name="Default Design 2">
        <a:dk1>
          <a:srgbClr val="314183"/>
        </a:dk1>
        <a:lt1>
          <a:srgbClr val="FFFFFF"/>
        </a:lt1>
        <a:dk2>
          <a:srgbClr val="0B1E45"/>
        </a:dk2>
        <a:lt2>
          <a:srgbClr val="FFFFFF"/>
        </a:lt2>
        <a:accent1>
          <a:srgbClr val="6666FF"/>
        </a:accent1>
        <a:accent2>
          <a:srgbClr val="0066FF"/>
        </a:accent2>
        <a:accent3>
          <a:srgbClr val="AAABB0"/>
        </a:accent3>
        <a:accent4>
          <a:srgbClr val="DADADA"/>
        </a:accent4>
        <a:accent5>
          <a:srgbClr val="B8B8FF"/>
        </a:accent5>
        <a:accent6>
          <a:srgbClr val="005CE7"/>
        </a:accent6>
        <a:hlink>
          <a:srgbClr val="006699"/>
        </a:hlink>
        <a:folHlink>
          <a:srgbClr val="B2B2B2"/>
        </a:folHlink>
      </a:clrScheme>
      <a:clrMap bg1="dk2" tx1="lt1" bg2="dk1" tx2="lt2" accent1="accent1" accent2="accent2" accent3="accent3" accent4="accent4" accent5="accent5" accent6="accent6" hlink="hlink" folHlink="folHlink"/>
    </a:extraClrScheme>
    <a:extraClrScheme>
      <a:clrScheme name="Default Design 3">
        <a:dk1>
          <a:srgbClr val="194349"/>
        </a:dk1>
        <a:lt1>
          <a:srgbClr val="FFFFCC"/>
        </a:lt1>
        <a:dk2>
          <a:srgbClr val="006666"/>
        </a:dk2>
        <a:lt2>
          <a:srgbClr val="FFFFFF"/>
        </a:lt2>
        <a:accent1>
          <a:srgbClr val="99CC00"/>
        </a:accent1>
        <a:accent2>
          <a:srgbClr val="00B6B2"/>
        </a:accent2>
        <a:accent3>
          <a:srgbClr val="AAB8B8"/>
        </a:accent3>
        <a:accent4>
          <a:srgbClr val="DADAAE"/>
        </a:accent4>
        <a:accent5>
          <a:srgbClr val="CAE2AA"/>
        </a:accent5>
        <a:accent6>
          <a:srgbClr val="00A5A1"/>
        </a:accent6>
        <a:hlink>
          <a:srgbClr val="669900"/>
        </a:hlink>
        <a:folHlink>
          <a:srgbClr val="666699"/>
        </a:folHlink>
      </a:clrScheme>
      <a:clrMap bg1="dk2" tx1="lt1" bg2="dk1" tx2="lt2" accent1="accent1" accent2="accent2" accent3="accent3" accent4="accent4" accent5="accent5" accent6="accent6" hlink="hlink" folHlink="folHlink"/>
    </a:extraClrScheme>
    <a:extraClrScheme>
      <a:clrScheme name="Default Design 4">
        <a:dk1>
          <a:srgbClr val="194349"/>
        </a:dk1>
        <a:lt1>
          <a:srgbClr val="FFFFCC"/>
        </a:lt1>
        <a:dk2>
          <a:srgbClr val="0000FF"/>
        </a:dk2>
        <a:lt2>
          <a:srgbClr val="FFFFFF"/>
        </a:lt2>
        <a:accent1>
          <a:srgbClr val="0099FF"/>
        </a:accent1>
        <a:accent2>
          <a:srgbClr val="33CC33"/>
        </a:accent2>
        <a:accent3>
          <a:srgbClr val="AAAAFF"/>
        </a:accent3>
        <a:accent4>
          <a:srgbClr val="DADAAE"/>
        </a:accent4>
        <a:accent5>
          <a:srgbClr val="AACAFF"/>
        </a:accent5>
        <a:accent6>
          <a:srgbClr val="2DB92D"/>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5">
        <a:dk1>
          <a:srgbClr val="194349"/>
        </a:dk1>
        <a:lt1>
          <a:srgbClr val="FFFFCC"/>
        </a:lt1>
        <a:dk2>
          <a:srgbClr val="72A497"/>
        </a:dk2>
        <a:lt2>
          <a:srgbClr val="000000"/>
        </a:lt2>
        <a:accent1>
          <a:srgbClr val="805D32"/>
        </a:accent1>
        <a:accent2>
          <a:srgbClr val="7D2F3C"/>
        </a:accent2>
        <a:accent3>
          <a:srgbClr val="BCCFC9"/>
        </a:accent3>
        <a:accent4>
          <a:srgbClr val="DADAAE"/>
        </a:accent4>
        <a:accent5>
          <a:srgbClr val="C0B6AD"/>
        </a:accent5>
        <a:accent6>
          <a:srgbClr val="712A35"/>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Default Design 6">
        <a:dk1>
          <a:srgbClr val="1C1C1C"/>
        </a:dk1>
        <a:lt1>
          <a:srgbClr val="FFFFFF"/>
        </a:lt1>
        <a:dk2>
          <a:srgbClr val="710F0F"/>
        </a:dk2>
        <a:lt2>
          <a:srgbClr val="FFFFFF"/>
        </a:lt2>
        <a:accent1>
          <a:srgbClr val="FF9900"/>
        </a:accent1>
        <a:accent2>
          <a:srgbClr val="FF3300"/>
        </a:accent2>
        <a:accent3>
          <a:srgbClr val="BBAAAA"/>
        </a:accent3>
        <a:accent4>
          <a:srgbClr val="DADADA"/>
        </a:accent4>
        <a:accent5>
          <a:srgbClr val="FFCAAA"/>
        </a:accent5>
        <a:accent6>
          <a:srgbClr val="E72D00"/>
        </a:accent6>
        <a:hlink>
          <a:srgbClr val="666699"/>
        </a:hlink>
        <a:folHlink>
          <a:srgbClr val="996633"/>
        </a:folHlink>
      </a:clrScheme>
      <a:clrMap bg1="dk2" tx1="lt1" bg2="dk1" tx2="lt2" accent1="accent1" accent2="accent2" accent3="accent3" accent4="accent4" accent5="accent5" accent6="accent6" hlink="hlink" folHlink="folHlink"/>
    </a:extraClrScheme>
    <a:extraClrScheme>
      <a:clrScheme name="Default Design 7">
        <a:dk1>
          <a:srgbClr val="336666"/>
        </a:dk1>
        <a:lt1>
          <a:srgbClr val="FFFFFF"/>
        </a:lt1>
        <a:dk2>
          <a:srgbClr val="000000"/>
        </a:dk2>
        <a:lt2>
          <a:srgbClr val="666699"/>
        </a:lt2>
        <a:accent1>
          <a:srgbClr val="99CCCC"/>
        </a:accent1>
        <a:accent2>
          <a:srgbClr val="CCCCCC"/>
        </a:accent2>
        <a:accent3>
          <a:srgbClr val="FFFFFF"/>
        </a:accent3>
        <a:accent4>
          <a:srgbClr val="2A5656"/>
        </a:accent4>
        <a:accent5>
          <a:srgbClr val="CAE2E2"/>
        </a:accent5>
        <a:accent6>
          <a:srgbClr val="B9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Default Design 8">
        <a:dk1>
          <a:srgbClr val="000000"/>
        </a:dk1>
        <a:lt1>
          <a:srgbClr val="FFFFFF"/>
        </a:lt1>
        <a:dk2>
          <a:srgbClr val="000000"/>
        </a:dk2>
        <a:lt2>
          <a:srgbClr val="666699"/>
        </a:lt2>
        <a:accent1>
          <a:srgbClr val="FF9900"/>
        </a:accent1>
        <a:accent2>
          <a:srgbClr val="FF0000"/>
        </a:accent2>
        <a:accent3>
          <a:srgbClr val="FFFFFF"/>
        </a:accent3>
        <a:accent4>
          <a:srgbClr val="000000"/>
        </a:accent4>
        <a:accent5>
          <a:srgbClr val="FFCAAA"/>
        </a:accent5>
        <a:accent6>
          <a:srgbClr val="E70000"/>
        </a:accent6>
        <a:hlink>
          <a:srgbClr val="336699"/>
        </a:hlink>
        <a:folHlink>
          <a:srgbClr val="808080"/>
        </a:folHlink>
      </a:clrScheme>
      <a:clrMap bg1="lt1" tx1="dk1" bg2="lt2" tx2="dk2" accent1="accent1" accent2="accent2" accent3="accent3" accent4="accent4" accent5="accent5" accent6="accent6" hlink="hlink" folHlink="folHlink"/>
    </a:extraClrScheme>
    <a:extraClrScheme>
      <a:clrScheme name="Default Design 9">
        <a:dk1>
          <a:srgbClr val="000000"/>
        </a:dk1>
        <a:lt1>
          <a:srgbClr val="FFFFFF"/>
        </a:lt1>
        <a:dk2>
          <a:srgbClr val="000000"/>
        </a:dk2>
        <a:lt2>
          <a:srgbClr val="666699"/>
        </a:lt2>
        <a:accent1>
          <a:srgbClr val="CC3300"/>
        </a:accent1>
        <a:accent2>
          <a:srgbClr val="CC9900"/>
        </a:accent2>
        <a:accent3>
          <a:srgbClr val="FFFFFF"/>
        </a:accent3>
        <a:accent4>
          <a:srgbClr val="000000"/>
        </a:accent4>
        <a:accent5>
          <a:srgbClr val="E2ADAA"/>
        </a:accent5>
        <a:accent6>
          <a:srgbClr val="B98A00"/>
        </a:accent6>
        <a:hlink>
          <a:srgbClr val="CC6600"/>
        </a:hlink>
        <a:folHlink>
          <a:srgbClr val="808080"/>
        </a:folHlink>
      </a:clrScheme>
      <a:clrMap bg1="lt1" tx1="dk1" bg2="lt2" tx2="dk2" accent1="accent1" accent2="accent2" accent3="accent3" accent4="accent4" accent5="accent5" accent6="accent6" hlink="hlink" folHlink="folHlink"/>
    </a:extraClrScheme>
    <a:extraClrScheme>
      <a:clrScheme name="Default Design 10">
        <a:dk1>
          <a:srgbClr val="000000"/>
        </a:dk1>
        <a:lt1>
          <a:srgbClr val="FFFFFF"/>
        </a:lt1>
        <a:dk2>
          <a:srgbClr val="000000"/>
        </a:dk2>
        <a:lt2>
          <a:srgbClr val="666699"/>
        </a:lt2>
        <a:accent1>
          <a:srgbClr val="666699"/>
        </a:accent1>
        <a:accent2>
          <a:srgbClr val="9999FF"/>
        </a:accent2>
        <a:accent3>
          <a:srgbClr val="FFFFFF"/>
        </a:accent3>
        <a:accent4>
          <a:srgbClr val="000000"/>
        </a:accent4>
        <a:accent5>
          <a:srgbClr val="B8B8CA"/>
        </a:accent5>
        <a:accent6>
          <a:srgbClr val="8A8AE7"/>
        </a:accent6>
        <a:hlink>
          <a:srgbClr val="3366FF"/>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54897</TotalTime>
  <Words>1637</Words>
  <Application>Microsoft Office PowerPoint</Application>
  <PresentationFormat>On-screen Show (4:3)</PresentationFormat>
  <Paragraphs>532</Paragraphs>
  <Slides>58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Arial Black</vt:lpstr>
      <vt:lpstr>Gill Sans</vt:lpstr>
      <vt:lpstr>Helvetica Neue</vt:lpstr>
      <vt:lpstr>Wingdings</vt:lpstr>
      <vt:lpstr>Zapf Dingbats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Waterloo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Infrastructure</dc:title>
  <dc:subject/>
  <dc:creator>Jimmy Lin</dc:creator>
  <cp:keywords/>
  <dc:description/>
  <cp:lastModifiedBy>Adam Roegiest</cp:lastModifiedBy>
  <cp:revision>11526</cp:revision>
  <dcterms:created xsi:type="dcterms:W3CDTF">2012-08-31T06:36:49Z</dcterms:created>
  <dcterms:modified xsi:type="dcterms:W3CDTF">2019-01-19T18:24:32Z</dcterms:modified>
  <cp:category/>
</cp:coreProperties>
</file>