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072" r:id="rId2"/>
    <p:sldId id="1055" r:id="rId3"/>
    <p:sldId id="1073" r:id="rId4"/>
    <p:sldId id="1056" r:id="rId5"/>
    <p:sldId id="1054" r:id="rId6"/>
    <p:sldId id="1057" r:id="rId7"/>
    <p:sldId id="1021" r:id="rId8"/>
    <p:sldId id="1022" r:id="rId9"/>
    <p:sldId id="1058" r:id="rId10"/>
    <p:sldId id="1059" r:id="rId11"/>
    <p:sldId id="1060" r:id="rId12"/>
    <p:sldId id="1025" r:id="rId13"/>
    <p:sldId id="1064" r:id="rId14"/>
    <p:sldId id="978" r:id="rId15"/>
    <p:sldId id="1068" r:id="rId16"/>
    <p:sldId id="1065" r:id="rId17"/>
    <p:sldId id="1053" r:id="rId18"/>
    <p:sldId id="982" r:id="rId19"/>
    <p:sldId id="983" r:id="rId20"/>
    <p:sldId id="1074" r:id="rId21"/>
    <p:sldId id="1015" r:id="rId22"/>
    <p:sldId id="985" r:id="rId23"/>
    <p:sldId id="1030" r:id="rId24"/>
    <p:sldId id="1052" r:id="rId25"/>
    <p:sldId id="1069" r:id="rId26"/>
    <p:sldId id="1071" r:id="rId27"/>
    <p:sldId id="1066" r:id="rId28"/>
    <p:sldId id="1070" r:id="rId29"/>
    <p:sldId id="1067" r:id="rId30"/>
    <p:sldId id="1062" r:id="rId31"/>
    <p:sldId id="1044" r:id="rId32"/>
    <p:sldId id="1045" r:id="rId33"/>
    <p:sldId id="1046" r:id="rId34"/>
    <p:sldId id="1047" r:id="rId35"/>
    <p:sldId id="1048" r:id="rId36"/>
    <p:sldId id="1049" r:id="rId37"/>
    <p:sldId id="1042" r:id="rId38"/>
    <p:sldId id="1063" r:id="rId39"/>
    <p:sldId id="1050" r:id="rId40"/>
    <p:sldId id="1041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75202" autoAdjust="0"/>
  </p:normalViewPr>
  <p:slideViewPr>
    <p:cSldViewPr>
      <p:cViewPr varScale="1">
        <p:scale>
          <a:sx n="82" d="100"/>
          <a:sy n="82" d="100"/>
        </p:scale>
        <p:origin x="84" y="11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648576F9-A16A-4627-AE79-438C1EBD8A5D}" type="slidenum">
              <a:rPr lang="en-GB" smtClean="0"/>
              <a:pPr defTabSz="963613"/>
              <a:t>2</a:t>
            </a:fld>
            <a:endParaRPr lang="en-GB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2038" cy="3598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13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15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9CB2ADB0-D2C6-4326-9750-F8821BE8AF19}" type="slidenum">
              <a:rPr lang="en-GB" smtClean="0"/>
              <a:pPr defTabSz="963613"/>
              <a:t>16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36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>
                <a:solidFill>
                  <a:schemeClr val="bg2"/>
                </a:solidFill>
                <a:latin typeface="Gill Sans"/>
                <a:cs typeface="Gill Sans"/>
              </a:rPr>
              <a:t>Part 4: Analyzing Graphs (2/2)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431/631 451/651 (Winter 2019)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Adam Roegiest</a:t>
            </a:r>
          </a:p>
          <a:p>
            <a:pPr algn="ctr" eaLnBrk="1" hangingPunct="1"/>
            <a:r>
              <a:rPr lang="en-US" sz="2000" b="0" dirty="0">
                <a:solidFill>
                  <a:schemeClr val="bg2"/>
                </a:solidFill>
                <a:latin typeface="Gill Sans"/>
                <a:cs typeface="Gill Sans"/>
              </a:rPr>
              <a:t>Kira Systems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February 7, 2019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12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These slides are available at http://roegiest.com/bigdata-2019w/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Landmark Approach (aka sketches)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Lots of details: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867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more tightly bound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to select landmarks (random isn’t the best…)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09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Compute distances from seeds to every node:</a:t>
            </a:r>
            <a:endParaRPr lang="en-US" sz="24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635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can we conclude about distances?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Insight: landmarks bound the maximum path length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29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seeds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{ s</a:t>
            </a:r>
            <a:r>
              <a:rPr lang="en-US" sz="2400" b="0" i="1" kern="0" baseline="-25000" dirty="0">
                <a:solidFill>
                  <a:srgbClr val="000000"/>
                </a:solidFill>
                <a:latin typeface="Gill Sans"/>
                <a:cs typeface="Gill Sans"/>
              </a:rPr>
              <a:t>0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, s</a:t>
            </a:r>
            <a:r>
              <a:rPr lang="en-US" sz="2400" b="0" i="1" kern="0" baseline="-25000" dirty="0">
                <a:solidFill>
                  <a:srgbClr val="000000"/>
                </a:solidFill>
                <a:latin typeface="Gill Sans"/>
                <a:cs typeface="Gill Sans"/>
              </a:rPr>
              <a:t>1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, … s</a:t>
            </a:r>
            <a:r>
              <a:rPr lang="en-US" sz="2400" b="0" i="1" kern="0" baseline="-25000" dirty="0">
                <a:solidFill>
                  <a:srgbClr val="000000"/>
                </a:solidFill>
                <a:latin typeface="Gill Sans"/>
                <a:cs typeface="Gill Sans"/>
              </a:rPr>
              <a:t>n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1" y="2286000"/>
            <a:ext cx="14696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	=	[2, 1,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B 	=	[1, 1, 2]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C	=	[4, 3, 1]</a:t>
            </a:r>
          </a:p>
          <a:p>
            <a:pPr>
              <a:tabLst>
                <a:tab pos="292100" algn="l"/>
                <a:tab pos="520700" algn="l"/>
              </a:tabLst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	=	[1, 2, 4]</a:t>
            </a:r>
          </a:p>
        </p:txBody>
      </p:sp>
      <p:sp>
        <p:nvSpPr>
          <p:cNvPr id="14" name="TextBox 13"/>
          <p:cNvSpPr txBox="1"/>
          <p:nvPr/>
        </p:nvSpPr>
        <p:spPr>
          <a:xfrm rot="20517061">
            <a:off x="2935964" y="2717083"/>
            <a:ext cx="878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/>
                <a:cs typeface="Gill Sans"/>
              </a:rPr>
              <a:t>Nodes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5412" y="2743200"/>
            <a:ext cx="213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/>
                <a:cs typeface="Gill Sans"/>
              </a:rPr>
              <a:t>Distances to seeds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4724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Run multi-source parallel BFS in MapReduce!</a:t>
            </a:r>
          </a:p>
        </p:txBody>
      </p:sp>
    </p:spTree>
    <p:extLst>
      <p:ext uri="{BB962C8B-B14F-4D97-AF65-F5344CB8AC3E}">
        <p14:creationId xmlns:p14="http://schemas.microsoft.com/office/powerpoint/2010/main" val="3522736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Graphs and MapReduce (and Spark)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 computations at each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results: “traversing” the graph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21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Generic recipe: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0222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Represent graphs as adjacency lists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local computations in mapper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Pass along partial results via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outlinks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keyed by destination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Perform aggregation in reducer on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inlinks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to a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convergence: controlled by external “driver”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Don’t forget to pass the graph structure between iterations</a:t>
            </a:r>
          </a:p>
        </p:txBody>
      </p:sp>
    </p:spTree>
    <p:extLst>
      <p:ext uri="{BB962C8B-B14F-4D97-AF65-F5344CB8AC3E}">
        <p14:creationId xmlns:p14="http://schemas.microsoft.com/office/powerpoint/2010/main" val="344306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194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352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>
                <a:solidFill>
                  <a:srgbClr val="000000"/>
                </a:solidFill>
                <a:latin typeface="Gill Sans"/>
                <a:cs typeface="Gill Sans"/>
              </a:rPr>
              <a:t>(The original “secret sauce” for evaluating the importance of web pages)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57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b="0" kern="0" dirty="0">
                <a:solidFill>
                  <a:srgbClr val="000000"/>
                </a:solidFill>
                <a:latin typeface="Gill Sans"/>
                <a:cs typeface="Gill Sans"/>
              </a:rPr>
              <a:t>(What’s the “Page” in PageRank?)</a:t>
            </a:r>
          </a:p>
        </p:txBody>
      </p:sp>
      <p:pic>
        <p:nvPicPr>
          <p:cNvPr id="2" name="Picture 1" descr="Larry_Page_in_the_European_Parliament,_17.06.2009_(cropped)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74"/>
          <a:stretch/>
        </p:blipFill>
        <p:spPr>
          <a:xfrm rot="703974">
            <a:off x="6021948" y="4004138"/>
            <a:ext cx="2679700" cy="23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9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Random Walks Over the Web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Random surfer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starts at a random Web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User randomly clicks on links, surfing from page to page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Characterizes the amount of time spent on any given page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Mathematically, a probability distribution over pages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51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in web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6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Correspondence to human intuition?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One of thousands of features used in web search</a:t>
            </a:r>
          </a:p>
        </p:txBody>
      </p:sp>
    </p:spTree>
    <p:extLst>
      <p:ext uri="{BB962C8B-B14F-4D97-AF65-F5344CB8AC3E}">
        <p14:creationId xmlns:p14="http://schemas.microsoft.com/office/powerpoint/2010/main" val="263587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5334000" cy="1752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Given page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dirty="0" err="1"/>
              <a:t>inlinks</a:t>
            </a:r>
            <a:r>
              <a:rPr lang="en-US" dirty="0"/>
              <a:t>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, where</a:t>
            </a:r>
          </a:p>
          <a:p>
            <a:pPr marL="457129" lvl="1" indent="0">
              <a:buNone/>
            </a:pPr>
            <a:r>
              <a:rPr lang="en-US" i="1" dirty="0"/>
              <a:t>C(t)</a:t>
            </a:r>
            <a:r>
              <a:rPr lang="en-US" dirty="0"/>
              <a:t> is the out-degree of </a:t>
            </a:r>
            <a:r>
              <a:rPr lang="en-US" i="1" dirty="0"/>
              <a:t>t</a:t>
            </a:r>
          </a:p>
          <a:p>
            <a:pPr marL="457129" lvl="1" indent="0">
              <a:buNone/>
            </a:pPr>
            <a:r>
              <a:rPr lang="en-US" i="1" dirty="0">
                <a:sym typeface="Symbol" pitchFamily="18" charset="2"/>
              </a:rPr>
              <a:t></a:t>
            </a:r>
            <a:r>
              <a:rPr lang="en-US" dirty="0"/>
              <a:t> is probability of random jump</a:t>
            </a:r>
          </a:p>
          <a:p>
            <a:pPr marL="457129" lvl="1" indent="0">
              <a:buNone/>
            </a:pPr>
            <a:r>
              <a:rPr lang="en-US" i="1" dirty="0"/>
              <a:t>N</a:t>
            </a:r>
            <a:r>
              <a:rPr lang="en-US" dirty="0"/>
              <a:t> is the total number of nodes in the graph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5638800" y="4572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Gill Sans"/>
                <a:cs typeface="Gill Sans"/>
              </a:rPr>
              <a:t>X</a:t>
            </a:r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743200" y="4191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>
                <a:solidFill>
                  <a:schemeClr val="bg2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0480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>
                <a:solidFill>
                  <a:schemeClr val="bg2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4495800" y="5638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/>
            <a:r>
              <a:rPr lang="en-US" sz="1800" b="0" i="1" dirty="0" err="1">
                <a:solidFill>
                  <a:schemeClr val="bg2"/>
                </a:solidFill>
                <a:latin typeface="Gill Sans"/>
                <a:cs typeface="Gill Sans"/>
              </a:rPr>
              <a:t>t</a:t>
            </a:r>
            <a:r>
              <a:rPr lang="en-US" sz="1800" b="0" i="1" baseline="-25000" dirty="0" err="1">
                <a:solidFill>
                  <a:schemeClr val="bg2"/>
                </a:solidFill>
                <a:latin typeface="Gill Sans"/>
                <a:cs typeface="Gill Sans"/>
              </a:rPr>
              <a:t>n</a:t>
            </a:r>
            <a:endParaRPr lang="en-US" sz="1800" b="0" i="1" baseline="-250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00400" y="4419600"/>
            <a:ext cx="2362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V="1">
            <a:off x="3505200" y="4800600"/>
            <a:ext cx="2057400" cy="3810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 flipV="1">
            <a:off x="4876800" y="4953000"/>
            <a:ext cx="762000" cy="6858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2209800" y="4495800"/>
            <a:ext cx="4572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 flipH="1" flipV="1">
            <a:off x="2057400" y="4114800"/>
            <a:ext cx="609600" cy="1524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5" name="Line 17"/>
          <p:cNvSpPr>
            <a:spLocks noChangeShapeType="1"/>
          </p:cNvSpPr>
          <p:nvPr/>
        </p:nvSpPr>
        <p:spPr bwMode="auto">
          <a:xfrm flipH="1">
            <a:off x="2057400" y="5334000"/>
            <a:ext cx="914400" cy="457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 flipH="1" flipV="1">
            <a:off x="1828800" y="5181600"/>
            <a:ext cx="1143000" cy="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4953000" y="5867400"/>
            <a:ext cx="1066800" cy="762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8" name="Line 20"/>
          <p:cNvSpPr>
            <a:spLocks noChangeShapeType="1"/>
          </p:cNvSpPr>
          <p:nvPr/>
        </p:nvSpPr>
        <p:spPr bwMode="auto">
          <a:xfrm flipH="1">
            <a:off x="3276600" y="5867400"/>
            <a:ext cx="1143000" cy="228600"/>
          </a:xfrm>
          <a:prstGeom prst="line">
            <a:avLst/>
          </a:prstGeom>
          <a:ln w="1587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b="0">
              <a:latin typeface="Gill Sans"/>
              <a:cs typeface="Gill Sans"/>
            </a:endParaRPr>
          </a:p>
        </p:txBody>
      </p:sp>
      <p:sp>
        <p:nvSpPr>
          <p:cNvPr id="5139" name="Text Box 21"/>
          <p:cNvSpPr txBox="1">
            <a:spLocks noChangeArrowheads="1"/>
          </p:cNvSpPr>
          <p:nvPr/>
        </p:nvSpPr>
        <p:spPr bwMode="auto">
          <a:xfrm>
            <a:off x="3570288" y="5257800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140" name="Oval 5"/>
          <p:cNvSpPr>
            <a:spLocks noChangeArrowheads="1"/>
          </p:cNvSpPr>
          <p:nvPr/>
        </p:nvSpPr>
        <p:spPr bwMode="auto">
          <a:xfrm>
            <a:off x="1600200" y="3886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1" name="Oval 5"/>
          <p:cNvSpPr>
            <a:spLocks noChangeArrowheads="1"/>
          </p:cNvSpPr>
          <p:nvPr/>
        </p:nvSpPr>
        <p:spPr bwMode="auto">
          <a:xfrm>
            <a:off x="1752600" y="4648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2" name="Oval 5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3" name="Oval 5"/>
          <p:cNvSpPr>
            <a:spLocks noChangeArrowheads="1"/>
          </p:cNvSpPr>
          <p:nvPr/>
        </p:nvSpPr>
        <p:spPr bwMode="auto">
          <a:xfrm>
            <a:off x="1600200" y="57150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4" name="Oval 5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5145" name="Oval 5"/>
          <p:cNvSpPr>
            <a:spLocks noChangeArrowheads="1"/>
          </p:cNvSpPr>
          <p:nvPr/>
        </p:nvSpPr>
        <p:spPr bwMode="auto">
          <a:xfrm>
            <a:off x="6096000" y="5791200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05" y="3118485"/>
            <a:ext cx="4239895" cy="69151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PageRank: Defined</a:t>
            </a:r>
          </a:p>
        </p:txBody>
      </p:sp>
    </p:spTree>
    <p:extLst>
      <p:ext uri="{BB962C8B-B14F-4D97-AF65-F5344CB8AC3E}">
        <p14:creationId xmlns:p14="http://schemas.microsoft.com/office/powerpoint/2010/main" val="15956801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Computing PageRank</a:t>
            </a:r>
          </a:p>
        </p:txBody>
      </p:sp>
      <p:sp>
        <p:nvSpPr>
          <p:cNvPr id="5" name="TextBox 4"/>
          <p:cNvSpPr txBox="1"/>
          <p:nvPr/>
        </p:nvSpPr>
        <p:spPr>
          <a:xfrm rot="21148567">
            <a:off x="781729" y="151428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FF0000"/>
                </a:solidFill>
                <a:latin typeface="Gill Sans"/>
                <a:cs typeface="Gill Sans"/>
              </a:rPr>
              <a:t>Remember this?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Sketch of algorithm: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Start with seed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values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page distributes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 err="1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mass to all pages it links to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Each target page adds up mass from in-bound links to compute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PR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i+1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values converge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06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187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 computations at each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results: 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2787402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Simplified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0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First, tackle the simple case: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random jump factor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 dangling nodes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22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Then, factor in these complexities…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8322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Why do we need the random jump?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Where do dangling nodes come from?</a:t>
            </a:r>
          </a:p>
        </p:txBody>
      </p:sp>
    </p:spTree>
    <p:extLst>
      <p:ext uri="{BB962C8B-B14F-4D97-AF65-F5344CB8AC3E}">
        <p14:creationId xmlns:p14="http://schemas.microsoft.com/office/powerpoint/2010/main" val="2705162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76532" y="289560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64466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43532" y="39624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1932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7857" y="2514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099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28932" y="33044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869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39500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" name="Oval 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6"/>
              <a:endCxn id="6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1"/>
              <a:endCxn id="5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4"/>
              <a:endCxn id="7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7"/>
              <a:endCxn id="6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8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8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7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3"/>
              <a:endCxn id="9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524332" y="2895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58500" y="28194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14732" y="36092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49005" y="3657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96605" y="35052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0.066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724400" y="2514600"/>
            <a:ext cx="3532943" cy="2362200"/>
            <a:chOff x="4696657" y="2590800"/>
            <a:chExt cx="3532943" cy="2362200"/>
          </a:xfrm>
        </p:grpSpPr>
        <p:sp>
          <p:nvSpPr>
            <p:cNvPr id="33" name="Oval 32"/>
            <p:cNvSpPr/>
            <p:nvPr/>
          </p:nvSpPr>
          <p:spPr>
            <a:xfrm>
              <a:off x="5077657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25457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230057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287457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068257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3" idx="6"/>
              <a:endCxn id="34" idx="2"/>
            </p:cNvCxnSpPr>
            <p:nvPr/>
          </p:nvCxnSpPr>
          <p:spPr>
            <a:xfrm flipV="1">
              <a:off x="5230057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7" idx="1"/>
              <a:endCxn id="33" idx="5"/>
            </p:cNvCxnSpPr>
            <p:nvPr/>
          </p:nvCxnSpPr>
          <p:spPr>
            <a:xfrm rot="16200000" flipV="1">
              <a:off x="5398239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3" idx="4"/>
              <a:endCxn id="35" idx="0"/>
            </p:cNvCxnSpPr>
            <p:nvPr/>
          </p:nvCxnSpPr>
          <p:spPr>
            <a:xfrm rot="16200000" flipH="1">
              <a:off x="4620457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7"/>
              <a:endCxn id="37" idx="3"/>
            </p:cNvCxnSpPr>
            <p:nvPr/>
          </p:nvCxnSpPr>
          <p:spPr>
            <a:xfrm rot="5400000" flipH="1" flipV="1">
              <a:off x="5398239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7"/>
              <a:endCxn id="34" idx="4"/>
            </p:cNvCxnSpPr>
            <p:nvPr/>
          </p:nvCxnSpPr>
          <p:spPr>
            <a:xfrm rot="5400000" flipH="1" flipV="1">
              <a:off x="5969739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5"/>
              <a:endCxn id="36" idx="1"/>
            </p:cNvCxnSpPr>
            <p:nvPr/>
          </p:nvCxnSpPr>
          <p:spPr>
            <a:xfrm rot="16200000" flipH="1">
              <a:off x="6426939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6"/>
              <a:endCxn id="36" idx="2"/>
            </p:cNvCxnSpPr>
            <p:nvPr/>
          </p:nvCxnSpPr>
          <p:spPr>
            <a:xfrm>
              <a:off x="6220657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5" idx="6"/>
            </p:cNvCxnSpPr>
            <p:nvPr/>
          </p:nvCxnSpPr>
          <p:spPr>
            <a:xfrm rot="5400000">
              <a:off x="6106357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6657" y="2971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(0.066)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84591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63657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92057" y="391400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87982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(0.166)</a:t>
              </a:r>
            </a:p>
          </p:txBody>
        </p:sp>
        <p:cxnSp>
          <p:nvCxnSpPr>
            <p:cNvPr id="51" name="Straight Arrow Connector 50"/>
            <p:cNvCxnSpPr>
              <a:stCxn id="34" idx="3"/>
              <a:endCxn id="37" idx="0"/>
            </p:cNvCxnSpPr>
            <p:nvPr/>
          </p:nvCxnSpPr>
          <p:spPr>
            <a:xfrm rot="5400000">
              <a:off x="5915857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38200" y="2450068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1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(1)</a:t>
            </a:r>
          </a:p>
        </p:txBody>
      </p:sp>
    </p:spTree>
    <p:extLst>
      <p:ext uri="{BB962C8B-B14F-4D97-AF65-F5344CB8AC3E}">
        <p14:creationId xmlns:p14="http://schemas.microsoft.com/office/powerpoint/2010/main" val="1809122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457532" y="2743200"/>
            <a:ext cx="2362200" cy="1905000"/>
            <a:chOff x="1457532" y="2743200"/>
            <a:chExt cx="2362200" cy="1905000"/>
          </a:xfrm>
        </p:grpSpPr>
        <p:sp>
          <p:nvSpPr>
            <p:cNvPr id="55" name="Oval 54"/>
            <p:cNvSpPr/>
            <p:nvPr/>
          </p:nvSpPr>
          <p:spPr>
            <a:xfrm>
              <a:off x="1457532" y="31242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905332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609932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667332" y="39624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448132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7" idx="6"/>
              <a:endCxn id="58" idx="2"/>
            </p:cNvCxnSpPr>
            <p:nvPr/>
          </p:nvCxnSpPr>
          <p:spPr>
            <a:xfrm flipV="1">
              <a:off x="1609932" y="28194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1" idx="1"/>
              <a:endCxn id="57" idx="5"/>
            </p:cNvCxnSpPr>
            <p:nvPr/>
          </p:nvCxnSpPr>
          <p:spPr>
            <a:xfrm rot="16200000" flipV="1">
              <a:off x="1778114" y="30637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7" idx="4"/>
              <a:endCxn id="59" idx="0"/>
            </p:cNvCxnSpPr>
            <p:nvPr/>
          </p:nvCxnSpPr>
          <p:spPr>
            <a:xfrm rot="16200000" flipH="1">
              <a:off x="1000332" y="38100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7"/>
              <a:endCxn id="61" idx="3"/>
            </p:cNvCxnSpPr>
            <p:nvPr/>
          </p:nvCxnSpPr>
          <p:spPr>
            <a:xfrm rot="5400000" flipH="1" flipV="1">
              <a:off x="1778114" y="38257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7"/>
              <a:endCxn id="58" idx="4"/>
            </p:cNvCxnSpPr>
            <p:nvPr/>
          </p:nvCxnSpPr>
          <p:spPr>
            <a:xfrm rot="5400000" flipH="1" flipV="1">
              <a:off x="2349614" y="31242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5"/>
              <a:endCxn id="60" idx="1"/>
            </p:cNvCxnSpPr>
            <p:nvPr/>
          </p:nvCxnSpPr>
          <p:spPr>
            <a:xfrm rot="16200000" flipH="1">
              <a:off x="2806814" y="31018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1" idx="6"/>
              <a:endCxn id="60" idx="2"/>
            </p:cNvCxnSpPr>
            <p:nvPr/>
          </p:nvCxnSpPr>
          <p:spPr>
            <a:xfrm>
              <a:off x="2600532" y="38100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0" idx="3"/>
              <a:endCxn id="59" idx="6"/>
            </p:cNvCxnSpPr>
            <p:nvPr/>
          </p:nvCxnSpPr>
          <p:spPr>
            <a:xfrm rot="5400000">
              <a:off x="2486232" y="33685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8" idx="3"/>
              <a:endCxn id="61" idx="0"/>
            </p:cNvCxnSpPr>
            <p:nvPr/>
          </p:nvCxnSpPr>
          <p:spPr>
            <a:xfrm rot="5400000">
              <a:off x="2295732" y="31018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70727" y="2895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(0.066)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8661" y="45998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37727" y="39624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6127" y="3837801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62052" y="2514600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1200" b="1" i="1" baseline="-25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(0.166)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6527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3276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0.033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81095" y="41148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80527" y="41426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0.166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2200" y="28956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52695" y="281940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0.083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5127" y="36092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3200" y="36576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90800" y="35052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0.1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724400" y="2514600"/>
            <a:ext cx="3532943" cy="2362200"/>
            <a:chOff x="4686925" y="2590800"/>
            <a:chExt cx="3532943" cy="2362200"/>
          </a:xfrm>
        </p:grpSpPr>
        <p:sp>
          <p:nvSpPr>
            <p:cNvPr id="32" name="Oval 31"/>
            <p:cNvSpPr/>
            <p:nvPr/>
          </p:nvSpPr>
          <p:spPr>
            <a:xfrm>
              <a:off x="5067925" y="3200400"/>
              <a:ext cx="152400" cy="152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515725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20325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277725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058525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>
            <a:xfrm flipV="1">
              <a:off x="5220325" y="2895600"/>
              <a:ext cx="1295400" cy="3810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6" idx="1"/>
              <a:endCxn id="32" idx="5"/>
            </p:cNvCxnSpPr>
            <p:nvPr/>
          </p:nvCxnSpPr>
          <p:spPr>
            <a:xfrm rot="16200000" flipV="1">
              <a:off x="5388507" y="3139982"/>
              <a:ext cx="501836" cy="8828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4"/>
              <a:endCxn id="34" idx="0"/>
            </p:cNvCxnSpPr>
            <p:nvPr/>
          </p:nvCxnSpPr>
          <p:spPr>
            <a:xfrm rot="16200000" flipH="1">
              <a:off x="4610725" y="3886200"/>
              <a:ext cx="1219200" cy="1524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7"/>
              <a:endCxn id="36" idx="3"/>
            </p:cNvCxnSpPr>
            <p:nvPr/>
          </p:nvCxnSpPr>
          <p:spPr>
            <a:xfrm rot="5400000" flipH="1" flipV="1">
              <a:off x="5388507" y="3901982"/>
              <a:ext cx="654236" cy="7304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6" idx="7"/>
              <a:endCxn id="33" idx="4"/>
            </p:cNvCxnSpPr>
            <p:nvPr/>
          </p:nvCxnSpPr>
          <p:spPr>
            <a:xfrm rot="5400000" flipH="1" flipV="1">
              <a:off x="5960007" y="3200400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5"/>
              <a:endCxn id="35" idx="1"/>
            </p:cNvCxnSpPr>
            <p:nvPr/>
          </p:nvCxnSpPr>
          <p:spPr>
            <a:xfrm rot="16200000" flipH="1">
              <a:off x="6417207" y="3178082"/>
              <a:ext cx="1111436" cy="654236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6" idx="6"/>
              <a:endCxn id="35" idx="2"/>
            </p:cNvCxnSpPr>
            <p:nvPr/>
          </p:nvCxnSpPr>
          <p:spPr>
            <a:xfrm>
              <a:off x="6210925" y="3886200"/>
              <a:ext cx="1066800" cy="228600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5" idx="3"/>
              <a:endCxn id="34" idx="6"/>
            </p:cNvCxnSpPr>
            <p:nvPr/>
          </p:nvCxnSpPr>
          <p:spPr>
            <a:xfrm rot="5400000">
              <a:off x="6096625" y="3444782"/>
              <a:ext cx="479518" cy="1927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686925" y="2971800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74859" y="467600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53925" y="40386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(0.183)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2325" y="39140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(0.383)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8250" y="2590800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i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1200" b="1" i="1" baseline="-25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(0.133)</a:t>
              </a:r>
            </a:p>
          </p:txBody>
        </p:sp>
        <p:cxnSp>
          <p:nvCxnSpPr>
            <p:cNvPr id="50" name="Straight Arrow Connector 49"/>
            <p:cNvCxnSpPr>
              <a:stCxn id="33" idx="3"/>
              <a:endCxn id="36" idx="0"/>
            </p:cNvCxnSpPr>
            <p:nvPr/>
          </p:nvCxnSpPr>
          <p:spPr>
            <a:xfrm rot="5400000">
              <a:off x="5906125" y="3178082"/>
              <a:ext cx="860518" cy="403318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841248" y="2450592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Iteration 2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Sample PageRank Iteration (2)</a:t>
            </a:r>
          </a:p>
        </p:txBody>
      </p:sp>
    </p:spTree>
    <p:extLst>
      <p:ext uri="{BB962C8B-B14F-4D97-AF65-F5344CB8AC3E}">
        <p14:creationId xmlns:p14="http://schemas.microsoft.com/office/powerpoint/2010/main" val="4089853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Table 296"/>
          <p:cNvGraphicFramePr>
            <a:graphicFrameLocks noGrp="1"/>
          </p:cNvGraphicFramePr>
          <p:nvPr/>
        </p:nvGraphicFramePr>
        <p:xfrm>
          <a:off x="67818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8" name="Table 297"/>
          <p:cNvGraphicFramePr>
            <a:graphicFrameLocks noGrp="1"/>
          </p:cNvGraphicFramePr>
          <p:nvPr/>
        </p:nvGraphicFramePr>
        <p:xfrm>
          <a:off x="19050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9" name="Table 298"/>
          <p:cNvGraphicFramePr>
            <a:graphicFrameLocks noGrp="1"/>
          </p:cNvGraphicFramePr>
          <p:nvPr/>
        </p:nvGraphicFramePr>
        <p:xfrm>
          <a:off x="31242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0" name="Table 299"/>
          <p:cNvGraphicFramePr>
            <a:graphicFrameLocks noGrp="1"/>
          </p:cNvGraphicFramePr>
          <p:nvPr/>
        </p:nvGraphicFramePr>
        <p:xfrm>
          <a:off x="43434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Table 300"/>
          <p:cNvGraphicFramePr>
            <a:graphicFrameLocks noGrp="1"/>
          </p:cNvGraphicFramePr>
          <p:nvPr/>
        </p:nvGraphicFramePr>
        <p:xfrm>
          <a:off x="5562600" y="20574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Rectangle 301"/>
          <p:cNvSpPr/>
          <p:nvPr/>
        </p:nvSpPr>
        <p:spPr>
          <a:xfrm>
            <a:off x="19050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8288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24384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05" name="Straight Arrow Connector 304"/>
          <p:cNvCxnSpPr>
            <a:endCxn id="304" idx="0"/>
          </p:cNvCxnSpPr>
          <p:nvPr/>
        </p:nvCxnSpPr>
        <p:spPr>
          <a:xfrm rot="16200000" flipH="1">
            <a:off x="2400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03" idx="0"/>
          </p:cNvCxnSpPr>
          <p:nvPr/>
        </p:nvCxnSpPr>
        <p:spPr>
          <a:xfrm rot="5400000">
            <a:off x="20193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31242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30480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3657600" y="30353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10" name="Straight Arrow Connector 309"/>
          <p:cNvCxnSpPr>
            <a:endCxn id="309" idx="0"/>
          </p:cNvCxnSpPr>
          <p:nvPr/>
        </p:nvCxnSpPr>
        <p:spPr>
          <a:xfrm rot="16200000" flipH="1">
            <a:off x="361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endCxn id="308" idx="0"/>
          </p:cNvCxnSpPr>
          <p:nvPr/>
        </p:nvCxnSpPr>
        <p:spPr>
          <a:xfrm rot="5400000">
            <a:off x="3238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67818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3" name="Straight Arrow Connector 312"/>
          <p:cNvCxnSpPr/>
          <p:nvPr/>
        </p:nvCxnSpPr>
        <p:spPr>
          <a:xfrm rot="16200000" flipH="1">
            <a:off x="74295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rot="5400000">
            <a:off x="6743700" y="2768600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66294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0866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7543800" y="30353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cxnSp>
        <p:nvCxnSpPr>
          <p:cNvPr id="318" name="Straight Arrow Connector 317"/>
          <p:cNvCxnSpPr>
            <a:stCxn id="312" idx="2"/>
            <a:endCxn id="316" idx="0"/>
          </p:cNvCxnSpPr>
          <p:nvPr/>
        </p:nvCxnSpPr>
        <p:spPr>
          <a:xfrm rot="5400000">
            <a:off x="70866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43434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0" name="Rectangle 319"/>
          <p:cNvSpPr/>
          <p:nvPr/>
        </p:nvSpPr>
        <p:spPr>
          <a:xfrm>
            <a:off x="43434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cxnSp>
        <p:nvCxnSpPr>
          <p:cNvPr id="321" name="Straight Arrow Connector 320"/>
          <p:cNvCxnSpPr>
            <a:stCxn id="319" idx="2"/>
            <a:endCxn id="320" idx="0"/>
          </p:cNvCxnSpPr>
          <p:nvPr/>
        </p:nvCxnSpPr>
        <p:spPr>
          <a:xfrm rot="5400000">
            <a:off x="46482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5562600" y="23495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5562600" y="30353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cxnSp>
        <p:nvCxnSpPr>
          <p:cNvPr id="324" name="Straight Arrow Connector 323"/>
          <p:cNvCxnSpPr>
            <a:stCxn id="322" idx="2"/>
            <a:endCxn id="323" idx="0"/>
          </p:cNvCxnSpPr>
          <p:nvPr/>
        </p:nvCxnSpPr>
        <p:spPr>
          <a:xfrm rot="5400000">
            <a:off x="5867400" y="2882900"/>
            <a:ext cx="3048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22860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47244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3505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6553200" y="3911600"/>
            <a:ext cx="4572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16002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330" name="Rectangle 329"/>
          <p:cNvSpPr/>
          <p:nvPr/>
        </p:nvSpPr>
        <p:spPr>
          <a:xfrm>
            <a:off x="28956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4114800" y="3911600"/>
            <a:ext cx="304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53340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</a:p>
        </p:txBody>
      </p:sp>
      <p:sp>
        <p:nvSpPr>
          <p:cNvPr id="333" name="Rectangle 332"/>
          <p:cNvSpPr/>
          <p:nvPr/>
        </p:nvSpPr>
        <p:spPr>
          <a:xfrm>
            <a:off x="7162800" y="3911600"/>
            <a:ext cx="9144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1200" b="0" i="1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</a:p>
        </p:txBody>
      </p:sp>
      <p:sp>
        <p:nvSpPr>
          <p:cNvPr id="334" name="Rectangle 333"/>
          <p:cNvSpPr/>
          <p:nvPr/>
        </p:nvSpPr>
        <p:spPr>
          <a:xfrm>
            <a:off x="1600200" y="4635500"/>
            <a:ext cx="3048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/>
          <p:cNvSpPr/>
          <p:nvPr/>
        </p:nvSpPr>
        <p:spPr>
          <a:xfrm>
            <a:off x="23622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3581400" y="4635500"/>
            <a:ext cx="762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48006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6629400" y="4635500"/>
            <a:ext cx="13716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9" name="Straight Arrow Connector 338"/>
          <p:cNvCxnSpPr>
            <a:stCxn id="329" idx="2"/>
            <a:endCxn id="334" idx="0"/>
          </p:cNvCxnSpPr>
          <p:nvPr/>
        </p:nvCxnSpPr>
        <p:spPr>
          <a:xfrm rot="5400000">
            <a:off x="1581150" y="4464050"/>
            <a:ext cx="342900" cy="1588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325" idx="2"/>
          </p:cNvCxnSpPr>
          <p:nvPr/>
        </p:nvCxnSpPr>
        <p:spPr>
          <a:xfrm rot="16200000" flipH="1">
            <a:off x="23812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330" idx="2"/>
          </p:cNvCxnSpPr>
          <p:nvPr/>
        </p:nvCxnSpPr>
        <p:spPr>
          <a:xfrm rot="5400000">
            <a:off x="28003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/>
          <p:cNvCxnSpPr>
            <a:stCxn id="327" idx="2"/>
          </p:cNvCxnSpPr>
          <p:nvPr/>
        </p:nvCxnSpPr>
        <p:spPr>
          <a:xfrm rot="16200000" flipH="1">
            <a:off x="360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31" idx="2"/>
          </p:cNvCxnSpPr>
          <p:nvPr/>
        </p:nvCxnSpPr>
        <p:spPr>
          <a:xfrm rot="5400000">
            <a:off x="4019550" y="4387850"/>
            <a:ext cx="342900" cy="1524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>
            <a:stCxn id="326" idx="2"/>
          </p:cNvCxnSpPr>
          <p:nvPr/>
        </p:nvCxnSpPr>
        <p:spPr>
          <a:xfrm rot="16200000" flipH="1">
            <a:off x="49339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332" idx="2"/>
          </p:cNvCxnSpPr>
          <p:nvPr/>
        </p:nvCxnSpPr>
        <p:spPr>
          <a:xfrm rot="5400000">
            <a:off x="55816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328" idx="2"/>
          </p:cNvCxnSpPr>
          <p:nvPr/>
        </p:nvCxnSpPr>
        <p:spPr>
          <a:xfrm rot="16200000" flipH="1">
            <a:off x="6762750" y="4311650"/>
            <a:ext cx="342900" cy="3048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33" idx="2"/>
          </p:cNvCxnSpPr>
          <p:nvPr/>
        </p:nvCxnSpPr>
        <p:spPr>
          <a:xfrm rot="5400000">
            <a:off x="7410450" y="4425950"/>
            <a:ext cx="342900" cy="7620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" name="Table 347"/>
          <p:cNvGraphicFramePr>
            <a:graphicFrameLocks noGrp="1"/>
          </p:cNvGraphicFramePr>
          <p:nvPr/>
        </p:nvGraphicFramePr>
        <p:xfrm>
          <a:off x="6553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9" name="Table 348"/>
          <p:cNvGraphicFramePr>
            <a:graphicFrameLocks noGrp="1"/>
          </p:cNvGraphicFramePr>
          <p:nvPr/>
        </p:nvGraphicFramePr>
        <p:xfrm>
          <a:off x="1524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0" name="Table 349"/>
          <p:cNvGraphicFramePr>
            <a:graphicFrameLocks noGrp="1"/>
          </p:cNvGraphicFramePr>
          <p:nvPr/>
        </p:nvGraphicFramePr>
        <p:xfrm>
          <a:off x="22860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35052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" name="Table 351"/>
          <p:cNvGraphicFramePr>
            <a:graphicFrameLocks noGrp="1"/>
          </p:cNvGraphicFramePr>
          <p:nvPr/>
        </p:nvGraphicFramePr>
        <p:xfrm>
          <a:off x="4724400" y="5041900"/>
          <a:ext cx="1447800" cy="279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3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25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39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51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64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2780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199908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039" algn="l" defTabSz="91425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kumimoji="0" lang="en-US" sz="12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[</a:t>
                      </a:r>
                      <a:r>
                        <a:rPr lang="en-US" sz="1200" i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200" i="1" baseline="-250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TextBox 352"/>
          <p:cNvSpPr txBox="1"/>
          <p:nvPr/>
        </p:nvSpPr>
        <p:spPr>
          <a:xfrm>
            <a:off x="880392" y="27305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Map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551777" y="4330700"/>
            <a:ext cx="9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Reduce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in MapReduce</a:t>
            </a:r>
          </a:p>
        </p:txBody>
      </p:sp>
    </p:spTree>
    <p:extLst>
      <p:ext uri="{BB962C8B-B14F-4D97-AF65-F5344CB8AC3E}">
        <p14:creationId xmlns:p14="http://schemas.microsoft.com/office/powerpoint/2010/main" val="394294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animBg="1"/>
      <p:bldP spid="304" grpId="0" animBg="1"/>
      <p:bldP spid="308" grpId="0" animBg="1"/>
      <p:bldP spid="309" grpId="0" animBg="1"/>
      <p:bldP spid="315" grpId="0" animBg="1"/>
      <p:bldP spid="316" grpId="0" animBg="1"/>
      <p:bldP spid="317" grpId="0" animBg="1"/>
      <p:bldP spid="320" grpId="0" animBg="1"/>
      <p:bldP spid="323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Parallel BFS in MapReduce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9242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Data representation: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73424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Key: node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Value: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(distance from start), adjacency list</a:t>
            </a:r>
          </a:p>
          <a:p>
            <a:pPr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Initialization: for all nodes except for start node,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= </a:t>
            </a:r>
            <a:r>
              <a:rPr lang="en-GB" sz="2000" dirty="0">
                <a:solidFill>
                  <a:srgbClr val="0070C0"/>
                </a:solidFill>
                <a:sym typeface="Symbol"/>
              </a:rPr>
              <a:t></a:t>
            </a:r>
            <a:endParaRPr lang="en-US" sz="2000" b="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943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Mapper: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753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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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adjacency list: emit (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m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GB" sz="2000" b="0" i="1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 + 1)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</a:rPr>
              <a:t>Remember to also emit distance to yourself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013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Sort/Shuffle: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39453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Groups distances by reachable nodes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930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Reducer: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311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Selects minimum distance path for each reachable node</a:t>
            </a:r>
          </a:p>
          <a:p>
            <a:pPr marL="12700" lvl="1" algn="ctr"/>
            <a:r>
              <a:rPr lang="en-GB" sz="2000" b="0" dirty="0">
                <a:solidFill>
                  <a:srgbClr val="0070C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Additional bookkeeping needed to keep track of actual path</a:t>
            </a:r>
            <a:endParaRPr lang="en-GB" sz="2000" b="0" dirty="0">
              <a:solidFill>
                <a:srgbClr val="0070C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229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Remember to pass along the graph structure!</a:t>
            </a:r>
            <a:endParaRPr lang="en-GB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37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366421"/>
            <a:ext cx="7924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map(id: Long, n: Node)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p =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n.PageRank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/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n.adjacenyList.length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(m &lt;-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n.adjacenyList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emit(m, p)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reduce(id: Long, objects: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[Object])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s = 0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n = null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(p &lt;- objects)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if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isNode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(p))    n = p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else              s += p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n.PageRank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= s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0632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051" y="2981980"/>
            <a:ext cx="794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896380"/>
            <a:ext cx="126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4213" y="2057400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PageRank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9375" y="20574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BFS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6166" y="2971800"/>
            <a:ext cx="96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PR/N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790" y="2971800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d+1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9441" y="3886200"/>
            <a:ext cx="7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9375" y="3886200"/>
            <a:ext cx="71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Gill Sans"/>
                <a:cs typeface="Gill Sans"/>
              </a:rPr>
              <a:t>min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vs. BFS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25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 large class of graph algorithms involve: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63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 computations at each node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Propagating results: “traversing” the graph</a:t>
            </a:r>
          </a:p>
        </p:txBody>
      </p:sp>
    </p:spTree>
    <p:extLst>
      <p:ext uri="{BB962C8B-B14F-4D97-AF65-F5344CB8AC3E}">
        <p14:creationId xmlns:p14="http://schemas.microsoft.com/office/powerpoint/2010/main" val="410725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4495800"/>
            <a:ext cx="7010400" cy="1219200"/>
          </a:xfrm>
          <a:prstGeom prst="rect">
            <a:avLst/>
          </a:prstGeom>
        </p:spPr>
        <p:txBody>
          <a:bodyPr/>
          <a:lstStyle/>
          <a:p>
            <a:pPr marL="457129" lvl="1" indent="0">
              <a:buNone/>
            </a:pPr>
            <a:r>
              <a:rPr lang="en-US" i="1" dirty="0"/>
              <a:t>p</a:t>
            </a:r>
            <a:r>
              <a:rPr lang="en-US" dirty="0"/>
              <a:t> is PageRank value from before, </a:t>
            </a:r>
            <a:r>
              <a:rPr lang="en-US" i="1" dirty="0"/>
              <a:t>p</a:t>
            </a:r>
            <a:r>
              <a:rPr lang="en-US" dirty="0"/>
              <a:t>' is updated PageRank value</a:t>
            </a:r>
          </a:p>
          <a:p>
            <a:pPr marL="457129" lvl="1" indent="0">
              <a:buNone/>
            </a:pPr>
            <a:r>
              <a:rPr lang="en-US" i="1" dirty="0"/>
              <a:t>N</a:t>
            </a:r>
            <a:r>
              <a:rPr lang="en-US" dirty="0"/>
              <a:t> is the number of nodes in the graph</a:t>
            </a:r>
          </a:p>
          <a:p>
            <a:pPr marL="457129" lvl="1" indent="0">
              <a:buNone/>
            </a:pPr>
            <a:r>
              <a:rPr lang="en-US" i="1" dirty="0"/>
              <a:t>m</a:t>
            </a:r>
            <a:r>
              <a:rPr lang="en-US" dirty="0"/>
              <a:t> is the missing PageRank mass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00"/>
            <a:ext cx="3520440" cy="60769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Complete PageRank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447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Two additional complexities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28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What is the proper treatment of dangling nodes?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How do we factor in the random jump factor?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Solution: second pass to redistribute “missing PageRank mass” </a:t>
            </a:r>
          </a:p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and account for random jumps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One final optimization: fold into a single MR job</a:t>
            </a:r>
          </a:p>
        </p:txBody>
      </p:sp>
    </p:spTree>
    <p:extLst>
      <p:ext uri="{BB962C8B-B14F-4D97-AF65-F5344CB8AC3E}">
        <p14:creationId xmlns:p14="http://schemas.microsoft.com/office/powerpoint/2010/main" val="82372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20891959">
            <a:off x="4346265" y="5873893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b="0" kern="0" dirty="0">
                <a:solidFill>
                  <a:srgbClr val="FF0000"/>
                </a:solidFill>
                <a:latin typeface="Gill Sans"/>
                <a:cs typeface="Gill Sans"/>
              </a:rPr>
              <a:t>What’s the optimization?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40714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PageRank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Alternative convergence criteria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9812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values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Iterate until PageRank rankings don’t change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Fixed number of iterations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Convergence for web graphs?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0747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Not a straightforward question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24213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Watch out for link spam and the perils of SEO: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231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Link farms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Spider traps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203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Log </a:t>
            </a: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4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PageRank values are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really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small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2264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Product of probabilities = Addition of log 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probs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805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Addition of probabilities?</a:t>
            </a:r>
          </a:p>
        </p:txBody>
      </p:sp>
      <p:pic>
        <p:nvPicPr>
          <p:cNvPr id="3" name="Picture 2" descr="Screen Shot 2017-02-01 at 9.5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233703"/>
            <a:ext cx="4114800" cy="7954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519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3837093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More Implementation Practicalities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2895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you even extract the 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webgraph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3367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Lots of details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2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Beyond PageRank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1575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Variations of PageRank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9675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Weighted edges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Personalized PageRank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711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Variants on graph random walks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92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Hubs and authorities (HITS)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SALSA</a:t>
            </a:r>
          </a:p>
        </p:txBody>
      </p:sp>
    </p:spTree>
    <p:extLst>
      <p:ext uri="{BB962C8B-B14F-4D97-AF65-F5344CB8AC3E}">
        <p14:creationId xmlns:p14="http://schemas.microsoft.com/office/powerpoint/2010/main" val="2047390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Static prior for web 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Identification of “special nodes” in a network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Link recommendation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Additional feature in any machine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38396672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Elbow Connector 10"/>
          <p:cNvCxnSpPr>
            <a:stCxn id="23" idx="3"/>
            <a:endCxn id="14" idx="0"/>
          </p:cNvCxnSpPr>
          <p:nvPr/>
        </p:nvCxnSpPr>
        <p:spPr bwMode="auto">
          <a:xfrm rot="5400000" flipH="1">
            <a:off x="3848100" y="3200400"/>
            <a:ext cx="2438400" cy="1828800"/>
          </a:xfrm>
          <a:prstGeom prst="bentConnector5">
            <a:avLst>
              <a:gd name="adj1" fmla="val -33367"/>
              <a:gd name="adj2" fmla="val 212310"/>
              <a:gd name="adj3" fmla="val 11522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219200" y="36576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35814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3581400" y="1524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16" name="Can 15"/>
          <p:cNvSpPr/>
          <p:nvPr/>
        </p:nvSpPr>
        <p:spPr bwMode="auto">
          <a:xfrm>
            <a:off x="35814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4" idx="0"/>
          </p:cNvCxnSpPr>
          <p:nvPr/>
        </p:nvCxnSpPr>
        <p:spPr bwMode="auto">
          <a:xfrm>
            <a:off x="4152900" y="2286000"/>
            <a:ext cx="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6" idx="1"/>
          </p:cNvCxnSpPr>
          <p:nvPr/>
        </p:nvCxnSpPr>
        <p:spPr bwMode="auto">
          <a:xfrm>
            <a:off x="4152900" y="4191000"/>
            <a:ext cx="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410200" y="289560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5410200" y="457200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4" name="Straight Arrow Connector 23"/>
          <p:cNvCxnSpPr>
            <a:stCxn id="22" idx="2"/>
            <a:endCxn id="23" idx="1"/>
          </p:cNvCxnSpPr>
          <p:nvPr/>
        </p:nvCxnSpPr>
        <p:spPr bwMode="auto">
          <a:xfrm>
            <a:off x="5981700" y="3505200"/>
            <a:ext cx="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22" idx="0"/>
          </p:cNvCxnSpPr>
          <p:nvPr/>
        </p:nvCxnSpPr>
        <p:spPr bwMode="auto">
          <a:xfrm rot="5400000" flipH="1" flipV="1">
            <a:off x="3848100" y="3200400"/>
            <a:ext cx="2438400" cy="1828800"/>
          </a:xfrm>
          <a:prstGeom prst="bentConnector5">
            <a:avLst>
              <a:gd name="adj1" fmla="val -9375"/>
              <a:gd name="adj2" fmla="val 50000"/>
              <a:gd name="adj3" fmla="val 10937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</a:p>
        </p:txBody>
      </p:sp>
    </p:spTree>
    <p:extLst>
      <p:ext uri="{BB962C8B-B14F-4D97-AF65-F5344CB8AC3E}">
        <p14:creationId xmlns:p14="http://schemas.microsoft.com/office/powerpoint/2010/main" val="10321116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BFS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192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map(id: Long, n: Node)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d =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n.distance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d)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(m &lt;-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n.adjacenyList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emit(m, d+1)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reduce(id: Long, objects: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[Object])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min = infinity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n = null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(d &lt;- objects)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if (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isNode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(d))    n = d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else if d &lt; min   min = d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n.distance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= min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emit(id, n)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47751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Sucks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29959" y="5784466"/>
            <a:ext cx="273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Spark to the rescue?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90279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59860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1" name="Can 20"/>
          <p:cNvSpPr/>
          <p:nvPr/>
        </p:nvSpPr>
        <p:spPr bwMode="auto">
          <a:xfrm>
            <a:off x="4038600" y="20998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610100" y="1871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24" name="Straight Arrow Connector 23"/>
          <p:cNvCxnSpPr>
            <a:endCxn id="25" idx="0"/>
          </p:cNvCxnSpPr>
          <p:nvPr/>
        </p:nvCxnSpPr>
        <p:spPr bwMode="auto">
          <a:xfrm>
            <a:off x="4610100" y="26332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8" name="Can 27"/>
          <p:cNvSpPr/>
          <p:nvPr/>
        </p:nvSpPr>
        <p:spPr bwMode="auto">
          <a:xfrm>
            <a:off x="4038600" y="37762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10100" y="3547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34" name="Straight Arrow Connector 33"/>
          <p:cNvCxnSpPr>
            <a:endCxn id="35" idx="0"/>
          </p:cNvCxnSpPr>
          <p:nvPr/>
        </p:nvCxnSpPr>
        <p:spPr bwMode="auto">
          <a:xfrm>
            <a:off x="4610100" y="43096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6" name="Can 35"/>
          <p:cNvSpPr/>
          <p:nvPr/>
        </p:nvSpPr>
        <p:spPr bwMode="auto">
          <a:xfrm>
            <a:off x="4038600" y="54526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610100" y="52240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28600" y="152400"/>
            <a:ext cx="2590800" cy="685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Let’s Spark!</a:t>
            </a:r>
          </a:p>
        </p:txBody>
      </p:sp>
    </p:spTree>
    <p:extLst>
      <p:ext uri="{BB962C8B-B14F-4D97-AF65-F5344CB8AC3E}">
        <p14:creationId xmlns:p14="http://schemas.microsoft.com/office/powerpoint/2010/main" val="110573381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1566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242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18712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4919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3547646"/>
            <a:ext cx="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8" idx="0"/>
          </p:cNvCxnSpPr>
          <p:nvPr/>
        </p:nvCxnSpPr>
        <p:spPr bwMode="auto">
          <a:xfrm>
            <a:off x="4610100" y="5224046"/>
            <a:ext cx="4425" cy="914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507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914924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15" name="Can 14"/>
          <p:cNvSpPr/>
          <p:nvPr/>
        </p:nvSpPr>
        <p:spPr bwMode="auto">
          <a:xfrm>
            <a:off x="4038600" y="423446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17" name="Straight Arrow Connector 16"/>
          <p:cNvCxnSpPr>
            <a:stCxn id="15" idx="3"/>
            <a:endCxn id="19" idx="0"/>
          </p:cNvCxnSpPr>
          <p:nvPr/>
        </p:nvCxnSpPr>
        <p:spPr bwMode="auto">
          <a:xfrm>
            <a:off x="4610100" y="956846"/>
            <a:ext cx="0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38600" y="11854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24" name="Straight Arrow Connector 23"/>
          <p:cNvCxnSpPr>
            <a:stCxn id="13" idx="2"/>
            <a:endCxn id="25" idx="0"/>
          </p:cNvCxnSpPr>
          <p:nvPr/>
        </p:nvCxnSpPr>
        <p:spPr bwMode="auto">
          <a:xfrm>
            <a:off x="4610100" y="23622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038600" y="28618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4" name="Straight Arrow Connector 33"/>
          <p:cNvCxnSpPr>
            <a:stCxn id="23" idx="2"/>
            <a:endCxn id="35" idx="0"/>
          </p:cNvCxnSpPr>
          <p:nvPr/>
        </p:nvCxnSpPr>
        <p:spPr bwMode="auto">
          <a:xfrm>
            <a:off x="4610100" y="4038600"/>
            <a:ext cx="0" cy="4996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038600" y="4538246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133600" y="1333500"/>
            <a:ext cx="4953000" cy="876300"/>
            <a:chOff x="2133600" y="2247900"/>
            <a:chExt cx="4953000" cy="87630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2133600" y="3009900"/>
            <a:ext cx="4953000" cy="876300"/>
            <a:chOff x="2133600" y="2247900"/>
            <a:chExt cx="4953000" cy="876300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2133600" y="4686300"/>
            <a:ext cx="4953000" cy="876300"/>
            <a:chOff x="2133600" y="2247900"/>
            <a:chExt cx="4953000" cy="876300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1336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Adjacency Lists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100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50" name="Straight Arrow Connector 49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0" y="25146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Mass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181600" y="2247900"/>
              <a:ext cx="228600" cy="876300"/>
              <a:chOff x="3810000" y="2247900"/>
              <a:chExt cx="228600" cy="876300"/>
            </a:xfrm>
          </p:grpSpPr>
          <p:cxnSp>
            <p:nvCxnSpPr>
              <p:cNvPr id="48" name="Straight Arrow Connector 47"/>
              <p:cNvCxnSpPr/>
              <p:nvPr/>
            </p:nvCxnSpPr>
            <p:spPr bwMode="auto">
              <a:xfrm flipH="1">
                <a:off x="3810000" y="2247900"/>
                <a:ext cx="228600" cy="2667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810000" y="2895600"/>
                <a:ext cx="228600" cy="22860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6491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10221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</a:p>
        </p:txBody>
      </p:sp>
    </p:spTree>
    <p:extLst>
      <p:ext uri="{BB962C8B-B14F-4D97-AF65-F5344CB8AC3E}">
        <p14:creationId xmlns:p14="http://schemas.microsoft.com/office/powerpoint/2010/main" val="152816327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geRank-Spark-vs-M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6400800" cy="4457700"/>
          </a:xfrm>
          <a:prstGeom prst="rect">
            <a:avLst/>
          </a:prstGeom>
        </p:spPr>
      </p:pic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0" y="6611938"/>
            <a:ext cx="8001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http://</a:t>
            </a:r>
            <a:r>
              <a:rPr lang="en-US" sz="1000" b="0" dirty="0" err="1">
                <a:solidFill>
                  <a:schemeClr val="bg1"/>
                </a:solidFill>
              </a:rPr>
              <a:t>ampcamp.berkeley.edu</a:t>
            </a:r>
            <a:r>
              <a:rPr lang="en-US" sz="1000" b="0" dirty="0">
                <a:solidFill>
                  <a:schemeClr val="bg1"/>
                </a:solidFill>
              </a:rPr>
              <a:t>/</a:t>
            </a:r>
            <a:r>
              <a:rPr lang="en-US" sz="1000" b="0" dirty="0" err="1">
                <a:solidFill>
                  <a:schemeClr val="bg1"/>
                </a:solidFill>
              </a:rPr>
              <a:t>wp</a:t>
            </a:r>
            <a:r>
              <a:rPr lang="en-US" sz="1000" b="0" dirty="0">
                <a:solidFill>
                  <a:schemeClr val="bg1"/>
                </a:solidFill>
              </a:rPr>
              <a:t>-content/uploads/2012/06/matei-zaharia-part-2-amp-camp-2012-standalone-programs.pdf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vs. Spark</a:t>
            </a:r>
          </a:p>
        </p:txBody>
      </p:sp>
    </p:spTree>
    <p:extLst>
      <p:ext uri="{BB962C8B-B14F-4D97-AF65-F5344CB8AC3E}">
        <p14:creationId xmlns:p14="http://schemas.microsoft.com/office/powerpoint/2010/main" val="1706475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Spark to the rescue?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Java verbosity</a:t>
            </a:r>
          </a:p>
        </p:txBody>
      </p:sp>
      <p:sp>
        <p:nvSpPr>
          <p:cNvPr id="9" name="TextBox 8"/>
          <p:cNvSpPr txBox="1"/>
          <p:nvPr/>
        </p:nvSpPr>
        <p:spPr>
          <a:xfrm rot="21013891">
            <a:off x="5612378" y="5784466"/>
            <a:ext cx="2768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What have we fixed?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54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Hadoop task startup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0626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Stragglers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5198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Needless graph shuffling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9770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Checkpointing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142893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38600" y="20574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4038600" y="37338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8600" y="5410200"/>
            <a:ext cx="11430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join</a:t>
            </a:r>
          </a:p>
        </p:txBody>
      </p:sp>
      <p:cxnSp>
        <p:nvCxnSpPr>
          <p:cNvPr id="37" name="Straight Arrow Connector 36"/>
          <p:cNvCxnSpPr>
            <a:stCxn id="33" idx="2"/>
            <a:endCxn id="52" idx="0"/>
          </p:cNvCxnSpPr>
          <p:nvPr/>
        </p:nvCxnSpPr>
        <p:spPr bwMode="auto">
          <a:xfrm>
            <a:off x="4610100" y="5715000"/>
            <a:ext cx="4425" cy="42344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19600" y="6138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54" name="Can 53"/>
          <p:cNvSpPr/>
          <p:nvPr/>
        </p:nvSpPr>
        <p:spPr bwMode="auto">
          <a:xfrm>
            <a:off x="8382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6" name="Elbow Connector 55"/>
          <p:cNvCxnSpPr>
            <a:stCxn id="53" idx="2"/>
            <a:endCxn id="13" idx="1"/>
          </p:cNvCxnSpPr>
          <p:nvPr/>
        </p:nvCxnSpPr>
        <p:spPr bwMode="auto">
          <a:xfrm rot="16200000" flipH="1">
            <a:off x="2190750" y="361950"/>
            <a:ext cx="10668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 bwMode="auto">
          <a:xfrm>
            <a:off x="5638800" y="304800"/>
            <a:ext cx="1143000" cy="5334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58" name="Elbow Connector 57"/>
          <p:cNvCxnSpPr>
            <a:stCxn id="55" idx="2"/>
            <a:endCxn id="13" idx="3"/>
          </p:cNvCxnSpPr>
          <p:nvPr/>
        </p:nvCxnSpPr>
        <p:spPr bwMode="auto">
          <a:xfrm rot="5400000">
            <a:off x="5162550" y="1162050"/>
            <a:ext cx="10668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334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Adjacency Lists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5334000" y="7620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cxnSp>
        <p:nvCxnSpPr>
          <p:cNvPr id="59" name="Elbow Connector 58"/>
          <p:cNvCxnSpPr>
            <a:stCxn id="53" idx="2"/>
            <a:endCxn id="23" idx="1"/>
          </p:cNvCxnSpPr>
          <p:nvPr/>
        </p:nvCxnSpPr>
        <p:spPr bwMode="auto">
          <a:xfrm rot="16200000" flipH="1">
            <a:off x="1352550" y="1200150"/>
            <a:ext cx="27432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3" idx="2"/>
            <a:endCxn id="33" idx="1"/>
          </p:cNvCxnSpPr>
          <p:nvPr/>
        </p:nvCxnSpPr>
        <p:spPr bwMode="auto">
          <a:xfrm rot="16200000" flipH="1">
            <a:off x="514350" y="2038350"/>
            <a:ext cx="4419600" cy="26289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5334000" y="3276600"/>
            <a:ext cx="1752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PageRank vector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2438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flatMap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3962400" y="2819400"/>
            <a:ext cx="1295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err="1">
                <a:solidFill>
                  <a:schemeClr val="bg2"/>
                </a:solidFill>
                <a:latin typeface="Gill Sans"/>
                <a:cs typeface="Gill Sans"/>
              </a:rPr>
              <a:t>reduceByKey</a:t>
            </a:r>
            <a:endParaRPr lang="en-US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cxnSp>
        <p:nvCxnSpPr>
          <p:cNvPr id="70" name="Elbow Connector 69"/>
          <p:cNvCxnSpPr>
            <a:stCxn id="61" idx="2"/>
            <a:endCxn id="23" idx="3"/>
          </p:cNvCxnSpPr>
          <p:nvPr/>
        </p:nvCxnSpPr>
        <p:spPr bwMode="auto">
          <a:xfrm rot="5400000">
            <a:off x="5581650" y="3257550"/>
            <a:ext cx="228600" cy="10287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6" idx="3"/>
            <a:endCxn id="61" idx="0"/>
          </p:cNvCxnSpPr>
          <p:nvPr/>
        </p:nvCxnSpPr>
        <p:spPr bwMode="auto">
          <a:xfrm>
            <a:off x="5257800" y="2971800"/>
            <a:ext cx="952500" cy="30480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962400" y="4114800"/>
            <a:ext cx="3124200" cy="1447800"/>
            <a:chOff x="5791200" y="4495800"/>
            <a:chExt cx="3124200" cy="14478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7162800" y="5334000"/>
              <a:ext cx="1752600" cy="3810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>
                  <a:solidFill>
                    <a:schemeClr val="bg2"/>
                  </a:solidFill>
                  <a:latin typeface="Gill Sans"/>
                  <a:cs typeface="Gill Sans"/>
                </a:rPr>
                <a:t>PageRank vector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791200" y="4495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flatMap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791200" y="4876800"/>
              <a:ext cx="1295400" cy="3048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0" dirty="0" err="1">
                  <a:solidFill>
                    <a:schemeClr val="bg2"/>
                  </a:solidFill>
                  <a:latin typeface="Gill Sans"/>
                  <a:cs typeface="Gill Sans"/>
                </a:rPr>
                <a:t>reduceByKey</a:t>
              </a:r>
              <a:endParaRPr lang="en-US" b="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76" name="Elbow Connector 75"/>
            <p:cNvCxnSpPr>
              <a:stCxn id="73" idx="2"/>
            </p:cNvCxnSpPr>
            <p:nvPr/>
          </p:nvCxnSpPr>
          <p:spPr bwMode="auto">
            <a:xfrm rot="5400000">
              <a:off x="7410450" y="5314950"/>
              <a:ext cx="228600" cy="10287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5" idx="3"/>
              <a:endCxn id="73" idx="0"/>
            </p:cNvCxnSpPr>
            <p:nvPr/>
          </p:nvCxnSpPr>
          <p:spPr bwMode="auto">
            <a:xfrm>
              <a:off x="7086600" y="5029200"/>
              <a:ext cx="952500" cy="304800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449751" y="1154668"/>
            <a:ext cx="83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>
                <a:solidFill>
                  <a:srgbClr val="000000"/>
                </a:solidFill>
                <a:latin typeface="Gill Sans"/>
                <a:cs typeface="Gill Sans"/>
              </a:rPr>
              <a:t>Cache!</a:t>
            </a:r>
          </a:p>
        </p:txBody>
      </p:sp>
      <p:sp>
        <p:nvSpPr>
          <p:cNvPr id="27" name="TextBox 26"/>
          <p:cNvSpPr txBox="1"/>
          <p:nvPr/>
        </p:nvSpPr>
        <p:spPr>
          <a:xfrm rot="21149205">
            <a:off x="1992469" y="3010262"/>
            <a:ext cx="5288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rgbClr val="FF0000"/>
                </a:solidFill>
                <a:latin typeface="Gill Sans"/>
                <a:cs typeface="Gill Sans"/>
              </a:rPr>
              <a:t>Still not particularly satisfying?</a:t>
            </a:r>
          </a:p>
        </p:txBody>
      </p:sp>
    </p:spTree>
    <p:extLst>
      <p:ext uri="{BB962C8B-B14F-4D97-AF65-F5344CB8AC3E}">
        <p14:creationId xmlns:p14="http://schemas.microsoft.com/office/powerpoint/2010/main" val="246542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67200" y="37274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reduce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3041650"/>
            <a:ext cx="11430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map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4267200" y="1593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4267200" y="5022850"/>
            <a:ext cx="1143000" cy="76200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HDFS</a:t>
            </a:r>
          </a:p>
        </p:txBody>
      </p: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 bwMode="auto">
          <a:xfrm>
            <a:off x="4838700" y="23558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8" idx="1"/>
          </p:cNvCxnSpPr>
          <p:nvPr/>
        </p:nvCxnSpPr>
        <p:spPr bwMode="auto">
          <a:xfrm>
            <a:off x="4838700" y="4337050"/>
            <a:ext cx="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6" idx="0"/>
          </p:cNvCxnSpPr>
          <p:nvPr/>
        </p:nvCxnSpPr>
        <p:spPr bwMode="auto">
          <a:xfrm rot="5400000" flipH="1">
            <a:off x="3467100" y="4413250"/>
            <a:ext cx="2743200" cy="12700"/>
          </a:xfrm>
          <a:prstGeom prst="bentConnector5">
            <a:avLst>
              <a:gd name="adj1" fmla="val -17696"/>
              <a:gd name="adj2" fmla="val 14390520"/>
              <a:gd name="adj3" fmla="val 115095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33600" y="3962400"/>
            <a:ext cx="1752600" cy="838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Convergence?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>
                <a:solidFill>
                  <a:srgbClr val="000000"/>
                </a:solidFill>
                <a:latin typeface="Gill Sans"/>
                <a:cs typeface="Gill Sans"/>
              </a:rPr>
              <a:t>Implementation Practicalities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6629867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ld_radi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-21434"/>
            <a:ext cx="10827967" cy="7031834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26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https://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smuzz</a:t>
            </a:r>
            <a:r>
              <a:rPr lang="en-US" sz="1000" b="0" dirty="0">
                <a:solidFill>
                  <a:srgbClr val="FFFFFF"/>
                </a:solidFill>
              </a:rPr>
              <a:t>/4350039327/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562600"/>
            <a:ext cx="2259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latin typeface="Gill Sans"/>
                <a:cs typeface="Gill Sans"/>
              </a:rPr>
              <a:t>Stay Tuned!</a:t>
            </a:r>
          </a:p>
        </p:txBody>
      </p:sp>
    </p:spTree>
    <p:extLst>
      <p:ext uri="{BB962C8B-B14F-4D97-AF65-F5344CB8AC3E}">
        <p14:creationId xmlns:p14="http://schemas.microsoft.com/office/powerpoint/2010/main" val="34101050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743200" y="1905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33600" y="3124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657600" y="3048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72000" y="198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324600" y="1676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334000" y="32766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810000" y="4267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45720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429000" y="57912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5791200" y="4724400"/>
            <a:ext cx="685800" cy="685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 anchorCtr="1"/>
          <a:lstStyle/>
          <a:p>
            <a:r>
              <a:rPr lang="en-US" i="1" dirty="0">
                <a:solidFill>
                  <a:schemeClr val="bg2"/>
                </a:solidFill>
              </a:rPr>
              <a:t>n</a:t>
            </a:r>
            <a:r>
              <a:rPr lang="en-US" i="1" baseline="-25000" dirty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14" name="Straight Arrow Connector 15"/>
          <p:cNvCxnSpPr>
            <a:cxnSpLocks noChangeShapeType="1"/>
            <a:stCxn id="4" idx="3"/>
            <a:endCxn id="5" idx="0"/>
          </p:cNvCxnSpPr>
          <p:nvPr/>
        </p:nvCxnSpPr>
        <p:spPr bwMode="auto">
          <a:xfrm rot="5400000">
            <a:off x="2343151" y="2624137"/>
            <a:ext cx="633412" cy="36671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6"/>
          <p:cNvCxnSpPr>
            <a:cxnSpLocks noChangeShapeType="1"/>
            <a:stCxn id="4" idx="5"/>
            <a:endCxn id="6" idx="1"/>
          </p:cNvCxnSpPr>
          <p:nvPr/>
        </p:nvCxnSpPr>
        <p:spPr bwMode="auto">
          <a:xfrm rot="16200000" flipH="1">
            <a:off x="3214688" y="2605088"/>
            <a:ext cx="6572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9"/>
          <p:cNvCxnSpPr>
            <a:cxnSpLocks noChangeShapeType="1"/>
            <a:stCxn id="4" idx="6"/>
            <a:endCxn id="7" idx="2"/>
          </p:cNvCxnSpPr>
          <p:nvPr/>
        </p:nvCxnSpPr>
        <p:spPr bwMode="auto">
          <a:xfrm>
            <a:off x="3429000" y="2247900"/>
            <a:ext cx="1143000" cy="76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23"/>
          <p:cNvCxnSpPr>
            <a:cxnSpLocks noChangeShapeType="1"/>
            <a:stCxn id="7" idx="6"/>
            <a:endCxn id="8" idx="2"/>
          </p:cNvCxnSpPr>
          <p:nvPr/>
        </p:nvCxnSpPr>
        <p:spPr bwMode="auto">
          <a:xfrm flipV="1">
            <a:off x="5257800" y="2019300"/>
            <a:ext cx="1066800" cy="3048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cxnSpLocks noChangeShapeType="1"/>
            <a:stCxn id="13" idx="0"/>
            <a:endCxn id="8" idx="4"/>
          </p:cNvCxnSpPr>
          <p:nvPr/>
        </p:nvCxnSpPr>
        <p:spPr bwMode="auto">
          <a:xfrm rot="5400000" flipH="1" flipV="1">
            <a:off x="5219700" y="3276600"/>
            <a:ext cx="2362200" cy="533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31"/>
          <p:cNvCxnSpPr>
            <a:cxnSpLocks noChangeShapeType="1"/>
            <a:stCxn id="9" idx="1"/>
            <a:endCxn id="7" idx="5"/>
          </p:cNvCxnSpPr>
          <p:nvPr/>
        </p:nvCxnSpPr>
        <p:spPr bwMode="auto">
          <a:xfrm rot="16200000" flipV="1">
            <a:off x="4891088" y="2833688"/>
            <a:ext cx="809625" cy="276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34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4167188" y="2643188"/>
            <a:ext cx="5810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37"/>
          <p:cNvCxnSpPr>
            <a:cxnSpLocks noChangeShapeType="1"/>
            <a:stCxn id="6" idx="6"/>
            <a:endCxn id="9" idx="2"/>
          </p:cNvCxnSpPr>
          <p:nvPr/>
        </p:nvCxnSpPr>
        <p:spPr bwMode="auto">
          <a:xfrm>
            <a:off x="4343400" y="3390900"/>
            <a:ext cx="990600" cy="2286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40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16200000" flipH="1">
            <a:off x="2286000" y="4000500"/>
            <a:ext cx="762000" cy="3810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43"/>
          <p:cNvCxnSpPr>
            <a:cxnSpLocks noChangeShapeType="1"/>
            <a:stCxn id="6" idx="3"/>
            <a:endCxn id="11" idx="7"/>
          </p:cNvCxnSpPr>
          <p:nvPr/>
        </p:nvCxnSpPr>
        <p:spPr bwMode="auto">
          <a:xfrm rot="5400000">
            <a:off x="2909888" y="3824288"/>
            <a:ext cx="1038225" cy="657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46"/>
          <p:cNvCxnSpPr>
            <a:cxnSpLocks noChangeShapeType="1"/>
            <a:stCxn id="6" idx="4"/>
            <a:endCxn id="10" idx="0"/>
          </p:cNvCxnSpPr>
          <p:nvPr/>
        </p:nvCxnSpPr>
        <p:spPr bwMode="auto">
          <a:xfrm rot="16200000" flipH="1">
            <a:off x="3810000" y="3924300"/>
            <a:ext cx="533400" cy="1524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>
            <a:cxnSpLocks noChangeShapeType="1"/>
            <a:stCxn id="10" idx="7"/>
            <a:endCxn id="9" idx="3"/>
          </p:cNvCxnSpPr>
          <p:nvPr/>
        </p:nvCxnSpPr>
        <p:spPr bwMode="auto">
          <a:xfrm rot="5400000" flipH="1" flipV="1">
            <a:off x="4662488" y="3595688"/>
            <a:ext cx="504825" cy="10382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53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2947988" y="5310188"/>
            <a:ext cx="733425" cy="428625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56"/>
          <p:cNvCxnSpPr>
            <a:cxnSpLocks noChangeShapeType="1"/>
            <a:stCxn id="10" idx="3"/>
            <a:endCxn id="12" idx="0"/>
          </p:cNvCxnSpPr>
          <p:nvPr/>
        </p:nvCxnSpPr>
        <p:spPr bwMode="auto">
          <a:xfrm rot="5400000">
            <a:off x="3371851" y="5252617"/>
            <a:ext cx="938633" cy="138533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9"/>
          <p:cNvCxnSpPr>
            <a:cxnSpLocks noChangeShapeType="1"/>
            <a:stCxn id="12" idx="7"/>
            <a:endCxn id="10" idx="4"/>
          </p:cNvCxnSpPr>
          <p:nvPr/>
        </p:nvCxnSpPr>
        <p:spPr bwMode="auto">
          <a:xfrm rot="5400000" flipH="1" flipV="1">
            <a:off x="3614737" y="5353051"/>
            <a:ext cx="938213" cy="138112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62"/>
          <p:cNvCxnSpPr>
            <a:cxnSpLocks noChangeShapeType="1"/>
            <a:stCxn id="10" idx="6"/>
            <a:endCxn id="13" idx="2"/>
          </p:cNvCxnSpPr>
          <p:nvPr/>
        </p:nvCxnSpPr>
        <p:spPr bwMode="auto">
          <a:xfrm>
            <a:off x="4495800" y="4610100"/>
            <a:ext cx="1295400" cy="457200"/>
          </a:xfrm>
          <a:prstGeom prst="straightConnector1">
            <a:avLst/>
          </a:prstGeom>
          <a:ln w="15875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Visualizing Parallel BFS</a:t>
            </a:r>
          </a:p>
        </p:txBody>
      </p:sp>
    </p:spTree>
    <p:extLst>
      <p:ext uri="{BB962C8B-B14F-4D97-AF65-F5344CB8AC3E}">
        <p14:creationId xmlns:p14="http://schemas.microsoft.com/office/powerpoint/2010/main" val="26198679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0" y="3048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Non-toy?</a:t>
            </a:r>
          </a:p>
        </p:txBody>
      </p:sp>
    </p:spTree>
    <p:extLst>
      <p:ext uri="{BB962C8B-B14F-4D97-AF65-F5344CB8AC3E}">
        <p14:creationId xmlns:p14="http://schemas.microsoft.com/office/powerpoint/2010/main" val="16198239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d_in_H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832" y="1"/>
            <a:ext cx="10314432" cy="6858000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Wikipedia (Crowd)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cs typeface="Gill Sans"/>
              </a:rPr>
              <a:t>Application</a:t>
            </a:r>
            <a:r>
              <a:rPr lang="en-US" sz="3600" b="0" kern="0">
                <a:latin typeface="Gill Sans"/>
                <a:cs typeface="Gill Sans"/>
              </a:rPr>
              <a:t>: Social Search</a:t>
            </a:r>
            <a:endParaRPr lang="en-US" sz="3600" b="0" kern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9855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Social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86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When searching, how to rank friends named “John”?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667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undirected graphs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Rank matches by distance to user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559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Naïve implementations: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940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Precompute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all-pairs distances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Compute distances at query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019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lvl="1" algn="ctr"/>
            <a:r>
              <a:rPr lang="en-GB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  <a:sym typeface="Symbol" pitchFamily="18" charset="2"/>
              </a:rPr>
              <a:t>Can we do better?</a:t>
            </a:r>
            <a:endParaRPr lang="en-GB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6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All Pairs?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3555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Floyd-</a:t>
            </a: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Warshall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Algorithm: difficult to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MapReduce-</a:t>
            </a:r>
            <a:r>
              <a:rPr lang="en-US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ify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830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Multiple-source shortest paths in MapReduce:</a:t>
            </a:r>
          </a:p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Run multiple parallel BFS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simultaneously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0229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Assume source nodes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{ s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0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, s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1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, … s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n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}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Instead of emitting a single distance, emit an array of distances, 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wrt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each source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Reducer selects minimum for each element in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Does this scale?</a:t>
            </a:r>
          </a:p>
        </p:txBody>
      </p:sp>
    </p:spTree>
    <p:extLst>
      <p:ext uri="{BB962C8B-B14F-4D97-AF65-F5344CB8AC3E}">
        <p14:creationId xmlns:p14="http://schemas.microsoft.com/office/powerpoint/2010/main" val="4188494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48573</TotalTime>
  <Words>1601</Words>
  <Application>Microsoft Office PowerPoint</Application>
  <PresentationFormat>On-screen Show (4:3)</PresentationFormat>
  <Paragraphs>427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Andale Mono</vt:lpstr>
      <vt:lpstr>Arial</vt:lpstr>
      <vt:lpstr>Arial Black</vt:lpstr>
      <vt:lpstr>Calibri</vt:lpstr>
      <vt:lpstr>Gill Sans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Adam Roegiest</cp:lastModifiedBy>
  <cp:revision>8981</cp:revision>
  <dcterms:created xsi:type="dcterms:W3CDTF">2012-08-31T06:36:49Z</dcterms:created>
  <dcterms:modified xsi:type="dcterms:W3CDTF">2019-01-18T02:05:01Z</dcterms:modified>
  <cp:category/>
</cp:coreProperties>
</file>