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4" r:id="rId5"/>
    <p:sldId id="266" r:id="rId6"/>
    <p:sldId id="267" r:id="rId7"/>
    <p:sldId id="270" r:id="rId8"/>
    <p:sldId id="271" r:id="rId9"/>
    <p:sldId id="272" r:id="rId10"/>
    <p:sldId id="269" r:id="rId11"/>
    <p:sldId id="274" r:id="rId12"/>
    <p:sldId id="273" r:id="rId13"/>
    <p:sldId id="275" r:id="rId14"/>
    <p:sldId id="276" r:id="rId15"/>
    <p:sldId id="277" r:id="rId16"/>
    <p:sldId id="280" r:id="rId17"/>
    <p:sldId id="283" r:id="rId18"/>
    <p:sldId id="284" r:id="rId19"/>
    <p:sldId id="285" r:id="rId20"/>
    <p:sldId id="279" r:id="rId21"/>
    <p:sldId id="281" r:id="rId2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86" d="100"/>
          <a:sy n="86" d="100"/>
        </p:scale>
        <p:origin x="3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668052-A266-4122-9E58-76562904132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6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18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Hand: Goal Loc 7 (seed 0)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8E2A8A2-BCBE-1349-A4E3-E712D959F269}"/>
              </a:ext>
            </a:extLst>
          </p:cNvPr>
          <p:cNvSpPr/>
          <p:nvPr/>
        </p:nvSpPr>
        <p:spPr>
          <a:xfrm>
            <a:off x="4474978" y="6306130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46CF5F86-C862-3647-ADC1-8F483A1CF4AA}"/>
              </a:ext>
            </a:extLst>
          </p:cNvPr>
          <p:cNvSpPr/>
          <p:nvPr/>
        </p:nvSpPr>
        <p:spPr>
          <a:xfrm>
            <a:off x="2806622" y="764711"/>
            <a:ext cx="20701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control reward 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5868094" y="764711"/>
            <a:ext cx="2884353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399A23F-D39E-2A47-A362-083B9712BCF1}"/>
              </a:ext>
            </a:extLst>
          </p:cNvPr>
          <p:cNvSpPr/>
          <p:nvPr/>
        </p:nvSpPr>
        <p:spPr>
          <a:xfrm>
            <a:off x="9089572" y="764711"/>
            <a:ext cx="2971800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15</a:t>
            </a: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26E2F2A0-CAF5-6C45-B793-8C9FE5AC867A}"/>
              </a:ext>
            </a:extLst>
          </p:cNvPr>
          <p:cNvSpPr/>
          <p:nvPr/>
        </p:nvSpPr>
        <p:spPr>
          <a:xfrm>
            <a:off x="248479" y="2179854"/>
            <a:ext cx="1580321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terminal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075AAE9-741C-6B4A-BC8F-DBDC0C43F0AA}"/>
              </a:ext>
            </a:extLst>
          </p:cNvPr>
          <p:cNvSpPr/>
          <p:nvPr/>
        </p:nvSpPr>
        <p:spPr>
          <a:xfrm>
            <a:off x="1" y="4296375"/>
            <a:ext cx="1828800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terminal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833F88-948D-7B45-9F12-CB0C6856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55" y="3842457"/>
            <a:ext cx="3508829" cy="263162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0C35B-3BFF-AD46-AE59-7AE51350B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28" y="3856455"/>
            <a:ext cx="3247571" cy="243567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3CD5A9-D65E-FA42-B84E-2E4BC5856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95" y="3758483"/>
            <a:ext cx="3508829" cy="2631622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5F3515C6-BD48-9C44-B727-D8FD82FD8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08" y="1213340"/>
            <a:ext cx="3171371" cy="2378528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B83ECDE3-591C-1C4A-BB66-768110733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28" y="1213340"/>
            <a:ext cx="3171371" cy="2378528"/>
          </a:xfrm>
          <a:prstGeom prst="rect">
            <a:avLst/>
          </a:prstGeom>
        </p:spPr>
      </p:pic>
      <p:pic>
        <p:nvPicPr>
          <p:cNvPr id="20" name="Picture 19" descr="A screenshot of text&#10;&#10;Description automatically generated">
            <a:extLst>
              <a:ext uri="{FF2B5EF4-FFF2-40B4-BE49-F238E27FC236}">
                <a16:creationId xmlns:a16="http://schemas.microsoft.com/office/drawing/2014/main" id="{202AE4E0-7355-6745-86A7-8F6812152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25" y="1213340"/>
            <a:ext cx="3258457" cy="24438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0210CB-107B-1D45-A5C0-5044A4AC97D6}"/>
              </a:ext>
            </a:extLst>
          </p:cNvPr>
          <p:cNvSpPr/>
          <p:nvPr/>
        </p:nvSpPr>
        <p:spPr>
          <a:xfrm>
            <a:off x="5491955" y="1213340"/>
            <a:ext cx="3335524" cy="2545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68813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Hand: Goal Loc 7 (some other seeds)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8E2A8A2-BCBE-1349-A4E3-E712D959F269}"/>
              </a:ext>
            </a:extLst>
          </p:cNvPr>
          <p:cNvSpPr/>
          <p:nvPr/>
        </p:nvSpPr>
        <p:spPr>
          <a:xfrm>
            <a:off x="3502525" y="6096845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3993685" y="932656"/>
            <a:ext cx="450668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terminal +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700EB73-37D9-7544-A13A-B6F0943E7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28" y="3725125"/>
            <a:ext cx="2926080" cy="219456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1BE0F-ADB7-8F41-B47B-6300DAEF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486199"/>
            <a:ext cx="2926080" cy="219456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25C0B30F-18BA-CA44-984B-5A36A3F9E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827991"/>
            <a:ext cx="2926080" cy="219456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B4E337BC-91C1-7E4E-A61A-2FEB92702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08" y="3836119"/>
            <a:ext cx="2926080" cy="219456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49AD8-AB9F-5442-A5D3-F48F6F14D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426250"/>
            <a:ext cx="2926080" cy="219456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88E1EFEE-943D-F043-81B8-E622B8423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28" y="1426250"/>
            <a:ext cx="2926080" cy="219456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4FAEEB-0C62-A54E-A2AB-F0936FA642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3827991"/>
            <a:ext cx="2926080" cy="219456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0537D-8426-2D42-948C-714F1F99A0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08" y="1355223"/>
            <a:ext cx="292608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Hand: Goal Loc 7 (seed 0)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8E2A8A2-BCBE-1349-A4E3-E712D959F269}"/>
              </a:ext>
            </a:extLst>
          </p:cNvPr>
          <p:cNvSpPr/>
          <p:nvPr/>
        </p:nvSpPr>
        <p:spPr>
          <a:xfrm>
            <a:off x="3576394" y="6229930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34FB82-15AB-F44C-A4C6-D5F6AA704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08" y="1753798"/>
            <a:ext cx="5842000" cy="4381500"/>
          </a:xfrm>
          <a:prstGeom prst="rect">
            <a:avLst/>
          </a:prstGeom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2F4C46C2-7C3E-F640-B6AA-623ADF8ECA39}"/>
              </a:ext>
            </a:extLst>
          </p:cNvPr>
          <p:cNvSpPr/>
          <p:nvPr/>
        </p:nvSpPr>
        <p:spPr>
          <a:xfrm>
            <a:off x="610474" y="722702"/>
            <a:ext cx="11429126" cy="1514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also tried to change the reward to be -1 for each step if the hand does not reach the goal. If the hand reaches the goal, the reward is 0 and done=True. This is exactly the same as reward system of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Acrobot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DA42-4563-F642-805A-613BD6FD6EF9}"/>
              </a:ext>
            </a:extLst>
          </p:cNvPr>
          <p:cNvSpPr/>
          <p:nvPr/>
        </p:nvSpPr>
        <p:spPr>
          <a:xfrm>
            <a:off x="3260708" y="3228975"/>
            <a:ext cx="196867" cy="138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5C24D9-637B-F04E-AF57-677EC0B2CBD2}"/>
              </a:ext>
            </a:extLst>
          </p:cNvPr>
          <p:cNvSpPr/>
          <p:nvPr/>
        </p:nvSpPr>
        <p:spPr>
          <a:xfrm>
            <a:off x="5029200" y="5878286"/>
            <a:ext cx="2460171" cy="257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4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PPO: Adaptive Hand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2B726841-F648-BD4B-BE02-8D6DD1BC0CD6}"/>
              </a:ext>
            </a:extLst>
          </p:cNvPr>
          <p:cNvSpPr/>
          <p:nvPr/>
        </p:nvSpPr>
        <p:spPr>
          <a:xfrm>
            <a:off x="762874" y="2192273"/>
            <a:ext cx="11429126" cy="106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same issues for environments of goal loc 8, for environments of goal loc included in states, and for environments with obstacles.</a:t>
            </a:r>
          </a:p>
        </p:txBody>
      </p:sp>
    </p:spTree>
    <p:extLst>
      <p:ext uri="{BB962C8B-B14F-4D97-AF65-F5344CB8AC3E}">
        <p14:creationId xmlns:p14="http://schemas.microsoft.com/office/powerpoint/2010/main" val="2291315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392760" y="-39118"/>
            <a:ext cx="11668612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Evaluation Path: Goal Loc 7 (seed 0)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5F3515C6-BD48-9C44-B727-D8FD82FD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3" y="2400426"/>
            <a:ext cx="4209144" cy="3156858"/>
          </a:xfrm>
          <a:prstGeom prst="rect">
            <a:avLst/>
          </a:prstGeom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150D705E-E89D-5448-896E-5DCBB0D27524}"/>
              </a:ext>
            </a:extLst>
          </p:cNvPr>
          <p:cNvSpPr/>
          <p:nvPr/>
        </p:nvSpPr>
        <p:spPr>
          <a:xfrm>
            <a:off x="206828" y="1677442"/>
            <a:ext cx="450668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terminal +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</a:t>
            </a: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5595EE46-3243-8B4F-8438-7E2A95429B77}"/>
              </a:ext>
            </a:extLst>
          </p:cNvPr>
          <p:cNvSpPr/>
          <p:nvPr/>
        </p:nvSpPr>
        <p:spPr>
          <a:xfrm>
            <a:off x="7617475" y="3238114"/>
            <a:ext cx="1912290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model path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D69792C1-EC89-C64A-B063-0B2ADB690AA0}"/>
              </a:ext>
            </a:extLst>
          </p:cNvPr>
          <p:cNvSpPr/>
          <p:nvPr/>
        </p:nvSpPr>
        <p:spPr>
          <a:xfrm>
            <a:off x="6817373" y="6334183"/>
            <a:ext cx="3783952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model path (after 244 updates)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6B07C841-21F6-A442-9A4F-EED0D7EB4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78" y="552064"/>
            <a:ext cx="6139542" cy="2686050"/>
          </a:xfrm>
          <a:prstGeom prst="rect">
            <a:avLst/>
          </a:prstGeom>
        </p:spPr>
      </p:pic>
      <p:pic>
        <p:nvPicPr>
          <p:cNvPr id="15" name="Picture 14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4AC9BB07-54D3-B843-8CE7-4B0EFEA6D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41482"/>
            <a:ext cx="6144767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9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392760" y="-39118"/>
            <a:ext cx="11668612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Evaluation Path: Goal Loc 7 (seed 1)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150D705E-E89D-5448-896E-5DCBB0D27524}"/>
              </a:ext>
            </a:extLst>
          </p:cNvPr>
          <p:cNvSpPr/>
          <p:nvPr/>
        </p:nvSpPr>
        <p:spPr>
          <a:xfrm>
            <a:off x="206828" y="1677442"/>
            <a:ext cx="450668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terminal +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coefficient 1</a:t>
            </a: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5595EE46-3243-8B4F-8438-7E2A95429B77}"/>
              </a:ext>
            </a:extLst>
          </p:cNvPr>
          <p:cNvSpPr/>
          <p:nvPr/>
        </p:nvSpPr>
        <p:spPr>
          <a:xfrm>
            <a:off x="7617475" y="3238114"/>
            <a:ext cx="1912290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model path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CustomShape 2">
            <a:extLst>
              <a:ext uri="{FF2B5EF4-FFF2-40B4-BE49-F238E27FC236}">
                <a16:creationId xmlns:a16="http://schemas.microsoft.com/office/drawing/2014/main" id="{D69792C1-EC89-C64A-B063-0B2ADB690AA0}"/>
              </a:ext>
            </a:extLst>
          </p:cNvPr>
          <p:cNvSpPr/>
          <p:nvPr/>
        </p:nvSpPr>
        <p:spPr>
          <a:xfrm>
            <a:off x="6817373" y="6334183"/>
            <a:ext cx="3783952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model path (after 9 updates)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626AE79-15E7-994A-BC44-6432E2272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3" y="2239736"/>
            <a:ext cx="4206240" cy="3154680"/>
          </a:xfrm>
          <a:prstGeom prst="rect">
            <a:avLst/>
          </a:prstGeom>
        </p:spPr>
      </p:pic>
      <p:pic>
        <p:nvPicPr>
          <p:cNvPr id="5" name="Picture 4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589E3867-2E08-994F-9AD3-2413C3662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03" y="3619886"/>
            <a:ext cx="6135624" cy="2684336"/>
          </a:xfrm>
          <a:prstGeom prst="rect">
            <a:avLst/>
          </a:prstGeom>
        </p:spPr>
      </p:pic>
      <p:pic>
        <p:nvPicPr>
          <p:cNvPr id="7" name="Picture 6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2A0F2A96-5C19-4840-9E77-7D49957FF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03" y="553778"/>
            <a:ext cx="6135624" cy="26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392760" y="-39118"/>
            <a:ext cx="11668612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Evaluation Path: Goal Loc 7 (seed 1)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B5C4516-9128-6342-93D5-ED54007AE52B}"/>
              </a:ext>
            </a:extLst>
          </p:cNvPr>
          <p:cNvSpPr/>
          <p:nvPr/>
        </p:nvSpPr>
        <p:spPr>
          <a:xfrm>
            <a:off x="2218266" y="3040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9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F507C36-FF59-3847-A614-117891936915}"/>
              </a:ext>
            </a:extLst>
          </p:cNvPr>
          <p:cNvSpPr/>
          <p:nvPr/>
        </p:nvSpPr>
        <p:spPr>
          <a:xfrm>
            <a:off x="8087374" y="3000787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11DEB16B-86A7-B448-B443-DF3CEAAFEDB7}"/>
              </a:ext>
            </a:extLst>
          </p:cNvPr>
          <p:cNvSpPr/>
          <p:nvPr/>
        </p:nvSpPr>
        <p:spPr>
          <a:xfrm>
            <a:off x="2218266" y="6453833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11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18FCDCA-7BB1-2945-9B7B-D1A31A676EDA}"/>
              </a:ext>
            </a:extLst>
          </p:cNvPr>
          <p:cNvSpPr/>
          <p:nvPr/>
        </p:nvSpPr>
        <p:spPr>
          <a:xfrm>
            <a:off x="8063681" y="6469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12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" name="Picture 11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37A23C19-6828-8643-998C-1F1E5270E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0" y="693105"/>
            <a:ext cx="5376672" cy="2352294"/>
          </a:xfrm>
          <a:prstGeom prst="rect">
            <a:avLst/>
          </a:prstGeom>
        </p:spPr>
      </p:pic>
      <p:pic>
        <p:nvPicPr>
          <p:cNvPr id="3" name="Picture 2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FD641700-208E-EA42-AA50-79D2003C6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18" y="693855"/>
            <a:ext cx="5376672" cy="2352294"/>
          </a:xfrm>
          <a:prstGeom prst="rect">
            <a:avLst/>
          </a:prstGeom>
        </p:spPr>
      </p:pic>
      <p:pic>
        <p:nvPicPr>
          <p:cNvPr id="6" name="Picture 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768EA9AB-FA6C-9E4A-AE20-290D87E6D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0" y="3717938"/>
            <a:ext cx="5376672" cy="2352294"/>
          </a:xfrm>
          <a:prstGeom prst="rect">
            <a:avLst/>
          </a:prstGeom>
        </p:spPr>
      </p:pic>
      <p:pic>
        <p:nvPicPr>
          <p:cNvPr id="8" name="Picture 7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A2C0E4DD-2202-B949-A1BE-7A65840D2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66" y="3811851"/>
            <a:ext cx="5376672" cy="23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0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392760" y="-39118"/>
            <a:ext cx="11668612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Evaluation Path: Goal Loc 7 (seed 1)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B5C4516-9128-6342-93D5-ED54007AE52B}"/>
              </a:ext>
            </a:extLst>
          </p:cNvPr>
          <p:cNvSpPr/>
          <p:nvPr/>
        </p:nvSpPr>
        <p:spPr>
          <a:xfrm>
            <a:off x="2218266" y="3040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13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F507C36-FF59-3847-A614-117891936915}"/>
              </a:ext>
            </a:extLst>
          </p:cNvPr>
          <p:cNvSpPr/>
          <p:nvPr/>
        </p:nvSpPr>
        <p:spPr>
          <a:xfrm>
            <a:off x="8087374" y="3000787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14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11DEB16B-86A7-B448-B443-DF3CEAAFEDB7}"/>
              </a:ext>
            </a:extLst>
          </p:cNvPr>
          <p:cNvSpPr/>
          <p:nvPr/>
        </p:nvSpPr>
        <p:spPr>
          <a:xfrm>
            <a:off x="2218266" y="6453833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15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18FCDCA-7BB1-2945-9B7B-D1A31A676EDA}"/>
              </a:ext>
            </a:extLst>
          </p:cNvPr>
          <p:cNvSpPr/>
          <p:nvPr/>
        </p:nvSpPr>
        <p:spPr>
          <a:xfrm>
            <a:off x="8063681" y="6469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16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4B38EB1-66B1-C94B-93C7-FA837FD9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0" y="720163"/>
            <a:ext cx="5376672" cy="2352294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ED067C-1978-9849-9FF5-BA25237E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92" y="648493"/>
            <a:ext cx="5376672" cy="2352294"/>
          </a:xfrm>
          <a:prstGeom prst="rect">
            <a:avLst/>
          </a:prstGeom>
        </p:spPr>
      </p:pic>
      <p:pic>
        <p:nvPicPr>
          <p:cNvPr id="8" name="Picture 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117DBCE-B5F1-6941-8CFA-F3B37B74E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0" y="4022841"/>
            <a:ext cx="5376672" cy="2352294"/>
          </a:xfrm>
          <a:prstGeom prst="rect">
            <a:avLst/>
          </a:prstGeom>
        </p:spPr>
      </p:pic>
      <p:pic>
        <p:nvPicPr>
          <p:cNvPr id="12" name="Picture 11" descr="A picture containing umbrella&#10;&#10;Description automatically generated">
            <a:extLst>
              <a:ext uri="{FF2B5EF4-FFF2-40B4-BE49-F238E27FC236}">
                <a16:creationId xmlns:a16="http://schemas.microsoft.com/office/drawing/2014/main" id="{CDDC9A6F-000C-404E-AC3B-C6410E80A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92" y="4022841"/>
            <a:ext cx="5376672" cy="23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7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392760" y="-39118"/>
            <a:ext cx="11668612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Evaluation Path: Goal Loc 7 (seed 1)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B5C4516-9128-6342-93D5-ED54007AE52B}"/>
              </a:ext>
            </a:extLst>
          </p:cNvPr>
          <p:cNvSpPr/>
          <p:nvPr/>
        </p:nvSpPr>
        <p:spPr>
          <a:xfrm>
            <a:off x="2218266" y="3040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17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F507C36-FF59-3847-A614-117891936915}"/>
              </a:ext>
            </a:extLst>
          </p:cNvPr>
          <p:cNvSpPr/>
          <p:nvPr/>
        </p:nvSpPr>
        <p:spPr>
          <a:xfrm>
            <a:off x="8087374" y="3000787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18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11DEB16B-86A7-B448-B443-DF3CEAAFEDB7}"/>
              </a:ext>
            </a:extLst>
          </p:cNvPr>
          <p:cNvSpPr/>
          <p:nvPr/>
        </p:nvSpPr>
        <p:spPr>
          <a:xfrm>
            <a:off x="2218266" y="6453833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19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18FCDCA-7BB1-2945-9B7B-D1A31A676EDA}"/>
              </a:ext>
            </a:extLst>
          </p:cNvPr>
          <p:cNvSpPr/>
          <p:nvPr/>
        </p:nvSpPr>
        <p:spPr>
          <a:xfrm>
            <a:off x="8063681" y="6469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20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" name="Picture 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3C6071C-0F91-1549-B6CE-7B2FBAD1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66" y="3778367"/>
            <a:ext cx="5373790" cy="2351033"/>
          </a:xfrm>
          <a:prstGeom prst="rect">
            <a:avLst/>
          </a:prstGeom>
        </p:spPr>
      </p:pic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FF4D30A-4C32-C548-9BFC-C8FC49483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0" y="648493"/>
            <a:ext cx="5376672" cy="2352294"/>
          </a:xfrm>
          <a:prstGeom prst="rect">
            <a:avLst/>
          </a:prstGeom>
        </p:spPr>
      </p:pic>
      <p:pic>
        <p:nvPicPr>
          <p:cNvPr id="6" name="Picture 5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1D8C9B7-0E42-B24E-91AF-716DCF05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2653"/>
            <a:ext cx="5376672" cy="2352294"/>
          </a:xfrm>
          <a:prstGeom prst="rect">
            <a:avLst/>
          </a:prstGeom>
        </p:spPr>
      </p:pic>
      <p:pic>
        <p:nvPicPr>
          <p:cNvPr id="8" name="Picture 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00C0711B-00AF-AA4B-8320-A913E3F78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3" y="3722687"/>
            <a:ext cx="5376672" cy="23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65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392760" y="-39118"/>
            <a:ext cx="11668612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Evaluation Path: Goal Loc 7 (seed 1)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B5C4516-9128-6342-93D5-ED54007AE52B}"/>
              </a:ext>
            </a:extLst>
          </p:cNvPr>
          <p:cNvSpPr/>
          <p:nvPr/>
        </p:nvSpPr>
        <p:spPr>
          <a:xfrm>
            <a:off x="2218266" y="3040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20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F507C36-FF59-3847-A614-117891936915}"/>
              </a:ext>
            </a:extLst>
          </p:cNvPr>
          <p:cNvSpPr/>
          <p:nvPr/>
        </p:nvSpPr>
        <p:spPr>
          <a:xfrm>
            <a:off x="8087374" y="3000787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30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11DEB16B-86A7-B448-B443-DF3CEAAFEDB7}"/>
              </a:ext>
            </a:extLst>
          </p:cNvPr>
          <p:cNvSpPr/>
          <p:nvPr/>
        </p:nvSpPr>
        <p:spPr>
          <a:xfrm>
            <a:off x="2218266" y="6453833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40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18FCDCA-7BB1-2945-9B7B-D1A31A676EDA}"/>
              </a:ext>
            </a:extLst>
          </p:cNvPr>
          <p:cNvSpPr/>
          <p:nvPr/>
        </p:nvSpPr>
        <p:spPr>
          <a:xfrm>
            <a:off x="8063681" y="6469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50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" name="Picture 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3C6071C-0F91-1549-B6CE-7B2FBAD1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0" y="644875"/>
            <a:ext cx="5373790" cy="2351033"/>
          </a:xfrm>
          <a:prstGeom prst="rect">
            <a:avLst/>
          </a:prstGeom>
        </p:spPr>
      </p:pic>
      <p:pic>
        <p:nvPicPr>
          <p:cNvPr id="23" name="Picture 22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632120CE-4E88-C143-B5DA-400F82F8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6125"/>
            <a:ext cx="5371447" cy="2350008"/>
          </a:xfrm>
          <a:prstGeom prst="rect">
            <a:avLst/>
          </a:prstGeom>
        </p:spPr>
      </p:pic>
      <p:pic>
        <p:nvPicPr>
          <p:cNvPr id="25" name="Picture 24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92B140F9-8F5F-204B-AA8D-50750F65F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2" y="3722687"/>
            <a:ext cx="5371447" cy="2350008"/>
          </a:xfrm>
          <a:prstGeom prst="rect">
            <a:avLst/>
          </a:prstGeom>
        </p:spPr>
      </p:pic>
      <p:pic>
        <p:nvPicPr>
          <p:cNvPr id="27" name="Picture 2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A5E72767-6B05-DB45-B016-4BF5BA0AD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20" y="3724480"/>
            <a:ext cx="5371447" cy="23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86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59" y="-246960"/>
            <a:ext cx="11091669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Adaptive Hand/Reacher/</a:t>
            </a: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Acrobot</a:t>
            </a: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 Experiments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399" y="592971"/>
            <a:ext cx="3113314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305A56F-2280-6849-9C2F-B92AA07C8742}"/>
              </a:ext>
            </a:extLst>
          </p:cNvPr>
          <p:cNvSpPr/>
          <p:nvPr/>
        </p:nvSpPr>
        <p:spPr>
          <a:xfrm>
            <a:off x="914399" y="1581685"/>
            <a:ext cx="3766457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541F433-4DF2-9F44-B12C-DF4BFE024B6D}"/>
              </a:ext>
            </a:extLst>
          </p:cNvPr>
          <p:cNvSpPr/>
          <p:nvPr/>
        </p:nvSpPr>
        <p:spPr>
          <a:xfrm>
            <a:off x="914399" y="1251857"/>
            <a:ext cx="10722430" cy="5192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dirty="0"/>
              <a:t>Done:</a:t>
            </a:r>
          </a:p>
          <a:p>
            <a:r>
              <a:rPr lang="en-US" dirty="0"/>
              <a:t>1) Planning and rollout on </a:t>
            </a:r>
            <a:r>
              <a:rPr lang="en-US" dirty="0" err="1"/>
              <a:t>Acrobot</a:t>
            </a:r>
            <a:r>
              <a:rPr lang="en-US" dirty="0"/>
              <a:t> to reach a goal height of 1.0</a:t>
            </a:r>
          </a:p>
          <a:p>
            <a:r>
              <a:rPr lang="en-US" dirty="0"/>
              <a:t>2) Built virtual environment based on the transition model of "adaptive hand", "</a:t>
            </a:r>
            <a:r>
              <a:rPr lang="en-US" dirty="0" err="1"/>
              <a:t>reacher</a:t>
            </a:r>
            <a:r>
              <a:rPr lang="en-US" dirty="0"/>
              <a:t>" and "</a:t>
            </a:r>
            <a:r>
              <a:rPr lang="en-US" dirty="0" err="1"/>
              <a:t>acrobot</a:t>
            </a:r>
            <a:r>
              <a:rPr lang="en-US" dirty="0"/>
              <a:t>"</a:t>
            </a:r>
          </a:p>
          <a:p>
            <a:r>
              <a:rPr lang="en-US" dirty="0"/>
              <a:t>3) Generalized and adapted my PPO code so that PPO also works for my 3 new virtual environments.</a:t>
            </a:r>
          </a:p>
          <a:p>
            <a:r>
              <a:rPr lang="en-US" dirty="0"/>
              <a:t>4) Trained10 seeds for "Reacher" and "</a:t>
            </a:r>
            <a:r>
              <a:rPr lang="en-US" dirty="0" err="1"/>
              <a:t>Acrobot</a:t>
            </a:r>
            <a:r>
              <a:rPr lang="en-US" dirty="0"/>
              <a:t>"</a:t>
            </a:r>
          </a:p>
          <a:p>
            <a:r>
              <a:rPr lang="en-US" dirty="0"/>
              <a:t>5) Confirmed that average return increase </a:t>
            </a:r>
          </a:p>
          <a:p>
            <a:r>
              <a:rPr lang="en-US" dirty="0"/>
              <a:t>6) Plotted test evaluation trajectory based on the learned policies for "Reacher" and "</a:t>
            </a:r>
            <a:r>
              <a:rPr lang="en-US" dirty="0" err="1"/>
              <a:t>Acrobot</a:t>
            </a:r>
            <a:r>
              <a:rPr lang="en-US" dirty="0"/>
              <a:t>".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7) Trained PPO for "adaptive hand" for 10 seeds as well, However, there is an issue currently.</a:t>
            </a:r>
          </a:p>
          <a:p>
            <a:r>
              <a:rPr lang="en-US" dirty="0"/>
              <a:t>The average return during training is sometimes increasing at the beginning but decreasing later.</a:t>
            </a:r>
          </a:p>
          <a:p>
            <a:r>
              <a:rPr lang="en-US" dirty="0"/>
              <a:t>8) Tried many different setups and adjustments on ‘adaptive hand’ and then retrained for each of these adjustments. However, the issue is still not solved.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Doing:</a:t>
            </a:r>
          </a:p>
          <a:p>
            <a:r>
              <a:rPr lang="en-US" dirty="0"/>
              <a:t>Still trying to solve the issue of PPO for "adaptive hand" virtual environment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392760" y="-39118"/>
            <a:ext cx="11668612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Evaluation Path: Goal Loc 7 (seed 1)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B5C4516-9128-6342-93D5-ED54007AE52B}"/>
              </a:ext>
            </a:extLst>
          </p:cNvPr>
          <p:cNvSpPr/>
          <p:nvPr/>
        </p:nvSpPr>
        <p:spPr>
          <a:xfrm>
            <a:off x="2218266" y="3040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60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F507C36-FF59-3847-A614-117891936915}"/>
              </a:ext>
            </a:extLst>
          </p:cNvPr>
          <p:cNvSpPr/>
          <p:nvPr/>
        </p:nvSpPr>
        <p:spPr>
          <a:xfrm>
            <a:off x="8087374" y="3000787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70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11DEB16B-86A7-B448-B443-DF3CEAAFEDB7}"/>
              </a:ext>
            </a:extLst>
          </p:cNvPr>
          <p:cNvSpPr/>
          <p:nvPr/>
        </p:nvSpPr>
        <p:spPr>
          <a:xfrm>
            <a:off x="2218266" y="6453833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80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18FCDCA-7BB1-2945-9B7B-D1A31A676EDA}"/>
              </a:ext>
            </a:extLst>
          </p:cNvPr>
          <p:cNvSpPr/>
          <p:nvPr/>
        </p:nvSpPr>
        <p:spPr>
          <a:xfrm>
            <a:off x="8063681" y="6469650"/>
            <a:ext cx="1886360" cy="388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90 updates 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12B886B0-8810-A647-805C-DD58C8CA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2" y="617471"/>
            <a:ext cx="5371447" cy="2350008"/>
          </a:xfrm>
          <a:prstGeom prst="rect">
            <a:avLst/>
          </a:prstGeom>
        </p:spPr>
      </p:pic>
      <p:pic>
        <p:nvPicPr>
          <p:cNvPr id="6" name="Picture 5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D8EF0EC2-2D47-1041-8F36-8C6C8D70B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561322"/>
            <a:ext cx="5371447" cy="2350008"/>
          </a:xfrm>
          <a:prstGeom prst="rect">
            <a:avLst/>
          </a:prstGeom>
        </p:spPr>
      </p:pic>
      <p:pic>
        <p:nvPicPr>
          <p:cNvPr id="9" name="Picture 8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349B2A78-F74C-9649-8855-8BC2A4C52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0" y="4094242"/>
            <a:ext cx="5371447" cy="2350008"/>
          </a:xfrm>
          <a:prstGeom prst="rect">
            <a:avLst/>
          </a:prstGeom>
        </p:spPr>
      </p:pic>
      <p:pic>
        <p:nvPicPr>
          <p:cNvPr id="12" name="Picture 11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8BE37194-4C0D-D345-B4CF-128CC3842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4103825"/>
            <a:ext cx="5371447" cy="23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13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458BBB-9877-4449-9C18-540B9FCD8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32" y="1804655"/>
            <a:ext cx="4216854" cy="4216854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26061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Acrobot-v1: </a:t>
            </a: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Planning+Rollout</a:t>
            </a: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 ( Last Time)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762874" y="6338654"/>
            <a:ext cx="114291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Fuction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length of height path so far + distance to the goal height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1015EFF-ADEE-3F4D-9593-93A9BB6EFAE6}"/>
              </a:ext>
            </a:extLst>
          </p:cNvPr>
          <p:cNvSpPr/>
          <p:nvPr/>
        </p:nvSpPr>
        <p:spPr>
          <a:xfrm>
            <a:off x="8383375" y="3058083"/>
            <a:ext cx="30090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 Height: -0.5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56F05BE-49BD-A84B-87BE-936EE02846CD}"/>
              </a:ext>
            </a:extLst>
          </p:cNvPr>
          <p:cNvSpPr/>
          <p:nvPr/>
        </p:nvSpPr>
        <p:spPr>
          <a:xfrm>
            <a:off x="381437" y="842041"/>
            <a:ext cx="11429126" cy="115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Planner gave no results after a couple of hours planning for goal height of 1.0 and even for goal height of -0.1. </a:t>
            </a:r>
          </a:p>
        </p:txBody>
      </p:sp>
    </p:spTree>
    <p:extLst>
      <p:ext uri="{BB962C8B-B14F-4D97-AF65-F5344CB8AC3E}">
        <p14:creationId xmlns:p14="http://schemas.microsoft.com/office/powerpoint/2010/main" val="3980023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2B1F3-01F1-3E48-A47A-B9A877C29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13" y="2546455"/>
            <a:ext cx="4431467" cy="4431467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54018" y="-138617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Acrobot-v1: </a:t>
            </a: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Planning+Rollout</a:t>
            </a: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 (This Time)</a:t>
            </a:r>
            <a:endParaRPr lang="zh-CN" alt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654018" y="1054261"/>
            <a:ext cx="11429126" cy="115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time, I changes cost function because we want </a:t>
            </a: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many 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 as possible so that we can achieve the goal height of 1.0 in rollout.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6C987A3-258D-DD4F-95FB-26B389C81C31}"/>
              </a:ext>
            </a:extLst>
          </p:cNvPr>
          <p:cNvSpPr/>
          <p:nvPr/>
        </p:nvSpPr>
        <p:spPr>
          <a:xfrm>
            <a:off x="654018" y="2218148"/>
            <a:ext cx="114291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Fuction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distance to the goal height ONLY!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7AA4787-D003-D94E-900C-AE87C6AFBE52}"/>
              </a:ext>
            </a:extLst>
          </p:cNvPr>
          <p:cNvSpPr/>
          <p:nvPr/>
        </p:nvSpPr>
        <p:spPr>
          <a:xfrm>
            <a:off x="3919296" y="2796826"/>
            <a:ext cx="4898570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 Goal Height: -0.1</a:t>
            </a:r>
          </a:p>
        </p:txBody>
      </p:sp>
      <p:pic>
        <p:nvPicPr>
          <p:cNvPr id="3" name="Picture 2" descr="A pencil and paper&#10;&#10;Description automatically generated">
            <a:extLst>
              <a:ext uri="{FF2B5EF4-FFF2-40B4-BE49-F238E27FC236}">
                <a16:creationId xmlns:a16="http://schemas.microsoft.com/office/drawing/2014/main" id="{A3B0C55F-BD74-0F40-81BE-B2CFEA65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8" y="3322851"/>
            <a:ext cx="4931009" cy="32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29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9DC8FABD-40F3-2E45-92E8-A3616C1F3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856329"/>
            <a:ext cx="5486400" cy="5486400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26061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Experiments: Reacher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3260708" y="6184714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56F05BE-49BD-A84B-87BE-936EE02846CD}"/>
              </a:ext>
            </a:extLst>
          </p:cNvPr>
          <p:cNvSpPr/>
          <p:nvPr/>
        </p:nvSpPr>
        <p:spPr>
          <a:xfrm>
            <a:off x="381437" y="842041"/>
            <a:ext cx="11429126" cy="115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6445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6F6F08-C2BC-E74B-AA36-A584EFF1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61" y="247649"/>
            <a:ext cx="6276975" cy="6276975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26061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Experiments: Reacher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3260708" y="6184714"/>
            <a:ext cx="7240605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path using trained polic</a:t>
            </a: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56F05BE-49BD-A84B-87BE-936EE02846CD}"/>
              </a:ext>
            </a:extLst>
          </p:cNvPr>
          <p:cNvSpPr/>
          <p:nvPr/>
        </p:nvSpPr>
        <p:spPr>
          <a:xfrm>
            <a:off x="381437" y="842041"/>
            <a:ext cx="11429126" cy="115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069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26061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Experiments: </a:t>
            </a:r>
            <a:r>
              <a:rPr lang="en-US" altLang="zh-C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Acrobot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3260708" y="6184714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56F05BE-49BD-A84B-87BE-936EE02846CD}"/>
              </a:ext>
            </a:extLst>
          </p:cNvPr>
          <p:cNvSpPr/>
          <p:nvPr/>
        </p:nvSpPr>
        <p:spPr>
          <a:xfrm>
            <a:off x="381437" y="842041"/>
            <a:ext cx="11429126" cy="115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61FCFF-98ED-DD4D-BEFF-D6BFF3312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94" y="84204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0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F8E703-2754-C646-8AB0-6EEABB67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1" y="0"/>
            <a:ext cx="6662738" cy="6662738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26061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Experiments: </a:t>
            </a:r>
            <a:r>
              <a:rPr lang="en-US" altLang="zh-CN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Acrobot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3260708" y="6184714"/>
            <a:ext cx="7240605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 path using trained polic</a:t>
            </a: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56F05BE-49BD-A84B-87BE-936EE02846CD}"/>
              </a:ext>
            </a:extLst>
          </p:cNvPr>
          <p:cNvSpPr/>
          <p:nvPr/>
        </p:nvSpPr>
        <p:spPr>
          <a:xfrm>
            <a:off x="381437" y="842041"/>
            <a:ext cx="11429126" cy="115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573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4CB1B3F-4483-AE42-99BB-10CDD774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8" y="2447678"/>
            <a:ext cx="4151376" cy="4151376"/>
          </a:xfrm>
          <a:prstGeom prst="rect">
            <a:avLst/>
          </a:prstGeom>
        </p:spPr>
      </p:pic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1D34E4E-B70D-8040-AADA-2D79234A7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2" y="2420199"/>
            <a:ext cx="4146557" cy="4146557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26061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Experiments: Adaptive Hand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68E2A8A2-BCBE-1349-A4E3-E712D959F269}"/>
              </a:ext>
            </a:extLst>
          </p:cNvPr>
          <p:cNvSpPr/>
          <p:nvPr/>
        </p:nvSpPr>
        <p:spPr>
          <a:xfrm>
            <a:off x="3260708" y="6360559"/>
            <a:ext cx="567058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Average return over 100-episodes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C54CE9A-1528-814C-9B3C-CDE4D5E77C56}"/>
              </a:ext>
            </a:extLst>
          </p:cNvPr>
          <p:cNvSpPr/>
          <p:nvPr/>
        </p:nvSpPr>
        <p:spPr>
          <a:xfrm>
            <a:off x="381436" y="629718"/>
            <a:ext cx="11429126" cy="1151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Version: No obstacles, Goal location is not included in “state”. So, I have done training separately for different goal locations. 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46CF5F86-C862-3647-ADC1-8F483A1CF4AA}"/>
              </a:ext>
            </a:extLst>
          </p:cNvPr>
          <p:cNvSpPr/>
          <p:nvPr/>
        </p:nvSpPr>
        <p:spPr>
          <a:xfrm>
            <a:off x="827750" y="1597663"/>
            <a:ext cx="4364735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control reward</a:t>
            </a:r>
          </a:p>
          <a:p>
            <a:pPr>
              <a:lnSpc>
                <a:spcPct val="100000"/>
              </a:lnSpc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(penalty for large actions)</a:t>
            </a: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7085406" y="1586392"/>
            <a:ext cx="4364735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control reward</a:t>
            </a:r>
          </a:p>
          <a:p>
            <a:pPr>
              <a:lnSpc>
                <a:spcPct val="100000"/>
              </a:lnSpc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(penalty for large actions)</a:t>
            </a:r>
          </a:p>
        </p:txBody>
      </p:sp>
    </p:spTree>
    <p:extLst>
      <p:ext uri="{BB962C8B-B14F-4D97-AF65-F5344CB8AC3E}">
        <p14:creationId xmlns:p14="http://schemas.microsoft.com/office/powerpoint/2010/main" val="1659127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720</Words>
  <Application>Microsoft Macintosh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subject/>
  <dc:creator>张硕 张硕</dc:creator>
  <dc:description/>
  <cp:lastModifiedBy>张硕 张硕</cp:lastModifiedBy>
  <cp:revision>82</cp:revision>
  <dcterms:created xsi:type="dcterms:W3CDTF">2020-05-08T16:20:53Z</dcterms:created>
  <dcterms:modified xsi:type="dcterms:W3CDTF">2020-06-18T13:54:44Z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