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96" r:id="rId3"/>
    <p:sldId id="399" r:id="rId4"/>
    <p:sldId id="359" r:id="rId5"/>
    <p:sldId id="411" r:id="rId6"/>
    <p:sldId id="412" r:id="rId7"/>
    <p:sldId id="418" r:id="rId8"/>
    <p:sldId id="413" r:id="rId9"/>
    <p:sldId id="419" r:id="rId10"/>
    <p:sldId id="414" r:id="rId11"/>
    <p:sldId id="415" r:id="rId12"/>
    <p:sldId id="416" r:id="rId13"/>
    <p:sldId id="417" r:id="rId14"/>
    <p:sldId id="404" r:id="rId15"/>
    <p:sldId id="410" r:id="rId16"/>
    <p:sldId id="420" r:id="rId17"/>
    <p:sldId id="40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2" autoAdjust="0"/>
    <p:restoredTop sz="95084"/>
  </p:normalViewPr>
  <p:slideViewPr>
    <p:cSldViewPr snapToGrid="0">
      <p:cViewPr varScale="1">
        <p:scale>
          <a:sx n="114" d="100"/>
          <a:sy n="114" d="100"/>
        </p:scale>
        <p:origin x="184" y="248"/>
      </p:cViewPr>
      <p:guideLst/>
    </p:cSldViewPr>
  </p:slideViewPr>
  <p:notesTextViewPr>
    <p:cViewPr>
      <p:scale>
        <a:sx n="1" d="1"/>
        <a:sy n="1" d="1"/>
      </p:scale>
      <p:origin x="0" y="0"/>
    </p:cViewPr>
  </p:notesTextViewPr>
  <p:sorterViewPr>
    <p:cViewPr>
      <p:scale>
        <a:sx n="200" d="100"/>
        <a:sy n="200" d="100"/>
      </p:scale>
      <p:origin x="0" y="-14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4BA20-9715-4D2E-8625-2E4AC11A28A6}" type="datetimeFigureOut">
              <a:rPr lang="zh-CN" altLang="en-US" smtClean="0"/>
              <a:t>2020/4/21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6B00-F47A-4B0C-9DC1-9C5F1B8DB784}" type="slidenum">
              <a:rPr lang="zh-CN" altLang="en-US" smtClean="0"/>
              <a:t>‹#›</a:t>
            </a:fld>
            <a:endParaRPr lang="zh-CN" altLang="en-US"/>
          </a:p>
        </p:txBody>
      </p:sp>
    </p:spTree>
    <p:extLst>
      <p:ext uri="{BB962C8B-B14F-4D97-AF65-F5344CB8AC3E}">
        <p14:creationId xmlns:p14="http://schemas.microsoft.com/office/powerpoint/2010/main" val="4703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2662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73909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1977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5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46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3125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1003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80067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75242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1040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446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3D92-568F-48BB-A1DA-30CAC5D57A92}" type="datetimeFigureOut">
              <a:rPr lang="zh-CN" altLang="en-US" smtClean="0"/>
              <a:t>2020/4/21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26191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Light" panose="020B0502040204020203" pitchFamily="34" charset="-122"/>
                <a:ea typeface="微软雅黑 Light" panose="020B0502040204020203" pitchFamily="34" charset="-122"/>
              </a:rPr>
              <a:t>Meeting</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04/21/2020</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normAutofit/>
          </a:bodyPr>
          <a:lstStyle/>
          <a:p>
            <a:r>
              <a:rPr lang="en-US" altLang="zh-CN" dirty="0" err="1">
                <a:latin typeface="微软雅黑 Light" panose="020B0502040204020203" pitchFamily="34" charset="-122"/>
                <a:ea typeface="微软雅黑 Light" panose="020B0502040204020203" pitchFamily="34" charset="-122"/>
              </a:rPr>
              <a:t>Shuo</a:t>
            </a:r>
            <a:r>
              <a:rPr lang="en-US" altLang="zh-CN" dirty="0">
                <a:latin typeface="微软雅黑 Light" panose="020B0502040204020203" pitchFamily="34" charset="-122"/>
                <a:ea typeface="微软雅黑 Light" panose="020B0502040204020203" pitchFamily="34" charset="-122"/>
              </a:rPr>
              <a:t> Zhang</a:t>
            </a:r>
          </a:p>
        </p:txBody>
      </p:sp>
    </p:spTree>
    <p:extLst>
      <p:ext uri="{BB962C8B-B14F-4D97-AF65-F5344CB8AC3E}">
        <p14:creationId xmlns:p14="http://schemas.microsoft.com/office/powerpoint/2010/main" val="286281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kite&#10;&#10;Description automatically generated">
            <a:extLst>
              <a:ext uri="{FF2B5EF4-FFF2-40B4-BE49-F238E27FC236}">
                <a16:creationId xmlns:a16="http://schemas.microsoft.com/office/drawing/2014/main" id="{90A93F9E-17B7-A44A-894A-841A0D801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635" y="139700"/>
            <a:ext cx="4992624" cy="4992624"/>
          </a:xfrm>
          <a:prstGeom prst="rect">
            <a:avLst/>
          </a:prstGeom>
        </p:spPr>
      </p:pic>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0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145101447"/>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70%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10%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73.7</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84.5</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91.1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685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594</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4.0</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5.6</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7.37</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0" y="5007557"/>
            <a:ext cx="12403874" cy="1938992"/>
          </a:xfrm>
          <a:prstGeom prst="rect">
            <a:avLst/>
          </a:prstGeom>
          <a:noFill/>
        </p:spPr>
        <p:txBody>
          <a:bodyPr wrap="square" rtlCol="0">
            <a:spAutoFit/>
          </a:bodyPr>
          <a:lstStyle/>
          <a:p>
            <a:pPr marL="457200" indent="-457200">
              <a:buFont typeface="Arial" panose="020B0604020202020204" pitchFamily="34" charset="0"/>
              <a:buChar char="•"/>
            </a:pPr>
            <a:r>
              <a:rPr lang="en-US" sz="2400" b="1" dirty="0"/>
              <a:t>70% success rate (three rollout paths failed due to cylinder drop) and 10% goal reach rate. </a:t>
            </a:r>
          </a:p>
          <a:p>
            <a:pPr marL="457200" indent="-457200">
              <a:buFont typeface="Arial" panose="020B0604020202020204" pitchFamily="34" charset="0"/>
              <a:buChar char="•"/>
            </a:pPr>
            <a:r>
              <a:rPr lang="en-US" sz="2400" b="1" dirty="0"/>
              <a:t>Average last distance to goal range for success path is 4.0 mm, and for failure path is 5.6mm. So even if we set the goal range as 10mm, the goal reach rate would not increase.</a:t>
            </a:r>
          </a:p>
          <a:p>
            <a:pPr marL="457200" indent="-457200">
              <a:buFont typeface="Arial" panose="020B0604020202020204" pitchFamily="34" charset="0"/>
              <a:buChar char="•"/>
            </a:pPr>
            <a:r>
              <a:rPr lang="en-US" sz="2400" b="1" dirty="0"/>
              <a:t>The rollout path began to look quite different from the planned path from some point. NN model seemed not to be precise enough.</a:t>
            </a:r>
          </a:p>
        </p:txBody>
      </p:sp>
    </p:spTree>
    <p:extLst>
      <p:ext uri="{BB962C8B-B14F-4D97-AF65-F5344CB8AC3E}">
        <p14:creationId xmlns:p14="http://schemas.microsoft.com/office/powerpoint/2010/main" val="26998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36C84494-C413-7D40-8C3E-B9CD69BEB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35"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158325920"/>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40%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75.1</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101.8</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76.7</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894</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701</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15.4</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25.3</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10.76</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938992"/>
          </a:xfrm>
          <a:prstGeom prst="rect">
            <a:avLst/>
          </a:prstGeom>
          <a:noFill/>
        </p:spPr>
        <p:txBody>
          <a:bodyPr wrap="square" rtlCol="0">
            <a:spAutoFit/>
          </a:bodyPr>
          <a:lstStyle/>
          <a:p>
            <a:pPr marL="457200" indent="-457200">
              <a:buFont typeface="Arial" panose="020B0604020202020204" pitchFamily="34" charset="0"/>
              <a:buChar char="•"/>
            </a:pPr>
            <a:r>
              <a:rPr lang="en-US" sz="2400" b="1" dirty="0"/>
              <a:t>40% success rate (failure due to drop and collision) and 0% goal reach rate.</a:t>
            </a:r>
          </a:p>
          <a:p>
            <a:pPr marL="457200" indent="-457200">
              <a:buFont typeface="Arial" panose="020B0604020202020204" pitchFamily="34" charset="0"/>
              <a:buChar char="•"/>
            </a:pPr>
            <a:r>
              <a:rPr lang="en-US" sz="2400" b="1" dirty="0"/>
              <a:t>Average last distance to goal range for success path is 15.4 mm, and for failure path is 25.3mm. So even if we set the goal range as 10mm, the goal reach rate would not increase.</a:t>
            </a:r>
          </a:p>
          <a:p>
            <a:pPr marL="457200" indent="-457200">
              <a:buFont typeface="Arial" panose="020B0604020202020204" pitchFamily="34" charset="0"/>
              <a:buChar char="•"/>
            </a:pPr>
            <a:r>
              <a:rPr lang="en-US" sz="2400" b="1" dirty="0"/>
              <a:t>The rollout path began to look quite different from the planned path from some point. NN model is not precise enough for a long(many steps) and complicated path.</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0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4090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 kite&#10;&#10;Description automatically generated">
            <a:extLst>
              <a:ext uri="{FF2B5EF4-FFF2-40B4-BE49-F238E27FC236}">
                <a16:creationId xmlns:a16="http://schemas.microsoft.com/office/drawing/2014/main" id="{84ECBF8A-10D5-ED4F-AECD-3410DBFDD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41" y="336973"/>
            <a:ext cx="4992624" cy="4992624"/>
          </a:xfrm>
          <a:prstGeom prst="rect">
            <a:avLst/>
          </a:prstGeom>
        </p:spPr>
      </p:pic>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15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2474500859"/>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77.9</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97.6</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788</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680</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6.6</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2308324"/>
          </a:xfrm>
          <a:prstGeom prst="rect">
            <a:avLst/>
          </a:prstGeom>
          <a:noFill/>
        </p:spPr>
        <p:txBody>
          <a:bodyPr wrap="square" rtlCol="0">
            <a:spAutoFit/>
          </a:bodyPr>
          <a:lstStyle/>
          <a:p>
            <a:pPr marL="457200" indent="-457200">
              <a:buFont typeface="Arial" panose="020B0604020202020204" pitchFamily="34" charset="0"/>
              <a:buChar char="•"/>
            </a:pPr>
            <a:r>
              <a:rPr lang="en-US" sz="2400" b="1" dirty="0"/>
              <a:t>0% success rate (All 10 rollout paths failed due to cylinder drop) and 0% goal reach rate. </a:t>
            </a:r>
          </a:p>
          <a:p>
            <a:pPr marL="457200" indent="-457200">
              <a:buFont typeface="Arial" panose="020B0604020202020204" pitchFamily="34" charset="0"/>
              <a:buChar char="•"/>
            </a:pPr>
            <a:r>
              <a:rPr lang="en-US" sz="2400" b="1" dirty="0"/>
              <a:t>Average last distance to goal range for failure path is 6.6 mm. Because of 0% success rate, there is no need to check the result if we set goal range to be 10mm.</a:t>
            </a:r>
          </a:p>
          <a:p>
            <a:pPr marL="457200" indent="-457200">
              <a:buFont typeface="Arial" panose="020B0604020202020204" pitchFamily="34" charset="0"/>
              <a:buChar char="•"/>
            </a:pPr>
            <a:r>
              <a:rPr lang="en-US" sz="2400" b="1" dirty="0"/>
              <a:t>The rollout path began to look quite different from the planned path from some point. NN model seemed not to be precise enough.</a:t>
            </a:r>
          </a:p>
          <a:p>
            <a:pPr marL="457200" indent="-457200">
              <a:buFont typeface="Arial" panose="020B0604020202020204" pitchFamily="34" charset="0"/>
              <a:buChar char="•"/>
            </a:pPr>
            <a:endParaRPr lang="en-US" sz="2400" b="1" dirty="0"/>
          </a:p>
        </p:txBody>
      </p:sp>
    </p:spTree>
    <p:extLst>
      <p:ext uri="{BB962C8B-B14F-4D97-AF65-F5344CB8AC3E}">
        <p14:creationId xmlns:p14="http://schemas.microsoft.com/office/powerpoint/2010/main" val="284964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umbrella&#10;&#10;Description automatically generated">
            <a:extLst>
              <a:ext uri="{FF2B5EF4-FFF2-40B4-BE49-F238E27FC236}">
                <a16:creationId xmlns:a16="http://schemas.microsoft.com/office/drawing/2014/main" id="{7BDFEED3-8A1B-5044-8210-DB954D4BB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41"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264402224"/>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79.3</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70.9</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891</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640</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24.5</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938992"/>
          </a:xfrm>
          <a:prstGeom prst="rect">
            <a:avLst/>
          </a:prstGeom>
          <a:noFill/>
        </p:spPr>
        <p:txBody>
          <a:bodyPr wrap="square" rtlCol="0">
            <a:spAutoFit/>
          </a:bodyPr>
          <a:lstStyle/>
          <a:p>
            <a:pPr marL="457200" indent="-457200">
              <a:buFont typeface="Arial" panose="020B0604020202020204" pitchFamily="34" charset="0"/>
              <a:buChar char="•"/>
            </a:pPr>
            <a:r>
              <a:rPr lang="en-US" sz="2400" b="1" dirty="0"/>
              <a:t>0% success rate (All rollout paths failed due to drop or collision) and 0% goal reach rate.</a:t>
            </a:r>
          </a:p>
          <a:p>
            <a:pPr marL="457200" indent="-457200">
              <a:buFont typeface="Arial" panose="020B0604020202020204" pitchFamily="34" charset="0"/>
              <a:buChar char="•"/>
            </a:pPr>
            <a:r>
              <a:rPr lang="en-US" sz="2400" b="1" dirty="0"/>
              <a:t>Average last distance to goal range for failure path is 24.5mm. Because of 0% success rate, there is no need to check the result if we set goal range to be 10mm.</a:t>
            </a:r>
          </a:p>
          <a:p>
            <a:pPr marL="457200" indent="-457200">
              <a:buFont typeface="Arial" panose="020B0604020202020204" pitchFamily="34" charset="0"/>
              <a:buChar char="•"/>
            </a:pPr>
            <a:r>
              <a:rPr lang="en-US" sz="2400" b="1" dirty="0"/>
              <a:t>The rollout path began to look quite different from the planned path from some point. NN model seemed not to be precise enough.</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15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5379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Summary of Results</a:t>
            </a:r>
            <a:endParaRPr lang="zh-CN" altLang="en-US" dirty="0">
              <a:latin typeface="微软雅黑 Light" panose="020B0502040204020203" pitchFamily="34" charset="-122"/>
              <a:ea typeface="微软雅黑 Light" panose="020B0502040204020203" pitchFamily="34" charset="-122"/>
            </a:endParaRPr>
          </a:p>
        </p:txBody>
      </p:sp>
      <p:pic>
        <p:nvPicPr>
          <p:cNvPr id="5" name="Picture 4">
            <a:extLst>
              <a:ext uri="{FF2B5EF4-FFF2-40B4-BE49-F238E27FC236}">
                <a16:creationId xmlns:a16="http://schemas.microsoft.com/office/drawing/2014/main" id="{FD6A4044-6719-9E42-AAE4-3D74E409A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0506"/>
            <a:ext cx="12192000" cy="2955073"/>
          </a:xfrm>
          <a:prstGeom prst="rect">
            <a:avLst/>
          </a:prstGeom>
        </p:spPr>
      </p:pic>
      <p:sp>
        <p:nvSpPr>
          <p:cNvPr id="6" name="TextBox 5">
            <a:extLst>
              <a:ext uri="{FF2B5EF4-FFF2-40B4-BE49-F238E27FC236}">
                <a16:creationId xmlns:a16="http://schemas.microsoft.com/office/drawing/2014/main" id="{7CB28ADE-CCF9-6E4E-A3FF-188E9B1712B6}"/>
              </a:ext>
            </a:extLst>
          </p:cNvPr>
          <p:cNvSpPr txBox="1"/>
          <p:nvPr/>
        </p:nvSpPr>
        <p:spPr>
          <a:xfrm>
            <a:off x="0" y="4820977"/>
            <a:ext cx="12192000" cy="1569660"/>
          </a:xfrm>
          <a:prstGeom prst="rect">
            <a:avLst/>
          </a:prstGeom>
          <a:noFill/>
        </p:spPr>
        <p:txBody>
          <a:bodyPr wrap="square" rtlCol="0">
            <a:spAutoFit/>
          </a:bodyPr>
          <a:lstStyle/>
          <a:p>
            <a:r>
              <a:rPr lang="en-US" sz="2400" dirty="0"/>
              <a:t>For obstacle size of 1.5mm and 3mm, all rollout paths are failure, mainly because of the collision.</a:t>
            </a:r>
          </a:p>
          <a:p>
            <a:endParaRPr lang="en-US" sz="2400" dirty="0"/>
          </a:p>
          <a:p>
            <a:r>
              <a:rPr lang="en-US" sz="2400" dirty="0"/>
              <a:t>But since </a:t>
            </a:r>
            <a:r>
              <a:rPr lang="en-US" sz="2400" dirty="0" err="1"/>
              <a:t>Avishai</a:t>
            </a:r>
            <a:r>
              <a:rPr lang="en-US" sz="2400" dirty="0"/>
              <a:t> also only considered the obstacle size of 0.75mm, it is not the biggest issue for the moment.  </a:t>
            </a:r>
          </a:p>
        </p:txBody>
      </p:sp>
    </p:spTree>
    <p:extLst>
      <p:ext uri="{BB962C8B-B14F-4D97-AF65-F5344CB8AC3E}">
        <p14:creationId xmlns:p14="http://schemas.microsoft.com/office/powerpoint/2010/main" val="168649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6131" y="-477157"/>
            <a:ext cx="10515600" cy="1325563"/>
          </a:xfrm>
        </p:spPr>
        <p:txBody>
          <a:bodyPr>
            <a:normAutofit/>
          </a:bodyPr>
          <a:lstStyle/>
          <a:p>
            <a:r>
              <a:rPr lang="en-US" altLang="zh-CN" sz="3200" dirty="0">
                <a:latin typeface="微软雅黑 Light" panose="020B0502040204020203" pitchFamily="34" charset="-122"/>
                <a:ea typeface="微软雅黑 Light" panose="020B0502040204020203" pitchFamily="34" charset="-122"/>
              </a:rPr>
              <a:t>Discussion</a:t>
            </a:r>
            <a:endParaRPr lang="zh-CN" altLang="en-US" sz="3200"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274524"/>
            <a:ext cx="12192000" cy="6740307"/>
          </a:xfrm>
          <a:prstGeom prst="rect">
            <a:avLst/>
          </a:prstGeom>
          <a:noFill/>
        </p:spPr>
        <p:txBody>
          <a:bodyPr wrap="square" rtlCol="0">
            <a:spAutoFit/>
          </a:bodyPr>
          <a:lstStyle/>
          <a:p>
            <a:pPr marL="457200" indent="-457200">
              <a:buFont typeface="Arial" panose="020B0604020202020204" pitchFamily="34" charset="0"/>
              <a:buChar char="•"/>
            </a:pPr>
            <a:r>
              <a:rPr lang="en-US" sz="2400" b="1" strike="sngStrike" dirty="0"/>
              <a:t>Consider a bigger goal reach range for rollout and a smaller goal reach range for planning?</a:t>
            </a:r>
          </a:p>
          <a:p>
            <a:r>
              <a:rPr lang="en-US" sz="2400" b="1" dirty="0"/>
              <a:t>       </a:t>
            </a:r>
            <a:r>
              <a:rPr lang="en-US" sz="2400" b="1" dirty="0">
                <a:solidFill>
                  <a:srgbClr val="FF0000"/>
                </a:solidFill>
              </a:rPr>
              <a:t>YES!</a:t>
            </a:r>
          </a:p>
          <a:p>
            <a:pPr marL="457200" indent="-457200">
              <a:buFont typeface="Arial" panose="020B0604020202020204" pitchFamily="34" charset="0"/>
              <a:buChar char="•"/>
            </a:pPr>
            <a:r>
              <a:rPr lang="en-US" sz="2400" b="1" dirty="0"/>
              <a:t>NN model is not precise enough for a relatively long path or many steps of actions. Thus, </a:t>
            </a:r>
            <a:r>
              <a:rPr lang="en-US" sz="2400" b="1" dirty="0" err="1"/>
              <a:t>Astar</a:t>
            </a:r>
            <a:r>
              <a:rPr lang="en-US" sz="2400" b="1" dirty="0"/>
              <a:t> should not consider too many same actions (100 actions in our case)for one big step when planning? But if not do so, the planning process would take too much time.</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Difference from the planner in </a:t>
            </a:r>
            <a:r>
              <a:rPr lang="en-US" sz="2400" b="1" dirty="0" err="1"/>
              <a:t>Avishai’s</a:t>
            </a:r>
            <a:r>
              <a:rPr lang="en-US" sz="2400" b="1" dirty="0"/>
              <a:t> paper:</a:t>
            </a:r>
          </a:p>
          <a:p>
            <a:pPr marL="914400" lvl="1" indent="-457200">
              <a:buFont typeface="Wingdings" pitchFamily="2" charset="2"/>
              <a:buChar char="Ø"/>
            </a:pPr>
            <a:r>
              <a:rPr lang="en-US" sz="2400" b="1" dirty="0"/>
              <a:t>The planner is not </a:t>
            </a:r>
            <a:r>
              <a:rPr lang="en-US" sz="2400" b="1" dirty="0" err="1"/>
              <a:t>Astar</a:t>
            </a:r>
            <a:r>
              <a:rPr lang="en-US" sz="2400" b="1" dirty="0"/>
              <a:t>. (the code is not available in Andrew’s repo)</a:t>
            </a:r>
          </a:p>
          <a:p>
            <a:pPr marL="914400" lvl="1" indent="-457200">
              <a:buFont typeface="Wingdings" pitchFamily="2" charset="2"/>
              <a:buChar char="Ø"/>
            </a:pPr>
            <a:r>
              <a:rPr lang="en-US" sz="2400" b="1" dirty="0"/>
              <a:t>I don’t know which NN model </a:t>
            </a:r>
            <a:r>
              <a:rPr lang="en-US" sz="2400" b="1" dirty="0" err="1"/>
              <a:t>Avishai</a:t>
            </a:r>
            <a:r>
              <a:rPr lang="en-US" sz="2400" b="1" dirty="0"/>
              <a:t> used in his paper. (There are 3 or 4 learned NN models in Andrew’s repo, and I asked </a:t>
            </a:r>
            <a:r>
              <a:rPr lang="en-US" sz="2400" b="1" dirty="0" err="1"/>
              <a:t>Avishai</a:t>
            </a:r>
            <a:r>
              <a:rPr lang="en-US" sz="2400" b="1" dirty="0"/>
              <a:t> which model file he used in paper, he told me he forgot. The exact model file name should also be in the code of his planner)</a:t>
            </a:r>
          </a:p>
          <a:p>
            <a:pPr marL="914400" lvl="1" indent="-457200">
              <a:buFont typeface="Wingdings" pitchFamily="2" charset="2"/>
              <a:buChar char="Ø"/>
            </a:pPr>
            <a:r>
              <a:rPr lang="en-US" sz="2400" b="1" dirty="0" err="1"/>
              <a:t>Avishai’s</a:t>
            </a:r>
            <a:r>
              <a:rPr lang="en-US" sz="2400" b="1" dirty="0"/>
              <a:t> planner can plan a continuous action, such as [0.5241234, -0.3451234]. (I had to discretize to 8 discrete actions for my </a:t>
            </a:r>
            <a:r>
              <a:rPr lang="en-US" sz="2400" b="1" dirty="0" err="1"/>
              <a:t>Astar</a:t>
            </a:r>
            <a:r>
              <a:rPr lang="en-US" sz="2400" b="1" dirty="0"/>
              <a:t>)</a:t>
            </a:r>
          </a:p>
          <a:p>
            <a:pPr marL="914400" lvl="1" indent="-457200">
              <a:buFont typeface="Wingdings" pitchFamily="2" charset="2"/>
              <a:buChar char="Ø"/>
            </a:pPr>
            <a:r>
              <a:rPr lang="en-US" sz="2400" b="1" dirty="0" err="1"/>
              <a:t>Avishai’s</a:t>
            </a:r>
            <a:r>
              <a:rPr lang="en-US" sz="2400" b="1" dirty="0"/>
              <a:t> planner used 10 same actions as one big step when planning.</a:t>
            </a:r>
          </a:p>
          <a:p>
            <a:pPr marL="914400" lvl="1" indent="-457200">
              <a:buFont typeface="Wingdings" pitchFamily="2" charset="2"/>
              <a:buChar char="Ø"/>
            </a:pPr>
            <a:r>
              <a:rPr lang="en-US" sz="2400" b="1" dirty="0" err="1"/>
              <a:t>Avishai’s</a:t>
            </a:r>
            <a:r>
              <a:rPr lang="en-US" sz="2400" b="1" dirty="0"/>
              <a:t> planner did not give us a shortest path.( Please see figures on next page)</a:t>
            </a:r>
          </a:p>
          <a:p>
            <a:pPr marL="914400" lvl="1" indent="-457200">
              <a:buFont typeface="Wingdings" pitchFamily="2" charset="2"/>
              <a:buChar char="Ø"/>
            </a:pPr>
            <a:r>
              <a:rPr lang="en-US" sz="2400" b="1" dirty="0" err="1"/>
              <a:t>Avishai</a:t>
            </a:r>
            <a:r>
              <a:rPr lang="en-US" sz="2400" b="1" dirty="0"/>
              <a:t> seemed to have also used </a:t>
            </a:r>
            <a:r>
              <a:rPr lang="en-US" sz="2400" b="1" dirty="0" err="1"/>
              <a:t>svm</a:t>
            </a:r>
            <a:r>
              <a:rPr lang="en-US" sz="2400" b="1" dirty="0"/>
              <a:t> </a:t>
            </a:r>
            <a:r>
              <a:rPr lang="en-US" sz="2400" b="1" dirty="0" err="1"/>
              <a:t>claissifer</a:t>
            </a:r>
            <a:r>
              <a:rPr lang="en-US" sz="2400" b="1" dirty="0"/>
              <a:t> for checking if the state is a drop state when planning</a:t>
            </a:r>
          </a:p>
          <a:p>
            <a:pPr marL="914400" lvl="1" indent="-457200">
              <a:buFont typeface="Wingdings" pitchFamily="2" charset="2"/>
              <a:buChar char="Ø"/>
            </a:pPr>
            <a:r>
              <a:rPr lang="en-US" sz="2400" b="1" dirty="0" err="1"/>
              <a:t>Avishai</a:t>
            </a:r>
            <a:r>
              <a:rPr lang="en-US" sz="2400" b="1" dirty="0"/>
              <a:t> also had a version of planner taking critic model into account when planning</a:t>
            </a:r>
          </a:p>
        </p:txBody>
      </p:sp>
    </p:spTree>
    <p:extLst>
      <p:ext uri="{BB962C8B-B14F-4D97-AF65-F5344CB8AC3E}">
        <p14:creationId xmlns:p14="http://schemas.microsoft.com/office/powerpoint/2010/main" val="413015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err="1">
                <a:latin typeface="Calibri" panose="020F0502020204030204" pitchFamily="34" charset="0"/>
                <a:ea typeface="微软雅黑 Light" panose="020B0502040204020203" pitchFamily="34" charset="-122"/>
                <a:cs typeface="Calibri" panose="020F0502020204030204" pitchFamily="34" charset="0"/>
              </a:rPr>
              <a:t>Avishai’s</a:t>
            </a:r>
            <a:r>
              <a:rPr lang="en-US" altLang="zh-CN" dirty="0">
                <a:latin typeface="Calibri" panose="020F0502020204030204" pitchFamily="34" charset="0"/>
                <a:ea typeface="微软雅黑 Light" panose="020B0502040204020203" pitchFamily="34" charset="-122"/>
                <a:cs typeface="Calibri" panose="020F0502020204030204" pitchFamily="34" charset="0"/>
              </a:rPr>
              <a:t> Naïve Planner (without critic model)</a:t>
            </a:r>
            <a:endParaRPr lang="zh-CN" altLang="en-US"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4" name="TextBox 3">
            <a:extLst>
              <a:ext uri="{FF2B5EF4-FFF2-40B4-BE49-F238E27FC236}">
                <a16:creationId xmlns:a16="http://schemas.microsoft.com/office/drawing/2014/main" id="{39F475DE-90D2-3A4E-BEE6-3A8363FA9CC1}"/>
              </a:ext>
            </a:extLst>
          </p:cNvPr>
          <p:cNvSpPr txBox="1"/>
          <p:nvPr/>
        </p:nvSpPr>
        <p:spPr>
          <a:xfrm>
            <a:off x="347831" y="5117329"/>
            <a:ext cx="11481023" cy="1200329"/>
          </a:xfrm>
          <a:prstGeom prst="rect">
            <a:avLst/>
          </a:prstGeom>
          <a:noFill/>
        </p:spPr>
        <p:txBody>
          <a:bodyPr wrap="square" rtlCol="0">
            <a:spAutoFit/>
          </a:bodyPr>
          <a:lstStyle/>
          <a:p>
            <a:r>
              <a:rPr lang="en-US" sz="3600" dirty="0"/>
              <a:t>- In fact, </a:t>
            </a:r>
            <a:r>
              <a:rPr lang="en-US" sz="3600" dirty="0" err="1"/>
              <a:t>Avishai’s</a:t>
            </a:r>
            <a:r>
              <a:rPr lang="en-US" sz="3600" dirty="0"/>
              <a:t> naïve planner also did not work very well. </a:t>
            </a:r>
          </a:p>
          <a:p>
            <a:r>
              <a:rPr lang="en-US" sz="3600" dirty="0"/>
              <a:t>- Goal indices I used this time are [0,8,15].</a:t>
            </a:r>
          </a:p>
        </p:txBody>
      </p:sp>
      <p:pic>
        <p:nvPicPr>
          <p:cNvPr id="5" name="Picture 4" descr="A screenshot of a cell phone&#10;&#10;Description automatically generated">
            <a:extLst>
              <a:ext uri="{FF2B5EF4-FFF2-40B4-BE49-F238E27FC236}">
                <a16:creationId xmlns:a16="http://schemas.microsoft.com/office/drawing/2014/main" id="{340D0CD0-AAE5-7F46-9488-B6A75616C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64" y="1140506"/>
            <a:ext cx="3111500" cy="3746500"/>
          </a:xfrm>
          <a:prstGeom prst="rect">
            <a:avLst/>
          </a:prstGeom>
        </p:spPr>
      </p:pic>
    </p:spTree>
    <p:extLst>
      <p:ext uri="{BB962C8B-B14F-4D97-AF65-F5344CB8AC3E}">
        <p14:creationId xmlns:p14="http://schemas.microsoft.com/office/powerpoint/2010/main" val="38932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err="1">
                <a:latin typeface="Calibri" panose="020F0502020204030204" pitchFamily="34" charset="0"/>
                <a:ea typeface="微软雅黑 Light" panose="020B0502040204020203" pitchFamily="34" charset="-122"/>
                <a:cs typeface="Calibri" panose="020F0502020204030204" pitchFamily="34" charset="0"/>
              </a:rPr>
              <a:t>Avishai’s</a:t>
            </a:r>
            <a:r>
              <a:rPr lang="en-US" altLang="zh-CN" dirty="0">
                <a:latin typeface="Calibri" panose="020F0502020204030204" pitchFamily="34" charset="0"/>
                <a:ea typeface="微软雅黑 Light" panose="020B0502040204020203" pitchFamily="34" charset="-122"/>
                <a:cs typeface="Calibri" panose="020F0502020204030204" pitchFamily="34" charset="0"/>
              </a:rPr>
              <a:t> Naïve Planner (without critic model)</a:t>
            </a:r>
            <a:endParaRPr lang="zh-CN" altLang="en-US"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4" name="TextBox 3">
            <a:extLst>
              <a:ext uri="{FF2B5EF4-FFF2-40B4-BE49-F238E27FC236}">
                <a16:creationId xmlns:a16="http://schemas.microsoft.com/office/drawing/2014/main" id="{39F475DE-90D2-3A4E-BEE6-3A8363FA9CC1}"/>
              </a:ext>
            </a:extLst>
          </p:cNvPr>
          <p:cNvSpPr txBox="1"/>
          <p:nvPr/>
        </p:nvSpPr>
        <p:spPr>
          <a:xfrm>
            <a:off x="2316330" y="5003800"/>
            <a:ext cx="7881769" cy="1754326"/>
          </a:xfrm>
          <a:prstGeom prst="rect">
            <a:avLst/>
          </a:prstGeom>
          <a:noFill/>
        </p:spPr>
        <p:txBody>
          <a:bodyPr wrap="square" rtlCol="0">
            <a:spAutoFit/>
          </a:bodyPr>
          <a:lstStyle/>
          <a:p>
            <a:r>
              <a:rPr lang="en-US" sz="3600" dirty="0"/>
              <a:t>In conclusion, it would be nice if I can get access to the code of his planner. Then, I can look deeper into his planner details.</a:t>
            </a:r>
          </a:p>
        </p:txBody>
      </p:sp>
      <p:pic>
        <p:nvPicPr>
          <p:cNvPr id="6" name="Picture 5" descr="A picture containing umbrella, rain&#10;&#10;Description automatically generated">
            <a:extLst>
              <a:ext uri="{FF2B5EF4-FFF2-40B4-BE49-F238E27FC236}">
                <a16:creationId xmlns:a16="http://schemas.microsoft.com/office/drawing/2014/main" id="{040E716D-4A7E-C846-A304-C7AB486D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5" y="927788"/>
            <a:ext cx="3886200" cy="3886200"/>
          </a:xfrm>
          <a:prstGeom prst="rect">
            <a:avLst/>
          </a:prstGeom>
        </p:spPr>
      </p:pic>
      <p:pic>
        <p:nvPicPr>
          <p:cNvPr id="8" name="Picture 7" descr="A picture containing text, umbrella, kite, rain&#10;&#10;Description automatically generated">
            <a:extLst>
              <a:ext uri="{FF2B5EF4-FFF2-40B4-BE49-F238E27FC236}">
                <a16:creationId xmlns:a16="http://schemas.microsoft.com/office/drawing/2014/main" id="{7EC9DB0B-AB9E-0A46-916F-25086474D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699" y="904882"/>
            <a:ext cx="3886200" cy="3886200"/>
          </a:xfrm>
          <a:prstGeom prst="rect">
            <a:avLst/>
          </a:prstGeom>
        </p:spPr>
      </p:pic>
      <p:pic>
        <p:nvPicPr>
          <p:cNvPr id="10" name="Picture 9" descr="A close up of a map&#10;&#10;Description automatically generated">
            <a:extLst>
              <a:ext uri="{FF2B5EF4-FFF2-40B4-BE49-F238E27FC236}">
                <a16:creationId xmlns:a16="http://schemas.microsoft.com/office/drawing/2014/main" id="{C1E40176-5C3F-FB43-A71A-184D69E7F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1533" y="904882"/>
            <a:ext cx="3886200" cy="3886200"/>
          </a:xfrm>
          <a:prstGeom prst="rect">
            <a:avLst/>
          </a:prstGeom>
        </p:spPr>
      </p:pic>
    </p:spTree>
    <p:extLst>
      <p:ext uri="{BB962C8B-B14F-4D97-AF65-F5344CB8AC3E}">
        <p14:creationId xmlns:p14="http://schemas.microsoft.com/office/powerpoint/2010/main" val="33937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341632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Rolled out planned paths for 3 different goals and 4 different size of obstacles.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Each experiment has 10 rollout paths.</a:t>
            </a:r>
          </a:p>
          <a:p>
            <a:pPr lvl="1"/>
            <a:endParaRPr lang="en-US" sz="2400" b="1" dirty="0"/>
          </a:p>
          <a:p>
            <a:pPr marL="457200" indent="-457200">
              <a:buFont typeface="Arial" panose="020B0604020202020204" pitchFamily="34" charset="0"/>
              <a:buChar char="•"/>
            </a:pPr>
            <a:r>
              <a:rPr lang="en-US" sz="2400" b="1" dirty="0"/>
              <a:t>10 Evaluation metrics used are: success rate, goal reach rate, plan path length, success path length, failure path length, plan path steps, failure path steps, success path last distance to goal, failure path last distance to goal, success path RMSE relative to plan path</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Results are </a:t>
            </a:r>
            <a:r>
              <a:rPr lang="en-US" sz="2400" b="1"/>
              <a:t>not satisfactory, </a:t>
            </a:r>
            <a:r>
              <a:rPr lang="en-US" sz="2400" b="1" dirty="0"/>
              <a:t>generally.</a:t>
            </a:r>
          </a:p>
        </p:txBody>
      </p:sp>
    </p:spTree>
    <p:extLst>
      <p:ext uri="{BB962C8B-B14F-4D97-AF65-F5344CB8AC3E}">
        <p14:creationId xmlns:p14="http://schemas.microsoft.com/office/powerpoint/2010/main" val="6337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Details of Experiment</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911906"/>
            <a:ext cx="12422458" cy="3416320"/>
          </a:xfrm>
          <a:prstGeom prst="rect">
            <a:avLst/>
          </a:prstGeom>
          <a:noFill/>
        </p:spPr>
        <p:txBody>
          <a:bodyPr wrap="square" rtlCol="0">
            <a:spAutoFit/>
          </a:bodyPr>
          <a:lstStyle/>
          <a:p>
            <a:pPr marL="457200" indent="-457200">
              <a:buFontTx/>
              <a:buAutoNum type="arabicParenR"/>
            </a:pPr>
            <a:r>
              <a:rPr lang="en-US" sz="3600" b="1" dirty="0"/>
              <a:t>Goal Index: 0, 8, 15.</a:t>
            </a:r>
          </a:p>
          <a:p>
            <a:pPr marL="457200" indent="-457200">
              <a:buFontTx/>
              <a:buAutoNum type="arabicParenR"/>
            </a:pPr>
            <a:r>
              <a:rPr lang="en-US" sz="3600" b="1" dirty="0"/>
              <a:t>Obstacle Size: 0mm, 0.75mm, 1.5mm, 3mm.</a:t>
            </a:r>
          </a:p>
          <a:p>
            <a:r>
              <a:rPr lang="en-US" sz="3600" b="1" dirty="0"/>
              <a:t>3) All </a:t>
            </a:r>
            <a:r>
              <a:rPr lang="en-US" sz="3600" b="1" dirty="0" err="1"/>
              <a:t>Avishai’s</a:t>
            </a:r>
            <a:r>
              <a:rPr lang="en-US" sz="3600" b="1" dirty="0"/>
              <a:t> experiments in paper were done with 0.75mm.</a:t>
            </a:r>
          </a:p>
          <a:p>
            <a:r>
              <a:rPr lang="en-US" sz="3600" b="1" dirty="0"/>
              <a:t>4) Not able to plan a path for goal 15 with 3mm obstacle within one day(24 h).</a:t>
            </a:r>
          </a:p>
          <a:p>
            <a:pPr marL="457200" indent="-457200">
              <a:buFontTx/>
              <a:buAutoNum type="arabicParenR"/>
            </a:pPr>
            <a:endParaRPr lang="en-US" sz="3600" b="1" dirty="0"/>
          </a:p>
        </p:txBody>
      </p:sp>
      <p:pic>
        <p:nvPicPr>
          <p:cNvPr id="7" name="Picture 6" descr="A close up of a map&#10;&#10;Description automatically generated">
            <a:extLst>
              <a:ext uri="{FF2B5EF4-FFF2-40B4-BE49-F238E27FC236}">
                <a16:creationId xmlns:a16="http://schemas.microsoft.com/office/drawing/2014/main" id="{E9206CF7-2212-AD4A-80F0-9495D26AF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629" y="3657600"/>
            <a:ext cx="7315200" cy="3200400"/>
          </a:xfrm>
          <a:prstGeom prst="rect">
            <a:avLst/>
          </a:prstGeom>
        </p:spPr>
      </p:pic>
    </p:spTree>
    <p:extLst>
      <p:ext uri="{BB962C8B-B14F-4D97-AF65-F5344CB8AC3E}">
        <p14:creationId xmlns:p14="http://schemas.microsoft.com/office/powerpoint/2010/main" val="302268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2509193643"/>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100%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53.56</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57.46</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567</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0.793</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1.98</a:t>
                      </a:r>
                    </a:p>
                  </a:txBody>
                  <a:tcPr/>
                </a:tc>
                <a:extLst>
                  <a:ext uri="{0D108BD9-81ED-4DB2-BD59-A6C34878D82A}">
                    <a16:rowId xmlns:a16="http://schemas.microsoft.com/office/drawing/2014/main" val="1811623382"/>
                  </a:ext>
                </a:extLst>
              </a:tr>
            </a:tbl>
          </a:graphicData>
        </a:graphic>
      </p:graphicFrame>
      <p:pic>
        <p:nvPicPr>
          <p:cNvPr id="6" name="Picture 5" descr="A picture containing umbrella&#10;&#10;Description automatically generated">
            <a:extLst>
              <a:ext uri="{FF2B5EF4-FFF2-40B4-BE49-F238E27FC236}">
                <a16:creationId xmlns:a16="http://schemas.microsoft.com/office/drawing/2014/main" id="{2C290787-AAB3-B245-8146-A1E31A40B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288" y="89210"/>
            <a:ext cx="4992032" cy="4992032"/>
          </a:xfrm>
          <a:prstGeom prst="rect">
            <a:avLst/>
          </a:prstGeom>
        </p:spPr>
      </p:pic>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All actions were successfully rolled out (100% success rate), but goal reach rate is 0%.</a:t>
            </a:r>
          </a:p>
          <a:p>
            <a:pPr marL="457200" indent="-457200">
              <a:buFont typeface="Arial" panose="020B0604020202020204" pitchFamily="34" charset="0"/>
              <a:buChar char="•"/>
            </a:pPr>
            <a:r>
              <a:rPr lang="en-US" sz="2400" b="1" dirty="0"/>
              <a:t>Goal range is a circle of radius of 8mm for both planning and rollout.</a:t>
            </a:r>
          </a:p>
          <a:p>
            <a:pPr marL="457200" indent="-457200">
              <a:buFont typeface="Arial" panose="020B0604020202020204" pitchFamily="34" charset="0"/>
              <a:buChar char="•"/>
            </a:pPr>
            <a:r>
              <a:rPr lang="en-US" sz="2400" b="1" dirty="0"/>
              <a:t>Average last distance to goal range is 0.793 mm, which is close. So, if we assume 10mm is the range of goal reach when rolling out, it would be 100% goal reach rate.</a:t>
            </a:r>
          </a:p>
        </p:txBody>
      </p:sp>
    </p:spTree>
    <p:extLst>
      <p:ext uri="{BB962C8B-B14F-4D97-AF65-F5344CB8AC3E}">
        <p14:creationId xmlns:p14="http://schemas.microsoft.com/office/powerpoint/2010/main" val="59600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10;&#10;Description automatically generated">
            <a:extLst>
              <a:ext uri="{FF2B5EF4-FFF2-40B4-BE49-F238E27FC236}">
                <a16:creationId xmlns:a16="http://schemas.microsoft.com/office/drawing/2014/main" id="{56531CA2-045F-BE40-9277-1C15B64E2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52"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163033206"/>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90%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54.73</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61.9</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12.1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675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449</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1.14</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40.78</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10.76</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90% success rate (one rollout paths collided with obstacles) and 0% goal reach rate.</a:t>
            </a:r>
          </a:p>
          <a:p>
            <a:pPr marL="457200" indent="-457200">
              <a:buFont typeface="Arial" panose="020B0604020202020204" pitchFamily="34" charset="0"/>
              <a:buChar char="•"/>
            </a:pPr>
            <a:r>
              <a:rPr lang="en-US" sz="2400" b="1" dirty="0"/>
              <a:t>Already considered 20% bigger obstacle size when planning.</a:t>
            </a:r>
          </a:p>
          <a:p>
            <a:pPr marL="457200" indent="-457200">
              <a:buFont typeface="Arial" panose="020B0604020202020204" pitchFamily="34" charset="0"/>
              <a:buChar char="•"/>
            </a:pPr>
            <a:r>
              <a:rPr lang="en-US" sz="2400" b="1" dirty="0"/>
              <a:t>Average last distance to goal range is 1.14 mm, which is close. So, if we assume 10mm is the range of goal reach when rolling out, all success rollout paths would reach goal.</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9079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4010484867"/>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100%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53.6</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57.5</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567</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0.8</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1.98</a:t>
                      </a:r>
                    </a:p>
                  </a:txBody>
                  <a:tcPr/>
                </a:tc>
                <a:extLst>
                  <a:ext uri="{0D108BD9-81ED-4DB2-BD59-A6C34878D82A}">
                    <a16:rowId xmlns:a16="http://schemas.microsoft.com/office/drawing/2014/main" val="1811623382"/>
                  </a:ext>
                </a:extLst>
              </a:tr>
            </a:tbl>
          </a:graphicData>
        </a:graphic>
      </p:graphicFrame>
      <p:pic>
        <p:nvPicPr>
          <p:cNvPr id="6" name="Picture 5" descr="A picture containing umbrella&#10;&#10;Description automatically generated">
            <a:extLst>
              <a:ext uri="{FF2B5EF4-FFF2-40B4-BE49-F238E27FC236}">
                <a16:creationId xmlns:a16="http://schemas.microsoft.com/office/drawing/2014/main" id="{2C290787-AAB3-B245-8146-A1E31A40B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288" y="89210"/>
            <a:ext cx="4992032" cy="4992032"/>
          </a:xfrm>
          <a:prstGeom prst="rect">
            <a:avLst/>
          </a:prstGeom>
        </p:spPr>
      </p:pic>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All actions were successfully rolled out (100% success rate), but goal reach rate is 0%.</a:t>
            </a:r>
          </a:p>
          <a:p>
            <a:pPr marL="457200" indent="-457200">
              <a:buFont typeface="Arial" panose="020B0604020202020204" pitchFamily="34" charset="0"/>
              <a:buChar char="•"/>
            </a:pPr>
            <a:r>
              <a:rPr lang="en-US" sz="2400" b="1" dirty="0"/>
              <a:t>Goal range is a circle of radius of 8mm for both planning and rollout.</a:t>
            </a:r>
          </a:p>
          <a:p>
            <a:pPr marL="457200" indent="-457200">
              <a:buFont typeface="Arial" panose="020B0604020202020204" pitchFamily="34" charset="0"/>
              <a:buChar char="•"/>
            </a:pPr>
            <a:r>
              <a:rPr lang="en-US" sz="2400" b="1" dirty="0"/>
              <a:t>Average last distance to goal range is 0.8 mm, which is close. So, if we assume 10mm is the range of goal reach when rolling out, it would be 100% goal reach rate.</a:t>
            </a:r>
          </a:p>
        </p:txBody>
      </p:sp>
    </p:spTree>
    <p:extLst>
      <p:ext uri="{BB962C8B-B14F-4D97-AF65-F5344CB8AC3E}">
        <p14:creationId xmlns:p14="http://schemas.microsoft.com/office/powerpoint/2010/main" val="78939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10;&#10;Description automatically generated">
            <a:extLst>
              <a:ext uri="{FF2B5EF4-FFF2-40B4-BE49-F238E27FC236}">
                <a16:creationId xmlns:a16="http://schemas.microsoft.com/office/drawing/2014/main" id="{9FCF3FA2-8E24-3647-AC8F-AD3211F13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152" y="631785"/>
            <a:ext cx="4992624" cy="4992624"/>
          </a:xfrm>
          <a:prstGeom prst="rect">
            <a:avLst/>
          </a:prstGeom>
        </p:spPr>
      </p:pic>
      <p:sp>
        <p:nvSpPr>
          <p:cNvPr id="2" name="标题 1"/>
          <p:cNvSpPr>
            <a:spLocks noGrp="1"/>
          </p:cNvSpPr>
          <p:nvPr>
            <p:ph type="title"/>
          </p:nvPr>
        </p:nvSpPr>
        <p:spPr>
          <a:xfrm>
            <a:off x="632486" y="0"/>
            <a:ext cx="10515600" cy="1325563"/>
          </a:xfrm>
        </p:spPr>
        <p:txBody>
          <a:bodyPr>
            <a:normAutofit fontScale="90000"/>
          </a:bodyPr>
          <a:lstStyle/>
          <a:p>
            <a:r>
              <a:rPr lang="en-US" altLang="zh-CN" dirty="0">
                <a:latin typeface="微软雅黑 Light" panose="020B0502040204020203" pitchFamily="34" charset="-122"/>
                <a:ea typeface="微软雅黑 Light" panose="020B0502040204020203" pitchFamily="34" charset="-122"/>
              </a:rPr>
              <a:t>Goal 8 Obstacle 0mm</a:t>
            </a:r>
            <a:br>
              <a:rPr lang="en-US" altLang="zh-CN" dirty="0">
                <a:latin typeface="微软雅黑 Light" panose="020B0502040204020203" pitchFamily="34" charset="-122"/>
                <a:ea typeface="微软雅黑 Light" panose="020B0502040204020203" pitchFamily="34" charset="-122"/>
              </a:rPr>
            </a:br>
            <a:r>
              <a:rPr lang="en-US" sz="2700" dirty="0"/>
              <a:t>(After setting the goal range of rollout as 10mm while 8mm for planning)</a:t>
            </a:r>
            <a:br>
              <a:rPr lang="en-US" sz="2700" b="1" dirty="0"/>
            </a:br>
            <a:endParaRPr lang="zh-CN" altLang="en-US" sz="2700"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798862886"/>
              </p:ext>
            </p:extLst>
          </p:nvPr>
        </p:nvGraphicFramePr>
        <p:xfrm>
          <a:off x="632486" y="1179615"/>
          <a:ext cx="4992032" cy="3703320"/>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58141">
                <a:tc>
                  <a:txBody>
                    <a:bodyPr/>
                    <a:lstStyle/>
                    <a:p>
                      <a:r>
                        <a:rPr lang="en-US" sz="1800" b="1" dirty="0"/>
                        <a:t>success rate</a:t>
                      </a:r>
                      <a:endParaRPr lang="en-US" dirty="0"/>
                    </a:p>
                  </a:txBody>
                  <a:tcPr/>
                </a:tc>
                <a:tc>
                  <a:txBody>
                    <a:bodyPr/>
                    <a:lstStyle/>
                    <a:p>
                      <a:r>
                        <a:rPr lang="en-US" dirty="0"/>
                        <a:t>100%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100%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53.6</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57.5</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567</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-1.2</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1.98</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56477" y="5288340"/>
            <a:ext cx="12192000" cy="830997"/>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Goal reach rate is now 100%.</a:t>
            </a:r>
          </a:p>
          <a:p>
            <a:pPr marL="457200" indent="-457200">
              <a:buFont typeface="Arial" panose="020B0604020202020204" pitchFamily="34" charset="0"/>
              <a:buChar char="•"/>
            </a:pPr>
            <a:r>
              <a:rPr lang="en-US" sz="2400" b="1" dirty="0"/>
              <a:t>Goal range is a circle of radius of 10mm for rollout and 8mm for planning.</a:t>
            </a:r>
          </a:p>
        </p:txBody>
      </p:sp>
    </p:spTree>
    <p:extLst>
      <p:ext uri="{BB962C8B-B14F-4D97-AF65-F5344CB8AC3E}">
        <p14:creationId xmlns:p14="http://schemas.microsoft.com/office/powerpoint/2010/main" val="1492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10;&#10;Description automatically generated">
            <a:extLst>
              <a:ext uri="{FF2B5EF4-FFF2-40B4-BE49-F238E27FC236}">
                <a16:creationId xmlns:a16="http://schemas.microsoft.com/office/drawing/2014/main" id="{56531CA2-045F-BE40-9277-1C15B64E2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52"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1422280572"/>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90%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54.7</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61.9</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12.1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675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449</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1.1</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40.8</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2.79</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2308324"/>
          </a:xfrm>
          <a:prstGeom prst="rect">
            <a:avLst/>
          </a:prstGeom>
          <a:noFill/>
        </p:spPr>
        <p:txBody>
          <a:bodyPr wrap="square" rtlCol="0">
            <a:spAutoFit/>
          </a:bodyPr>
          <a:lstStyle/>
          <a:p>
            <a:pPr marL="457200" indent="-457200">
              <a:buFont typeface="Arial" panose="020B0604020202020204" pitchFamily="34" charset="0"/>
              <a:buChar char="•"/>
            </a:pPr>
            <a:r>
              <a:rPr lang="en-US" sz="2400" b="1" dirty="0"/>
              <a:t>90% success rate (one rollout paths collided with obstacles) and 0% goal reach rate.</a:t>
            </a:r>
          </a:p>
          <a:p>
            <a:pPr marL="457200" indent="-457200">
              <a:buFont typeface="Arial" panose="020B0604020202020204" pitchFamily="34" charset="0"/>
              <a:buChar char="•"/>
            </a:pPr>
            <a:r>
              <a:rPr lang="en-US" sz="2400" b="1" dirty="0"/>
              <a:t>Already considered 20% bigger obstacle size when planning.</a:t>
            </a:r>
          </a:p>
          <a:p>
            <a:pPr marL="457200" indent="-457200">
              <a:buFont typeface="Arial" panose="020B0604020202020204" pitchFamily="34" charset="0"/>
              <a:buChar char="•"/>
            </a:pPr>
            <a:r>
              <a:rPr lang="en-US" sz="2400" b="1" dirty="0"/>
              <a:t>Average last distance to goal range is 1.14 mm, which is close. So, if we assume 10mm is the range of goal reach when rolling out, all success rollout paths would reach goal.</a:t>
            </a:r>
          </a:p>
          <a:p>
            <a:pPr marL="457200" indent="-457200">
              <a:buFont typeface="Arial" panose="020B0604020202020204" pitchFamily="34" charset="0"/>
              <a:buChar char="•"/>
            </a:pPr>
            <a:r>
              <a:rPr lang="en-US" sz="2400" b="1" dirty="0"/>
              <a:t>Consider a bigger goal reach range for rollout and a smaller goal reach range for planning?</a:t>
            </a:r>
          </a:p>
          <a:p>
            <a:pPr marL="457200" indent="-457200">
              <a:buFont typeface="Arial" panose="020B0604020202020204" pitchFamily="34" charset="0"/>
              <a:buChar char="•"/>
            </a:pPr>
            <a:endParaRPr lang="en-US" sz="2400" b="1" dirty="0"/>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0181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umbrella&#10;&#10;Description automatically generated">
            <a:extLst>
              <a:ext uri="{FF2B5EF4-FFF2-40B4-BE49-F238E27FC236}">
                <a16:creationId xmlns:a16="http://schemas.microsoft.com/office/drawing/2014/main" id="{43F6253F-59FA-5B4E-8123-8CD627122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326" y="325349"/>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2932237290"/>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90%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90%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54.7</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61.9</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12.1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675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449</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-0.9</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38.8</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2.79</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830997"/>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Goal reach rate is now 100%.</a:t>
            </a:r>
          </a:p>
          <a:p>
            <a:pPr marL="457200" indent="-457200">
              <a:buFont typeface="Arial" panose="020B0604020202020204" pitchFamily="34" charset="0"/>
              <a:buChar char="•"/>
            </a:pPr>
            <a:r>
              <a:rPr lang="en-US" sz="2400" b="1" dirty="0"/>
              <a:t>Goal range is a circle of radius of 10mm for rollout and 8mm for planning.</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556238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3902</TotalTime>
  <Words>1769</Words>
  <Application>Microsoft Macintosh PowerPoint</Application>
  <PresentationFormat>Widescreen</PresentationFormat>
  <Paragraphs>276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微软雅黑 Light</vt:lpstr>
      <vt:lpstr>Arial</vt:lpstr>
      <vt:lpstr>Calibri</vt:lpstr>
      <vt:lpstr>Calibri Light</vt:lpstr>
      <vt:lpstr>Wingdings</vt:lpstr>
      <vt:lpstr>Office 主题</vt:lpstr>
      <vt:lpstr>Meeting 04/21/2020</vt:lpstr>
      <vt:lpstr>Progress So far</vt:lpstr>
      <vt:lpstr>Details of Experiment</vt:lpstr>
      <vt:lpstr>Goal 8 Obstacle 0mm</vt:lpstr>
      <vt:lpstr>Goal 8 Obstacle 0.75mm</vt:lpstr>
      <vt:lpstr>Goal 8 Obstacle 0mm</vt:lpstr>
      <vt:lpstr>Goal 8 Obstacle 0mm (After setting the goal range of rollout as 10mm while 8mm for planning) </vt:lpstr>
      <vt:lpstr>Goal 8 Obstacle 0.75mm</vt:lpstr>
      <vt:lpstr>Goal 8 Obstacle 0.75mm</vt:lpstr>
      <vt:lpstr>Goal 0 Obstacle 0mm</vt:lpstr>
      <vt:lpstr>Goal 0 Obstacle 0.75mm</vt:lpstr>
      <vt:lpstr>Goal 15 Obstacle 0mm</vt:lpstr>
      <vt:lpstr>Goal 15 Obstacle 0.75mm</vt:lpstr>
      <vt:lpstr>Summary of Results</vt:lpstr>
      <vt:lpstr>Discussion</vt:lpstr>
      <vt:lpstr>Avishai’s Naïve Planner (without critic model)</vt:lpstr>
      <vt:lpstr>Avishai’s Naïve Planner (without critic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214: System Programming (Sec 07)</dc:title>
  <dc:creator>Shijie Geng</dc:creator>
  <cp:lastModifiedBy>张硕 张硕</cp:lastModifiedBy>
  <cp:revision>429</cp:revision>
  <dcterms:created xsi:type="dcterms:W3CDTF">2017-09-12T01:00:20Z</dcterms:created>
  <dcterms:modified xsi:type="dcterms:W3CDTF">2020-04-21T08:21:13Z</dcterms:modified>
</cp:coreProperties>
</file>