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39" r:id="rId3"/>
    <p:sldId id="341" r:id="rId4"/>
    <p:sldId id="342" r:id="rId5"/>
    <p:sldId id="337" r:id="rId6"/>
    <p:sldId id="343" r:id="rId7"/>
    <p:sldId id="340" r:id="rId8"/>
    <p:sldId id="338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242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F10-F56D-104B-8C7C-E6A4386A1B25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BDEDD-F9BD-5E42-9F44-6BD8679D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3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10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08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BED5C8-F279-8E4B-800F-834E1B8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240" cy="1325160"/>
          </a:xfrm>
        </p:spPr>
        <p:txBody>
          <a:bodyPr/>
          <a:lstStyle/>
          <a:p>
            <a:r>
              <a:rPr lang="en-US" dirty="0"/>
              <a:t>Real Hand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F74539-5E53-7042-987F-576C69ED28F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0" y="1806383"/>
            <a:ext cx="12459281" cy="38012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Fixed all issues of marker tracking and data collection with </a:t>
            </a:r>
            <a:r>
              <a:rPr lang="en-US" sz="2400" dirty="0" err="1">
                <a:latin typeface="Times" pitchFamily="2" charset="0"/>
              </a:rPr>
              <a:t>Mridul</a:t>
            </a:r>
            <a:endParaRPr lang="en-US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Got 20 trajectories from </a:t>
            </a:r>
            <a:r>
              <a:rPr lang="en-US" sz="2400" dirty="0" err="1">
                <a:latin typeface="Times" pitchFamily="2" charset="0"/>
              </a:rPr>
              <a:t>Mridul</a:t>
            </a:r>
            <a:r>
              <a:rPr lang="en-US" sz="2400" dirty="0">
                <a:latin typeface="Times" pitchFamily="2" charset="0"/>
              </a:rPr>
              <a:t> to recalibrate and test the validity of previously trained 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Previous NN dynamics works not bad generally, though open-loop rollout failure might happen.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LQR closed-loop control or Reinforcement learning /AIP are likely to help rollout.</a:t>
            </a:r>
          </a:p>
          <a:p>
            <a:r>
              <a:rPr lang="en-US" sz="2400" dirty="0">
                <a:latin typeface="Times" pitchFamily="2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9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8BA61-82A1-F84D-A4A6-A6D1967E4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28" y="0"/>
            <a:ext cx="421668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23C24-F048-AB40-BFD5-611F8B8B0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99" y="0"/>
            <a:ext cx="4157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6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58AB70-A2DB-2C46-BC2B-45E732854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65" y="1239015"/>
            <a:ext cx="5295900" cy="420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D14D2-42CF-D64C-9244-02DC51623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63" y="0"/>
            <a:ext cx="4619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6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C219-D6A6-244B-8851-38C09660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3" y="-310987"/>
            <a:ext cx="10515240" cy="1325160"/>
          </a:xfrm>
        </p:spPr>
        <p:txBody>
          <a:bodyPr/>
          <a:lstStyle/>
          <a:p>
            <a:r>
              <a:rPr lang="en-US" dirty="0" err="1"/>
              <a:t>Mujoco</a:t>
            </a:r>
            <a:r>
              <a:rPr lang="en-US" dirty="0"/>
              <a:t>-Reacher (Ablation Study)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32161-AC1F-E341-8377-324189ABE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014173"/>
            <a:ext cx="5815329" cy="549466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1A0BDD6B-A593-2B42-9D01-0F6367C6D01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365215" y="1014173"/>
            <a:ext cx="6934175" cy="60868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Compared to TRPO(alpha=0), AIP is far more sample-efficient.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Compared to pure model-based method(alpha=1.0) which achieves a best return of -5.6, our AIP shows a better performance with an approximately optimal return of -4.9, which could also be achieved by TRPO, however, only after 1 million timesteps.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AIP works better than pure model-based method(alpha=1.0), mainly because it does not throw away the exploration. Finally, AIP finds a better policy than pure model-based method(alpha=1.0). In the case of gazebo hand with obstacles, the difference between AIP and \alpha=1.0 could be more obvious.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AIP could weigh the exploration(</a:t>
            </a:r>
            <a:r>
              <a:rPr lang="en-US" sz="2400" dirty="0" err="1">
                <a:latin typeface="Times" pitchFamily="2" charset="0"/>
              </a:rPr>
              <a:t>a_explore</a:t>
            </a:r>
            <a:r>
              <a:rPr lang="en-US" sz="2400" dirty="0">
                <a:latin typeface="Times" pitchFamily="2" charset="0"/>
              </a:rPr>
              <a:t> term in the Gaussian mean) and exploitation(</a:t>
            </a:r>
            <a:r>
              <a:rPr lang="en-US" sz="2400" dirty="0" err="1">
                <a:latin typeface="Times" pitchFamily="2" charset="0"/>
              </a:rPr>
              <a:t>a_ref</a:t>
            </a:r>
            <a:r>
              <a:rPr lang="en-US" sz="2400" dirty="0">
                <a:latin typeface="Times" pitchFamily="2" charset="0"/>
              </a:rPr>
              <a:t> term from model-based policy) intelligently using a weight \alpha dependent on the reward uncertainty </a:t>
            </a:r>
            <a:r>
              <a:rPr lang="en-US" sz="2400" dirty="0" err="1">
                <a:latin typeface="Times" pitchFamily="2" charset="0"/>
              </a:rPr>
              <a:t>r_diff</a:t>
            </a:r>
            <a:r>
              <a:rPr lang="en-US" sz="2400" dirty="0">
                <a:latin typeface="Times" pitchFamily="2" charset="0"/>
              </a:rPr>
              <a:t>.</a:t>
            </a:r>
          </a:p>
          <a:p>
            <a:r>
              <a:rPr lang="en-US" sz="2400" dirty="0">
                <a:latin typeface="Times" pitchFamily="2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8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82BA97-D942-EF4C-802F-0D1B6191A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918"/>
            <a:ext cx="4262547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1C65E-F75B-7843-A6E4-71F37455B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62" y="1905918"/>
            <a:ext cx="4038213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54D46-6BB7-6B4A-BBCF-8667380FD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39" y="1814798"/>
            <a:ext cx="401126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2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BED5C8-F279-8E4B-800F-834E1B8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240" cy="1325160"/>
          </a:xfrm>
        </p:spPr>
        <p:txBody>
          <a:bodyPr/>
          <a:lstStyle/>
          <a:p>
            <a:r>
              <a:rPr lang="en-US" dirty="0"/>
              <a:t>Gazebo Hand (Result is not yet available)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F74539-5E53-7042-987F-576C69ED28F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0" y="1806383"/>
            <a:ext cx="12459281" cy="38012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Encountered many problems when implementing AIP on </a:t>
            </a:r>
            <a:r>
              <a:rPr lang="en-US" sz="2400" dirty="0" err="1">
                <a:latin typeface="Times" pitchFamily="2" charset="0"/>
              </a:rPr>
              <a:t>ros</a:t>
            </a:r>
            <a:r>
              <a:rPr lang="en-US" sz="2400" dirty="0">
                <a:latin typeface="Times" pitchFamily="2" charset="0"/>
              </a:rPr>
              <a:t> Gazebo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Many library version </a:t>
            </a:r>
            <a:r>
              <a:rPr lang="en-US" sz="2400" dirty="0" err="1">
                <a:latin typeface="Times" pitchFamily="2" charset="0"/>
              </a:rPr>
              <a:t>dismatches</a:t>
            </a:r>
            <a:r>
              <a:rPr lang="en-US" sz="2400" dirty="0">
                <a:latin typeface="Times" pitchFamily="2" charset="0"/>
              </a:rPr>
              <a:t> (from python3 to python2, since gazebo </a:t>
            </a:r>
            <a:r>
              <a:rPr lang="en-US" sz="2400" dirty="0" err="1">
                <a:latin typeface="Times" pitchFamily="2" charset="0"/>
              </a:rPr>
              <a:t>ros</a:t>
            </a:r>
            <a:r>
              <a:rPr lang="en-US" sz="2400" dirty="0">
                <a:latin typeface="Times" pitchFamily="2" charset="0"/>
              </a:rPr>
              <a:t> is built on python2)</a:t>
            </a:r>
          </a:p>
          <a:p>
            <a:r>
              <a:rPr lang="en-US" sz="2400" dirty="0">
                <a:latin typeface="Times" pitchFamily="2" charset="0"/>
              </a:rPr>
              <a:t>     (e.g. pickle, </a:t>
            </a:r>
            <a:r>
              <a:rPr lang="en-US" sz="2400" dirty="0" err="1">
                <a:latin typeface="Times" pitchFamily="2" charset="0"/>
              </a:rPr>
              <a:t>tensorflow</a:t>
            </a:r>
            <a:r>
              <a:rPr lang="en-US" sz="2400" dirty="0">
                <a:latin typeface="Times" pitchFamily="2" charset="0"/>
              </a:rPr>
              <a:t>, </a:t>
            </a:r>
            <a:r>
              <a:rPr lang="en-US" sz="2400" dirty="0" err="1">
                <a:latin typeface="Times" pitchFamily="2" charset="0"/>
              </a:rPr>
              <a:t>pytorch</a:t>
            </a:r>
            <a:r>
              <a:rPr lang="en-US" sz="2400" dirty="0">
                <a:latin typeface="Times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Some </a:t>
            </a:r>
            <a:r>
              <a:rPr lang="en-US" sz="2400" dirty="0" err="1">
                <a:latin typeface="Times" pitchFamily="2" charset="0"/>
              </a:rPr>
              <a:t>ros</a:t>
            </a:r>
            <a:r>
              <a:rPr lang="en-US" sz="2400" dirty="0">
                <a:latin typeface="Times" pitchFamily="2" charset="0"/>
              </a:rPr>
              <a:t> issues when running </a:t>
            </a:r>
            <a:r>
              <a:rPr lang="en-US" sz="2400" dirty="0" err="1">
                <a:latin typeface="Times" pitchFamily="2" charset="0"/>
              </a:rPr>
              <a:t>ros</a:t>
            </a:r>
            <a:r>
              <a:rPr lang="en-US" sz="2400" dirty="0">
                <a:latin typeface="Times" pitchFamily="2" charset="0"/>
              </a:rPr>
              <a:t>, such as definition of </a:t>
            </a:r>
            <a:r>
              <a:rPr lang="en-US" sz="2400" dirty="0" err="1">
                <a:latin typeface="Times" pitchFamily="2" charset="0"/>
              </a:rPr>
              <a:t>ros</a:t>
            </a:r>
            <a:r>
              <a:rPr lang="en-US" sz="2400" dirty="0">
                <a:latin typeface="Times" pitchFamily="2" charset="0"/>
              </a:rPr>
              <a:t> message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Could be solved soon</a:t>
            </a:r>
          </a:p>
          <a:p>
            <a:r>
              <a:rPr lang="en-US" sz="2400" dirty="0">
                <a:latin typeface="Times" pitchFamily="2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29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C219-D6A6-244B-8851-38C09660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25F77-82DD-7B46-BBD3-BE297404B80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0" y="1575413"/>
            <a:ext cx="12459281" cy="46491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Focus on :</a:t>
            </a:r>
          </a:p>
          <a:p>
            <a:r>
              <a:rPr lang="en-US" sz="2400" dirty="0">
                <a:latin typeface="Times" pitchFamily="2" charset="0"/>
              </a:rPr>
              <a:t>	 </a:t>
            </a:r>
            <a:r>
              <a:rPr lang="en-US" sz="2400" dirty="0">
                <a:solidFill>
                  <a:srgbClr val="FF0000"/>
                </a:solidFill>
                <a:latin typeface="Times" pitchFamily="2" charset="0"/>
              </a:rPr>
              <a:t>Gazebo Hand: AIP </a:t>
            </a:r>
            <a:r>
              <a:rPr lang="en-US" sz="2400" dirty="0">
                <a:latin typeface="Times" pitchFamily="2" charset="0"/>
              </a:rPr>
              <a:t>(by this weekend)</a:t>
            </a:r>
          </a:p>
          <a:p>
            <a:r>
              <a:rPr lang="en-US" sz="2400" dirty="0">
                <a:latin typeface="Times" pitchFamily="2" charset="0"/>
              </a:rPr>
              <a:t>	 </a:t>
            </a:r>
            <a:r>
              <a:rPr lang="en-US" sz="2400" dirty="0">
                <a:solidFill>
                  <a:srgbClr val="FF0000"/>
                </a:solidFill>
                <a:latin typeface="Times" pitchFamily="2" charset="0"/>
              </a:rPr>
              <a:t>Real Hand: A* rollout, PPO rollout, LQR closed-loop </a:t>
            </a:r>
          </a:p>
          <a:p>
            <a:r>
              <a:rPr lang="en-US" sz="2400" dirty="0">
                <a:latin typeface="Times" pitchFamily="2" charset="0"/>
              </a:rPr>
              <a:t>		        (by this weekend/beginning next week)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Remaining:</a:t>
            </a:r>
          </a:p>
          <a:p>
            <a:r>
              <a:rPr lang="en-US" sz="2400" dirty="0">
                <a:latin typeface="Times" pitchFamily="2" charset="0"/>
              </a:rPr>
              <a:t>	</a:t>
            </a:r>
            <a:r>
              <a:rPr lang="en-US" sz="2400" dirty="0" err="1">
                <a:latin typeface="Times" pitchFamily="2" charset="0"/>
              </a:rPr>
              <a:t>Acrobot</a:t>
            </a:r>
            <a:r>
              <a:rPr lang="en-US" sz="2400" dirty="0">
                <a:latin typeface="Times" pitchFamily="2" charset="0"/>
              </a:rPr>
              <a:t>:  - AIP of sparse reward -1,  (adapt </a:t>
            </a:r>
            <a:r>
              <a:rPr lang="en-US" sz="2400" dirty="0" err="1">
                <a:latin typeface="Times" pitchFamily="2" charset="0"/>
              </a:rPr>
              <a:t>r_diff</a:t>
            </a:r>
            <a:r>
              <a:rPr lang="en-US" sz="2400" dirty="0">
                <a:latin typeface="Times" pitchFamily="2" charset="0"/>
              </a:rPr>
              <a:t> in terms of long-term Q=</a:t>
            </a:r>
            <a:r>
              <a:rPr lang="en-US" sz="2400" dirty="0" err="1">
                <a:latin typeface="Times" pitchFamily="2" charset="0"/>
              </a:rPr>
              <a:t>r+V</a:t>
            </a:r>
            <a:r>
              <a:rPr lang="en-US" sz="2400" dirty="0">
                <a:latin typeface="Times" pitchFamily="2" charset="0"/>
              </a:rPr>
              <a:t>(s’))</a:t>
            </a:r>
          </a:p>
          <a:p>
            <a:endParaRPr lang="en-US" sz="2400" dirty="0">
              <a:latin typeface="Times" pitchFamily="2" charset="0"/>
            </a:endParaRPr>
          </a:p>
          <a:p>
            <a:r>
              <a:rPr lang="en-US" sz="2400" dirty="0">
                <a:latin typeface="Times" pitchFamily="2" charset="0"/>
              </a:rPr>
              <a:t>		    - LQR of discrete actions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00" dirty="0" err="1">
                <a:latin typeface="Times" pitchFamily="2" charset="0"/>
              </a:rPr>
              <a:t>Acrobot</a:t>
            </a:r>
            <a:r>
              <a:rPr lang="en-US" sz="100" dirty="0">
                <a:latin typeface="Times" pitchFamily="2" charset="0"/>
              </a:rPr>
              <a:t>: 	- LQR of discrete version</a:t>
            </a:r>
          </a:p>
          <a:p>
            <a:r>
              <a:rPr lang="en-US" sz="2400" dirty="0">
                <a:latin typeface="Times" pitchFamily="2" charset="0"/>
              </a:rPr>
              <a:t>		   	</a:t>
            </a:r>
          </a:p>
          <a:p>
            <a:r>
              <a:rPr lang="en-US" sz="2400" dirty="0">
                <a:latin typeface="Times" pitchFamily="2" charset="0"/>
              </a:rPr>
              <a:t>            Real hand: AIP (if we have enough time)</a:t>
            </a:r>
          </a:p>
          <a:p>
            <a:r>
              <a:rPr lang="en-US" sz="2400" dirty="0">
                <a:latin typeface="Times" pitchFamily="2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4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414</Words>
  <Application>Microsoft Macintosh PowerPoint</Application>
  <PresentationFormat>Widescreen</PresentationFormat>
  <Paragraphs>47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微软雅黑 Light</vt:lpstr>
      <vt:lpstr>Arial</vt:lpstr>
      <vt:lpstr>Calibri</vt:lpstr>
      <vt:lpstr>Calibri Light</vt:lpstr>
      <vt:lpstr>Symbol</vt:lpstr>
      <vt:lpstr>Times</vt:lpstr>
      <vt:lpstr>Times New Roman</vt:lpstr>
      <vt:lpstr>Wingdings</vt:lpstr>
      <vt:lpstr>Office Theme</vt:lpstr>
      <vt:lpstr>PowerPoint Presentation</vt:lpstr>
      <vt:lpstr>Real Hand</vt:lpstr>
      <vt:lpstr>PowerPoint Presentation</vt:lpstr>
      <vt:lpstr>PowerPoint Presentation</vt:lpstr>
      <vt:lpstr>Mujoco-Reacher (Ablation Study) </vt:lpstr>
      <vt:lpstr>PowerPoint Presentation</vt:lpstr>
      <vt:lpstr>Gazebo Hand (Result is not yet available)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9</cp:revision>
  <dcterms:created xsi:type="dcterms:W3CDTF">2020-09-30T17:08:38Z</dcterms:created>
  <dcterms:modified xsi:type="dcterms:W3CDTF">2020-10-08T13:47:38Z</dcterms:modified>
</cp:coreProperties>
</file>