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35" r:id="rId3"/>
    <p:sldId id="336" r:id="rId4"/>
    <p:sldId id="344" r:id="rId5"/>
    <p:sldId id="345" r:id="rId6"/>
    <p:sldId id="346" r:id="rId7"/>
    <p:sldId id="347" r:id="rId8"/>
    <p:sldId id="348" r:id="rId9"/>
    <p:sldId id="331" r:id="rId10"/>
    <p:sldId id="338" r:id="rId11"/>
    <p:sldId id="334" r:id="rId12"/>
    <p:sldId id="308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242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F10-F56D-104B-8C7C-E6A4386A1B25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DEDD-F9BD-5E42-9F44-6BD8679D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6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5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4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4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9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07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241" y="572878"/>
            <a:ext cx="12227169" cy="649780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2800" dirty="0"/>
              <a:t>Solve issues of marker tracking. Then, make sure real hand model works with new data. Then, A*+PPO Rollout(100%) on real hand. If too good, reduce </a:t>
            </a:r>
            <a:r>
              <a:rPr lang="en-US" sz="2800" dirty="0" err="1"/>
              <a:t>data+retrain</a:t>
            </a:r>
            <a:r>
              <a:rPr lang="en-US" sz="2800" dirty="0"/>
              <a:t> </a:t>
            </a:r>
            <a:r>
              <a:rPr lang="en-US" sz="2800" dirty="0" err="1"/>
              <a:t>dynamics+redo</a:t>
            </a:r>
            <a:r>
              <a:rPr lang="en-US" sz="2800" dirty="0"/>
              <a:t> A* and PPO and their rollouts? Then, LQR.</a:t>
            </a: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Make gazebo hand task more difficult? (e.g. 1% number of </a:t>
            </a:r>
            <a:r>
              <a:rPr lang="en-US" sz="2800" err="1">
                <a:solidFill>
                  <a:srgbClr val="FF0000"/>
                </a:solidFill>
              </a:rPr>
              <a:t>trajectories</a:t>
            </a:r>
            <a:r>
              <a:rPr lang="en-US" sz="2800">
                <a:solidFill>
                  <a:srgbClr val="FF0000"/>
                </a:solidFill>
              </a:rPr>
              <a:t>, rather </a:t>
            </a:r>
            <a:r>
              <a:rPr lang="en-US" sz="2800" dirty="0">
                <a:solidFill>
                  <a:srgbClr val="FF0000"/>
                </a:solidFill>
              </a:rPr>
              <a:t>than data size)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LQR on </a:t>
            </a:r>
            <a:r>
              <a:rPr lang="en-US" sz="2800" dirty="0" err="1">
                <a:solidFill>
                  <a:srgbClr val="FF0000"/>
                </a:solidFill>
              </a:rPr>
              <a:t>Acrobot</a:t>
            </a:r>
            <a:r>
              <a:rPr lang="en-US" sz="2800" dirty="0">
                <a:solidFill>
                  <a:srgbClr val="FF0000"/>
                </a:solidFill>
              </a:rPr>
              <a:t>? Switch to other </a:t>
            </a:r>
            <a:r>
              <a:rPr lang="en-US" sz="2800" dirty="0" err="1">
                <a:solidFill>
                  <a:srgbClr val="FF0000"/>
                </a:solidFill>
              </a:rPr>
              <a:t>Mujoco</a:t>
            </a:r>
            <a:r>
              <a:rPr lang="en-US" sz="2800" dirty="0">
                <a:solidFill>
                  <a:srgbClr val="FF0000"/>
                </a:solidFill>
              </a:rPr>
              <a:t> tasks?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Derive new equations, objective function and optimization theory for AIP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Implement AIP</a:t>
            </a:r>
          </a:p>
          <a:p>
            <a:pPr marL="514350" indent="-514350">
              <a:buAutoNum type="arabicParenR"/>
            </a:pP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rgbClr val="FF0000"/>
                </a:solidFill>
              </a:rPr>
              <a:t>Should also try closed loop control using PPO (trained from model) on real environment?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Next plans</a:t>
            </a:r>
          </a:p>
        </p:txBody>
      </p:sp>
    </p:spTree>
    <p:extLst>
      <p:ext uri="{BB962C8B-B14F-4D97-AF65-F5344CB8AC3E}">
        <p14:creationId xmlns:p14="http://schemas.microsoft.com/office/powerpoint/2010/main" val="396944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D80D4-1BB0-8546-87B8-FFAD2F28C327}"/>
              </a:ext>
            </a:extLst>
          </p:cNvPr>
          <p:cNvSpPr/>
          <p:nvPr/>
        </p:nvSpPr>
        <p:spPr>
          <a:xfrm>
            <a:off x="0" y="591952"/>
            <a:ext cx="1275753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Difference 1 Policy Network: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TRPO/PPO: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([x])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AIP: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([x, </a:t>
            </a:r>
            <a:r>
              <a:rPr lang="en-US" sz="2400" dirty="0" err="1">
                <a:solidFill>
                  <a:srgbClr val="FF0000"/>
                </a:solidFill>
              </a:rPr>
              <a:t>u_controller</a:t>
            </a:r>
            <a:r>
              <a:rPr lang="en-US" sz="2400" dirty="0">
                <a:solidFill>
                  <a:srgbClr val="FF0000"/>
                </a:solidFill>
              </a:rPr>
              <a:t>])</a:t>
            </a:r>
          </a:p>
          <a:p>
            <a:endParaRPr lang="en-US" sz="2400" dirty="0"/>
          </a:p>
          <a:p>
            <a:r>
              <a:rPr lang="en-US" sz="2400" dirty="0"/>
              <a:t>Difference 2 Constraint: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)&lt;epsilon. (</a:t>
            </a:r>
            <a:r>
              <a:rPr lang="en-US" sz="2400" dirty="0" err="1">
                <a:solidFill>
                  <a:srgbClr val="FF0000"/>
                </a:solidFill>
              </a:rPr>
              <a:t>CG+Line</a:t>
            </a:r>
            <a:r>
              <a:rPr lang="en-US" sz="2400" dirty="0">
                <a:solidFill>
                  <a:srgbClr val="FF0000"/>
                </a:solidFill>
              </a:rPr>
              <a:t> Search)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 constraint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Constraint (KL(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)&lt;epsilon) combined into objective function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AIP: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??KL(</a:t>
            </a:r>
            <a:r>
              <a:rPr lang="en-US" sz="2400" b="1" dirty="0" err="1">
                <a:solidFill>
                  <a:srgbClr val="FF0000"/>
                </a:solidFill>
              </a:rPr>
              <a:t>pi_theta</a:t>
            </a:r>
            <a:r>
              <a:rPr lang="en-US" sz="2400" b="1" dirty="0">
                <a:solidFill>
                  <a:srgbClr val="FF0000"/>
                </a:solidFill>
              </a:rPr>
              <a:t> || controller)&lt;omega??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(Need to derive new equations and objective for optimization?)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4DA11F-3945-1040-9D3E-689FD4D5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8" y="-351056"/>
            <a:ext cx="10515240" cy="1325160"/>
          </a:xfrm>
        </p:spPr>
        <p:txBody>
          <a:bodyPr/>
          <a:lstStyle/>
          <a:p>
            <a:r>
              <a:rPr lang="en-US" dirty="0"/>
              <a:t>AIP Implementation (against TRPO,PPO)</a:t>
            </a:r>
          </a:p>
        </p:txBody>
      </p:sp>
    </p:spTree>
    <p:extLst>
      <p:ext uri="{BB962C8B-B14F-4D97-AF65-F5344CB8AC3E}">
        <p14:creationId xmlns:p14="http://schemas.microsoft.com/office/powerpoint/2010/main" val="231864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0025" y="1926174"/>
            <a:ext cx="12227169" cy="435096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3D41C-55ED-654A-AE54-FE5FCF603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33785"/>
              </p:ext>
            </p:extLst>
          </p:nvPr>
        </p:nvGraphicFramePr>
        <p:xfrm>
          <a:off x="90025" y="1809944"/>
          <a:ext cx="11740026" cy="403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671">
                  <a:extLst>
                    <a:ext uri="{9D8B030D-6E8A-4147-A177-3AD203B41FA5}">
                      <a16:colId xmlns:a16="http://schemas.microsoft.com/office/drawing/2014/main" val="3902922054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297755296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002652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44969619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287807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4007977498"/>
                    </a:ext>
                  </a:extLst>
                </a:gridCol>
              </a:tblGrid>
              <a:tr h="828426">
                <a:tc>
                  <a:txBody>
                    <a:bodyPr/>
                    <a:lstStyle/>
                    <a:p>
                      <a:r>
                        <a:rPr lang="en-US" sz="11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Open Loop</a:t>
                      </a:r>
                    </a:p>
                    <a:p>
                      <a:r>
                        <a:rPr lang="en-US" sz="1100" dirty="0"/>
                        <a:t>A* +Rollout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Open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 +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Closed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Cloes</a:t>
                      </a:r>
                      <a:r>
                        <a:rPr lang="en-US" sz="1100" dirty="0"/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LQR based on 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AIP  (3 options)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97272"/>
                  </a:ext>
                </a:extLst>
              </a:tr>
              <a:tr h="719940">
                <a:tc>
                  <a:txBody>
                    <a:bodyPr/>
                    <a:lstStyle/>
                    <a:p>
                      <a:r>
                        <a:rPr lang="en-US" sz="1100" dirty="0"/>
                        <a:t>Reacher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74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Gazebo Hand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33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Acrobot</a:t>
                      </a:r>
                      <a:r>
                        <a:rPr lang="en-US" sz="1100" dirty="0"/>
                        <a:t> (100% model)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02793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Real Hand (100%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0072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3131" y="643371"/>
            <a:ext cx="12145737" cy="3326365"/>
          </a:xfrm>
        </p:spPr>
        <p:txBody>
          <a:bodyPr/>
          <a:lstStyle/>
          <a:p>
            <a:r>
              <a:rPr lang="en-US" sz="2800" dirty="0"/>
              <a:t>- Re-</a:t>
            </a:r>
            <a:r>
              <a:rPr lang="en-US" sz="2800" dirty="0" err="1"/>
              <a:t>implmented</a:t>
            </a:r>
            <a:r>
              <a:rPr lang="en-US" sz="2800" dirty="0"/>
              <a:t> LQR with Matrix R=0 rather than Identity Matrix, since we want to follow the trajectory x* rather than the action u*.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- Implemented (A*-based)LQR closed-loop control for Reacher (3 goal </a:t>
            </a:r>
            <a:r>
              <a:rPr lang="en-US" sz="2800" dirty="0" err="1"/>
              <a:t>locs</a:t>
            </a:r>
            <a:r>
              <a:rPr lang="en-US" sz="2800" dirty="0"/>
              <a:t>)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- Calculated Matrix K for all 4 tasks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Past week</a:t>
            </a:r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9267805D-8D71-534F-8436-925F6CD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86" y="4108915"/>
            <a:ext cx="10515241" cy="27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Gazebo Hand: Goal Reach Rate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C02AF56-CFB1-0C44-95FE-DB46E86C7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32146"/>
              </p:ext>
            </p:extLst>
          </p:nvPr>
        </p:nvGraphicFramePr>
        <p:xfrm>
          <a:off x="429658" y="2614567"/>
          <a:ext cx="10515240" cy="1970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40">
                  <a:extLst>
                    <a:ext uri="{9D8B030D-6E8A-4147-A177-3AD203B41FA5}">
                      <a16:colId xmlns:a16="http://schemas.microsoft.com/office/drawing/2014/main" val="3807327087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932697894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898039568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3989877140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2101962001"/>
                    </a:ext>
                  </a:extLst>
                </a:gridCol>
                <a:gridCol w="1752540">
                  <a:extLst>
                    <a:ext uri="{9D8B030D-6E8A-4147-A177-3AD203B41FA5}">
                      <a16:colId xmlns:a16="http://schemas.microsoft.com/office/drawing/2014/main" val="641356516"/>
                    </a:ext>
                  </a:extLst>
                </a:gridCol>
              </a:tblGrid>
              <a:tr h="4481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36048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89498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LQR(Q=E)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6219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LQR(Q=0)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3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077A46-3BEA-3F4D-8E4E-02B01CA67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93" y="0"/>
            <a:ext cx="6270171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15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358A349-5FEC-E840-9FD9-A2D923154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3992"/>
            <a:ext cx="6270171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DA33696-3786-FC42-9B23-7E56F0A82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79" y="3376134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0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8</a:t>
            </a: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A458784-02F0-7643-9C6C-30581711A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94" y="32685"/>
            <a:ext cx="6270171" cy="274320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D26C8385-4251-B944-AD43-74C2A2BBF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" y="3376134"/>
            <a:ext cx="6270171" cy="27432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28C0732-DAA2-5C47-B84A-79E24CADD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34290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4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7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DADCC2A-9F09-AB4D-86F2-AA37436A2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104297"/>
            <a:ext cx="6270171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4463AED-1CD2-7745-86CB-6FEB6265E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5069"/>
            <a:ext cx="6270171" cy="27432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86D2657-9709-904C-BBDD-A1E939DEF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3462993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8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2</a:t>
            </a: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9BA1915-4954-D547-BAA8-E000B531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3" y="130730"/>
            <a:ext cx="6270171" cy="27432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CF9AC02C-A382-1243-AED2-24BC2B1C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7989"/>
            <a:ext cx="6270171" cy="27432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79E59CA-A235-CA4F-97E7-71B50B453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64" y="34290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3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EE206-30E2-0448-9871-553A24A7D609}"/>
              </a:ext>
            </a:extLst>
          </p:cNvPr>
          <p:cNvSpPr txBox="1"/>
          <p:nvPr/>
        </p:nvSpPr>
        <p:spPr>
          <a:xfrm>
            <a:off x="6096000" y="2873930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A8478-A73F-B74B-987A-27F7F32E2F86}"/>
              </a:ext>
            </a:extLst>
          </p:cNvPr>
          <p:cNvSpPr txBox="1"/>
          <p:nvPr/>
        </p:nvSpPr>
        <p:spPr>
          <a:xfrm>
            <a:off x="210114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(Q=E)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A25A-3246-1849-8029-660758AA6B95}"/>
              </a:ext>
            </a:extLst>
          </p:cNvPr>
          <p:cNvSpPr txBox="1"/>
          <p:nvPr/>
        </p:nvSpPr>
        <p:spPr>
          <a:xfrm>
            <a:off x="8717659" y="6488668"/>
            <a:ext cx="19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LQR (R=0)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10783-F084-E244-AD62-852310AC7D63}"/>
              </a:ext>
            </a:extLst>
          </p:cNvPr>
          <p:cNvSpPr txBox="1"/>
          <p:nvPr/>
        </p:nvSpPr>
        <p:spPr>
          <a:xfrm>
            <a:off x="9033265" y="1599549"/>
            <a:ext cx="315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Location 0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7D56D7B-39FD-FE43-AED5-ABC841F6F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94" y="130730"/>
            <a:ext cx="6270171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E3DDA60-E07E-D947-A5CF-D81F1048C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270171" cy="2743200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BC317FF-E063-9346-AEBF-B1023110F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3429000"/>
            <a:ext cx="6270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8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B4723F-A629-5548-9684-8DA6505DF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25" y="3833872"/>
            <a:ext cx="3200400" cy="32004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2C460C77-C94B-E148-97D0-A324327DD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8" y="3833872"/>
            <a:ext cx="3200400" cy="32004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CDEC7-67A5-6248-8184-99D98C484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57" y="3833873"/>
            <a:ext cx="3200400" cy="32004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10938745" y="186784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E24D4-8B8E-A74C-906A-BF8F212121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7" y="-176272"/>
            <a:ext cx="3200400" cy="32004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6B29744-5646-3B4F-A8F9-940CBAE9E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88" y="-176272"/>
            <a:ext cx="3200400" cy="32004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B51240-75FF-4540-B368-3F0AC283B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57" y="-176272"/>
            <a:ext cx="3200400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6F7C20-9BDD-374B-B6EF-98A7808CC2D3}"/>
              </a:ext>
            </a:extLst>
          </p:cNvPr>
          <p:cNvSpPr txBox="1"/>
          <p:nvPr/>
        </p:nvSpPr>
        <p:spPr>
          <a:xfrm>
            <a:off x="10424630" y="4844534"/>
            <a:ext cx="186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(A*-based) LQR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60C50DD-1204-3243-8F34-5C7BADBED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94596"/>
              </p:ext>
            </p:extLst>
          </p:nvPr>
        </p:nvGraphicFramePr>
        <p:xfrm>
          <a:off x="1589088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915946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5098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2073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0852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 Loc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Goal Loc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Goal Loc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4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3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099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605</Words>
  <Application>Microsoft Macintosh PowerPoint</Application>
  <PresentationFormat>Widescreen</PresentationFormat>
  <Paragraphs>144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Past week</vt:lpstr>
      <vt:lpstr>Gazebo Hand: Goal Reach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plans</vt:lpstr>
      <vt:lpstr>AIP Implementation (against TRPO,PPO)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182</cp:revision>
  <dcterms:created xsi:type="dcterms:W3CDTF">2020-07-03T16:02:09Z</dcterms:created>
  <dcterms:modified xsi:type="dcterms:W3CDTF">2020-09-02T10:13:31Z</dcterms:modified>
</cp:coreProperties>
</file>