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96" r:id="rId3"/>
    <p:sldId id="390" r:id="rId4"/>
    <p:sldId id="359" r:id="rId5"/>
    <p:sldId id="391" r:id="rId6"/>
    <p:sldId id="392" r:id="rId7"/>
    <p:sldId id="360" r:id="rId8"/>
    <p:sldId id="393" r:id="rId9"/>
    <p:sldId id="395" r:id="rId10"/>
    <p:sldId id="399" r:id="rId11"/>
    <p:sldId id="398" r:id="rId12"/>
    <p:sldId id="3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1" autoAdjust="0"/>
    <p:restoredTop sz="95084"/>
  </p:normalViewPr>
  <p:slideViewPr>
    <p:cSldViewPr snapToGrid="0">
      <p:cViewPr varScale="1">
        <p:scale>
          <a:sx n="117" d="100"/>
          <a:sy n="117" d="100"/>
        </p:scale>
        <p:origin x="320" y="184"/>
      </p:cViewPr>
      <p:guideLst/>
    </p:cSldViewPr>
  </p:slideViewPr>
  <p:notesTextViewPr>
    <p:cViewPr>
      <p:scale>
        <a:sx n="1" d="1"/>
        <a:sy n="1" d="1"/>
      </p:scale>
      <p:origin x="0" y="0"/>
    </p:cViewPr>
  </p:notesTextViewPr>
  <p:sorterViewPr>
    <p:cViewPr>
      <p:scale>
        <a:sx n="200" d="100"/>
        <a:sy n="200" d="100"/>
      </p:scale>
      <p:origin x="0" y="-146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4BA20-9715-4D2E-8625-2E4AC11A28A6}" type="datetimeFigureOut">
              <a:rPr lang="zh-CN" altLang="en-US" smtClean="0"/>
              <a:t>2020/3/26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16B00-F47A-4B0C-9DC1-9C5F1B8DB784}" type="slidenum">
              <a:rPr lang="zh-CN" altLang="en-US" smtClean="0"/>
              <a:t>‹#›</a:t>
            </a:fld>
            <a:endParaRPr lang="zh-CN" altLang="en-US"/>
          </a:p>
        </p:txBody>
      </p:sp>
    </p:spTree>
    <p:extLst>
      <p:ext uri="{BB962C8B-B14F-4D97-AF65-F5344CB8AC3E}">
        <p14:creationId xmlns:p14="http://schemas.microsoft.com/office/powerpoint/2010/main" val="47032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26620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73909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19774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539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1573D92-568F-48BB-A1DA-30CAC5D57A92}" type="datetimeFigureOut">
              <a:rPr lang="zh-CN" altLang="en-US" smtClean="0"/>
              <a:t>2020/3/26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4658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31251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1573D92-568F-48BB-A1DA-30CAC5D57A92}" type="datetimeFigureOut">
              <a:rPr lang="zh-CN" altLang="en-US" smtClean="0"/>
              <a:t>2020/3/26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21003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1573D92-568F-48BB-A1DA-30CAC5D57A92}" type="datetimeFigureOut">
              <a:rPr lang="zh-CN" altLang="en-US" smtClean="0"/>
              <a:t>2020/3/26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80067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573D92-568F-48BB-A1DA-30CAC5D57A92}" type="datetimeFigureOut">
              <a:rPr lang="zh-CN" altLang="en-US" smtClean="0"/>
              <a:t>2020/3/26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752422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310400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1573D92-568F-48BB-A1DA-30CAC5D57A92}" type="datetimeFigureOut">
              <a:rPr lang="zh-CN" altLang="en-US" smtClean="0"/>
              <a:t>2020/3/26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04463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73D92-568F-48BB-A1DA-30CAC5D57A92}" type="datetimeFigureOut">
              <a:rPr lang="zh-CN" altLang="en-US" smtClean="0"/>
              <a:t>2020/3/26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64E8D-495B-4117-8509-F374BD837B8A}" type="slidenum">
              <a:rPr lang="zh-CN" altLang="en-US" smtClean="0"/>
              <a:t>‹#›</a:t>
            </a:fld>
            <a:endParaRPr lang="zh-CN" altLang="en-US"/>
          </a:p>
        </p:txBody>
      </p:sp>
    </p:spTree>
    <p:extLst>
      <p:ext uri="{BB962C8B-B14F-4D97-AF65-F5344CB8AC3E}">
        <p14:creationId xmlns:p14="http://schemas.microsoft.com/office/powerpoint/2010/main" val="1261914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Light" panose="020B0502040204020203" pitchFamily="34" charset="-122"/>
                <a:ea typeface="微软雅黑 Light" panose="020B0502040204020203" pitchFamily="34" charset="-122"/>
              </a:rPr>
              <a:t>Meeting</a:t>
            </a:r>
            <a:br>
              <a:rPr lang="en-US" altLang="zh-CN">
                <a:latin typeface="微软雅黑 Light" panose="020B0502040204020203" pitchFamily="34" charset="-122"/>
                <a:ea typeface="微软雅黑 Light" panose="020B0502040204020203" pitchFamily="34" charset="-122"/>
              </a:rPr>
            </a:br>
            <a:r>
              <a:rPr lang="en-US" altLang="zh-CN">
                <a:latin typeface="微软雅黑 Light" panose="020B0502040204020203" pitchFamily="34" charset="-122"/>
                <a:ea typeface="微软雅黑 Light" panose="020B0502040204020203" pitchFamily="34" charset="-122"/>
              </a:rPr>
              <a:t>03/26/2020</a:t>
            </a:r>
            <a:endParaRPr lang="zh-CN" altLang="en-US" dirty="0">
              <a:latin typeface="微软雅黑 Light" panose="020B0502040204020203" pitchFamily="34" charset="-122"/>
              <a:ea typeface="微软雅黑 Light" panose="020B0502040204020203" pitchFamily="34" charset="-122"/>
            </a:endParaRPr>
          </a:p>
        </p:txBody>
      </p:sp>
      <p:sp>
        <p:nvSpPr>
          <p:cNvPr id="3" name="副标题 2"/>
          <p:cNvSpPr>
            <a:spLocks noGrp="1"/>
          </p:cNvSpPr>
          <p:nvPr>
            <p:ph type="subTitle" idx="1"/>
          </p:nvPr>
        </p:nvSpPr>
        <p:spPr/>
        <p:txBody>
          <a:bodyPr>
            <a:normAutofit/>
          </a:bodyPr>
          <a:lstStyle/>
          <a:p>
            <a:r>
              <a:rPr lang="en-US" altLang="zh-CN" dirty="0" err="1">
                <a:latin typeface="微软雅黑 Light" panose="020B0502040204020203" pitchFamily="34" charset="-122"/>
                <a:ea typeface="微软雅黑 Light" panose="020B0502040204020203" pitchFamily="34" charset="-122"/>
              </a:rPr>
              <a:t>Shuo</a:t>
            </a:r>
            <a:r>
              <a:rPr lang="en-US" altLang="zh-CN" dirty="0">
                <a:latin typeface="微软雅黑 Light" panose="020B0502040204020203" pitchFamily="34" charset="-122"/>
                <a:ea typeface="微软雅黑 Light" panose="020B0502040204020203" pitchFamily="34" charset="-122"/>
              </a:rPr>
              <a:t> Zhang</a:t>
            </a:r>
          </a:p>
        </p:txBody>
      </p:sp>
    </p:spTree>
    <p:extLst>
      <p:ext uri="{BB962C8B-B14F-4D97-AF65-F5344CB8AC3E}">
        <p14:creationId xmlns:p14="http://schemas.microsoft.com/office/powerpoint/2010/main" val="286281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Progress</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97972" y="1031649"/>
            <a:ext cx="12192000" cy="4893647"/>
          </a:xfrm>
          <a:prstGeom prst="rect">
            <a:avLst/>
          </a:prstGeom>
          <a:noFill/>
        </p:spPr>
        <p:txBody>
          <a:bodyPr wrap="square" rtlCol="0">
            <a:spAutoFit/>
          </a:bodyPr>
          <a:lstStyle/>
          <a:p>
            <a:r>
              <a:rPr lang="en-US" sz="2400" b="1" dirty="0"/>
              <a:t>Real Data:</a:t>
            </a:r>
          </a:p>
          <a:p>
            <a:pPr marL="457200" indent="-457200">
              <a:buAutoNum type="arabicParenR"/>
            </a:pPr>
            <a:r>
              <a:rPr lang="en-US" sz="2400" b="1" dirty="0"/>
              <a:t>Retrained 12 hyperparameter combinations without data d) and e)</a:t>
            </a:r>
          </a:p>
          <a:p>
            <a:pPr marL="457200" indent="-457200">
              <a:buFontTx/>
              <a:buAutoNum type="arabicParenR"/>
            </a:pPr>
            <a:r>
              <a:rPr lang="en-US" sz="2400" b="1" dirty="0"/>
              <a:t>Retrained 12 hyperparameter combinations without data d) </a:t>
            </a:r>
          </a:p>
          <a:p>
            <a:pPr marL="457200" indent="-457200">
              <a:buAutoNum type="arabicParenR"/>
            </a:pPr>
            <a:r>
              <a:rPr lang="en-US" sz="2400" b="1" dirty="0"/>
              <a:t>Smoothed data with many options(</a:t>
            </a:r>
            <a:r>
              <a:rPr lang="en-US" sz="2400" b="1" dirty="0" err="1"/>
              <a:t>filter_size</a:t>
            </a:r>
            <a:r>
              <a:rPr lang="en-US" sz="2400" b="1" dirty="0"/>
              <a:t>, remove b))</a:t>
            </a:r>
          </a:p>
          <a:p>
            <a:endParaRPr lang="en-US" sz="2400" b="1" dirty="0"/>
          </a:p>
          <a:p>
            <a:r>
              <a:rPr lang="en-US" sz="2400" b="1" u="sng" dirty="0">
                <a:solidFill>
                  <a:srgbClr val="FF0000"/>
                </a:solidFill>
              </a:rPr>
              <a:t>Simulation:</a:t>
            </a:r>
          </a:p>
          <a:p>
            <a:pPr marL="457200" indent="-457200">
              <a:buAutoNum type="arabicParenR"/>
            </a:pPr>
            <a:r>
              <a:rPr lang="en-US" sz="2400" b="1" dirty="0"/>
              <a:t>Read 2 paper in very details</a:t>
            </a:r>
          </a:p>
          <a:p>
            <a:pPr marL="457200" indent="-457200">
              <a:buAutoNum type="arabicParenR"/>
            </a:pPr>
            <a:r>
              <a:rPr lang="en-US" sz="2400" b="1" dirty="0"/>
              <a:t>Learned how to control simulation hand in Gazebo</a:t>
            </a:r>
          </a:p>
          <a:p>
            <a:pPr marL="457200" indent="-457200">
              <a:buAutoNum type="arabicParenR"/>
            </a:pPr>
            <a:r>
              <a:rPr lang="en-US" sz="2400" b="1" dirty="0"/>
              <a:t>Tried to collect one episode of raw data (using Andrew’s and </a:t>
            </a:r>
            <a:r>
              <a:rPr lang="en-US" sz="2400" b="1" dirty="0" err="1"/>
              <a:t>Avishai’s</a:t>
            </a:r>
            <a:r>
              <a:rPr lang="en-US" sz="2400" b="1" dirty="0"/>
              <a:t> code)</a:t>
            </a:r>
          </a:p>
          <a:p>
            <a:pPr marL="457200" indent="-457200">
              <a:buAutoNum type="arabicParenR"/>
            </a:pPr>
            <a:r>
              <a:rPr lang="en-US" sz="2400" b="1" dirty="0"/>
              <a:t>Predicted trajectories using data from Lance and </a:t>
            </a:r>
            <a:r>
              <a:rPr lang="en-US" sz="2400" b="1" dirty="0" err="1"/>
              <a:t>sim_nn_node</a:t>
            </a:r>
            <a:r>
              <a:rPr lang="en-US" sz="2400" b="1" dirty="0"/>
              <a:t> in the repo</a:t>
            </a:r>
          </a:p>
          <a:p>
            <a:pPr marL="457200" indent="-457200">
              <a:buAutoNum type="arabicParenR"/>
            </a:pPr>
            <a:r>
              <a:rPr lang="en-US" sz="2400" b="1" dirty="0"/>
              <a:t>Looked deeper into the code about ”rollout” and learned how to evaluate “finished episode success rate”, “goal reach success rate”, “mean squared error”, “planned path length” for different goals and with different planners</a:t>
            </a:r>
          </a:p>
        </p:txBody>
      </p:sp>
    </p:spTree>
    <p:extLst>
      <p:ext uri="{BB962C8B-B14F-4D97-AF65-F5344CB8AC3E}">
        <p14:creationId xmlns:p14="http://schemas.microsoft.com/office/powerpoint/2010/main" val="302268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061" y="-204024"/>
            <a:ext cx="11570490" cy="1325563"/>
          </a:xfrm>
        </p:spPr>
        <p:txBody>
          <a:bodyPr/>
          <a:lstStyle/>
          <a:p>
            <a:r>
              <a:rPr lang="en-US" altLang="zh-CN" dirty="0">
                <a:latin typeface="微软雅黑 Light" panose="020B0502040204020203" pitchFamily="34" charset="-122"/>
                <a:ea typeface="微软雅黑 Light" panose="020B0502040204020203" pitchFamily="34" charset="-122"/>
              </a:rPr>
              <a:t>Trajectory Predictions (Continuous Actions)</a:t>
            </a:r>
            <a:endParaRPr lang="zh-CN" altLang="en-US" dirty="0">
              <a:latin typeface="微软雅黑 Light" panose="020B0502040204020203" pitchFamily="34" charset="-122"/>
              <a:ea typeface="微软雅黑 Light" panose="020B0502040204020203" pitchFamily="34" charset="-122"/>
            </a:endParaRPr>
          </a:p>
        </p:txBody>
      </p:sp>
      <p:pic>
        <p:nvPicPr>
          <p:cNvPr id="4" name="Picture 3" descr="A close up of a map&#10;&#10;Description automatically generated">
            <a:extLst>
              <a:ext uri="{FF2B5EF4-FFF2-40B4-BE49-F238E27FC236}">
                <a16:creationId xmlns:a16="http://schemas.microsoft.com/office/drawing/2014/main" id="{388051E2-7F56-0347-B166-C30A46386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888" y="905499"/>
            <a:ext cx="4244975" cy="3088028"/>
          </a:xfrm>
          <a:prstGeom prst="rect">
            <a:avLst/>
          </a:prstGeom>
        </p:spPr>
      </p:pic>
      <p:pic>
        <p:nvPicPr>
          <p:cNvPr id="6" name="Picture 5" descr="A close up of a map&#10;&#10;Description automatically generated">
            <a:extLst>
              <a:ext uri="{FF2B5EF4-FFF2-40B4-BE49-F238E27FC236}">
                <a16:creationId xmlns:a16="http://schemas.microsoft.com/office/drawing/2014/main" id="{0BEFD4D8-11F2-3E46-A702-20CC26E56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888" y="3993527"/>
            <a:ext cx="5143500" cy="2501900"/>
          </a:xfrm>
          <a:prstGeom prst="rect">
            <a:avLst/>
          </a:prstGeom>
        </p:spPr>
      </p:pic>
      <p:pic>
        <p:nvPicPr>
          <p:cNvPr id="8" name="Picture 7" descr="A close up of a map&#10;&#10;Description automatically generated">
            <a:extLst>
              <a:ext uri="{FF2B5EF4-FFF2-40B4-BE49-F238E27FC236}">
                <a16:creationId xmlns:a16="http://schemas.microsoft.com/office/drawing/2014/main" id="{65B64A71-6F5C-EB4B-B478-293994A9F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6388" y="4387227"/>
            <a:ext cx="5143500" cy="1714500"/>
          </a:xfrm>
          <a:prstGeom prst="rect">
            <a:avLst/>
          </a:prstGeom>
        </p:spPr>
      </p:pic>
      <p:pic>
        <p:nvPicPr>
          <p:cNvPr id="10" name="Picture 9" descr="A close up of a map&#10;&#10;Description automatically generated">
            <a:extLst>
              <a:ext uri="{FF2B5EF4-FFF2-40B4-BE49-F238E27FC236}">
                <a16:creationId xmlns:a16="http://schemas.microsoft.com/office/drawing/2014/main" id="{21296241-7B61-5C45-A38C-31124A9CD6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592" y="945527"/>
            <a:ext cx="5372100" cy="2654300"/>
          </a:xfrm>
          <a:prstGeom prst="rect">
            <a:avLst/>
          </a:prstGeom>
        </p:spPr>
      </p:pic>
    </p:spTree>
    <p:extLst>
      <p:ext uri="{BB962C8B-B14F-4D97-AF65-F5344CB8AC3E}">
        <p14:creationId xmlns:p14="http://schemas.microsoft.com/office/powerpoint/2010/main" val="157350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1631" y="-3374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Next Plans and Questions</a:t>
            </a:r>
            <a:endParaRPr lang="zh-CN" altLang="en-US" dirty="0">
              <a:latin typeface="微软雅黑 Light" panose="020B0502040204020203" pitchFamily="34" charset="-122"/>
              <a:ea typeface="微软雅黑 Light" panose="020B0502040204020203" pitchFamily="34" charset="-122"/>
            </a:endParaRPr>
          </a:p>
        </p:txBody>
      </p:sp>
      <p:sp>
        <p:nvSpPr>
          <p:cNvPr id="4" name="TextBox 3">
            <a:extLst>
              <a:ext uri="{FF2B5EF4-FFF2-40B4-BE49-F238E27FC236}">
                <a16:creationId xmlns:a16="http://schemas.microsoft.com/office/drawing/2014/main" id="{4A5A05BE-04BA-6E4F-9897-55C774B56F0E}"/>
              </a:ext>
            </a:extLst>
          </p:cNvPr>
          <p:cNvSpPr txBox="1"/>
          <p:nvPr/>
        </p:nvSpPr>
        <p:spPr>
          <a:xfrm>
            <a:off x="0" y="530907"/>
            <a:ext cx="12192000" cy="6740307"/>
          </a:xfrm>
          <a:prstGeom prst="rect">
            <a:avLst/>
          </a:prstGeom>
          <a:noFill/>
        </p:spPr>
        <p:txBody>
          <a:bodyPr wrap="square" rtlCol="0">
            <a:spAutoFit/>
          </a:bodyPr>
          <a:lstStyle/>
          <a:p>
            <a:r>
              <a:rPr lang="en-US" sz="2400" b="1" u="sng" dirty="0"/>
              <a:t>Simulation(</a:t>
            </a:r>
            <a:r>
              <a:rPr lang="en-US" sz="2400" b="1" u="sng" dirty="0">
                <a:solidFill>
                  <a:srgbClr val="00B0F0"/>
                </a:solidFill>
              </a:rPr>
              <a:t>Try to finish by next meeting</a:t>
            </a:r>
            <a:r>
              <a:rPr lang="en-US" sz="2400" b="1" u="sng" dirty="0"/>
              <a:t>):</a:t>
            </a:r>
          </a:p>
          <a:p>
            <a:r>
              <a:rPr lang="en-US" sz="2400" b="1" dirty="0"/>
              <a:t>0) Look into the code about “planner” (Critic, Standard, History Critic)</a:t>
            </a:r>
          </a:p>
          <a:p>
            <a:r>
              <a:rPr lang="en-US" sz="2400" b="1" dirty="0"/>
              <a:t>    (Not in the Andrew’s repo, where are they?)</a:t>
            </a:r>
          </a:p>
          <a:p>
            <a:endParaRPr lang="en-US" sz="2400" b="1" dirty="0"/>
          </a:p>
          <a:p>
            <a:r>
              <a:rPr lang="en-US" sz="2400" b="1" dirty="0"/>
              <a:t>1) Look into the code about Critic model</a:t>
            </a:r>
          </a:p>
          <a:p>
            <a:r>
              <a:rPr lang="en-US" sz="2400" b="1" dirty="0"/>
              <a:t>    (Did we get Critic model by GP or NN?)</a:t>
            </a:r>
          </a:p>
          <a:p>
            <a:endParaRPr lang="en-US" sz="2400" b="1" dirty="0"/>
          </a:p>
          <a:p>
            <a:r>
              <a:rPr lang="en-US" sz="2400" b="1" dirty="0"/>
              <a:t>2) Need to look into the code about SVM Model for validity check?</a:t>
            </a:r>
          </a:p>
          <a:p>
            <a:r>
              <a:rPr lang="en-US" sz="2400" b="1" dirty="0"/>
              <a:t>    (For </a:t>
            </a:r>
            <a:r>
              <a:rPr lang="en-US" sz="2400" b="1" dirty="0" err="1"/>
              <a:t>Beliefspaceplanning</a:t>
            </a:r>
            <a:r>
              <a:rPr lang="en-US" sz="2400" b="1" dirty="0"/>
              <a:t>, we used validity constraint; but for competency-aware model, </a:t>
            </a:r>
          </a:p>
          <a:p>
            <a:r>
              <a:rPr lang="en-US" sz="2400" b="1" dirty="0"/>
              <a:t>     did we also use validity constraint and success rate constraint?)</a:t>
            </a:r>
          </a:p>
          <a:p>
            <a:endParaRPr lang="en-US" sz="2400" b="1" dirty="0"/>
          </a:p>
          <a:p>
            <a:r>
              <a:rPr lang="en-US" sz="2400" b="1" dirty="0"/>
              <a:t>3) </a:t>
            </a:r>
            <a:r>
              <a:rPr lang="en-US" sz="2400" b="1" dirty="0">
                <a:solidFill>
                  <a:srgbClr val="00B0F0"/>
                </a:solidFill>
              </a:rPr>
              <a:t>Confirm the whole experiment process by running a test experiment set!</a:t>
            </a:r>
          </a:p>
          <a:p>
            <a:r>
              <a:rPr lang="en-US" sz="2400" b="1" dirty="0">
                <a:solidFill>
                  <a:srgbClr val="00B0F0"/>
                </a:solidFill>
              </a:rPr>
              <a:t>     (including planning + rollout)</a:t>
            </a:r>
          </a:p>
          <a:p>
            <a:r>
              <a:rPr lang="en-US" sz="2400" b="1" dirty="0">
                <a:solidFill>
                  <a:srgbClr val="00B0F0"/>
                </a:solidFill>
              </a:rPr>
              <a:t>     </a:t>
            </a:r>
          </a:p>
          <a:p>
            <a:endParaRPr lang="en-US" sz="2400" b="1" dirty="0"/>
          </a:p>
          <a:p>
            <a:r>
              <a:rPr lang="en-US" sz="2400" b="1" u="sng" dirty="0"/>
              <a:t>Real Hand: (Not Urgent)</a:t>
            </a:r>
          </a:p>
          <a:p>
            <a:r>
              <a:rPr lang="en-US" sz="2400" b="1" dirty="0"/>
              <a:t>0) Training with smoothed data of different experiment hyperparameters.</a:t>
            </a:r>
          </a:p>
          <a:p>
            <a:pPr marL="457200" indent="-457200">
              <a:buAutoNum type="arabicParenR"/>
            </a:pPr>
            <a:endParaRPr lang="en-US" sz="2400" b="1" dirty="0"/>
          </a:p>
        </p:txBody>
      </p:sp>
    </p:spTree>
    <p:extLst>
      <p:ext uri="{BB962C8B-B14F-4D97-AF65-F5344CB8AC3E}">
        <p14:creationId xmlns:p14="http://schemas.microsoft.com/office/powerpoint/2010/main" val="104599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831" y="-185057"/>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Progress</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97972" y="1031649"/>
            <a:ext cx="12192000" cy="4893647"/>
          </a:xfrm>
          <a:prstGeom prst="rect">
            <a:avLst/>
          </a:prstGeom>
          <a:noFill/>
        </p:spPr>
        <p:txBody>
          <a:bodyPr wrap="square" rtlCol="0">
            <a:spAutoFit/>
          </a:bodyPr>
          <a:lstStyle/>
          <a:p>
            <a:r>
              <a:rPr lang="en-US" sz="2400" b="1" u="sng" dirty="0">
                <a:solidFill>
                  <a:srgbClr val="FF0000"/>
                </a:solidFill>
              </a:rPr>
              <a:t>Real Data:</a:t>
            </a:r>
          </a:p>
          <a:p>
            <a:pPr marL="457200" indent="-457200">
              <a:buAutoNum type="arabicParenR"/>
            </a:pPr>
            <a:r>
              <a:rPr lang="en-US" sz="2400" b="1" dirty="0"/>
              <a:t>Retrained 12 hyperparameter combinations without data d) and e)</a:t>
            </a:r>
          </a:p>
          <a:p>
            <a:pPr marL="457200" indent="-457200">
              <a:buFontTx/>
              <a:buAutoNum type="arabicParenR"/>
            </a:pPr>
            <a:r>
              <a:rPr lang="en-US" sz="2400" b="1" dirty="0"/>
              <a:t>Retrained 12 hyperparameter combinations without data d) </a:t>
            </a:r>
          </a:p>
          <a:p>
            <a:pPr marL="457200" indent="-457200">
              <a:buAutoNum type="arabicParenR"/>
            </a:pPr>
            <a:r>
              <a:rPr lang="en-US" sz="2400" b="1" dirty="0"/>
              <a:t>Smoothed data with many options(</a:t>
            </a:r>
            <a:r>
              <a:rPr lang="en-US" sz="2400" b="1" dirty="0" err="1"/>
              <a:t>filter_size</a:t>
            </a:r>
            <a:r>
              <a:rPr lang="en-US" sz="2400" b="1" dirty="0"/>
              <a:t>, remove b))</a:t>
            </a:r>
          </a:p>
          <a:p>
            <a:endParaRPr lang="en-US" sz="2400" b="1" dirty="0"/>
          </a:p>
          <a:p>
            <a:r>
              <a:rPr lang="en-US" sz="2400" b="1" dirty="0"/>
              <a:t>Simulation:</a:t>
            </a:r>
          </a:p>
          <a:p>
            <a:pPr marL="457200" indent="-457200">
              <a:buAutoNum type="arabicParenR"/>
            </a:pPr>
            <a:r>
              <a:rPr lang="en-US" sz="2400" b="1" dirty="0"/>
              <a:t>Read 2 paper in very details</a:t>
            </a:r>
          </a:p>
          <a:p>
            <a:pPr marL="457200" indent="-457200">
              <a:buAutoNum type="arabicParenR"/>
            </a:pPr>
            <a:r>
              <a:rPr lang="en-US" sz="2400" b="1" dirty="0"/>
              <a:t>Learned how to control simulation hand in Gazebo</a:t>
            </a:r>
          </a:p>
          <a:p>
            <a:pPr marL="457200" indent="-457200">
              <a:buAutoNum type="arabicParenR"/>
            </a:pPr>
            <a:r>
              <a:rPr lang="en-US" sz="2400" b="1" dirty="0"/>
              <a:t>Tried to collect one episode of raw data (using Andrew’s and </a:t>
            </a:r>
            <a:r>
              <a:rPr lang="en-US" sz="2400" b="1" dirty="0" err="1"/>
              <a:t>Avishai’s</a:t>
            </a:r>
            <a:r>
              <a:rPr lang="en-US" sz="2400" b="1" dirty="0"/>
              <a:t> code)</a:t>
            </a:r>
          </a:p>
          <a:p>
            <a:pPr marL="457200" indent="-457200">
              <a:buAutoNum type="arabicParenR"/>
            </a:pPr>
            <a:r>
              <a:rPr lang="en-US" sz="2400" b="1" dirty="0"/>
              <a:t>Predicted trajectories using data from Lance and </a:t>
            </a:r>
            <a:r>
              <a:rPr lang="en-US" sz="2400" b="1" dirty="0" err="1"/>
              <a:t>sim_nn_node</a:t>
            </a:r>
            <a:r>
              <a:rPr lang="en-US" sz="2400" b="1" dirty="0"/>
              <a:t> in the repo</a:t>
            </a:r>
          </a:p>
          <a:p>
            <a:pPr marL="457200" indent="-457200">
              <a:buAutoNum type="arabicParenR"/>
            </a:pPr>
            <a:r>
              <a:rPr lang="en-US" sz="2400" b="1" dirty="0"/>
              <a:t>Looked deeper into the code about ”rollout” and learned how to evaluate “finished episode success rate”, “goal reach success rate”, “mean squared error”, “planned path length” for different goals and with different planners</a:t>
            </a:r>
          </a:p>
        </p:txBody>
      </p:sp>
    </p:spTree>
    <p:extLst>
      <p:ext uri="{BB962C8B-B14F-4D97-AF65-F5344CB8AC3E}">
        <p14:creationId xmlns:p14="http://schemas.microsoft.com/office/powerpoint/2010/main" val="63375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060" y="38029"/>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Exclude Bad Data – Without Smooth</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347831" y="1366470"/>
            <a:ext cx="11844169" cy="2308324"/>
          </a:xfrm>
          <a:prstGeom prst="rect">
            <a:avLst/>
          </a:prstGeom>
          <a:noFill/>
        </p:spPr>
        <p:txBody>
          <a:bodyPr wrap="square" rtlCol="0">
            <a:spAutoFit/>
          </a:bodyPr>
          <a:lstStyle/>
          <a:p>
            <a:r>
              <a:rPr lang="en-US" sz="2400" dirty="0"/>
              <a:t>Types of Bad Training Data</a:t>
            </a:r>
          </a:p>
          <a:p>
            <a:r>
              <a:rPr lang="en-US" sz="2400" dirty="0"/>
              <a:t>       a) data of </a:t>
            </a:r>
            <a:r>
              <a:rPr lang="en-US" sz="2400" u="sng" dirty="0"/>
              <a:t>bad detection and drop?</a:t>
            </a:r>
          </a:p>
          <a:p>
            <a:r>
              <a:rPr lang="en-US" sz="2400" dirty="0"/>
              <a:t>       b) data step in which</a:t>
            </a:r>
            <a:r>
              <a:rPr lang="en-US" sz="2400" u="sng" dirty="0"/>
              <a:t> position transition exceeds 1.2mm (outlier)?</a:t>
            </a:r>
          </a:p>
          <a:p>
            <a:r>
              <a:rPr lang="en-US" sz="2400" dirty="0"/>
              <a:t>       c) data step in which </a:t>
            </a:r>
            <a:r>
              <a:rPr lang="en-US" sz="2400" u="sng" dirty="0"/>
              <a:t>the previous state and the next state are exactly the same?</a:t>
            </a:r>
          </a:p>
          <a:p>
            <a:r>
              <a:rPr lang="en-US" sz="2400" dirty="0"/>
              <a:t>       </a:t>
            </a:r>
            <a:r>
              <a:rPr lang="en-US" sz="2400" dirty="0">
                <a:solidFill>
                  <a:srgbClr val="FF0000"/>
                </a:solidFill>
              </a:rPr>
              <a:t>d) data step of </a:t>
            </a:r>
            <a:r>
              <a:rPr lang="en-US" sz="2400" u="sng" dirty="0">
                <a:solidFill>
                  <a:srgbClr val="FF0000"/>
                </a:solidFill>
              </a:rPr>
              <a:t>drastic transition at the end phase of episode (final 10 steps)?</a:t>
            </a:r>
          </a:p>
          <a:p>
            <a:r>
              <a:rPr lang="en-US" sz="2400" dirty="0">
                <a:solidFill>
                  <a:srgbClr val="FF0000"/>
                </a:solidFill>
              </a:rPr>
              <a:t>       e) data of </a:t>
            </a:r>
            <a:r>
              <a:rPr lang="en-US" sz="2400" u="sng" dirty="0">
                <a:solidFill>
                  <a:srgbClr val="FF0000"/>
                </a:solidFill>
              </a:rPr>
              <a:t>very short episodes (less than 100 steps)?</a:t>
            </a:r>
          </a:p>
        </p:txBody>
      </p:sp>
      <p:sp>
        <p:nvSpPr>
          <p:cNvPr id="5" name="TextBox 4">
            <a:extLst>
              <a:ext uri="{FF2B5EF4-FFF2-40B4-BE49-F238E27FC236}">
                <a16:creationId xmlns:a16="http://schemas.microsoft.com/office/drawing/2014/main" id="{05FAF1BB-C5B8-4B43-A44E-C265731A4651}"/>
              </a:ext>
            </a:extLst>
          </p:cNvPr>
          <p:cNvSpPr txBox="1"/>
          <p:nvPr/>
        </p:nvSpPr>
        <p:spPr>
          <a:xfrm>
            <a:off x="0" y="4180344"/>
            <a:ext cx="12605657" cy="830997"/>
          </a:xfrm>
          <a:prstGeom prst="rect">
            <a:avLst/>
          </a:prstGeom>
          <a:noFill/>
        </p:spPr>
        <p:txBody>
          <a:bodyPr wrap="square" rtlCol="0">
            <a:spAutoFit/>
          </a:bodyPr>
          <a:lstStyle/>
          <a:p>
            <a:r>
              <a:rPr lang="en-US" sz="2400" dirty="0"/>
              <a:t>Training Results after removing data type of d) and e):</a:t>
            </a:r>
          </a:p>
          <a:p>
            <a:r>
              <a:rPr lang="en-US" sz="2400" b="1" dirty="0"/>
              <a:t>No Obvious Improvement.     </a:t>
            </a:r>
          </a:p>
        </p:txBody>
      </p:sp>
    </p:spTree>
    <p:extLst>
      <p:ext uri="{BB962C8B-B14F-4D97-AF65-F5344CB8AC3E}">
        <p14:creationId xmlns:p14="http://schemas.microsoft.com/office/powerpoint/2010/main" val="413478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map&#10;&#10;Description automatically generated">
            <a:extLst>
              <a:ext uri="{FF2B5EF4-FFF2-40B4-BE49-F238E27FC236}">
                <a16:creationId xmlns:a16="http://schemas.microsoft.com/office/drawing/2014/main" id="{24BD6271-D4E7-7B43-B04D-BEAD7D0F8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759" y="682610"/>
            <a:ext cx="3768376" cy="2947988"/>
          </a:xfrm>
          <a:prstGeom prst="rect">
            <a:avLst/>
          </a:prstGeom>
        </p:spPr>
      </p:pic>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Some are better</a:t>
            </a:r>
            <a:endParaRPr lang="zh-CN" altLang="en-US" dirty="0">
              <a:latin typeface="微软雅黑 Light" panose="020B0502040204020203" pitchFamily="34" charset="-122"/>
              <a:ea typeface="微软雅黑 Light" panose="020B0502040204020203" pitchFamily="34" charset="-122"/>
            </a:endParaRPr>
          </a:p>
        </p:txBody>
      </p:sp>
      <p:pic>
        <p:nvPicPr>
          <p:cNvPr id="4" name="Picture 3" descr="A close up of a map&#10;&#10;Description automatically generated">
            <a:extLst>
              <a:ext uri="{FF2B5EF4-FFF2-40B4-BE49-F238E27FC236}">
                <a16:creationId xmlns:a16="http://schemas.microsoft.com/office/drawing/2014/main" id="{51614C63-1771-1B49-8346-4F6807A68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636" y="3736062"/>
            <a:ext cx="3900043" cy="2920322"/>
          </a:xfrm>
          <a:prstGeom prst="rect">
            <a:avLst/>
          </a:prstGeom>
        </p:spPr>
      </p:pic>
      <p:pic>
        <p:nvPicPr>
          <p:cNvPr id="9" name="Picture 8" descr="A close up of a map&#10;&#10;Description automatically generated">
            <a:extLst>
              <a:ext uri="{FF2B5EF4-FFF2-40B4-BE49-F238E27FC236}">
                <a16:creationId xmlns:a16="http://schemas.microsoft.com/office/drawing/2014/main" id="{132D75B9-0548-C847-8760-B748D0DF5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0383" y="3796668"/>
            <a:ext cx="3549128" cy="2816059"/>
          </a:xfrm>
          <a:prstGeom prst="rect">
            <a:avLst/>
          </a:prstGeom>
        </p:spPr>
      </p:pic>
      <p:sp>
        <p:nvSpPr>
          <p:cNvPr id="10" name="TextBox 9">
            <a:extLst>
              <a:ext uri="{FF2B5EF4-FFF2-40B4-BE49-F238E27FC236}">
                <a16:creationId xmlns:a16="http://schemas.microsoft.com/office/drawing/2014/main" id="{5B773A11-A926-DC4C-9E08-1AB0D48B1A5B}"/>
              </a:ext>
            </a:extLst>
          </p:cNvPr>
          <p:cNvSpPr txBox="1"/>
          <p:nvPr/>
        </p:nvSpPr>
        <p:spPr>
          <a:xfrm>
            <a:off x="5012887" y="3508531"/>
            <a:ext cx="2957512" cy="369332"/>
          </a:xfrm>
          <a:prstGeom prst="rect">
            <a:avLst/>
          </a:prstGeom>
          <a:noFill/>
        </p:spPr>
        <p:txBody>
          <a:bodyPr wrap="square" rtlCol="0">
            <a:spAutoFit/>
          </a:bodyPr>
          <a:lstStyle/>
          <a:p>
            <a:r>
              <a:rPr lang="en-US" dirty="0"/>
              <a:t>Without Removing d) and e)</a:t>
            </a:r>
          </a:p>
        </p:txBody>
      </p:sp>
      <p:sp>
        <p:nvSpPr>
          <p:cNvPr id="11" name="TextBox 10">
            <a:extLst>
              <a:ext uri="{FF2B5EF4-FFF2-40B4-BE49-F238E27FC236}">
                <a16:creationId xmlns:a16="http://schemas.microsoft.com/office/drawing/2014/main" id="{C1603236-E750-0B46-B779-81BD8D61DD59}"/>
              </a:ext>
            </a:extLst>
          </p:cNvPr>
          <p:cNvSpPr txBox="1"/>
          <p:nvPr/>
        </p:nvSpPr>
        <p:spPr>
          <a:xfrm>
            <a:off x="5065275" y="6488668"/>
            <a:ext cx="2957512" cy="369332"/>
          </a:xfrm>
          <a:prstGeom prst="rect">
            <a:avLst/>
          </a:prstGeom>
          <a:noFill/>
        </p:spPr>
        <p:txBody>
          <a:bodyPr wrap="square" rtlCol="0">
            <a:spAutoFit/>
          </a:bodyPr>
          <a:lstStyle/>
          <a:p>
            <a:r>
              <a:rPr lang="en-US" dirty="0"/>
              <a:t>After Removing d) and e)</a:t>
            </a:r>
          </a:p>
        </p:txBody>
      </p:sp>
      <p:pic>
        <p:nvPicPr>
          <p:cNvPr id="13" name="Picture 12" descr="A close up of a map&#10;&#10;Description automatically generated">
            <a:extLst>
              <a:ext uri="{FF2B5EF4-FFF2-40B4-BE49-F238E27FC236}">
                <a16:creationId xmlns:a16="http://schemas.microsoft.com/office/drawing/2014/main" id="{44B2BC06-C713-C84E-876F-D6CD216F3B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7636" y="682610"/>
            <a:ext cx="4106703" cy="2920322"/>
          </a:xfrm>
          <a:prstGeom prst="rect">
            <a:avLst/>
          </a:prstGeom>
        </p:spPr>
      </p:pic>
    </p:spTree>
    <p:extLst>
      <p:ext uri="{BB962C8B-B14F-4D97-AF65-F5344CB8AC3E}">
        <p14:creationId xmlns:p14="http://schemas.microsoft.com/office/powerpoint/2010/main" val="59600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335" y="-246792"/>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Some are worse</a:t>
            </a:r>
            <a:endParaRPr lang="zh-CN" altLang="en-US" dirty="0">
              <a:latin typeface="微软雅黑 Light" panose="020B0502040204020203" pitchFamily="34" charset="-122"/>
              <a:ea typeface="微软雅黑 Light" panose="020B0502040204020203" pitchFamily="34" charset="-122"/>
            </a:endParaRPr>
          </a:p>
        </p:txBody>
      </p:sp>
      <p:sp>
        <p:nvSpPr>
          <p:cNvPr id="10" name="TextBox 9">
            <a:extLst>
              <a:ext uri="{FF2B5EF4-FFF2-40B4-BE49-F238E27FC236}">
                <a16:creationId xmlns:a16="http://schemas.microsoft.com/office/drawing/2014/main" id="{5B773A11-A926-DC4C-9E08-1AB0D48B1A5B}"/>
              </a:ext>
            </a:extLst>
          </p:cNvPr>
          <p:cNvSpPr txBox="1"/>
          <p:nvPr/>
        </p:nvSpPr>
        <p:spPr>
          <a:xfrm>
            <a:off x="5012887" y="3508531"/>
            <a:ext cx="2957512" cy="369332"/>
          </a:xfrm>
          <a:prstGeom prst="rect">
            <a:avLst/>
          </a:prstGeom>
          <a:noFill/>
        </p:spPr>
        <p:txBody>
          <a:bodyPr wrap="square" rtlCol="0">
            <a:spAutoFit/>
          </a:bodyPr>
          <a:lstStyle/>
          <a:p>
            <a:r>
              <a:rPr lang="en-US" dirty="0"/>
              <a:t>Without Removing d) and e)</a:t>
            </a:r>
          </a:p>
        </p:txBody>
      </p:sp>
      <p:sp>
        <p:nvSpPr>
          <p:cNvPr id="11" name="TextBox 10">
            <a:extLst>
              <a:ext uri="{FF2B5EF4-FFF2-40B4-BE49-F238E27FC236}">
                <a16:creationId xmlns:a16="http://schemas.microsoft.com/office/drawing/2014/main" id="{C1603236-E750-0B46-B779-81BD8D61DD59}"/>
              </a:ext>
            </a:extLst>
          </p:cNvPr>
          <p:cNvSpPr txBox="1"/>
          <p:nvPr/>
        </p:nvSpPr>
        <p:spPr>
          <a:xfrm>
            <a:off x="5065275" y="6488668"/>
            <a:ext cx="2957512" cy="369332"/>
          </a:xfrm>
          <a:prstGeom prst="rect">
            <a:avLst/>
          </a:prstGeom>
          <a:noFill/>
        </p:spPr>
        <p:txBody>
          <a:bodyPr wrap="square" rtlCol="0">
            <a:spAutoFit/>
          </a:bodyPr>
          <a:lstStyle/>
          <a:p>
            <a:r>
              <a:rPr lang="en-US" dirty="0"/>
              <a:t>After Removing d) and e)</a:t>
            </a:r>
          </a:p>
        </p:txBody>
      </p:sp>
      <p:pic>
        <p:nvPicPr>
          <p:cNvPr id="14" name="Picture 13" descr="A close up of a map&#10;&#10;Description automatically generated">
            <a:extLst>
              <a:ext uri="{FF2B5EF4-FFF2-40B4-BE49-F238E27FC236}">
                <a16:creationId xmlns:a16="http://schemas.microsoft.com/office/drawing/2014/main" id="{C60D899B-F4DE-DE46-8482-BEE0B00B5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16" y="1145796"/>
            <a:ext cx="5143500" cy="2311400"/>
          </a:xfrm>
          <a:prstGeom prst="rect">
            <a:avLst/>
          </a:prstGeom>
        </p:spPr>
      </p:pic>
      <p:pic>
        <p:nvPicPr>
          <p:cNvPr id="16" name="Picture 15" descr="A close up of a map&#10;&#10;Description automatically generated">
            <a:extLst>
              <a:ext uri="{FF2B5EF4-FFF2-40B4-BE49-F238E27FC236}">
                <a16:creationId xmlns:a16="http://schemas.microsoft.com/office/drawing/2014/main" id="{BB2DFF8E-11B5-B64B-934D-211CED8AD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16" y="3980534"/>
            <a:ext cx="5194300" cy="2641600"/>
          </a:xfrm>
          <a:prstGeom prst="rect">
            <a:avLst/>
          </a:prstGeom>
        </p:spPr>
      </p:pic>
      <p:pic>
        <p:nvPicPr>
          <p:cNvPr id="18" name="Picture 17" descr="A screenshot of a map&#10;&#10;Description automatically generated">
            <a:extLst>
              <a:ext uri="{FF2B5EF4-FFF2-40B4-BE49-F238E27FC236}">
                <a16:creationId xmlns:a16="http://schemas.microsoft.com/office/drawing/2014/main" id="{F7BC17D2-B6E3-2C44-AB78-4EAC332BD5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000" y="3901101"/>
            <a:ext cx="5359400" cy="2667000"/>
          </a:xfrm>
          <a:prstGeom prst="rect">
            <a:avLst/>
          </a:prstGeom>
        </p:spPr>
      </p:pic>
      <p:pic>
        <p:nvPicPr>
          <p:cNvPr id="20" name="Picture 19" descr="A screenshot of a map&#10;&#10;Description automatically generated">
            <a:extLst>
              <a:ext uri="{FF2B5EF4-FFF2-40B4-BE49-F238E27FC236}">
                <a16:creationId xmlns:a16="http://schemas.microsoft.com/office/drawing/2014/main" id="{D09DAF3D-78AE-0446-8758-7752881D2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856405"/>
            <a:ext cx="5461000" cy="2730500"/>
          </a:xfrm>
          <a:prstGeom prst="rect">
            <a:avLst/>
          </a:prstGeom>
        </p:spPr>
      </p:pic>
    </p:spTree>
    <p:extLst>
      <p:ext uri="{BB962C8B-B14F-4D97-AF65-F5344CB8AC3E}">
        <p14:creationId xmlns:p14="http://schemas.microsoft.com/office/powerpoint/2010/main" val="128204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060" y="38029"/>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Exclude Bad Data – Without Smooth</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347831" y="1366470"/>
            <a:ext cx="11844169" cy="2308324"/>
          </a:xfrm>
          <a:prstGeom prst="rect">
            <a:avLst/>
          </a:prstGeom>
          <a:noFill/>
        </p:spPr>
        <p:txBody>
          <a:bodyPr wrap="square" rtlCol="0">
            <a:spAutoFit/>
          </a:bodyPr>
          <a:lstStyle/>
          <a:p>
            <a:r>
              <a:rPr lang="en-US" sz="2400" dirty="0"/>
              <a:t>Types of Bad Training Data</a:t>
            </a:r>
          </a:p>
          <a:p>
            <a:r>
              <a:rPr lang="en-US" sz="2400" dirty="0"/>
              <a:t>       a) data of </a:t>
            </a:r>
            <a:r>
              <a:rPr lang="en-US" sz="2400" u="sng" dirty="0"/>
              <a:t>bad detection and drop?</a:t>
            </a:r>
          </a:p>
          <a:p>
            <a:r>
              <a:rPr lang="en-US" sz="2400" dirty="0"/>
              <a:t>       b) data step in which</a:t>
            </a:r>
            <a:r>
              <a:rPr lang="en-US" sz="2400" u="sng" dirty="0"/>
              <a:t> position transition exceeds 1.2mm (outlier)?</a:t>
            </a:r>
          </a:p>
          <a:p>
            <a:r>
              <a:rPr lang="en-US" sz="2400" dirty="0"/>
              <a:t>       c) data step in which </a:t>
            </a:r>
            <a:r>
              <a:rPr lang="en-US" sz="2400" u="sng" dirty="0"/>
              <a:t>the previous state and the next state are exactly the same?</a:t>
            </a:r>
          </a:p>
          <a:p>
            <a:r>
              <a:rPr lang="en-US" sz="2400" dirty="0"/>
              <a:t>       </a:t>
            </a:r>
            <a:r>
              <a:rPr lang="en-US" sz="2400" dirty="0">
                <a:solidFill>
                  <a:srgbClr val="FF0000"/>
                </a:solidFill>
              </a:rPr>
              <a:t>d) data step of </a:t>
            </a:r>
            <a:r>
              <a:rPr lang="en-US" sz="2400" u="sng" dirty="0">
                <a:solidFill>
                  <a:srgbClr val="FF0000"/>
                </a:solidFill>
              </a:rPr>
              <a:t>drastic transition at the end phase of episode (final 10 steps)?</a:t>
            </a:r>
          </a:p>
          <a:p>
            <a:r>
              <a:rPr lang="en-US" sz="2400" dirty="0">
                <a:solidFill>
                  <a:srgbClr val="FF0000"/>
                </a:solidFill>
              </a:rPr>
              <a:t>       e) data of </a:t>
            </a:r>
            <a:r>
              <a:rPr lang="en-US" sz="2400" u="sng" dirty="0">
                <a:solidFill>
                  <a:srgbClr val="FF0000"/>
                </a:solidFill>
              </a:rPr>
              <a:t>very short episodes (less than 100 steps)?</a:t>
            </a:r>
          </a:p>
        </p:txBody>
      </p:sp>
      <p:sp>
        <p:nvSpPr>
          <p:cNvPr id="5" name="TextBox 4">
            <a:extLst>
              <a:ext uri="{FF2B5EF4-FFF2-40B4-BE49-F238E27FC236}">
                <a16:creationId xmlns:a16="http://schemas.microsoft.com/office/drawing/2014/main" id="{05FAF1BB-C5B8-4B43-A44E-C265731A4651}"/>
              </a:ext>
            </a:extLst>
          </p:cNvPr>
          <p:cNvSpPr txBox="1"/>
          <p:nvPr/>
        </p:nvSpPr>
        <p:spPr>
          <a:xfrm>
            <a:off x="0" y="4180344"/>
            <a:ext cx="7130143" cy="2308324"/>
          </a:xfrm>
          <a:prstGeom prst="rect">
            <a:avLst/>
          </a:prstGeom>
          <a:noFill/>
        </p:spPr>
        <p:txBody>
          <a:bodyPr wrap="square" rtlCol="0">
            <a:spAutoFit/>
          </a:bodyPr>
          <a:lstStyle/>
          <a:p>
            <a:r>
              <a:rPr lang="en-US" sz="2400" dirty="0"/>
              <a:t>Training Results after only removing data type of d):</a:t>
            </a:r>
          </a:p>
          <a:p>
            <a:r>
              <a:rPr lang="en-US" sz="2400" b="1" dirty="0"/>
              <a:t>No Obvious Improvement as well. (plots not attached)     </a:t>
            </a:r>
          </a:p>
          <a:p>
            <a:endParaRPr lang="en-US" sz="2400" dirty="0"/>
          </a:p>
          <a:p>
            <a:r>
              <a:rPr lang="en-US" sz="2400" dirty="0"/>
              <a:t>Training Results after only removing data type of e):</a:t>
            </a:r>
          </a:p>
          <a:p>
            <a:r>
              <a:rPr lang="en-US" sz="2400" b="1" dirty="0"/>
              <a:t>Not trained.</a:t>
            </a:r>
          </a:p>
          <a:p>
            <a:endParaRPr lang="en-US" sz="2400" b="1" dirty="0"/>
          </a:p>
        </p:txBody>
      </p:sp>
      <p:sp>
        <p:nvSpPr>
          <p:cNvPr id="6" name="TextBox 5">
            <a:extLst>
              <a:ext uri="{FF2B5EF4-FFF2-40B4-BE49-F238E27FC236}">
                <a16:creationId xmlns:a16="http://schemas.microsoft.com/office/drawing/2014/main" id="{8A97AEE8-7438-B041-8184-9A543C7D44E3}"/>
              </a:ext>
            </a:extLst>
          </p:cNvPr>
          <p:cNvSpPr txBox="1"/>
          <p:nvPr/>
        </p:nvSpPr>
        <p:spPr>
          <a:xfrm>
            <a:off x="7772400" y="4441601"/>
            <a:ext cx="4332514" cy="1569660"/>
          </a:xfrm>
          <a:prstGeom prst="rect">
            <a:avLst/>
          </a:prstGeom>
          <a:noFill/>
          <a:ln w="28575">
            <a:solidFill>
              <a:srgbClr val="FF0000"/>
            </a:solidFill>
          </a:ln>
        </p:spPr>
        <p:txBody>
          <a:bodyPr wrap="square" rtlCol="0">
            <a:spAutoFit/>
          </a:bodyPr>
          <a:lstStyle/>
          <a:p>
            <a:r>
              <a:rPr lang="en-US" sz="2400" b="1" u="sng" dirty="0"/>
              <a:t>Discussion:</a:t>
            </a:r>
          </a:p>
          <a:p>
            <a:r>
              <a:rPr lang="en-US" sz="2400" dirty="0"/>
              <a:t>In case of without smoothing,</a:t>
            </a:r>
          </a:p>
          <a:p>
            <a:r>
              <a:rPr lang="en-US" sz="2400" dirty="0"/>
              <a:t>no significant improvement by removing d) and/or e).</a:t>
            </a:r>
          </a:p>
        </p:txBody>
      </p:sp>
    </p:spTree>
    <p:extLst>
      <p:ext uri="{BB962C8B-B14F-4D97-AF65-F5344CB8AC3E}">
        <p14:creationId xmlns:p14="http://schemas.microsoft.com/office/powerpoint/2010/main" val="1057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060" y="38029"/>
            <a:ext cx="10515600" cy="1325563"/>
          </a:xfrm>
        </p:spPr>
        <p:txBody>
          <a:bodyPr/>
          <a:lstStyle/>
          <a:p>
            <a:r>
              <a:rPr lang="en-US" altLang="zh-CN" dirty="0">
                <a:latin typeface="微软雅黑 Light" panose="020B0502040204020203" pitchFamily="34" charset="-122"/>
                <a:ea typeface="微软雅黑 Light" panose="020B0502040204020203" pitchFamily="34" charset="-122"/>
              </a:rPr>
              <a:t>With Smooth</a:t>
            </a:r>
            <a:endParaRPr lang="zh-CN" altLang="en-US" dirty="0">
              <a:latin typeface="微软雅黑 Light" panose="020B0502040204020203" pitchFamily="34" charset="-122"/>
              <a:ea typeface="微软雅黑 Light" panose="020B0502040204020203" pitchFamily="34" charset="-122"/>
            </a:endParaRPr>
          </a:p>
        </p:txBody>
      </p:sp>
      <p:sp>
        <p:nvSpPr>
          <p:cNvPr id="3" name="TextBox 2">
            <a:extLst>
              <a:ext uri="{FF2B5EF4-FFF2-40B4-BE49-F238E27FC236}">
                <a16:creationId xmlns:a16="http://schemas.microsoft.com/office/drawing/2014/main" id="{B9C26E52-D8AA-2749-8F7A-787D3EB70FFA}"/>
              </a:ext>
            </a:extLst>
          </p:cNvPr>
          <p:cNvSpPr txBox="1"/>
          <p:nvPr/>
        </p:nvSpPr>
        <p:spPr>
          <a:xfrm>
            <a:off x="347829" y="1120676"/>
            <a:ext cx="11844169" cy="2308324"/>
          </a:xfrm>
          <a:prstGeom prst="rect">
            <a:avLst/>
          </a:prstGeom>
          <a:noFill/>
        </p:spPr>
        <p:txBody>
          <a:bodyPr wrap="square" rtlCol="0">
            <a:spAutoFit/>
          </a:bodyPr>
          <a:lstStyle/>
          <a:p>
            <a:r>
              <a:rPr lang="en-US" sz="2400" dirty="0"/>
              <a:t>Types of Bad Training Data</a:t>
            </a:r>
          </a:p>
          <a:p>
            <a:r>
              <a:rPr lang="en-US" sz="2400" dirty="0"/>
              <a:t>       a) data of </a:t>
            </a:r>
            <a:r>
              <a:rPr lang="en-US" sz="2400" u="sng" dirty="0"/>
              <a:t>bad detection and drop?</a:t>
            </a:r>
          </a:p>
          <a:p>
            <a:r>
              <a:rPr lang="en-US" sz="2400" dirty="0"/>
              <a:t>       b) data step in which</a:t>
            </a:r>
            <a:r>
              <a:rPr lang="en-US" sz="2400" u="sng" dirty="0"/>
              <a:t> position transition exceeds 1.2mm (outlier)?</a:t>
            </a:r>
          </a:p>
          <a:p>
            <a:r>
              <a:rPr lang="en-US" sz="2400" dirty="0"/>
              <a:t>       c) data step in which </a:t>
            </a:r>
            <a:r>
              <a:rPr lang="en-US" sz="2400" u="sng" dirty="0"/>
              <a:t>the previous state and the next state are exactly the same?</a:t>
            </a:r>
          </a:p>
          <a:p>
            <a:r>
              <a:rPr lang="en-US" sz="2400" dirty="0"/>
              <a:t>       d) data step of </a:t>
            </a:r>
            <a:r>
              <a:rPr lang="en-US" sz="2400" u="sng" dirty="0"/>
              <a:t>drastic transition at the end phase of episode (final 10 steps)?</a:t>
            </a:r>
          </a:p>
          <a:p>
            <a:r>
              <a:rPr lang="en-US" sz="2400" dirty="0"/>
              <a:t>       e) data of </a:t>
            </a:r>
            <a:r>
              <a:rPr lang="en-US" sz="2400" u="sng" dirty="0"/>
              <a:t>very short episodes (less than 100 steps)?</a:t>
            </a:r>
          </a:p>
        </p:txBody>
      </p:sp>
      <p:sp>
        <p:nvSpPr>
          <p:cNvPr id="5" name="TextBox 4">
            <a:extLst>
              <a:ext uri="{FF2B5EF4-FFF2-40B4-BE49-F238E27FC236}">
                <a16:creationId xmlns:a16="http://schemas.microsoft.com/office/drawing/2014/main" id="{05FAF1BB-C5B8-4B43-A44E-C265731A4651}"/>
              </a:ext>
            </a:extLst>
          </p:cNvPr>
          <p:cNvSpPr txBox="1"/>
          <p:nvPr/>
        </p:nvSpPr>
        <p:spPr>
          <a:xfrm>
            <a:off x="-32916" y="3549755"/>
            <a:ext cx="12605657" cy="3416320"/>
          </a:xfrm>
          <a:prstGeom prst="rect">
            <a:avLst/>
          </a:prstGeom>
          <a:noFill/>
        </p:spPr>
        <p:txBody>
          <a:bodyPr wrap="square" rtlCol="0">
            <a:spAutoFit/>
          </a:bodyPr>
          <a:lstStyle/>
          <a:p>
            <a:r>
              <a:rPr lang="en-US" sz="2400" b="1" u="sng" dirty="0"/>
              <a:t>Smoothing with following Options:</a:t>
            </a:r>
          </a:p>
          <a:p>
            <a:r>
              <a:rPr lang="en-US" sz="2400" b="1" dirty="0"/>
              <a:t>     1) Window size: [4,6,8,10,14,20,40]</a:t>
            </a:r>
          </a:p>
          <a:p>
            <a:r>
              <a:rPr lang="en-US" sz="2400" b="1" dirty="0"/>
              <a:t>     2) Recalibrate or Not</a:t>
            </a:r>
          </a:p>
          <a:p>
            <a:r>
              <a:rPr lang="en-US" sz="2400" b="1" dirty="0"/>
              <a:t>     3) Smooth Initial State or Not</a:t>
            </a:r>
          </a:p>
          <a:p>
            <a:r>
              <a:rPr lang="en-US" sz="2400" b="1" dirty="0"/>
              <a:t>     4) Remove data d) or Not</a:t>
            </a:r>
          </a:p>
          <a:p>
            <a:r>
              <a:rPr lang="en-US" sz="2400" b="1" dirty="0"/>
              <a:t>     5) Remove data e) or Not</a:t>
            </a:r>
          </a:p>
          <a:p>
            <a:r>
              <a:rPr lang="en-US" sz="2400" b="1" dirty="0"/>
              <a:t>     6) Remove data b) or Not </a:t>
            </a:r>
            <a:r>
              <a:rPr lang="en-US" sz="2400" b="1" dirty="0">
                <a:solidFill>
                  <a:srgbClr val="FF0000"/>
                </a:solidFill>
              </a:rPr>
              <a:t>(Discussion: Before smooth, all outlier data b) , about 4%, already been removed. However after smooth, 0.005% of smoothed data are still type b))</a:t>
            </a:r>
            <a:endParaRPr lang="en-US" sz="2400" b="1" dirty="0"/>
          </a:p>
          <a:p>
            <a:r>
              <a:rPr lang="en-US" sz="2400" b="1" dirty="0"/>
              <a:t>     7) Remove data c) or Not </a:t>
            </a:r>
            <a:r>
              <a:rPr lang="en-US" sz="2400" b="1" dirty="0">
                <a:solidFill>
                  <a:srgbClr val="FF0000"/>
                </a:solidFill>
              </a:rPr>
              <a:t>(Discussion: even after smooth, 1% of smoothed data are type c))</a:t>
            </a:r>
          </a:p>
        </p:txBody>
      </p:sp>
    </p:spTree>
    <p:extLst>
      <p:ext uri="{BB962C8B-B14F-4D97-AF65-F5344CB8AC3E}">
        <p14:creationId xmlns:p14="http://schemas.microsoft.com/office/powerpoint/2010/main" val="173548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0076C0B0-E055-7545-8F5A-5E3DBE3885CB}"/>
              </a:ext>
            </a:extLst>
          </p:cNvPr>
          <p:cNvSpPr txBox="1">
            <a:spLocks/>
          </p:cNvSpPr>
          <p:nvPr/>
        </p:nvSpPr>
        <p:spPr>
          <a:xfrm>
            <a:off x="707060" y="380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Light" panose="020B0502040204020203" pitchFamily="34" charset="-122"/>
                <a:ea typeface="微软雅黑 Light" panose="020B0502040204020203" pitchFamily="34" charset="-122"/>
              </a:rPr>
              <a:t>Smoothed Data (not yet trained) (1)</a:t>
            </a:r>
            <a:endParaRPr lang="zh-CN" altLang="en-US" dirty="0">
              <a:latin typeface="微软雅黑 Light" panose="020B0502040204020203" pitchFamily="34" charset="-122"/>
              <a:ea typeface="微软雅黑 Light" panose="020B0502040204020203" pitchFamily="34" charset="-122"/>
            </a:endParaRPr>
          </a:p>
        </p:txBody>
      </p:sp>
      <p:sp>
        <p:nvSpPr>
          <p:cNvPr id="6" name="TextBox 5">
            <a:extLst>
              <a:ext uri="{FF2B5EF4-FFF2-40B4-BE49-F238E27FC236}">
                <a16:creationId xmlns:a16="http://schemas.microsoft.com/office/drawing/2014/main" id="{C6F9A49B-78A6-0147-A921-5398EFEF5097}"/>
              </a:ext>
            </a:extLst>
          </p:cNvPr>
          <p:cNvSpPr txBox="1"/>
          <p:nvPr/>
        </p:nvSpPr>
        <p:spPr>
          <a:xfrm>
            <a:off x="2073742" y="3598307"/>
            <a:ext cx="1235513" cy="369332"/>
          </a:xfrm>
          <a:prstGeom prst="rect">
            <a:avLst/>
          </a:prstGeom>
          <a:noFill/>
        </p:spPr>
        <p:txBody>
          <a:bodyPr wrap="square" rtlCol="0">
            <a:spAutoFit/>
          </a:bodyPr>
          <a:lstStyle/>
          <a:p>
            <a:r>
              <a:rPr lang="en-US" dirty="0"/>
              <a:t>Window 4</a:t>
            </a:r>
          </a:p>
        </p:txBody>
      </p:sp>
      <p:sp>
        <p:nvSpPr>
          <p:cNvPr id="7" name="TextBox 6">
            <a:extLst>
              <a:ext uri="{FF2B5EF4-FFF2-40B4-BE49-F238E27FC236}">
                <a16:creationId xmlns:a16="http://schemas.microsoft.com/office/drawing/2014/main" id="{83E0C742-89B2-D54C-B70D-0B20EEE0AE68}"/>
              </a:ext>
            </a:extLst>
          </p:cNvPr>
          <p:cNvSpPr txBox="1"/>
          <p:nvPr/>
        </p:nvSpPr>
        <p:spPr>
          <a:xfrm>
            <a:off x="1997543" y="6346762"/>
            <a:ext cx="1387913" cy="369332"/>
          </a:xfrm>
          <a:prstGeom prst="rect">
            <a:avLst/>
          </a:prstGeom>
          <a:noFill/>
        </p:spPr>
        <p:txBody>
          <a:bodyPr wrap="square" rtlCol="0">
            <a:spAutoFit/>
          </a:bodyPr>
          <a:lstStyle/>
          <a:p>
            <a:r>
              <a:rPr lang="en-US" dirty="0"/>
              <a:t>Window 10</a:t>
            </a:r>
          </a:p>
        </p:txBody>
      </p:sp>
      <p:sp>
        <p:nvSpPr>
          <p:cNvPr id="8" name="TextBox 7">
            <a:extLst>
              <a:ext uri="{FF2B5EF4-FFF2-40B4-BE49-F238E27FC236}">
                <a16:creationId xmlns:a16="http://schemas.microsoft.com/office/drawing/2014/main" id="{DBD9F68F-9146-8547-864C-DDC415FD4ADB}"/>
              </a:ext>
            </a:extLst>
          </p:cNvPr>
          <p:cNvSpPr txBox="1"/>
          <p:nvPr/>
        </p:nvSpPr>
        <p:spPr>
          <a:xfrm>
            <a:off x="8112589" y="6346762"/>
            <a:ext cx="1387913" cy="369332"/>
          </a:xfrm>
          <a:prstGeom prst="rect">
            <a:avLst/>
          </a:prstGeom>
          <a:noFill/>
        </p:spPr>
        <p:txBody>
          <a:bodyPr wrap="square" rtlCol="0">
            <a:spAutoFit/>
          </a:bodyPr>
          <a:lstStyle/>
          <a:p>
            <a:r>
              <a:rPr lang="en-US" dirty="0"/>
              <a:t>Window 40</a:t>
            </a:r>
          </a:p>
        </p:txBody>
      </p:sp>
      <p:sp>
        <p:nvSpPr>
          <p:cNvPr id="9" name="TextBox 8">
            <a:extLst>
              <a:ext uri="{FF2B5EF4-FFF2-40B4-BE49-F238E27FC236}">
                <a16:creationId xmlns:a16="http://schemas.microsoft.com/office/drawing/2014/main" id="{258A5251-F973-414B-B6A6-BAE1A60B172B}"/>
              </a:ext>
            </a:extLst>
          </p:cNvPr>
          <p:cNvSpPr txBox="1"/>
          <p:nvPr/>
        </p:nvSpPr>
        <p:spPr>
          <a:xfrm>
            <a:off x="8112588" y="3594021"/>
            <a:ext cx="1387913" cy="369332"/>
          </a:xfrm>
          <a:prstGeom prst="rect">
            <a:avLst/>
          </a:prstGeom>
          <a:noFill/>
        </p:spPr>
        <p:txBody>
          <a:bodyPr wrap="square" rtlCol="0">
            <a:spAutoFit/>
          </a:bodyPr>
          <a:lstStyle/>
          <a:p>
            <a:r>
              <a:rPr lang="en-US" dirty="0"/>
              <a:t>Window 20</a:t>
            </a:r>
          </a:p>
        </p:txBody>
      </p:sp>
      <p:pic>
        <p:nvPicPr>
          <p:cNvPr id="12" name="Picture 11" descr="A screenshot of a map&#10;&#10;Description automatically generated">
            <a:extLst>
              <a:ext uri="{FF2B5EF4-FFF2-40B4-BE49-F238E27FC236}">
                <a16:creationId xmlns:a16="http://schemas.microsoft.com/office/drawing/2014/main" id="{E9A9E969-8DC9-AD49-9BA2-CD83BAB2E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116513"/>
            <a:ext cx="5156200" cy="2374900"/>
          </a:xfrm>
          <a:prstGeom prst="rect">
            <a:avLst/>
          </a:prstGeom>
        </p:spPr>
      </p:pic>
      <p:pic>
        <p:nvPicPr>
          <p:cNvPr id="14" name="Picture 13" descr="A screenshot of a map&#10;&#10;Description automatically generated">
            <a:extLst>
              <a:ext uri="{FF2B5EF4-FFF2-40B4-BE49-F238E27FC236}">
                <a16:creationId xmlns:a16="http://schemas.microsoft.com/office/drawing/2014/main" id="{3AB010AD-C827-C74C-83FD-6AFE6CE86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88" y="4569897"/>
            <a:ext cx="5283200" cy="1739900"/>
          </a:xfrm>
          <a:prstGeom prst="rect">
            <a:avLst/>
          </a:prstGeom>
        </p:spPr>
      </p:pic>
      <p:pic>
        <p:nvPicPr>
          <p:cNvPr id="19" name="Picture 18" descr="A screenshot of a map&#10;&#10;Description automatically generated">
            <a:extLst>
              <a:ext uri="{FF2B5EF4-FFF2-40B4-BE49-F238E27FC236}">
                <a16:creationId xmlns:a16="http://schemas.microsoft.com/office/drawing/2014/main" id="{F56BF062-6314-BF48-9E1B-691978C82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8371" y="1693634"/>
            <a:ext cx="6643629" cy="1900387"/>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5B3424E3-CE3D-BB4C-B604-F6B8E037D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5365" y="4446376"/>
            <a:ext cx="6429639" cy="1900386"/>
          </a:xfrm>
          <a:prstGeom prst="rect">
            <a:avLst/>
          </a:prstGeom>
        </p:spPr>
      </p:pic>
    </p:spTree>
    <p:extLst>
      <p:ext uri="{BB962C8B-B14F-4D97-AF65-F5344CB8AC3E}">
        <p14:creationId xmlns:p14="http://schemas.microsoft.com/office/powerpoint/2010/main" val="25515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0076C0B0-E055-7545-8F5A-5E3DBE3885CB}"/>
              </a:ext>
            </a:extLst>
          </p:cNvPr>
          <p:cNvSpPr txBox="1">
            <a:spLocks/>
          </p:cNvSpPr>
          <p:nvPr/>
        </p:nvSpPr>
        <p:spPr>
          <a:xfrm>
            <a:off x="707060" y="380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微软雅黑 Light" panose="020B0502040204020203" pitchFamily="34" charset="-122"/>
                <a:ea typeface="微软雅黑 Light" panose="020B0502040204020203" pitchFamily="34" charset="-122"/>
              </a:rPr>
              <a:t>Smoothed Data (not yet trained) (2)</a:t>
            </a:r>
            <a:endParaRPr lang="zh-CN" altLang="en-US" dirty="0">
              <a:latin typeface="微软雅黑 Light" panose="020B0502040204020203" pitchFamily="34" charset="-122"/>
              <a:ea typeface="微软雅黑 Light" panose="020B0502040204020203" pitchFamily="34" charset="-122"/>
            </a:endParaRPr>
          </a:p>
        </p:txBody>
      </p:sp>
      <p:sp>
        <p:nvSpPr>
          <p:cNvPr id="6" name="TextBox 5">
            <a:extLst>
              <a:ext uri="{FF2B5EF4-FFF2-40B4-BE49-F238E27FC236}">
                <a16:creationId xmlns:a16="http://schemas.microsoft.com/office/drawing/2014/main" id="{C6F9A49B-78A6-0147-A921-5398EFEF5097}"/>
              </a:ext>
            </a:extLst>
          </p:cNvPr>
          <p:cNvSpPr txBox="1"/>
          <p:nvPr/>
        </p:nvSpPr>
        <p:spPr>
          <a:xfrm>
            <a:off x="2073742" y="3598307"/>
            <a:ext cx="1235513" cy="369332"/>
          </a:xfrm>
          <a:prstGeom prst="rect">
            <a:avLst/>
          </a:prstGeom>
          <a:noFill/>
        </p:spPr>
        <p:txBody>
          <a:bodyPr wrap="square" rtlCol="0">
            <a:spAutoFit/>
          </a:bodyPr>
          <a:lstStyle/>
          <a:p>
            <a:r>
              <a:rPr lang="en-US" dirty="0"/>
              <a:t>Window 4</a:t>
            </a:r>
          </a:p>
        </p:txBody>
      </p:sp>
      <p:sp>
        <p:nvSpPr>
          <p:cNvPr id="7" name="TextBox 6">
            <a:extLst>
              <a:ext uri="{FF2B5EF4-FFF2-40B4-BE49-F238E27FC236}">
                <a16:creationId xmlns:a16="http://schemas.microsoft.com/office/drawing/2014/main" id="{83E0C742-89B2-D54C-B70D-0B20EEE0AE68}"/>
              </a:ext>
            </a:extLst>
          </p:cNvPr>
          <p:cNvSpPr txBox="1"/>
          <p:nvPr/>
        </p:nvSpPr>
        <p:spPr>
          <a:xfrm>
            <a:off x="1997543" y="6346762"/>
            <a:ext cx="1387913" cy="369332"/>
          </a:xfrm>
          <a:prstGeom prst="rect">
            <a:avLst/>
          </a:prstGeom>
          <a:noFill/>
        </p:spPr>
        <p:txBody>
          <a:bodyPr wrap="square" rtlCol="0">
            <a:spAutoFit/>
          </a:bodyPr>
          <a:lstStyle/>
          <a:p>
            <a:r>
              <a:rPr lang="en-US" dirty="0"/>
              <a:t>Window 10</a:t>
            </a:r>
          </a:p>
        </p:txBody>
      </p:sp>
      <p:sp>
        <p:nvSpPr>
          <p:cNvPr id="8" name="TextBox 7">
            <a:extLst>
              <a:ext uri="{FF2B5EF4-FFF2-40B4-BE49-F238E27FC236}">
                <a16:creationId xmlns:a16="http://schemas.microsoft.com/office/drawing/2014/main" id="{DBD9F68F-9146-8547-864C-DDC415FD4ADB}"/>
              </a:ext>
            </a:extLst>
          </p:cNvPr>
          <p:cNvSpPr txBox="1"/>
          <p:nvPr/>
        </p:nvSpPr>
        <p:spPr>
          <a:xfrm>
            <a:off x="8112589" y="6346762"/>
            <a:ext cx="1387913" cy="369332"/>
          </a:xfrm>
          <a:prstGeom prst="rect">
            <a:avLst/>
          </a:prstGeom>
          <a:noFill/>
        </p:spPr>
        <p:txBody>
          <a:bodyPr wrap="square" rtlCol="0">
            <a:spAutoFit/>
          </a:bodyPr>
          <a:lstStyle/>
          <a:p>
            <a:r>
              <a:rPr lang="en-US" dirty="0"/>
              <a:t>Window 40</a:t>
            </a:r>
          </a:p>
        </p:txBody>
      </p:sp>
      <p:sp>
        <p:nvSpPr>
          <p:cNvPr id="9" name="TextBox 8">
            <a:extLst>
              <a:ext uri="{FF2B5EF4-FFF2-40B4-BE49-F238E27FC236}">
                <a16:creationId xmlns:a16="http://schemas.microsoft.com/office/drawing/2014/main" id="{258A5251-F973-414B-B6A6-BAE1A60B172B}"/>
              </a:ext>
            </a:extLst>
          </p:cNvPr>
          <p:cNvSpPr txBox="1"/>
          <p:nvPr/>
        </p:nvSpPr>
        <p:spPr>
          <a:xfrm>
            <a:off x="8112588" y="3594021"/>
            <a:ext cx="1387913" cy="369332"/>
          </a:xfrm>
          <a:prstGeom prst="rect">
            <a:avLst/>
          </a:prstGeom>
          <a:noFill/>
        </p:spPr>
        <p:txBody>
          <a:bodyPr wrap="square" rtlCol="0">
            <a:spAutoFit/>
          </a:bodyPr>
          <a:lstStyle/>
          <a:p>
            <a:r>
              <a:rPr lang="en-US" dirty="0"/>
              <a:t>Window 20</a:t>
            </a:r>
          </a:p>
        </p:txBody>
      </p:sp>
      <p:pic>
        <p:nvPicPr>
          <p:cNvPr id="3" name="Picture 2" descr="A screenshot of a cell phone&#10;&#10;Description automatically generated">
            <a:extLst>
              <a:ext uri="{FF2B5EF4-FFF2-40B4-BE49-F238E27FC236}">
                <a16:creationId xmlns:a16="http://schemas.microsoft.com/office/drawing/2014/main" id="{A02B0442-6732-6044-95EB-E10851C35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88" y="1545356"/>
            <a:ext cx="5245100" cy="1752600"/>
          </a:xfrm>
          <a:prstGeom prst="rect">
            <a:avLst/>
          </a:prstGeom>
        </p:spPr>
      </p:pic>
      <p:pic>
        <p:nvPicPr>
          <p:cNvPr id="10" name="Picture 9" descr="A screenshot of a map&#10;&#10;Description automatically generated">
            <a:extLst>
              <a:ext uri="{FF2B5EF4-FFF2-40B4-BE49-F238E27FC236}">
                <a16:creationId xmlns:a16="http://schemas.microsoft.com/office/drawing/2014/main" id="{FC00358A-3807-544C-9D3A-9925DF837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88" y="4348154"/>
            <a:ext cx="5410200" cy="1854200"/>
          </a:xfrm>
          <a:prstGeom prst="rect">
            <a:avLst/>
          </a:prstGeom>
        </p:spPr>
      </p:pic>
      <p:pic>
        <p:nvPicPr>
          <p:cNvPr id="13" name="Picture 12" descr="A screenshot of a map&#10;&#10;Description automatically generated">
            <a:extLst>
              <a:ext uri="{FF2B5EF4-FFF2-40B4-BE49-F238E27FC236}">
                <a16:creationId xmlns:a16="http://schemas.microsoft.com/office/drawing/2014/main" id="{1D6C2994-D7D3-3D40-8FF1-5A66E18970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949" y="1531068"/>
            <a:ext cx="5295900" cy="1854200"/>
          </a:xfrm>
          <a:prstGeom prst="rect">
            <a:avLst/>
          </a:prstGeom>
        </p:spPr>
      </p:pic>
      <p:pic>
        <p:nvPicPr>
          <p:cNvPr id="15" name="Picture 14" descr="A screenshot of a map&#10;&#10;Description automatically generated">
            <a:extLst>
              <a:ext uri="{FF2B5EF4-FFF2-40B4-BE49-F238E27FC236}">
                <a16:creationId xmlns:a16="http://schemas.microsoft.com/office/drawing/2014/main" id="{384091A0-609E-A34A-A377-CC0597D1F5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860" y="4325086"/>
            <a:ext cx="5308600" cy="1854200"/>
          </a:xfrm>
          <a:prstGeom prst="rect">
            <a:avLst/>
          </a:prstGeom>
        </p:spPr>
      </p:pic>
    </p:spTree>
    <p:extLst>
      <p:ext uri="{BB962C8B-B14F-4D97-AF65-F5344CB8AC3E}">
        <p14:creationId xmlns:p14="http://schemas.microsoft.com/office/powerpoint/2010/main" val="35616191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3706</TotalTime>
  <Words>917</Words>
  <Application>Microsoft Macintosh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微软雅黑 Light</vt:lpstr>
      <vt:lpstr>Arial</vt:lpstr>
      <vt:lpstr>Calibri</vt:lpstr>
      <vt:lpstr>Calibri Light</vt:lpstr>
      <vt:lpstr>Office 主题</vt:lpstr>
      <vt:lpstr>Meeting 03/26/2020</vt:lpstr>
      <vt:lpstr>Progress</vt:lpstr>
      <vt:lpstr>Exclude Bad Data – Without Smooth</vt:lpstr>
      <vt:lpstr>Some are better</vt:lpstr>
      <vt:lpstr>Some are worse</vt:lpstr>
      <vt:lpstr>Exclude Bad Data – Without Smooth</vt:lpstr>
      <vt:lpstr>With Smooth</vt:lpstr>
      <vt:lpstr>PowerPoint Presentation</vt:lpstr>
      <vt:lpstr>PowerPoint Presentation</vt:lpstr>
      <vt:lpstr>Progress</vt:lpstr>
      <vt:lpstr>Trajectory Predictions (Continuous Actions)</vt:lpstr>
      <vt:lpstr>Next Plans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214: System Programming (Sec 07)</dc:title>
  <dc:creator>Shijie Geng</dc:creator>
  <cp:lastModifiedBy>张硕 张硕</cp:lastModifiedBy>
  <cp:revision>297</cp:revision>
  <dcterms:created xsi:type="dcterms:W3CDTF">2017-09-12T01:00:20Z</dcterms:created>
  <dcterms:modified xsi:type="dcterms:W3CDTF">2020-03-26T15:59:53Z</dcterms:modified>
</cp:coreProperties>
</file>