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429" r:id="rId3"/>
    <p:sldId id="427" r:id="rId4"/>
    <p:sldId id="428" r:id="rId5"/>
    <p:sldId id="424" r:id="rId6"/>
    <p:sldId id="430" r:id="rId7"/>
    <p:sldId id="431" r:id="rId8"/>
    <p:sldId id="432" r:id="rId9"/>
    <p:sldId id="43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2" autoAdjust="0"/>
    <p:restoredTop sz="95084"/>
  </p:normalViewPr>
  <p:slideViewPr>
    <p:cSldViewPr snapToGrid="0">
      <p:cViewPr varScale="1">
        <p:scale>
          <a:sx n="114" d="100"/>
          <a:sy n="114" d="100"/>
        </p:scale>
        <p:origin x="184" y="248"/>
      </p:cViewPr>
      <p:guideLst/>
    </p:cSldViewPr>
  </p:slideViewPr>
  <p:notesTextViewPr>
    <p:cViewPr>
      <p:scale>
        <a:sx n="1" d="1"/>
        <a:sy n="1" d="1"/>
      </p:scale>
      <p:origin x="0" y="0"/>
    </p:cViewPr>
  </p:notesTextViewPr>
  <p:sorterViewPr>
    <p:cViewPr>
      <p:scale>
        <a:sx n="200" d="100"/>
        <a:sy n="200" d="100"/>
      </p:scale>
      <p:origin x="0" y="-14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4BA20-9715-4D2E-8625-2E4AC11A28A6}" type="datetimeFigureOut">
              <a:rPr lang="zh-CN" altLang="en-US" smtClean="0"/>
              <a:t>2020/5/12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16B00-F47A-4B0C-9DC1-9C5F1B8DB784}" type="slidenum">
              <a:rPr lang="zh-CN" altLang="en-US" smtClean="0"/>
              <a:t>‹#›</a:t>
            </a:fld>
            <a:endParaRPr lang="zh-CN" altLang="en-US"/>
          </a:p>
        </p:txBody>
      </p:sp>
    </p:spTree>
    <p:extLst>
      <p:ext uri="{BB962C8B-B14F-4D97-AF65-F5344CB8AC3E}">
        <p14:creationId xmlns:p14="http://schemas.microsoft.com/office/powerpoint/2010/main" val="47032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26620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73909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19774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539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465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3125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1003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80067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75242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10400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4463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26191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Light" panose="020B0502040204020203" pitchFamily="34" charset="-122"/>
                <a:ea typeface="微软雅黑 Light" panose="020B0502040204020203" pitchFamily="34" charset="-122"/>
              </a:rPr>
              <a:t>Meeting</a:t>
            </a:r>
            <a:br>
              <a:rPr lang="en-US" altLang="zh-CN" dirty="0">
                <a:latin typeface="微软雅黑 Light" panose="020B0502040204020203" pitchFamily="34" charset="-122"/>
                <a:ea typeface="微软雅黑 Light" panose="020B0502040204020203" pitchFamily="34" charset="-122"/>
              </a:rPr>
            </a:br>
            <a:r>
              <a:rPr lang="en-US" altLang="zh-CN" dirty="0">
                <a:latin typeface="微软雅黑 Light" panose="020B0502040204020203" pitchFamily="34" charset="-122"/>
                <a:ea typeface="微软雅黑 Light" panose="020B0502040204020203" pitchFamily="34" charset="-122"/>
              </a:rPr>
              <a:t>05/12/2020</a:t>
            </a:r>
            <a:endParaRPr lang="zh-CN" altLang="en-US"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p:txBody>
          <a:bodyPr>
            <a:normAutofit/>
          </a:bodyPr>
          <a:lstStyle/>
          <a:p>
            <a:r>
              <a:rPr lang="en-US" altLang="zh-CN" dirty="0" err="1">
                <a:latin typeface="微软雅黑 Light" panose="020B0502040204020203" pitchFamily="34" charset="-122"/>
                <a:ea typeface="微软雅黑 Light" panose="020B0502040204020203" pitchFamily="34" charset="-122"/>
              </a:rPr>
              <a:t>Shuo</a:t>
            </a:r>
            <a:r>
              <a:rPr lang="en-US" altLang="zh-CN" dirty="0">
                <a:latin typeface="微软雅黑 Light" panose="020B0502040204020203" pitchFamily="34" charset="-122"/>
                <a:ea typeface="微软雅黑 Light" panose="020B0502040204020203" pitchFamily="34" charset="-122"/>
              </a:rPr>
              <a:t> Zhang</a:t>
            </a:r>
          </a:p>
        </p:txBody>
      </p:sp>
    </p:spTree>
    <p:extLst>
      <p:ext uri="{BB962C8B-B14F-4D97-AF65-F5344CB8AC3E}">
        <p14:creationId xmlns:p14="http://schemas.microsoft.com/office/powerpoint/2010/main" val="286281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834C9A5-E460-F646-94F4-14949214D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723" y="0"/>
            <a:ext cx="3244850" cy="2192338"/>
          </a:xfrm>
          <a:prstGeom prst="rect">
            <a:avLst/>
          </a:prstGeom>
        </p:spPr>
      </p:pic>
      <p:sp>
        <p:nvSpPr>
          <p:cNvPr id="11" name="TextBox 10">
            <a:extLst>
              <a:ext uri="{FF2B5EF4-FFF2-40B4-BE49-F238E27FC236}">
                <a16:creationId xmlns:a16="http://schemas.microsoft.com/office/drawing/2014/main" id="{869B0116-1DB5-AA42-A7D2-1517B343BA26}"/>
              </a:ext>
            </a:extLst>
          </p:cNvPr>
          <p:cNvSpPr txBox="1"/>
          <p:nvPr/>
        </p:nvSpPr>
        <p:spPr>
          <a:xfrm>
            <a:off x="92927" y="2270397"/>
            <a:ext cx="12099073" cy="3447098"/>
          </a:xfrm>
          <a:prstGeom prst="rect">
            <a:avLst/>
          </a:prstGeom>
          <a:noFill/>
        </p:spPr>
        <p:txBody>
          <a:bodyPr wrap="square" rtlCol="0">
            <a:spAutoFit/>
          </a:bodyPr>
          <a:lstStyle/>
          <a:p>
            <a:pPr marL="285750" indent="-285750">
              <a:buFont typeface="Arial" panose="020B0604020202020204" pitchFamily="34" charset="0"/>
              <a:buChar char="•"/>
            </a:pPr>
            <a:r>
              <a:rPr lang="en-US" sz="2800" dirty="0"/>
              <a:t>Actions:</a:t>
            </a:r>
          </a:p>
          <a:p>
            <a:pPr marL="342900" indent="-342900">
              <a:buFont typeface="+mj-lt"/>
              <a:buAutoNum type="arabicParenR"/>
            </a:pPr>
            <a:r>
              <a:rPr lang="en-US" dirty="0"/>
              <a:t>60 steps  (-0.21, -0.59)</a:t>
            </a:r>
          </a:p>
          <a:p>
            <a:pPr marL="342900" indent="-342900">
              <a:buFont typeface="+mj-lt"/>
              <a:buAutoNum type="arabicParenR"/>
            </a:pPr>
            <a:r>
              <a:rPr lang="en-US" dirty="0"/>
              <a:t>150 steps  (0.86, -0.53)</a:t>
            </a:r>
          </a:p>
          <a:p>
            <a:pPr marL="342900" indent="-342900">
              <a:buFont typeface="+mj-lt"/>
              <a:buAutoNum type="arabicParenR"/>
            </a:pPr>
            <a:r>
              <a:rPr lang="en-US" dirty="0"/>
              <a:t>60 steps  (-0.59, 0.67)</a:t>
            </a:r>
          </a:p>
          <a:p>
            <a:pPr marL="342900" indent="-342900">
              <a:buFont typeface="+mj-lt"/>
              <a:buAutoNum type="arabicParenR"/>
            </a:pPr>
            <a:r>
              <a:rPr lang="en-US" dirty="0"/>
              <a:t>70 steps  (0.29, -0.59)</a:t>
            </a:r>
          </a:p>
          <a:p>
            <a:pPr marL="342900" indent="-342900">
              <a:buFont typeface="+mj-lt"/>
              <a:buAutoNum type="arabicParenR"/>
            </a:pPr>
            <a:r>
              <a:rPr lang="en-US" dirty="0"/>
              <a:t>40 steps  (0.80, 0.18)</a:t>
            </a:r>
          </a:p>
          <a:p>
            <a:pPr marL="342900" indent="-342900">
              <a:buFont typeface="+mj-lt"/>
              <a:buAutoNum type="arabicParenR"/>
            </a:pPr>
            <a:r>
              <a:rPr lang="en-US" dirty="0"/>
              <a:t>60 steps  (0.95, 0.93)</a:t>
            </a:r>
          </a:p>
          <a:p>
            <a:pPr marL="342900" indent="-342900">
              <a:buFont typeface="+mj-lt"/>
              <a:buAutoNum type="arabicParenR"/>
            </a:pPr>
            <a:r>
              <a:rPr lang="en-US" dirty="0"/>
              <a:t>50 steps  (-0.59, -0.60)</a:t>
            </a:r>
          </a:p>
          <a:p>
            <a:pPr marL="342900" indent="-342900">
              <a:buFont typeface="+mj-lt"/>
              <a:buAutoNum type="arabicParenR"/>
            </a:pPr>
            <a:r>
              <a:rPr lang="en-US" dirty="0"/>
              <a:t>…</a:t>
            </a:r>
          </a:p>
          <a:p>
            <a:endParaRPr lang="en-US" dirty="0"/>
          </a:p>
          <a:p>
            <a:pPr marL="285750" indent="-285750">
              <a:buFont typeface="Arial" panose="020B0604020202020204" pitchFamily="34" charset="0"/>
              <a:buChar char="•"/>
            </a:pPr>
            <a:r>
              <a:rPr lang="en-US" sz="2800" b="1" dirty="0"/>
              <a:t>Continuous Actions!</a:t>
            </a:r>
          </a:p>
        </p:txBody>
      </p:sp>
    </p:spTree>
    <p:extLst>
      <p:ext uri="{BB962C8B-B14F-4D97-AF65-F5344CB8AC3E}">
        <p14:creationId xmlns:p14="http://schemas.microsoft.com/office/powerpoint/2010/main" val="410382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Search for the Best NN Model</a:t>
            </a:r>
            <a:endParaRPr lang="zh-CN" altLang="en-US" dirty="0">
              <a:latin typeface="微软雅黑 Light" panose="020B0502040204020203" pitchFamily="34" charset="-122"/>
              <a:ea typeface="微软雅黑 Light" panose="020B0502040204020203" pitchFamily="34" charset="-122"/>
            </a:endParaRPr>
          </a:p>
        </p:txBody>
      </p:sp>
      <p:sp>
        <p:nvSpPr>
          <p:cNvPr id="4" name="TextBox 3">
            <a:extLst>
              <a:ext uri="{FF2B5EF4-FFF2-40B4-BE49-F238E27FC236}">
                <a16:creationId xmlns:a16="http://schemas.microsoft.com/office/drawing/2014/main" id="{40B5566F-8ACD-E747-96C0-68C3F6267500}"/>
              </a:ext>
            </a:extLst>
          </p:cNvPr>
          <p:cNvSpPr txBox="1"/>
          <p:nvPr/>
        </p:nvSpPr>
        <p:spPr>
          <a:xfrm>
            <a:off x="347831" y="1140506"/>
            <a:ext cx="12099073" cy="4278094"/>
          </a:xfrm>
          <a:prstGeom prst="rect">
            <a:avLst/>
          </a:prstGeom>
          <a:noFill/>
        </p:spPr>
        <p:txBody>
          <a:bodyPr wrap="square" rtlCol="0">
            <a:spAutoFit/>
          </a:bodyPr>
          <a:lstStyle/>
          <a:p>
            <a:pPr marL="285750" indent="-285750">
              <a:buFont typeface="Arial" panose="020B0604020202020204" pitchFamily="34" charset="0"/>
              <a:buChar char="•"/>
            </a:pPr>
            <a:r>
              <a:rPr lang="en-US" sz="2800" dirty="0"/>
              <a:t>All available 9 models we have:</a:t>
            </a:r>
          </a:p>
          <a:p>
            <a:pPr marL="342900" indent="-342900">
              <a:buFont typeface="+mj-lt"/>
              <a:buAutoNum type="arabicParenR"/>
            </a:pPr>
            <a:r>
              <a:rPr lang="en-US" dirty="0"/>
              <a:t>no suffix  </a:t>
            </a:r>
          </a:p>
          <a:p>
            <a:pPr marL="342900" indent="-342900">
              <a:buFont typeface="+mj-lt"/>
              <a:buAutoNum type="arabicParenR"/>
            </a:pPr>
            <a:r>
              <a:rPr lang="en-US" dirty="0"/>
              <a:t>suffix ”ho40”</a:t>
            </a:r>
          </a:p>
          <a:p>
            <a:pPr marL="342900" indent="-342900">
              <a:buFont typeface="+mj-lt"/>
              <a:buAutoNum type="arabicParenR"/>
            </a:pPr>
            <a:r>
              <a:rPr lang="en-US" dirty="0"/>
              <a:t>suffix ”ho0.5”</a:t>
            </a:r>
          </a:p>
          <a:p>
            <a:pPr marL="342900" indent="-342900">
              <a:buFont typeface="+mj-lt"/>
              <a:buAutoNum type="arabicParenR"/>
            </a:pPr>
            <a:r>
              <a:rPr lang="en-US" dirty="0"/>
              <a:t>suffix ”ho0.6” </a:t>
            </a:r>
          </a:p>
          <a:p>
            <a:pPr marL="342900" indent="-342900">
              <a:buFont typeface="+mj-lt"/>
              <a:buAutoNum type="arabicParenR"/>
            </a:pPr>
            <a:r>
              <a:rPr lang="en-US" dirty="0"/>
              <a:t>suffix ”ho0.7” </a:t>
            </a:r>
          </a:p>
          <a:p>
            <a:pPr marL="342900" indent="-342900">
              <a:buFont typeface="+mj-lt"/>
              <a:buAutoNum type="arabicParenR"/>
            </a:pPr>
            <a:r>
              <a:rPr lang="en-US" dirty="0"/>
              <a:t>suffix ”ho0.8” </a:t>
            </a:r>
          </a:p>
          <a:p>
            <a:pPr marL="342900" indent="-342900">
              <a:buFont typeface="+mj-lt"/>
              <a:buAutoNum type="arabicParenR"/>
            </a:pPr>
            <a:r>
              <a:rPr lang="en-US" dirty="0"/>
              <a:t>suffix ”ho0.9”</a:t>
            </a:r>
          </a:p>
          <a:p>
            <a:pPr marL="342900" indent="-342900">
              <a:buFont typeface="+mj-lt"/>
              <a:buAutoNum type="arabicParenR"/>
            </a:pPr>
            <a:r>
              <a:rPr lang="en-US" dirty="0"/>
              <a:t>suffix ”ho0.95”</a:t>
            </a:r>
          </a:p>
          <a:p>
            <a:pPr marL="342900" indent="-342900">
              <a:buFont typeface="+mj-lt"/>
              <a:buAutoNum type="arabicParenR"/>
            </a:pPr>
            <a:r>
              <a:rPr lang="en-US" dirty="0"/>
              <a:t>suffix ”ho0.99”</a:t>
            </a:r>
          </a:p>
          <a:p>
            <a:endParaRPr lang="en-US" dirty="0"/>
          </a:p>
          <a:p>
            <a:endParaRPr lang="en-US" dirty="0"/>
          </a:p>
          <a:p>
            <a:endParaRPr lang="en-US" dirty="0"/>
          </a:p>
          <a:p>
            <a:pPr marL="285750" indent="-285750">
              <a:buFont typeface="Arial" panose="020B0604020202020204" pitchFamily="34" charset="0"/>
              <a:buChar char="•"/>
            </a:pPr>
            <a:r>
              <a:rPr lang="en-US" sz="2800" b="1" dirty="0"/>
              <a:t>Results: Model “no suffix” works best generally</a:t>
            </a:r>
          </a:p>
        </p:txBody>
      </p:sp>
    </p:spTree>
    <p:extLst>
      <p:ext uri="{BB962C8B-B14F-4D97-AF65-F5344CB8AC3E}">
        <p14:creationId xmlns:p14="http://schemas.microsoft.com/office/powerpoint/2010/main" val="198041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F3BC157B-23B2-6545-80F0-BA73B94EF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963" y="4619625"/>
            <a:ext cx="3073400" cy="220345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C3C1817-AEF5-BC4D-9D67-1CE193942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63" y="47625"/>
            <a:ext cx="2987675" cy="2190750"/>
          </a:xfrm>
          <a:prstGeom prst="rect">
            <a:avLst/>
          </a:prstGeom>
        </p:spPr>
      </p:pic>
      <p:pic>
        <p:nvPicPr>
          <p:cNvPr id="11" name="Picture 10" descr="A close up of a map&#10;&#10;Description automatically generated">
            <a:extLst>
              <a:ext uri="{FF2B5EF4-FFF2-40B4-BE49-F238E27FC236}">
                <a16:creationId xmlns:a16="http://schemas.microsoft.com/office/drawing/2014/main" id="{39027DE8-86D1-4C42-8452-BCD4C0882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4150" y="2320925"/>
            <a:ext cx="2909888" cy="2217738"/>
          </a:xfrm>
          <a:prstGeom prst="rect">
            <a:avLst/>
          </a:prstGeom>
        </p:spPr>
      </p:pic>
      <p:pic>
        <p:nvPicPr>
          <p:cNvPr id="14" name="Picture 13" descr="A close up of a map&#10;&#10;Description automatically generated">
            <a:extLst>
              <a:ext uri="{FF2B5EF4-FFF2-40B4-BE49-F238E27FC236}">
                <a16:creationId xmlns:a16="http://schemas.microsoft.com/office/drawing/2014/main" id="{ADDDD1E3-E013-9A44-A755-DB6E418D1D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7963" y="2320925"/>
            <a:ext cx="2990850" cy="2217738"/>
          </a:xfrm>
          <a:prstGeom prst="rect">
            <a:avLst/>
          </a:prstGeom>
        </p:spPr>
      </p:pic>
      <p:pic>
        <p:nvPicPr>
          <p:cNvPr id="16" name="Picture 15" descr="A close up of a map&#10;&#10;Description automatically generated">
            <a:extLst>
              <a:ext uri="{FF2B5EF4-FFF2-40B4-BE49-F238E27FC236}">
                <a16:creationId xmlns:a16="http://schemas.microsoft.com/office/drawing/2014/main" id="{3FCE2F2E-DFCA-CC4B-9971-472285D804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8738" y="4619625"/>
            <a:ext cx="3035300" cy="2203450"/>
          </a:xfrm>
          <a:prstGeom prst="rect">
            <a:avLst/>
          </a:prstGeom>
        </p:spPr>
      </p:pic>
      <p:pic>
        <p:nvPicPr>
          <p:cNvPr id="18" name="Picture 17" descr="A close up of a map&#10;&#10;Description automatically generated">
            <a:extLst>
              <a:ext uri="{FF2B5EF4-FFF2-40B4-BE49-F238E27FC236}">
                <a16:creationId xmlns:a16="http://schemas.microsoft.com/office/drawing/2014/main" id="{E3FF9B83-EC7D-6F43-965C-4E4B8CF4C3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5413" y="47625"/>
            <a:ext cx="2970213" cy="2190750"/>
          </a:xfrm>
          <a:prstGeom prst="rect">
            <a:avLst/>
          </a:prstGeom>
        </p:spPr>
      </p:pic>
      <p:pic>
        <p:nvPicPr>
          <p:cNvPr id="20" name="Picture 19" descr="A close up of a map&#10;&#10;Description automatically generated">
            <a:extLst>
              <a:ext uri="{FF2B5EF4-FFF2-40B4-BE49-F238E27FC236}">
                <a16:creationId xmlns:a16="http://schemas.microsoft.com/office/drawing/2014/main" id="{827871AE-C0B3-A94F-B991-7477F0FEB8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8188" y="47625"/>
            <a:ext cx="3114675" cy="2190750"/>
          </a:xfrm>
          <a:prstGeom prst="rect">
            <a:avLst/>
          </a:prstGeom>
        </p:spPr>
      </p:pic>
      <p:pic>
        <p:nvPicPr>
          <p:cNvPr id="22" name="Picture 21" descr="A close up of a map&#10;&#10;Description automatically generated">
            <a:extLst>
              <a:ext uri="{FF2B5EF4-FFF2-40B4-BE49-F238E27FC236}">
                <a16:creationId xmlns:a16="http://schemas.microsoft.com/office/drawing/2014/main" id="{F8FFE655-9687-E245-84DB-5AF6CE85FC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1363" y="2320925"/>
            <a:ext cx="3171825" cy="2217738"/>
          </a:xfrm>
          <a:prstGeom prst="rect">
            <a:avLst/>
          </a:prstGeom>
        </p:spPr>
      </p:pic>
      <p:pic>
        <p:nvPicPr>
          <p:cNvPr id="24" name="Picture 23" descr="A close up of a map&#10;&#10;Description automatically generated">
            <a:extLst>
              <a:ext uri="{FF2B5EF4-FFF2-40B4-BE49-F238E27FC236}">
                <a16:creationId xmlns:a16="http://schemas.microsoft.com/office/drawing/2014/main" id="{43F1760F-7945-F544-8054-39558BA235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33913" y="4619625"/>
            <a:ext cx="2962275" cy="2203450"/>
          </a:xfrm>
          <a:prstGeom prst="rect">
            <a:avLst/>
          </a:prstGeom>
        </p:spPr>
      </p:pic>
    </p:spTree>
    <p:extLst>
      <p:ext uri="{BB962C8B-B14F-4D97-AF65-F5344CB8AC3E}">
        <p14:creationId xmlns:p14="http://schemas.microsoft.com/office/powerpoint/2010/main" val="46255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Progress So far</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1042535"/>
            <a:ext cx="12192000" cy="2677656"/>
          </a:xfrm>
          <a:prstGeom prst="rect">
            <a:avLst/>
          </a:prstGeom>
          <a:noFill/>
        </p:spPr>
        <p:txBody>
          <a:bodyPr wrap="square" rtlCol="0">
            <a:spAutoFit/>
          </a:bodyPr>
          <a:lstStyle/>
          <a:p>
            <a:pPr marL="457200" indent="-457200">
              <a:buFont typeface="Arial" panose="020B0604020202020204" pitchFamily="34" charset="0"/>
              <a:buChar char="•"/>
            </a:pPr>
            <a:r>
              <a:rPr lang="en-US" sz="2400" b="1" dirty="0"/>
              <a:t>GAZEBO Correctness Check</a:t>
            </a:r>
          </a:p>
          <a:p>
            <a:pPr marL="457200" indent="-457200">
              <a:buFont typeface="Arial" panose="020B0604020202020204" pitchFamily="34" charset="0"/>
              <a:buChar char="•"/>
            </a:pPr>
            <a:r>
              <a:rPr lang="en-US" sz="2400" b="1" dirty="0"/>
              <a:t>Search for the best NN model</a:t>
            </a:r>
          </a:p>
          <a:p>
            <a:pPr marL="457200" indent="-457200">
              <a:buFont typeface="Arial" panose="020B0604020202020204" pitchFamily="34" charset="0"/>
              <a:buChar char="•"/>
            </a:pPr>
            <a:r>
              <a:rPr lang="en-US" sz="2400" b="1" dirty="0">
                <a:solidFill>
                  <a:srgbClr val="FF0000"/>
                </a:solidFill>
              </a:rPr>
              <a:t>Plan using the best NN model </a:t>
            </a:r>
          </a:p>
          <a:p>
            <a:r>
              <a:rPr lang="en-US" sz="2400" b="1" dirty="0">
                <a:solidFill>
                  <a:srgbClr val="FF0000"/>
                </a:solidFill>
              </a:rPr>
              <a:t>       (Adjusted Planner: No node added into the search list if in the opposite direction)</a:t>
            </a:r>
          </a:p>
          <a:p>
            <a:pPr marL="457200" indent="-457200">
              <a:buFont typeface="Arial" panose="020B0604020202020204" pitchFamily="34" charset="0"/>
              <a:buChar char="•"/>
            </a:pPr>
            <a:r>
              <a:rPr lang="en-US" sz="2400" b="1" dirty="0">
                <a:solidFill>
                  <a:srgbClr val="FF0000"/>
                </a:solidFill>
              </a:rPr>
              <a:t>Rollout the planned actions</a:t>
            </a:r>
          </a:p>
          <a:p>
            <a:pPr marL="457200" indent="-457200">
              <a:buFont typeface="Arial" panose="020B0604020202020204" pitchFamily="34" charset="0"/>
              <a:buChar char="•"/>
            </a:pPr>
            <a:r>
              <a:rPr lang="en-US" sz="2400" b="1" dirty="0">
                <a:solidFill>
                  <a:srgbClr val="FF0000"/>
                </a:solidFill>
              </a:rPr>
              <a:t>Issue Analysis</a:t>
            </a:r>
          </a:p>
          <a:p>
            <a:pPr marL="457200" indent="-457200">
              <a:buFont typeface="Arial" panose="020B0604020202020204" pitchFamily="34" charset="0"/>
              <a:buChar char="•"/>
            </a:pPr>
            <a:endParaRPr lang="en-US" sz="2400" b="1" dirty="0">
              <a:solidFill>
                <a:srgbClr val="FF0000"/>
              </a:solidFill>
            </a:endParaRPr>
          </a:p>
        </p:txBody>
      </p:sp>
    </p:spTree>
    <p:extLst>
      <p:ext uri="{BB962C8B-B14F-4D97-AF65-F5344CB8AC3E}">
        <p14:creationId xmlns:p14="http://schemas.microsoft.com/office/powerpoint/2010/main" val="246613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0.75mm</a:t>
            </a:r>
            <a:endParaRPr lang="zh-CN" altLang="en-US" dirty="0">
              <a:latin typeface="微软雅黑 Light" panose="020B0502040204020203" pitchFamily="34" charset="-122"/>
              <a:ea typeface="微软雅黑 Light" panose="020B0502040204020203" pitchFamily="34" charset="-122"/>
            </a:endParaRPr>
          </a:p>
        </p:txBody>
      </p:sp>
      <p:pic>
        <p:nvPicPr>
          <p:cNvPr id="6" name="Picture 5" descr="A picture containing umbrella, drawing&#10;&#10;Description automatically generated">
            <a:extLst>
              <a:ext uri="{FF2B5EF4-FFF2-40B4-BE49-F238E27FC236}">
                <a16:creationId xmlns:a16="http://schemas.microsoft.com/office/drawing/2014/main" id="{050F9999-66C1-0541-90A1-0CEF46CBD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613" y="1725422"/>
            <a:ext cx="7000319" cy="3646678"/>
          </a:xfrm>
          <a:prstGeom prst="rect">
            <a:avLst/>
          </a:prstGeom>
        </p:spPr>
      </p:pic>
    </p:spTree>
    <p:extLst>
      <p:ext uri="{BB962C8B-B14F-4D97-AF65-F5344CB8AC3E}">
        <p14:creationId xmlns:p14="http://schemas.microsoft.com/office/powerpoint/2010/main" val="45925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Issue Analysis</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8CE5C095-26CF-A345-A419-E26A6ECCD204}"/>
              </a:ext>
            </a:extLst>
          </p:cNvPr>
          <p:cNvSpPr txBox="1"/>
          <p:nvPr/>
        </p:nvSpPr>
        <p:spPr>
          <a:xfrm>
            <a:off x="347831" y="1140506"/>
            <a:ext cx="12099073" cy="2062103"/>
          </a:xfrm>
          <a:prstGeom prst="rect">
            <a:avLst/>
          </a:prstGeom>
          <a:noFill/>
        </p:spPr>
        <p:txBody>
          <a:bodyPr wrap="square" rtlCol="0">
            <a:spAutoFit/>
          </a:bodyPr>
          <a:lstStyle/>
          <a:p>
            <a:pPr marL="285750" indent="-285750">
              <a:buFont typeface="Arial" panose="020B0604020202020204" pitchFamily="34" charset="0"/>
              <a:buChar char="•"/>
            </a:pPr>
            <a:r>
              <a:rPr lang="en-US" sz="2800" dirty="0"/>
              <a:t>Planned Actions: 665 steps totally</a:t>
            </a:r>
          </a:p>
          <a:p>
            <a:pPr marL="342900" indent="-342900">
              <a:buFont typeface="+mj-lt"/>
              <a:buAutoNum type="arabicParenR"/>
            </a:pPr>
            <a:r>
              <a:rPr lang="en-US" dirty="0"/>
              <a:t>First 400 actions: (1, 1) (moving down)</a:t>
            </a:r>
          </a:p>
          <a:p>
            <a:pPr marL="342900" indent="-342900">
              <a:buFont typeface="+mj-lt"/>
              <a:buAutoNum type="arabicParenR"/>
            </a:pPr>
            <a:r>
              <a:rPr lang="en-US" dirty="0"/>
              <a:t>Later 265 actions: (1, 0) (moving right)</a:t>
            </a:r>
          </a:p>
          <a:p>
            <a:endParaRPr lang="en-US" dirty="0"/>
          </a:p>
          <a:p>
            <a:endParaRPr lang="en-US" dirty="0"/>
          </a:p>
          <a:p>
            <a:pPr marL="285750" indent="-285750">
              <a:buFont typeface="Arial" panose="020B0604020202020204" pitchFamily="34" charset="0"/>
              <a:buChar char="•"/>
            </a:pPr>
            <a:r>
              <a:rPr lang="en-US" sz="2800" dirty="0"/>
              <a:t>Rollout path: collision with obstacle after about 598 steps </a:t>
            </a:r>
          </a:p>
        </p:txBody>
      </p:sp>
      <p:pic>
        <p:nvPicPr>
          <p:cNvPr id="4" name="Picture 3" descr="A picture containing umbrella, drawing&#10;&#10;Description automatically generated">
            <a:extLst>
              <a:ext uri="{FF2B5EF4-FFF2-40B4-BE49-F238E27FC236}">
                <a16:creationId xmlns:a16="http://schemas.microsoft.com/office/drawing/2014/main" id="{5AFCA900-E5C4-2C45-937B-D49F7D99B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743" y="3429000"/>
            <a:ext cx="5968093" cy="3108960"/>
          </a:xfrm>
          <a:prstGeom prst="rect">
            <a:avLst/>
          </a:prstGeom>
        </p:spPr>
      </p:pic>
    </p:spTree>
    <p:extLst>
      <p:ext uri="{BB962C8B-B14F-4D97-AF65-F5344CB8AC3E}">
        <p14:creationId xmlns:p14="http://schemas.microsoft.com/office/powerpoint/2010/main" val="19514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descr="A close up of a map&#10;&#10;Description automatically generated">
            <a:extLst>
              <a:ext uri="{FF2B5EF4-FFF2-40B4-BE49-F238E27FC236}">
                <a16:creationId xmlns:a16="http://schemas.microsoft.com/office/drawing/2014/main" id="{D62159CE-1F5F-5A40-87FE-B6EF11DE6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67" y="2727552"/>
            <a:ext cx="3609975" cy="1704975"/>
          </a:xfrm>
          <a:prstGeom prst="rect">
            <a:avLst/>
          </a:prstGeom>
        </p:spPr>
      </p:pic>
      <p:pic>
        <p:nvPicPr>
          <p:cNvPr id="42" name="Picture 41" descr="A close up of a map&#10;&#10;Description automatically generated">
            <a:extLst>
              <a:ext uri="{FF2B5EF4-FFF2-40B4-BE49-F238E27FC236}">
                <a16:creationId xmlns:a16="http://schemas.microsoft.com/office/drawing/2014/main" id="{841746F5-AEAD-7F4B-99E2-56D1B79C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117" y="2995045"/>
            <a:ext cx="3676650" cy="1736725"/>
          </a:xfrm>
          <a:prstGeom prst="rect">
            <a:avLst/>
          </a:prstGeom>
        </p:spPr>
      </p:pic>
      <p:pic>
        <p:nvPicPr>
          <p:cNvPr id="44" name="Picture 43" descr="A close up of a map&#10;&#10;Description automatically generated">
            <a:extLst>
              <a:ext uri="{FF2B5EF4-FFF2-40B4-BE49-F238E27FC236}">
                <a16:creationId xmlns:a16="http://schemas.microsoft.com/office/drawing/2014/main" id="{D4FAE77A-9FC7-2A46-B143-759CC0534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9317" y="2949802"/>
            <a:ext cx="3757613" cy="1704975"/>
          </a:xfrm>
          <a:prstGeom prst="rect">
            <a:avLst/>
          </a:prstGeom>
        </p:spPr>
      </p:pic>
      <p:pic>
        <p:nvPicPr>
          <p:cNvPr id="46" name="Picture 45" descr="A close up of a map&#10;&#10;Description automatically generated">
            <a:extLst>
              <a:ext uri="{FF2B5EF4-FFF2-40B4-BE49-F238E27FC236}">
                <a16:creationId xmlns:a16="http://schemas.microsoft.com/office/drawing/2014/main" id="{B31E675E-FF3D-8F4E-AA24-BCE81C1862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6310" y="4859088"/>
            <a:ext cx="3622675" cy="1704975"/>
          </a:xfrm>
          <a:prstGeom prst="rect">
            <a:avLst/>
          </a:prstGeom>
        </p:spPr>
      </p:pic>
      <p:pic>
        <p:nvPicPr>
          <p:cNvPr id="50" name="Picture 49" descr="A close up of a map&#10;&#10;Description automatically generated">
            <a:extLst>
              <a:ext uri="{FF2B5EF4-FFF2-40B4-BE49-F238E27FC236}">
                <a16:creationId xmlns:a16="http://schemas.microsoft.com/office/drawing/2014/main" id="{3138AB52-35A4-674C-AF1A-35C72F1291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3" y="1020989"/>
            <a:ext cx="3705225" cy="1706563"/>
          </a:xfrm>
          <a:prstGeom prst="rect">
            <a:avLst/>
          </a:prstGeom>
        </p:spPr>
      </p:pic>
      <p:pic>
        <p:nvPicPr>
          <p:cNvPr id="52" name="Picture 51" descr="A close up of a map&#10;&#10;Description automatically generated">
            <a:extLst>
              <a:ext uri="{FF2B5EF4-FFF2-40B4-BE49-F238E27FC236}">
                <a16:creationId xmlns:a16="http://schemas.microsoft.com/office/drawing/2014/main" id="{64CAD21F-4745-FE4C-B1A1-F8C0882979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867" y="4934494"/>
            <a:ext cx="3905250" cy="1736725"/>
          </a:xfrm>
          <a:prstGeom prst="rect">
            <a:avLst/>
          </a:prstGeom>
        </p:spPr>
      </p:pic>
      <p:pic>
        <p:nvPicPr>
          <p:cNvPr id="54" name="Picture 53" descr="A close up of a map&#10;&#10;Description automatically generated">
            <a:extLst>
              <a:ext uri="{FF2B5EF4-FFF2-40B4-BE49-F238E27FC236}">
                <a16:creationId xmlns:a16="http://schemas.microsoft.com/office/drawing/2014/main" id="{DCB881B0-0450-604F-BB2D-FB1D8C2CC0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8217" y="1161164"/>
            <a:ext cx="3598863" cy="1706563"/>
          </a:xfrm>
          <a:prstGeom prst="rect">
            <a:avLst/>
          </a:prstGeom>
        </p:spPr>
      </p:pic>
      <p:pic>
        <p:nvPicPr>
          <p:cNvPr id="56" name="Picture 55" descr="A close up of a map&#10;&#10;Description automatically generated">
            <a:extLst>
              <a:ext uri="{FF2B5EF4-FFF2-40B4-BE49-F238E27FC236}">
                <a16:creationId xmlns:a16="http://schemas.microsoft.com/office/drawing/2014/main" id="{3422728D-E599-7647-AD67-4303D39B6B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9317" y="1081314"/>
            <a:ext cx="3687763" cy="1706563"/>
          </a:xfrm>
          <a:prstGeom prst="rect">
            <a:avLst/>
          </a:prstGeom>
        </p:spPr>
      </p:pic>
      <p:sp>
        <p:nvSpPr>
          <p:cNvPr id="62" name="标题 1">
            <a:extLst>
              <a:ext uri="{FF2B5EF4-FFF2-40B4-BE49-F238E27FC236}">
                <a16:creationId xmlns:a16="http://schemas.microsoft.com/office/drawing/2014/main" id="{967382B5-3655-ED40-9575-2F05AA22EB0C}"/>
              </a:ext>
            </a:extLst>
          </p:cNvPr>
          <p:cNvSpPr txBox="1">
            <a:spLocks/>
          </p:cNvSpPr>
          <p:nvPr/>
        </p:nvSpPr>
        <p:spPr>
          <a:xfrm>
            <a:off x="621335" y="-2467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Light" panose="020B0502040204020203" pitchFamily="34" charset="-122"/>
                <a:ea typeface="微软雅黑 Light" panose="020B0502040204020203" pitchFamily="34" charset="-122"/>
              </a:rPr>
              <a:t>Step-by-Step Analysis</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70289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a:extLst>
              <a:ext uri="{FF2B5EF4-FFF2-40B4-BE49-F238E27FC236}">
                <a16:creationId xmlns:a16="http://schemas.microsoft.com/office/drawing/2014/main" id="{967382B5-3655-ED40-9575-2F05AA22EB0C}"/>
              </a:ext>
            </a:extLst>
          </p:cNvPr>
          <p:cNvSpPr txBox="1">
            <a:spLocks/>
          </p:cNvSpPr>
          <p:nvPr/>
        </p:nvSpPr>
        <p:spPr>
          <a:xfrm>
            <a:off x="132385" y="-3864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Light" panose="020B0502040204020203" pitchFamily="34" charset="-122"/>
                <a:ea typeface="微软雅黑 Light" panose="020B0502040204020203" pitchFamily="34" charset="-122"/>
              </a:rPr>
              <a:t>Discussion</a:t>
            </a:r>
            <a:endParaRPr lang="zh-CN" altLang="en-US" dirty="0">
              <a:latin typeface="微软雅黑 Light" panose="020B0502040204020203" pitchFamily="34" charset="-122"/>
              <a:ea typeface="微软雅黑 Light" panose="020B0502040204020203" pitchFamily="34" charset="-122"/>
            </a:endParaRPr>
          </a:p>
        </p:txBody>
      </p:sp>
      <p:sp>
        <p:nvSpPr>
          <p:cNvPr id="11" name="TextBox 10">
            <a:extLst>
              <a:ext uri="{FF2B5EF4-FFF2-40B4-BE49-F238E27FC236}">
                <a16:creationId xmlns:a16="http://schemas.microsoft.com/office/drawing/2014/main" id="{43AAEA27-89A4-7248-BDCE-04AA6227BCA3}"/>
              </a:ext>
            </a:extLst>
          </p:cNvPr>
          <p:cNvSpPr txBox="1"/>
          <p:nvPr/>
        </p:nvSpPr>
        <p:spPr>
          <a:xfrm>
            <a:off x="132385" y="415989"/>
            <a:ext cx="12052300" cy="6555641"/>
          </a:xfrm>
          <a:prstGeom prst="rect">
            <a:avLst/>
          </a:prstGeom>
          <a:noFill/>
        </p:spPr>
        <p:txBody>
          <a:bodyPr wrap="square" rtlCol="0">
            <a:spAutoFit/>
          </a:bodyPr>
          <a:lstStyle/>
          <a:p>
            <a:pPr marL="285750" indent="-285750">
              <a:buFont typeface="Arial" panose="020B0604020202020204" pitchFamily="34" charset="0"/>
              <a:buChar char="•"/>
            </a:pPr>
            <a:r>
              <a:rPr lang="en-US" sz="2800" dirty="0"/>
              <a:t>Model is not accurate enough in some cases</a:t>
            </a:r>
          </a:p>
          <a:p>
            <a:pPr marL="285750" indent="-285750">
              <a:buFont typeface="Arial" panose="020B0604020202020204" pitchFamily="34" charset="0"/>
              <a:buChar char="•"/>
            </a:pPr>
            <a:r>
              <a:rPr lang="en-US" sz="2800" dirty="0"/>
              <a:t>Possible cases might be:</a:t>
            </a:r>
          </a:p>
          <a:p>
            <a:pPr marL="742950" lvl="1" indent="-285750">
              <a:buFont typeface="Arial" panose="020B0604020202020204" pitchFamily="34" charset="0"/>
              <a:buChar char="•"/>
            </a:pPr>
            <a:r>
              <a:rPr lang="en-US" sz="2800" dirty="0"/>
              <a:t>After many trivial steps are executed, such as 400 steps of (1, 1) only leading to a very small progress, the model became inaccurate. (Raw data has never such cases, like 400 steps of (1,1) pushing gripper to move downside. So, the NN model never learned such cases)</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Because load prediction is always not as good as trajectory prediction, so when the values of load matter much, the trajectory prediction, based on the inaccurate load, would be bad. 400 steps of (1, 1) would lead to a relatively high load, which might influence the trajectory prediction afterwards, to a great extent.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Maybe predictions for steps, (1,1) or (-1,-1), themselves are not accurate enough, although predictions for (1,0),(1,-1),(0,1),(-1,1) are every good.</a:t>
            </a:r>
          </a:p>
        </p:txBody>
      </p:sp>
    </p:spTree>
    <p:extLst>
      <p:ext uri="{BB962C8B-B14F-4D97-AF65-F5344CB8AC3E}">
        <p14:creationId xmlns:p14="http://schemas.microsoft.com/office/powerpoint/2010/main" val="213012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390</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微软雅黑 Light</vt:lpstr>
      <vt:lpstr>Arial</vt:lpstr>
      <vt:lpstr>Calibri</vt:lpstr>
      <vt:lpstr>Calibri Light</vt:lpstr>
      <vt:lpstr>Office 主题</vt:lpstr>
      <vt:lpstr>Meeting 05/12/2020</vt:lpstr>
      <vt:lpstr>PowerPoint Presentation</vt:lpstr>
      <vt:lpstr>Search for the Best NN Model</vt:lpstr>
      <vt:lpstr>PowerPoint Presentation</vt:lpstr>
      <vt:lpstr>Progress So far</vt:lpstr>
      <vt:lpstr>Goal 8 Obstacle 0.75mm</vt:lpstr>
      <vt:lpstr>Issue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05/08/2020</dc:title>
  <dc:creator>张硕 张硕</dc:creator>
  <cp:lastModifiedBy>张硕 张硕</cp:lastModifiedBy>
  <cp:revision>9</cp:revision>
  <dcterms:created xsi:type="dcterms:W3CDTF">2020-05-08T16:20:53Z</dcterms:created>
  <dcterms:modified xsi:type="dcterms:W3CDTF">2020-05-12T13:35:16Z</dcterms:modified>
</cp:coreProperties>
</file>