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59" r:id="rId3"/>
    <p:sldId id="367" r:id="rId4"/>
    <p:sldId id="381" r:id="rId5"/>
    <p:sldId id="370" r:id="rId6"/>
    <p:sldId id="368" r:id="rId7"/>
    <p:sldId id="362" r:id="rId8"/>
    <p:sldId id="379" r:id="rId9"/>
    <p:sldId id="380" r:id="rId10"/>
    <p:sldId id="377" r:id="rId11"/>
    <p:sldId id="383" r:id="rId12"/>
    <p:sldId id="382" r:id="rId13"/>
    <p:sldId id="384" r:id="rId14"/>
    <p:sldId id="385" r:id="rId15"/>
    <p:sldId id="378" r:id="rId16"/>
    <p:sldId id="363" r:id="rId17"/>
    <p:sldId id="371" r:id="rId18"/>
    <p:sldId id="387" r:id="rId19"/>
    <p:sldId id="388" r:id="rId20"/>
    <p:sldId id="389" r:id="rId21"/>
    <p:sldId id="386" r:id="rId22"/>
    <p:sldId id="372" r:id="rId23"/>
    <p:sldId id="374" r:id="rId24"/>
    <p:sldId id="373" r:id="rId25"/>
    <p:sldId id="375" r:id="rId26"/>
    <p:sldId id="360" r:id="rId27"/>
    <p:sldId id="36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1" autoAdjust="0"/>
    <p:restoredTop sz="95084"/>
  </p:normalViewPr>
  <p:slideViewPr>
    <p:cSldViewPr snapToGrid="0">
      <p:cViewPr varScale="1">
        <p:scale>
          <a:sx n="117" d="100"/>
          <a:sy n="117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A20-9715-4D2E-8625-2E4AC11A28A6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6B00-F47A-4B0C-9DC1-9C5F1B8D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51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09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5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3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5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05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24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84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4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2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8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6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4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3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1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3D92-568F-48BB-A1DA-30CAC5D57A9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Meeting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03/17/2020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Shuo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86281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44EC929B-C37E-F74A-AB46-88D84223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678748"/>
            <a:ext cx="5762625" cy="576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4426749" y="929520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train trajectories prediction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2BD9505-4497-A249-9F97-DF57414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most cases, predictions are better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73AF3-3EFE-C245-BBC4-490E5AD33FA6}"/>
              </a:ext>
            </a:extLst>
          </p:cNvPr>
          <p:cNvSpPr txBox="1"/>
          <p:nvPr/>
        </p:nvSpPr>
        <p:spPr>
          <a:xfrm>
            <a:off x="1743076" y="5952567"/>
            <a:ext cx="335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Filter Outlier(200 Nodes, Learning rate 0.0001, 50 Epochs)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8A69D-CB92-C746-B9AC-306F174F8E96}"/>
              </a:ext>
            </a:extLst>
          </p:cNvPr>
          <p:cNvSpPr txBox="1"/>
          <p:nvPr/>
        </p:nvSpPr>
        <p:spPr>
          <a:xfrm>
            <a:off x="6672268" y="5795042"/>
            <a:ext cx="335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Filter Outlier (200 Nodes, Learning rate 0.0001, 50 Epochs)</a:t>
            </a:r>
          </a:p>
        </p:txBody>
      </p:sp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8C1C1AC-9C7A-174C-8FFB-CD10250BA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8" y="2514600"/>
            <a:ext cx="5790343" cy="30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6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44EC929B-C37E-F74A-AB46-88D84223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8" y="705033"/>
            <a:ext cx="5762625" cy="576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4343401" y="958192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train trajectories prediction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2BD9505-4497-A249-9F97-DF57414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most cases, predictions are better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73AF3-3EFE-C245-BBC4-490E5AD33FA6}"/>
              </a:ext>
            </a:extLst>
          </p:cNvPr>
          <p:cNvSpPr txBox="1"/>
          <p:nvPr/>
        </p:nvSpPr>
        <p:spPr>
          <a:xfrm>
            <a:off x="1843080" y="5973716"/>
            <a:ext cx="325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Filter Outlier(200 Nodes, Learning rate 0.0001,50 Epochs)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8A69D-CB92-C746-B9AC-306F174F8E96}"/>
              </a:ext>
            </a:extLst>
          </p:cNvPr>
          <p:cNvSpPr txBox="1"/>
          <p:nvPr/>
        </p:nvSpPr>
        <p:spPr>
          <a:xfrm>
            <a:off x="6991356" y="5821327"/>
            <a:ext cx="33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Filter Outlier (200 Nodes, Learning rate 0.0002, 100 Epochs)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D77D0A3-62C6-E24A-BD1C-D0BAE12E1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87" y="2416582"/>
            <a:ext cx="5762625" cy="3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14558-C1E3-E94D-BC34-D4647AF79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3" y="944384"/>
            <a:ext cx="5650247" cy="5650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4343401" y="994260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train trajectories prediction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2BD9505-4497-A249-9F97-DF57414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most cases, predictions are better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BEF484-185C-BC4B-9A7C-FDB284C81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90" y="1972458"/>
            <a:ext cx="5270500" cy="3594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232860-522D-C040-9945-65884E976860}"/>
              </a:ext>
            </a:extLst>
          </p:cNvPr>
          <p:cNvSpPr txBox="1"/>
          <p:nvPr/>
        </p:nvSpPr>
        <p:spPr>
          <a:xfrm>
            <a:off x="1428750" y="5864069"/>
            <a:ext cx="335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Filter Outlier(200 Nodes, Learning rate 0.0001, 50 Epochs)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1078C-E7EF-B946-AFF8-51F8E24394D8}"/>
              </a:ext>
            </a:extLst>
          </p:cNvPr>
          <p:cNvSpPr txBox="1"/>
          <p:nvPr/>
        </p:nvSpPr>
        <p:spPr>
          <a:xfrm>
            <a:off x="6729414" y="5840102"/>
            <a:ext cx="335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Filter Outlier (200 Nodes, Learning rate 0.0001, 50 Epochs)</a:t>
            </a:r>
          </a:p>
        </p:txBody>
      </p:sp>
    </p:spTree>
    <p:extLst>
      <p:ext uri="{BB962C8B-B14F-4D97-AF65-F5344CB8AC3E}">
        <p14:creationId xmlns:p14="http://schemas.microsoft.com/office/powerpoint/2010/main" val="284730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4164979" y="10220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train trajectories prediction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2BD9505-4497-A249-9F97-DF57414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most cases, predictions are better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32860-522D-C040-9945-65884E976860}"/>
              </a:ext>
            </a:extLst>
          </p:cNvPr>
          <p:cNvSpPr txBox="1"/>
          <p:nvPr/>
        </p:nvSpPr>
        <p:spPr>
          <a:xfrm>
            <a:off x="1428750" y="5864069"/>
            <a:ext cx="335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Filter Outlier(200 Nodes, Learning rate 0.0001, 50 Epochs)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1078C-E7EF-B946-AFF8-51F8E24394D8}"/>
              </a:ext>
            </a:extLst>
          </p:cNvPr>
          <p:cNvSpPr txBox="1"/>
          <p:nvPr/>
        </p:nvSpPr>
        <p:spPr>
          <a:xfrm>
            <a:off x="6729414" y="5840102"/>
            <a:ext cx="335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Filter Outlier (200 Nodes, Learning rate 0.0001, 50 Epochs)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B8D1C10-2219-DF41-ABC6-5FFA546B0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5" y="1788541"/>
            <a:ext cx="4696448" cy="3933275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6373189-9BF1-1645-B375-7F1CFDE75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03" y="3022388"/>
            <a:ext cx="5586142" cy="19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4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4343401" y="958192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train trajectories prediction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2BD9505-4497-A249-9F97-DF57414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most cases, predictions are better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73AF3-3EFE-C245-BBC4-490E5AD33FA6}"/>
              </a:ext>
            </a:extLst>
          </p:cNvPr>
          <p:cNvSpPr txBox="1"/>
          <p:nvPr/>
        </p:nvSpPr>
        <p:spPr>
          <a:xfrm>
            <a:off x="4277519" y="3021967"/>
            <a:ext cx="33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Filter Outlier(200 Nodes, Learning rate 0.0002,100 Epochs)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8A69D-CB92-C746-B9AC-306F174F8E96}"/>
              </a:ext>
            </a:extLst>
          </p:cNvPr>
          <p:cNvSpPr txBox="1"/>
          <p:nvPr/>
        </p:nvSpPr>
        <p:spPr>
          <a:xfrm>
            <a:off x="4277519" y="5821326"/>
            <a:ext cx="33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Filter Outlier (200 Nodes, Learning rate 0.0002, 100 Epochs)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C0C97F-0F59-D140-BF82-5931D7A3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4" y="1463933"/>
            <a:ext cx="6728482" cy="1469814"/>
          </a:xfrm>
          <a:prstGeom prst="rect">
            <a:avLst/>
          </a:prstGeom>
        </p:spPr>
      </p:pic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BE3CED1D-48EB-FC4F-85D2-CA75F04FF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05" y="3893912"/>
            <a:ext cx="5092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238AEA2-17C6-FB49-BE82-DC10E3BA8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21" y="252342"/>
            <a:ext cx="6858000" cy="685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D9189E-2711-154F-9231-9264B1AA0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309" y="252342"/>
            <a:ext cx="6858000" cy="685800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22BD9505-4497-A249-9F97-DF57414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Training Error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2CBAA-7348-394D-8B07-E823EF012A01}"/>
              </a:ext>
            </a:extLst>
          </p:cNvPr>
          <p:cNvSpPr txBox="1"/>
          <p:nvPr/>
        </p:nvSpPr>
        <p:spPr>
          <a:xfrm>
            <a:off x="2545556" y="6488668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ADE45-3C78-204A-B71B-B22988FFF92B}"/>
              </a:ext>
            </a:extLst>
          </p:cNvPr>
          <p:cNvSpPr txBox="1"/>
          <p:nvPr/>
        </p:nvSpPr>
        <p:spPr>
          <a:xfrm>
            <a:off x="8903322" y="6450639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512</a:t>
            </a:r>
          </a:p>
        </p:txBody>
      </p:sp>
    </p:spTree>
    <p:extLst>
      <p:ext uri="{BB962C8B-B14F-4D97-AF65-F5344CB8AC3E}">
        <p14:creationId xmlns:p14="http://schemas.microsoft.com/office/powerpoint/2010/main" val="34251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Exclude Bad Data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FAB6D-0389-5242-8AE4-3E6B3D28A5E6}"/>
              </a:ext>
            </a:extLst>
          </p:cNvPr>
          <p:cNvSpPr/>
          <p:nvPr/>
        </p:nvSpPr>
        <p:spPr>
          <a:xfrm>
            <a:off x="707060" y="1041927"/>
            <a:ext cx="112340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data of </a:t>
            </a:r>
            <a:r>
              <a:rPr lang="en-US" sz="2400" u="sng" dirty="0"/>
              <a:t>bad detection(tag not detected, coordinate system not parallel, …) and drop</a:t>
            </a:r>
          </a:p>
          <a:p>
            <a:pPr marL="457200" indent="-457200">
              <a:buAutoNum type="alphaLcParenR" startAt="2"/>
            </a:pPr>
            <a:r>
              <a:rPr lang="en-US" sz="2400" dirty="0"/>
              <a:t>data step in which</a:t>
            </a:r>
            <a:r>
              <a:rPr lang="en-US" sz="2400" u="sng" dirty="0"/>
              <a:t> position transition exceeds 1.2mm (outlier)</a:t>
            </a:r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r>
              <a:rPr lang="en-US" sz="2400" dirty="0">
                <a:solidFill>
                  <a:srgbClr val="FF0000"/>
                </a:solidFill>
              </a:rPr>
              <a:t>data step in which </a:t>
            </a:r>
            <a:r>
              <a:rPr lang="en-US" sz="2400" u="sng" dirty="0">
                <a:solidFill>
                  <a:srgbClr val="FF0000"/>
                </a:solidFill>
              </a:rPr>
              <a:t>the previous state and the next state are exactly the same</a:t>
            </a:r>
          </a:p>
          <a:p>
            <a:pPr marL="457200" indent="-457200">
              <a:buAutoNum type="alphaLcParenR" startAt="2"/>
            </a:pPr>
            <a:r>
              <a:rPr lang="en-US" sz="2400" dirty="0">
                <a:solidFill>
                  <a:srgbClr val="FF0000"/>
                </a:solidFill>
              </a:rPr>
              <a:t>data step of </a:t>
            </a:r>
            <a:r>
              <a:rPr lang="en-US" sz="2400" u="sng" dirty="0">
                <a:solidFill>
                  <a:srgbClr val="FF0000"/>
                </a:solidFill>
              </a:rPr>
              <a:t>drastic transition at the end phase of episode (final 10 steps)</a:t>
            </a:r>
          </a:p>
          <a:p>
            <a:pPr marL="457200" indent="-457200">
              <a:buAutoNum type="alphaLcParenR" startAt="2"/>
            </a:pPr>
            <a:r>
              <a:rPr lang="en-US" sz="2400" dirty="0">
                <a:solidFill>
                  <a:srgbClr val="FF0000"/>
                </a:solidFill>
              </a:rPr>
              <a:t>data from </a:t>
            </a:r>
            <a:r>
              <a:rPr lang="en-US" sz="2400" u="sng" dirty="0">
                <a:solidFill>
                  <a:srgbClr val="FF0000"/>
                </a:solidFill>
              </a:rPr>
              <a:t>very short episodes (less than 100 steps)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7C142E2-9248-B149-841E-EA1D8D0FE8D3}"/>
              </a:ext>
            </a:extLst>
          </p:cNvPr>
          <p:cNvSpPr txBox="1">
            <a:spLocks/>
          </p:cNvSpPr>
          <p:nvPr/>
        </p:nvSpPr>
        <p:spPr>
          <a:xfrm>
            <a:off x="707060" y="3488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After Checked each training trajectory,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07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Exclude Bad Data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FAB6D-0389-5242-8AE4-3E6B3D28A5E6}"/>
              </a:ext>
            </a:extLst>
          </p:cNvPr>
          <p:cNvSpPr/>
          <p:nvPr/>
        </p:nvSpPr>
        <p:spPr>
          <a:xfrm>
            <a:off x="707060" y="1041927"/>
            <a:ext cx="11234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data of </a:t>
            </a:r>
            <a:r>
              <a:rPr lang="en-US" sz="2400" u="sng" dirty="0"/>
              <a:t>bad detection(tag not detected, coordinate system not parallel, …) and drop</a:t>
            </a:r>
          </a:p>
          <a:p>
            <a:pPr marL="457200" indent="-457200">
              <a:buAutoNum type="alphaLcParenR" startAt="2"/>
            </a:pPr>
            <a:r>
              <a:rPr lang="en-US" sz="2400" dirty="0"/>
              <a:t>data step in which</a:t>
            </a:r>
            <a:r>
              <a:rPr lang="en-US" sz="2400" u="sng" dirty="0"/>
              <a:t> position transition exceeds 1.2mm (outlier)</a:t>
            </a:r>
          </a:p>
          <a:p>
            <a:pPr marL="457200" indent="-457200">
              <a:buAutoNum type="alphaLcParenR" startAt="2"/>
            </a:pPr>
            <a:r>
              <a:rPr lang="en-US" sz="2400" dirty="0">
                <a:solidFill>
                  <a:srgbClr val="FF0000"/>
                </a:solidFill>
              </a:rPr>
              <a:t>data step in which </a:t>
            </a:r>
            <a:r>
              <a:rPr lang="en-US" sz="2400" u="sng" dirty="0">
                <a:solidFill>
                  <a:srgbClr val="FF0000"/>
                </a:solidFill>
              </a:rPr>
              <a:t>the previous state and the next state are exactly the same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6063C-9B90-164C-AB61-10F2FBB1BEDB}"/>
              </a:ext>
            </a:extLst>
          </p:cNvPr>
          <p:cNvSpPr txBox="1"/>
          <p:nvPr/>
        </p:nvSpPr>
        <p:spPr>
          <a:xfrm>
            <a:off x="0" y="3275416"/>
            <a:ext cx="12485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Should not happen, since if happens, one input(state) would have 2 possible outputs (next states).</a:t>
            </a:r>
          </a:p>
          <a:p>
            <a:endParaRPr lang="en-US" sz="2400" b="1" dirty="0"/>
          </a:p>
          <a:p>
            <a:r>
              <a:rPr lang="en-US" sz="2400" b="1" dirty="0"/>
              <a:t>They should be excluded from training data or use smoothing(</a:t>
            </a:r>
            <a:r>
              <a:rPr lang="en-US" sz="2400" b="1" dirty="0" err="1"/>
              <a:t>mean_filter</a:t>
            </a:r>
            <a:r>
              <a:rPr lang="en-US" sz="2400" b="1" dirty="0"/>
              <a:t>) to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deal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with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them</a:t>
            </a:r>
            <a:r>
              <a:rPr lang="en-US" sz="2400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3CCEC-62E9-2A4F-98CC-C84350382174}"/>
              </a:ext>
            </a:extLst>
          </p:cNvPr>
          <p:cNvSpPr txBox="1"/>
          <p:nvPr/>
        </p:nvSpPr>
        <p:spPr>
          <a:xfrm>
            <a:off x="0" y="4677908"/>
            <a:ext cx="12485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results after processing c) until Today: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sz="2400" dirty="0"/>
              <a:t>No smoothing at all. Excluded from training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61339-87AB-EE4B-95CA-2ECFE9C976CF}"/>
              </a:ext>
            </a:extLst>
          </p:cNvPr>
          <p:cNvSpPr txBox="1"/>
          <p:nvPr/>
        </p:nvSpPr>
        <p:spPr>
          <a:xfrm>
            <a:off x="2731802" y="2322824"/>
            <a:ext cx="718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E.g.  	x1 y1 LL1 RL1  → LA1 RA2 →</a:t>
            </a:r>
            <a:r>
              <a:rPr lang="zh-CN" altLang="en-US" b="1" dirty="0"/>
              <a:t>  </a:t>
            </a:r>
            <a:r>
              <a:rPr lang="en-US" altLang="zh-CN" b="1" dirty="0"/>
              <a:t>x1</a:t>
            </a:r>
            <a:r>
              <a:rPr lang="en-US" b="1" dirty="0"/>
              <a:t> y1 LL1 RL1,</a:t>
            </a:r>
          </a:p>
          <a:p>
            <a:r>
              <a:rPr lang="en-US" b="1" dirty="0"/>
              <a:t>	x1 y1 LL1 RL1  →</a:t>
            </a:r>
            <a:r>
              <a:rPr lang="zh-CN" altLang="en-US" b="1" dirty="0"/>
              <a:t> </a:t>
            </a:r>
            <a:r>
              <a:rPr lang="en-US" b="1" dirty="0"/>
              <a:t>LA1 RA2 →</a:t>
            </a:r>
            <a:r>
              <a:rPr lang="zh-CN" altLang="en-US" b="1" dirty="0"/>
              <a:t> </a:t>
            </a:r>
            <a:r>
              <a:rPr lang="en-US" altLang="zh-CN" b="1" dirty="0"/>
              <a:t> x2</a:t>
            </a:r>
            <a:r>
              <a:rPr lang="en-US" b="1" dirty="0"/>
              <a:t> y2 LL2 RL2, </a:t>
            </a:r>
            <a:r>
              <a:rPr lang="en-US" altLang="zh-CN" b="1" dirty="0"/>
              <a:t> 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altLang="zh-CN" b="1" dirty="0"/>
              <a:t>     	 ……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F35A5-A8EA-744A-B17A-9D25888275D5}"/>
              </a:ext>
            </a:extLst>
          </p:cNvPr>
          <p:cNvSpPr/>
          <p:nvPr/>
        </p:nvSpPr>
        <p:spPr>
          <a:xfrm>
            <a:off x="0" y="5711068"/>
            <a:ext cx="9971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learning rate: [0.0002, 0.0001, 0.00005]; network: [split, </a:t>
            </a:r>
            <a:r>
              <a:rPr lang="en-US" dirty="0" err="1"/>
              <a:t>nonsplit</a:t>
            </a:r>
            <a:r>
              <a:rPr lang="en-US" dirty="0"/>
              <a:t>]; hidden nodes: [200 ,512]</a:t>
            </a:r>
          </a:p>
        </p:txBody>
      </p:sp>
    </p:spTree>
    <p:extLst>
      <p:ext uri="{BB962C8B-B14F-4D97-AF65-F5344CB8AC3E}">
        <p14:creationId xmlns:p14="http://schemas.microsoft.com/office/powerpoint/2010/main" val="376007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2545556" y="6488668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4183-08C9-DD47-9511-B6A2C9571B17}"/>
              </a:ext>
            </a:extLst>
          </p:cNvPr>
          <p:cNvSpPr txBox="1"/>
          <p:nvPr/>
        </p:nvSpPr>
        <p:spPr>
          <a:xfrm>
            <a:off x="8903322" y="6450639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512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8D17C123-3FFB-C448-AAAF-80F24FAEA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33"/>
            <a:ext cx="6272213" cy="279775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FEC41AE3-58C4-5943-8D83-53CEDDB29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18" y="284863"/>
            <a:ext cx="6026945" cy="23579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8A406-682A-964C-8D63-AAC63A1C3727}"/>
              </a:ext>
            </a:extLst>
          </p:cNvPr>
          <p:cNvSpPr txBox="1"/>
          <p:nvPr/>
        </p:nvSpPr>
        <p:spPr>
          <a:xfrm>
            <a:off x="5086350" y="3364831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Removing 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D3AD3-40AE-4C4C-A284-D0AE330AB014}"/>
              </a:ext>
            </a:extLst>
          </p:cNvPr>
          <p:cNvSpPr txBox="1"/>
          <p:nvPr/>
        </p:nvSpPr>
        <p:spPr>
          <a:xfrm>
            <a:off x="5255247" y="637323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c)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0CB5059-9A3F-5E4E-A3E6-3678090B8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" y="3728580"/>
            <a:ext cx="5600700" cy="25273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CA97C07-4B53-4643-8A6D-D3279C900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90" y="3763290"/>
            <a:ext cx="5435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7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7CEE5EC-3FF6-664F-8F8E-3847EC289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53" y="3318946"/>
            <a:ext cx="5651500" cy="33401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FAA6EDB-FE84-4649-A8B4-165258B7C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1" y="3452365"/>
            <a:ext cx="5562600" cy="311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2545556" y="6488668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4183-08C9-DD47-9511-B6A2C9571B17}"/>
              </a:ext>
            </a:extLst>
          </p:cNvPr>
          <p:cNvSpPr txBox="1"/>
          <p:nvPr/>
        </p:nvSpPr>
        <p:spPr>
          <a:xfrm>
            <a:off x="8903322" y="6450639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512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7F8B5C4-733C-A641-A6C8-A219E3123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2153" cy="3255407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36E127D-6D39-444E-A62C-A5A9EF2E8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166867"/>
            <a:ext cx="5872956" cy="2921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3105AC-DF49-F547-B189-23D31A2EB899}"/>
              </a:ext>
            </a:extLst>
          </p:cNvPr>
          <p:cNvSpPr txBox="1"/>
          <p:nvPr/>
        </p:nvSpPr>
        <p:spPr>
          <a:xfrm>
            <a:off x="5073397" y="3212763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Removing 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CD248-08B4-4F41-B9CD-3DC7D09A56B5}"/>
              </a:ext>
            </a:extLst>
          </p:cNvPr>
          <p:cNvSpPr txBox="1"/>
          <p:nvPr/>
        </p:nvSpPr>
        <p:spPr>
          <a:xfrm>
            <a:off x="5255247" y="637323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c)</a:t>
            </a:r>
          </a:p>
        </p:txBody>
      </p:sp>
    </p:spTree>
    <p:extLst>
      <p:ext uri="{BB962C8B-B14F-4D97-AF65-F5344CB8AC3E}">
        <p14:creationId xmlns:p14="http://schemas.microsoft.com/office/powerpoint/2010/main" val="153569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Exclude Bad Data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D76E0-E5D1-244B-9F06-399BE2D399F5}"/>
              </a:ext>
            </a:extLst>
          </p:cNvPr>
          <p:cNvSpPr/>
          <p:nvPr/>
        </p:nvSpPr>
        <p:spPr>
          <a:xfrm>
            <a:off x="707060" y="1041927"/>
            <a:ext cx="116155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>
                <a:solidFill>
                  <a:srgbClr val="FF0000"/>
                </a:solidFill>
              </a:rPr>
              <a:t>data of </a:t>
            </a:r>
            <a:r>
              <a:rPr lang="en-US" sz="2400" u="sng" dirty="0">
                <a:solidFill>
                  <a:srgbClr val="FF0000"/>
                </a:solidFill>
              </a:rPr>
              <a:t>bad detection(tag not detected, coordinate system not parallel, …) and drop</a:t>
            </a:r>
          </a:p>
          <a:p>
            <a:r>
              <a:rPr lang="en-US" sz="2400" dirty="0"/>
              <a:t>      Information coming from raw data, due to bad visual detection</a:t>
            </a:r>
          </a:p>
          <a:p>
            <a:r>
              <a:rPr lang="en-US" sz="2400" dirty="0"/>
              <a:t>      Calibration Matrix Computing &amp; Dealing with Bad Missing Data Point 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Should be excluded from both Calibration Matrix Computing and Training Data</a:t>
            </a:r>
          </a:p>
          <a:p>
            <a:endParaRPr lang="en-US" sz="2400" dirty="0"/>
          </a:p>
          <a:p>
            <a:r>
              <a:rPr lang="en-US" sz="2400" dirty="0"/>
              <a:t>      Training results until beginning of March:</a:t>
            </a:r>
          </a:p>
          <a:p>
            <a:r>
              <a:rPr lang="en-US" sz="2400" dirty="0"/>
              <a:t>      learning rate: [0.01, 0.001, 0.0001]; network: [split, </a:t>
            </a:r>
            <a:r>
              <a:rPr lang="en-US" sz="2400" dirty="0" err="1"/>
              <a:t>nonsplit</a:t>
            </a:r>
            <a:r>
              <a:rPr lang="en-US" sz="2400" dirty="0"/>
              <a:t>]; hidden nodes: [200 ,512]</a:t>
            </a:r>
          </a:p>
          <a:p>
            <a:r>
              <a:rPr lang="en-US" sz="24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9600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22BD9505-4497-A249-9F97-DF57414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Discussion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8573C-D22A-DD46-8B54-6362257CA73F}"/>
              </a:ext>
            </a:extLst>
          </p:cNvPr>
          <p:cNvSpPr txBox="1"/>
          <p:nvPr/>
        </p:nvSpPr>
        <p:spPr>
          <a:xfrm>
            <a:off x="925286" y="1774371"/>
            <a:ext cx="971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other trajectories, predictions are also much longer than the ground truth. Possible because we have wrongly removed the state transition of data type c) which we shouldn’t remove.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5081B-CCDC-8F44-AB0E-D548005F218B}"/>
              </a:ext>
            </a:extLst>
          </p:cNvPr>
          <p:cNvSpPr txBox="1"/>
          <p:nvPr/>
        </p:nvSpPr>
        <p:spPr>
          <a:xfrm>
            <a:off x="2622945" y="2649395"/>
            <a:ext cx="718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E.g.  	x1 y1 LL1 RL1  → LA1 RA2 →</a:t>
            </a:r>
            <a:r>
              <a:rPr lang="zh-CN" altLang="en-US" b="1" dirty="0"/>
              <a:t>  </a:t>
            </a:r>
            <a:r>
              <a:rPr lang="en-US" altLang="zh-CN" b="1" dirty="0"/>
              <a:t>x1</a:t>
            </a:r>
            <a:r>
              <a:rPr lang="en-US" b="1" dirty="0"/>
              <a:t> y1 LL1 RL1,</a:t>
            </a:r>
          </a:p>
          <a:p>
            <a:r>
              <a:rPr lang="en-US" b="1" dirty="0"/>
              <a:t>	x1 y1 LL1 RL1  →</a:t>
            </a:r>
            <a:r>
              <a:rPr lang="zh-CN" altLang="en-US" b="1" dirty="0"/>
              <a:t> </a:t>
            </a:r>
            <a:r>
              <a:rPr lang="en-US" b="1" dirty="0"/>
              <a:t>LA1 RA2 →</a:t>
            </a:r>
            <a:r>
              <a:rPr lang="zh-CN" altLang="en-US" b="1" dirty="0"/>
              <a:t> </a:t>
            </a:r>
            <a:r>
              <a:rPr lang="en-US" altLang="zh-CN" b="1" dirty="0"/>
              <a:t> x2</a:t>
            </a:r>
            <a:r>
              <a:rPr lang="en-US" b="1" dirty="0"/>
              <a:t> y2 LL2 RL2, </a:t>
            </a:r>
            <a:r>
              <a:rPr lang="en-US" altLang="zh-CN" b="1" dirty="0"/>
              <a:t> 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altLang="zh-CN" b="1" dirty="0"/>
              <a:t>     	 ……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1C407-9DE1-A944-BA69-AD33ADC4ABD8}"/>
              </a:ext>
            </a:extLst>
          </p:cNvPr>
          <p:cNvSpPr txBox="1"/>
          <p:nvPr/>
        </p:nvSpPr>
        <p:spPr>
          <a:xfrm>
            <a:off x="925285" y="3620434"/>
            <a:ext cx="9710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example, two steps of action pairs (</a:t>
            </a:r>
            <a:r>
              <a:rPr lang="en-US" b="1" dirty="0"/>
              <a:t>LA1 RA2 </a:t>
            </a:r>
            <a:r>
              <a:rPr lang="en-US" dirty="0"/>
              <a:t>) would transit </a:t>
            </a:r>
            <a:r>
              <a:rPr lang="en-US" b="1" dirty="0"/>
              <a:t>x1 y1 LL1 RL1</a:t>
            </a:r>
            <a:r>
              <a:rPr lang="en-US" dirty="0"/>
              <a:t> to </a:t>
            </a:r>
            <a:r>
              <a:rPr lang="en-US" b="1" dirty="0"/>
              <a:t>x2 y2 LL2 RL2</a:t>
            </a:r>
            <a:r>
              <a:rPr lang="en-US" dirty="0"/>
              <a:t> .</a:t>
            </a:r>
          </a:p>
          <a:p>
            <a:r>
              <a:rPr lang="en-US" dirty="0"/>
              <a:t>However, if we delete the first step, we falsely assume only one step of action pairs (</a:t>
            </a:r>
            <a:r>
              <a:rPr lang="en-US" b="1" dirty="0"/>
              <a:t>LA1 RA2 </a:t>
            </a:r>
            <a:r>
              <a:rPr lang="en-US" dirty="0"/>
              <a:t>) would transit </a:t>
            </a:r>
            <a:r>
              <a:rPr lang="en-US" b="1" dirty="0"/>
              <a:t>x1 y1 LL1 RL1</a:t>
            </a:r>
            <a:r>
              <a:rPr lang="en-US" dirty="0"/>
              <a:t> to </a:t>
            </a:r>
            <a:r>
              <a:rPr lang="en-US" b="1" dirty="0"/>
              <a:t>x2 y2 LL2 RL2</a:t>
            </a:r>
            <a:r>
              <a:rPr lang="en-US" dirty="0"/>
              <a:t> . Thus, we got longer prediction trajectory.</a:t>
            </a:r>
          </a:p>
          <a:p>
            <a:endParaRPr lang="en-US" dirty="0"/>
          </a:p>
          <a:p>
            <a:r>
              <a:rPr lang="en-US" dirty="0"/>
              <a:t>To avoid this problem, </a:t>
            </a:r>
            <a:r>
              <a:rPr lang="en-US" b="1" dirty="0"/>
              <a:t>Smoothing!</a:t>
            </a:r>
          </a:p>
        </p:txBody>
      </p:sp>
    </p:spTree>
    <p:extLst>
      <p:ext uri="{BB962C8B-B14F-4D97-AF65-F5344CB8AC3E}">
        <p14:creationId xmlns:p14="http://schemas.microsoft.com/office/powerpoint/2010/main" val="423542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Exclude Bad Data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FAB6D-0389-5242-8AE4-3E6B3D28A5E6}"/>
              </a:ext>
            </a:extLst>
          </p:cNvPr>
          <p:cNvSpPr/>
          <p:nvPr/>
        </p:nvSpPr>
        <p:spPr>
          <a:xfrm>
            <a:off x="707060" y="1041927"/>
            <a:ext cx="11234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data of </a:t>
            </a:r>
            <a:r>
              <a:rPr lang="en-US" sz="2400" u="sng" dirty="0"/>
              <a:t>bad detection(tag not detected, coordinate system not parallel, …) and drop</a:t>
            </a:r>
          </a:p>
          <a:p>
            <a:pPr marL="457200" indent="-457200">
              <a:buAutoNum type="alphaLcParenR" startAt="2"/>
            </a:pPr>
            <a:r>
              <a:rPr lang="en-US" sz="2400" dirty="0"/>
              <a:t>data step in which</a:t>
            </a:r>
            <a:r>
              <a:rPr lang="en-US" sz="2400" u="sng" dirty="0"/>
              <a:t> position transition exceeds 1.2mm (outlier)</a:t>
            </a:r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r>
              <a:rPr lang="en-US" sz="2400" dirty="0"/>
              <a:t>data step in which </a:t>
            </a:r>
            <a:r>
              <a:rPr lang="en-US" sz="2400" u="sng" dirty="0"/>
              <a:t>the previous state and the next state are exactly the same</a:t>
            </a:r>
          </a:p>
          <a:p>
            <a:pPr marL="457200" indent="-457200">
              <a:buAutoNum type="alphaLcParenR" startAt="2"/>
            </a:pPr>
            <a:r>
              <a:rPr lang="en-US" sz="2400" dirty="0">
                <a:solidFill>
                  <a:srgbClr val="FF0000"/>
                </a:solidFill>
              </a:rPr>
              <a:t>data step of </a:t>
            </a:r>
            <a:r>
              <a:rPr lang="en-US" sz="2400" u="sng" dirty="0">
                <a:solidFill>
                  <a:srgbClr val="FF0000"/>
                </a:solidFill>
              </a:rPr>
              <a:t>drastic transition at the end phase of episode (final 10 steps)</a:t>
            </a:r>
          </a:p>
          <a:p>
            <a:pPr marL="457200" indent="-457200">
              <a:buAutoNum type="alphaLcParenR" startAt="2"/>
            </a:pPr>
            <a:r>
              <a:rPr lang="en-US" sz="2400" dirty="0">
                <a:solidFill>
                  <a:srgbClr val="FF0000"/>
                </a:solidFill>
              </a:rPr>
              <a:t>data from </a:t>
            </a:r>
            <a:r>
              <a:rPr lang="en-US" sz="2400" u="sng" dirty="0">
                <a:solidFill>
                  <a:srgbClr val="FF0000"/>
                </a:solidFill>
              </a:rPr>
              <a:t>very short episodes (less than 100 steps)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7C142E2-9248-B149-841E-EA1D8D0FE8D3}"/>
              </a:ext>
            </a:extLst>
          </p:cNvPr>
          <p:cNvSpPr txBox="1">
            <a:spLocks/>
          </p:cNvSpPr>
          <p:nvPr/>
        </p:nvSpPr>
        <p:spPr>
          <a:xfrm>
            <a:off x="707060" y="2087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After Checked each training trajectory,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D50A27F-21A7-F14F-810A-5E52ABDE9529}"/>
              </a:ext>
            </a:extLst>
          </p:cNvPr>
          <p:cNvSpPr txBox="1">
            <a:spLocks/>
          </p:cNvSpPr>
          <p:nvPr/>
        </p:nvSpPr>
        <p:spPr>
          <a:xfrm>
            <a:off x="707059" y="4799363"/>
            <a:ext cx="108426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Training is still running after processing d) and e)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3B383-AF34-6649-BB58-1CD9F2C9A276}"/>
              </a:ext>
            </a:extLst>
          </p:cNvPr>
          <p:cNvSpPr/>
          <p:nvPr/>
        </p:nvSpPr>
        <p:spPr>
          <a:xfrm>
            <a:off x="826803" y="6132081"/>
            <a:ext cx="9971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learning rate: [0.0002, 0.0001, 0.00005]; network: [split, </a:t>
            </a:r>
            <a:r>
              <a:rPr lang="en-US" dirty="0" err="1"/>
              <a:t>nonsplit</a:t>
            </a:r>
            <a:r>
              <a:rPr lang="en-US" dirty="0"/>
              <a:t>]; hidden nodes: [200 ,512]</a:t>
            </a:r>
          </a:p>
        </p:txBody>
      </p:sp>
    </p:spTree>
    <p:extLst>
      <p:ext uri="{BB962C8B-B14F-4D97-AF65-F5344CB8AC3E}">
        <p14:creationId xmlns:p14="http://schemas.microsoft.com/office/powerpoint/2010/main" val="354922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Exclude Bad Data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FAB6D-0389-5242-8AE4-3E6B3D28A5E6}"/>
              </a:ext>
            </a:extLst>
          </p:cNvPr>
          <p:cNvSpPr/>
          <p:nvPr/>
        </p:nvSpPr>
        <p:spPr>
          <a:xfrm>
            <a:off x="707060" y="1041927"/>
            <a:ext cx="11234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data of </a:t>
            </a:r>
            <a:r>
              <a:rPr lang="en-US" sz="2400" u="sng" dirty="0"/>
              <a:t>bad detection(tag not detected, coordinate system not parallel, …) and drop</a:t>
            </a:r>
          </a:p>
          <a:p>
            <a:pPr marL="457200" indent="-457200">
              <a:buAutoNum type="alphaLcParenR" startAt="2"/>
            </a:pPr>
            <a:r>
              <a:rPr lang="en-US" sz="2400" dirty="0"/>
              <a:t>data step in which</a:t>
            </a:r>
            <a:r>
              <a:rPr lang="en-US" sz="2400" u="sng" dirty="0"/>
              <a:t> position transition exceeds 1.2mm (outlier)</a:t>
            </a:r>
          </a:p>
          <a:p>
            <a:pPr marL="457200" indent="-457200">
              <a:buAutoNum type="alphaLcParenR" startAt="2"/>
            </a:pPr>
            <a:r>
              <a:rPr lang="en-US" sz="2400" dirty="0"/>
              <a:t>data step in which </a:t>
            </a:r>
            <a:r>
              <a:rPr lang="en-US" sz="2400" u="sng" dirty="0"/>
              <a:t>the previous state and the next state are exactly the same</a:t>
            </a:r>
          </a:p>
          <a:p>
            <a:pPr marL="457200" indent="-457200">
              <a:buAutoNum type="alphaLcParenR" startAt="2"/>
            </a:pPr>
            <a:r>
              <a:rPr lang="en-US" sz="2400" dirty="0">
                <a:solidFill>
                  <a:srgbClr val="FF0000"/>
                </a:solidFill>
              </a:rPr>
              <a:t>data step of </a:t>
            </a:r>
            <a:r>
              <a:rPr lang="en-US" sz="2400" u="sng" dirty="0">
                <a:solidFill>
                  <a:srgbClr val="FF0000"/>
                </a:solidFill>
              </a:rPr>
              <a:t>drastic transition at the end phase of episode (final 10 steps)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10B93-9C9A-AC4C-94BB-969A009A514C}"/>
              </a:ext>
            </a:extLst>
          </p:cNvPr>
          <p:cNvSpPr txBox="1"/>
          <p:nvPr/>
        </p:nvSpPr>
        <p:spPr>
          <a:xfrm>
            <a:off x="0" y="2967335"/>
            <a:ext cx="12094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Happened, possibly due to unstable transition and visual detection at the end of an episode, though the visual detection worked well and did not detect drop.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11229-A346-7A43-B44D-9718CAFECF09}"/>
              </a:ext>
            </a:extLst>
          </p:cNvPr>
          <p:cNvSpPr txBox="1"/>
          <p:nvPr/>
        </p:nvSpPr>
        <p:spPr>
          <a:xfrm>
            <a:off x="81131" y="3877081"/>
            <a:ext cx="12485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Discussion</a:t>
            </a:r>
            <a:r>
              <a:rPr lang="en-US" sz="2400" dirty="0"/>
              <a:t>: </a:t>
            </a:r>
          </a:p>
          <a:p>
            <a:r>
              <a:rPr lang="en-US" sz="2400" b="1" dirty="0"/>
              <a:t>Should be excluded from training data? </a:t>
            </a:r>
          </a:p>
          <a:p>
            <a:r>
              <a:rPr lang="en-US" sz="2400" dirty="0"/>
              <a:t>Current training: excluded</a:t>
            </a:r>
          </a:p>
        </p:txBody>
      </p:sp>
    </p:spTree>
    <p:extLst>
      <p:ext uri="{BB962C8B-B14F-4D97-AF65-F5344CB8AC3E}">
        <p14:creationId xmlns:p14="http://schemas.microsoft.com/office/powerpoint/2010/main" val="296412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B79DD0F-39A5-0949-9BB6-150A0351D5B4}"/>
              </a:ext>
            </a:extLst>
          </p:cNvPr>
          <p:cNvSpPr txBox="1"/>
          <p:nvPr/>
        </p:nvSpPr>
        <p:spPr>
          <a:xfrm>
            <a:off x="3842655" y="6136665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Nonsplit</a:t>
            </a:r>
            <a:r>
              <a:rPr lang="en-US" dirty="0"/>
              <a:t> Model, 200 Nodes, Learning rate 0.0002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0B8C96CD-EB30-3141-AC19-1A187C495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38" y="1355546"/>
            <a:ext cx="5435600" cy="3759200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91419A-1CE1-A749-9672-3CF326869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3860"/>
            <a:ext cx="5486400" cy="2184400"/>
          </a:xfrm>
          <a:prstGeom prst="rect">
            <a:avLst/>
          </a:prstGeom>
        </p:spPr>
      </p:pic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FF9505AB-AF81-1A45-A564-D386A94B8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3509579"/>
            <a:ext cx="5346700" cy="1981200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6A214EA6-7F4C-584B-821E-FCA0C1EC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Examples (Bad Tails)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64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Exclude Bad Data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FAB6D-0389-5242-8AE4-3E6B3D28A5E6}"/>
              </a:ext>
            </a:extLst>
          </p:cNvPr>
          <p:cNvSpPr/>
          <p:nvPr/>
        </p:nvSpPr>
        <p:spPr>
          <a:xfrm>
            <a:off x="707060" y="1041927"/>
            <a:ext cx="11234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data of </a:t>
            </a:r>
            <a:r>
              <a:rPr lang="en-US" sz="2400" u="sng" dirty="0"/>
              <a:t>bad detection(tag not detected, coordinate system not parallel, …) and drop</a:t>
            </a:r>
          </a:p>
          <a:p>
            <a:pPr marL="457200" indent="-457200">
              <a:buAutoNum type="alphaLcParenR" startAt="2"/>
            </a:pPr>
            <a:r>
              <a:rPr lang="en-US" sz="2400" dirty="0"/>
              <a:t>data step in which</a:t>
            </a:r>
            <a:r>
              <a:rPr lang="en-US" sz="2400" u="sng" dirty="0"/>
              <a:t> position transition exceeds 1.2mm (outlier)</a:t>
            </a:r>
          </a:p>
          <a:p>
            <a:pPr marL="457200" indent="-457200">
              <a:buAutoNum type="alphaLcParenR" startAt="2"/>
            </a:pPr>
            <a:r>
              <a:rPr lang="en-US" sz="2400" dirty="0"/>
              <a:t>data step in which </a:t>
            </a:r>
            <a:r>
              <a:rPr lang="en-US" sz="2400" u="sng" dirty="0"/>
              <a:t>the previous state and the next state are exactly the same</a:t>
            </a:r>
          </a:p>
          <a:p>
            <a:pPr marL="457200" indent="-457200">
              <a:buAutoNum type="alphaLcParenR" startAt="2"/>
            </a:pPr>
            <a:r>
              <a:rPr lang="en-US" sz="2400" dirty="0"/>
              <a:t>data step of </a:t>
            </a:r>
            <a:r>
              <a:rPr lang="en-US" sz="2400" u="sng" dirty="0"/>
              <a:t>drastic transition at the end phase of episode (final 10 steps)</a:t>
            </a:r>
          </a:p>
          <a:p>
            <a:pPr marL="457200" indent="-457200">
              <a:buAutoNum type="alphaLcParenR" startAt="2"/>
            </a:pPr>
            <a:r>
              <a:rPr lang="en-US" sz="2400" dirty="0">
                <a:solidFill>
                  <a:srgbClr val="FF0000"/>
                </a:solidFill>
              </a:rPr>
              <a:t>data of </a:t>
            </a:r>
            <a:r>
              <a:rPr lang="en-US" sz="2400" u="sng" dirty="0">
                <a:solidFill>
                  <a:srgbClr val="FF0000"/>
                </a:solidFill>
              </a:rPr>
              <a:t>very short episodes (less than 100 steps)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B3F93-8DBE-9943-83C6-08A1E07532C3}"/>
              </a:ext>
            </a:extLst>
          </p:cNvPr>
          <p:cNvSpPr txBox="1"/>
          <p:nvPr/>
        </p:nvSpPr>
        <p:spPr>
          <a:xfrm>
            <a:off x="0" y="3153820"/>
            <a:ext cx="12094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very short episode could appear if the general visual detection in that episode is very bad and thus only few valid data steps are collected. Finally, they became very messy.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0A6C1-333F-234F-AEC7-D5622BA4E82D}"/>
              </a:ext>
            </a:extLst>
          </p:cNvPr>
          <p:cNvSpPr txBox="1"/>
          <p:nvPr/>
        </p:nvSpPr>
        <p:spPr>
          <a:xfrm>
            <a:off x="0" y="4184867"/>
            <a:ext cx="12485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Discussion</a:t>
            </a:r>
            <a:r>
              <a:rPr lang="en-US" sz="2400" dirty="0"/>
              <a:t>: </a:t>
            </a:r>
          </a:p>
          <a:p>
            <a:r>
              <a:rPr lang="en-US" sz="2400" b="1" dirty="0"/>
              <a:t>Should be excluded from training data? </a:t>
            </a:r>
          </a:p>
          <a:p>
            <a:r>
              <a:rPr lang="en-US" sz="2400" dirty="0"/>
              <a:t>Current training: excluded</a:t>
            </a:r>
          </a:p>
        </p:txBody>
      </p:sp>
    </p:spTree>
    <p:extLst>
      <p:ext uri="{BB962C8B-B14F-4D97-AF65-F5344CB8AC3E}">
        <p14:creationId xmlns:p14="http://schemas.microsoft.com/office/powerpoint/2010/main" val="105845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B79DD0F-39A5-0949-9BB6-150A0351D5B4}"/>
              </a:ext>
            </a:extLst>
          </p:cNvPr>
          <p:cNvSpPr txBox="1"/>
          <p:nvPr/>
        </p:nvSpPr>
        <p:spPr>
          <a:xfrm>
            <a:off x="3842655" y="6136665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Nonsplit</a:t>
            </a:r>
            <a:r>
              <a:rPr lang="en-US" dirty="0"/>
              <a:t> Model, 200 Nodes, Learning rate 0.0002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A214EA6-7F4C-584B-821E-FCA0C1EC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Examples (Short Episodes, Very Messy)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EB1351-CB9C-A54B-8DFC-2EEF5D79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4" y="988788"/>
            <a:ext cx="3962400" cy="50673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0C6744A-5ED5-F745-BBCE-236219DA2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21" y="976088"/>
            <a:ext cx="4394200" cy="50800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864CFF35-9489-324F-BFCF-29195221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459"/>
            <a:ext cx="2184400" cy="49784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2311940-B973-E94F-B801-6ABBB1654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52" y="954317"/>
            <a:ext cx="27178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73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Smoothing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347831" y="1366470"/>
            <a:ext cx="11844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Types of Bad Training Data</a:t>
            </a:r>
          </a:p>
          <a:p>
            <a:r>
              <a:rPr lang="en-US" sz="2400" dirty="0"/>
              <a:t>       a) data of </a:t>
            </a:r>
            <a:r>
              <a:rPr lang="en-US" sz="2400" u="sng" dirty="0"/>
              <a:t>bad detection and drop?</a:t>
            </a:r>
          </a:p>
          <a:p>
            <a:r>
              <a:rPr lang="en-US" sz="2400" dirty="0"/>
              <a:t>       b) data step in which</a:t>
            </a:r>
            <a:r>
              <a:rPr lang="en-US" sz="2400" u="sng" dirty="0"/>
              <a:t> position transition exceeds 1.2mm (outlier)?</a:t>
            </a:r>
          </a:p>
          <a:p>
            <a:r>
              <a:rPr lang="en-US" sz="2400" dirty="0"/>
              <a:t>       c) data step in which </a:t>
            </a:r>
            <a:r>
              <a:rPr lang="en-US" sz="2400" u="sng" dirty="0"/>
              <a:t>the previous state and the next state are exactly the same?</a:t>
            </a:r>
          </a:p>
          <a:p>
            <a:r>
              <a:rPr lang="en-US" sz="2400" dirty="0"/>
              <a:t>       d) data step of </a:t>
            </a:r>
            <a:r>
              <a:rPr lang="en-US" sz="2400" u="sng" dirty="0"/>
              <a:t>drastic transition at the end phase of episode (final 10 steps)?</a:t>
            </a:r>
          </a:p>
          <a:p>
            <a:r>
              <a:rPr lang="en-US" sz="2400" dirty="0"/>
              <a:t>       e) data of </a:t>
            </a:r>
            <a:r>
              <a:rPr lang="en-US" sz="2400" u="sng" dirty="0"/>
              <a:t>very short episodes (less than 100 steps)?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AF1BB-C5B8-4B43-A44E-C265731A4651}"/>
              </a:ext>
            </a:extLst>
          </p:cNvPr>
          <p:cNvSpPr txBox="1"/>
          <p:nvPr/>
        </p:nvSpPr>
        <p:spPr>
          <a:xfrm>
            <a:off x="0" y="4180344"/>
            <a:ext cx="12605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Discussion:</a:t>
            </a:r>
          </a:p>
          <a:p>
            <a:r>
              <a:rPr lang="en-US" sz="2400" b="1" dirty="0"/>
              <a:t>     1) Before Smoothing, also remove data of type b) and d) besides a) and then recalibrate? </a:t>
            </a:r>
          </a:p>
          <a:p>
            <a:r>
              <a:rPr lang="en-US" sz="2400" b="1" dirty="0"/>
              <a:t>     2) When Smoothing, should skip data of type a), b) and d).</a:t>
            </a:r>
          </a:p>
          <a:p>
            <a:r>
              <a:rPr lang="en-US" sz="2400" b="1" dirty="0"/>
              <a:t>         (e.g. smoothing window of 40, only 20 are valid, then take average of valid 20 data)</a:t>
            </a:r>
          </a:p>
          <a:p>
            <a:r>
              <a:rPr lang="en-US" sz="2400" b="1" dirty="0"/>
              <a:t>          Also smooth the start state?</a:t>
            </a:r>
          </a:p>
          <a:p>
            <a:r>
              <a:rPr lang="en-US" sz="2400" b="1" dirty="0"/>
              <a:t>     3) Smoothing could eliminate data of type c). </a:t>
            </a:r>
          </a:p>
          <a:p>
            <a:r>
              <a:rPr lang="en-US" sz="2400" b="1" dirty="0"/>
              <a:t>         After Smoothing, remove data </a:t>
            </a:r>
            <a:r>
              <a:rPr lang="en-US" sz="2400" b="1"/>
              <a:t>of type </a:t>
            </a:r>
            <a:r>
              <a:rPr lang="en-US" sz="2400" b="1" dirty="0"/>
              <a:t>e)?</a:t>
            </a:r>
          </a:p>
          <a:p>
            <a:r>
              <a:rPr lang="en-US" sz="2400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735487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 Plans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347831" y="1140506"/>
            <a:ext cx="118441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0)  Wait training results after processing data type of d) and e)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457200" indent="-457200">
              <a:buAutoNum type="arabicParenR"/>
            </a:pPr>
            <a:r>
              <a:rPr lang="en-US" sz="2400" b="1" dirty="0"/>
              <a:t>Data Smoothing (Recalibration?+Processing d) and e)?) + Retrain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2)   Read papers carefully + think about further exploration of the hand project</a:t>
            </a:r>
          </a:p>
        </p:txBody>
      </p:sp>
    </p:spTree>
    <p:extLst>
      <p:ext uri="{BB962C8B-B14F-4D97-AF65-F5344CB8AC3E}">
        <p14:creationId xmlns:p14="http://schemas.microsoft.com/office/powerpoint/2010/main" val="104599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2545556" y="6488668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200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86E75A1-A95C-EC4B-BAAA-8E374CABF0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214687"/>
            <a:ext cx="5943600" cy="3373438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AAF7069E-02DD-794A-9EFB-68F0D2D279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3216"/>
            <a:ext cx="5943600" cy="3128962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8E20F323-7AE8-2840-BF32-683AD38F685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0"/>
            <a:ext cx="6019800" cy="3068565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D1C57CA-1934-9A40-BC6E-FEDE2D7F7AA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3214688"/>
            <a:ext cx="5943600" cy="3459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BA4183-08C9-DD47-9511-B6A2C9571B17}"/>
              </a:ext>
            </a:extLst>
          </p:cNvPr>
          <p:cNvSpPr txBox="1"/>
          <p:nvPr/>
        </p:nvSpPr>
        <p:spPr>
          <a:xfrm>
            <a:off x="8903322" y="6450639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512</a:t>
            </a:r>
          </a:p>
        </p:txBody>
      </p:sp>
    </p:spTree>
    <p:extLst>
      <p:ext uri="{BB962C8B-B14F-4D97-AF65-F5344CB8AC3E}">
        <p14:creationId xmlns:p14="http://schemas.microsoft.com/office/powerpoint/2010/main" val="46977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6F06E13-3265-EA41-874A-E5C1D40C9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42" y="757962"/>
            <a:ext cx="6199223" cy="619922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530BFD-DA97-E94B-ADF6-0D6F37E37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56" y="2184545"/>
            <a:ext cx="5128925" cy="5128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2598985" y="6348260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train trajectories prediction with models of 200 Nodes, Learning rate 0.0001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2BD9505-4497-A249-9F97-DF57414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most cases, predictions inaccurate.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too messy!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" name="Picture 12" descr="A screenshot of a map&#10;&#10;Description automatically generated">
            <a:extLst>
              <a:ext uri="{FF2B5EF4-FFF2-40B4-BE49-F238E27FC236}">
                <a16:creationId xmlns:a16="http://schemas.microsoft.com/office/drawing/2014/main" id="{A481E54E-70BA-7D47-B911-CB6777286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52" y="800822"/>
            <a:ext cx="5757248" cy="24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2D17D83A-4789-1E47-A3C3-5654C459D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50" y="166621"/>
            <a:ext cx="6858000" cy="68580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AD40B417-CEBD-CA41-AFDA-6384B2792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40" y="209483"/>
            <a:ext cx="6858000" cy="685800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22BD9505-4497-A249-9F97-DF57414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Training Error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2CBAA-7348-394D-8B07-E823EF012A01}"/>
              </a:ext>
            </a:extLst>
          </p:cNvPr>
          <p:cNvSpPr txBox="1"/>
          <p:nvPr/>
        </p:nvSpPr>
        <p:spPr>
          <a:xfrm>
            <a:off x="2545556" y="6488668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ADE45-3C78-204A-B71B-B22988FFF92B}"/>
              </a:ext>
            </a:extLst>
          </p:cNvPr>
          <p:cNvSpPr txBox="1"/>
          <p:nvPr/>
        </p:nvSpPr>
        <p:spPr>
          <a:xfrm>
            <a:off x="8903322" y="6450639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512</a:t>
            </a:r>
          </a:p>
        </p:txBody>
      </p:sp>
    </p:spTree>
    <p:extLst>
      <p:ext uri="{BB962C8B-B14F-4D97-AF65-F5344CB8AC3E}">
        <p14:creationId xmlns:p14="http://schemas.microsoft.com/office/powerpoint/2010/main" val="285396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3907971" y="5494408"/>
            <a:ext cx="427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Model, 200 Nodes, Learning rate 0.001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607C72A4-2929-484C-81FD-108AAF0363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2" y="1759585"/>
            <a:ext cx="5943600" cy="333883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22BD9505-4497-A249-9F97-DF57414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Overfit observed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6B1BE6B1-CC13-1446-9128-693F743267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3" y="1759585"/>
            <a:ext cx="6319837" cy="31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5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80C70A-A368-DB44-8474-301AE986BE1E}"/>
              </a:ext>
            </a:extLst>
          </p:cNvPr>
          <p:cNvSpPr/>
          <p:nvPr/>
        </p:nvSpPr>
        <p:spPr>
          <a:xfrm>
            <a:off x="707060" y="1041927"/>
            <a:ext cx="1162305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data of </a:t>
            </a:r>
            <a:r>
              <a:rPr lang="en-US" sz="2400" u="sng" dirty="0"/>
              <a:t>bad detection(tag not detected, coordinate system not parallel, …) and drop</a:t>
            </a:r>
          </a:p>
          <a:p>
            <a:pPr marL="457200" indent="-457200">
              <a:buAutoNum type="alphaLcParenR" startAt="2"/>
            </a:pPr>
            <a:r>
              <a:rPr lang="en-US" sz="2400" dirty="0">
                <a:solidFill>
                  <a:srgbClr val="FF0000"/>
                </a:solidFill>
              </a:rPr>
              <a:t>data step in which</a:t>
            </a:r>
            <a:r>
              <a:rPr lang="en-US" sz="2400" u="sng" dirty="0">
                <a:solidFill>
                  <a:srgbClr val="FF0000"/>
                </a:solidFill>
              </a:rPr>
              <a:t> position transition exceeds 1.2mm (outlier)?</a:t>
            </a:r>
          </a:p>
          <a:p>
            <a:r>
              <a:rPr lang="en-US" sz="2400" b="1" dirty="0"/>
              <a:t>       Should be excluded from Training Data.</a:t>
            </a:r>
          </a:p>
          <a:p>
            <a:r>
              <a:rPr lang="en-US" sz="2400" b="1" dirty="0"/>
              <a:t>       </a:t>
            </a: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Remove such Outliers and retrain;</a:t>
            </a:r>
          </a:p>
          <a:p>
            <a:r>
              <a:rPr lang="en-US" sz="2400" dirty="0"/>
              <a:t> Training results until Last Week:</a:t>
            </a:r>
          </a:p>
          <a:p>
            <a:r>
              <a:rPr lang="en-US" sz="2400" dirty="0"/>
              <a:t> learning rate: [0.0002, 0.0001, 0.00005]; network: [split, </a:t>
            </a:r>
            <a:r>
              <a:rPr lang="en-US" sz="2400" dirty="0" err="1"/>
              <a:t>nonsplit</a:t>
            </a:r>
            <a:r>
              <a:rPr lang="en-US" sz="2400" dirty="0"/>
              <a:t>]; hidden nodes: [200 ,512]</a:t>
            </a:r>
          </a:p>
          <a:p>
            <a:endParaRPr lang="en-US" sz="2400" dirty="0"/>
          </a:p>
          <a:p>
            <a:pPr marL="457200" indent="-457200">
              <a:buAutoNum type="alphaLcParenR" startAt="2"/>
            </a:pPr>
            <a:endParaRPr lang="en-US" sz="2400" u="sng" dirty="0"/>
          </a:p>
          <a:p>
            <a:endParaRPr lang="en-US" sz="2400" u="sng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060" y="380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Exclude Bad Data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F02CEF7-81B6-B440-9C71-EC5DB46B0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2" y="1888554"/>
            <a:ext cx="4696448" cy="393327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B8EEB59-EC75-414D-AA70-12AE230EA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2478087"/>
            <a:ext cx="592182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8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2545556" y="6488668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200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AAF7069E-02DD-794A-9EFB-68F0D2D279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3128962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8E20F323-7AE8-2840-BF32-683AD38F685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998"/>
            <a:ext cx="6019800" cy="3229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BA4183-08C9-DD47-9511-B6A2C9571B17}"/>
              </a:ext>
            </a:extLst>
          </p:cNvPr>
          <p:cNvSpPr txBox="1"/>
          <p:nvPr/>
        </p:nvSpPr>
        <p:spPr>
          <a:xfrm>
            <a:off x="8903322" y="6450639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512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8D17C123-3FFB-C448-AAAF-80F24FAEA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466"/>
            <a:ext cx="6272213" cy="279775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FEC41AE3-58C4-5943-8D83-53CEDDB29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18" y="3869896"/>
            <a:ext cx="6026945" cy="23579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8A406-682A-964C-8D63-AAC63A1C3727}"/>
              </a:ext>
            </a:extLst>
          </p:cNvPr>
          <p:cNvSpPr txBox="1"/>
          <p:nvPr/>
        </p:nvSpPr>
        <p:spPr>
          <a:xfrm>
            <a:off x="5086350" y="3364831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Filter Outlier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D3AD3-40AE-4C4C-A284-D0AE330AB014}"/>
              </a:ext>
            </a:extLst>
          </p:cNvPr>
          <p:cNvSpPr txBox="1"/>
          <p:nvPr/>
        </p:nvSpPr>
        <p:spPr>
          <a:xfrm>
            <a:off x="5255247" y="637323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Filter Outlier</a:t>
            </a:r>
          </a:p>
        </p:txBody>
      </p:sp>
    </p:spTree>
    <p:extLst>
      <p:ext uri="{BB962C8B-B14F-4D97-AF65-F5344CB8AC3E}">
        <p14:creationId xmlns:p14="http://schemas.microsoft.com/office/powerpoint/2010/main" val="36225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CEA3FA-F45C-8449-8ECB-3F170DB29BCB}"/>
              </a:ext>
            </a:extLst>
          </p:cNvPr>
          <p:cNvSpPr txBox="1"/>
          <p:nvPr/>
        </p:nvSpPr>
        <p:spPr>
          <a:xfrm>
            <a:off x="2545556" y="6488668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200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86E75A1-A95C-EC4B-BAAA-8E374CABF0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453"/>
            <a:ext cx="5943600" cy="337343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D1C57CA-1934-9A40-BC6E-FEDE2D7F7A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54"/>
            <a:ext cx="5943600" cy="3459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BA4183-08C9-DD47-9511-B6A2C9571B17}"/>
              </a:ext>
            </a:extLst>
          </p:cNvPr>
          <p:cNvSpPr txBox="1"/>
          <p:nvPr/>
        </p:nvSpPr>
        <p:spPr>
          <a:xfrm>
            <a:off x="8903322" y="6450639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512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7F8B5C4-733C-A641-A6C8-A219E3123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3364"/>
            <a:ext cx="6552153" cy="3255407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36E127D-6D39-444E-A62C-A5A9EF2E8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3570231"/>
            <a:ext cx="5872956" cy="2921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BA2E95-879F-4645-84AC-2C5913474DB7}"/>
              </a:ext>
            </a:extLst>
          </p:cNvPr>
          <p:cNvSpPr txBox="1"/>
          <p:nvPr/>
        </p:nvSpPr>
        <p:spPr>
          <a:xfrm>
            <a:off x="5086350" y="333625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Filter Outlier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4C2EA-C7CE-BC4D-A127-6C39C462DFC1}"/>
              </a:ext>
            </a:extLst>
          </p:cNvPr>
          <p:cNvSpPr txBox="1"/>
          <p:nvPr/>
        </p:nvSpPr>
        <p:spPr>
          <a:xfrm>
            <a:off x="5255247" y="637323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Filter Outlier</a:t>
            </a:r>
          </a:p>
        </p:txBody>
      </p:sp>
    </p:spTree>
    <p:extLst>
      <p:ext uri="{BB962C8B-B14F-4D97-AF65-F5344CB8AC3E}">
        <p14:creationId xmlns:p14="http://schemas.microsoft.com/office/powerpoint/2010/main" val="114962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1478</Words>
  <Application>Microsoft Macintosh PowerPoint</Application>
  <PresentationFormat>Widescreen</PresentationFormat>
  <Paragraphs>188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微软雅黑 Light</vt:lpstr>
      <vt:lpstr>Arial</vt:lpstr>
      <vt:lpstr>Calibri</vt:lpstr>
      <vt:lpstr>Calibri Light</vt:lpstr>
      <vt:lpstr>Office 主题</vt:lpstr>
      <vt:lpstr>Meeting 03/17/2020</vt:lpstr>
      <vt:lpstr>Exclude Bad Data </vt:lpstr>
      <vt:lpstr>PowerPoint Presentation</vt:lpstr>
      <vt:lpstr>In most cases, predictions inaccurate. Data too messy!</vt:lpstr>
      <vt:lpstr>Training Error</vt:lpstr>
      <vt:lpstr>Overfit observed</vt:lpstr>
      <vt:lpstr>Exclude Bad Data </vt:lpstr>
      <vt:lpstr>PowerPoint Presentation</vt:lpstr>
      <vt:lpstr>PowerPoint Presentation</vt:lpstr>
      <vt:lpstr>In most cases, predictions are better</vt:lpstr>
      <vt:lpstr>In most cases, predictions are better</vt:lpstr>
      <vt:lpstr>In most cases, predictions are better</vt:lpstr>
      <vt:lpstr>In most cases, predictions are better</vt:lpstr>
      <vt:lpstr>In most cases, predictions are better</vt:lpstr>
      <vt:lpstr>Training Error</vt:lpstr>
      <vt:lpstr>Exclude Bad Data </vt:lpstr>
      <vt:lpstr>Exclude Bad Data </vt:lpstr>
      <vt:lpstr>PowerPoint Presentation</vt:lpstr>
      <vt:lpstr>PowerPoint Presentation</vt:lpstr>
      <vt:lpstr>Discussion</vt:lpstr>
      <vt:lpstr>Exclude Bad Data </vt:lpstr>
      <vt:lpstr>Exclude Bad Data </vt:lpstr>
      <vt:lpstr>Examples (Bad Tails) </vt:lpstr>
      <vt:lpstr>Exclude Bad Data </vt:lpstr>
      <vt:lpstr>Examples (Short Episodes, Very Messy) </vt:lpstr>
      <vt:lpstr>If Smoothing</vt:lpstr>
      <vt:lpstr>Next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214: System Programming (Sec 07)</dc:title>
  <dc:creator>Shijie Geng</dc:creator>
  <cp:lastModifiedBy>张硕 张硕</cp:lastModifiedBy>
  <cp:revision>227</cp:revision>
  <dcterms:created xsi:type="dcterms:W3CDTF">2017-09-12T01:00:20Z</dcterms:created>
  <dcterms:modified xsi:type="dcterms:W3CDTF">2020-03-17T11:53:53Z</dcterms:modified>
</cp:coreProperties>
</file>