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3"/>
  </p:handoutMasterIdLst>
  <p:sldIdLst>
    <p:sldId id="343" r:id="rId3"/>
    <p:sldId id="257" r:id="rId5"/>
    <p:sldId id="349" r:id="rId6"/>
    <p:sldId id="351" r:id="rId7"/>
    <p:sldId id="365" r:id="rId8"/>
    <p:sldId id="352" r:id="rId9"/>
    <p:sldId id="353" r:id="rId10"/>
    <p:sldId id="354" r:id="rId11"/>
    <p:sldId id="355" r:id="rId12"/>
    <p:sldId id="356" r:id="rId13"/>
    <p:sldId id="357" r:id="rId14"/>
    <p:sldId id="358" r:id="rId15"/>
    <p:sldId id="359" r:id="rId16"/>
    <p:sldId id="360" r:id="rId17"/>
    <p:sldId id="361" r:id="rId18"/>
    <p:sldId id="364" r:id="rId19"/>
    <p:sldId id="362" r:id="rId20"/>
    <p:sldId id="363" r:id="rId21"/>
    <p:sldId id="366" r:id="rId2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4574"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435" autoAdjust="0"/>
  </p:normalViewPr>
  <p:slideViewPr>
    <p:cSldViewPr snapToGrid="0">
      <p:cViewPr varScale="1">
        <p:scale>
          <a:sx n="104" d="100"/>
          <a:sy n="104" d="100"/>
        </p:scale>
        <p:origin x="120" y="162"/>
      </p:cViewPr>
      <p:guideLst/>
    </p:cSldViewPr>
  </p:slid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C2A06FF-12EB-4A9F-A942-7C14C7D4CDB4}"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7A54D57-1E58-41A9-BDD9-F9650DC3A9B9}"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4A4EA136-98E3-4B8A-9303-C48C78FBCE6F}" type="datetime1">
              <a:rPr lang="zh-CN" altLang="en-US" noProof="0" smtClean="0"/>
            </a:fld>
            <a:endParaRPr lang="zh-CN" altLang="en-US" noProof="0" dirty="0"/>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5EB433F-E5C6-4E8D-82E5-3D359E2C0E58}"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true"/>
          </p:cNvSpPr>
          <p:nvPr>
            <p:ph type="sldNum" sz="quarter" idx="10"/>
          </p:nvPr>
        </p:nvSpPr>
        <p:spPr/>
        <p:txBody>
          <a:bodyPr rtlCol="0"/>
          <a:lstStyle/>
          <a:p>
            <a:pPr rtl="0"/>
            <a:fld id="{F5EB433F-E5C6-4E8D-82E5-3D359E2C0E58}"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true"/>
          </p:cNvSpPr>
          <p:nvPr>
            <p:ph type="sldNum" sz="quarter" idx="10"/>
          </p:nvPr>
        </p:nvSpPr>
        <p:spPr/>
        <p:txBody>
          <a:bodyPr rtlCol="0"/>
          <a:lstStyle/>
          <a:p>
            <a:pPr rtl="0"/>
            <a:fld id="{F5EB433F-E5C6-4E8D-82E5-3D359E2C0E58}"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r>
              <a:rPr lang="zh-CN" altLang="en-US" dirty="0"/>
              <a:t>通过对该网页的爬虫，再</a:t>
            </a:r>
            <a:r>
              <a:rPr lang="zh-CN" altLang="en-US" b="0" i="0" dirty="0">
                <a:solidFill>
                  <a:srgbClr val="4D4D4D"/>
                </a:solidFill>
                <a:effectLst/>
                <a:latin typeface="-apple-system"/>
              </a:rPr>
              <a:t>用</a:t>
            </a:r>
            <a:r>
              <a:rPr lang="en-US" altLang="zh-CN" b="0" i="0" dirty="0" err="1">
                <a:solidFill>
                  <a:srgbClr val="4D4D4D"/>
                </a:solidFill>
                <a:effectLst/>
                <a:latin typeface="-apple-system"/>
              </a:rPr>
              <a:t>BeautifulSoup</a:t>
            </a:r>
            <a:r>
              <a:rPr lang="zh-CN" altLang="en-US" b="0" i="0" dirty="0">
                <a:solidFill>
                  <a:srgbClr val="4D4D4D"/>
                </a:solidFill>
                <a:effectLst/>
                <a:latin typeface="-apple-system"/>
              </a:rPr>
              <a:t>去解析其内容，挖掘出相关的数据。</a:t>
            </a:r>
            <a:endParaRPr lang="zh-CN" altLang="en-US" dirty="0"/>
          </a:p>
        </p:txBody>
      </p:sp>
      <p:sp>
        <p:nvSpPr>
          <p:cNvPr id="4" name="灯片编号占位符 3"/>
          <p:cNvSpPr>
            <a:spLocks noGrp="true"/>
          </p:cNvSpPr>
          <p:nvPr>
            <p:ph type="sldNum" sz="quarter" idx="5"/>
          </p:nvPr>
        </p:nvSpPr>
        <p:spPr/>
        <p:txBody>
          <a:bodyPr/>
          <a:lstStyle/>
          <a:p>
            <a:fld id="{F5EB433F-E5C6-4E8D-82E5-3D359E2C0E58}" type="slidenum">
              <a:rPr lang="en-US" altLang="zh-CN" noProof="0" smtClean="0"/>
            </a:fld>
            <a:endParaRPr lang="zh-CN" alt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2" name="矩形"/>
          <p:cNvSpPr/>
          <p:nvPr userDrawn="true"/>
        </p:nvSpPr>
        <p:spPr>
          <a:xfrm flipH="true">
            <a:off x="-1" y="4450188"/>
            <a:ext cx="12192000" cy="2407811"/>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1"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2" name="标题 1"/>
          <p:cNvSpPr>
            <a:spLocks noGrp="true"/>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true"/>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sp>
        <p:nvSpPr>
          <p:cNvPr id="4" name="日期占位符 3"/>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6B27A13-5DA2-4067-AB56-B759CE2BCF77}" type="datetime1">
              <a:rPr lang="zh-CN" altLang="en-US" noProof="0" smtClean="0"/>
            </a:fld>
            <a:endParaRPr lang="zh-CN" altLang="en-US" noProof="0" dirty="0"/>
          </a:p>
        </p:txBody>
      </p:sp>
      <p:sp>
        <p:nvSpPr>
          <p:cNvPr id="5" name="页脚占位符 4"/>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议程">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15DB2CE-4D5F-4845-A4EE-AA655A8FF49A}" type="datetime1">
              <a:rPr lang="zh-CN" altLang="en-US" noProof="0" smtClean="0"/>
            </a:fld>
            <a:endParaRPr lang="zh-CN" altLang="en-US" noProof="0" dirty="0"/>
          </a:p>
        </p:txBody>
      </p:sp>
      <p:sp>
        <p:nvSpPr>
          <p:cNvPr id="3" name="页脚占位符 2"/>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灯片编号占位符 3"/>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5" name="矩形"/>
          <p:cNvSpPr/>
          <p:nvPr userDrawn="true"/>
        </p:nvSpPr>
        <p:spPr>
          <a:xfrm>
            <a:off x="3351057" y="0"/>
            <a:ext cx="8840943"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6"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0" name="标题占位符 1"/>
          <p:cNvSpPr>
            <a:spLocks noGrp="true"/>
          </p:cNvSpPr>
          <p:nvPr>
            <p:ph type="title" hasCustomPrompt="true"/>
          </p:nvPr>
        </p:nvSpPr>
        <p:spPr>
          <a:xfrm>
            <a:off x="635000" y="3135207"/>
            <a:ext cx="4886854" cy="587584"/>
          </a:xfrm>
          <a:prstGeom prst="rect">
            <a:avLst/>
          </a:prstGeom>
        </p:spPr>
        <p:txBody>
          <a:bodyPr vert="horz" lIns="91440" tIns="45720" rIns="91440" bIns="45720" rtlCol="0" anchor="ctr">
            <a:normAutofit/>
          </a:bodyPr>
          <a:lstStyle>
            <a:lvl1pPr algn="ctr">
              <a:defRPr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
        <p:nvSpPr>
          <p:cNvPr id="12" name="内容占位符 3"/>
          <p:cNvSpPr>
            <a:spLocks noGrp="true"/>
          </p:cNvSpPr>
          <p:nvPr>
            <p:ph sz="half" idx="2"/>
          </p:nvPr>
        </p:nvSpPr>
        <p:spPr>
          <a:xfrm>
            <a:off x="5575829" y="633875"/>
            <a:ext cx="5981171" cy="5590250"/>
          </a:xfrm>
        </p:spPr>
        <p:txBody>
          <a:bodyPr rtlCol="0" anchor="ctr">
            <a:normAutofit/>
          </a:bodyPr>
          <a:lstStyle>
            <a:lvl1pPr marL="342900" indent="-342900">
              <a:buClr>
                <a:schemeClr val="tx1"/>
              </a:buClr>
              <a:buFont typeface="+mj-lt"/>
              <a:buAutoNum type="arabicPeriod"/>
              <a:defRPr sz="1600">
                <a:solidFill>
                  <a:schemeClr val="tx1"/>
                </a:solidFill>
                <a:latin typeface="Microsoft YaHei UI" panose="020B0503020204020204" pitchFamily="34" charset="-122"/>
                <a:ea typeface="Microsoft YaHei UI" panose="020B0503020204020204" pitchFamily="34" charset="-122"/>
              </a:defRPr>
            </a:lvl1pPr>
            <a:lvl2pPr marL="544195" indent="-342900">
              <a:buClr>
                <a:schemeClr val="tx1"/>
              </a:buClr>
              <a:buFont typeface="+mj-lt"/>
              <a:buAutoNum type="arabicPeriod"/>
              <a:defRPr sz="1400">
                <a:solidFill>
                  <a:schemeClr val="tx1"/>
                </a:solidFill>
                <a:latin typeface="Microsoft YaHei UI" panose="020B0503020204020204" pitchFamily="34" charset="-122"/>
                <a:ea typeface="Microsoft YaHei UI" panose="020B0503020204020204" pitchFamily="34" charset="-122"/>
              </a:defRPr>
            </a:lvl2pPr>
            <a:lvl3pPr marL="612775" indent="-228600">
              <a:buClr>
                <a:schemeClr val="tx1"/>
              </a:buClr>
              <a:buFont typeface="+mj-lt"/>
              <a:buAutoNum type="arabicPeriod"/>
              <a:defRPr sz="1100">
                <a:solidFill>
                  <a:schemeClr val="tx1"/>
                </a:solidFill>
                <a:latin typeface="Microsoft YaHei UI" panose="020B0503020204020204" pitchFamily="34" charset="-122"/>
                <a:ea typeface="Microsoft YaHei UI" panose="020B0503020204020204" pitchFamily="34" charset="-122"/>
              </a:defRPr>
            </a:lvl3pPr>
            <a:lvl4pPr marL="795655" indent="-228600">
              <a:buClr>
                <a:schemeClr val="tx1"/>
              </a:buClr>
              <a:buFont typeface="+mj-lt"/>
              <a:buAutoNum type="arabicPeriod"/>
              <a:defRPr sz="1100">
                <a:solidFill>
                  <a:schemeClr val="tx1"/>
                </a:solidFill>
                <a:latin typeface="Microsoft YaHei UI" panose="020B0503020204020204" pitchFamily="34" charset="-122"/>
                <a:ea typeface="Microsoft YaHei UI" panose="020B0503020204020204" pitchFamily="34" charset="-122"/>
              </a:defRPr>
            </a:lvl4pPr>
            <a:lvl5pPr marL="978535" indent="-228600">
              <a:buClr>
                <a:schemeClr val="tx1"/>
              </a:buClr>
              <a:buFont typeface="+mj-lt"/>
              <a:buAutoNum type="arabicPeriod"/>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两栏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FE9194F-C691-4D69-AFD1-39C73DF33CAD}" type="datetime1">
              <a:rPr lang="zh-CN" altLang="en-US" noProof="0" smtClean="0"/>
            </a:fld>
            <a:endParaRPr lang="zh-CN" altLang="en-US" noProof="0" dirty="0"/>
          </a:p>
        </p:txBody>
      </p:sp>
      <p:sp>
        <p:nvSpPr>
          <p:cNvPr id="3" name="页脚占位符 2"/>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灯片编号占位符 3"/>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5" name="矩形"/>
          <p:cNvSpPr/>
          <p:nvPr userDrawn="true"/>
        </p:nvSpPr>
        <p:spPr>
          <a:xfrm>
            <a:off x="1" y="17145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6"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7" name="标题占位符 1"/>
          <p:cNvSpPr>
            <a:spLocks noGrp="true"/>
          </p:cNvSpPr>
          <p:nvPr>
            <p:ph type="title" hasCustomPrompt="true"/>
          </p:nvPr>
        </p:nvSpPr>
        <p:spPr>
          <a:xfrm>
            <a:off x="5443870" y="942871"/>
            <a:ext cx="5711810" cy="587584"/>
          </a:xfrm>
          <a:prstGeom prst="rect">
            <a:avLst/>
          </a:prstGeom>
        </p:spPr>
        <p:txBody>
          <a:bodyPr vert="horz" lIns="91440" tIns="45720" rIns="91440" bIns="45720" rtlCol="0" anchor="ctr">
            <a:norm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dirty="0"/>
              <a:t>单击以编辑模板标题样式</a:t>
            </a:r>
            <a:endParaRPr lang="zh-CN" altLang="en-US" noProof="0" dirty="0"/>
          </a:p>
        </p:txBody>
      </p:sp>
      <p:sp>
        <p:nvSpPr>
          <p:cNvPr id="9" name="内容占位符 3"/>
          <p:cNvSpPr>
            <a:spLocks noGrp="true"/>
          </p:cNvSpPr>
          <p:nvPr>
            <p:ph sz="half" idx="2"/>
          </p:nvPr>
        </p:nvSpPr>
        <p:spPr>
          <a:xfrm>
            <a:off x="5443870" y="1973589"/>
            <a:ext cx="5711810" cy="3941540"/>
          </a:xfrm>
        </p:spPr>
        <p:txBody>
          <a:bodyPr rtlCol="0">
            <a:normAutofit/>
          </a:bodyPr>
          <a:lstStyle>
            <a:lvl1pPr>
              <a:buClr>
                <a:schemeClr val="tx1"/>
              </a:buClr>
              <a:defRPr sz="1600">
                <a:solidFill>
                  <a:schemeClr val="tx1"/>
                </a:solidFill>
                <a:latin typeface="Microsoft YaHei UI" panose="020B0503020204020204" pitchFamily="34" charset="-122"/>
                <a:ea typeface="Microsoft YaHei UI" panose="020B0503020204020204" pitchFamily="34" charset="-122"/>
              </a:defRPr>
            </a:lvl1pPr>
            <a:lvl2pPr marL="384175" indent="-182880">
              <a:buClr>
                <a:schemeClr val="tx1"/>
              </a:buClr>
              <a:buFont typeface="Arial" panose="02080604020202020204" pitchFamily="34" charset="0"/>
              <a:buChar char="•"/>
              <a:defRPr sz="1400">
                <a:solidFill>
                  <a:schemeClr val="tx1"/>
                </a:solidFill>
                <a:latin typeface="Microsoft YaHei UI" panose="020B0503020204020204" pitchFamily="34" charset="-122"/>
                <a:ea typeface="Microsoft YaHei UI" panose="020B0503020204020204" pitchFamily="34" charset="-122"/>
              </a:defRPr>
            </a:lvl2pPr>
            <a:lvl3pPr marL="567055" indent="-182880">
              <a:buClr>
                <a:schemeClr val="tx1"/>
              </a:buClr>
              <a:buFont typeface="Arial" panose="02080604020202020204" pitchFamily="34" charset="0"/>
              <a:buChar char="•"/>
              <a:defRPr sz="1100">
                <a:solidFill>
                  <a:schemeClr val="tx1"/>
                </a:solidFill>
                <a:latin typeface="Microsoft YaHei UI" panose="020B0503020204020204" pitchFamily="34" charset="-122"/>
                <a:ea typeface="Microsoft YaHei UI" panose="020B0503020204020204" pitchFamily="34" charset="-122"/>
              </a:defRPr>
            </a:lvl3pPr>
            <a:lvl4pPr marL="749935" indent="-182880">
              <a:buClr>
                <a:schemeClr val="tx1"/>
              </a:buClr>
              <a:buFont typeface="Arial" panose="02080604020202020204" pitchFamily="34" charset="0"/>
              <a:buChar char="•"/>
              <a:defRPr sz="1100">
                <a:solidFill>
                  <a:schemeClr val="tx1"/>
                </a:solidFill>
                <a:latin typeface="Microsoft YaHei UI" panose="020B0503020204020204" pitchFamily="34" charset="-122"/>
                <a:ea typeface="Microsoft YaHei UI" panose="020B0503020204020204" pitchFamily="34" charset="-122"/>
              </a:defRPr>
            </a:lvl4pPr>
            <a:lvl5pPr marL="932815" indent="-182880">
              <a:buClr>
                <a:schemeClr val="tx1"/>
              </a:buClr>
              <a:buFont typeface="Arial" panose="02080604020202020204" pitchFamily="34" charset="0"/>
              <a:buChar cha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14" name="内容占位符 3"/>
          <p:cNvSpPr>
            <a:spLocks noGrp="true"/>
          </p:cNvSpPr>
          <p:nvPr>
            <p:ph sz="half" idx="14"/>
          </p:nvPr>
        </p:nvSpPr>
        <p:spPr>
          <a:xfrm>
            <a:off x="605170" y="621039"/>
            <a:ext cx="4589130" cy="5603086"/>
          </a:xfrm>
          <a:solidFill>
            <a:srgbClr val="EDEFF7"/>
          </a:solidFill>
        </p:spPr>
        <p:txBody>
          <a:bodyPr rtlCol="0">
            <a:normAutofit/>
          </a:bodyPr>
          <a:lstStyle>
            <a:lvl1pPr>
              <a:buClr>
                <a:schemeClr val="tx1"/>
              </a:buClr>
              <a:defRPr sz="1600">
                <a:solidFill>
                  <a:schemeClr val="tx1"/>
                </a:solidFill>
                <a:latin typeface="Microsoft YaHei UI" panose="020B0503020204020204" pitchFamily="34" charset="-122"/>
                <a:ea typeface="Microsoft YaHei UI" panose="020B0503020204020204" pitchFamily="34" charset="-122"/>
              </a:defRPr>
            </a:lvl1pPr>
            <a:lvl2pPr marL="384175" indent="-182880">
              <a:buClr>
                <a:schemeClr val="tx1"/>
              </a:buClr>
              <a:buFont typeface="Arial" panose="02080604020202020204" pitchFamily="34" charset="0"/>
              <a:buChar char="•"/>
              <a:defRPr sz="1400">
                <a:solidFill>
                  <a:schemeClr val="tx1"/>
                </a:solidFill>
                <a:latin typeface="Microsoft YaHei UI" panose="020B0503020204020204" pitchFamily="34" charset="-122"/>
                <a:ea typeface="Microsoft YaHei UI" panose="020B0503020204020204" pitchFamily="34" charset="-122"/>
              </a:defRPr>
            </a:lvl2pPr>
            <a:lvl3pPr marL="567055" indent="-182880">
              <a:buClr>
                <a:schemeClr val="tx1"/>
              </a:buClr>
              <a:buFont typeface="Arial" panose="02080604020202020204" pitchFamily="34" charset="0"/>
              <a:buChar char="•"/>
              <a:defRPr sz="1100">
                <a:solidFill>
                  <a:schemeClr val="tx1"/>
                </a:solidFill>
                <a:latin typeface="Microsoft YaHei UI" panose="020B0503020204020204" pitchFamily="34" charset="-122"/>
                <a:ea typeface="Microsoft YaHei UI" panose="020B0503020204020204" pitchFamily="34" charset="-122"/>
              </a:defRPr>
            </a:lvl3pPr>
            <a:lvl4pPr marL="749935" indent="-182880">
              <a:buClr>
                <a:schemeClr val="tx1"/>
              </a:buClr>
              <a:buFont typeface="Arial" panose="02080604020202020204" pitchFamily="34" charset="0"/>
              <a:buChar char="•"/>
              <a:defRPr sz="1100">
                <a:solidFill>
                  <a:schemeClr val="tx1"/>
                </a:solidFill>
                <a:latin typeface="Microsoft YaHei UI" panose="020B0503020204020204" pitchFamily="34" charset="-122"/>
                <a:ea typeface="Microsoft YaHei UI" panose="020B0503020204020204" pitchFamily="34" charset="-122"/>
              </a:defRPr>
            </a:lvl4pPr>
            <a:lvl5pPr marL="932815" indent="-182880">
              <a:buClr>
                <a:schemeClr val="tx1"/>
              </a:buClr>
              <a:buFont typeface="Arial" panose="02080604020202020204" pitchFamily="34" charset="0"/>
              <a:buChar cha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showMasterSp="0">
  <p:cSld name="带标题的图片">
    <p:bg>
      <p:bgPr>
        <a:solidFill>
          <a:schemeClr val="bg1"/>
        </a:solidFill>
        <a:effectLst/>
      </p:bgPr>
    </p:bg>
    <p:spTree>
      <p:nvGrpSpPr>
        <p:cNvPr id="1" name=""/>
        <p:cNvGrpSpPr/>
        <p:nvPr/>
      </p:nvGrpSpPr>
      <p:grpSpPr>
        <a:xfrm>
          <a:off x="0" y="0"/>
          <a:ext cx="0" cy="0"/>
          <a:chOff x="0" y="0"/>
          <a:chExt cx="0" cy="0"/>
        </a:xfrm>
      </p:grpSpPr>
      <p:sp>
        <p:nvSpPr>
          <p:cNvPr id="9" name="矩形"/>
          <p:cNvSpPr/>
          <p:nvPr userDrawn="true"/>
        </p:nvSpPr>
        <p:spPr>
          <a:xfrm>
            <a:off x="10993582" y="0"/>
            <a:ext cx="1198418"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0"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8" name="长方形 7"/>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true" noChangeAspect="true"/>
          </p:cNvSpPr>
          <p:nvPr>
            <p:ph type="pic" idx="1"/>
          </p:nvPr>
        </p:nvSpPr>
        <p:spPr>
          <a:xfrm>
            <a:off x="635001" y="603250"/>
            <a:ext cx="10921998" cy="3294019"/>
          </a:xfrm>
          <a:solidFill>
            <a:schemeClr val="bg1"/>
          </a:solidFill>
        </p:spPr>
        <p:txBody>
          <a:bodyPr lIns="457200" tIns="457200" rtlCol="0" anchor="t"/>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2" name="标题 1"/>
          <p:cNvSpPr>
            <a:spLocks noGrp="true"/>
          </p:cNvSpPr>
          <p:nvPr>
            <p:ph type="title"/>
          </p:nvPr>
        </p:nvSpPr>
        <p:spPr>
          <a:xfrm>
            <a:off x="1097279" y="4298078"/>
            <a:ext cx="10113645" cy="743682"/>
          </a:xfrm>
          <a:prstGeom prst="rect">
            <a:avLst/>
          </a:prstGeom>
        </p:spPr>
        <p:txBody>
          <a:bodyPr tIns="0" bIns="0" rtlCol="0" anchor="b">
            <a:noAutofit/>
          </a:bodyPr>
          <a:lstStyle>
            <a:lvl1pPr>
              <a:defRPr sz="3600" b="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true"/>
          </p:cNvSpPr>
          <p:nvPr>
            <p:ph type="body" sz="half" idx="2"/>
          </p:nvPr>
        </p:nvSpPr>
        <p:spPr>
          <a:xfrm>
            <a:off x="1097279" y="5213716"/>
            <a:ext cx="10113264" cy="609600"/>
          </a:xfrm>
        </p:spPr>
        <p:txBody>
          <a:bodyPr lIns="91440" tIns="0" rIns="91440" bIns="0" rtlCol="0">
            <a:normAutofit/>
          </a:bodyPr>
          <a:lstStyle>
            <a:lvl1pPr marL="0" indent="0">
              <a:spcBef>
                <a:spcPts val="0"/>
              </a:spcBef>
              <a:spcAft>
                <a:spcPts val="600"/>
              </a:spcAft>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endParaRPr lang="zh-CN" altLang="en-US" noProof="0"/>
          </a:p>
        </p:txBody>
      </p:sp>
      <p:sp>
        <p:nvSpPr>
          <p:cNvPr id="5" name="日期占位符 4"/>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6D4EBB5-FB22-47C0-BF5A-27D03F8DC041}" type="datetime1">
              <a:rPr lang="zh-CN" altLang="en-US" noProof="0" smtClean="0"/>
            </a:fld>
            <a:endParaRPr lang="zh-CN" altLang="en-US" noProof="0" dirty="0"/>
          </a:p>
        </p:txBody>
      </p:sp>
      <p:sp>
        <p:nvSpPr>
          <p:cNvPr id="6" name="页脚占位符 5"/>
          <p:cNvSpPr>
            <a:spLocks noGrp="true"/>
          </p:cNvSpPr>
          <p:nvPr>
            <p:ph type="ftr" sz="quarter" idx="11"/>
          </p:nvPr>
        </p:nvSpPr>
        <p:spPr>
          <a:xfrm>
            <a:off x="1097279" y="6446838"/>
            <a:ext cx="6818262"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12" name="矩形"/>
          <p:cNvSpPr/>
          <p:nvPr userDrawn="true"/>
        </p:nvSpPr>
        <p:spPr>
          <a:xfrm flipH="true">
            <a:off x="4217870" y="0"/>
            <a:ext cx="3599236" cy="6857999"/>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1"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2" name="标题 1"/>
          <p:cNvSpPr>
            <a:spLocks noGrp="true"/>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true"/>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sp>
        <p:nvSpPr>
          <p:cNvPr id="4" name="日期占位符 3"/>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CDA2A87-85BC-4932-A386-D037AA6275AB}" type="datetime1">
              <a:rPr lang="zh-CN" altLang="en-US" noProof="0" smtClean="0"/>
            </a:fld>
            <a:endParaRPr lang="zh-CN" altLang="en-US" noProof="0" dirty="0"/>
          </a:p>
        </p:txBody>
      </p:sp>
      <p:sp>
        <p:nvSpPr>
          <p:cNvPr id="5" name="页脚占位符 4"/>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12" name="矩形"/>
          <p:cNvSpPr/>
          <p:nvPr userDrawn="true"/>
        </p:nvSpPr>
        <p:spPr>
          <a:xfrm flipH="true">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3"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3" name="内容占位符 2"/>
          <p:cNvSpPr>
            <a:spLocks noGrp="true"/>
          </p:cNvSpPr>
          <p:nvPr>
            <p:ph idx="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vl2pPr>
              <a:defRPr>
                <a:solidFill>
                  <a:schemeClr val="tx1"/>
                </a:solidFill>
                <a:latin typeface="Microsoft YaHei UI" panose="020B0503020204020204" pitchFamily="34" charset="-122"/>
                <a:ea typeface="Microsoft YaHei UI" panose="020B0503020204020204" pitchFamily="34" charset="-122"/>
              </a:defRPr>
            </a:lvl2pPr>
            <a:lvl3pPr>
              <a:defRPr>
                <a:solidFill>
                  <a:schemeClr val="tx1"/>
                </a:solidFill>
                <a:latin typeface="Microsoft YaHei UI" panose="020B0503020204020204" pitchFamily="34" charset="-122"/>
                <a:ea typeface="Microsoft YaHei UI" panose="020B0503020204020204" pitchFamily="34" charset="-122"/>
              </a:defRPr>
            </a:lvl3pPr>
            <a:lvl4pPr>
              <a:defRPr>
                <a:solidFill>
                  <a:schemeClr val="tx1"/>
                </a:solidFill>
                <a:latin typeface="Microsoft YaHei UI" panose="020B0503020204020204" pitchFamily="34" charset="-122"/>
                <a:ea typeface="Microsoft YaHei UI" panose="020B0503020204020204" pitchFamily="34" charset="-122"/>
              </a:defRPr>
            </a:lvl4pPr>
            <a:lvl5pPr>
              <a:defRPr>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7" name="日期占位符 6"/>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FDA06-2CBA-4611-8FE3-B2A6B60E785D}" type="datetime1">
              <a:rPr lang="zh-CN" altLang="en-US" noProof="0" smtClean="0"/>
            </a:fld>
            <a:endParaRPr lang="zh-CN" altLang="en-US" noProof="0" dirty="0"/>
          </a:p>
        </p:txBody>
      </p:sp>
      <p:sp>
        <p:nvSpPr>
          <p:cNvPr id="8" name="页脚占位符 7"/>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9" name="灯片编号占位符 8"/>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11" name="标题占位符 1"/>
          <p:cNvSpPr>
            <a:spLocks noGrp="true"/>
          </p:cNvSpPr>
          <p:nvPr>
            <p:ph type="title" hasCustomPrompt="true"/>
          </p:nvPr>
        </p:nvSpPr>
        <p:spPr>
          <a:xfrm>
            <a:off x="1097280" y="942871"/>
            <a:ext cx="10058400" cy="587584"/>
          </a:xfrm>
          <a:prstGeom prst="rect">
            <a:avLst/>
          </a:prstGeom>
        </p:spPr>
        <p:txBody>
          <a:bodyPr vert="horz" lIns="91440" tIns="45720" rIns="91440" bIns="45720" rtlCol="0" anchor="ctr">
            <a:normAutofit/>
          </a:bodyPr>
          <a:lstStyle>
            <a:lvl1pPr>
              <a:defRPr cap="all" baseline="0">
                <a:latin typeface="Microsoft YaHei UI" panose="020B0503020204020204" pitchFamily="34" charset="-122"/>
                <a:ea typeface="Microsoft YaHei UI" panose="020B0503020204020204" pitchFamily="34" charset="-122"/>
              </a:defRPr>
            </a:lvl1pPr>
          </a:lstStyle>
          <a:p>
            <a:pPr rtl="0"/>
            <a:r>
              <a:rPr lang="zh-CN" altLang="en-US" noProof="0" dirty="0"/>
              <a:t>单击以编辑模板标题样式</a:t>
            </a:r>
            <a:endParaRPr lang="zh-CN"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solidFill>
        <a:effectLst/>
      </p:bgPr>
    </p:bg>
    <p:spTree>
      <p:nvGrpSpPr>
        <p:cNvPr id="1" name=""/>
        <p:cNvGrpSpPr/>
        <p:nvPr/>
      </p:nvGrpSpPr>
      <p:grpSpPr>
        <a:xfrm>
          <a:off x="0" y="0"/>
          <a:ext cx="0" cy="0"/>
          <a:chOff x="0" y="0"/>
          <a:chExt cx="0" cy="0"/>
        </a:xfrm>
      </p:grpSpPr>
      <p:sp>
        <p:nvSpPr>
          <p:cNvPr id="15" name="矩形"/>
          <p:cNvSpPr/>
          <p:nvPr userDrawn="true"/>
        </p:nvSpPr>
        <p:spPr>
          <a:xfrm flipH="true">
            <a:off x="0" y="0"/>
            <a:ext cx="6096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6"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3" name="文本占位符 2"/>
          <p:cNvSpPr>
            <a:spLocks noGrp="true"/>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true"/>
          </p:cNvSpPr>
          <p:nvPr>
            <p:ph sz="half" idx="2"/>
          </p:nvPr>
        </p:nvSpPr>
        <p:spPr>
          <a:xfrm>
            <a:off x="1097280" y="2958274"/>
            <a:ext cx="4639736" cy="2910821"/>
          </a:xfrm>
        </p:spPr>
        <p:txBody>
          <a:bodyPr rtlCol="0">
            <a:normAutofit/>
          </a:bodyPr>
          <a:lstStyle>
            <a:lvl1pPr>
              <a:defRPr sz="1600">
                <a:solidFill>
                  <a:schemeClr val="tx1"/>
                </a:solidFill>
                <a:latin typeface="Microsoft YaHei UI" panose="020B0503020204020204" pitchFamily="34" charset="-122"/>
                <a:ea typeface="Microsoft YaHei UI" panose="020B0503020204020204" pitchFamily="34" charset="-122"/>
              </a:defRPr>
            </a:lvl1pPr>
            <a:lvl2pPr>
              <a:defRPr sz="1400">
                <a:solidFill>
                  <a:schemeClr val="tx1"/>
                </a:solidFill>
                <a:latin typeface="Microsoft YaHei UI" panose="020B0503020204020204" pitchFamily="34" charset="-122"/>
                <a:ea typeface="Microsoft YaHei UI" panose="020B0503020204020204" pitchFamily="34" charset="-122"/>
              </a:defRPr>
            </a:lvl2pPr>
            <a:lvl3pPr>
              <a:defRPr sz="1100">
                <a:solidFill>
                  <a:schemeClr val="tx1"/>
                </a:solidFill>
                <a:latin typeface="Microsoft YaHei UI" panose="020B0503020204020204" pitchFamily="34" charset="-122"/>
                <a:ea typeface="Microsoft YaHei UI" panose="020B0503020204020204" pitchFamily="34" charset="-122"/>
              </a:defRPr>
            </a:lvl3pPr>
            <a:lvl4pPr>
              <a:defRPr sz="1100">
                <a:solidFill>
                  <a:schemeClr val="tx1"/>
                </a:solidFill>
                <a:latin typeface="Microsoft YaHei UI" panose="020B0503020204020204" pitchFamily="34" charset="-122"/>
                <a:ea typeface="Microsoft YaHei UI" panose="020B0503020204020204" pitchFamily="34" charset="-122"/>
              </a:defRPr>
            </a:lvl4pPr>
            <a:lvl5pP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文本占位符 4"/>
          <p:cNvSpPr>
            <a:spLocks noGrp="true"/>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true"/>
          </p:cNvSpPr>
          <p:nvPr>
            <p:ph sz="quarter" idx="4"/>
          </p:nvPr>
        </p:nvSpPr>
        <p:spPr>
          <a:xfrm>
            <a:off x="6515944" y="2958273"/>
            <a:ext cx="4639736" cy="2910821"/>
          </a:xfrm>
        </p:spPr>
        <p:txBody>
          <a:bodyPr rtlCol="0">
            <a:normAutofit/>
          </a:bodyPr>
          <a:lstStyle>
            <a:lvl1pPr>
              <a:defRPr sz="1600">
                <a:solidFill>
                  <a:schemeClr val="tx1"/>
                </a:solidFill>
                <a:latin typeface="Microsoft YaHei UI" panose="020B0503020204020204" pitchFamily="34" charset="-122"/>
                <a:ea typeface="Microsoft YaHei UI" panose="020B0503020204020204" pitchFamily="34" charset="-122"/>
              </a:defRPr>
            </a:lvl1pPr>
            <a:lvl2pPr>
              <a:defRPr sz="1400">
                <a:solidFill>
                  <a:schemeClr val="tx1"/>
                </a:solidFill>
                <a:latin typeface="Microsoft YaHei UI" panose="020B0503020204020204" pitchFamily="34" charset="-122"/>
                <a:ea typeface="Microsoft YaHei UI" panose="020B0503020204020204" pitchFamily="34" charset="-122"/>
              </a:defRPr>
            </a:lvl2pPr>
            <a:lvl3pPr>
              <a:defRPr sz="1100">
                <a:solidFill>
                  <a:schemeClr val="tx1"/>
                </a:solidFill>
                <a:latin typeface="Microsoft YaHei UI" panose="020B0503020204020204" pitchFamily="34" charset="-122"/>
                <a:ea typeface="Microsoft YaHei UI" panose="020B0503020204020204" pitchFamily="34" charset="-122"/>
              </a:defRPr>
            </a:lvl3pPr>
            <a:lvl4pPr>
              <a:defRPr sz="1100">
                <a:solidFill>
                  <a:schemeClr val="tx1"/>
                </a:solidFill>
                <a:latin typeface="Microsoft YaHei UI" panose="020B0503020204020204" pitchFamily="34" charset="-122"/>
                <a:ea typeface="Microsoft YaHei UI" panose="020B0503020204020204" pitchFamily="34" charset="-122"/>
              </a:defRPr>
            </a:lvl4pPr>
            <a:lvl5pPr>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2" name="日期占位符 1"/>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9137DF0-AE91-4E9D-9548-99B3D0E4D9A8}" type="datetime1">
              <a:rPr lang="zh-CN" altLang="en-US" noProof="0" smtClean="0"/>
            </a:fld>
            <a:endParaRPr lang="zh-CN" altLang="en-US" noProof="0" dirty="0"/>
          </a:p>
        </p:txBody>
      </p:sp>
      <p:sp>
        <p:nvSpPr>
          <p:cNvPr id="11" name="页脚占位符 10"/>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12" name="灯片编号占位符 11"/>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17" name="标题占位符 1"/>
          <p:cNvSpPr>
            <a:spLocks noGrp="true"/>
          </p:cNvSpPr>
          <p:nvPr>
            <p:ph type="title" hasCustomPrompt="true"/>
          </p:nvPr>
        </p:nvSpPr>
        <p:spPr>
          <a:xfrm>
            <a:off x="1097280" y="942871"/>
            <a:ext cx="10058400" cy="587584"/>
          </a:xfrm>
          <a:prstGeom prst="rect">
            <a:avLst/>
          </a:prstGeom>
        </p:spPr>
        <p:txBody>
          <a:bodyPr vert="horz" lIns="91440" tIns="45720" rIns="91440" bIns="45720" rtlCol="0" anchor="ctr">
            <a:normAutofit/>
          </a:bodyPr>
          <a:lstStyle>
            <a:lvl1pPr>
              <a:defRPr cap="all" baseline="0">
                <a:latin typeface="Microsoft YaHei UI" panose="020B0503020204020204" pitchFamily="34" charset="-122"/>
                <a:ea typeface="Microsoft YaHei UI" panose="020B0503020204020204" pitchFamily="34" charset="-122"/>
              </a:defRPr>
            </a:lvl1pPr>
          </a:lstStyle>
          <a:p>
            <a:pPr rtl="0"/>
            <a:r>
              <a:rPr lang="zh-CN" altLang="en-US" noProof="0" dirty="0"/>
              <a:t>单击以编辑模板标题样式</a:t>
            </a:r>
            <a:endParaRPr lang="zh-CN"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9" name="矩形"/>
          <p:cNvSpPr/>
          <p:nvPr userDrawn="true"/>
        </p:nvSpPr>
        <p:spPr>
          <a:xfrm flipH="true">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0"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6" name="日期占位符 5"/>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0FA7547-AEBF-426D-B8A9-FFCCD8748889}" type="datetime1">
              <a:rPr lang="zh-CN" altLang="en-US" noProof="0" smtClean="0"/>
            </a:fld>
            <a:endParaRPr lang="zh-CN" altLang="en-US" noProof="0" dirty="0"/>
          </a:p>
        </p:txBody>
      </p:sp>
      <p:sp>
        <p:nvSpPr>
          <p:cNvPr id="7" name="页脚占位符 6"/>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8" name="灯片编号占位符 7"/>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14" name="标题占位符 1"/>
          <p:cNvSpPr>
            <a:spLocks noGrp="true"/>
          </p:cNvSpPr>
          <p:nvPr>
            <p:ph type="title" hasCustomPrompt="true"/>
          </p:nvPr>
        </p:nvSpPr>
        <p:spPr>
          <a:xfrm>
            <a:off x="1097280" y="942871"/>
            <a:ext cx="10058400" cy="587584"/>
          </a:xfrm>
          <a:prstGeom prst="rect">
            <a:avLst/>
          </a:prstGeom>
        </p:spPr>
        <p:txBody>
          <a:bodyPr vert="horz" lIns="91440" tIns="45720" rIns="91440" bIns="45720" rtlCol="0" anchor="ctr">
            <a:normAutofit/>
          </a:bodyPr>
          <a:lstStyle>
            <a:lvl1pPr>
              <a:defRPr cap="all" baseline="0">
                <a:latin typeface="Microsoft YaHei UI" panose="020B0503020204020204" pitchFamily="34" charset="-122"/>
                <a:ea typeface="Microsoft YaHei UI" panose="020B0503020204020204" pitchFamily="34" charset="-122"/>
              </a:defRPr>
            </a:lvl1pPr>
          </a:lstStyle>
          <a:p>
            <a:pPr rtl="0"/>
            <a:r>
              <a:rPr lang="zh-CN" altLang="en-US" noProof="0" dirty="0"/>
              <a:t>单击以编辑模板标题样式</a:t>
            </a:r>
            <a:endParaRPr lang="zh-CN"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团队 ">
    <p:bg>
      <p:bgPr>
        <a:solidFill>
          <a:schemeClr val="bg1"/>
        </a:solidFill>
        <a:effectLst/>
      </p:bgPr>
    </p:bg>
    <p:spTree>
      <p:nvGrpSpPr>
        <p:cNvPr id="1" name=""/>
        <p:cNvGrpSpPr/>
        <p:nvPr/>
      </p:nvGrpSpPr>
      <p:grpSpPr>
        <a:xfrm>
          <a:off x="0" y="0"/>
          <a:ext cx="0" cy="0"/>
          <a:chOff x="0" y="0"/>
          <a:chExt cx="0" cy="0"/>
        </a:xfrm>
      </p:grpSpPr>
      <p:sp>
        <p:nvSpPr>
          <p:cNvPr id="11" name="矩形"/>
          <p:cNvSpPr/>
          <p:nvPr userDrawn="true"/>
        </p:nvSpPr>
        <p:spPr>
          <a:xfrm>
            <a:off x="1" y="34290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0"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6" name="日期占位符 5"/>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00022C0-D600-4183-8547-504899A53197}" type="datetime1">
              <a:rPr lang="zh-CN" altLang="en-US" noProof="0" smtClean="0"/>
            </a:fld>
            <a:endParaRPr lang="zh-CN" altLang="en-US" noProof="0" dirty="0"/>
          </a:p>
        </p:txBody>
      </p:sp>
      <p:sp>
        <p:nvSpPr>
          <p:cNvPr id="7" name="页脚占位符 6"/>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8" name="灯片编号占位符 7"/>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19" name="图片占位符 3"/>
          <p:cNvSpPr>
            <a:spLocks noGrp="true"/>
          </p:cNvSpPr>
          <p:nvPr>
            <p:ph type="pic" sz="quarter" idx="13"/>
          </p:nvPr>
        </p:nvSpPr>
        <p:spPr>
          <a:xfrm>
            <a:off x="1097279" y="1930861"/>
            <a:ext cx="2919413" cy="2919413"/>
          </a:xfrm>
          <a:solidFill>
            <a:srgbClr val="EDEFF7"/>
          </a:solidFill>
        </p:spPr>
        <p:txBody>
          <a:bodyPr rtlCol="0" anchor="ctr"/>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0" name="图片占位符 3"/>
          <p:cNvSpPr>
            <a:spLocks noGrp="true"/>
          </p:cNvSpPr>
          <p:nvPr>
            <p:ph type="pic" sz="quarter" idx="14"/>
          </p:nvPr>
        </p:nvSpPr>
        <p:spPr>
          <a:xfrm>
            <a:off x="4659186" y="1930861"/>
            <a:ext cx="2919413" cy="2919413"/>
          </a:xfrm>
          <a:solidFill>
            <a:srgbClr val="EDEFF7"/>
          </a:solidFill>
        </p:spPr>
        <p:txBody>
          <a:bodyPr rtlCol="0" anchor="ctr"/>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1" name="图片占位符 3"/>
          <p:cNvSpPr>
            <a:spLocks noGrp="true"/>
          </p:cNvSpPr>
          <p:nvPr>
            <p:ph type="pic" sz="quarter" idx="15"/>
          </p:nvPr>
        </p:nvSpPr>
        <p:spPr>
          <a:xfrm>
            <a:off x="8221093" y="1930861"/>
            <a:ext cx="2919413" cy="2919413"/>
          </a:xfrm>
          <a:solidFill>
            <a:srgbClr val="EDEFF7"/>
          </a:solidFill>
        </p:spPr>
        <p:txBody>
          <a:bodyPr rtlCol="0" anchor="ctr"/>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2" name="文本占位符 3"/>
          <p:cNvSpPr>
            <a:spLocks noGrp="true"/>
          </p:cNvSpPr>
          <p:nvPr>
            <p:ph type="body" sz="half" idx="2" hasCustomPrompt="true"/>
          </p:nvPr>
        </p:nvSpPr>
        <p:spPr>
          <a:xfrm>
            <a:off x="1097279" y="5257321"/>
            <a:ext cx="2919413" cy="583534"/>
          </a:xfrm>
        </p:spPr>
        <p:txBody>
          <a:bodyPr lIns="91440" rIns="91440" rtlCol="0" anchor="ctr">
            <a:normAutofit/>
          </a:bodyPr>
          <a:lstStyle>
            <a:lvl1pPr marL="0" indent="0" algn="ctr">
              <a:buNone/>
              <a:defRPr sz="180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dirty="0"/>
              <a:t>在此处输入名称</a:t>
            </a:r>
            <a:endParaRPr lang="zh-CN" altLang="en-US" noProof="0" dirty="0"/>
          </a:p>
        </p:txBody>
      </p:sp>
      <p:sp>
        <p:nvSpPr>
          <p:cNvPr id="23" name="文本占位符 3"/>
          <p:cNvSpPr>
            <a:spLocks noGrp="true"/>
          </p:cNvSpPr>
          <p:nvPr>
            <p:ph type="body" sz="half" idx="16" hasCustomPrompt="true"/>
          </p:nvPr>
        </p:nvSpPr>
        <p:spPr>
          <a:xfrm>
            <a:off x="4666773" y="5257321"/>
            <a:ext cx="2919413" cy="583534"/>
          </a:xfrm>
        </p:spPr>
        <p:txBody>
          <a:bodyPr lIns="91440" rIns="91440" rtlCol="0" anchor="ctr">
            <a:normAutofit/>
          </a:bodyPr>
          <a:lstStyle>
            <a:lvl1pPr marL="0" indent="0" algn="ctr">
              <a:buNone/>
              <a:defRPr sz="180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dirty="0"/>
              <a:t>在此处输入名称</a:t>
            </a:r>
            <a:endParaRPr lang="zh-CN" altLang="en-US" noProof="0" dirty="0"/>
          </a:p>
        </p:txBody>
      </p:sp>
      <p:sp>
        <p:nvSpPr>
          <p:cNvPr id="24" name="文本占位符 3"/>
          <p:cNvSpPr>
            <a:spLocks noGrp="true"/>
          </p:cNvSpPr>
          <p:nvPr>
            <p:ph type="body" sz="half" idx="17" hasCustomPrompt="true"/>
          </p:nvPr>
        </p:nvSpPr>
        <p:spPr>
          <a:xfrm>
            <a:off x="8236267" y="5257321"/>
            <a:ext cx="2919413" cy="583534"/>
          </a:xfrm>
        </p:spPr>
        <p:txBody>
          <a:bodyPr lIns="91440" rIns="91440" rtlCol="0" anchor="ctr">
            <a:normAutofit/>
          </a:bodyPr>
          <a:lstStyle>
            <a:lvl1pPr marL="0" indent="0" algn="ctr">
              <a:buNone/>
              <a:defRPr sz="180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dirty="0"/>
              <a:t>在此处输入名称</a:t>
            </a:r>
            <a:endParaRPr lang="zh-CN" altLang="en-US" noProof="0" dirty="0"/>
          </a:p>
        </p:txBody>
      </p:sp>
      <p:sp>
        <p:nvSpPr>
          <p:cNvPr id="25" name="标题占位符 1"/>
          <p:cNvSpPr>
            <a:spLocks noGrp="true"/>
          </p:cNvSpPr>
          <p:nvPr>
            <p:ph type="title" hasCustomPrompt="true"/>
          </p:nvPr>
        </p:nvSpPr>
        <p:spPr>
          <a:xfrm>
            <a:off x="1097280" y="942871"/>
            <a:ext cx="10058400" cy="587584"/>
          </a:xfrm>
          <a:prstGeom prst="rect">
            <a:avLst/>
          </a:prstGeom>
        </p:spPr>
        <p:txBody>
          <a:bodyPr vert="horz" lIns="91440" tIns="45720" rIns="91440" bIns="45720" rtlCol="0" anchor="ctr">
            <a:normAutofit/>
          </a:bodyPr>
          <a:lstStyle>
            <a:lvl1pPr>
              <a:defRPr cap="all" baseline="0">
                <a:latin typeface="Microsoft YaHei UI" panose="020B0503020204020204" pitchFamily="34" charset="-122"/>
                <a:ea typeface="Microsoft YaHei UI" panose="020B0503020204020204" pitchFamily="34" charset="-122"/>
              </a:defRPr>
            </a:lvl1pPr>
          </a:lstStyle>
          <a:p>
            <a:pPr rtl="0"/>
            <a:r>
              <a:rPr lang="zh-CN" altLang="en-US" noProof="0" dirty="0"/>
              <a:t>单击以编辑模板标题样式</a:t>
            </a:r>
            <a:endParaRPr lang="zh-CN"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A892A8C-9A7F-4856-93BA-EDAFB072D4CC}" type="datetime1">
              <a:rPr lang="zh-CN" altLang="en-US" noProof="0" smtClean="0"/>
            </a:fld>
            <a:endParaRPr lang="zh-CN" altLang="en-US" noProof="0" dirty="0"/>
          </a:p>
        </p:txBody>
      </p:sp>
      <p:sp>
        <p:nvSpPr>
          <p:cNvPr id="3" name="页脚占位符 2"/>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灯片编号占位符 3"/>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内容和图像">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1639A38-10D3-4767-96C6-F4332D9BCE6E}" type="datetime1">
              <a:rPr lang="zh-CN" altLang="en-US" noProof="0" smtClean="0"/>
            </a:fld>
            <a:endParaRPr lang="zh-CN" altLang="en-US" noProof="0" dirty="0"/>
          </a:p>
        </p:txBody>
      </p:sp>
      <p:sp>
        <p:nvSpPr>
          <p:cNvPr id="3" name="页脚占位符 2"/>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灯片编号占位符 3"/>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5" name="矩形"/>
          <p:cNvSpPr/>
          <p:nvPr userDrawn="true"/>
        </p:nvSpPr>
        <p:spPr>
          <a:xfrm flipH="true">
            <a:off x="0" y="0"/>
            <a:ext cx="1195754"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6"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10" name="图片占位符 8"/>
          <p:cNvSpPr>
            <a:spLocks noGrp="true"/>
          </p:cNvSpPr>
          <p:nvPr>
            <p:ph type="pic" sz="quarter" idx="13"/>
          </p:nvPr>
        </p:nvSpPr>
        <p:spPr>
          <a:xfrm>
            <a:off x="5924550" y="633875"/>
            <a:ext cx="5632450" cy="5591175"/>
          </a:xfrm>
          <a:solidFill>
            <a:schemeClr val="tx2"/>
          </a:solidFill>
        </p:spPr>
        <p:txBody>
          <a:bodyPr rtlCol="0" anchor="ctr"/>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1" name="标题占位符 1"/>
          <p:cNvSpPr>
            <a:spLocks noGrp="true"/>
          </p:cNvSpPr>
          <p:nvPr>
            <p:ph type="title" hasCustomPrompt="true"/>
          </p:nvPr>
        </p:nvSpPr>
        <p:spPr>
          <a:xfrm>
            <a:off x="1195754" y="942870"/>
            <a:ext cx="4157296" cy="1292750"/>
          </a:xfrm>
          <a:prstGeom prst="rect">
            <a:avLst/>
          </a:prstGeom>
        </p:spPr>
        <p:txBody>
          <a:bodyPr vert="horz" lIns="91440" tIns="45720" rIns="91440" bIns="45720" rtlCol="0" anchor="ctr">
            <a:normAutofit/>
          </a:bodyPr>
          <a:lstStyle>
            <a:lvl1pPr>
              <a:defRPr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
        <p:nvSpPr>
          <p:cNvPr id="12" name="内容占位符 3"/>
          <p:cNvSpPr>
            <a:spLocks noGrp="true"/>
          </p:cNvSpPr>
          <p:nvPr>
            <p:ph sz="half" idx="2"/>
          </p:nvPr>
        </p:nvSpPr>
        <p:spPr>
          <a:xfrm>
            <a:off x="1195754" y="2281657"/>
            <a:ext cx="4157296" cy="3633471"/>
          </a:xfrm>
        </p:spPr>
        <p:txBody>
          <a:bodyPr rtlCol="0">
            <a:normAutofit/>
          </a:bodyPr>
          <a:lstStyle>
            <a:lvl1pPr marL="0" indent="0">
              <a:buClr>
                <a:schemeClr val="tx1"/>
              </a:buClr>
              <a:buNone/>
              <a:defRPr sz="1600">
                <a:solidFill>
                  <a:schemeClr val="tx1"/>
                </a:solidFill>
                <a:latin typeface="Microsoft YaHei UI" panose="020B0503020204020204" pitchFamily="34" charset="-122"/>
                <a:ea typeface="Microsoft YaHei UI" panose="020B0503020204020204" pitchFamily="34" charset="-122"/>
              </a:defRPr>
            </a:lvl1pPr>
            <a:lvl2pPr marL="201295" indent="0">
              <a:buClr>
                <a:schemeClr val="tx1"/>
              </a:buClr>
              <a:buFont typeface="Arial" panose="0208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2pPr>
            <a:lvl3pPr marL="384175" indent="0">
              <a:buClr>
                <a:schemeClr val="tx1"/>
              </a:buClr>
              <a:buFont typeface="Arial" panose="02080604020202020204" pitchFamily="34" charset="0"/>
              <a:buNone/>
              <a:defRPr sz="1100">
                <a:solidFill>
                  <a:schemeClr val="tx1"/>
                </a:solidFill>
                <a:latin typeface="Microsoft YaHei UI" panose="020B0503020204020204" pitchFamily="34" charset="-122"/>
                <a:ea typeface="Microsoft YaHei UI" panose="020B0503020204020204" pitchFamily="34" charset="-122"/>
              </a:defRPr>
            </a:lvl3pPr>
            <a:lvl4pPr marL="567055" indent="0">
              <a:buClr>
                <a:schemeClr val="tx1"/>
              </a:buClr>
              <a:buFont typeface="Arial" panose="02080604020202020204" pitchFamily="34" charset="0"/>
              <a:buNone/>
              <a:defRPr sz="1100">
                <a:solidFill>
                  <a:schemeClr val="tx1"/>
                </a:solidFill>
                <a:latin typeface="Microsoft YaHei UI" panose="020B0503020204020204" pitchFamily="34" charset="-122"/>
                <a:ea typeface="Microsoft YaHei UI" panose="020B0503020204020204" pitchFamily="34" charset="-122"/>
              </a:defRPr>
            </a:lvl4pPr>
            <a:lvl5pPr marL="749935" indent="0">
              <a:buClr>
                <a:schemeClr val="tx1"/>
              </a:buClr>
              <a:buFont typeface="Arial" panose="02080604020202020204" pitchFamily="34" charset="0"/>
              <a:buNone/>
              <a:defRPr sz="110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引言">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B634E1-95D8-4427-BAF9-F5C09E093B6C}" type="datetime1">
              <a:rPr lang="zh-CN" altLang="en-US" noProof="0" smtClean="0"/>
            </a:fld>
            <a:endParaRPr lang="zh-CN" altLang="en-US" noProof="0" dirty="0"/>
          </a:p>
        </p:txBody>
      </p:sp>
      <p:sp>
        <p:nvSpPr>
          <p:cNvPr id="3" name="页脚占位符 2"/>
          <p:cNvSpPr>
            <a:spLocks noGrp="true"/>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灯片编号占位符 3"/>
          <p:cNvSpPr>
            <a:spLocks noGrp="true"/>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5" name="矩形"/>
          <p:cNvSpPr/>
          <p:nvPr userDrawn="true"/>
        </p:nvSpPr>
        <p:spPr>
          <a:xfrm flipH="true">
            <a:off x="0" y="0"/>
            <a:ext cx="12192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6"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cxnSp>
        <p:nvCxnSpPr>
          <p:cNvPr id="7" name="直接连接符​​(S) 6"/>
          <p:cNvCxnSpPr/>
          <p:nvPr userDrawn="true"/>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标题占位符 1"/>
          <p:cNvSpPr>
            <a:spLocks noGrp="true"/>
          </p:cNvSpPr>
          <p:nvPr>
            <p:ph type="title" hasCustomPrompt="true"/>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
        <p:nvSpPr>
          <p:cNvPr id="12" name="内容占位符 3"/>
          <p:cNvSpPr>
            <a:spLocks noGrp="true"/>
          </p:cNvSpPr>
          <p:nvPr>
            <p:ph sz="half" idx="2" hasCustomPrompt="true"/>
          </p:nvPr>
        </p:nvSpPr>
        <p:spPr>
          <a:xfrm>
            <a:off x="7540794" y="831286"/>
            <a:ext cx="4016206" cy="5195425"/>
          </a:xfrm>
        </p:spPr>
        <p:txBody>
          <a:bodyPr rtlCol="0" anchor="ctr">
            <a:normAutofit/>
          </a:bodyPr>
          <a:lstStyle>
            <a:lvl1pPr marL="342900" indent="-342900">
              <a:buClr>
                <a:schemeClr val="tx1"/>
              </a:buClr>
              <a:buFont typeface="+mj-lt"/>
              <a:buAutoNum type="arabicPeriod"/>
              <a:defRPr sz="1600">
                <a:solidFill>
                  <a:schemeClr val="tx1"/>
                </a:solidFill>
                <a:latin typeface="Microsoft YaHei UI" panose="020B0503020204020204" pitchFamily="34" charset="-122"/>
                <a:ea typeface="Microsoft YaHei UI" panose="020B0503020204020204" pitchFamily="34" charset="-122"/>
              </a:defRPr>
            </a:lvl1pPr>
            <a:lvl2pPr marL="544195" indent="-342900">
              <a:buClr>
                <a:schemeClr val="tx1"/>
              </a:buClr>
              <a:buFont typeface="+mj-lt"/>
              <a:buAutoNum type="arabicPeriod"/>
              <a:defRPr sz="1400"/>
            </a:lvl2pPr>
            <a:lvl3pPr marL="612775" indent="-228600">
              <a:buClr>
                <a:schemeClr val="tx1"/>
              </a:buClr>
              <a:buFont typeface="+mj-lt"/>
              <a:buAutoNum type="arabicPeriod"/>
              <a:defRPr sz="1100"/>
            </a:lvl3pPr>
            <a:lvl4pPr marL="795655" indent="-228600">
              <a:buClr>
                <a:schemeClr val="tx1"/>
              </a:buClr>
              <a:buFont typeface="+mj-lt"/>
              <a:buAutoNum type="arabicPeriod"/>
              <a:defRPr sz="1100"/>
            </a:lvl4pPr>
            <a:lvl5pPr marL="978535" indent="-228600">
              <a:buClr>
                <a:schemeClr val="tx1"/>
              </a:buClr>
              <a:buFont typeface="+mj-lt"/>
              <a:buAutoNum type="arabicPeriod"/>
              <a:defRPr sz="1100"/>
            </a:lvl5pPr>
          </a:lstStyle>
          <a:p>
            <a:pPr lvl="0" rtl="0"/>
            <a:r>
              <a:rPr lang="zh-CN" altLang="en-US" noProof="0" dirty="0"/>
              <a:t>在此处输入引言</a:t>
            </a:r>
            <a:endParaRPr lang="zh-CN"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p:cNvSpPr/>
          <p:nvPr userDrawn="true"/>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zh-CN" altLang="en-US" sz="1600" noProof="0" dirty="0">
              <a:latin typeface="Microsoft YaHei UI" panose="020B0503020204020204" pitchFamily="34" charset="-122"/>
              <a:ea typeface="Microsoft YaHei UI" panose="020B0503020204020204" pitchFamily="34" charset="-122"/>
            </a:endParaRPr>
          </a:p>
        </p:txBody>
      </p:sp>
      <p:sp>
        <p:nvSpPr>
          <p:cNvPr id="2" name="标题占位符 1"/>
          <p:cNvSpPr>
            <a:spLocks noGrp="true"/>
          </p:cNvSpPr>
          <p:nvPr>
            <p:ph type="title"/>
          </p:nvPr>
        </p:nvSpPr>
        <p:spPr>
          <a:xfrm>
            <a:off x="1097280" y="942871"/>
            <a:ext cx="10058400" cy="587584"/>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true"/>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true"/>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latin typeface="Microsoft YaHei UI" panose="020B0503020204020204" pitchFamily="34" charset="-122"/>
                <a:ea typeface="Microsoft YaHei UI" panose="020B0503020204020204" pitchFamily="34" charset="-122"/>
              </a:defRPr>
            </a:lvl1pPr>
          </a:lstStyle>
          <a:p>
            <a:fld id="{DCA79B26-789E-45B1-9AE2-A7AED0E8BEBE}" type="datetime1">
              <a:rPr lang="zh-CN" altLang="en-US" noProof="0" smtClean="0"/>
            </a:fld>
            <a:endParaRPr lang="zh-CN" altLang="en-US" noProof="0" dirty="0"/>
          </a:p>
        </p:txBody>
      </p:sp>
      <p:sp>
        <p:nvSpPr>
          <p:cNvPr id="5" name="页脚占位符 4"/>
          <p:cNvSpPr>
            <a:spLocks noGrp="true"/>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true"/>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true"/>
          </p:cNvSpPr>
          <p:nvPr>
            <p:ph type="ctrTitle"/>
          </p:nvPr>
        </p:nvSpPr>
        <p:spPr/>
        <p:txBody>
          <a:bodyPr rtlCol="0">
            <a:normAutofit/>
          </a:bodyPr>
          <a:lstStyle/>
          <a:p>
            <a:r>
              <a:rPr lang="zh-CN" altLang="en-US" b="0" i="0" dirty="0">
                <a:solidFill>
                  <a:srgbClr val="24292E"/>
                </a:solidFill>
                <a:effectLst/>
                <a:latin typeface="-apple-system"/>
              </a:rPr>
              <a:t>基于</a:t>
            </a:r>
            <a:r>
              <a:rPr lang="en-US" altLang="zh-CN" b="0" i="0" dirty="0">
                <a:solidFill>
                  <a:srgbClr val="24292E"/>
                </a:solidFill>
                <a:effectLst/>
                <a:latin typeface="-apple-system"/>
              </a:rPr>
              <a:t>KB</a:t>
            </a:r>
            <a:r>
              <a:rPr lang="zh-CN" altLang="en-US" b="0" i="0" dirty="0">
                <a:solidFill>
                  <a:srgbClr val="24292E"/>
                </a:solidFill>
                <a:effectLst/>
                <a:latin typeface="-apple-system"/>
              </a:rPr>
              <a:t>的问答系统</a:t>
            </a:r>
            <a:endParaRPr lang="zh-CN" altLang="en-US" b="1" i="0" dirty="0">
              <a:solidFill>
                <a:srgbClr val="000000"/>
              </a:solidFill>
              <a:effectLst/>
              <a:latin typeface="Helvetica Neue"/>
            </a:endParaRPr>
          </a:p>
        </p:txBody>
      </p:sp>
      <p:sp>
        <p:nvSpPr>
          <p:cNvPr id="5" name="副标题 4"/>
          <p:cNvSpPr>
            <a:spLocks noGrp="true"/>
          </p:cNvSpPr>
          <p:nvPr>
            <p:ph type="subTitle" idx="1"/>
          </p:nvPr>
        </p:nvSpPr>
        <p:spPr/>
        <p:txBody>
          <a:bodyPr rtlCol="0"/>
          <a:lstStyle/>
          <a:p>
            <a:pPr rtl="0"/>
            <a:r>
              <a:rPr lang="zh-CN" altLang="en-US" dirty="0"/>
              <a:t>组队成员：</a:t>
            </a:r>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br>
              <a:rPr lang="en-US" altLang="zh-CN" b="1" i="0" dirty="0">
                <a:solidFill>
                  <a:srgbClr val="000000"/>
                </a:solidFill>
                <a:effectLst/>
                <a:latin typeface="Helvetica Neue"/>
              </a:rPr>
            </a:br>
            <a:r>
              <a:rPr lang="en-US" altLang="en-US" b="1" i="0" dirty="0">
                <a:solidFill>
                  <a:srgbClr val="000000"/>
                </a:solidFill>
                <a:effectLst/>
                <a:latin typeface="Helvetica Neue"/>
              </a:rPr>
              <a:t>2.</a:t>
            </a:r>
            <a:r>
              <a:rPr lang="en-US" altLang="zh-CN" b="1" i="0" dirty="0">
                <a:solidFill>
                  <a:srgbClr val="000000"/>
                </a:solidFill>
                <a:effectLst/>
                <a:latin typeface="Helvetica Neue"/>
              </a:rPr>
              <a:t> </a:t>
            </a:r>
            <a:r>
              <a:rPr lang="zh-CN" altLang="en-US" b="1" i="0" dirty="0">
                <a:solidFill>
                  <a:srgbClr val="000000"/>
                </a:solidFill>
                <a:effectLst/>
                <a:latin typeface="Helvetica Neue"/>
              </a:rPr>
              <a:t>建立问答系统</a:t>
            </a:r>
            <a:br>
              <a:rPr lang="zh-CN" altLang="en-US" b="1" i="0" dirty="0">
                <a:solidFill>
                  <a:srgbClr val="000000"/>
                </a:solidFill>
                <a:effectLst/>
                <a:latin typeface="Helvetica Neue"/>
              </a:rPr>
            </a:br>
            <a:endParaRPr lang="zh-CN" altLang="en-US" dirty="0"/>
          </a:p>
        </p:txBody>
      </p:sp>
      <p:pic>
        <p:nvPicPr>
          <p:cNvPr id="4" name="图片 3" descr="结构图"/>
          <p:cNvPicPr>
            <a:picLocks noChangeAspect="true"/>
          </p:cNvPicPr>
          <p:nvPr/>
        </p:nvPicPr>
        <p:blipFill>
          <a:blip r:embed="rId1"/>
          <a:stretch>
            <a:fillRect/>
          </a:stretch>
        </p:blipFill>
        <p:spPr>
          <a:xfrm>
            <a:off x="5269865" y="684530"/>
            <a:ext cx="5553075" cy="5428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p:txBody>
          <a:bodyPr/>
          <a:lstStyle/>
          <a:p>
            <a:r>
              <a:rPr lang="zh-CN" altLang="en-US" b="0" i="0" dirty="0">
                <a:solidFill>
                  <a:srgbClr val="000000"/>
                </a:solidFill>
                <a:effectLst/>
                <a:latin typeface="Helvetica Neue"/>
              </a:rPr>
              <a:t>用户的输入的问题总是会有很多的</a:t>
            </a:r>
            <a:r>
              <a:rPr lang="en-US" altLang="zh-CN" b="0" i="0" dirty="0">
                <a:solidFill>
                  <a:srgbClr val="000000"/>
                </a:solidFill>
                <a:effectLst/>
                <a:latin typeface="Helvetica Neue"/>
              </a:rPr>
              <a:t>"</a:t>
            </a:r>
            <a:r>
              <a:rPr lang="zh-CN" altLang="en-US" b="0" i="0" dirty="0">
                <a:solidFill>
                  <a:srgbClr val="000000"/>
                </a:solidFill>
                <a:effectLst/>
                <a:latin typeface="Helvetica Neue"/>
              </a:rPr>
              <a:t>杂质</a:t>
            </a:r>
            <a:r>
              <a:rPr lang="en-US" altLang="zh-CN" b="0" i="0" dirty="0">
                <a:solidFill>
                  <a:srgbClr val="000000"/>
                </a:solidFill>
                <a:effectLst/>
                <a:latin typeface="Helvetica Neue"/>
              </a:rPr>
              <a:t>",</a:t>
            </a:r>
            <a:r>
              <a:rPr lang="zh-CN" altLang="en-US" b="0" i="0" dirty="0">
                <a:solidFill>
                  <a:srgbClr val="000000"/>
                </a:solidFill>
                <a:effectLst/>
                <a:latin typeface="Helvetica Neue"/>
              </a:rPr>
              <a:t>比如一些不必要的标点符号等等，会影响后面的处理，所以我们需要进行清洗得到干净的问题。</a:t>
            </a:r>
            <a:endParaRPr lang="zh-CN" altLang="en-US" b="0" i="0" dirty="0">
              <a:solidFill>
                <a:srgbClr val="000000"/>
              </a:solidFill>
              <a:effectLst/>
              <a:latin typeface="Helvetica Neue"/>
            </a:endParaRPr>
          </a:p>
          <a:p>
            <a:br>
              <a:rPr lang="zh-CN" altLang="en-US" dirty="0"/>
            </a:br>
            <a:r>
              <a:rPr lang="zh-CN" altLang="en-US" b="0" i="0" dirty="0">
                <a:solidFill>
                  <a:srgbClr val="000000"/>
                </a:solidFill>
                <a:effectLst/>
                <a:latin typeface="Helvetica Neue"/>
              </a:rPr>
              <a:t>例如：用户输入的问题“华为，是什么？”清洗后得到“华为是什么”</a:t>
            </a:r>
            <a:endParaRPr lang="zh-CN" altLang="en-US" dirty="0"/>
          </a:p>
        </p:txBody>
      </p:sp>
      <p:sp>
        <p:nvSpPr>
          <p:cNvPr id="3" name="标题 2"/>
          <p:cNvSpPr>
            <a:spLocks noGrp="true"/>
          </p:cNvSpPr>
          <p:nvPr>
            <p:ph type="title"/>
          </p:nvPr>
        </p:nvSpPr>
        <p:spPr/>
        <p:txBody>
          <a:bodyPr>
            <a:normAutofit fontScale="90000"/>
          </a:bodyPr>
          <a:lstStyle/>
          <a:p>
            <a:br>
              <a:rPr lang="en-US" altLang="zh-CN" dirty="0"/>
            </a:br>
            <a:r>
              <a:rPr lang="en-US" altLang="zh-CN" dirty="0"/>
              <a:t>2.1</a:t>
            </a:r>
            <a:r>
              <a:rPr lang="zh-CN" altLang="en-US" dirty="0"/>
              <a:t>、</a:t>
            </a:r>
            <a:r>
              <a:rPr lang="zh-CN" altLang="en-US" b="1" i="0" dirty="0">
                <a:solidFill>
                  <a:srgbClr val="000000"/>
                </a:solidFill>
                <a:effectLst/>
                <a:latin typeface="Helvetica Neue"/>
              </a:rPr>
              <a:t>用户问题清洗</a:t>
            </a:r>
            <a:br>
              <a:rPr lang="zh-CN" altLang="en-US" b="1" i="0" dirty="0">
                <a:solidFill>
                  <a:srgbClr val="000000"/>
                </a:solidFill>
                <a:effectLst/>
                <a:latin typeface="Helvetica Neue"/>
              </a:rPr>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a:xfrm>
            <a:off x="1097280" y="2156460"/>
            <a:ext cx="10058400" cy="3712845"/>
          </a:xfrm>
        </p:spPr>
        <p:txBody>
          <a:bodyPr>
            <a:normAutofit lnSpcReduction="20000"/>
          </a:bodyPr>
          <a:lstStyle/>
          <a:p>
            <a:r>
              <a:rPr lang="zh-CN" altLang="en-US" b="0" i="0" dirty="0">
                <a:solidFill>
                  <a:srgbClr val="000000"/>
                </a:solidFill>
                <a:effectLst/>
                <a:latin typeface="Helvetica Neue"/>
              </a:rPr>
              <a:t>实体抽取采用先向</a:t>
            </a:r>
            <a:r>
              <a:rPr lang="en-US" altLang="zh-CN" b="0" i="0" dirty="0">
                <a:solidFill>
                  <a:srgbClr val="000000"/>
                </a:solidFill>
                <a:effectLst/>
                <a:latin typeface="Helvetica Neue"/>
              </a:rPr>
              <a:t>jieba</a:t>
            </a:r>
            <a:r>
              <a:rPr lang="zh-CN" altLang="en-US" b="0" i="0" dirty="0">
                <a:solidFill>
                  <a:srgbClr val="000000"/>
                </a:solidFill>
                <a:effectLst/>
                <a:latin typeface="Helvetica Neue"/>
              </a:rPr>
              <a:t>分词导入自定义词典再进行词性标注的方法。</a:t>
            </a:r>
            <a:endParaRPr lang="zh-CN" altLang="en-US" b="0" i="0" dirty="0">
              <a:solidFill>
                <a:srgbClr val="000000"/>
              </a:solidFill>
              <a:effectLst/>
              <a:latin typeface="Helvetica Neue"/>
            </a:endParaRPr>
          </a:p>
          <a:p>
            <a:br>
              <a:rPr lang="zh-CN" altLang="en-US" dirty="0"/>
            </a:br>
            <a:r>
              <a:rPr lang="en-US" altLang="zh-CN" b="0" i="0" dirty="0">
                <a:solidFill>
                  <a:srgbClr val="000000"/>
                </a:solidFill>
                <a:effectLst/>
                <a:latin typeface="Helvetica Neue"/>
              </a:rPr>
              <a:t>(1)</a:t>
            </a:r>
            <a:r>
              <a:rPr lang="zh-CN" altLang="en-US" b="0" i="0" dirty="0">
                <a:solidFill>
                  <a:srgbClr val="000000"/>
                </a:solidFill>
                <a:effectLst/>
                <a:latin typeface="Helvetica Neue"/>
              </a:rPr>
              <a:t>对于建立的金融知识图谱，其关键实体一般为高管、企业、概念、行业，于是将前面得到的可导入的</a:t>
            </a:r>
            <a:r>
              <a:rPr lang="en-US" altLang="zh-CN" b="0" i="0" dirty="0">
                <a:solidFill>
                  <a:srgbClr val="000000"/>
                </a:solidFill>
                <a:effectLst/>
                <a:latin typeface="Helvetica Neue"/>
              </a:rPr>
              <a:t>csv</a:t>
            </a:r>
            <a:r>
              <a:rPr lang="zh-CN" altLang="en-US" b="0" i="0" dirty="0">
                <a:solidFill>
                  <a:srgbClr val="000000"/>
                </a:solidFill>
                <a:effectLst/>
                <a:latin typeface="Helvetica Neue"/>
              </a:rPr>
              <a:t>文件中的所有的高管、企业、概念、行业抽取出来，分别给予</a:t>
            </a:r>
            <a:r>
              <a:rPr lang="en-US" altLang="zh-CN" b="0" i="0" dirty="0">
                <a:solidFill>
                  <a:srgbClr val="000000"/>
                </a:solidFill>
                <a:effectLst/>
                <a:latin typeface="Helvetica Neue"/>
              </a:rPr>
              <a:t>ne</a:t>
            </a:r>
            <a:r>
              <a:rPr lang="zh-CN" altLang="en-US" b="0" i="0" dirty="0">
                <a:solidFill>
                  <a:srgbClr val="000000"/>
                </a:solidFill>
                <a:effectLst/>
                <a:latin typeface="Helvetica Neue"/>
              </a:rPr>
              <a:t>、</a:t>
            </a:r>
            <a:r>
              <a:rPr lang="en-US" altLang="zh-CN" b="0" i="0" dirty="0">
                <a:solidFill>
                  <a:srgbClr val="000000"/>
                </a:solidFill>
                <a:effectLst/>
                <a:latin typeface="Helvetica Neue"/>
              </a:rPr>
              <a:t>ns</a:t>
            </a:r>
            <a:r>
              <a:rPr lang="zh-CN" altLang="en-US" b="0" i="0" dirty="0">
                <a:solidFill>
                  <a:srgbClr val="000000"/>
                </a:solidFill>
                <a:effectLst/>
                <a:latin typeface="Helvetica Neue"/>
              </a:rPr>
              <a:t>、</a:t>
            </a:r>
            <a:r>
              <a:rPr lang="en-US" altLang="zh-CN" b="0" i="0" dirty="0" err="1">
                <a:solidFill>
                  <a:srgbClr val="000000"/>
                </a:solidFill>
                <a:effectLst/>
                <a:latin typeface="Helvetica Neue"/>
              </a:rPr>
              <a:t>nc</a:t>
            </a:r>
            <a:r>
              <a:rPr lang="zh-CN" altLang="en-US" b="0" i="0" dirty="0">
                <a:solidFill>
                  <a:srgbClr val="000000"/>
                </a:solidFill>
                <a:effectLst/>
                <a:latin typeface="Helvetica Neue"/>
              </a:rPr>
              <a:t>、</a:t>
            </a:r>
            <a:r>
              <a:rPr lang="en-US" altLang="zh-CN" b="0" i="0" dirty="0" err="1">
                <a:solidFill>
                  <a:srgbClr val="000000"/>
                </a:solidFill>
                <a:effectLst/>
                <a:latin typeface="Helvetica Neue"/>
              </a:rPr>
              <a:t>ni</a:t>
            </a:r>
            <a:r>
              <a:rPr lang="zh-CN" altLang="en-US" b="0" i="0" dirty="0">
                <a:solidFill>
                  <a:srgbClr val="000000"/>
                </a:solidFill>
                <a:effectLst/>
                <a:latin typeface="Helvetica Neue"/>
              </a:rPr>
              <a:t>词性，进而得到</a:t>
            </a:r>
            <a:r>
              <a:rPr lang="en-US" altLang="zh-CN" b="0" i="0" dirty="0">
                <a:solidFill>
                  <a:srgbClr val="000000"/>
                </a:solidFill>
                <a:effectLst/>
                <a:latin typeface="Helvetica Neue"/>
              </a:rPr>
              <a:t>mydict</a:t>
            </a:r>
            <a:r>
              <a:rPr lang="en-US" altLang="en-US" b="0" i="0" dirty="0">
                <a:solidFill>
                  <a:srgbClr val="000000"/>
                </a:solidFill>
                <a:effectLst/>
                <a:latin typeface="Helvetica Neue"/>
              </a:rPr>
              <a:t>.txt</a:t>
            </a:r>
            <a:r>
              <a:rPr lang="zh-CN" altLang="en-US" b="0" i="0" dirty="0">
                <a:solidFill>
                  <a:srgbClr val="000000"/>
                </a:solidFill>
                <a:effectLst/>
                <a:latin typeface="Helvetica Neue"/>
              </a:rPr>
              <a:t>自定义词典，然后导入</a:t>
            </a:r>
            <a:r>
              <a:rPr lang="en-US" altLang="zh-CN" b="0" i="0" dirty="0">
                <a:solidFill>
                  <a:srgbClr val="000000"/>
                </a:solidFill>
                <a:effectLst/>
                <a:latin typeface="Helvetica Neue"/>
              </a:rPr>
              <a:t>jieba</a:t>
            </a:r>
            <a:r>
              <a:rPr lang="zh-CN" altLang="en-US" b="0" i="0" dirty="0">
                <a:solidFill>
                  <a:srgbClr val="000000"/>
                </a:solidFill>
                <a:effectLst/>
                <a:latin typeface="Helvetica Neue"/>
              </a:rPr>
              <a:t>分词中。</a:t>
            </a:r>
            <a:endParaRPr lang="en-US" altLang="zh-CN" b="0" i="0" dirty="0">
              <a:solidFill>
                <a:srgbClr val="000000"/>
              </a:solidFill>
              <a:effectLst/>
              <a:latin typeface="Helvetica Neue"/>
            </a:endParaRPr>
          </a:p>
          <a:p>
            <a:r>
              <a:rPr lang="en-US" altLang="zh-CN" b="0" i="0" dirty="0">
                <a:solidFill>
                  <a:srgbClr val="000000"/>
                </a:solidFill>
                <a:effectLst/>
                <a:latin typeface="Helvetica Neue"/>
              </a:rPr>
              <a:t>(2)</a:t>
            </a:r>
            <a:r>
              <a:rPr lang="zh-CN" altLang="en-US" b="0" i="0" dirty="0">
                <a:solidFill>
                  <a:srgbClr val="000000"/>
                </a:solidFill>
                <a:effectLst/>
                <a:latin typeface="Helvetica Neue"/>
              </a:rPr>
              <a:t>使用</a:t>
            </a:r>
            <a:r>
              <a:rPr lang="en-US" altLang="zh-CN" b="0" i="0" dirty="0" err="1">
                <a:solidFill>
                  <a:srgbClr val="000000"/>
                </a:solidFill>
                <a:effectLst/>
                <a:latin typeface="Helvetica Neue"/>
              </a:rPr>
              <a:t>jieba</a:t>
            </a:r>
            <a:r>
              <a:rPr lang="zh-CN" altLang="en-US" b="0" i="0" dirty="0">
                <a:solidFill>
                  <a:srgbClr val="000000"/>
                </a:solidFill>
                <a:effectLst/>
                <a:latin typeface="Helvetica Neue"/>
              </a:rPr>
              <a:t>分词工具的词性标注方法得到</a:t>
            </a:r>
            <a:r>
              <a:rPr lang="en-US" altLang="zh-CN" dirty="0">
                <a:solidFill>
                  <a:srgbClr val="000000"/>
                </a:solidFill>
                <a:effectLst/>
                <a:latin typeface="Helvetica Neue"/>
                <a:sym typeface="+mn-ea"/>
              </a:rPr>
              <a:t>{</a:t>
            </a:r>
            <a:r>
              <a:rPr lang="zh-CN" altLang="en-US" dirty="0">
                <a:solidFill>
                  <a:srgbClr val="000000"/>
                </a:solidFill>
                <a:effectLst/>
                <a:latin typeface="Helvetica Neue"/>
                <a:sym typeface="+mn-ea"/>
              </a:rPr>
              <a:t>实体类型</a:t>
            </a:r>
            <a:r>
              <a:rPr lang="en-US" altLang="zh-CN" dirty="0">
                <a:solidFill>
                  <a:srgbClr val="000000"/>
                </a:solidFill>
                <a:effectLst/>
                <a:latin typeface="Helvetica Neue"/>
                <a:sym typeface="+mn-ea"/>
              </a:rPr>
              <a:t>:</a:t>
            </a:r>
            <a:r>
              <a:rPr lang="zh-CN" altLang="en-US" dirty="0">
                <a:solidFill>
                  <a:srgbClr val="000000"/>
                </a:solidFill>
                <a:effectLst/>
                <a:latin typeface="Helvetica Neue"/>
                <a:sym typeface="+mn-ea"/>
              </a:rPr>
              <a:t>实体</a:t>
            </a:r>
            <a:r>
              <a:rPr lang="en-US" altLang="zh-CN" dirty="0">
                <a:solidFill>
                  <a:srgbClr val="000000"/>
                </a:solidFill>
                <a:effectLst/>
                <a:latin typeface="Helvetica Neue"/>
                <a:sym typeface="+mn-ea"/>
              </a:rPr>
              <a:t>}</a:t>
            </a:r>
            <a:r>
              <a:rPr lang="zh-CN" altLang="en-US" b="0" i="0" dirty="0">
                <a:solidFill>
                  <a:srgbClr val="000000"/>
                </a:solidFill>
                <a:effectLst/>
                <a:latin typeface="Helvetica Neue"/>
              </a:rPr>
              <a:t>字典和实体抽取后的问题。</a:t>
            </a:r>
            <a:br>
              <a:rPr lang="zh-CN" altLang="en-US" dirty="0"/>
            </a:br>
            <a:r>
              <a:rPr lang="zh-CN" altLang="en-US" b="0" i="0" dirty="0">
                <a:solidFill>
                  <a:srgbClr val="000000"/>
                </a:solidFill>
                <a:effectLst/>
                <a:latin typeface="Helvetica Neue"/>
              </a:rPr>
              <a:t>若问题中有包含自定义词典中的实体，就会被标记为</a:t>
            </a:r>
            <a:r>
              <a:rPr lang="en-US" altLang="zh-CN" b="0" i="0" dirty="0">
                <a:solidFill>
                  <a:srgbClr val="000000"/>
                </a:solidFill>
                <a:effectLst/>
                <a:latin typeface="Helvetica Neue"/>
              </a:rPr>
              <a:t>ne</a:t>
            </a:r>
            <a:r>
              <a:rPr lang="zh-CN" altLang="en-US" b="0" i="0" dirty="0">
                <a:solidFill>
                  <a:srgbClr val="000000"/>
                </a:solidFill>
                <a:effectLst/>
                <a:latin typeface="Helvetica Neue"/>
              </a:rPr>
              <a:t>、</a:t>
            </a:r>
            <a:r>
              <a:rPr lang="en-US" altLang="zh-CN" b="0" i="0" dirty="0">
                <a:solidFill>
                  <a:srgbClr val="000000"/>
                </a:solidFill>
                <a:effectLst/>
                <a:latin typeface="Helvetica Neue"/>
              </a:rPr>
              <a:t>ns</a:t>
            </a:r>
            <a:r>
              <a:rPr lang="zh-CN" altLang="en-US" b="0" i="0" dirty="0">
                <a:solidFill>
                  <a:srgbClr val="000000"/>
                </a:solidFill>
                <a:effectLst/>
                <a:latin typeface="Helvetica Neue"/>
              </a:rPr>
              <a:t>、</a:t>
            </a:r>
            <a:r>
              <a:rPr lang="en-US" altLang="zh-CN" b="0" i="0" dirty="0" err="1">
                <a:solidFill>
                  <a:srgbClr val="000000"/>
                </a:solidFill>
                <a:effectLst/>
                <a:latin typeface="Helvetica Neue"/>
              </a:rPr>
              <a:t>nc</a:t>
            </a:r>
            <a:r>
              <a:rPr lang="zh-CN" altLang="en-US" b="0" i="0" dirty="0">
                <a:solidFill>
                  <a:srgbClr val="000000"/>
                </a:solidFill>
                <a:effectLst/>
                <a:latin typeface="Helvetica Neue"/>
              </a:rPr>
              <a:t>或</a:t>
            </a:r>
            <a:r>
              <a:rPr lang="en-US" altLang="zh-CN" b="0" i="0" dirty="0" err="1">
                <a:solidFill>
                  <a:srgbClr val="000000"/>
                </a:solidFill>
                <a:effectLst/>
                <a:latin typeface="Helvetica Neue"/>
              </a:rPr>
              <a:t>ni</a:t>
            </a:r>
            <a:r>
              <a:rPr lang="zh-CN" altLang="en-US" b="0" i="0" dirty="0" err="1">
                <a:solidFill>
                  <a:srgbClr val="000000"/>
                </a:solidFill>
                <a:effectLst/>
                <a:latin typeface="Helvetica Neue"/>
              </a:rPr>
              <a:t>词性</a:t>
            </a:r>
            <a:r>
              <a:rPr lang="zh-CN" altLang="en-US" b="0" i="0" dirty="0">
                <a:solidFill>
                  <a:srgbClr val="000000"/>
                </a:solidFill>
                <a:effectLst/>
                <a:latin typeface="Helvetica Neue"/>
              </a:rPr>
              <a:t>，我们将该词性和对应的实体存入字典中，再将原先的问题中的关键实体用词性替换，得到抽取后的问题序列。下面举一个具体的例子：</a:t>
            </a:r>
            <a:endParaRPr lang="zh-CN" altLang="en-US" b="0" i="0" dirty="0">
              <a:solidFill>
                <a:srgbClr val="000000"/>
              </a:solidFill>
              <a:effectLst/>
              <a:latin typeface="Helvetica Neue"/>
            </a:endParaRPr>
          </a:p>
          <a:p>
            <a:endParaRPr lang="en-US" altLang="zh-CN" b="0" i="0" dirty="0">
              <a:solidFill>
                <a:srgbClr val="000000"/>
              </a:solidFill>
              <a:effectLst/>
              <a:latin typeface="Helvetica Neue"/>
            </a:endParaRPr>
          </a:p>
          <a:p>
            <a:pPr lvl="1"/>
            <a:r>
              <a:rPr lang="zh-CN" altLang="en-US" b="0" i="0" dirty="0">
                <a:solidFill>
                  <a:srgbClr val="000000"/>
                </a:solidFill>
                <a:effectLst/>
                <a:latin typeface="Helvetica Neue"/>
              </a:rPr>
              <a:t>问题“华为是什么”会被</a:t>
            </a:r>
            <a:r>
              <a:rPr lang="en-US" altLang="zh-CN" b="0" i="0" dirty="0" err="1">
                <a:solidFill>
                  <a:srgbClr val="000000"/>
                </a:solidFill>
                <a:effectLst/>
                <a:latin typeface="Helvetica Neue"/>
              </a:rPr>
              <a:t>jieba</a:t>
            </a:r>
            <a:r>
              <a:rPr lang="zh-CN" altLang="en-US" b="0" i="0" dirty="0">
                <a:solidFill>
                  <a:srgbClr val="000000"/>
                </a:solidFill>
                <a:effectLst/>
                <a:latin typeface="Helvetica Neue"/>
              </a:rPr>
              <a:t>分词词性标注为为</a:t>
            </a:r>
            <a:r>
              <a:rPr lang="en-US" altLang="zh-CN" b="0" i="0" dirty="0">
                <a:solidFill>
                  <a:srgbClr val="000000"/>
                </a:solidFill>
                <a:effectLst/>
                <a:latin typeface="Helvetica Neue"/>
              </a:rPr>
              <a:t>[('</a:t>
            </a:r>
            <a:r>
              <a:rPr lang="zh-CN" altLang="en-US" b="0" i="0" dirty="0">
                <a:solidFill>
                  <a:srgbClr val="000000"/>
                </a:solidFill>
                <a:effectLst/>
                <a:latin typeface="Helvetica Neue"/>
              </a:rPr>
              <a:t>华为</a:t>
            </a:r>
            <a:r>
              <a:rPr lang="en-US" altLang="zh-CN" b="0" i="0" dirty="0">
                <a:solidFill>
                  <a:srgbClr val="000000"/>
                </a:solidFill>
                <a:effectLst/>
                <a:latin typeface="Helvetica Neue"/>
              </a:rPr>
              <a:t>', 'ns'), ('</a:t>
            </a:r>
            <a:r>
              <a:rPr lang="zh-CN" altLang="en-US" b="0" i="0" dirty="0">
                <a:solidFill>
                  <a:srgbClr val="000000"/>
                </a:solidFill>
                <a:effectLst/>
                <a:latin typeface="Helvetica Neue"/>
              </a:rPr>
              <a:t>是</a:t>
            </a:r>
            <a:r>
              <a:rPr lang="en-US" altLang="zh-CN" b="0" i="0" dirty="0">
                <a:solidFill>
                  <a:srgbClr val="000000"/>
                </a:solidFill>
                <a:effectLst/>
                <a:latin typeface="Helvetica Neue"/>
              </a:rPr>
              <a:t>', 'v'), ('</a:t>
            </a:r>
            <a:r>
              <a:rPr lang="zh-CN" altLang="en-US" b="0" i="0" dirty="0">
                <a:solidFill>
                  <a:srgbClr val="000000"/>
                </a:solidFill>
                <a:effectLst/>
                <a:latin typeface="Helvetica Neue"/>
              </a:rPr>
              <a:t>什么</a:t>
            </a:r>
            <a:r>
              <a:rPr lang="en-US" altLang="zh-CN" b="0" i="0" dirty="0">
                <a:solidFill>
                  <a:srgbClr val="000000"/>
                </a:solidFill>
                <a:effectLst/>
                <a:latin typeface="Helvetica Neue"/>
              </a:rPr>
              <a:t>', 'r')], </a:t>
            </a:r>
            <a:r>
              <a:rPr lang="zh-CN" altLang="en-US" b="0" i="0" dirty="0">
                <a:solidFill>
                  <a:srgbClr val="000000"/>
                </a:solidFill>
                <a:effectLst/>
                <a:latin typeface="Helvetica Neue"/>
              </a:rPr>
              <a:t>进而我们得到字典</a:t>
            </a:r>
            <a:r>
              <a:rPr lang="en-US" altLang="zh-CN" b="0" i="0" dirty="0">
                <a:solidFill>
                  <a:srgbClr val="000000"/>
                </a:solidFill>
                <a:effectLst/>
                <a:latin typeface="Helvetica Neue"/>
              </a:rPr>
              <a:t>{'ns', </a:t>
            </a:r>
            <a:r>
              <a:rPr lang="zh-CN" altLang="en-US" b="0" i="0" dirty="0">
                <a:solidFill>
                  <a:srgbClr val="000000"/>
                </a:solidFill>
                <a:effectLst/>
                <a:latin typeface="Helvetica Neue"/>
              </a:rPr>
              <a:t>华为</a:t>
            </a:r>
            <a:r>
              <a:rPr lang="en-US" altLang="zh-CN" b="0" i="0" dirty="0">
                <a:solidFill>
                  <a:srgbClr val="000000"/>
                </a:solidFill>
                <a:effectLst/>
                <a:latin typeface="Helvetica Neue"/>
              </a:rPr>
              <a:t>} </a:t>
            </a:r>
            <a:r>
              <a:rPr lang="zh-CN" altLang="en-US" b="0" i="0" dirty="0">
                <a:solidFill>
                  <a:srgbClr val="000000"/>
                </a:solidFill>
                <a:effectLst/>
                <a:latin typeface="Helvetica Neue"/>
              </a:rPr>
              <a:t>和 实体抽取后问题 “</a:t>
            </a:r>
            <a:r>
              <a:rPr lang="en-US" altLang="zh-CN" b="0" i="0" dirty="0">
                <a:solidFill>
                  <a:srgbClr val="000000"/>
                </a:solidFill>
                <a:effectLst/>
                <a:latin typeface="Helvetica Neue"/>
              </a:rPr>
              <a:t>nr  </a:t>
            </a:r>
            <a:r>
              <a:rPr lang="zh-CN" altLang="en-US" b="0" i="0" dirty="0">
                <a:solidFill>
                  <a:srgbClr val="000000"/>
                </a:solidFill>
                <a:effectLst/>
                <a:latin typeface="Helvetica Neue"/>
              </a:rPr>
              <a:t>是 </a:t>
            </a:r>
            <a:r>
              <a:rPr lang="en-US" altLang="zh-CN" b="0" i="0" dirty="0">
                <a:solidFill>
                  <a:srgbClr val="000000"/>
                </a:solidFill>
                <a:effectLst/>
                <a:latin typeface="Helvetica Neue"/>
              </a:rPr>
              <a:t> </a:t>
            </a:r>
            <a:r>
              <a:rPr lang="zh-CN" altLang="en-US" b="0" i="0" dirty="0">
                <a:solidFill>
                  <a:srgbClr val="000000"/>
                </a:solidFill>
                <a:effectLst/>
                <a:latin typeface="Helvetica Neue"/>
              </a:rPr>
              <a:t>什么”</a:t>
            </a:r>
            <a:endParaRPr lang="zh-CN" altLang="en-US" dirty="0"/>
          </a:p>
        </p:txBody>
      </p:sp>
      <p:sp>
        <p:nvSpPr>
          <p:cNvPr id="3" name="标题 2"/>
          <p:cNvSpPr>
            <a:spLocks noGrp="true"/>
          </p:cNvSpPr>
          <p:nvPr>
            <p:ph type="title"/>
          </p:nvPr>
        </p:nvSpPr>
        <p:spPr/>
        <p:txBody>
          <a:bodyPr>
            <a:normAutofit fontScale="90000"/>
          </a:bodyPr>
          <a:lstStyle/>
          <a:p>
            <a:br>
              <a:rPr lang="en-US" altLang="zh-CN" dirty="0"/>
            </a:br>
            <a:br>
              <a:rPr lang="en-US" altLang="zh-CN" dirty="0"/>
            </a:br>
            <a:r>
              <a:rPr lang="en-US" altLang="zh-CN" dirty="0"/>
              <a:t>2.2</a:t>
            </a:r>
            <a:r>
              <a:rPr lang="zh-CN" altLang="en-US" dirty="0"/>
              <a:t>、</a:t>
            </a:r>
            <a:r>
              <a:rPr lang="zh-CN" altLang="en-US" b="1" i="0" dirty="0">
                <a:solidFill>
                  <a:srgbClr val="000000"/>
                </a:solidFill>
                <a:effectLst/>
                <a:latin typeface="Helvetica Neue"/>
              </a:rPr>
              <a:t>实体抽取</a:t>
            </a:r>
            <a:br>
              <a:rPr lang="zh-CN" altLang="en-US" b="1" i="0" dirty="0">
                <a:solidFill>
                  <a:srgbClr val="000000"/>
                </a:solidFill>
                <a:effectLst/>
                <a:latin typeface="Helvetica Neue"/>
              </a:rPr>
            </a:br>
            <a:br>
              <a:rPr lang="zh-CN" altLang="en-US" b="1" i="0" dirty="0">
                <a:solidFill>
                  <a:srgbClr val="000000"/>
                </a:solidFill>
                <a:effectLst/>
                <a:latin typeface="Helvetica Neue"/>
              </a:rPr>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a:xfrm>
            <a:off x="1097280" y="1452245"/>
            <a:ext cx="10058400" cy="4417060"/>
          </a:xfrm>
        </p:spPr>
        <p:txBody>
          <a:bodyPr>
            <a:normAutofit lnSpcReduction="20000"/>
          </a:bodyPr>
          <a:lstStyle/>
          <a:p>
            <a:r>
              <a:rPr lang="zh-CN" altLang="en-US" b="0" i="0" dirty="0">
                <a:solidFill>
                  <a:srgbClr val="000000"/>
                </a:solidFill>
                <a:effectLst/>
                <a:latin typeface="Helvetica Neue"/>
              </a:rPr>
              <a:t>接下来需要将是实体抽取后的问题映射到具体的问题模板</a:t>
            </a:r>
            <a:r>
              <a:rPr lang="en-US" altLang="zh-CN" b="0" i="0" dirty="0">
                <a:solidFill>
                  <a:srgbClr val="000000"/>
                </a:solidFill>
                <a:effectLst/>
                <a:latin typeface="Helvetica Neue"/>
              </a:rPr>
              <a:t>(</a:t>
            </a:r>
            <a:r>
              <a:rPr lang="zh-CN" altLang="en-US" b="0" i="0" dirty="0">
                <a:solidFill>
                  <a:srgbClr val="000000"/>
                </a:solidFill>
                <a:effectLst/>
                <a:latin typeface="Helvetica Neue"/>
              </a:rPr>
              <a:t>编号</a:t>
            </a:r>
            <a:r>
              <a:rPr lang="en-US" altLang="zh-CN" b="0" i="0" dirty="0">
                <a:solidFill>
                  <a:srgbClr val="000000"/>
                </a:solidFill>
                <a:effectLst/>
                <a:latin typeface="Helvetica Neue"/>
              </a:rPr>
              <a:t>)</a:t>
            </a:r>
            <a:r>
              <a:rPr lang="zh-CN" altLang="en-US" b="0" i="0" dirty="0">
                <a:solidFill>
                  <a:srgbClr val="000000"/>
                </a:solidFill>
                <a:effectLst/>
                <a:latin typeface="Helvetica Neue"/>
              </a:rPr>
              <a:t>，我们采用分类的方法</a:t>
            </a:r>
            <a:endParaRPr lang="en-US" altLang="zh-CN" b="0" i="0" dirty="0">
              <a:solidFill>
                <a:srgbClr val="000000"/>
              </a:solidFill>
              <a:effectLst/>
              <a:latin typeface="Helvetica Neue"/>
            </a:endParaRPr>
          </a:p>
          <a:p>
            <a:r>
              <a:rPr lang="en-US" altLang="zh-CN" b="0" i="0" dirty="0">
                <a:solidFill>
                  <a:srgbClr val="000000"/>
                </a:solidFill>
                <a:effectLst/>
                <a:latin typeface="Helvetica Neue"/>
              </a:rPr>
              <a:t>(1)</a:t>
            </a:r>
            <a:r>
              <a:rPr lang="zh-CN" altLang="en-US" b="0" i="0" dirty="0">
                <a:solidFill>
                  <a:srgbClr val="000000"/>
                </a:solidFill>
                <a:effectLst/>
                <a:latin typeface="Helvetica Neue"/>
              </a:rPr>
              <a:t>首先建立训练集</a:t>
            </a:r>
            <a:r>
              <a:rPr lang="en-US" altLang="zh-CN" b="0" i="0" dirty="0">
                <a:solidFill>
                  <a:srgbClr val="000000"/>
                </a:solidFill>
                <a:effectLst/>
                <a:latin typeface="Helvetica Neue"/>
              </a:rPr>
              <a:t>, </a:t>
            </a:r>
            <a:r>
              <a:rPr lang="en-US" altLang="zh-CN" b="0" i="0" dirty="0" err="1">
                <a:solidFill>
                  <a:srgbClr val="000000"/>
                </a:solidFill>
                <a:effectLst/>
                <a:latin typeface="Helvetica Neue"/>
              </a:rPr>
              <a:t>X_train</a:t>
            </a:r>
            <a:r>
              <a:rPr lang="zh-CN" altLang="en-US" b="0" i="0" dirty="0">
                <a:solidFill>
                  <a:srgbClr val="000000"/>
                </a:solidFill>
                <a:effectLst/>
                <a:latin typeface="Helvetica Neue"/>
              </a:rPr>
              <a:t>是问题，</a:t>
            </a:r>
            <a:r>
              <a:rPr lang="en-US" altLang="zh-CN" b="0" i="0" dirty="0" err="1">
                <a:solidFill>
                  <a:srgbClr val="000000"/>
                </a:solidFill>
                <a:effectLst/>
                <a:latin typeface="Helvetica Neue"/>
              </a:rPr>
              <a:t>y_train</a:t>
            </a:r>
            <a:r>
              <a:rPr lang="zh-CN" altLang="en-US" b="0" i="0" dirty="0">
                <a:solidFill>
                  <a:srgbClr val="000000"/>
                </a:solidFill>
                <a:effectLst/>
                <a:latin typeface="Helvetica Neue"/>
              </a:rPr>
              <a:t>是对应的问题模板编号，训练集如下图所示</a:t>
            </a:r>
            <a:endParaRPr lang="en-US" altLang="zh-CN" b="0" i="0" dirty="0">
              <a:solidFill>
                <a:srgbClr val="000000"/>
              </a:solidFill>
              <a:effectLst/>
              <a:latin typeface="Helvetica Neue"/>
            </a:endParaRPr>
          </a:p>
          <a:p>
            <a:endParaRPr lang="en-US" altLang="zh-CN" b="0" i="0" dirty="0">
              <a:solidFill>
                <a:srgbClr val="000000"/>
              </a:solidFill>
              <a:effectLst/>
              <a:latin typeface="Helvetica Neue"/>
            </a:endParaRPr>
          </a:p>
          <a:p>
            <a:endParaRPr lang="en-US" altLang="zh-CN" dirty="0">
              <a:solidFill>
                <a:srgbClr val="000000"/>
              </a:solidFill>
              <a:latin typeface="Helvetica Neue"/>
            </a:endParaRPr>
          </a:p>
          <a:p>
            <a:endParaRPr lang="en-US" altLang="zh-CN" dirty="0">
              <a:solidFill>
                <a:srgbClr val="000000"/>
              </a:solidFill>
              <a:latin typeface="Helvetica Neue"/>
            </a:endParaRPr>
          </a:p>
          <a:p>
            <a:endParaRPr lang="en-US" altLang="zh-CN" dirty="0">
              <a:solidFill>
                <a:srgbClr val="000000"/>
              </a:solidFill>
              <a:latin typeface="Helvetica Neue"/>
            </a:endParaRPr>
          </a:p>
          <a:p>
            <a:r>
              <a:rPr lang="en-US" altLang="zh-CN" b="0" i="0" dirty="0">
                <a:solidFill>
                  <a:srgbClr val="000000"/>
                </a:solidFill>
                <a:effectLst/>
                <a:latin typeface="Helvetica Neue"/>
              </a:rPr>
              <a:t>(2)</a:t>
            </a:r>
            <a:r>
              <a:rPr lang="zh-CN" altLang="en-US" b="0" i="0" dirty="0">
                <a:solidFill>
                  <a:srgbClr val="000000"/>
                </a:solidFill>
                <a:effectLst/>
                <a:latin typeface="Helvetica Neue"/>
              </a:rPr>
              <a:t>接下来对</a:t>
            </a:r>
            <a:r>
              <a:rPr lang="en-US" altLang="zh-CN" b="0" i="0" dirty="0" err="1">
                <a:solidFill>
                  <a:srgbClr val="000000"/>
                </a:solidFill>
                <a:effectLst/>
                <a:latin typeface="Helvetica Neue"/>
              </a:rPr>
              <a:t>X_train</a:t>
            </a:r>
            <a:r>
              <a:rPr lang="zh-CN" altLang="en-US" b="0" i="0" dirty="0">
                <a:solidFill>
                  <a:srgbClr val="000000"/>
                </a:solidFill>
                <a:effectLst/>
                <a:latin typeface="Helvetica Neue"/>
              </a:rPr>
              <a:t>中的每一个数据进行文本特征的提取，我们使用了</a:t>
            </a:r>
            <a:r>
              <a:rPr lang="en-US" altLang="zh-CN" b="0" i="0" dirty="0" err="1">
                <a:solidFill>
                  <a:srgbClr val="000000"/>
                </a:solidFill>
                <a:effectLst/>
                <a:latin typeface="Helvetica Neue"/>
              </a:rPr>
              <a:t>sklearn</a:t>
            </a:r>
            <a:r>
              <a:rPr lang="zh-CN" altLang="en-US" b="0" i="0" dirty="0">
                <a:solidFill>
                  <a:srgbClr val="000000"/>
                </a:solidFill>
                <a:effectLst/>
                <a:latin typeface="Helvetica Neue"/>
              </a:rPr>
              <a:t>中的</a:t>
            </a:r>
            <a:r>
              <a:rPr lang="en-US" altLang="zh-CN" b="0" i="0" dirty="0" err="1">
                <a:solidFill>
                  <a:srgbClr val="000000"/>
                </a:solidFill>
                <a:effectLst/>
                <a:latin typeface="Helvetica Neue"/>
              </a:rPr>
              <a:t>tfidvectorizer</a:t>
            </a:r>
            <a:r>
              <a:rPr lang="zh-CN" altLang="en-US" b="0" i="0" dirty="0">
                <a:solidFill>
                  <a:srgbClr val="000000"/>
                </a:solidFill>
                <a:effectLst/>
                <a:latin typeface="Helvetica Neue"/>
              </a:rPr>
              <a:t>文本特征处理器，将字符串转化为数字向量</a:t>
            </a:r>
            <a:endParaRPr lang="zh-CN" altLang="en-US" b="0" i="0" dirty="0">
              <a:solidFill>
                <a:srgbClr val="000000"/>
              </a:solidFill>
              <a:effectLst/>
              <a:latin typeface="Helvetica Neue"/>
            </a:endParaRPr>
          </a:p>
          <a:p>
            <a:br>
              <a:rPr lang="zh-CN" altLang="en-US" dirty="0"/>
            </a:br>
            <a:r>
              <a:rPr lang="en-US" altLang="zh-CN" b="0" i="0" dirty="0">
                <a:solidFill>
                  <a:srgbClr val="000000"/>
                </a:solidFill>
                <a:effectLst/>
                <a:latin typeface="Helvetica Neue"/>
              </a:rPr>
              <a:t>(3)</a:t>
            </a:r>
            <a:r>
              <a:rPr lang="zh-CN" altLang="en-US" b="0" i="0" dirty="0">
                <a:solidFill>
                  <a:srgbClr val="000000"/>
                </a:solidFill>
                <a:effectLst/>
                <a:latin typeface="Helvetica Neue"/>
              </a:rPr>
              <a:t>将特征提取后的训练集输入分类器中进行训练得到</a:t>
            </a:r>
            <a:r>
              <a:rPr lang="en-US" altLang="zh-CN" b="0" i="0" dirty="0">
                <a:solidFill>
                  <a:srgbClr val="000000"/>
                </a:solidFill>
                <a:effectLst/>
                <a:latin typeface="Helvetica Neue"/>
              </a:rPr>
              <a:t>(</a:t>
            </a:r>
            <a:r>
              <a:rPr lang="zh-CN" altLang="en-US" b="0" i="0" dirty="0">
                <a:solidFill>
                  <a:srgbClr val="000000"/>
                </a:solidFill>
                <a:effectLst/>
                <a:latin typeface="Helvetica Neue"/>
              </a:rPr>
              <a:t>问题</a:t>
            </a:r>
            <a:r>
              <a:rPr lang="en-US" altLang="zh-CN" b="0" i="0" dirty="0">
                <a:solidFill>
                  <a:srgbClr val="000000"/>
                </a:solidFill>
                <a:effectLst/>
                <a:latin typeface="Helvetica Neue"/>
              </a:rPr>
              <a:t>-</a:t>
            </a:r>
            <a:r>
              <a:rPr lang="zh-CN" altLang="en-US" b="0" i="0" dirty="0">
                <a:solidFill>
                  <a:srgbClr val="000000"/>
                </a:solidFill>
                <a:effectLst/>
                <a:latin typeface="Helvetica Neue"/>
              </a:rPr>
              <a:t>问题模板编号</a:t>
            </a:r>
            <a:r>
              <a:rPr lang="en-US" altLang="zh-CN" b="0" i="0" dirty="0">
                <a:solidFill>
                  <a:srgbClr val="000000"/>
                </a:solidFill>
                <a:effectLst/>
                <a:latin typeface="Helvetica Neue"/>
              </a:rPr>
              <a:t>)</a:t>
            </a:r>
            <a:r>
              <a:rPr lang="zh-CN" altLang="en-US" b="0" i="0" dirty="0">
                <a:solidFill>
                  <a:srgbClr val="000000"/>
                </a:solidFill>
                <a:effectLst/>
                <a:latin typeface="Helvetica Neue"/>
              </a:rPr>
              <a:t>分类器</a:t>
            </a:r>
            <a:r>
              <a:rPr lang="en-US" altLang="zh-CN" b="0" i="0" dirty="0">
                <a:solidFill>
                  <a:srgbClr val="000000"/>
                </a:solidFill>
                <a:effectLst/>
                <a:latin typeface="Helvetica Neue"/>
              </a:rPr>
              <a:t>, </a:t>
            </a:r>
            <a:r>
              <a:rPr lang="zh-CN" altLang="en-US" b="0" i="0" dirty="0">
                <a:solidFill>
                  <a:srgbClr val="000000"/>
                </a:solidFill>
                <a:effectLst/>
                <a:latin typeface="Helvetica Neue"/>
              </a:rPr>
              <a:t>在这里我们使用贝叶斯分类器来进行分类</a:t>
            </a:r>
            <a:endParaRPr lang="zh-CN" altLang="en-US" dirty="0"/>
          </a:p>
        </p:txBody>
      </p:sp>
      <p:sp>
        <p:nvSpPr>
          <p:cNvPr id="3" name="标题 2"/>
          <p:cNvSpPr>
            <a:spLocks noGrp="true"/>
          </p:cNvSpPr>
          <p:nvPr>
            <p:ph type="title"/>
          </p:nvPr>
        </p:nvSpPr>
        <p:spPr/>
        <p:txBody>
          <a:bodyPr>
            <a:normAutofit fontScale="90000"/>
          </a:bodyPr>
          <a:lstStyle/>
          <a:p>
            <a:br>
              <a:rPr lang="en-US" altLang="zh-CN" dirty="0"/>
            </a:br>
            <a:r>
              <a:rPr lang="en-US" altLang="zh-CN" dirty="0"/>
              <a:t>2.3</a:t>
            </a:r>
            <a:r>
              <a:rPr lang="zh-CN" altLang="en-US" dirty="0"/>
              <a:t>、</a:t>
            </a:r>
            <a:r>
              <a:rPr lang="zh-CN" altLang="en-US" b="1" i="0" dirty="0">
                <a:solidFill>
                  <a:srgbClr val="000000"/>
                </a:solidFill>
                <a:effectLst/>
                <a:latin typeface="Helvetica Neue"/>
              </a:rPr>
              <a:t>属性映射</a:t>
            </a:r>
            <a:br>
              <a:rPr lang="zh-CN" altLang="en-US" b="1" i="0" dirty="0">
                <a:solidFill>
                  <a:srgbClr val="000000"/>
                </a:solidFill>
                <a:effectLst/>
                <a:latin typeface="Helvetica Neue"/>
              </a:rPr>
            </a:br>
            <a:endParaRPr lang="zh-CN" altLang="en-US" dirty="0"/>
          </a:p>
        </p:txBody>
      </p:sp>
      <p:pic>
        <p:nvPicPr>
          <p:cNvPr id="6" name="图片 5" descr="深度截图_选择区域_20201222080244"/>
          <p:cNvPicPr>
            <a:picLocks noChangeAspect="true"/>
          </p:cNvPicPr>
          <p:nvPr/>
        </p:nvPicPr>
        <p:blipFill>
          <a:blip r:embed="rId1"/>
          <a:stretch>
            <a:fillRect/>
          </a:stretch>
        </p:blipFill>
        <p:spPr>
          <a:xfrm>
            <a:off x="1266825" y="2087245"/>
            <a:ext cx="6926580" cy="182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a:xfrm>
            <a:off x="1036320" y="1548554"/>
            <a:ext cx="10058400" cy="2041811"/>
          </a:xfrm>
        </p:spPr>
        <p:txBody>
          <a:bodyPr/>
          <a:lstStyle/>
          <a:p>
            <a:r>
              <a:rPr lang="zh-CN" altLang="en-US" b="0" i="0" dirty="0">
                <a:solidFill>
                  <a:srgbClr val="000000"/>
                </a:solidFill>
                <a:effectLst/>
                <a:latin typeface="Helvetica Neue"/>
              </a:rPr>
              <a:t>前面我们得到了问题模板编号和字典</a:t>
            </a:r>
            <a:r>
              <a:rPr lang="en-US" altLang="zh-CN" b="0" i="0" dirty="0">
                <a:solidFill>
                  <a:srgbClr val="000000"/>
                </a:solidFill>
                <a:effectLst/>
                <a:latin typeface="Helvetica Neue"/>
              </a:rPr>
              <a:t>{</a:t>
            </a:r>
            <a:r>
              <a:rPr lang="zh-CN" altLang="en-US" dirty="0">
                <a:solidFill>
                  <a:srgbClr val="000000"/>
                </a:solidFill>
                <a:effectLst/>
                <a:latin typeface="Helvetica Neue"/>
                <a:sym typeface="+mn-ea"/>
              </a:rPr>
              <a:t>实体类型：实体</a:t>
            </a:r>
            <a:r>
              <a:rPr lang="en-US" altLang="zh-CN" b="0" i="0" dirty="0">
                <a:solidFill>
                  <a:srgbClr val="000000"/>
                </a:solidFill>
                <a:effectLst/>
                <a:latin typeface="Helvetica Neue"/>
              </a:rPr>
              <a:t>}</a:t>
            </a:r>
            <a:r>
              <a:rPr lang="zh-CN" altLang="en-US" b="0" i="0" dirty="0">
                <a:solidFill>
                  <a:srgbClr val="000000"/>
                </a:solidFill>
                <a:effectLst/>
                <a:latin typeface="Helvetica Neue"/>
              </a:rPr>
              <a:t>，下面就可以用它们来得到相应的查询语句</a:t>
            </a:r>
            <a:r>
              <a:rPr lang="en-US" altLang="zh-CN" b="0" i="0" dirty="0" err="1">
                <a:solidFill>
                  <a:srgbClr val="000000"/>
                </a:solidFill>
                <a:effectLst/>
                <a:latin typeface="Helvetica Neue"/>
              </a:rPr>
              <a:t>cql</a:t>
            </a:r>
            <a:r>
              <a:rPr lang="zh-CN" altLang="en-US" b="0" i="0" dirty="0">
                <a:solidFill>
                  <a:srgbClr val="000000"/>
                </a:solidFill>
                <a:effectLst/>
                <a:latin typeface="Helvetica Neue"/>
              </a:rPr>
              <a:t>。</a:t>
            </a:r>
            <a:endParaRPr lang="zh-CN" altLang="en-US" dirty="0"/>
          </a:p>
        </p:txBody>
      </p:sp>
      <p:sp>
        <p:nvSpPr>
          <p:cNvPr id="3" name="标题 2"/>
          <p:cNvSpPr>
            <a:spLocks noGrp="true"/>
          </p:cNvSpPr>
          <p:nvPr>
            <p:ph type="title"/>
          </p:nvPr>
        </p:nvSpPr>
        <p:spPr>
          <a:xfrm>
            <a:off x="1097280" y="960970"/>
            <a:ext cx="10058400" cy="587584"/>
          </a:xfrm>
        </p:spPr>
        <p:txBody>
          <a:bodyPr>
            <a:normAutofit fontScale="90000"/>
          </a:bodyPr>
          <a:lstStyle/>
          <a:p>
            <a:br>
              <a:rPr lang="en-US" altLang="zh-CN" dirty="0"/>
            </a:br>
            <a:r>
              <a:rPr lang="en-US" altLang="zh-CN" sz="2400" dirty="0"/>
              <a:t>2.4</a:t>
            </a:r>
            <a:r>
              <a:rPr lang="zh-CN" altLang="en-US" sz="2400" dirty="0"/>
              <a:t>、</a:t>
            </a:r>
            <a:r>
              <a:rPr lang="zh-CN" altLang="en-US" sz="2400" b="1" i="0" dirty="0">
                <a:solidFill>
                  <a:srgbClr val="000000"/>
                </a:solidFill>
                <a:effectLst/>
                <a:latin typeface="Helvetica Neue"/>
              </a:rPr>
              <a:t>查询语句</a:t>
            </a:r>
            <a:r>
              <a:rPr lang="en-US" altLang="zh-CN" sz="2400" b="1" i="0" dirty="0" err="1">
                <a:solidFill>
                  <a:srgbClr val="000000"/>
                </a:solidFill>
                <a:effectLst/>
                <a:latin typeface="Helvetica Neue"/>
              </a:rPr>
              <a:t>cql</a:t>
            </a:r>
            <a:br>
              <a:rPr lang="zh-CN" altLang="en-US" b="1" i="0" dirty="0">
                <a:solidFill>
                  <a:srgbClr val="000000"/>
                </a:solidFill>
                <a:effectLst/>
                <a:latin typeface="Helvetica Neue"/>
              </a:rPr>
            </a:br>
            <a:endParaRPr lang="en-US" altLang="zh-CN" b="1" i="0" dirty="0">
              <a:solidFill>
                <a:srgbClr val="000000"/>
              </a:solidFill>
              <a:effectLst/>
              <a:latin typeface="Helvetica Neue"/>
            </a:endParaRPr>
          </a:p>
        </p:txBody>
      </p:sp>
      <p:sp>
        <p:nvSpPr>
          <p:cNvPr id="6" name="标题 2"/>
          <p:cNvSpPr txBox="true"/>
          <p:nvPr/>
        </p:nvSpPr>
        <p:spPr>
          <a:xfrm>
            <a:off x="1097280" y="3735546"/>
            <a:ext cx="10058400" cy="587584"/>
          </a:xfrm>
          <a:prstGeom prst="rect">
            <a:avLst/>
          </a:prstGeom>
        </p:spPr>
        <p:txBody>
          <a:bodyPr vert="horz" lIns="91440" tIns="45720" rIns="91440" bIns="45720" rtlCol="0" anchor="ctr">
            <a:noAutofit/>
          </a:bodyPr>
          <a:lstStyle>
            <a:lvl1pPr>
              <a:lnSpc>
                <a:spcPct val="90000"/>
              </a:lnSpc>
              <a:spcBef>
                <a:spcPct val="0"/>
              </a:spcBef>
              <a:buNone/>
              <a:defRPr sz="28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br>
              <a:rPr lang="en-US" altLang="zh-CN" dirty="0"/>
            </a:br>
            <a:r>
              <a:rPr lang="en-US" altLang="zh-CN" sz="2400" dirty="0"/>
              <a:t>2.5</a:t>
            </a:r>
            <a:r>
              <a:rPr lang="zh-CN" altLang="en-US" sz="2400" dirty="0"/>
              <a:t>、</a:t>
            </a:r>
            <a:r>
              <a:rPr lang="zh-CN" altLang="en-US" sz="2400" b="1" dirty="0"/>
              <a:t>语言润色</a:t>
            </a:r>
            <a:br>
              <a:rPr lang="zh-CN" altLang="en-US" dirty="0"/>
            </a:br>
            <a:endParaRPr lang="zh-CN" altLang="en-US" dirty="0"/>
          </a:p>
        </p:txBody>
      </p:sp>
      <p:sp>
        <p:nvSpPr>
          <p:cNvPr id="7" name="文本框 6"/>
          <p:cNvSpPr txBox="true"/>
          <p:nvPr/>
        </p:nvSpPr>
        <p:spPr>
          <a:xfrm>
            <a:off x="1097280" y="4503750"/>
            <a:ext cx="5827236" cy="400110"/>
          </a:xfrm>
          <a:prstGeom prst="rect">
            <a:avLst/>
          </a:prstGeom>
          <a:noFill/>
        </p:spPr>
        <p:txBody>
          <a:bodyPr wrap="none" rtlCol="0">
            <a:spAutoFit/>
          </a:bodyPr>
          <a:lstStyle/>
          <a:p>
            <a:r>
              <a:rPr lang="zh-CN" altLang="en-US" sz="2000" dirty="0">
                <a:solidFill>
                  <a:srgbClr val="000000"/>
                </a:solidFill>
                <a:latin typeface="Helvetica Neue"/>
                <a:ea typeface="Microsoft YaHei UI" panose="020B0503020204020204" pitchFamily="34" charset="-122"/>
              </a:rPr>
              <a:t>最终将查询到结果进行整合、润色就可以得到答案</a:t>
            </a:r>
            <a:endParaRPr lang="zh-CN" altLang="en-US" sz="2000" dirty="0">
              <a:solidFill>
                <a:srgbClr val="000000"/>
              </a:solidFill>
              <a:latin typeface="Helvetica Neue"/>
              <a:ea typeface="Microsoft YaHei UI"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true"/>
          <p:nvPr/>
        </p:nvSpPr>
        <p:spPr>
          <a:xfrm>
            <a:off x="363070" y="460960"/>
            <a:ext cx="5929828" cy="523220"/>
          </a:xfrm>
          <a:prstGeom prst="rect">
            <a:avLst/>
          </a:prstGeom>
          <a:noFill/>
        </p:spPr>
        <p:txBody>
          <a:bodyPr wrap="none" rtlCol="0">
            <a:spAutoFit/>
          </a:bodyPr>
          <a:lstStyle/>
          <a:p>
            <a:r>
              <a:rPr lang="zh-CN" altLang="en-US" sz="2800" b="0" i="0" dirty="0">
                <a:solidFill>
                  <a:srgbClr val="000000"/>
                </a:solidFill>
                <a:effectLst/>
                <a:latin typeface="Helvetica Neue"/>
              </a:rPr>
              <a:t>最后用一张实例图来总结以上的流程</a:t>
            </a:r>
            <a:endParaRPr lang="zh-CN" altLang="en-US" sz="2800" dirty="0"/>
          </a:p>
        </p:txBody>
      </p:sp>
      <p:pic>
        <p:nvPicPr>
          <p:cNvPr id="4" name="图片 3"/>
          <p:cNvPicPr>
            <a:picLocks noChangeAspect="true"/>
          </p:cNvPicPr>
          <p:nvPr/>
        </p:nvPicPr>
        <p:blipFill>
          <a:blip r:embed="rId1"/>
          <a:stretch>
            <a:fillRect/>
          </a:stretch>
        </p:blipFill>
        <p:spPr>
          <a:xfrm>
            <a:off x="2011806" y="1281225"/>
            <a:ext cx="6496331" cy="49403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p:txBody>
          <a:bodyPr/>
          <a:lstStyle/>
          <a:p>
            <a:r>
              <a:rPr lang="zh-CN" altLang="en-US" dirty="0"/>
              <a:t>项目效果展示</a:t>
            </a:r>
            <a:endParaRPr lang="zh-CN" altLang="en-US" dirty="0"/>
          </a:p>
        </p:txBody>
      </p:sp>
      <p:pic>
        <p:nvPicPr>
          <p:cNvPr id="1026" name="Picture 2"/>
          <p:cNvPicPr>
            <a:picLocks noGrp="true" noChangeAspect="true" noChangeArrowheads="true"/>
          </p:cNvPicPr>
          <p:nvPr>
            <p:ph idx="1"/>
          </p:nvPr>
        </p:nvPicPr>
        <p:blipFill>
          <a:blip r:embed="rId1">
            <a:extLst>
              <a:ext uri="{28A0092B-C50C-407E-A947-70E740481C1C}">
                <a14:useLocalDpi xmlns:a14="http://schemas.microsoft.com/office/drawing/2010/main" val="false"/>
              </a:ext>
            </a:extLst>
          </a:blip>
          <a:srcRect/>
          <a:stretch>
            <a:fillRect/>
          </a:stretch>
        </p:blipFill>
        <p:spPr bwMode="auto">
          <a:xfrm>
            <a:off x="1096963" y="2361950"/>
            <a:ext cx="10058400" cy="3253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lstStyle/>
          <a:p>
            <a:r>
              <a:rPr lang="en-US" altLang="zh-CN" sz="4000" b="1" i="0" dirty="0">
                <a:solidFill>
                  <a:srgbClr val="000000"/>
                </a:solidFill>
                <a:effectLst/>
                <a:latin typeface="Helvetica Neue"/>
              </a:rPr>
              <a:t>                             Part2</a:t>
            </a:r>
            <a:r>
              <a:rPr lang="zh-CN" altLang="en-US" sz="4000" b="1" i="0" dirty="0">
                <a:solidFill>
                  <a:srgbClr val="000000"/>
                </a:solidFill>
                <a:effectLst/>
                <a:latin typeface="Helvetica Neue"/>
              </a:rPr>
              <a:t>：不足和改进</a:t>
            </a:r>
            <a:endParaRPr lang="zh-CN" altLang="en-US"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p:txBody>
          <a:bodyPr>
            <a:normAutofit fontScale="85000"/>
          </a:bodyPr>
          <a:lstStyle/>
          <a:p>
            <a:r>
              <a:rPr lang="zh-CN" altLang="en-US" b="0" i="0" dirty="0">
                <a:solidFill>
                  <a:srgbClr val="000000"/>
                </a:solidFill>
                <a:effectLst/>
                <a:latin typeface="Helvetica Neue"/>
              </a:rPr>
              <a:t>不足</a:t>
            </a:r>
            <a:r>
              <a:rPr lang="en-US" altLang="zh-CN" b="0" i="0" dirty="0">
                <a:solidFill>
                  <a:srgbClr val="000000"/>
                </a:solidFill>
                <a:effectLst/>
                <a:latin typeface="Helvetica Neue"/>
              </a:rPr>
              <a:t>1</a:t>
            </a:r>
            <a:r>
              <a:rPr lang="zh-CN" altLang="en-US" b="0" i="0" dirty="0">
                <a:solidFill>
                  <a:srgbClr val="000000"/>
                </a:solidFill>
                <a:effectLst/>
                <a:latin typeface="Helvetica Neue"/>
              </a:rPr>
              <a:t>：实体抽取缺少灵活性，</a:t>
            </a:r>
            <a:r>
              <a:rPr lang="zh-CN" altLang="en-US" dirty="0">
                <a:solidFill>
                  <a:srgbClr val="000000"/>
                </a:solidFill>
                <a:latin typeface="Helvetica Neue"/>
              </a:rPr>
              <a:t>项目</a:t>
            </a:r>
            <a:r>
              <a:rPr lang="zh-CN" altLang="en-US" b="0" i="0" dirty="0">
                <a:solidFill>
                  <a:srgbClr val="000000"/>
                </a:solidFill>
                <a:effectLst/>
                <a:latin typeface="Helvetica Neue"/>
              </a:rPr>
              <a:t>采用的</a:t>
            </a:r>
            <a:r>
              <a:rPr lang="en-US" altLang="zh-CN" b="0" i="0" dirty="0" err="1">
                <a:solidFill>
                  <a:srgbClr val="000000"/>
                </a:solidFill>
                <a:effectLst/>
                <a:latin typeface="Helvetica Neue"/>
              </a:rPr>
              <a:t>jieba</a:t>
            </a:r>
            <a:r>
              <a:rPr lang="zh-CN" altLang="en-US" b="0" i="0" dirty="0">
                <a:solidFill>
                  <a:srgbClr val="000000"/>
                </a:solidFill>
                <a:effectLst/>
                <a:latin typeface="Helvetica Neue"/>
              </a:rPr>
              <a:t>词性标注来抽取实体的方法，一个前提就是问题的关键实体必须在自定义的词典中并且要一模一样，然而很多不同名称的实体其实指向同一个实体</a:t>
            </a:r>
            <a:r>
              <a:rPr lang="en-US" altLang="zh-CN" b="0" i="0" dirty="0">
                <a:solidFill>
                  <a:srgbClr val="000000"/>
                </a:solidFill>
                <a:effectLst/>
                <a:latin typeface="Helvetica Neue"/>
              </a:rPr>
              <a:t>,</a:t>
            </a:r>
            <a:r>
              <a:rPr lang="zh-CN" altLang="en-US" b="0" i="0" dirty="0">
                <a:solidFill>
                  <a:srgbClr val="000000"/>
                </a:solidFill>
                <a:effectLst/>
                <a:latin typeface="Helvetica Neue"/>
              </a:rPr>
              <a:t>我们却将他们看做不同的实体。</a:t>
            </a:r>
            <a:br>
              <a:rPr lang="zh-CN" altLang="en-US" dirty="0"/>
            </a:br>
            <a:r>
              <a:rPr lang="zh-CN" altLang="en-US" b="0" i="0" dirty="0">
                <a:solidFill>
                  <a:srgbClr val="000000"/>
                </a:solidFill>
                <a:effectLst/>
                <a:latin typeface="Helvetica Neue"/>
              </a:rPr>
              <a:t>改进</a:t>
            </a:r>
            <a:r>
              <a:rPr lang="en-US" altLang="zh-CN" b="0" i="0" dirty="0">
                <a:solidFill>
                  <a:srgbClr val="000000"/>
                </a:solidFill>
                <a:effectLst/>
                <a:latin typeface="Helvetica Neue"/>
              </a:rPr>
              <a:t>:</a:t>
            </a:r>
            <a:r>
              <a:rPr lang="zh-CN" altLang="en-US" b="0" i="0" dirty="0">
                <a:solidFill>
                  <a:srgbClr val="000000"/>
                </a:solidFill>
                <a:effectLst/>
                <a:latin typeface="Helvetica Neue"/>
              </a:rPr>
              <a:t>使用</a:t>
            </a:r>
            <a:r>
              <a:rPr lang="zh-CN" altLang="en-US" b="0" i="0" dirty="0">
                <a:solidFill>
                  <a:schemeClr val="accent2">
                    <a:lumMod val="50000"/>
                  </a:schemeClr>
                </a:solidFill>
                <a:effectLst/>
                <a:latin typeface="Helvetica Neue"/>
              </a:rPr>
              <a:t>实体链接</a:t>
            </a:r>
            <a:r>
              <a:rPr lang="zh-CN" altLang="en-US" b="0" i="0" dirty="0">
                <a:solidFill>
                  <a:srgbClr val="000000"/>
                </a:solidFill>
                <a:effectLst/>
                <a:latin typeface="Helvetica Neue"/>
              </a:rPr>
              <a:t>的方法将不同名称的实体映射到同一个实体。通过词的相似度计算，在自定义词典中找到最相近的词作为实体。在网上了解到</a:t>
            </a:r>
            <a:r>
              <a:rPr lang="en-US" altLang="zh-CN" b="0" i="0" dirty="0">
                <a:solidFill>
                  <a:srgbClr val="000000"/>
                </a:solidFill>
                <a:effectLst/>
                <a:latin typeface="Helvetica Neue"/>
              </a:rPr>
              <a:t>BERT+CRF</a:t>
            </a:r>
            <a:r>
              <a:rPr lang="zh-CN" altLang="en-US" b="0" i="0" dirty="0">
                <a:solidFill>
                  <a:srgbClr val="000000"/>
                </a:solidFill>
                <a:effectLst/>
                <a:latin typeface="Helvetica Neue"/>
              </a:rPr>
              <a:t>的命名实体识别的效果比较好，也可以尝试。</a:t>
            </a:r>
            <a:br>
              <a:rPr lang="zh-CN" altLang="en-US" dirty="0"/>
            </a:br>
            <a:br>
              <a:rPr lang="zh-CN" altLang="en-US" dirty="0"/>
            </a:br>
            <a:r>
              <a:rPr lang="zh-CN" altLang="en-US" b="0" i="0" dirty="0">
                <a:solidFill>
                  <a:srgbClr val="000000"/>
                </a:solidFill>
                <a:effectLst/>
                <a:latin typeface="Helvetica Neue"/>
              </a:rPr>
              <a:t>不足</a:t>
            </a:r>
            <a:r>
              <a:rPr lang="en-US" altLang="zh-CN" b="0" i="0" dirty="0">
                <a:solidFill>
                  <a:srgbClr val="000000"/>
                </a:solidFill>
                <a:effectLst/>
                <a:latin typeface="Helvetica Neue"/>
              </a:rPr>
              <a:t>2</a:t>
            </a:r>
            <a:r>
              <a:rPr lang="zh-CN" altLang="en-US" b="0" i="0" dirty="0">
                <a:solidFill>
                  <a:srgbClr val="000000"/>
                </a:solidFill>
                <a:effectLst/>
                <a:latin typeface="Helvetica Neue"/>
              </a:rPr>
              <a:t>：图形数据库的建立的比较简单</a:t>
            </a:r>
            <a:br>
              <a:rPr lang="zh-CN" altLang="en-US" dirty="0"/>
            </a:br>
            <a:r>
              <a:rPr lang="zh-CN" altLang="en-US" b="0" i="0" dirty="0">
                <a:solidFill>
                  <a:srgbClr val="000000"/>
                </a:solidFill>
                <a:effectLst/>
                <a:latin typeface="Helvetica Neue"/>
              </a:rPr>
              <a:t>改进：使用一些好的技术来建立更大更复杂的知识图谱</a:t>
            </a:r>
            <a:endParaRPr lang="zh-CN" altLang="en-US" b="0" i="0" dirty="0">
              <a:solidFill>
                <a:srgbClr val="000000"/>
              </a:solidFill>
              <a:effectLst/>
              <a:latin typeface="Helvetica Neue"/>
            </a:endParaRPr>
          </a:p>
          <a:p>
            <a:br>
              <a:rPr lang="zh-CN" altLang="en-US" dirty="0"/>
            </a:br>
            <a:r>
              <a:rPr lang="zh-CN" altLang="en-US" b="0" i="0" dirty="0">
                <a:solidFill>
                  <a:srgbClr val="000000"/>
                </a:solidFill>
                <a:effectLst/>
                <a:latin typeface="Helvetica Neue"/>
              </a:rPr>
              <a:t>不足</a:t>
            </a:r>
            <a:r>
              <a:rPr lang="en-US" altLang="zh-CN" b="0" i="0" dirty="0">
                <a:solidFill>
                  <a:srgbClr val="000000"/>
                </a:solidFill>
                <a:effectLst/>
                <a:latin typeface="Helvetica Neue"/>
              </a:rPr>
              <a:t>3</a:t>
            </a:r>
            <a:r>
              <a:rPr lang="zh-CN" altLang="en-US" b="0" i="0" dirty="0">
                <a:solidFill>
                  <a:srgbClr val="000000"/>
                </a:solidFill>
                <a:effectLst/>
                <a:latin typeface="Helvetica Neue"/>
              </a:rPr>
              <a:t>：该系统进行属性映射方法，我们需要手动建立训练集来进行分类，当问题变得复杂，这项工作将变得费时费力，同时问题的回答范围由自己建立的问题模板的数量决定，具有一定的局限性。</a:t>
            </a:r>
            <a:br>
              <a:rPr lang="zh-CN" altLang="en-US" dirty="0"/>
            </a:br>
            <a:r>
              <a:rPr lang="zh-CN" altLang="en-US" b="0" i="0" dirty="0">
                <a:solidFill>
                  <a:srgbClr val="000000"/>
                </a:solidFill>
                <a:effectLst/>
                <a:latin typeface="Helvetica Neue"/>
              </a:rPr>
              <a:t>改进：从网络上了解到可以通过关键实体得到一个子图，然后再子图中寻找与问题最匹配的答案（进行相似度计算）。</a:t>
            </a:r>
            <a:endParaRPr lang="zh-CN" altLang="en-US" dirty="0"/>
          </a:p>
        </p:txBody>
      </p:sp>
      <p:sp>
        <p:nvSpPr>
          <p:cNvPr id="3" name="标题 2"/>
          <p:cNvSpPr>
            <a:spLocks noGrp="true"/>
          </p:cNvSpPr>
          <p:nvPr>
            <p:ph type="title"/>
          </p:nvPr>
        </p:nvSpPr>
        <p:spPr/>
        <p:txBody>
          <a:bodyPr>
            <a:normAutofit/>
          </a:bodyPr>
          <a:lstStyle/>
          <a:p>
            <a:r>
              <a:rPr lang="zh-CN" altLang="en-US" b="1" i="0" dirty="0">
                <a:solidFill>
                  <a:srgbClr val="000000"/>
                </a:solidFill>
                <a:effectLst/>
                <a:latin typeface="Helvetica Neue"/>
              </a:rPr>
              <a:t>不足和改进</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true"/>
          </p:cNvSpPr>
          <p:nvPr>
            <p:ph idx="1"/>
          </p:nvPr>
        </p:nvSpPr>
        <p:spPr>
          <a:xfrm>
            <a:off x="1066800" y="1430021"/>
            <a:ext cx="10058400" cy="3760891"/>
          </a:xfrm>
        </p:spPr>
        <p:txBody>
          <a:bodyPr>
            <a:normAutofit lnSpcReduction="20000"/>
          </a:bodyPr>
          <a:p>
            <a:endParaRPr lang="zh-CN" altLang="en-US"/>
          </a:p>
          <a:p>
            <a:endParaRPr lang="zh-CN" altLang="en-US"/>
          </a:p>
          <a:p>
            <a:endParaRPr lang="zh-CN" altLang="en-US"/>
          </a:p>
          <a:p>
            <a:r>
              <a:rPr lang="en-US" altLang="zh-CN"/>
              <a:t>                                             </a:t>
            </a:r>
            <a:r>
              <a:rPr lang="en-US" altLang="zh-CN" sz="6600">
                <a:sym typeface="+mn-ea"/>
              </a:rPr>
              <a:t>  </a:t>
            </a:r>
            <a:r>
              <a:rPr lang="zh-CN" altLang="en-US" sz="6600">
                <a:sym typeface="+mn-ea"/>
              </a:rPr>
              <a:t>谢谢大家</a:t>
            </a:r>
            <a:endParaRPr lang="zh-CN" altLang="en-US" sz="6600"/>
          </a:p>
          <a:p>
            <a:r>
              <a:rPr lang="en-US" altLang="zh-CN"/>
              <a:t>           </a:t>
            </a:r>
            <a:endParaRPr lang="zh-CN" altLang="en-US"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标题 18"/>
          <p:cNvSpPr>
            <a:spLocks noGrp="true"/>
          </p:cNvSpPr>
          <p:nvPr>
            <p:ph type="title"/>
          </p:nvPr>
        </p:nvSpPr>
        <p:spPr/>
        <p:txBody>
          <a:bodyPr rtlCol="0">
            <a:noAutofit/>
          </a:bodyPr>
          <a:lstStyle/>
          <a:p>
            <a:pPr rtl="0"/>
            <a:r>
              <a:rPr lang="zh-CN" altLang="en-US" sz="8000" dirty="0">
                <a:solidFill>
                  <a:schemeClr val="tx1"/>
                </a:solidFill>
                <a:latin typeface="Microsoft YaHei UI" panose="020B0503020204020204" pitchFamily="34" charset="-122"/>
                <a:ea typeface="Microsoft YaHei UI" panose="020B0503020204020204" pitchFamily="34" charset="-122"/>
              </a:rPr>
              <a:t>大纲​​</a:t>
            </a:r>
            <a:endParaRPr lang="zh-CN" altLang="en-US" sz="8000" dirty="0">
              <a:solidFill>
                <a:schemeClr val="tx1"/>
              </a:solidFill>
              <a:latin typeface="Microsoft YaHei UI" panose="020B0503020204020204" pitchFamily="34" charset="-122"/>
              <a:ea typeface="Microsoft YaHei UI" panose="020B0503020204020204" pitchFamily="34" charset="-122"/>
            </a:endParaRPr>
          </a:p>
        </p:txBody>
      </p:sp>
      <p:sp>
        <p:nvSpPr>
          <p:cNvPr id="17" name="内容占位符 16"/>
          <p:cNvSpPr>
            <a:spLocks noGrp="true"/>
          </p:cNvSpPr>
          <p:nvPr>
            <p:ph sz="half" idx="2"/>
          </p:nvPr>
        </p:nvSpPr>
        <p:spPr/>
        <p:txBody>
          <a:bodyPr rtlCol="0"/>
          <a:lstStyle/>
          <a:p>
            <a:pPr marL="0" indent="0" rtl="0">
              <a:buNone/>
            </a:pPr>
            <a:endParaRPr lang="en-US" altLang="zh-CN" dirty="0">
              <a:latin typeface="Microsoft YaHei UI" panose="020B0503020204020204" pitchFamily="34" charset="-122"/>
              <a:ea typeface="Microsoft YaHei UI" panose="020B0503020204020204" pitchFamily="34" charset="-122"/>
            </a:endParaRPr>
          </a:p>
          <a:p>
            <a:pPr marL="0" indent="0" rtl="0">
              <a:buNone/>
            </a:pPr>
            <a:r>
              <a:rPr lang="en-US" altLang="zh-CN" sz="4400" dirty="0"/>
              <a:t>part1</a:t>
            </a:r>
            <a:r>
              <a:rPr lang="zh-CN" altLang="en-US" sz="4400" dirty="0"/>
              <a:t>、项目工作</a:t>
            </a:r>
            <a:endParaRPr lang="en-US" altLang="zh-CN" sz="4400" dirty="0"/>
          </a:p>
          <a:p>
            <a:pPr marL="0" indent="0" rtl="0">
              <a:buNone/>
            </a:pPr>
            <a:r>
              <a:rPr lang="en-US" altLang="zh-CN" sz="4400" dirty="0"/>
              <a:t>part2</a:t>
            </a:r>
            <a:r>
              <a:rPr lang="zh-CN" altLang="en-US" sz="4400" dirty="0"/>
              <a:t>、不足改进</a:t>
            </a:r>
            <a:endParaRPr lang="en-US" altLang="zh-CN"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lstStyle/>
          <a:p>
            <a:r>
              <a:rPr lang="en-US" altLang="en-US" sz="4000" dirty="0"/>
              <a:t>                  </a:t>
            </a:r>
            <a:r>
              <a:rPr lang="en-US" altLang="zh-CN" sz="4000" dirty="0"/>
              <a:t>p</a:t>
            </a:r>
            <a:r>
              <a:rPr lang="en-US" altLang="en-US" sz="4000" dirty="0"/>
              <a:t>art1</a:t>
            </a:r>
            <a:r>
              <a:rPr lang="zh-CN" altLang="en-US" sz="4000" dirty="0"/>
              <a:t>：项目工作的介绍</a:t>
            </a:r>
            <a:endParaRPr lang="zh-CN" alt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p:txBody>
          <a:bodyPr/>
          <a:lstStyle/>
          <a:p>
            <a:r>
              <a:rPr lang="en-US" altLang="zh-CN" dirty="0"/>
              <a:t>1</a:t>
            </a:r>
            <a:r>
              <a:rPr lang="zh-CN" altLang="en-US" dirty="0"/>
              <a:t>、金融知识图谱的构建</a:t>
            </a:r>
            <a:endParaRPr lang="en-US" altLang="zh-CN" dirty="0"/>
          </a:p>
          <a:p>
            <a:pPr lvl="1"/>
            <a:r>
              <a:rPr lang="zh-CN" altLang="en-US" dirty="0"/>
              <a:t>网页信息到可导入</a:t>
            </a:r>
            <a:r>
              <a:rPr lang="en-US" altLang="zh-CN" dirty="0"/>
              <a:t>neo4j</a:t>
            </a:r>
            <a:r>
              <a:rPr lang="zh-CN" altLang="en-US" dirty="0"/>
              <a:t>的</a:t>
            </a:r>
            <a:r>
              <a:rPr lang="en-US" altLang="zh-CN" dirty="0"/>
              <a:t>csv</a:t>
            </a:r>
            <a:r>
              <a:rPr lang="zh-CN" altLang="en-US" dirty="0"/>
              <a:t>文件</a:t>
            </a:r>
            <a:endParaRPr lang="en-US" altLang="zh-CN" dirty="0"/>
          </a:p>
          <a:p>
            <a:pPr lvl="1"/>
            <a:r>
              <a:rPr lang="zh-CN" altLang="en-US" dirty="0"/>
              <a:t>可导入</a:t>
            </a:r>
            <a:r>
              <a:rPr lang="en-US" altLang="zh-CN" dirty="0"/>
              <a:t>neo4j</a:t>
            </a:r>
            <a:r>
              <a:rPr lang="zh-CN" altLang="en-US" dirty="0"/>
              <a:t>的</a:t>
            </a:r>
            <a:r>
              <a:rPr lang="en-US" altLang="zh-CN" dirty="0"/>
              <a:t>csv</a:t>
            </a:r>
            <a:r>
              <a:rPr lang="zh-CN" altLang="en-US" dirty="0"/>
              <a:t>文件到</a:t>
            </a:r>
            <a:r>
              <a:rPr lang="en-US" altLang="zh-CN" dirty="0"/>
              <a:t>neo4j</a:t>
            </a:r>
            <a:r>
              <a:rPr lang="zh-CN" altLang="en-US" dirty="0"/>
              <a:t>知识图谱</a:t>
            </a:r>
            <a:endParaRPr lang="en-US" altLang="zh-CN" dirty="0"/>
          </a:p>
          <a:p>
            <a:r>
              <a:rPr lang="en-US" altLang="zh-CN" dirty="0"/>
              <a:t>2</a:t>
            </a:r>
            <a:r>
              <a:rPr lang="zh-CN" altLang="en-US" dirty="0"/>
              <a:t>、问答系统的构建</a:t>
            </a:r>
            <a:endParaRPr lang="en-US" altLang="zh-CN" dirty="0"/>
          </a:p>
          <a:p>
            <a:pPr lvl="1"/>
            <a:r>
              <a:rPr lang="zh-CN" altLang="en-US" dirty="0"/>
              <a:t>用户问题清洗</a:t>
            </a:r>
            <a:endParaRPr lang="en-US" altLang="zh-CN" dirty="0"/>
          </a:p>
          <a:p>
            <a:pPr lvl="1"/>
            <a:r>
              <a:rPr lang="zh-CN" altLang="en-US" dirty="0"/>
              <a:t>实体抽取</a:t>
            </a:r>
            <a:endParaRPr lang="en-US" altLang="zh-CN" dirty="0"/>
          </a:p>
          <a:p>
            <a:pPr lvl="1"/>
            <a:r>
              <a:rPr lang="zh-CN" altLang="en-US" dirty="0"/>
              <a:t>属性映射</a:t>
            </a:r>
            <a:endParaRPr lang="en-US" altLang="zh-CN" dirty="0"/>
          </a:p>
          <a:p>
            <a:pPr lvl="1"/>
            <a:r>
              <a:rPr lang="zh-CN" altLang="en-US" dirty="0"/>
              <a:t>查询语句</a:t>
            </a:r>
            <a:r>
              <a:rPr lang="en-US" altLang="zh-CN" dirty="0" err="1"/>
              <a:t>cql</a:t>
            </a:r>
            <a:endParaRPr lang="en-US" altLang="zh-CN" dirty="0"/>
          </a:p>
          <a:p>
            <a:pPr lvl="1"/>
            <a:r>
              <a:rPr lang="zh-CN" altLang="en-US" dirty="0"/>
              <a:t>语言润色</a:t>
            </a:r>
            <a:endParaRPr lang="en-US" altLang="zh-CN" dirty="0"/>
          </a:p>
          <a:p>
            <a:endParaRPr lang="zh-CN" altLang="en-US" dirty="0"/>
          </a:p>
        </p:txBody>
      </p:sp>
      <p:sp>
        <p:nvSpPr>
          <p:cNvPr id="3" name="标题 2"/>
          <p:cNvSpPr>
            <a:spLocks noGrp="true"/>
          </p:cNvSpPr>
          <p:nvPr>
            <p:ph type="title"/>
          </p:nvPr>
        </p:nvSpPr>
        <p:spPr/>
        <p:txBody>
          <a:bodyPr/>
          <a:lstStyle/>
          <a:p>
            <a:r>
              <a:rPr lang="zh-CN" altLang="en-US" dirty="0"/>
              <a:t>项目工作</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br>
              <a:rPr lang="en-US" altLang="zh-CN" b="1" i="0" dirty="0">
                <a:solidFill>
                  <a:srgbClr val="000000"/>
                </a:solidFill>
                <a:effectLst/>
                <a:latin typeface="Helvetica Neue"/>
              </a:rPr>
            </a:br>
            <a:r>
              <a:rPr lang="en-US" altLang="en-US" b="1" i="0" dirty="0">
                <a:solidFill>
                  <a:srgbClr val="000000"/>
                </a:solidFill>
                <a:effectLst/>
                <a:latin typeface="Helvetica Neue"/>
              </a:rPr>
              <a:t>1.</a:t>
            </a:r>
            <a:r>
              <a:rPr lang="en-US" altLang="zh-CN" b="1" i="0" dirty="0">
                <a:solidFill>
                  <a:srgbClr val="000000"/>
                </a:solidFill>
                <a:effectLst/>
                <a:latin typeface="Helvetica Neue"/>
              </a:rPr>
              <a:t> </a:t>
            </a:r>
            <a:r>
              <a:rPr lang="zh-CN" altLang="en-US" b="1" i="0" dirty="0">
                <a:solidFill>
                  <a:srgbClr val="000000"/>
                </a:solidFill>
                <a:effectLst/>
                <a:latin typeface="Helvetica Neue"/>
              </a:rPr>
              <a:t>金融知识图谱的构建</a:t>
            </a:r>
            <a:br>
              <a:rPr lang="zh-CN" altLang="en-US" b="1" i="0" dirty="0">
                <a:solidFill>
                  <a:srgbClr val="000000"/>
                </a:solidFill>
                <a:effectLst/>
                <a:latin typeface="Helvetica Neue"/>
              </a:rPr>
            </a:b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p:txBody>
          <a:bodyPr/>
          <a:lstStyle/>
          <a:p>
            <a:r>
              <a:rPr lang="zh-CN" altLang="en-US" dirty="0"/>
              <a:t>我们选择了金融网站同花顺</a:t>
            </a:r>
            <a:r>
              <a:rPr lang="en-US" altLang="zh-CN" dirty="0"/>
              <a:t>F10, </a:t>
            </a:r>
            <a:r>
              <a:rPr lang="zh-CN" altLang="en-US" dirty="0"/>
              <a:t>该网站记录了上市公司的各种信息，如图所示：</a:t>
            </a:r>
            <a:endParaRPr lang="zh-CN" altLang="en-US" dirty="0"/>
          </a:p>
        </p:txBody>
      </p:sp>
      <p:sp>
        <p:nvSpPr>
          <p:cNvPr id="3" name="标题 2"/>
          <p:cNvSpPr>
            <a:spLocks noGrp="true"/>
          </p:cNvSpPr>
          <p:nvPr>
            <p:ph type="title"/>
          </p:nvPr>
        </p:nvSpPr>
        <p:spPr/>
        <p:txBody>
          <a:bodyPr/>
          <a:lstStyle/>
          <a:p>
            <a:pPr lvl="1"/>
            <a:r>
              <a:rPr lang="en-US" altLang="zh-CN" b="1" dirty="0"/>
              <a:t>1.1</a:t>
            </a:r>
            <a:r>
              <a:rPr lang="zh-CN" altLang="en-US" b="1" dirty="0"/>
              <a:t>网页信息到可导入</a:t>
            </a:r>
            <a:r>
              <a:rPr lang="en-US" altLang="zh-CN" b="1" dirty="0"/>
              <a:t>neo4j</a:t>
            </a:r>
            <a:r>
              <a:rPr lang="zh-CN" altLang="en-US" b="1" dirty="0"/>
              <a:t>的</a:t>
            </a:r>
            <a:r>
              <a:rPr lang="en-US" altLang="zh-CN" b="1" dirty="0"/>
              <a:t>csv</a:t>
            </a:r>
            <a:r>
              <a:rPr lang="zh-CN" altLang="en-US" b="1" dirty="0"/>
              <a:t>文件</a:t>
            </a:r>
            <a:endParaRPr lang="en-US" altLang="zh-CN" b="1" dirty="0"/>
          </a:p>
        </p:txBody>
      </p:sp>
      <p:pic>
        <p:nvPicPr>
          <p:cNvPr id="5" name="图片 4"/>
          <p:cNvPicPr>
            <a:picLocks noChangeAspect="true"/>
          </p:cNvPicPr>
          <p:nvPr/>
        </p:nvPicPr>
        <p:blipFill>
          <a:blip r:embed="rId1"/>
          <a:stretch>
            <a:fillRect/>
          </a:stretch>
        </p:blipFill>
        <p:spPr>
          <a:xfrm>
            <a:off x="2212109" y="2520064"/>
            <a:ext cx="6908800" cy="36398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p:txBody>
          <a:bodyPr>
            <a:normAutofit fontScale="90000"/>
          </a:bodyPr>
          <a:lstStyle/>
          <a:p>
            <a:pPr lvl="1"/>
            <a:r>
              <a:rPr lang="en-US" altLang="zh-CN" b="1" dirty="0"/>
              <a:t>1.1</a:t>
            </a:r>
            <a:r>
              <a:rPr lang="zh-CN" altLang="en-US" b="1" dirty="0"/>
              <a:t>网页信息到可导入</a:t>
            </a:r>
            <a:r>
              <a:rPr lang="en-US" altLang="zh-CN" b="1" dirty="0"/>
              <a:t>neo4j</a:t>
            </a:r>
            <a:r>
              <a:rPr lang="zh-CN" altLang="en-US" b="1" dirty="0"/>
              <a:t>的</a:t>
            </a:r>
            <a:r>
              <a:rPr lang="en-US" altLang="zh-CN" b="1" dirty="0"/>
              <a:t>csv</a:t>
            </a:r>
            <a:r>
              <a:rPr lang="zh-CN" altLang="en-US" b="1" dirty="0"/>
              <a:t>文件</a:t>
            </a:r>
            <a:br>
              <a:rPr lang="zh-CN" altLang="en-US" b="1" dirty="0"/>
            </a:br>
            <a:r>
              <a:rPr lang="zh-CN" altLang="en-US" sz="1200" b="0" dirty="0"/>
              <a:t>通过网络爬虫，我们可以得到</a:t>
            </a:r>
            <a:r>
              <a:rPr lang="en-US" altLang="zh-CN" sz="1200" b="0" dirty="0"/>
              <a:t>4</a:t>
            </a:r>
            <a:r>
              <a:rPr lang="zh-CN" altLang="en-US" sz="1200" b="0" dirty="0">
                <a:ea typeface="宋体" charset="0"/>
              </a:rPr>
              <a:t>个结点文件和</a:t>
            </a:r>
            <a:r>
              <a:rPr lang="en-US" altLang="zh-CN" sz="1200" b="0" dirty="0">
                <a:ea typeface="宋体" charset="0"/>
              </a:rPr>
              <a:t>3</a:t>
            </a:r>
            <a:r>
              <a:rPr lang="zh-CN" altLang="en-US" sz="1200" b="0" dirty="0">
                <a:ea typeface="宋体" charset="0"/>
              </a:rPr>
              <a:t>个关系文件</a:t>
            </a:r>
            <a:r>
              <a:rPr lang="en-US" altLang="zh-CN" sz="1200" b="0" dirty="0">
                <a:ea typeface="宋体" charset="0"/>
              </a:rPr>
              <a:t>——</a:t>
            </a:r>
            <a:r>
              <a:rPr lang="zh-CN" altLang="en-US" sz="1200" b="0" dirty="0">
                <a:ea typeface="宋体" charset="0"/>
              </a:rPr>
              <a:t>分别为高管、企业、概念、行业结点文件和董事会成员、行业属于、概念属于关系文件</a:t>
            </a:r>
            <a:endParaRPr lang="en-US" altLang="zh-CN" sz="1200" b="0" dirty="0">
              <a:ea typeface="宋体" charset="0"/>
            </a:endParaRPr>
          </a:p>
        </p:txBody>
      </p:sp>
      <p:pic>
        <p:nvPicPr>
          <p:cNvPr id="15" name="内容占位符 14"/>
          <p:cNvPicPr>
            <a:picLocks noGrp="true" noChangeAspect="true"/>
          </p:cNvPicPr>
          <p:nvPr>
            <p:ph idx="1"/>
          </p:nvPr>
        </p:nvPicPr>
        <p:blipFill>
          <a:blip r:embed="rId1"/>
          <a:stretch>
            <a:fillRect/>
          </a:stretch>
        </p:blipFill>
        <p:spPr>
          <a:xfrm>
            <a:off x="851535" y="1598400"/>
            <a:ext cx="5333333" cy="316190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图片 16"/>
          <p:cNvPicPr>
            <a:picLocks noChangeAspect="true"/>
          </p:cNvPicPr>
          <p:nvPr/>
        </p:nvPicPr>
        <p:blipFill>
          <a:blip r:embed="rId2"/>
          <a:stretch>
            <a:fillRect/>
          </a:stretch>
        </p:blipFill>
        <p:spPr>
          <a:xfrm>
            <a:off x="3138714" y="1950024"/>
            <a:ext cx="3628571" cy="320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图片 18"/>
          <p:cNvPicPr>
            <a:picLocks noChangeAspect="true"/>
          </p:cNvPicPr>
          <p:nvPr/>
        </p:nvPicPr>
        <p:blipFill>
          <a:blip r:embed="rId3"/>
          <a:stretch>
            <a:fillRect/>
          </a:stretch>
        </p:blipFill>
        <p:spPr>
          <a:xfrm>
            <a:off x="3662523" y="2367347"/>
            <a:ext cx="4809524" cy="316190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图片 20"/>
          <p:cNvPicPr>
            <a:picLocks noChangeAspect="true"/>
          </p:cNvPicPr>
          <p:nvPr/>
        </p:nvPicPr>
        <p:blipFill>
          <a:blip r:embed="rId4"/>
          <a:stretch>
            <a:fillRect/>
          </a:stretch>
        </p:blipFill>
        <p:spPr>
          <a:xfrm>
            <a:off x="1667285" y="2786916"/>
            <a:ext cx="8800000" cy="320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图片 22"/>
          <p:cNvPicPr>
            <a:picLocks noChangeAspect="true"/>
          </p:cNvPicPr>
          <p:nvPr/>
        </p:nvPicPr>
        <p:blipFill>
          <a:blip r:embed="rId5"/>
          <a:stretch>
            <a:fillRect/>
          </a:stretch>
        </p:blipFill>
        <p:spPr>
          <a:xfrm>
            <a:off x="7000618" y="2067769"/>
            <a:ext cx="3647619" cy="311428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 name="图片 24"/>
          <p:cNvPicPr>
            <a:picLocks noChangeAspect="true"/>
          </p:cNvPicPr>
          <p:nvPr/>
        </p:nvPicPr>
        <p:blipFill>
          <a:blip r:embed="rId6"/>
          <a:stretch>
            <a:fillRect/>
          </a:stretch>
        </p:blipFill>
        <p:spPr>
          <a:xfrm>
            <a:off x="4362523" y="3048399"/>
            <a:ext cx="4809524" cy="320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p:txBody>
          <a:bodyPr/>
          <a:lstStyle/>
          <a:p>
            <a:r>
              <a:rPr lang="en-US" altLang="zh-CN" b="0" i="0" dirty="0">
                <a:solidFill>
                  <a:srgbClr val="000000"/>
                </a:solidFill>
                <a:effectLst/>
                <a:latin typeface="Helvetica Neue"/>
              </a:rPr>
              <a:t>(1)</a:t>
            </a:r>
            <a:r>
              <a:rPr lang="zh-CN" altLang="en-US" b="0" i="0" dirty="0">
                <a:solidFill>
                  <a:srgbClr val="000000"/>
                </a:solidFill>
                <a:effectLst/>
                <a:latin typeface="Helvetica Neue"/>
              </a:rPr>
              <a:t>首先将得到的</a:t>
            </a:r>
            <a:r>
              <a:rPr lang="en-US" altLang="zh-CN" b="0" i="0" dirty="0">
                <a:solidFill>
                  <a:srgbClr val="000000"/>
                </a:solidFill>
                <a:effectLst/>
                <a:latin typeface="Helvetica Neue"/>
              </a:rPr>
              <a:t>csv</a:t>
            </a:r>
            <a:r>
              <a:rPr lang="zh-CN" altLang="en-US" b="0" i="0" dirty="0">
                <a:solidFill>
                  <a:srgbClr val="000000"/>
                </a:solidFill>
                <a:effectLst/>
                <a:latin typeface="Helvetica Neue"/>
              </a:rPr>
              <a:t>文件统一放入</a:t>
            </a:r>
            <a:r>
              <a:rPr lang="en-US" altLang="zh-CN" b="0" i="0" dirty="0">
                <a:solidFill>
                  <a:srgbClr val="000000"/>
                </a:solidFill>
                <a:effectLst/>
                <a:latin typeface="Helvetica Neue"/>
              </a:rPr>
              <a:t>neo4j</a:t>
            </a:r>
            <a:r>
              <a:rPr lang="zh-CN" altLang="en-US" b="0" i="0" dirty="0">
                <a:solidFill>
                  <a:srgbClr val="000000"/>
                </a:solidFill>
                <a:effectLst/>
                <a:latin typeface="Helvetica Neue"/>
              </a:rPr>
              <a:t>的安装目录下的</a:t>
            </a:r>
            <a:r>
              <a:rPr lang="en-US" altLang="zh-CN" b="0" i="0" dirty="0">
                <a:solidFill>
                  <a:srgbClr val="000000"/>
                </a:solidFill>
                <a:effectLst/>
                <a:latin typeface="Helvetica Neue"/>
              </a:rPr>
              <a:t>import</a:t>
            </a:r>
            <a:r>
              <a:rPr lang="zh-CN" altLang="en-US" b="0" i="0" dirty="0">
                <a:solidFill>
                  <a:srgbClr val="000000"/>
                </a:solidFill>
                <a:effectLst/>
                <a:latin typeface="Helvetica Neue"/>
              </a:rPr>
              <a:t>目录</a:t>
            </a:r>
            <a:endParaRPr lang="en-US" altLang="zh-CN" b="0" i="0" dirty="0">
              <a:solidFill>
                <a:srgbClr val="000000"/>
              </a:solidFill>
              <a:effectLst/>
              <a:latin typeface="Helvetica Neue"/>
            </a:endParaRPr>
          </a:p>
          <a:p>
            <a:r>
              <a:rPr lang="en-US" altLang="zh-CN" b="0" i="0" dirty="0">
                <a:solidFill>
                  <a:srgbClr val="000000"/>
                </a:solidFill>
                <a:effectLst/>
                <a:latin typeface="Helvetica Neue"/>
              </a:rPr>
              <a:t>(2)</a:t>
            </a:r>
            <a:r>
              <a:rPr lang="zh-CN" altLang="en-US" b="0" i="0" dirty="0">
                <a:solidFill>
                  <a:srgbClr val="000000"/>
                </a:solidFill>
                <a:effectLst/>
                <a:latin typeface="Helvetica Neue"/>
              </a:rPr>
              <a:t>然后命令行进入</a:t>
            </a:r>
            <a:r>
              <a:rPr lang="en-US" altLang="zh-CN" b="0" i="0" dirty="0">
                <a:solidFill>
                  <a:srgbClr val="000000"/>
                </a:solidFill>
                <a:effectLst/>
                <a:latin typeface="Helvetica Neue"/>
              </a:rPr>
              <a:t>neo4j</a:t>
            </a:r>
            <a:r>
              <a:rPr lang="zh-CN" altLang="en-US" b="0" i="0" dirty="0">
                <a:solidFill>
                  <a:srgbClr val="000000"/>
                </a:solidFill>
                <a:effectLst/>
                <a:latin typeface="Helvetica Neue"/>
              </a:rPr>
              <a:t>安装目录下的</a:t>
            </a:r>
            <a:r>
              <a:rPr lang="en-US" altLang="zh-CN" b="0" i="0" dirty="0">
                <a:solidFill>
                  <a:srgbClr val="000000"/>
                </a:solidFill>
                <a:effectLst/>
                <a:latin typeface="Helvetica Neue"/>
              </a:rPr>
              <a:t>bin</a:t>
            </a:r>
            <a:r>
              <a:rPr lang="zh-CN" altLang="en-US" b="0" i="0" dirty="0">
                <a:solidFill>
                  <a:srgbClr val="000000"/>
                </a:solidFill>
                <a:effectLst/>
                <a:latin typeface="Helvetica Neue"/>
              </a:rPr>
              <a:t>目录，输入命令</a:t>
            </a:r>
            <a:endParaRPr lang="en-US" altLang="zh-CN" dirty="0">
              <a:solidFill>
                <a:srgbClr val="000000"/>
              </a:solidFill>
              <a:latin typeface="Helvetica Neue"/>
            </a:endParaRPr>
          </a:p>
          <a:p>
            <a:r>
              <a:rPr lang="en-US" altLang="zh-CN" b="0" i="0" dirty="0">
                <a:solidFill>
                  <a:srgbClr val="000000"/>
                </a:solidFill>
                <a:effectLst/>
                <a:latin typeface="Courier New" panose="02070309020205020404" pitchFamily="49" charset="0"/>
              </a:rPr>
              <a:t>neo4j-admin import --mode=csv --database=mygraph2.db --nodes ../import/concept.csv --nodes ../import/executive.csv --nodes ../import/industry.csv --nodes ../import/stock.csv --relationships ../import/executive_stock.csv --relationships ../import/stock_concept.csv --relationships ../import/stock_industry.csv</a:t>
            </a:r>
            <a:endParaRPr lang="zh-CN" altLang="en-US" dirty="0"/>
          </a:p>
          <a:p>
            <a:endParaRPr lang="zh-CN" altLang="en-US" dirty="0"/>
          </a:p>
        </p:txBody>
      </p:sp>
      <p:sp>
        <p:nvSpPr>
          <p:cNvPr id="3" name="标题 2"/>
          <p:cNvSpPr>
            <a:spLocks noGrp="true"/>
          </p:cNvSpPr>
          <p:nvPr>
            <p:ph type="title"/>
          </p:nvPr>
        </p:nvSpPr>
        <p:spPr/>
        <p:txBody>
          <a:bodyPr>
            <a:normAutofit fontScale="90000"/>
          </a:bodyPr>
          <a:lstStyle/>
          <a:p>
            <a:pPr lvl="1"/>
            <a:br>
              <a:rPr lang="en-US" altLang="zh-CN" b="1" dirty="0"/>
            </a:br>
            <a:r>
              <a:rPr lang="en-US" altLang="zh-CN" b="1" dirty="0"/>
              <a:t>1.2</a:t>
            </a:r>
            <a:r>
              <a:rPr lang="zh-CN" altLang="en-US" b="1" dirty="0"/>
              <a:t>可导入</a:t>
            </a:r>
            <a:r>
              <a:rPr lang="en-US" altLang="zh-CN" b="1" dirty="0"/>
              <a:t>neo4j</a:t>
            </a:r>
            <a:r>
              <a:rPr lang="zh-CN" altLang="en-US" b="1" dirty="0"/>
              <a:t>的</a:t>
            </a:r>
            <a:r>
              <a:rPr lang="en-US" altLang="zh-CN" b="1" dirty="0"/>
              <a:t>csv</a:t>
            </a:r>
            <a:r>
              <a:rPr lang="zh-CN" altLang="en-US" b="1" dirty="0"/>
              <a:t>文件到</a:t>
            </a:r>
            <a:r>
              <a:rPr lang="en-US" altLang="zh-CN" b="1" dirty="0"/>
              <a:t>neo4j</a:t>
            </a:r>
            <a:r>
              <a:rPr lang="zh-CN" altLang="en-US" b="1" dirty="0"/>
              <a:t>知识图谱</a:t>
            </a:r>
            <a:br>
              <a:rPr lang="en-US" altLang="zh-CN" dirty="0"/>
            </a:b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true"/>
          </p:cNvSpPr>
          <p:nvPr>
            <p:ph idx="1"/>
          </p:nvPr>
        </p:nvSpPr>
        <p:spPr/>
        <p:txBody>
          <a:bodyPr/>
          <a:lstStyle/>
          <a:p>
            <a:r>
              <a:rPr lang="zh-CN" b="0" i="0" dirty="0">
                <a:solidFill>
                  <a:srgbClr val="000000"/>
                </a:solidFill>
                <a:effectLst/>
                <a:latin typeface="Helvetica Neue"/>
              </a:rPr>
              <a:t>最终得到的金融</a:t>
            </a:r>
            <a:r>
              <a:rPr lang="zh-CN" altLang="en-US" b="0" i="0" dirty="0">
                <a:solidFill>
                  <a:srgbClr val="000000"/>
                </a:solidFill>
                <a:effectLst/>
                <a:latin typeface="Helvetica Neue"/>
              </a:rPr>
              <a:t>知识图谱如图所示</a:t>
            </a:r>
            <a:endParaRPr lang="zh-CN" altLang="en-US" dirty="0"/>
          </a:p>
        </p:txBody>
      </p:sp>
      <p:sp>
        <p:nvSpPr>
          <p:cNvPr id="3" name="标题 2"/>
          <p:cNvSpPr>
            <a:spLocks noGrp="true"/>
          </p:cNvSpPr>
          <p:nvPr>
            <p:ph type="title"/>
          </p:nvPr>
        </p:nvSpPr>
        <p:spPr/>
        <p:txBody>
          <a:bodyPr>
            <a:normAutofit fontScale="90000"/>
          </a:bodyPr>
          <a:lstStyle/>
          <a:p>
            <a:pPr lvl="1"/>
            <a:br>
              <a:rPr lang="en-US" altLang="zh-CN" b="1" dirty="0"/>
            </a:br>
            <a:r>
              <a:rPr lang="en-US" altLang="zh-CN" b="1" dirty="0"/>
              <a:t>1.2</a:t>
            </a:r>
            <a:r>
              <a:rPr lang="zh-CN" altLang="en-US" b="1" dirty="0"/>
              <a:t>可导入</a:t>
            </a:r>
            <a:r>
              <a:rPr lang="en-US" altLang="zh-CN" b="1" dirty="0"/>
              <a:t>neo4j</a:t>
            </a:r>
            <a:r>
              <a:rPr lang="zh-CN" altLang="en-US" b="1" dirty="0"/>
              <a:t>的</a:t>
            </a:r>
            <a:r>
              <a:rPr lang="en-US" altLang="zh-CN" b="1" dirty="0"/>
              <a:t>csv</a:t>
            </a:r>
            <a:r>
              <a:rPr lang="zh-CN" altLang="en-US" b="1" dirty="0"/>
              <a:t>文件到</a:t>
            </a:r>
            <a:r>
              <a:rPr lang="en-US" altLang="zh-CN" b="1" dirty="0"/>
              <a:t>neo4j</a:t>
            </a:r>
            <a:r>
              <a:rPr lang="zh-CN" altLang="en-US" b="1" dirty="0"/>
              <a:t>知识图谱</a:t>
            </a:r>
            <a:br>
              <a:rPr lang="en-US" altLang="zh-CN" dirty="0"/>
            </a:br>
            <a:endParaRPr lang="en-US" altLang="zh-CN" dirty="0"/>
          </a:p>
        </p:txBody>
      </p:sp>
      <p:pic>
        <p:nvPicPr>
          <p:cNvPr id="5" name="图片 4"/>
          <p:cNvPicPr>
            <a:picLocks noChangeAspect="true"/>
          </p:cNvPicPr>
          <p:nvPr/>
        </p:nvPicPr>
        <p:blipFill>
          <a:blip r:embed="rId1"/>
          <a:stretch>
            <a:fillRect/>
          </a:stretch>
        </p:blipFill>
        <p:spPr>
          <a:xfrm>
            <a:off x="1788460" y="2562920"/>
            <a:ext cx="8108576" cy="3543567"/>
          </a:xfrm>
          <a:prstGeom prst="rect">
            <a:avLst/>
          </a:prstGeom>
        </p:spPr>
      </p:pic>
    </p:spTree>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true">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true">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true">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极简风格销售广告</Template>
  <TotalTime>0</TotalTime>
  <Words>2148</Words>
  <Application>WPS 演示</Application>
  <PresentationFormat>宽屏</PresentationFormat>
  <Paragraphs>93</Paragraphs>
  <Slides>19</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Helvetica Neue Medium</vt:lpstr>
      <vt:lpstr>Microsoft YaHei UI</vt:lpstr>
      <vt:lpstr>文泉驿微米黑</vt:lpstr>
      <vt:lpstr>Calibri</vt:lpstr>
      <vt:lpstr>DejaVu Sans</vt:lpstr>
      <vt:lpstr>-apple-system</vt:lpstr>
      <vt:lpstr>Pothana2000</vt:lpstr>
      <vt:lpstr>Helvetica Neue</vt:lpstr>
      <vt:lpstr>宋体</vt:lpstr>
      <vt:lpstr>Courier New</vt:lpstr>
      <vt:lpstr>微软雅黑</vt:lpstr>
      <vt:lpstr>Arial Unicode MS</vt:lpstr>
      <vt:lpstr>RetrospectVTI</vt:lpstr>
      <vt:lpstr>基于KB的问答系统</vt:lpstr>
      <vt:lpstr>大纲​​</vt:lpstr>
      <vt:lpstr>                  part1：项目工作的介绍</vt:lpstr>
      <vt:lpstr>项目工作</vt:lpstr>
      <vt:lpstr> 1. 金融知识图谱的构建 </vt:lpstr>
      <vt:lpstr>1.1网页信息到可导入neo4j的csv文件</vt:lpstr>
      <vt:lpstr>1.1网页信息到可导入neo4j的csv文件 通过网络爬虫，我们可以得到4个结点文件和3个关系文件——分别为高管、企业、概念、行业结点文件和董事会成员、行业属于、概念属于关系文件</vt:lpstr>
      <vt:lpstr> 1.2可导入neo4j的csv文件到neo4j知识图谱 </vt:lpstr>
      <vt:lpstr> 1.2可导入neo4j的csv文件到neo4j知识图谱 </vt:lpstr>
      <vt:lpstr> 2. 建立问答系统 </vt:lpstr>
      <vt:lpstr> 2.1、用户问题清洗 </vt:lpstr>
      <vt:lpstr>  2.2、实体抽取  </vt:lpstr>
      <vt:lpstr> 2.3、属性映射 </vt:lpstr>
      <vt:lpstr> 2.4、查询语句cql </vt:lpstr>
      <vt:lpstr>PowerPoint 演示文稿</vt:lpstr>
      <vt:lpstr>项目效果展示</vt:lpstr>
      <vt:lpstr>                             Part2：不足和改进</vt:lpstr>
      <vt:lpstr>不足和改进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销售广告</dc:title>
  <dc:creator>24574</dc:creator>
  <cp:lastModifiedBy>shuojia</cp:lastModifiedBy>
  <cp:revision>23</cp:revision>
  <dcterms:created xsi:type="dcterms:W3CDTF">2020-12-22T03:32:55Z</dcterms:created>
  <dcterms:modified xsi:type="dcterms:W3CDTF">2020-12-22T03:32:55Z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