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7" r:id="rId13"/>
    <p:sldId id="268" r:id="rId14"/>
    <p:sldId id="269" r:id="rId15"/>
    <p:sldId id="270" r:id="rId16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5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handoutMaster" Target="handoutMasters/handoutMaster1.xml"/><Relationship Id="rId17" Type="http://schemas.openxmlformats.org/officeDocument/2006/relationships/notesMaster" Target="notesMasters/notesMaster1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true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ctrTitle" hasCustomPrompt="tru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true"/>
          </p:cNvSpPr>
          <p:nvPr>
            <p:ph type="subTitle" idx="1" hasCustomPrompt="true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true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true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true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 hasCustomPrompt="true"/>
          </p:nvPr>
        </p:nvSpPr>
        <p:spPr>
          <a:xfrm>
            <a:off x="646747" y="127000"/>
            <a:ext cx="4165200" cy="1600200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true" noChangeAspect="true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true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true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true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kns.cnki.net/kcms/detail/detail.aspx?dbcode=CJFD&amp;dbname=CJFDLAST2020&amp;filename=XDJS202025004&amp;v=TvxEf3bHZ8HjCGMHnhK6m9Kn5H7Z27&#65533;d2BHIyESqTE5E5&#65533;d2Fx&#65533;d2FweE6ijagqgnME3kqk1l&#13;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true"/>
          </p:cNvSpPr>
          <p:nvPr>
            <p:ph type="ctr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用改进的蚁群算法来解决</a:t>
            </a:r>
            <a:r>
              <a:rPr lang="en-US" altLang="zh-CN"/>
              <a:t>TSP</a:t>
            </a:r>
            <a:r>
              <a:rPr lang="zh-CN" altLang="en-US"/>
              <a:t>问题</a:t>
            </a:r>
            <a:endParaRPr lang="zh-CN" altLang="en-US"/>
          </a:p>
        </p:txBody>
      </p:sp>
      <p:sp>
        <p:nvSpPr>
          <p:cNvPr id="3" name="副标题 2"/>
          <p:cNvSpPr>
            <a:spLocks noGrp="true"/>
          </p:cNvSpPr>
          <p:nvPr>
            <p:ph type="subTitle" idx="1"/>
          </p:nvPr>
        </p:nvSpPr>
        <p:spPr>
          <a:xfrm>
            <a:off x="8530590" y="4455795"/>
            <a:ext cx="2137410" cy="802005"/>
          </a:xfrm>
        </p:spPr>
        <p:txBody>
          <a:bodyPr>
            <a:normAutofit lnSpcReduction="10000"/>
          </a:bodyPr>
          <a:p>
            <a:r>
              <a:rPr lang="zh-CN" altLang="en-US"/>
              <a:t>汇报人：</a:t>
            </a:r>
            <a:r>
              <a:rPr lang="en-US" altLang="zh-CN"/>
              <a:t>20182131068</a:t>
            </a:r>
            <a:r>
              <a:rPr lang="zh-CN" altLang="en-US"/>
              <a:t>黄烁佳</a:t>
            </a:r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改进模型</a:t>
            </a:r>
            <a:r>
              <a:rPr lang="en-US" altLang="zh-CN"/>
              <a:t>——part3 </a:t>
            </a:r>
            <a:r>
              <a:rPr lang="zh-CN" altLang="en-US"/>
              <a:t>信息素矩阵的重置</a:t>
            </a:r>
            <a:endParaRPr lang="zh-CN" altLang="en-US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647700" y="1097280"/>
            <a:ext cx="10515600" cy="5080000"/>
          </a:xfrm>
        </p:spPr>
        <p:txBody>
          <a:bodyPr/>
          <a:p>
            <a:pPr marL="0" indent="0">
              <a:buNone/>
            </a:pPr>
            <a:r>
              <a:rPr lang="en-US" altLang="zh-CN"/>
              <a:t>     为了进一步增加全家搜索的能力，在这里我们引入融断机制。当进入稳定时刻点t0后的一段时间内，</a:t>
            </a:r>
            <a:r>
              <a:rPr lang="zh-CN" altLang="en-US"/>
              <a:t>当前</a:t>
            </a:r>
            <a:r>
              <a:rPr lang="en-US" altLang="zh-CN"/>
              <a:t>最优解仍然没有发生变化，那么我们会将信息素矩阵重新初始化.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重复次数最多不超过</a:t>
            </a:r>
            <a:r>
              <a:rPr lang="en-US" altLang="zh-CN"/>
              <a:t>k</a:t>
            </a:r>
            <a:r>
              <a:rPr lang="zh-CN" altLang="en-US"/>
              <a:t>次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   </a:t>
            </a:r>
            <a:r>
              <a:rPr lang="zh-CN" altLang="en-US"/>
              <a:t>最后附上算法的流程图：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pic>
        <p:nvPicPr>
          <p:cNvPr id="4" name="图片 3" descr="深度截图_选择区域_20201211110820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1077595" y="2466975"/>
            <a:ext cx="3585845" cy="438975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算法评估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true"/>
              </p:cNvSpPr>
              <p:nvPr>
                <p:ph idx="1"/>
              </p:nvPr>
            </p:nvSpPr>
            <p:spPr/>
            <p:txBody>
              <a:bodyPr/>
              <a:p>
                <a:pPr marL="0" indent="0">
                  <a:buNone/>
                </a:pPr>
                <a:r>
                  <a:rPr lang="zh-CN" altLang="en-US"/>
                  <a:t>这里我选用了TSPLIB上提供的三个数据集，rand75.tsp </a:t>
                </a:r>
                <a:r>
                  <a:rPr lang="en-US" altLang="zh-CN"/>
                  <a:t>   </a:t>
                </a:r>
                <a:r>
                  <a:rPr lang="zh-CN" altLang="en-US"/>
                  <a:t>eil76.tsp </a:t>
                </a:r>
                <a:r>
                  <a:rPr lang="en-US" altLang="zh-CN"/>
                  <a:t>    </a:t>
                </a:r>
                <a:r>
                  <a:rPr lang="zh-CN" altLang="en-US"/>
                  <a:t>rat99.tsp</a:t>
                </a:r>
                <a:endParaRPr lang="zh-CN" altLang="en-US"/>
              </a:p>
              <a:p>
                <a:pPr marL="0" indent="0">
                  <a:buNone/>
                </a:pPr>
                <a:r>
                  <a:rPr lang="zh-CN" altLang="en-US"/>
                  <a:t>初始参数为: a=1, b=2, h=0.1 m=3</a:t>
                </a:r>
                <a:endParaRPr lang="zh-CN" altLang="en-US"/>
              </a:p>
              <a:p>
                <a:pPr marL="0" indent="0">
                  <a:buNone/>
                </a:pPr>
                <a:r>
                  <a:rPr lang="zh-CN" altLang="en-US"/>
                  <a:t>重复次数为：10</a:t>
                </a:r>
                <a:endParaRPr lang="zh-CN" altLang="en-US"/>
              </a:p>
              <a:p>
                <a:pPr marL="0" indent="0">
                  <a:buNone/>
                </a:pPr>
                <a:r>
                  <a:rPr lang="zh-CN" altLang="en-US"/>
                  <a:t>计算公式为平均相对误差</a:t>
                </a:r>
                <a:endParaRPr lang="zh-CN" alt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𝑒𝑟𝑟𝑜𝑟</m:t>
                      </m:r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𝑝𝑟𝑒𝑑𝑖𝑐𝑡𝑒𝑑</m:t>
                          </m:r>
                          <m:r>
                            <a:rPr lang="en-US" altLang="zh-CN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_</m:t>
                          </m:r>
                          <m:r>
                            <a:rPr lang="en-US" altLang="zh-CN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𝑣𝑎𝑙𝑢𝑒</m:t>
                          </m:r>
                          <m:r>
                            <a:rPr lang="en-US" altLang="zh-CN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𝑚𝑒𝑎𝑠𝑢𝑟𝑒𝑑</m:t>
                          </m:r>
                          <m:r>
                            <a:rPr lang="en-US" altLang="zh-CN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_</m:t>
                          </m:r>
                          <m:r>
                            <a:rPr lang="en-US" altLang="zh-CN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𝑣𝑎𝑙𝑢𝑒</m:t>
                          </m:r>
                        </m:num>
                        <m:den>
                          <m:r>
                            <a:rPr lang="en-US" altLang="zh-CN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𝑚𝑒𝑎𝑠𝑢𝑟𝑒𝑑</m:t>
                          </m:r>
                          <m:r>
                            <a:rPr lang="en-US" altLang="zh-CN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_</m:t>
                          </m:r>
                          <m:r>
                            <a:rPr lang="en-US" altLang="zh-CN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𝑣𝑎𝑙𝑢𝑒</m:t>
                          </m:r>
                        </m:den>
                      </m:f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3" name="内容占位符 2"/>
              <p:cNvSpPr>
                <a:spLocks noRot="true" noChangeAspect="true" noMove="true" noResize="true" noEditPoints="true" noAdjustHandles="true" noChangeArrowheads="true" noChangeShapeType="true" noTextEdit="true"/>
              </p:cNvSpPr>
              <p:nvPr>
                <p:ph idx="1"/>
              </p:nvPr>
            </p:nvSpPr>
            <p:spPr>
              <a:blipFill rotWithShape="true">
                <a:blip r:embed="rId1"/>
                <a:stretch>
                  <a:fillRect b="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算法评估</a:t>
            </a:r>
            <a:endParaRPr lang="zh-CN" altLang="en-US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/>
              <a:t>实验结果为</a:t>
            </a:r>
            <a:r>
              <a:rPr lang="en-US" altLang="zh-CN"/>
              <a:t>: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</p:txBody>
      </p:sp>
      <p:pic>
        <p:nvPicPr>
          <p:cNvPr id="4" name="图片 3" descr="深度截图_选择区域_20201211111403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572135" y="4265295"/>
            <a:ext cx="7704455" cy="2065020"/>
          </a:xfrm>
          <a:prstGeom prst="rect">
            <a:avLst/>
          </a:prstGeom>
        </p:spPr>
      </p:pic>
      <p:pic>
        <p:nvPicPr>
          <p:cNvPr id="5" name="图片 4" descr="深度截图_选择区域_20201211111658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572135" y="2169795"/>
            <a:ext cx="7705090" cy="196723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结论</a:t>
            </a:r>
            <a:endParaRPr lang="zh-CN" altLang="en-US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/>
              <a:t>可以看出，改进的模型相较于基线模型有一定的提升，但是依然存在一些问题：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(</a:t>
            </a:r>
            <a:r>
              <a:rPr lang="en-US" altLang="zh-CN"/>
              <a:t>1</a:t>
            </a:r>
            <a:r>
              <a:rPr lang="zh-CN" altLang="en-US"/>
              <a:t>)算法的结果相较于真实值还存在较大的相对误差。</a:t>
            </a:r>
            <a:endParaRPr lang="zh-CN" altLang="en-US"/>
          </a:p>
          <a:p>
            <a:pPr marL="0" indent="0">
              <a:buNone/>
            </a:pPr>
            <a:r>
              <a:rPr lang="zh-CN" altLang="en-US">
                <a:sym typeface="+mn-ea"/>
              </a:rPr>
              <a:t>(</a:t>
            </a:r>
            <a:r>
              <a:rPr lang="en-US" altLang="zh-CN">
                <a:sym typeface="+mn-ea"/>
              </a:rPr>
              <a:t>2</a:t>
            </a:r>
            <a:r>
              <a:rPr lang="zh-CN" altLang="en-US">
                <a:sym typeface="+mn-ea"/>
              </a:rPr>
              <a:t>)算法的时间消耗较大，这个也影响了我对模型的评估</a:t>
            </a:r>
            <a:r>
              <a:rPr lang="" altLang="zh-CN">
                <a:sym typeface="+mn-ea"/>
              </a:rPr>
              <a:t>(</a:t>
            </a:r>
            <a:r>
              <a:rPr lang="zh-CN" altLang="">
                <a:sym typeface="+mn-ea"/>
              </a:rPr>
              <a:t>机器跑太慢</a:t>
            </a:r>
            <a:r>
              <a:rPr lang="" altLang="zh-CN">
                <a:sym typeface="+mn-ea"/>
              </a:rPr>
              <a:t>)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>
                <a:hlinkClick r:id="rId1" action="ppaction://hlinkfile"/>
              </a:rPr>
              <a:t>参考论文</a:t>
            </a:r>
            <a:r>
              <a:rPr lang="en-US" altLang="zh-CN"/>
              <a:t> </a:t>
            </a:r>
            <a:r>
              <a:rPr lang="zh-CN" altLang="en-US"/>
              <a:t>：</a:t>
            </a:r>
            <a:r>
              <a:rPr lang="en-US" altLang="zh-CN"/>
              <a:t> </a:t>
            </a:r>
            <a:r>
              <a:rPr lang="zh-CN" altLang="en-US"/>
              <a:t>本网参考了知网的一篇文章，借鉴了它改进的</a:t>
            </a:r>
            <a:r>
              <a:rPr lang="en-US" altLang="zh-CN"/>
              <a:t>3</a:t>
            </a:r>
            <a:r>
              <a:rPr lang="zh-CN" altLang="en-US"/>
              <a:t>个方向，但是具体改进所使用的函数则是自己设计。之所以没有和论文的模型进行对比，一是它给的模型参数不完整，二是对比效果不明显（有时候我的模型好，有时候他的好，应该是数据大小和训练量的问题）</a:t>
            </a:r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5052060"/>
          </a:xfrm>
        </p:spPr>
        <p:txBody>
          <a:bodyPr/>
          <a:p>
            <a:r>
              <a:rPr lang="en-US" altLang="zh-CN"/>
              <a:t>                                        Thank you</a:t>
            </a:r>
            <a:endParaRPr lang="en-US" altLang="zh-CN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647700" y="1825625"/>
            <a:ext cx="10515600" cy="2346325"/>
          </a:xfrm>
        </p:spPr>
        <p:txBody>
          <a:bodyPr/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en-US" altLang="zh-CN"/>
              <a:t> </a:t>
            </a:r>
            <a:endParaRPr lang="en-US" altLang="zh-CN" sz="3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1. </a:t>
            </a:r>
            <a:r>
              <a:rPr lang="en-US" altLang="zh-CN"/>
              <a:t>TSP</a:t>
            </a:r>
            <a:r>
              <a:rPr lang="zh-CN" altLang="en-US"/>
              <a:t>问题的描述</a:t>
            </a:r>
            <a:endParaRPr lang="zh-CN" altLang="en-US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/>
        <p:txBody>
          <a:bodyPr/>
          <a:p>
            <a:r>
              <a:rPr lang="zh-CN" altLang="en-US"/>
              <a:t>TSP问题又称旅行商问题、货郎担问题，是数学领域的著名问题，也是计算机中的NP难问题。TSP问题的具体描述为：给定一系列城市和每对城市之间的距离，求解访问每一座城市一次并回到起始城市的最短回路。</a:t>
            </a:r>
            <a:endParaRPr lang="zh-CN" altLang="en-US"/>
          </a:p>
        </p:txBody>
      </p:sp>
      <p:pic>
        <p:nvPicPr>
          <p:cNvPr id="4" name="图片 3" descr="深度截图_选择区域_20201211101624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94615" y="2787015"/>
            <a:ext cx="5245100" cy="4033520"/>
          </a:xfrm>
          <a:prstGeom prst="rect">
            <a:avLst/>
          </a:prstGeom>
        </p:spPr>
      </p:pic>
      <p:sp>
        <p:nvSpPr>
          <p:cNvPr id="5" name="文本框 4"/>
          <p:cNvSpPr txBox="true"/>
          <p:nvPr/>
        </p:nvSpPr>
        <p:spPr>
          <a:xfrm>
            <a:off x="6367145" y="3728085"/>
            <a:ext cx="450405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右图是</a:t>
            </a:r>
            <a:r>
              <a:rPr lang="en-US" altLang="zh-CN"/>
              <a:t>TSP</a:t>
            </a:r>
            <a:r>
              <a:rPr lang="zh-CN" altLang="en-US"/>
              <a:t>问题的应用，比如你进行一场旅行，时间有限。要如何规划才能得到一条进过城市一次并且长度最短的路径</a:t>
            </a:r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蚁群算法的描述</a:t>
            </a:r>
            <a:endParaRPr lang="en-US" altLang="zh-CN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/>
        <p:txBody>
          <a:bodyPr/>
          <a:p>
            <a:r>
              <a:rPr lang="zh-CN" altLang="en-US"/>
              <a:t>蚁群算法的思想来自于自然界蚂蚁觅食，蚂蚁在寻找食物源时，会在路径上留下蚂蚁独有的路径标识——信息素，一条路径越短，该路径的信息素浓度就越高。蚂蚁会感知其他蚂蚁在各条路径上留下的信息素，更倾向于选择信息素浓度高的路径。随着时间的推移，越来越多的蚂蚁选择某一条路径，该路径的信息素浓度就越高，越能吸引蚂蚁，形成正反馈机制。最终大部分蚂蚁集中于最短的路径上。</a:t>
            </a:r>
            <a:endParaRPr lang="zh-CN" altLang="en-US"/>
          </a:p>
        </p:txBody>
      </p:sp>
      <p:pic>
        <p:nvPicPr>
          <p:cNvPr id="4" name="图片 3" descr="深度截图_选择区域_20201211102238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5080" y="3517900"/>
            <a:ext cx="7746365" cy="337121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基线模型</a:t>
            </a:r>
            <a:r>
              <a:rPr lang="en-US" altLang="zh-CN"/>
              <a:t>(</a:t>
            </a:r>
            <a:r>
              <a:rPr lang="zh-CN" altLang="en-US"/>
              <a:t>课本</a:t>
            </a:r>
            <a:r>
              <a:rPr lang="en-US" altLang="zh-CN"/>
              <a:t>85</a:t>
            </a:r>
            <a:r>
              <a:rPr lang="zh-CN" altLang="en-US"/>
              <a:t>页</a:t>
            </a:r>
            <a:r>
              <a:rPr lang="en-US" altLang="zh-CN"/>
              <a:t>)</a:t>
            </a:r>
            <a:endParaRPr lang="en-US" altLang="zh-C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true"/>
              </p:cNvSpPr>
              <p:nvPr>
                <p:ph idx="1"/>
              </p:nvPr>
            </p:nvSpPr>
            <p:spPr/>
            <p:txBody>
              <a:bodyPr/>
              <a:p>
                <a:pPr marL="0" indent="0">
                  <a:buNone/>
                </a:pPr>
                <a:r>
                  <a:rPr lang="en-US" altLang="zh-CN">
                    <a:latin typeface="DejaVu Math TeX Gyre" panose="02000503000000000000" charset="0"/>
                    <a:cs typeface="DejaVu Math TeX Gyre" panose="02000503000000000000" charset="0"/>
                  </a:rPr>
                  <a:t>       对于TSP问题，设蚁群中蚂蚁数量为m，结点数为n，结点i和结点j的距离为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𝑛𝑒𝑡</m:t>
                        </m:r>
                      </m:e>
                      <m:sub>
                        <m: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altLang="zh-CN">
                    <a:latin typeface="DejaVu Math TeX Gyre" panose="02000503000000000000" charset="0"/>
                    <a:cs typeface="DejaVu Math TeX Gyre" panose="02000503000000000000" charset="0"/>
                  </a:rPr>
                  <a:t>, t时刻结点i和j之间连接的路径的信息素浓度为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𝑇</m:t>
                        </m:r>
                      </m:e>
                      <m:sub>
                        <m: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𝑖𝑗</m:t>
                        </m:r>
                      </m:sub>
                    </m:sSub>
                    <m:r>
                      <a:rPr lang="en-US" altLang="zh-CN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(</m:t>
                    </m:r>
                    <m:r>
                      <a:rPr lang="en-US" altLang="zh-CN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𝑡</m:t>
                    </m:r>
                    <m:r>
                      <a:rPr lang="en-US" altLang="zh-CN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)</m:t>
                    </m:r>
                  </m:oMath>
                </a14:m>
                <a:r>
                  <a:rPr lang="en-US" altLang="zh-CN">
                    <a:latin typeface="DejaVu Math TeX Gyre" panose="02000503000000000000" charset="0"/>
                    <a:cs typeface="DejaVu Math TeX Gyre" panose="02000503000000000000" charset="0"/>
                  </a:rPr>
                  <a:t>。初始时刻，所有边的信息素浓度设置为一个固定值，蚂蚁随机从不同的结点出发，按照一定概率选择路径。不妨设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𝑃</m:t>
                        </m:r>
                      </m:e>
                      <m:sub>
                        <m: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𝑖𝑗</m:t>
                        </m:r>
                      </m:sub>
                      <m:sup>
                        <m: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𝑘</m:t>
                        </m:r>
                      </m:sup>
                    </m:sSubSup>
                    <m:r>
                      <a:rPr lang="en-US" altLang="zh-CN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(</m:t>
                    </m:r>
                    <m:r>
                      <a:rPr lang="en-US" altLang="zh-CN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𝑡</m:t>
                    </m:r>
                    <m:r>
                      <a:rPr lang="en-US" altLang="zh-CN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)</m:t>
                    </m:r>
                  </m:oMath>
                </a14:m>
                <a:r>
                  <a:rPr lang="en-US" altLang="zh-CN">
                    <a:latin typeface="DejaVu Math TeX Gyre" panose="02000503000000000000" charset="0"/>
                    <a:cs typeface="DejaVu Math TeX Gyre" panose="02000503000000000000" charset="0"/>
                  </a:rPr>
                  <a:t>为在t时刻处于结点i的蚂蚁k选择结点j作为下一个结点的概率。蚂蚁选择下一个结点的概率收到两方面的影响，一是当前信息素浓度，二是访问下一个结点的长度，所以定义：</a:t>
                </a:r>
                <a:endParaRPr lang="en-US" altLang="zh-CN">
                  <a:latin typeface="DejaVu Math TeX Gyre" panose="02000503000000000000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true" noChangeAspect="true" noMove="true" noResize="true" noEditPoints="true" noAdjustHandles="true" noChangeArrowheads="true" noChangeShapeType="true" noTextEdit="true"/>
              </p:cNvSpPr>
              <p:nvPr>
                <p:ph idx="1"/>
              </p:nvPr>
            </p:nvSpPr>
            <p:spPr>
              <a:blipFill rotWithShape="true">
                <a:blip r:embed="rId1"/>
                <a:stretch>
                  <a:fillRect b="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 descr="深度截图_选择区域_20201211103556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3524250" y="3437255"/>
            <a:ext cx="3848735" cy="91630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基线模型（课本</a:t>
            </a:r>
            <a:r>
              <a:rPr lang="en-US" altLang="zh-CN"/>
              <a:t>85</a:t>
            </a:r>
            <a:r>
              <a:rPr lang="zh-CN" altLang="en-US"/>
              <a:t>页）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true"/>
              </p:cNvSpPr>
              <p:nvPr>
                <p:ph idx="1"/>
              </p:nvPr>
            </p:nvSpPr>
            <p:spPr/>
            <p:txBody>
              <a:bodyPr/>
              <a:p>
                <a:endParaRPr lang="zh-CN" altLang="en-US"/>
              </a:p>
              <a:p>
                <a:endParaRPr lang="zh-CN" altLang="en-US"/>
              </a:p>
              <a:p>
                <a:endParaRPr lang="zh-CN" altLang="en-US"/>
              </a:p>
              <a:p>
                <a:endParaRPr lang="zh-CN" altLang="en-US"/>
              </a:p>
              <a:p>
                <a:r>
                  <a:rPr lang="en-US" altLang="zh-CN"/>
                  <a:t>      其中 h 为信息素挥发率;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∆</m:t>
                    </m:r>
                    <m:sSubSup>
                      <m:sSubSupPr>
                        <m:ctrlP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𝑇</m:t>
                        </m:r>
                      </m:e>
                      <m:sub>
                        <m: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𝑖𝑗</m:t>
                        </m:r>
                      </m:sub>
                      <m:sup>
                        <m: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𝑘</m:t>
                        </m:r>
                      </m:sup>
                    </m:sSubSup>
                    <m:r>
                      <a:rPr lang="en-US" altLang="zh-CN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(</m:t>
                    </m:r>
                    <m:r>
                      <a:rPr lang="en-US" altLang="zh-CN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𝑡</m:t>
                    </m:r>
                    <m:r>
                      <a:rPr lang="en-US" altLang="zh-CN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)</m:t>
                    </m:r>
                  </m:oMath>
                </a14:m>
                <a:r>
                  <a:rPr lang="en-US" altLang="zh-CN"/>
                  <a:t>为t时刻第k只蚂蚁在边(i, j)上增加的信息素浓度;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𝐶</m:t>
                        </m:r>
                      </m:e>
                      <m:sup>
                        <m: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𝑘</m:t>
                        </m:r>
                      </m:sup>
                    </m:sSup>
                    <m:r>
                      <a:rPr lang="en-US" altLang="zh-CN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(</m:t>
                    </m:r>
                    <m:r>
                      <a:rPr lang="en-US" altLang="zh-CN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𝑡</m:t>
                    </m:r>
                    <m:r>
                      <a:rPr lang="en-US" altLang="zh-CN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)</m:t>
                    </m:r>
                  </m:oMath>
                </a14:m>
                <a:r>
                  <a:rPr lang="en-US" altLang="zh-CN"/>
                  <a:t>为在t时刻第k只蚂蚁经过路径的总长度</a:t>
                </a:r>
                <a:endParaRPr lang="en-US" altLang="zh-CN"/>
              </a:p>
            </p:txBody>
          </p:sp>
        </mc:Choice>
        <mc:Fallback>
          <p:sp>
            <p:nvSpPr>
              <p:cNvPr id="3" name="内容占位符 2"/>
              <p:cNvSpPr>
                <a:spLocks noRot="true" noChangeAspect="true" noMove="true" noResize="true" noEditPoints="true" noAdjustHandles="true" noChangeArrowheads="true" noChangeShapeType="true" noTextEdit="true"/>
              </p:cNvSpPr>
              <p:nvPr>
                <p:ph idx="1"/>
              </p:nvPr>
            </p:nvSpPr>
            <p:spPr>
              <a:blipFill rotWithShape="true">
                <a:blip r:embed="rId1"/>
                <a:stretch>
                  <a:fillRect b="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 descr="深度截图_选择区域_2020121110394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3005455" y="1871345"/>
            <a:ext cx="5800725" cy="15335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基线模型</a:t>
            </a:r>
            <a:r>
              <a:rPr lang="en-US" altLang="zh-CN"/>
              <a:t>(</a:t>
            </a:r>
            <a:r>
              <a:rPr lang="zh-CN" altLang="en-US"/>
              <a:t>课本</a:t>
            </a:r>
            <a:r>
              <a:rPr lang="en-US" altLang="zh-CN"/>
              <a:t>85</a:t>
            </a:r>
            <a:r>
              <a:rPr lang="zh-CN" altLang="en-US"/>
              <a:t>页</a:t>
            </a:r>
            <a:r>
              <a:rPr lang="en-US" altLang="zh-CN"/>
              <a:t>)</a:t>
            </a:r>
            <a:endParaRPr lang="en-US" altLang="zh-CN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647700" y="1109980"/>
            <a:ext cx="10515600" cy="5067300"/>
          </a:xfrm>
        </p:spPr>
        <p:txBody>
          <a:bodyPr/>
          <a:p>
            <a:r>
              <a:rPr lang="zh-CN" altLang="en-US"/>
              <a:t>整个算法的流程图为：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4" name="图片 3" descr="深度截图_选择区域_20201211104420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347980" y="1482090"/>
            <a:ext cx="5046345" cy="52197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改进模型</a:t>
            </a:r>
            <a:r>
              <a:rPr lang="en-US" altLang="zh-CN"/>
              <a:t>——part1 </a:t>
            </a:r>
            <a:r>
              <a:rPr lang="zh-CN" altLang="en-US"/>
              <a:t>初始信息素浓度改进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true"/>
              </p:cNvSpPr>
              <p:nvPr>
                <p:ph idx="1"/>
              </p:nvPr>
            </p:nvSpPr>
            <p:spPr/>
            <p:txBody>
              <a:bodyPr/>
              <a:p>
                <a:pPr marL="0" indent="0">
                  <a:buNone/>
                </a:pPr>
                <a:r>
                  <a:rPr lang="en-US" altLang="en-US"/>
                  <a:t>    </a:t>
                </a:r>
                <a:r>
                  <a:rPr lang="en-US" altLang="zh-CN"/>
                  <a:t>在基线模型中，</a:t>
                </a:r>
                <a:r>
                  <a:rPr lang="zh-CN" altLang="en-US"/>
                  <a:t>所有边</a:t>
                </a:r>
                <a:r>
                  <a:rPr lang="en-US" altLang="zh-CN"/>
                  <a:t>初始信息素浓度</a:t>
                </a:r>
                <a:r>
                  <a:rPr lang="zh-CN" altLang="en-US"/>
                  <a:t>被</a:t>
                </a:r>
                <a:r>
                  <a:rPr lang="en-US" altLang="zh-CN"/>
                  <a:t>赋予相同的</a:t>
                </a:r>
                <a:r>
                  <a:rPr lang="zh-CN" altLang="en-US"/>
                  <a:t>值</a:t>
                </a:r>
                <a:r>
                  <a:rPr lang="en-US" altLang="zh-CN"/>
                  <a:t>，我认为这并不是一个好的方式，原因如下：</a:t>
                </a:r>
                <a:endParaRPr lang="en-US" altLang="zh-CN"/>
              </a:p>
              <a:p>
                <a:pPr marL="0" indent="0">
                  <a:buNone/>
                </a:pPr>
                <a:r>
                  <a:rPr lang="en-US" altLang="zh-CN"/>
                  <a:t>(1)一开始的信息素浓度不具有指导性，使得收敛速度下降</a:t>
                </a:r>
                <a:endParaRPr lang="en-US" altLang="zh-CN"/>
              </a:p>
              <a:p>
                <a:pPr marL="0" indent="0">
                  <a:buNone/>
                </a:pPr>
                <a:r>
                  <a:rPr lang="en-US" altLang="zh-CN"/>
                  <a:t>(2)可能使得蚂蚁一开始向着错误的路径前进，信息素在错误的路径</a:t>
                </a:r>
                <a:r>
                  <a:rPr lang="zh-CN" altLang="en-US"/>
                  <a:t>上累积</a:t>
                </a:r>
                <a:r>
                  <a:rPr lang="en-US" altLang="zh-CN"/>
                  <a:t>，容易陷入局部最优</a:t>
                </a:r>
                <a:endParaRPr lang="en-US" altLang="zh-CN"/>
              </a:p>
              <a:p>
                <a:pPr marL="0" indent="0">
                  <a:buNone/>
                </a:pPr>
                <a:r>
                  <a:rPr lang="en-US" altLang="zh-CN"/>
                  <a:t>所以我们</a:t>
                </a:r>
                <a:r>
                  <a:rPr lang="zh-CN" altLang="en-US"/>
                  <a:t>根据</a:t>
                </a:r>
                <a:r>
                  <a:rPr lang="en-US" altLang="zh-CN"/>
                  <a:t>路径大小给信息素浓度赋予不同的初值</a:t>
                </a:r>
                <a:r>
                  <a:rPr lang="zh-CN" altLang="en-US"/>
                  <a:t>，公式如下：</a:t>
                </a:r>
                <a:endParaRPr lang="zh-CN" altLang="en-US"/>
              </a:p>
              <a:p>
                <a:pPr marL="0" indent="0">
                  <a:buNone/>
                </a:pPr>
                <a:endParaRPr lang="zh-CN" altLang="en-US"/>
              </a:p>
              <a:p>
                <a:pPr marL="0" indent="0">
                  <a:buNone/>
                </a:pPr>
                <a:endParaRPr lang="zh-CN" altLang="en-US"/>
              </a:p>
              <a:p>
                <a:pPr marL="0" indent="0">
                  <a:buNone/>
                </a:pPr>
                <a:r>
                  <a:rPr lang="en-US" altLang="zh-CN"/>
                  <a:t>   </a:t>
                </a:r>
                <a:r>
                  <a:rPr lang="zh-CN" altLang="en-US"/>
                  <a:t>其中，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𝑇</m:t>
                        </m:r>
                      </m:e>
                      <m:sub>
                        <m: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𝑖𝑗</m:t>
                        </m:r>
                      </m:sub>
                    </m:sSub>
                    <m:r>
                      <a:rPr lang="en-US" altLang="zh-CN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(</m:t>
                    </m:r>
                    <m:r>
                      <a:rPr lang="en-US" altLang="zh-CN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0</m:t>
                    </m:r>
                    <m:r>
                      <a:rPr lang="en-US" altLang="zh-CN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)为初始时刻结点</m:t>
                    </m:r>
                    <m:r>
                      <a:rPr lang="en-US" altLang="zh-CN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𝑖</m:t>
                    </m:r>
                    <m:r>
                      <a:rPr lang="en-US" altLang="zh-CN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和结点</m:t>
                    </m:r>
                    <m:r>
                      <a:rPr lang="en-US" altLang="zh-CN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𝑗</m:t>
                    </m:r>
                    <m:r>
                      <a:rPr lang="en-US" altLang="zh-CN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之前路径上的信息素浓度; </m:t>
                    </m:r>
                  </m:oMath>
                </a14:m>
                <a:r>
                  <a:rPr lang="zh-CN" altLang="en-US"/>
                  <a:t>Q为常数，其值根据蚂蚁数量m除以贪心选择的路径长度得到;</a:t>
                </a:r>
                <a:r>
                  <a:rPr lang="en-US" altLang="zh-CN"/>
                  <a:t> </a:t>
                </a:r>
                <a:r>
                  <a:rPr lang="zh-CN" altLang="en-US"/>
                  <a:t>numEdge为网络的边数</a:t>
                </a:r>
                <a14:m>
                  <m:oMath xmlns:m="http://schemas.openxmlformats.org/officeDocument/2006/math">
                    <m:r>
                      <a:rPr lang="en-US" altLang="zh-CN">
                        <a:latin typeface="DejaVu Math TeX Gyre" panose="02000503000000000000" charset="0"/>
                      </a:rPr>
                      <m:t>; </m:t>
                    </m:r>
                    <m:sSub>
                      <m:sSubPr>
                        <m:ctrlP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𝑛𝑒𝑡</m:t>
                        </m:r>
                      </m:e>
                      <m:sub>
                        <m: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𝑖𝑗</m:t>
                        </m:r>
                      </m:sub>
                    </m:sSub>
                    <m:r>
                      <a:rPr lang="en-US" altLang="zh-CN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为结点</m:t>
                    </m:r>
                    <m:r>
                      <a:rPr lang="en-US" altLang="zh-CN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𝑖</m:t>
                    </m:r>
                    <m:r>
                      <a:rPr lang="en-US" altLang="zh-CN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和结点</m:t>
                    </m:r>
                    <m:r>
                      <a:rPr lang="en-US" altLang="zh-CN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𝑗</m:t>
                    </m:r>
                    <m:r>
                      <a:rPr lang="en-US" altLang="zh-CN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之间的距离</m:t>
                    </m:r>
                  </m:oMath>
                </a14:m>
                <a:r>
                  <a:rPr lang="zh-CN" altLang="en-US"/>
                  <a:t>。该信息素初始化方法使得初始信息素浓度的平均值为Q,但是边的长度会影响具体的取值——边越短，初始信息素浓度越大。</a:t>
                </a:r>
                <a:endParaRPr lang="zh-CN" altLang="en-US"/>
              </a:p>
            </p:txBody>
          </p:sp>
        </mc:Choice>
        <mc:Fallback>
          <p:sp>
            <p:nvSpPr>
              <p:cNvPr id="3" name="内容占位符 2"/>
              <p:cNvSpPr>
                <a:spLocks noRot="true" noChangeAspect="true" noMove="true" noResize="true" noEditPoints="true" noAdjustHandles="true" noChangeArrowheads="true" noChangeShapeType="true" noTextEdit="true"/>
              </p:cNvSpPr>
              <p:nvPr>
                <p:ph idx="1"/>
              </p:nvPr>
            </p:nvSpPr>
            <p:spPr>
              <a:blipFill rotWithShape="true">
                <a:blip r:embed="rId1"/>
                <a:stretch>
                  <a:fillRect b="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 descr="深度截图_选择区域_20201211104831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3907790"/>
            <a:ext cx="4981575" cy="8667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改进模型</a:t>
            </a:r>
            <a:r>
              <a:rPr lang="en-US" altLang="zh-CN"/>
              <a:t>——</a:t>
            </a:r>
            <a:r>
              <a:rPr lang="en-US" altLang="en-US"/>
              <a:t>part2 </a:t>
            </a:r>
            <a:r>
              <a:rPr lang="zh-CN" altLang="en-US"/>
              <a:t>信息素更新策略的改进</a:t>
            </a:r>
            <a:endParaRPr lang="zh-CN" altLang="en-US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/>
              <a:t>   </a:t>
            </a:r>
            <a:r>
              <a:rPr lang="zh-CN" altLang="en-US"/>
              <a:t>在基线模型中，信息素浓度的更新策略是不变的。我们知道，运行一段时间后，蚁群会集中于某条路径，当前最优解往往就固定不变了，容易陷入局部最优。为了增加算法的全局搜索能力，需要一种更合理的信息更新策略：当迭代次数较小时，需要保证蚂蚁在路径上留下的信息素浓度足够高，以确保算法可以更快的收敛</a:t>
            </a:r>
            <a:r>
              <a:rPr lang="en-US" altLang="zh-CN"/>
              <a:t>; </a:t>
            </a:r>
            <a:r>
              <a:rPr lang="zh-CN" altLang="en-US"/>
              <a:t>而当算法收敛到一定程度时，如果多次迭代中算法所求得当前最优路径长度一直未发生变化，则需要适当增加信息素挥发速率和减少蚂蚁走过路径留下的信息素，避免信息素过于集中，使得蚂蚁能有更大概率去探索潜在的最优路径，提高算法的全局搜索能力。为了方便算法的描述，给出如下公式：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为了更好的理解公式，先给稳定时刻点定义：如果存在某个时间节点t0,在一定固定的时长内，当前最优路径未发生变化，则称时刻点t0为稳定时刻点。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改进模型</a:t>
            </a:r>
            <a:r>
              <a:rPr lang="en-US" altLang="zh-CN"/>
              <a:t>——</a:t>
            </a:r>
            <a:r>
              <a:rPr lang="en-US" altLang="en-US"/>
              <a:t>part2 </a:t>
            </a:r>
            <a:r>
              <a:rPr lang="zh-CN" altLang="en-US"/>
              <a:t>信息素更新策略的改进</a:t>
            </a:r>
            <a:endParaRPr lang="zh-CN" altLang="en-US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/>
              <a:t>   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zh-CN" altLang="en-US"/>
              <a:t>从公式我们可以看到当</a:t>
            </a:r>
            <a:r>
              <a:rPr lang="en-US" altLang="zh-CN"/>
              <a:t>t &lt; t0</a:t>
            </a:r>
            <a:r>
              <a:rPr lang="zh-CN" altLang="en-US"/>
              <a:t>是，信息素的更新策略是和基线模型一致的</a:t>
            </a:r>
            <a:r>
              <a:rPr lang="en-US" altLang="zh-CN"/>
              <a:t>; </a:t>
            </a:r>
            <a:r>
              <a:rPr lang="zh-CN" altLang="en-US"/>
              <a:t>但是当</a:t>
            </a:r>
            <a:r>
              <a:rPr lang="en-US" altLang="zh-CN"/>
              <a:t>t&gt;=t0</a:t>
            </a:r>
            <a:r>
              <a:rPr lang="zh-CN" altLang="en-US"/>
              <a:t>时，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信息素的保留率和蚂蚁留下的信息素会除以</a:t>
            </a:r>
            <a:r>
              <a:rPr lang="en-US" altLang="zh-CN"/>
              <a:t>t-t0</a:t>
            </a:r>
            <a:r>
              <a:rPr lang="zh-CN" altLang="en-US"/>
              <a:t>，使得挥发率上升和蚂蚁爬行留下的信息素减少，并且时间越长，变化的幅度越大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pic>
        <p:nvPicPr>
          <p:cNvPr id="5" name="图片 4" descr="深度截图_选择区域_20201211105258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2690495" y="1635125"/>
            <a:ext cx="6430010" cy="163131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2204</Words>
  <Application>WPS 演示</Application>
  <PresentationFormat>宽屏</PresentationFormat>
  <Paragraphs>91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5" baseType="lpstr">
      <vt:lpstr>Arial</vt:lpstr>
      <vt:lpstr>宋体</vt:lpstr>
      <vt:lpstr>Wingdings</vt:lpstr>
      <vt:lpstr>DejaVu Sans</vt:lpstr>
      <vt:lpstr>DejaVu Math TeX Gyre</vt:lpstr>
      <vt:lpstr>文泉驿微米黑</vt:lpstr>
      <vt:lpstr>Arial Black</vt:lpstr>
      <vt:lpstr>微软雅黑</vt:lpstr>
      <vt:lpstr>宋体</vt:lpstr>
      <vt:lpstr>Arial Unicode MS</vt:lpstr>
      <vt:lpstr>Office 主题​​</vt:lpstr>
      <vt:lpstr>用改进的蚁群算法来解决TSP问题</vt:lpstr>
      <vt:lpstr>1. TSP问题的描述</vt:lpstr>
      <vt:lpstr>蚁群算法的描述</vt:lpstr>
      <vt:lpstr>基线模型(课本85页)</vt:lpstr>
      <vt:lpstr>基线模型（课本85页）</vt:lpstr>
      <vt:lpstr>基线模型(课本85页)</vt:lpstr>
      <vt:lpstr>改进模型——part1 初始信息素浓度改进</vt:lpstr>
      <vt:lpstr>改进模型——part2 信息素更新策略的改进</vt:lpstr>
      <vt:lpstr>改进模型——part2 信息素更新策略的改进</vt:lpstr>
      <vt:lpstr>改进模型——part3 信息素矩阵的重置</vt:lpstr>
      <vt:lpstr>算法评估</vt:lpstr>
      <vt:lpstr>算法评估</vt:lpstr>
      <vt:lpstr>结论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shuojia</dc:creator>
  <cp:lastModifiedBy>shuojia</cp:lastModifiedBy>
  <cp:revision>11</cp:revision>
  <dcterms:created xsi:type="dcterms:W3CDTF">2020-12-25T10:06:21Z</dcterms:created>
  <dcterms:modified xsi:type="dcterms:W3CDTF">2020-12-25T10:06:21Z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2052-11.1.0.9719</vt:lpwstr>
  </property>
</Properties>
</file>