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8"/>
  </p:notesMasterIdLst>
  <p:sldIdLst>
    <p:sldId id="259" r:id="rId2"/>
    <p:sldId id="265" r:id="rId3"/>
    <p:sldId id="266" r:id="rId4"/>
    <p:sldId id="275" r:id="rId5"/>
    <p:sldId id="267" r:id="rId6"/>
    <p:sldId id="277" r:id="rId7"/>
    <p:sldId id="290" r:id="rId8"/>
    <p:sldId id="291" r:id="rId9"/>
    <p:sldId id="278" r:id="rId10"/>
    <p:sldId id="268" r:id="rId11"/>
    <p:sldId id="289" r:id="rId12"/>
    <p:sldId id="282" r:id="rId13"/>
    <p:sldId id="292" r:id="rId14"/>
    <p:sldId id="269" r:id="rId15"/>
    <p:sldId id="285" r:id="rId16"/>
    <p:sldId id="272"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7" autoAdjust="0"/>
    <p:restoredTop sz="94303" autoAdjust="0"/>
  </p:normalViewPr>
  <p:slideViewPr>
    <p:cSldViewPr snapToGrid="0" snapToObjects="1">
      <p:cViewPr>
        <p:scale>
          <a:sx n="100" d="100"/>
          <a:sy n="100" d="100"/>
        </p:scale>
        <p:origin x="1308" y="360"/>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F567E-DE08-437C-BB13-32ABE674C4D5}" type="datetimeFigureOut">
              <a:rPr lang="zh-CN" altLang="en-US" smtClean="0"/>
              <a:t>2019/12/29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08F66-E2C3-4E39-981E-A5C58C5AB608}" type="slidenum">
              <a:rPr lang="zh-CN" altLang="en-US" smtClean="0"/>
              <a:t>‹#›</a:t>
            </a:fld>
            <a:endParaRPr lang="zh-CN" altLang="en-US"/>
          </a:p>
        </p:txBody>
      </p:sp>
    </p:spTree>
    <p:extLst>
      <p:ext uri="{BB962C8B-B14F-4D97-AF65-F5344CB8AC3E}">
        <p14:creationId xmlns:p14="http://schemas.microsoft.com/office/powerpoint/2010/main" val="100261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808F66-E2C3-4E39-981E-A5C58C5AB608}" type="slidenum">
              <a:rPr lang="zh-CN" altLang="en-US" smtClean="0"/>
              <a:t>8</a:t>
            </a:fld>
            <a:endParaRPr lang="zh-CN" altLang="en-US"/>
          </a:p>
        </p:txBody>
      </p:sp>
    </p:spTree>
    <p:extLst>
      <p:ext uri="{BB962C8B-B14F-4D97-AF65-F5344CB8AC3E}">
        <p14:creationId xmlns:p14="http://schemas.microsoft.com/office/powerpoint/2010/main" val="2670896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07C76C-6980-419C-8397-DCC6D9F38B10}"/>
              </a:ext>
            </a:extLst>
          </p:cNvPr>
          <p:cNvPicPr>
            <a:picLocks noChangeAspect="1"/>
          </p:cNvPicPr>
          <p:nvPr userDrawn="1"/>
        </p:nvPicPr>
        <p:blipFill rotWithShape="1">
          <a:blip r:embed="rId2"/>
          <a:srcRect l="9294" r="12236" b="54765"/>
          <a:stretch/>
        </p:blipFill>
        <p:spPr>
          <a:xfrm>
            <a:off x="31804" y="50607"/>
            <a:ext cx="2615980" cy="547191"/>
          </a:xfrm>
          <a:prstGeom prst="rect">
            <a:avLst/>
          </a:prstGeom>
        </p:spPr>
      </p:pic>
      <p:pic>
        <p:nvPicPr>
          <p:cNvPr id="5" name="图片 4">
            <a:extLst>
              <a:ext uri="{FF2B5EF4-FFF2-40B4-BE49-F238E27FC236}">
                <a16:creationId xmlns:a16="http://schemas.microsoft.com/office/drawing/2014/main" id="{2ED5CD96-27B7-4AF0-BBF5-F1B98877CAB0}"/>
              </a:ext>
            </a:extLst>
          </p:cNvPr>
          <p:cNvPicPr>
            <a:picLocks noChangeAspect="1"/>
          </p:cNvPicPr>
          <p:nvPr userDrawn="1"/>
        </p:nvPicPr>
        <p:blipFill>
          <a:blip r:embed="rId3"/>
          <a:stretch>
            <a:fillRect/>
          </a:stretch>
        </p:blipFill>
        <p:spPr>
          <a:xfrm>
            <a:off x="10680382" y="65807"/>
            <a:ext cx="1438275" cy="428625"/>
          </a:xfrm>
          <a:prstGeom prst="rect">
            <a:avLst/>
          </a:prstGeom>
        </p:spPr>
      </p:pic>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pic>
        <p:nvPicPr>
          <p:cNvPr id="6" name="图片 5">
            <a:extLst>
              <a:ext uri="{FF2B5EF4-FFF2-40B4-BE49-F238E27FC236}">
                <a16:creationId xmlns:a16="http://schemas.microsoft.com/office/drawing/2014/main" id="{F884DF78-9433-4EDC-8020-297A8F1A3B3B}"/>
              </a:ext>
            </a:extLst>
          </p:cNvPr>
          <p:cNvPicPr>
            <a:picLocks noChangeAspect="1"/>
          </p:cNvPicPr>
          <p:nvPr userDrawn="1"/>
        </p:nvPicPr>
        <p:blipFill rotWithShape="1">
          <a:blip r:embed="rId3"/>
          <a:srcRect l="9294" r="12236" b="54765"/>
          <a:stretch/>
        </p:blipFill>
        <p:spPr>
          <a:xfrm>
            <a:off x="31804" y="50607"/>
            <a:ext cx="2615980" cy="547191"/>
          </a:xfrm>
          <a:prstGeom prst="rect">
            <a:avLst/>
          </a:prstGeom>
        </p:spPr>
      </p:pic>
      <p:pic>
        <p:nvPicPr>
          <p:cNvPr id="7" name="图片 6">
            <a:extLst>
              <a:ext uri="{FF2B5EF4-FFF2-40B4-BE49-F238E27FC236}">
                <a16:creationId xmlns:a16="http://schemas.microsoft.com/office/drawing/2014/main" id="{97E9440D-6BBB-4D41-B396-C66D92C3FFB4}"/>
              </a:ext>
            </a:extLst>
          </p:cNvPr>
          <p:cNvPicPr>
            <a:picLocks noChangeAspect="1"/>
          </p:cNvPicPr>
          <p:nvPr userDrawn="1"/>
        </p:nvPicPr>
        <p:blipFill>
          <a:blip r:embed="rId4"/>
          <a:stretch>
            <a:fillRect/>
          </a:stretch>
        </p:blipFill>
        <p:spPr>
          <a:xfrm>
            <a:off x="10680382" y="65807"/>
            <a:ext cx="1438275" cy="428625"/>
          </a:xfrm>
          <a:prstGeom prst="rect">
            <a:avLst/>
          </a:prstGeom>
        </p:spPr>
      </p:pic>
    </p:spTree>
    <p:extLst>
      <p:ext uri="{BB962C8B-B14F-4D97-AF65-F5344CB8AC3E}">
        <p14:creationId xmlns:p14="http://schemas.microsoft.com/office/powerpoint/2010/main" val="1872364496"/>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pic>
        <p:nvPicPr>
          <p:cNvPr id="7" name="图片 6">
            <a:extLst>
              <a:ext uri="{FF2B5EF4-FFF2-40B4-BE49-F238E27FC236}">
                <a16:creationId xmlns:a16="http://schemas.microsoft.com/office/drawing/2014/main" id="{6DACFFD0-E566-4232-9DBE-B5424B0198D0}"/>
              </a:ext>
            </a:extLst>
          </p:cNvPr>
          <p:cNvPicPr>
            <a:picLocks noChangeAspect="1"/>
          </p:cNvPicPr>
          <p:nvPr userDrawn="1"/>
        </p:nvPicPr>
        <p:blipFill rotWithShape="1">
          <a:blip r:embed="rId3"/>
          <a:srcRect l="9294" r="12236" b="54765"/>
          <a:stretch/>
        </p:blipFill>
        <p:spPr>
          <a:xfrm>
            <a:off x="31804" y="50607"/>
            <a:ext cx="2615980" cy="547191"/>
          </a:xfrm>
          <a:prstGeom prst="rect">
            <a:avLst/>
          </a:prstGeom>
        </p:spPr>
      </p:pic>
      <p:pic>
        <p:nvPicPr>
          <p:cNvPr id="8" name="图片 7">
            <a:extLst>
              <a:ext uri="{FF2B5EF4-FFF2-40B4-BE49-F238E27FC236}">
                <a16:creationId xmlns:a16="http://schemas.microsoft.com/office/drawing/2014/main" id="{5F28F7C2-336B-46DC-B69C-99AD44B0113B}"/>
              </a:ext>
            </a:extLst>
          </p:cNvPr>
          <p:cNvPicPr>
            <a:picLocks noChangeAspect="1"/>
          </p:cNvPicPr>
          <p:nvPr userDrawn="1"/>
        </p:nvPicPr>
        <p:blipFill>
          <a:blip r:embed="rId4"/>
          <a:stretch>
            <a:fillRect/>
          </a:stretch>
        </p:blipFill>
        <p:spPr>
          <a:xfrm>
            <a:off x="10680382" y="65807"/>
            <a:ext cx="1438275" cy="428625"/>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pic>
        <p:nvPicPr>
          <p:cNvPr id="6" name="图片 5">
            <a:extLst>
              <a:ext uri="{FF2B5EF4-FFF2-40B4-BE49-F238E27FC236}">
                <a16:creationId xmlns:a16="http://schemas.microsoft.com/office/drawing/2014/main" id="{700F4C74-8999-4353-B123-708A9F4E8F77}"/>
              </a:ext>
            </a:extLst>
          </p:cNvPr>
          <p:cNvPicPr>
            <a:picLocks noChangeAspect="1"/>
          </p:cNvPicPr>
          <p:nvPr userDrawn="1"/>
        </p:nvPicPr>
        <p:blipFill rotWithShape="1">
          <a:blip r:embed="rId3"/>
          <a:srcRect l="9294" r="12236" b="54765"/>
          <a:stretch/>
        </p:blipFill>
        <p:spPr>
          <a:xfrm>
            <a:off x="31804" y="50607"/>
            <a:ext cx="2615980" cy="547191"/>
          </a:xfrm>
          <a:prstGeom prst="rect">
            <a:avLst/>
          </a:prstGeom>
        </p:spPr>
      </p:pic>
      <p:pic>
        <p:nvPicPr>
          <p:cNvPr id="7" name="图片 6">
            <a:extLst>
              <a:ext uri="{FF2B5EF4-FFF2-40B4-BE49-F238E27FC236}">
                <a16:creationId xmlns:a16="http://schemas.microsoft.com/office/drawing/2014/main" id="{1923A54D-1E4C-45EB-B16C-7BBCB077D554}"/>
              </a:ext>
            </a:extLst>
          </p:cNvPr>
          <p:cNvPicPr>
            <a:picLocks noChangeAspect="1"/>
          </p:cNvPicPr>
          <p:nvPr userDrawn="1"/>
        </p:nvPicPr>
        <p:blipFill>
          <a:blip r:embed="rId4"/>
          <a:stretch>
            <a:fillRect/>
          </a:stretch>
        </p:blipFill>
        <p:spPr>
          <a:xfrm>
            <a:off x="10680382" y="65807"/>
            <a:ext cx="1438275" cy="428625"/>
          </a:xfrm>
          <a:prstGeom prst="rect">
            <a:avLst/>
          </a:prstGeom>
        </p:spPr>
      </p:pic>
    </p:spTree>
    <p:extLst>
      <p:ext uri="{BB962C8B-B14F-4D97-AF65-F5344CB8AC3E}">
        <p14:creationId xmlns:p14="http://schemas.microsoft.com/office/powerpoint/2010/main" val="2450075595"/>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pic>
        <p:nvPicPr>
          <p:cNvPr id="7" name="图片 6">
            <a:extLst>
              <a:ext uri="{FF2B5EF4-FFF2-40B4-BE49-F238E27FC236}">
                <a16:creationId xmlns:a16="http://schemas.microsoft.com/office/drawing/2014/main" id="{2302E780-C8C5-42F8-8AC2-34AAA2A00126}"/>
              </a:ext>
            </a:extLst>
          </p:cNvPr>
          <p:cNvPicPr>
            <a:picLocks noChangeAspect="1"/>
          </p:cNvPicPr>
          <p:nvPr userDrawn="1"/>
        </p:nvPicPr>
        <p:blipFill rotWithShape="1">
          <a:blip r:embed="rId3"/>
          <a:srcRect l="9294" r="12236" b="54765"/>
          <a:stretch/>
        </p:blipFill>
        <p:spPr>
          <a:xfrm>
            <a:off x="31804" y="50607"/>
            <a:ext cx="2615980" cy="547191"/>
          </a:xfrm>
          <a:prstGeom prst="rect">
            <a:avLst/>
          </a:prstGeom>
        </p:spPr>
      </p:pic>
      <p:pic>
        <p:nvPicPr>
          <p:cNvPr id="8" name="图片 7">
            <a:extLst>
              <a:ext uri="{FF2B5EF4-FFF2-40B4-BE49-F238E27FC236}">
                <a16:creationId xmlns:a16="http://schemas.microsoft.com/office/drawing/2014/main" id="{6692E21B-67CB-40E3-B50C-71691DF278CF}"/>
              </a:ext>
            </a:extLst>
          </p:cNvPr>
          <p:cNvPicPr>
            <a:picLocks noChangeAspect="1"/>
          </p:cNvPicPr>
          <p:nvPr userDrawn="1"/>
        </p:nvPicPr>
        <p:blipFill>
          <a:blip r:embed="rId4"/>
          <a:stretch>
            <a:fillRect/>
          </a:stretch>
        </p:blipFill>
        <p:spPr>
          <a:xfrm>
            <a:off x="10680382" y="65807"/>
            <a:ext cx="1438275" cy="428625"/>
          </a:xfrm>
          <a:prstGeom prst="rect">
            <a:avLst/>
          </a:prstGeom>
        </p:spPr>
      </p:pic>
    </p:spTree>
    <p:extLst>
      <p:ext uri="{BB962C8B-B14F-4D97-AF65-F5344CB8AC3E}">
        <p14:creationId xmlns:p14="http://schemas.microsoft.com/office/powerpoint/2010/main" val="508101870"/>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pic>
        <p:nvPicPr>
          <p:cNvPr id="6" name="图片 5">
            <a:extLst>
              <a:ext uri="{FF2B5EF4-FFF2-40B4-BE49-F238E27FC236}">
                <a16:creationId xmlns:a16="http://schemas.microsoft.com/office/drawing/2014/main" id="{5E6DDC0D-DE4B-4B49-94F0-9F7B8EA99228}"/>
              </a:ext>
            </a:extLst>
          </p:cNvPr>
          <p:cNvPicPr>
            <a:picLocks noChangeAspect="1"/>
          </p:cNvPicPr>
          <p:nvPr userDrawn="1"/>
        </p:nvPicPr>
        <p:blipFill rotWithShape="1">
          <a:blip r:embed="rId3"/>
          <a:srcRect l="9294" r="12236" b="54765"/>
          <a:stretch/>
        </p:blipFill>
        <p:spPr>
          <a:xfrm>
            <a:off x="31804" y="50607"/>
            <a:ext cx="2615980" cy="547191"/>
          </a:xfrm>
          <a:prstGeom prst="rect">
            <a:avLst/>
          </a:prstGeom>
        </p:spPr>
      </p:pic>
      <p:pic>
        <p:nvPicPr>
          <p:cNvPr id="7" name="图片 6">
            <a:extLst>
              <a:ext uri="{FF2B5EF4-FFF2-40B4-BE49-F238E27FC236}">
                <a16:creationId xmlns:a16="http://schemas.microsoft.com/office/drawing/2014/main" id="{73EE059B-B854-4E04-AE90-2AF183F0A852}"/>
              </a:ext>
            </a:extLst>
          </p:cNvPr>
          <p:cNvPicPr>
            <a:picLocks noChangeAspect="1"/>
          </p:cNvPicPr>
          <p:nvPr userDrawn="1"/>
        </p:nvPicPr>
        <p:blipFill>
          <a:blip r:embed="rId4"/>
          <a:stretch>
            <a:fillRect/>
          </a:stretch>
        </p:blipFill>
        <p:spPr>
          <a:xfrm>
            <a:off x="10680382" y="65807"/>
            <a:ext cx="1438275" cy="428625"/>
          </a:xfrm>
          <a:prstGeom prst="rect">
            <a:avLst/>
          </a:prstGeom>
        </p:spPr>
      </p:pic>
    </p:spTree>
    <p:extLst>
      <p:ext uri="{BB962C8B-B14F-4D97-AF65-F5344CB8AC3E}">
        <p14:creationId xmlns:p14="http://schemas.microsoft.com/office/powerpoint/2010/main" val="2075327413"/>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23C7DF4-68C6-4713-AD31-C9A70BECB454}"/>
              </a:ext>
            </a:extLst>
          </p:cNvPr>
          <p:cNvPicPr>
            <a:picLocks noChangeAspect="1"/>
          </p:cNvPicPr>
          <p:nvPr userDrawn="1"/>
        </p:nvPicPr>
        <p:blipFill rotWithShape="1">
          <a:blip r:embed="rId10"/>
          <a:srcRect l="9294" r="12236" b="54765"/>
          <a:stretch/>
        </p:blipFill>
        <p:spPr>
          <a:xfrm>
            <a:off x="31804" y="50607"/>
            <a:ext cx="2615980" cy="547191"/>
          </a:xfrm>
          <a:prstGeom prst="rect">
            <a:avLst/>
          </a:prstGeom>
        </p:spPr>
      </p:pic>
      <p:pic>
        <p:nvPicPr>
          <p:cNvPr id="8" name="图片 7">
            <a:extLst>
              <a:ext uri="{FF2B5EF4-FFF2-40B4-BE49-F238E27FC236}">
                <a16:creationId xmlns:a16="http://schemas.microsoft.com/office/drawing/2014/main" id="{3F9D0BBE-B20D-433F-8BED-80A32F40FCE4}"/>
              </a:ext>
            </a:extLst>
          </p:cNvPr>
          <p:cNvPicPr>
            <a:picLocks noChangeAspect="1"/>
          </p:cNvPicPr>
          <p:nvPr userDrawn="1"/>
        </p:nvPicPr>
        <p:blipFill>
          <a:blip r:embed="rId11"/>
          <a:stretch>
            <a:fillRect/>
          </a:stretch>
        </p:blipFill>
        <p:spPr>
          <a:xfrm>
            <a:off x="10680382" y="65807"/>
            <a:ext cx="1438275" cy="428625"/>
          </a:xfrm>
          <a:prstGeom prst="rect">
            <a:avLst/>
          </a:prstGeom>
        </p:spPr>
      </p:pic>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39889" y="2360410"/>
            <a:ext cx="6712223" cy="830997"/>
          </a:xfrm>
          <a:prstGeom prst="rect">
            <a:avLst/>
          </a:prstGeom>
        </p:spPr>
        <p:txBody>
          <a:bodyPr wrap="none">
            <a:spAutoFit/>
          </a:bodyPr>
          <a:lstStyle/>
          <a:p>
            <a:pPr algn="ctr"/>
            <a:r>
              <a:rPr lang="en-US" altLang="zh-CN" sz="4800" b="1">
                <a:latin typeface="Arial" panose="020B0604020202020204" pitchFamily="34" charset="0"/>
                <a:ea typeface="微软雅黑" panose="020B0503020204020204" pitchFamily="34" charset="-122"/>
                <a:sym typeface="Arial" panose="020B0604020202020204" pitchFamily="34" charset="0"/>
              </a:rPr>
              <a:t>Everything</a:t>
            </a:r>
            <a:r>
              <a:rPr lang="zh-CN" altLang="en-US" sz="4800" b="1">
                <a:latin typeface="Arial" panose="020B0604020202020204" pitchFamily="34" charset="0"/>
                <a:ea typeface="微软雅黑" panose="020B0503020204020204" pitchFamily="34" charset="-122"/>
                <a:sym typeface="Arial" panose="020B0604020202020204" pitchFamily="34" charset="0"/>
              </a:rPr>
              <a:t>（</a:t>
            </a:r>
            <a:r>
              <a:rPr lang="en-US" altLang="zh-CN" sz="4800" b="1">
                <a:latin typeface="Arial" panose="020B0604020202020204" pitchFamily="34" charset="0"/>
                <a:ea typeface="微软雅黑" panose="020B0503020204020204" pitchFamily="34" charset="-122"/>
                <a:sym typeface="Arial" panose="020B0604020202020204" pitchFamily="34" charset="0"/>
              </a:rPr>
              <a:t>TOOLS</a:t>
            </a:r>
            <a:r>
              <a:rPr lang="zh-CN" altLang="en-US" sz="4800" b="1">
                <a:latin typeface="Arial" panose="020B0604020202020204" pitchFamily="34" charset="0"/>
                <a:ea typeface="微软雅黑" panose="020B0503020204020204" pitchFamily="34" charset="-122"/>
                <a:sym typeface="Arial" panose="020B0604020202020204" pitchFamily="34" charset="0"/>
              </a:rPr>
              <a:t>）</a:t>
            </a:r>
            <a:endParaRPr lang="en-US" altLang="zh-CN" sz="4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6269212" y="3374494"/>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a:solidFill>
                  <a:schemeClr val="tx1"/>
                </a:solidFill>
                <a:latin typeface="Arial" panose="020B0604020202020204" pitchFamily="34" charset="0"/>
                <a:ea typeface="微软雅黑" panose="020B0503020204020204" pitchFamily="34" charset="-122"/>
                <a:sym typeface="Arial" panose="020B0604020202020204" pitchFamily="34" charset="0"/>
              </a:rPr>
              <a:t>主演讲人：龚烁宇</a:t>
            </a:r>
            <a:endParaRPr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1761188"/>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a:t>
            </a:r>
            <a:r>
              <a:rPr lang="zh-CN" altLang="en-US" sz="4400" b="1" dirty="0">
                <a:latin typeface="Arial" panose="020B0604020202020204" pitchFamily="34" charset="0"/>
                <a:ea typeface="微软雅黑" panose="020B0503020204020204" pitchFamily="34" charset="-122"/>
                <a:sym typeface="Arial" panose="020B0604020202020204" pitchFamily="34" charset="0"/>
              </a:rPr>
              <a:t> </a:t>
            </a:r>
            <a:r>
              <a:rPr lang="en-US" altLang="zh-CN" sz="4400" b="1" dirty="0">
                <a:latin typeface="Arial" panose="020B0604020202020204" pitchFamily="34" charset="0"/>
                <a:ea typeface="微软雅黑" panose="020B0503020204020204" pitchFamily="34" charset="-122"/>
                <a:sym typeface="Arial" panose="020B0604020202020204" pitchFamily="34" charset="0"/>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技术</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500493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0550" y="451048"/>
            <a:ext cx="1777538" cy="307777"/>
          </a:xfrm>
          <a:prstGeom prst="rect">
            <a:avLst/>
          </a:prstGeom>
        </p:spPr>
        <p:txBody>
          <a:bodyPr wrap="none">
            <a:spAutoFit/>
          </a:bodyPr>
          <a:lstStyle/>
          <a:p>
            <a:r>
              <a:rPr lang="en-US" altLang="zh-CN" sz="1400" b="1">
                <a:latin typeface="Arial" panose="020B0604020202020204" pitchFamily="34" charset="0"/>
                <a:ea typeface="微软雅黑" panose="020B0503020204020204" pitchFamily="34" charset="-122"/>
                <a:sym typeface="Arial" panose="020B0604020202020204" pitchFamily="34" charset="0"/>
              </a:rPr>
              <a:t>PART THERE  </a:t>
            </a:r>
            <a:r>
              <a:rPr lang="zh-CN" altLang="en-US" sz="1400" b="1">
                <a:latin typeface="Arial" panose="020B0604020202020204" pitchFamily="34" charset="0"/>
                <a:ea typeface="微软雅黑" panose="020B0503020204020204" pitchFamily="34" charset="-122"/>
                <a:sym typeface="Arial" panose="020B0604020202020204" pitchFamily="34" charset="0"/>
              </a:rPr>
              <a:t>技术</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950374" y="1373200"/>
            <a:ext cx="1095172" cy="769441"/>
          </a:xfrm>
          <a:prstGeom prst="rect">
            <a:avLst/>
          </a:prstGeom>
        </p:spPr>
        <p:txBody>
          <a:bodyPr wrap="none">
            <a:spAutoFit/>
          </a:bodyPr>
          <a:lstStyle/>
          <a:p>
            <a:r>
              <a:rPr lang="en-US" altLang="zh-CN" sz="4400">
                <a:latin typeface="Arial" panose="020B0604020202020204" pitchFamily="34" charset="0"/>
                <a:ea typeface="微软雅黑" panose="020B0503020204020204" pitchFamily="34" charset="-122"/>
                <a:sym typeface="Arial" panose="020B0604020202020204" pitchFamily="34" charset="0"/>
              </a:rPr>
              <a:t>API</a:t>
            </a:r>
            <a:endParaRPr lang="en-US" altLang="zh-CN" sz="440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950374" y="2244060"/>
            <a:ext cx="6550312" cy="1184940"/>
          </a:xfrm>
          <a:prstGeom prst="rect">
            <a:avLst/>
          </a:prstGeom>
        </p:spPr>
        <p:txBody>
          <a:bodyPr wrap="square">
            <a:spAutoFit/>
          </a:bodyPr>
          <a:lstStyle/>
          <a:p>
            <a:pPr>
              <a:lnSpc>
                <a:spcPct val="130000"/>
              </a:lnSpc>
            </a:pPr>
            <a:r>
              <a:rPr lang="en-US" altLang="zh-CN" sz="1400">
                <a:latin typeface="Arial" panose="020B0604020202020204" pitchFamily="34" charset="0"/>
                <a:ea typeface="微软雅黑" panose="020B0503020204020204" pitchFamily="34" charset="-122"/>
              </a:rPr>
              <a:t>API</a:t>
            </a:r>
            <a:r>
              <a:rPr lang="zh-CN" altLang="en-US" sz="1400">
                <a:latin typeface="Arial" panose="020B0604020202020204" pitchFamily="34" charset="0"/>
                <a:ea typeface="微软雅黑" panose="020B0503020204020204" pitchFamily="34" charset="-122"/>
              </a:rPr>
              <a:t>（</a:t>
            </a:r>
            <a:r>
              <a:rPr lang="en-US" altLang="zh-CN" sz="1400">
                <a:latin typeface="Arial" panose="020B0604020202020204" pitchFamily="34" charset="0"/>
                <a:ea typeface="微软雅黑" panose="020B0503020204020204" pitchFamily="34" charset="-122"/>
              </a:rPr>
              <a:t>Application Programming Interface</a:t>
            </a:r>
            <a:r>
              <a:rPr lang="zh-CN" altLang="en-US" sz="1400">
                <a:latin typeface="Arial" panose="020B0604020202020204" pitchFamily="34" charset="0"/>
                <a:ea typeface="微软雅黑" panose="020B0503020204020204" pitchFamily="34" charset="-122"/>
              </a:rPr>
              <a:t>，</a:t>
            </a:r>
            <a:r>
              <a:rPr lang="zh-CN" altLang="en-US" sz="1400">
                <a:solidFill>
                  <a:srgbClr val="FF0000"/>
                </a:solidFill>
                <a:latin typeface="Arial" panose="020B0604020202020204" pitchFamily="34" charset="0"/>
                <a:ea typeface="微软雅黑" panose="020B0503020204020204" pitchFamily="34" charset="-122"/>
              </a:rPr>
              <a:t>应用程序接口</a:t>
            </a:r>
            <a:r>
              <a:rPr lang="zh-CN" altLang="en-US" sz="1400">
                <a:latin typeface="Arial" panose="020B0604020202020204" pitchFamily="34" charset="0"/>
                <a:ea typeface="微软雅黑" panose="020B0503020204020204" pitchFamily="34" charset="-122"/>
              </a:rPr>
              <a:t>）是一些</a:t>
            </a:r>
            <a:r>
              <a:rPr lang="zh-CN" altLang="en-US" sz="1400">
                <a:solidFill>
                  <a:srgbClr val="FF0000"/>
                </a:solidFill>
                <a:latin typeface="Arial" panose="020B0604020202020204" pitchFamily="34" charset="0"/>
                <a:ea typeface="微软雅黑" panose="020B0503020204020204" pitchFamily="34" charset="-122"/>
              </a:rPr>
              <a:t>预先定义的函数</a:t>
            </a:r>
            <a:r>
              <a:rPr lang="zh-CN" altLang="en-US" sz="1400">
                <a:latin typeface="Arial" panose="020B0604020202020204" pitchFamily="34" charset="0"/>
                <a:ea typeface="微软雅黑" panose="020B0503020204020204" pitchFamily="34" charset="-122"/>
              </a:rPr>
              <a:t>，或指软件系统不同组成部分衔接的约定</a:t>
            </a:r>
            <a:r>
              <a:rPr lang="en-US" altLang="zh-CN" sz="1400">
                <a:latin typeface="Arial" panose="020B0604020202020204" pitchFamily="34" charset="0"/>
                <a:ea typeface="微软雅黑" panose="020B0503020204020204" pitchFamily="34" charset="-122"/>
              </a:rPr>
              <a:t>.</a:t>
            </a:r>
            <a:r>
              <a:rPr lang="zh-CN" altLang="en-US" sz="1400">
                <a:latin typeface="Arial" panose="020B0604020202020204" pitchFamily="34" charset="0"/>
                <a:ea typeface="微软雅黑" panose="020B0503020204020204" pitchFamily="34" charset="-122"/>
              </a:rPr>
              <a:t>目的是提供应用程序与开发人员基于某软件或硬件得以访问一组例程的能力，而又无需访问原码，或理解内部工作机制的细节。</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83699" y="4609713"/>
            <a:ext cx="6550312" cy="904863"/>
          </a:xfrm>
          <a:prstGeom prst="rect">
            <a:avLst/>
          </a:prstGeom>
        </p:spPr>
        <p:txBody>
          <a:bodyPr wrap="square">
            <a:spAutoFit/>
          </a:bodyPr>
          <a:lstStyle/>
          <a:p>
            <a:pPr>
              <a:lnSpc>
                <a:spcPct val="130000"/>
              </a:lnSpc>
            </a:pPr>
            <a:r>
              <a:rPr lang="en-US" altLang="zh-CN" sz="1400">
                <a:latin typeface="Arial" panose="020B0604020202020204" pitchFamily="34" charset="0"/>
                <a:ea typeface="微软雅黑" panose="020B0503020204020204" pitchFamily="34" charset="-122"/>
              </a:rPr>
              <a:t>SDK </a:t>
            </a:r>
            <a:r>
              <a:rPr lang="zh-CN" altLang="en-US" sz="1400">
                <a:latin typeface="Arial" panose="020B0604020202020204" pitchFamily="34" charset="0"/>
                <a:ea typeface="微软雅黑" panose="020B0503020204020204" pitchFamily="34" charset="-122"/>
              </a:rPr>
              <a:t>就是 </a:t>
            </a:r>
            <a:r>
              <a:rPr lang="en-US" altLang="zh-CN" sz="1400">
                <a:latin typeface="Arial" panose="020B0604020202020204" pitchFamily="34" charset="0"/>
                <a:ea typeface="微软雅黑" panose="020B0503020204020204" pitchFamily="34" charset="-122"/>
              </a:rPr>
              <a:t>Software Development Kit </a:t>
            </a:r>
            <a:r>
              <a:rPr lang="zh-CN" altLang="en-US" sz="1400">
                <a:latin typeface="Arial" panose="020B0604020202020204" pitchFamily="34" charset="0"/>
                <a:ea typeface="微软雅黑" panose="020B0503020204020204" pitchFamily="34" charset="-122"/>
              </a:rPr>
              <a:t>的缩写，中文意思就是“</a:t>
            </a:r>
            <a:r>
              <a:rPr lang="zh-CN" altLang="en-US" sz="1400">
                <a:solidFill>
                  <a:srgbClr val="FF0000"/>
                </a:solidFill>
                <a:latin typeface="Arial" panose="020B0604020202020204" pitchFamily="34" charset="0"/>
                <a:ea typeface="微软雅黑" panose="020B0503020204020204" pitchFamily="34" charset="-122"/>
              </a:rPr>
              <a:t>软件开发工具包</a:t>
            </a:r>
            <a:r>
              <a:rPr lang="zh-CN" altLang="en-US" sz="1400">
                <a:latin typeface="Arial" panose="020B0604020202020204" pitchFamily="34" charset="0"/>
                <a:ea typeface="微软雅黑" panose="020B0503020204020204" pitchFamily="34" charset="-122"/>
              </a:rPr>
              <a:t>”。这是一个覆盖面相当广泛的名词，可以这么说：辅助开发某一类软件的</a:t>
            </a:r>
            <a:r>
              <a:rPr lang="zh-CN" altLang="en-US" sz="1400">
                <a:solidFill>
                  <a:srgbClr val="FF0000"/>
                </a:solidFill>
                <a:latin typeface="Arial" panose="020B0604020202020204" pitchFamily="34" charset="0"/>
                <a:ea typeface="微软雅黑" panose="020B0503020204020204" pitchFamily="34" charset="-122"/>
              </a:rPr>
              <a:t>相关文档、范例和工具的集合</a:t>
            </a:r>
            <a:r>
              <a:rPr lang="zh-CN" altLang="en-US" sz="1400">
                <a:latin typeface="Arial" panose="020B0604020202020204" pitchFamily="34" charset="0"/>
                <a:ea typeface="微软雅黑" panose="020B0503020204020204" pitchFamily="34" charset="-122"/>
              </a:rPr>
              <a:t>都可以叫做“</a:t>
            </a:r>
            <a:r>
              <a:rPr lang="en-US" altLang="zh-CN" sz="1400">
                <a:latin typeface="Arial" panose="020B0604020202020204" pitchFamily="34" charset="0"/>
                <a:ea typeface="微软雅黑" panose="020B0503020204020204" pitchFamily="34" charset="-122"/>
              </a:rPr>
              <a:t>SDK”</a:t>
            </a:r>
            <a:r>
              <a:rPr lang="zh-CN" altLang="en-US" sz="1400">
                <a:latin typeface="Arial" panose="020B0604020202020204" pitchFamily="34" charset="0"/>
                <a:ea typeface="微软雅黑" panose="020B0503020204020204" pitchFamily="34" charset="-122"/>
              </a:rPr>
              <a:t>。</a:t>
            </a:r>
          </a:p>
        </p:txBody>
      </p:sp>
      <p:sp>
        <p:nvSpPr>
          <p:cNvPr id="10" name="矩形 9">
            <a:extLst>
              <a:ext uri="{FF2B5EF4-FFF2-40B4-BE49-F238E27FC236}">
                <a16:creationId xmlns:a16="http://schemas.microsoft.com/office/drawing/2014/main" id="{5A98675E-0558-4C13-98B3-967A877C7EC5}"/>
              </a:ext>
            </a:extLst>
          </p:cNvPr>
          <p:cNvSpPr/>
          <p:nvPr/>
        </p:nvSpPr>
        <p:spPr>
          <a:xfrm>
            <a:off x="950374" y="3633680"/>
            <a:ext cx="1345240" cy="769441"/>
          </a:xfrm>
          <a:prstGeom prst="rect">
            <a:avLst/>
          </a:prstGeom>
        </p:spPr>
        <p:txBody>
          <a:bodyPr wrap="none">
            <a:spAutoFit/>
          </a:bodyPr>
          <a:lstStyle/>
          <a:p>
            <a:r>
              <a:rPr lang="en-US" altLang="zh-CN" sz="4400">
                <a:latin typeface="Arial" panose="020B0604020202020204" pitchFamily="34" charset="0"/>
                <a:ea typeface="微软雅黑" panose="020B0503020204020204" pitchFamily="34" charset="-122"/>
                <a:sym typeface="Arial" panose="020B0604020202020204" pitchFamily="34" charset="0"/>
              </a:rPr>
              <a:t>SDK</a:t>
            </a:r>
            <a:endParaRPr lang="en-US" altLang="zh-CN" sz="440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a:extLst>
              <a:ext uri="{FF2B5EF4-FFF2-40B4-BE49-F238E27FC236}">
                <a16:creationId xmlns:a16="http://schemas.microsoft.com/office/drawing/2014/main" id="{0BEAAA92-446E-44B5-85A6-686FF27E81EC}"/>
              </a:ext>
            </a:extLst>
          </p:cNvPr>
          <p:cNvSpPr/>
          <p:nvPr/>
        </p:nvSpPr>
        <p:spPr>
          <a:xfrm>
            <a:off x="2448594" y="548265"/>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9175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7700" y="422473"/>
            <a:ext cx="1727845" cy="307777"/>
          </a:xfrm>
          <a:prstGeom prst="rect">
            <a:avLst/>
          </a:prstGeom>
        </p:spPr>
        <p:txBody>
          <a:bodyPr wrap="none">
            <a:spAutoFit/>
          </a:bodyPr>
          <a:lstStyle/>
          <a:p>
            <a:r>
              <a:rPr lang="en-US" altLang="zh-CN" sz="1400" b="1">
                <a:latin typeface="Arial" panose="020B0604020202020204" pitchFamily="34" charset="0"/>
                <a:ea typeface="微软雅黑" panose="020B0503020204020204" pitchFamily="34" charset="-122"/>
                <a:sym typeface="Arial" panose="020B0604020202020204" pitchFamily="34" charset="0"/>
              </a:rPr>
              <a:t>PART THERE </a:t>
            </a:r>
            <a:r>
              <a:rPr lang="zh-CN" altLang="en-US" sz="1400" b="1">
                <a:latin typeface="Arial" panose="020B0604020202020204" pitchFamily="34" charset="0"/>
                <a:ea typeface="微软雅黑" panose="020B0503020204020204" pitchFamily="34" charset="-122"/>
                <a:sym typeface="Arial" panose="020B0604020202020204" pitchFamily="34" charset="0"/>
              </a:rPr>
              <a:t>技术</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2429544" y="51969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a:off x="3513079" y="2538042"/>
            <a:ext cx="146119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ONE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5271623" y="2538042"/>
            <a:ext cx="1587032"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TWO</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7095429" y="2538042"/>
            <a:ext cx="1712161"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THREE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3542385" y="4087442"/>
            <a:ext cx="140510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FOUR</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5461977" y="4087442"/>
            <a:ext cx="1214679"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FIVE</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p:cNvSpPr txBox="1"/>
          <p:nvPr/>
        </p:nvSpPr>
        <p:spPr>
          <a:xfrm>
            <a:off x="7324351" y="4087442"/>
            <a:ext cx="1221273"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SIX</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3386829" y="2073285"/>
            <a:ext cx="1751798" cy="594202"/>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BS</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5186276" y="20732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Animate</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p:cNvSpPr txBox="1"/>
          <p:nvPr/>
        </p:nvSpPr>
        <p:spPr>
          <a:xfrm>
            <a:off x="7090120" y="20732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JQuery</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3350094" y="3622685"/>
            <a:ext cx="1751798" cy="594202"/>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API</a:t>
            </a:r>
          </a:p>
        </p:txBody>
      </p:sp>
      <p:sp>
        <p:nvSpPr>
          <p:cNvPr id="16" name="文本框 15"/>
          <p:cNvSpPr txBox="1"/>
          <p:nvPr/>
        </p:nvSpPr>
        <p:spPr>
          <a:xfrm>
            <a:off x="5212468" y="36226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PHP</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p:cNvSpPr txBox="1"/>
          <p:nvPr/>
        </p:nvSpPr>
        <p:spPr>
          <a:xfrm>
            <a:off x="7074842" y="3622685"/>
            <a:ext cx="1751798" cy="597087"/>
          </a:xfrm>
          <a:prstGeom prst="rect">
            <a:avLst/>
          </a:prstGeom>
          <a:noFill/>
        </p:spPr>
        <p:txBody>
          <a:bodyPr wrap="square" rtlCol="0">
            <a:spAutoFit/>
          </a:bodyPr>
          <a:lstStyle/>
          <a:p>
            <a:pPr algn="ctr" defTabSz="609585">
              <a:lnSpc>
                <a:spcPct val="130000"/>
              </a:lnSpc>
            </a:pPr>
            <a:r>
              <a:rPr lang="en-US" altLang="zh-CN" sz="2800" b="1">
                <a:latin typeface="Arial" panose="020B0604020202020204" pitchFamily="34" charset="0"/>
                <a:ea typeface="微软雅黑" panose="020B0503020204020204" pitchFamily="34" charset="-122"/>
                <a:sym typeface="Arial" panose="020B0604020202020204" pitchFamily="34" charset="0"/>
              </a:rPr>
              <a:t>SDK</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3448190" y="301332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5308740" y="301332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7169290" y="301332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3444542" y="456272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5306916" y="456272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7169290" y="456272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2968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64784" y="2413337"/>
            <a:ext cx="3262432" cy="1015663"/>
          </a:xfrm>
          <a:prstGeom prst="rect">
            <a:avLst/>
          </a:prstGeom>
        </p:spPr>
        <p:txBody>
          <a:bodyPr wrap="none">
            <a:spAutoFit/>
          </a:bodyPr>
          <a:lstStyle/>
          <a:p>
            <a:pPr algn="ctr"/>
            <a:r>
              <a:rPr lang="zh-CN" altLang="en-US" sz="6000" b="1">
                <a:latin typeface="Arial" panose="020B0604020202020204" pitchFamily="34" charset="0"/>
                <a:ea typeface="微软雅黑" panose="020B0503020204020204" pitchFamily="34" charset="-122"/>
                <a:sym typeface="Arial" panose="020B0604020202020204" pitchFamily="34" charset="0"/>
              </a:rPr>
              <a:t>项目展示</a:t>
            </a:r>
            <a:endParaRPr lang="en-US" altLang="zh-CN" sz="60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102351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体会</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786030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srcRect l="48897"/>
          <a:stretch/>
        </p:blipFill>
        <p:spPr>
          <a:xfrm>
            <a:off x="21111" y="606309"/>
            <a:ext cx="3137336" cy="6145301"/>
          </a:xfrm>
          <a:prstGeom prst="rect">
            <a:avLst/>
          </a:prstGeom>
        </p:spPr>
      </p:pic>
      <p:sp>
        <p:nvSpPr>
          <p:cNvPr id="2" name="矩形 1"/>
          <p:cNvSpPr/>
          <p:nvPr/>
        </p:nvSpPr>
        <p:spPr>
          <a:xfrm>
            <a:off x="600075" y="412948"/>
            <a:ext cx="1626856" cy="307777"/>
          </a:xfrm>
          <a:prstGeom prst="rect">
            <a:avLst/>
          </a:prstGeom>
        </p:spPr>
        <p:txBody>
          <a:bodyPr wrap="none">
            <a:spAutoFit/>
          </a:bodyPr>
          <a:lstStyle/>
          <a:p>
            <a:r>
              <a:rPr lang="en-US" altLang="zh-CN" sz="1400" b="1">
                <a:latin typeface="Arial" panose="020B0604020202020204" pitchFamily="34" charset="0"/>
                <a:ea typeface="微软雅黑" panose="020B0503020204020204" pitchFamily="34" charset="-122"/>
                <a:sym typeface="Arial" panose="020B0604020202020204" pitchFamily="34" charset="0"/>
              </a:rPr>
              <a:t>PART FOUR </a:t>
            </a:r>
            <a:r>
              <a:rPr lang="zh-CN" altLang="en-US" sz="1400" b="1">
                <a:latin typeface="Arial" panose="020B0604020202020204" pitchFamily="34" charset="0"/>
                <a:ea typeface="微软雅黑" panose="020B0503020204020204" pitchFamily="34" charset="-122"/>
                <a:sym typeface="Arial" panose="020B0604020202020204" pitchFamily="34" charset="0"/>
              </a:rPr>
              <a:t>体会</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rotWithShape="1">
          <a:blip r:embed="rId3"/>
          <a:srcRect l="49574"/>
          <a:stretch/>
        </p:blipFill>
        <p:spPr>
          <a:xfrm>
            <a:off x="-8468" y="2435266"/>
            <a:ext cx="1002201" cy="1987468"/>
          </a:xfrm>
          <a:prstGeom prst="rect">
            <a:avLst/>
          </a:prstGeom>
        </p:spPr>
      </p:pic>
      <p:sp>
        <p:nvSpPr>
          <p:cNvPr id="130" name="椭圆 129">
            <a:extLst>
              <a:ext uri="{FF2B5EF4-FFF2-40B4-BE49-F238E27FC236}">
                <a16:creationId xmlns:a16="http://schemas.microsoft.com/office/drawing/2014/main" id="{943B4571-325F-4886-9915-DEE0040FF211}"/>
              </a:ext>
            </a:extLst>
          </p:cNvPr>
          <p:cNvSpPr/>
          <p:nvPr/>
        </p:nvSpPr>
        <p:spPr>
          <a:xfrm>
            <a:off x="2391444" y="510165"/>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pic>
        <p:nvPicPr>
          <p:cNvPr id="132" name="图片 131">
            <a:extLst>
              <a:ext uri="{FF2B5EF4-FFF2-40B4-BE49-F238E27FC236}">
                <a16:creationId xmlns:a16="http://schemas.microsoft.com/office/drawing/2014/main" id="{5A090F0A-6777-44CE-9BE9-5664DD4D78AC}"/>
              </a:ext>
            </a:extLst>
          </p:cNvPr>
          <p:cNvPicPr>
            <a:picLocks noChangeAspect="1"/>
          </p:cNvPicPr>
          <p:nvPr/>
        </p:nvPicPr>
        <p:blipFill>
          <a:blip r:embed="rId4"/>
          <a:stretch>
            <a:fillRect/>
          </a:stretch>
        </p:blipFill>
        <p:spPr>
          <a:xfrm>
            <a:off x="9045191" y="606309"/>
            <a:ext cx="3137111" cy="6145301"/>
          </a:xfrm>
          <a:prstGeom prst="rect">
            <a:avLst/>
          </a:prstGeom>
        </p:spPr>
      </p:pic>
      <p:sp>
        <p:nvSpPr>
          <p:cNvPr id="133" name="文本框 132">
            <a:extLst>
              <a:ext uri="{FF2B5EF4-FFF2-40B4-BE49-F238E27FC236}">
                <a16:creationId xmlns:a16="http://schemas.microsoft.com/office/drawing/2014/main" id="{7F4742D3-C81B-4571-BA76-A97AD08556C7}"/>
              </a:ext>
            </a:extLst>
          </p:cNvPr>
          <p:cNvSpPr txBox="1"/>
          <p:nvPr/>
        </p:nvSpPr>
        <p:spPr>
          <a:xfrm>
            <a:off x="5218727" y="1974017"/>
            <a:ext cx="146119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ONE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4" name="文本框 133">
            <a:extLst>
              <a:ext uri="{FF2B5EF4-FFF2-40B4-BE49-F238E27FC236}">
                <a16:creationId xmlns:a16="http://schemas.microsoft.com/office/drawing/2014/main" id="{AB12B146-4A01-4137-A8BC-4BB2E1DB7E87}"/>
              </a:ext>
            </a:extLst>
          </p:cNvPr>
          <p:cNvSpPr txBox="1"/>
          <p:nvPr/>
        </p:nvSpPr>
        <p:spPr>
          <a:xfrm>
            <a:off x="5218727" y="3395835"/>
            <a:ext cx="1587032"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TWO</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5" name="文本框 134">
            <a:extLst>
              <a:ext uri="{FF2B5EF4-FFF2-40B4-BE49-F238E27FC236}">
                <a16:creationId xmlns:a16="http://schemas.microsoft.com/office/drawing/2014/main" id="{5D0B99D3-8003-44EB-BE6F-88AB0FBBFF7E}"/>
              </a:ext>
            </a:extLst>
          </p:cNvPr>
          <p:cNvSpPr txBox="1"/>
          <p:nvPr/>
        </p:nvSpPr>
        <p:spPr>
          <a:xfrm>
            <a:off x="5218727" y="4844761"/>
            <a:ext cx="1712161"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THREE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6" name="文本框 135">
            <a:extLst>
              <a:ext uri="{FF2B5EF4-FFF2-40B4-BE49-F238E27FC236}">
                <a16:creationId xmlns:a16="http://schemas.microsoft.com/office/drawing/2014/main" id="{0567ADD7-1B76-430F-8BE9-8A5FA600178A}"/>
              </a:ext>
            </a:extLst>
          </p:cNvPr>
          <p:cNvSpPr txBox="1"/>
          <p:nvPr/>
        </p:nvSpPr>
        <p:spPr>
          <a:xfrm>
            <a:off x="4851283" y="1489832"/>
            <a:ext cx="2327187" cy="597215"/>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项目思路整理</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7" name="文本框 136">
            <a:extLst>
              <a:ext uri="{FF2B5EF4-FFF2-40B4-BE49-F238E27FC236}">
                <a16:creationId xmlns:a16="http://schemas.microsoft.com/office/drawing/2014/main" id="{33F0E7A7-DF82-4977-B718-8F02492958F5}"/>
              </a:ext>
            </a:extLst>
          </p:cNvPr>
          <p:cNvSpPr txBox="1"/>
          <p:nvPr/>
        </p:nvSpPr>
        <p:spPr>
          <a:xfrm>
            <a:off x="4851283" y="2916222"/>
            <a:ext cx="2327187" cy="597215"/>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项目分工路程</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8" name="文本框 137">
            <a:extLst>
              <a:ext uri="{FF2B5EF4-FFF2-40B4-BE49-F238E27FC236}">
                <a16:creationId xmlns:a16="http://schemas.microsoft.com/office/drawing/2014/main" id="{8046F59B-D398-491C-97DC-5FC571EFB695}"/>
              </a:ext>
            </a:extLst>
          </p:cNvPr>
          <p:cNvSpPr txBox="1"/>
          <p:nvPr/>
        </p:nvSpPr>
        <p:spPr>
          <a:xfrm>
            <a:off x="4851283" y="4393913"/>
            <a:ext cx="2327187" cy="597215"/>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项目难题解决</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9" name="矩形 138">
            <a:extLst>
              <a:ext uri="{FF2B5EF4-FFF2-40B4-BE49-F238E27FC236}">
                <a16:creationId xmlns:a16="http://schemas.microsoft.com/office/drawing/2014/main" id="{A97A4A23-845F-4267-BC6E-4F299DBC092A}"/>
              </a:ext>
            </a:extLst>
          </p:cNvPr>
          <p:cNvSpPr/>
          <p:nvPr/>
        </p:nvSpPr>
        <p:spPr>
          <a:xfrm>
            <a:off x="5255844" y="2449301"/>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0" name="矩形 139">
            <a:extLst>
              <a:ext uri="{FF2B5EF4-FFF2-40B4-BE49-F238E27FC236}">
                <a16:creationId xmlns:a16="http://schemas.microsoft.com/office/drawing/2014/main" id="{AEAED054-C2DA-4F71-8FD0-948E927FA6BB}"/>
              </a:ext>
            </a:extLst>
          </p:cNvPr>
          <p:cNvSpPr/>
          <p:nvPr/>
        </p:nvSpPr>
        <p:spPr>
          <a:xfrm>
            <a:off x="5255844" y="3871119"/>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1" name="矩形 140">
            <a:extLst>
              <a:ext uri="{FF2B5EF4-FFF2-40B4-BE49-F238E27FC236}">
                <a16:creationId xmlns:a16="http://schemas.microsoft.com/office/drawing/2014/main" id="{25C81056-83A1-41F2-8F27-135F2535EFB9}"/>
              </a:ext>
            </a:extLst>
          </p:cNvPr>
          <p:cNvSpPr/>
          <p:nvPr/>
        </p:nvSpPr>
        <p:spPr>
          <a:xfrm>
            <a:off x="5255844" y="5320045"/>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4864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06529" y="2360410"/>
            <a:ext cx="8778942" cy="830997"/>
          </a:xfrm>
          <a:prstGeom prst="rect">
            <a:avLst/>
          </a:prstGeom>
        </p:spPr>
        <p:txBody>
          <a:bodyPr wrap="none">
            <a:spAutoFit/>
          </a:bodyPr>
          <a:lstStyle/>
          <a:p>
            <a:pPr algn="ctr"/>
            <a:r>
              <a:rPr lang="en-US" altLang="zh-CN" sz="4800" b="1" dirty="0">
                <a:latin typeface="Arial" panose="020B0604020202020204" pitchFamily="34" charset="0"/>
                <a:ea typeface="微软雅黑" panose="020B0503020204020204" pitchFamily="34" charset="-122"/>
                <a:sym typeface="Arial" panose="020B0604020202020204" pitchFamily="34" charset="0"/>
              </a:rPr>
              <a:t>THANK YOU FOR WATCHING</a:t>
            </a:r>
          </a:p>
        </p:txBody>
      </p:sp>
      <p:sp>
        <p:nvSpPr>
          <p:cNvPr id="6" name="矩形 5">
            <a:extLst>
              <a:ext uri="{FF2B5EF4-FFF2-40B4-BE49-F238E27FC236}">
                <a16:creationId xmlns:a16="http://schemas.microsoft.com/office/drawing/2014/main" id="{774475E4-05A5-4781-A8BC-66578758EF97}"/>
              </a:ext>
            </a:extLst>
          </p:cNvPr>
          <p:cNvSpPr/>
          <p:nvPr/>
        </p:nvSpPr>
        <p:spPr>
          <a:xfrm>
            <a:off x="8050138" y="3374494"/>
            <a:ext cx="224497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a:solidFill>
                  <a:schemeClr val="tx1"/>
                </a:solidFill>
                <a:latin typeface="Arial" panose="020B0604020202020204" pitchFamily="34" charset="0"/>
                <a:ea typeface="微软雅黑" panose="020B0503020204020204" pitchFamily="34" charset="-122"/>
                <a:sym typeface="Arial" panose="020B0604020202020204" pitchFamily="34" charset="0"/>
              </a:rPr>
              <a:t>主演讲人：龚烁宇</a:t>
            </a:r>
            <a:endParaRPr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101059" y="965935"/>
            <a:ext cx="1723549" cy="1384995"/>
          </a:xfrm>
          <a:prstGeom prst="rect">
            <a:avLst/>
          </a:prstGeom>
        </p:spPr>
        <p:txBody>
          <a:bodyPr wrap="none">
            <a:spAutoFit/>
          </a:bodyPr>
          <a:lstStyle/>
          <a:p>
            <a:pPr algn="ctr"/>
            <a:r>
              <a:rPr lang="zh-CN" altLang="en-US" sz="6000" dirty="0">
                <a:latin typeface="Arial" panose="020B0604020202020204" pitchFamily="34" charset="0"/>
                <a:ea typeface="微软雅黑" panose="020B0503020204020204" pitchFamily="34" charset="-122"/>
                <a:sym typeface="Arial" panose="020B0604020202020204" pitchFamily="34" charset="0"/>
              </a:rPr>
              <a:t>目录</a:t>
            </a:r>
            <a:endParaRPr lang="en-US" altLang="zh-CN" sz="6000" dirty="0">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2400" dirty="0">
                <a:latin typeface="Arial" panose="020B0604020202020204" pitchFamily="34" charset="0"/>
                <a:ea typeface="微软雅黑" panose="020B0503020204020204" pitchFamily="34" charset="-122"/>
                <a:sym typeface="Arial" panose="020B0604020202020204" pitchFamily="34" charset="0"/>
              </a:rPr>
              <a:t>CONTENT</a:t>
            </a:r>
          </a:p>
        </p:txBody>
      </p:sp>
      <p:grpSp>
        <p:nvGrpSpPr>
          <p:cNvPr id="2" name="组合 1">
            <a:extLst>
              <a:ext uri="{FF2B5EF4-FFF2-40B4-BE49-F238E27FC236}">
                <a16:creationId xmlns:a16="http://schemas.microsoft.com/office/drawing/2014/main" id="{44536C56-70D5-4664-A321-81144E0EB031}"/>
              </a:ext>
            </a:extLst>
          </p:cNvPr>
          <p:cNvGrpSpPr/>
          <p:nvPr/>
        </p:nvGrpSpPr>
        <p:grpSpPr>
          <a:xfrm>
            <a:off x="3349261" y="2768635"/>
            <a:ext cx="1751798" cy="1053382"/>
            <a:chOff x="3349261" y="2768635"/>
            <a:chExt cx="1751798" cy="1053382"/>
          </a:xfrm>
        </p:grpSpPr>
        <p:sp>
          <p:nvSpPr>
            <p:cNvPr id="16" name="文本框 15"/>
            <p:cNvSpPr txBox="1"/>
            <p:nvPr/>
          </p:nvSpPr>
          <p:spPr>
            <a:xfrm>
              <a:off x="3494561" y="3233392"/>
              <a:ext cx="1461198"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ONE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349261" y="2768635"/>
              <a:ext cx="1751798" cy="597087"/>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背景</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429672" y="37086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
            <a:extLst>
              <a:ext uri="{FF2B5EF4-FFF2-40B4-BE49-F238E27FC236}">
                <a16:creationId xmlns:a16="http://schemas.microsoft.com/office/drawing/2014/main" id="{DB487CC8-772D-4251-8A93-49A39E10C075}"/>
              </a:ext>
            </a:extLst>
          </p:cNvPr>
          <p:cNvGrpSpPr/>
          <p:nvPr/>
        </p:nvGrpSpPr>
        <p:grpSpPr>
          <a:xfrm>
            <a:off x="6627135" y="2768635"/>
            <a:ext cx="1779814" cy="1053382"/>
            <a:chOff x="6627135" y="2768635"/>
            <a:chExt cx="1779814" cy="1053382"/>
          </a:xfrm>
        </p:grpSpPr>
        <p:sp>
          <p:nvSpPr>
            <p:cNvPr id="17" name="文本框 16"/>
            <p:cNvSpPr txBox="1"/>
            <p:nvPr/>
          </p:nvSpPr>
          <p:spPr>
            <a:xfrm>
              <a:off x="6731532" y="3233392"/>
              <a:ext cx="1587032"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TWO</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6627135" y="2768635"/>
              <a:ext cx="1751798" cy="597215"/>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结构</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6768649" y="37086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a:extLst>
              <a:ext uri="{FF2B5EF4-FFF2-40B4-BE49-F238E27FC236}">
                <a16:creationId xmlns:a16="http://schemas.microsoft.com/office/drawing/2014/main" id="{D306145E-D6AD-49EF-ADB4-42A8B81F689F}"/>
              </a:ext>
            </a:extLst>
          </p:cNvPr>
          <p:cNvGrpSpPr/>
          <p:nvPr/>
        </p:nvGrpSpPr>
        <p:grpSpPr>
          <a:xfrm>
            <a:off x="3329816" y="4507071"/>
            <a:ext cx="1751798" cy="1053382"/>
            <a:chOff x="3345094" y="4252448"/>
            <a:chExt cx="1751798" cy="1053382"/>
          </a:xfrm>
        </p:grpSpPr>
        <p:sp>
          <p:nvSpPr>
            <p:cNvPr id="18" name="文本框 17"/>
            <p:cNvSpPr txBox="1"/>
            <p:nvPr/>
          </p:nvSpPr>
          <p:spPr>
            <a:xfrm>
              <a:off x="3369453" y="4717205"/>
              <a:ext cx="1712161" cy="41466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THREE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345094" y="4252448"/>
              <a:ext cx="1751798" cy="597087"/>
            </a:xfrm>
            <a:prstGeom prst="rect">
              <a:avLst/>
            </a:prstGeom>
            <a:noFill/>
          </p:spPr>
          <p:txBody>
            <a:bodyPr wrap="square" rtlCol="0">
              <a:spAutoFit/>
            </a:bodyPr>
            <a:lstStyle/>
            <a:p>
              <a:pPr algn="ctr" defTabSz="609585">
                <a:lnSpc>
                  <a:spcPct val="130000"/>
                </a:lnSpc>
              </a:pPr>
              <a:r>
                <a:rPr lang="zh-CN" altLang="en-US" sz="2800" b="1">
                  <a:latin typeface="Arial" panose="020B0604020202020204" pitchFamily="34" charset="0"/>
                  <a:ea typeface="微软雅黑" panose="020B0503020204020204" pitchFamily="34" charset="-122"/>
                  <a:sym typeface="Arial" panose="020B0604020202020204" pitchFamily="34" charset="0"/>
                </a:rPr>
                <a:t>技术</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3443314" y="5192489"/>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a:extLst>
              <a:ext uri="{FF2B5EF4-FFF2-40B4-BE49-F238E27FC236}">
                <a16:creationId xmlns:a16="http://schemas.microsoft.com/office/drawing/2014/main" id="{83E261E1-23A2-4009-AAEB-1CA34C971391}"/>
              </a:ext>
            </a:extLst>
          </p:cNvPr>
          <p:cNvGrpSpPr/>
          <p:nvPr/>
        </p:nvGrpSpPr>
        <p:grpSpPr>
          <a:xfrm>
            <a:off x="6655339" y="4507071"/>
            <a:ext cx="1751798" cy="1053382"/>
            <a:chOff x="6670617" y="4252448"/>
            <a:chExt cx="1751798" cy="1053382"/>
          </a:xfrm>
        </p:grpSpPr>
        <p:sp>
          <p:nvSpPr>
            <p:cNvPr id="19" name="文本框 18"/>
            <p:cNvSpPr txBox="1"/>
            <p:nvPr/>
          </p:nvSpPr>
          <p:spPr>
            <a:xfrm>
              <a:off x="6670617" y="4708743"/>
              <a:ext cx="1751797" cy="414985"/>
            </a:xfrm>
            <a:prstGeom prst="rect">
              <a:avLst/>
            </a:prstGeom>
            <a:noFill/>
          </p:spPr>
          <p:txBody>
            <a:bodyPr wrap="square" rtlCol="0">
              <a:spAutoFit/>
            </a:bodyPr>
            <a:lstStyle/>
            <a:p>
              <a:pPr algn="ctr" defTabSz="609585">
                <a:lnSpc>
                  <a:spcPct val="130000"/>
                </a:lnSpc>
              </a:pPr>
              <a:r>
                <a:rPr lang="en-US" altLang="zh-CN" dirty="0">
                  <a:latin typeface="Arial" panose="020B0604020202020204" pitchFamily="34" charset="0"/>
                  <a:ea typeface="微软雅黑" panose="020B0503020204020204" pitchFamily="34" charset="-122"/>
                  <a:sym typeface="Arial" panose="020B0604020202020204" pitchFamily="34" charset="0"/>
                </a:rPr>
                <a:t>PART</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FOUR</a:t>
              </a:r>
              <a:endParaRPr kumimoji="1"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6670617" y="4252448"/>
              <a:ext cx="1751798" cy="597087"/>
            </a:xfrm>
            <a:prstGeom prst="rect">
              <a:avLst/>
            </a:prstGeom>
            <a:noFill/>
          </p:spPr>
          <p:txBody>
            <a:bodyPr wrap="square" rtlCol="0">
              <a:spAutoFit/>
            </a:bodyPr>
            <a:lstStyle/>
            <a:p>
              <a:pPr algn="ctr" defTabSz="609585">
                <a:lnSpc>
                  <a:spcPct val="130000"/>
                </a:lnSpc>
              </a:pPr>
              <a:r>
                <a:rPr kumimoji="1" lang="zh-CN" altLang="en-US" sz="2800" b="1">
                  <a:latin typeface="Arial" panose="020B0604020202020204" pitchFamily="34" charset="0"/>
                  <a:ea typeface="微软雅黑" panose="020B0503020204020204" pitchFamily="34" charset="-122"/>
                  <a:sym typeface="Arial" panose="020B0604020202020204" pitchFamily="34" charset="0"/>
                </a:rPr>
                <a:t>体会</a:t>
              </a:r>
              <a:endParaRPr kumimoji="1"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6784115" y="5192489"/>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616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a:t>
            </a:r>
            <a:r>
              <a:rPr lang="zh-CN" altLang="en-US" sz="4400" b="1" dirty="0">
                <a:latin typeface="Arial" panose="020B0604020202020204" pitchFamily="34" charset="0"/>
                <a:ea typeface="微软雅黑" panose="020B0503020204020204" pitchFamily="34" charset="-122"/>
                <a:sym typeface="Arial" panose="020B0604020202020204" pitchFamily="34" charset="0"/>
              </a:rPr>
              <a:t> </a:t>
            </a:r>
            <a:r>
              <a:rPr lang="en-US" altLang="zh-CN" sz="4400" b="1" dirty="0">
                <a:latin typeface="Arial" panose="020B0604020202020204" pitchFamily="34" charset="0"/>
                <a:ea typeface="微软雅黑" panose="020B0503020204020204" pitchFamily="34" charset="-122"/>
                <a:sym typeface="Arial" panose="020B0604020202020204" pitchFamily="34" charset="0"/>
              </a:rPr>
              <a:t>ONE</a:t>
            </a:r>
            <a:endParaRPr lang="zh-CN" altLang="en-US" sz="4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背景</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313608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8175" y="436574"/>
            <a:ext cx="1508233"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ONE </a:t>
            </a:r>
            <a:r>
              <a:rPr lang="zh-CN" altLang="en-US" sz="1400" b="1">
                <a:latin typeface="Arial" panose="020B0604020202020204" pitchFamily="34" charset="0"/>
                <a:ea typeface="微软雅黑" panose="020B0503020204020204" pitchFamily="34" charset="-122"/>
                <a:sym typeface="Arial" panose="020B0604020202020204" pitchFamily="34" charset="0"/>
              </a:rPr>
              <a:t>背景</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2204825" y="532192"/>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4069024" y="869168"/>
            <a:ext cx="3416320" cy="523220"/>
          </a:xfrm>
          <a:prstGeom prst="rect">
            <a:avLst/>
          </a:prstGeom>
        </p:spPr>
        <p:txBody>
          <a:bodyPr wrap="non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一网打尽，应有尽有</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4029444" y="1392388"/>
            <a:ext cx="7039406" cy="343235"/>
          </a:xfrm>
          <a:prstGeom prst="rect">
            <a:avLst/>
          </a:prstGeom>
        </p:spPr>
        <p:txBody>
          <a:bodyPr wrap="square">
            <a:spAutoFit/>
          </a:bodyPr>
          <a:lstStyle/>
          <a:p>
            <a:pPr lvl="0">
              <a:lnSpc>
                <a:spcPct val="130000"/>
              </a:lnSpc>
            </a:pPr>
            <a:r>
              <a:rPr lang="en-US" altLang="zh-CN"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It‘s all in the my net</a:t>
            </a:r>
            <a:r>
              <a:rPr lang="zh-CN" altLang="en-US" sz="14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Group 4"/>
          <p:cNvGrpSpPr>
            <a:grpSpLocks noChangeAspect="1"/>
          </p:cNvGrpSpPr>
          <p:nvPr/>
        </p:nvGrpSpPr>
        <p:grpSpPr bwMode="auto">
          <a:xfrm>
            <a:off x="5360201" y="2168217"/>
            <a:ext cx="515028" cy="515938"/>
            <a:chOff x="611" y="1151"/>
            <a:chExt cx="566" cy="567"/>
          </a:xfrm>
          <a:blipFill dpi="0" rotWithShape="1">
            <a:blip r:embed="rId2">
              <a:extLst>
                <a:ext uri="{28A0092B-C50C-407E-A947-70E740481C1C}">
                  <a14:useLocalDpi xmlns:a14="http://schemas.microsoft.com/office/drawing/2010/main" val="0"/>
                </a:ext>
              </a:extLst>
            </a:blip>
            <a:srcRect/>
            <a:stretch>
              <a:fillRect/>
            </a:stretch>
          </a:blipFill>
        </p:grpSpPr>
        <p:sp>
          <p:nvSpPr>
            <p:cNvPr id="10" name="Oval 5"/>
            <p:cNvSpPr>
              <a:spLocks noChangeArrowheads="1"/>
            </p:cNvSpPr>
            <p:nvPr/>
          </p:nvSpPr>
          <p:spPr bwMode="auto">
            <a:xfrm>
              <a:off x="611"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6"/>
            <p:cNvSpPr>
              <a:spLocks noEditPoints="1"/>
            </p:cNvSpPr>
            <p:nvPr/>
          </p:nvSpPr>
          <p:spPr bwMode="auto">
            <a:xfrm>
              <a:off x="741" y="1293"/>
              <a:ext cx="306" cy="307"/>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24"/>
          <p:cNvGrpSpPr>
            <a:grpSpLocks noChangeAspect="1"/>
          </p:cNvGrpSpPr>
          <p:nvPr/>
        </p:nvGrpSpPr>
        <p:grpSpPr bwMode="auto">
          <a:xfrm>
            <a:off x="7351374" y="4333602"/>
            <a:ext cx="515028" cy="515938"/>
            <a:chOff x="4516" y="1151"/>
            <a:chExt cx="566" cy="567"/>
          </a:xfrm>
          <a:blipFill dpi="0" rotWithShape="1">
            <a:blip r:embed="rId3">
              <a:extLst>
                <a:ext uri="{28A0092B-C50C-407E-A947-70E740481C1C}">
                  <a14:useLocalDpi xmlns:a14="http://schemas.microsoft.com/office/drawing/2010/main" val="0"/>
                </a:ext>
              </a:extLst>
            </a:blip>
            <a:srcRect/>
            <a:stretch>
              <a:fillRect/>
            </a:stretch>
          </a:blipFill>
        </p:grpSpPr>
        <p:sp>
          <p:nvSpPr>
            <p:cNvPr id="16" name="Oval 25"/>
            <p:cNvSpPr>
              <a:spLocks noChangeArrowheads="1"/>
            </p:cNvSpPr>
            <p:nvPr/>
          </p:nvSpPr>
          <p:spPr bwMode="auto">
            <a:xfrm>
              <a:off x="4516"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26"/>
            <p:cNvSpPr>
              <a:spLocks noEditPoints="1"/>
            </p:cNvSpPr>
            <p:nvPr/>
          </p:nvSpPr>
          <p:spPr bwMode="auto">
            <a:xfrm>
              <a:off x="4625" y="1260"/>
              <a:ext cx="349" cy="349"/>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34"/>
          <p:cNvGrpSpPr>
            <a:grpSpLocks noChangeAspect="1"/>
          </p:cNvGrpSpPr>
          <p:nvPr/>
        </p:nvGrpSpPr>
        <p:grpSpPr bwMode="auto">
          <a:xfrm>
            <a:off x="9272204" y="2205694"/>
            <a:ext cx="515028" cy="515938"/>
            <a:chOff x="6469" y="1151"/>
            <a:chExt cx="566" cy="567"/>
          </a:xfrm>
          <a:blipFill dpi="0" rotWithShape="1">
            <a:blip r:embed="rId4">
              <a:extLst>
                <a:ext uri="{28A0092B-C50C-407E-A947-70E740481C1C}">
                  <a14:useLocalDpi xmlns:a14="http://schemas.microsoft.com/office/drawing/2010/main" val="0"/>
                </a:ext>
              </a:extLst>
            </a:blip>
            <a:srcRect/>
            <a:stretch>
              <a:fillRect/>
            </a:stretch>
          </a:blipFill>
        </p:grpSpPr>
        <p:sp>
          <p:nvSpPr>
            <p:cNvPr id="19" name="Oval 35"/>
            <p:cNvSpPr>
              <a:spLocks noChangeArrowheads="1"/>
            </p:cNvSpPr>
            <p:nvPr/>
          </p:nvSpPr>
          <p:spPr bwMode="auto">
            <a:xfrm>
              <a:off x="6469" y="1151"/>
              <a:ext cx="566"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36"/>
            <p:cNvSpPr>
              <a:spLocks/>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矩形 20"/>
          <p:cNvSpPr/>
          <p:nvPr/>
        </p:nvSpPr>
        <p:spPr>
          <a:xfrm>
            <a:off x="5200342" y="2783813"/>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一站解决</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4320511" y="3066437"/>
            <a:ext cx="2594406" cy="730777"/>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把日常使用的小工具集中于一个网站上，形成一个专门为客户服务的专业式信息获取并展示的网站。</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7200061" y="4923567"/>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方便快捷</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nvSpPr>
        <p:spPr>
          <a:xfrm>
            <a:off x="6311684" y="5234766"/>
            <a:ext cx="2594406" cy="730777"/>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方便于用户查询，获取信息等操作，同时开发者也能获取用户的使用习惯，进而进行数据分析用户的操作习惯。</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9112586" y="2795659"/>
            <a:ext cx="902811"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精准反馈</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8241297" y="3106858"/>
            <a:ext cx="2594406" cy="730777"/>
          </a:xfrm>
          <a:prstGeom prst="rect">
            <a:avLst/>
          </a:prstGeom>
        </p:spPr>
        <p:txBody>
          <a:bodyPr wrap="square">
            <a:spAutoFit/>
          </a:bodyPr>
          <a:lstStyle/>
          <a:p>
            <a:pPr lvl="0" algn="just">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通过用户的请求信息，精准的将结果反馈于用户。并且界面没有过多冗余信息干扰用户读取信息。</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1108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Arial" panose="020B0604020202020204" pitchFamily="34" charset="0"/>
                <a:ea typeface="微软雅黑" panose="020B0503020204020204" pitchFamily="34" charset="-122"/>
                <a:sym typeface="Arial" panose="020B0604020202020204" pitchFamily="34" charset="0"/>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a:latin typeface="Arial" panose="020B0604020202020204" pitchFamily="34" charset="0"/>
                <a:ea typeface="微软雅黑" panose="020B0503020204020204" pitchFamily="34" charset="-122"/>
                <a:sym typeface="Arial" panose="020B0604020202020204" pitchFamily="34" charset="0"/>
              </a:rPr>
              <a:t>结构</a:t>
            </a:r>
            <a:endParaRPr lang="zh-CN" altLang="en-US" sz="6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528251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125" y="412948"/>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2222658" y="510165"/>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rotWithShape="1">
          <a:blip r:embed="rId2"/>
          <a:srcRect l="68830" t="39363" r="20020" b="39553"/>
          <a:stretch/>
        </p:blipFill>
        <p:spPr>
          <a:xfrm>
            <a:off x="7346786" y="1368423"/>
            <a:ext cx="2534710" cy="2534710"/>
          </a:xfrm>
          <a:prstGeom prst="ellipse">
            <a:avLst/>
          </a:prstGeom>
        </p:spPr>
      </p:pic>
      <p:pic>
        <p:nvPicPr>
          <p:cNvPr id="6" name="图片 5"/>
          <p:cNvPicPr>
            <a:picLocks noChangeAspect="1"/>
          </p:cNvPicPr>
          <p:nvPr/>
        </p:nvPicPr>
        <p:blipFill rotWithShape="1">
          <a:blip r:embed="rId2"/>
          <a:srcRect l="68830" t="39363" r="20020" b="39553"/>
          <a:stretch/>
        </p:blipFill>
        <p:spPr>
          <a:xfrm>
            <a:off x="2009513" y="1368423"/>
            <a:ext cx="2534710" cy="2534710"/>
          </a:xfrm>
          <a:prstGeom prst="ellipse">
            <a:avLst/>
          </a:prstGeom>
        </p:spPr>
      </p:pic>
      <p:sp>
        <p:nvSpPr>
          <p:cNvPr id="8" name="矩形 7"/>
          <p:cNvSpPr/>
          <p:nvPr/>
        </p:nvSpPr>
        <p:spPr>
          <a:xfrm>
            <a:off x="8205705" y="4055548"/>
            <a:ext cx="723275"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查询类</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7294937" y="4300072"/>
            <a:ext cx="2594406" cy="729623"/>
          </a:xfrm>
          <a:prstGeom prst="rect">
            <a:avLst/>
          </a:prstGeom>
        </p:spPr>
        <p:txBody>
          <a:bodyPr wrap="square">
            <a:spAutoFit/>
          </a:bodyPr>
          <a:lstStyle/>
          <a:p>
            <a:pPr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根据用户输入信息</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查询相关信息</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并反馈于用户</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2871594" y="4055548"/>
            <a:ext cx="723275" cy="307777"/>
          </a:xfrm>
          <a:prstGeom prst="rect">
            <a:avLst/>
          </a:prstGeom>
        </p:spPr>
        <p:txBody>
          <a:bodyPr wrap="none">
            <a:spAutoFit/>
          </a:bodyPr>
          <a:lstStyle/>
          <a:p>
            <a:r>
              <a:rPr lang="zh-CN" altLang="en-US" sz="1400" b="1">
                <a:latin typeface="Arial" panose="020B0604020202020204" pitchFamily="34" charset="0"/>
                <a:ea typeface="微软雅黑" panose="020B0503020204020204" pitchFamily="34" charset="-122"/>
                <a:sym typeface="Arial" panose="020B0604020202020204" pitchFamily="34" charset="0"/>
              </a:rPr>
              <a:t>图像类</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1970139" y="4300072"/>
            <a:ext cx="2594406" cy="729623"/>
          </a:xfrm>
          <a:prstGeom prst="rect">
            <a:avLst/>
          </a:prstGeom>
        </p:spPr>
        <p:txBody>
          <a:bodyPr wrap="square">
            <a:spAutoFit/>
          </a:bodyPr>
          <a:lstStyle/>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根据用户上传的图片</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识别图片数据</a:t>
            </a:r>
            <a:endParaRPr lang="en-US" altLang="zh-CN"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lnSpc>
                <a:spcPct val="130000"/>
              </a:lnSpc>
            </a:pPr>
            <a:r>
              <a:rPr lang="zh-CN" altLang="en-US" sz="11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反馈于用户</a:t>
            </a:r>
            <a:endParaRPr lang="zh-CN" altLang="en-US"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94">
            <a:extLst>
              <a:ext uri="{FF2B5EF4-FFF2-40B4-BE49-F238E27FC236}">
                <a16:creationId xmlns:a16="http://schemas.microsoft.com/office/drawing/2014/main" id="{29831FE0-6E1A-4515-BDBB-5490A5BF4571}"/>
              </a:ext>
            </a:extLst>
          </p:cNvPr>
          <p:cNvSpPr>
            <a:spLocks noEditPoints="1"/>
          </p:cNvSpPr>
          <p:nvPr/>
        </p:nvSpPr>
        <p:spPr bwMode="auto">
          <a:xfrm>
            <a:off x="8117848" y="2203598"/>
            <a:ext cx="948584" cy="906542"/>
          </a:xfrm>
          <a:custGeom>
            <a:avLst/>
            <a:gdLst>
              <a:gd name="T0" fmla="*/ 196 w 201"/>
              <a:gd name="T1" fmla="*/ 166 h 192"/>
              <a:gd name="T2" fmla="*/ 146 w 201"/>
              <a:gd name="T3" fmla="*/ 117 h 192"/>
              <a:gd name="T4" fmla="*/ 145 w 201"/>
              <a:gd name="T5" fmla="*/ 115 h 192"/>
              <a:gd name="T6" fmla="*/ 135 w 201"/>
              <a:gd name="T7" fmla="*/ 22 h 192"/>
              <a:gd name="T8" fmla="*/ 82 w 201"/>
              <a:gd name="T9" fmla="*/ 0 h 192"/>
              <a:gd name="T10" fmla="*/ 29 w 201"/>
              <a:gd name="T11" fmla="*/ 22 h 192"/>
              <a:gd name="T12" fmla="*/ 29 w 201"/>
              <a:gd name="T13" fmla="*/ 128 h 192"/>
              <a:gd name="T14" fmla="*/ 82 w 201"/>
              <a:gd name="T15" fmla="*/ 149 h 192"/>
              <a:gd name="T16" fmla="*/ 123 w 201"/>
              <a:gd name="T17" fmla="*/ 138 h 192"/>
              <a:gd name="T18" fmla="*/ 124 w 201"/>
              <a:gd name="T19" fmla="*/ 139 h 192"/>
              <a:gd name="T20" fmla="*/ 173 w 201"/>
              <a:gd name="T21" fmla="*/ 189 h 192"/>
              <a:gd name="T22" fmla="*/ 183 w 201"/>
              <a:gd name="T23" fmla="*/ 192 h 192"/>
              <a:gd name="T24" fmla="*/ 191 w 201"/>
              <a:gd name="T25" fmla="*/ 189 h 192"/>
              <a:gd name="T26" fmla="*/ 196 w 201"/>
              <a:gd name="T27" fmla="*/ 184 h 192"/>
              <a:gd name="T28" fmla="*/ 196 w 201"/>
              <a:gd name="T29" fmla="*/ 166 h 192"/>
              <a:gd name="T30" fmla="*/ 52 w 201"/>
              <a:gd name="T31" fmla="*/ 120 h 192"/>
              <a:gd name="T32" fmla="*/ 52 w 201"/>
              <a:gd name="T33" fmla="*/ 120 h 192"/>
              <a:gd name="T34" fmla="*/ 120 w 201"/>
              <a:gd name="T35" fmla="*/ 113 h 192"/>
              <a:gd name="T36" fmla="*/ 120 w 201"/>
              <a:gd name="T37" fmla="*/ 113 h 192"/>
              <a:gd name="T38" fmla="*/ 120 w 201"/>
              <a:gd name="T39" fmla="*/ 74 h 192"/>
              <a:gd name="T40" fmla="*/ 103 w 201"/>
              <a:gd name="T41" fmla="*/ 74 h 192"/>
              <a:gd name="T42" fmla="*/ 103 w 201"/>
              <a:gd name="T43" fmla="*/ 125 h 192"/>
              <a:gd name="T44" fmla="*/ 91 w 201"/>
              <a:gd name="T45" fmla="*/ 128 h 192"/>
              <a:gd name="T46" fmla="*/ 91 w 201"/>
              <a:gd name="T47" fmla="*/ 33 h 192"/>
              <a:gd name="T48" fmla="*/ 73 w 201"/>
              <a:gd name="T49" fmla="*/ 33 h 192"/>
              <a:gd name="T50" fmla="*/ 73 w 201"/>
              <a:gd name="T51" fmla="*/ 128 h 192"/>
              <a:gd name="T52" fmla="*/ 61 w 201"/>
              <a:gd name="T53" fmla="*/ 125 h 192"/>
              <a:gd name="T54" fmla="*/ 61 w 201"/>
              <a:gd name="T55" fmla="*/ 55 h 192"/>
              <a:gd name="T56" fmla="*/ 44 w 201"/>
              <a:gd name="T57" fmla="*/ 55 h 192"/>
              <a:gd name="T58" fmla="*/ 44 w 201"/>
              <a:gd name="T59" fmla="*/ 113 h 192"/>
              <a:gd name="T60" fmla="*/ 44 w 201"/>
              <a:gd name="T61" fmla="*/ 113 h 192"/>
              <a:gd name="T62" fmla="*/ 44 w 201"/>
              <a:gd name="T63" fmla="*/ 37 h 192"/>
              <a:gd name="T64" fmla="*/ 82 w 201"/>
              <a:gd name="T65" fmla="*/ 21 h 192"/>
              <a:gd name="T66" fmla="*/ 120 w 201"/>
              <a:gd name="T67" fmla="*/ 37 h 192"/>
              <a:gd name="T68" fmla="*/ 136 w 201"/>
              <a:gd name="T69" fmla="*/ 75 h 192"/>
              <a:gd name="T70" fmla="*/ 120 w 201"/>
              <a:gd name="T71" fmla="*/ 11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1" h="192">
                <a:moveTo>
                  <a:pt x="196" y="166"/>
                </a:moveTo>
                <a:cubicBezTo>
                  <a:pt x="146" y="117"/>
                  <a:pt x="146" y="117"/>
                  <a:pt x="146" y="117"/>
                </a:cubicBezTo>
                <a:cubicBezTo>
                  <a:pt x="146" y="116"/>
                  <a:pt x="145" y="116"/>
                  <a:pt x="145" y="115"/>
                </a:cubicBezTo>
                <a:cubicBezTo>
                  <a:pt x="164" y="86"/>
                  <a:pt x="160" y="47"/>
                  <a:pt x="135" y="22"/>
                </a:cubicBezTo>
                <a:cubicBezTo>
                  <a:pt x="121" y="8"/>
                  <a:pt x="102" y="0"/>
                  <a:pt x="82" y="0"/>
                </a:cubicBezTo>
                <a:cubicBezTo>
                  <a:pt x="62" y="0"/>
                  <a:pt x="43" y="8"/>
                  <a:pt x="29" y="22"/>
                </a:cubicBezTo>
                <a:cubicBezTo>
                  <a:pt x="0" y="51"/>
                  <a:pt x="0" y="99"/>
                  <a:pt x="29" y="128"/>
                </a:cubicBezTo>
                <a:cubicBezTo>
                  <a:pt x="43" y="142"/>
                  <a:pt x="62" y="149"/>
                  <a:pt x="82" y="149"/>
                </a:cubicBezTo>
                <a:cubicBezTo>
                  <a:pt x="97" y="149"/>
                  <a:pt x="110" y="145"/>
                  <a:pt x="123" y="138"/>
                </a:cubicBezTo>
                <a:cubicBezTo>
                  <a:pt x="123" y="138"/>
                  <a:pt x="123" y="139"/>
                  <a:pt x="124" y="139"/>
                </a:cubicBezTo>
                <a:cubicBezTo>
                  <a:pt x="173" y="189"/>
                  <a:pt x="173" y="189"/>
                  <a:pt x="173" y="189"/>
                </a:cubicBezTo>
                <a:cubicBezTo>
                  <a:pt x="176" y="191"/>
                  <a:pt x="179" y="192"/>
                  <a:pt x="183" y="192"/>
                </a:cubicBezTo>
                <a:cubicBezTo>
                  <a:pt x="186" y="192"/>
                  <a:pt x="189" y="191"/>
                  <a:pt x="191" y="189"/>
                </a:cubicBezTo>
                <a:cubicBezTo>
                  <a:pt x="196" y="184"/>
                  <a:pt x="196" y="184"/>
                  <a:pt x="196" y="184"/>
                </a:cubicBezTo>
                <a:cubicBezTo>
                  <a:pt x="201" y="179"/>
                  <a:pt x="201" y="171"/>
                  <a:pt x="196" y="166"/>
                </a:cubicBezTo>
                <a:close/>
                <a:moveTo>
                  <a:pt x="52" y="120"/>
                </a:moveTo>
                <a:cubicBezTo>
                  <a:pt x="52" y="120"/>
                  <a:pt x="52" y="120"/>
                  <a:pt x="52" y="120"/>
                </a:cubicBezTo>
                <a:close/>
                <a:moveTo>
                  <a:pt x="120" y="113"/>
                </a:moveTo>
                <a:cubicBezTo>
                  <a:pt x="120" y="113"/>
                  <a:pt x="120" y="113"/>
                  <a:pt x="120" y="113"/>
                </a:cubicBezTo>
                <a:cubicBezTo>
                  <a:pt x="120" y="74"/>
                  <a:pt x="120" y="74"/>
                  <a:pt x="120" y="74"/>
                </a:cubicBezTo>
                <a:cubicBezTo>
                  <a:pt x="103" y="74"/>
                  <a:pt x="103" y="74"/>
                  <a:pt x="103" y="74"/>
                </a:cubicBezTo>
                <a:cubicBezTo>
                  <a:pt x="103" y="125"/>
                  <a:pt x="103" y="125"/>
                  <a:pt x="103" y="125"/>
                </a:cubicBezTo>
                <a:cubicBezTo>
                  <a:pt x="99" y="126"/>
                  <a:pt x="95" y="127"/>
                  <a:pt x="91" y="128"/>
                </a:cubicBezTo>
                <a:cubicBezTo>
                  <a:pt x="91" y="33"/>
                  <a:pt x="91" y="33"/>
                  <a:pt x="91" y="33"/>
                </a:cubicBezTo>
                <a:cubicBezTo>
                  <a:pt x="73" y="33"/>
                  <a:pt x="73" y="33"/>
                  <a:pt x="73" y="33"/>
                </a:cubicBezTo>
                <a:cubicBezTo>
                  <a:pt x="73" y="128"/>
                  <a:pt x="73" y="128"/>
                  <a:pt x="73" y="128"/>
                </a:cubicBezTo>
                <a:cubicBezTo>
                  <a:pt x="69" y="127"/>
                  <a:pt x="65" y="126"/>
                  <a:pt x="61" y="125"/>
                </a:cubicBezTo>
                <a:cubicBezTo>
                  <a:pt x="61" y="55"/>
                  <a:pt x="61" y="55"/>
                  <a:pt x="61" y="55"/>
                </a:cubicBezTo>
                <a:cubicBezTo>
                  <a:pt x="44" y="55"/>
                  <a:pt x="44" y="55"/>
                  <a:pt x="44" y="55"/>
                </a:cubicBezTo>
                <a:cubicBezTo>
                  <a:pt x="44" y="113"/>
                  <a:pt x="44" y="113"/>
                  <a:pt x="44" y="113"/>
                </a:cubicBezTo>
                <a:cubicBezTo>
                  <a:pt x="44" y="113"/>
                  <a:pt x="44" y="113"/>
                  <a:pt x="44" y="113"/>
                </a:cubicBezTo>
                <a:cubicBezTo>
                  <a:pt x="23" y="92"/>
                  <a:pt x="23" y="58"/>
                  <a:pt x="44" y="37"/>
                </a:cubicBezTo>
                <a:cubicBezTo>
                  <a:pt x="54" y="27"/>
                  <a:pt x="68" y="21"/>
                  <a:pt x="82" y="21"/>
                </a:cubicBezTo>
                <a:cubicBezTo>
                  <a:pt x="96" y="21"/>
                  <a:pt x="110" y="27"/>
                  <a:pt x="120" y="37"/>
                </a:cubicBezTo>
                <a:cubicBezTo>
                  <a:pt x="130" y="47"/>
                  <a:pt x="136" y="61"/>
                  <a:pt x="136" y="75"/>
                </a:cubicBezTo>
                <a:cubicBezTo>
                  <a:pt x="136" y="89"/>
                  <a:pt x="130" y="103"/>
                  <a:pt x="120" y="1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9" name="组合 68">
            <a:extLst>
              <a:ext uri="{FF2B5EF4-FFF2-40B4-BE49-F238E27FC236}">
                <a16:creationId xmlns:a16="http://schemas.microsoft.com/office/drawing/2014/main" id="{D7BF5362-A09C-4E1E-B4CB-94EF6E49E2F0}"/>
              </a:ext>
            </a:extLst>
          </p:cNvPr>
          <p:cNvGrpSpPr/>
          <p:nvPr/>
        </p:nvGrpSpPr>
        <p:grpSpPr>
          <a:xfrm>
            <a:off x="2810344" y="2185634"/>
            <a:ext cx="952096" cy="952096"/>
            <a:chOff x="5700251" y="2185634"/>
            <a:chExt cx="952096" cy="952096"/>
          </a:xfrm>
        </p:grpSpPr>
        <p:sp>
          <p:nvSpPr>
            <p:cNvPr id="46" name="Freeform 125">
              <a:extLst>
                <a:ext uri="{FF2B5EF4-FFF2-40B4-BE49-F238E27FC236}">
                  <a16:creationId xmlns:a16="http://schemas.microsoft.com/office/drawing/2014/main" id="{A50D7CC7-E23F-4E88-A031-BDB5AAACA348}"/>
                </a:ext>
              </a:extLst>
            </p:cNvPr>
            <p:cNvSpPr>
              <a:spLocks noEditPoints="1"/>
            </p:cNvSpPr>
            <p:nvPr/>
          </p:nvSpPr>
          <p:spPr bwMode="auto">
            <a:xfrm>
              <a:off x="5749491" y="2507118"/>
              <a:ext cx="720281" cy="419474"/>
            </a:xfrm>
            <a:custGeom>
              <a:avLst/>
              <a:gdLst>
                <a:gd name="T0" fmla="*/ 42 w 145"/>
                <a:gd name="T1" fmla="*/ 27 h 85"/>
                <a:gd name="T2" fmla="*/ 45 w 145"/>
                <a:gd name="T3" fmla="*/ 25 h 85"/>
                <a:gd name="T4" fmla="*/ 48 w 145"/>
                <a:gd name="T5" fmla="*/ 27 h 85"/>
                <a:gd name="T6" fmla="*/ 87 w 145"/>
                <a:gd name="T7" fmla="*/ 74 h 85"/>
                <a:gd name="T8" fmla="*/ 114 w 145"/>
                <a:gd name="T9" fmla="*/ 54 h 85"/>
                <a:gd name="T10" fmla="*/ 119 w 145"/>
                <a:gd name="T11" fmla="*/ 54 h 85"/>
                <a:gd name="T12" fmla="*/ 145 w 145"/>
                <a:gd name="T13" fmla="*/ 74 h 85"/>
                <a:gd name="T14" fmla="*/ 145 w 145"/>
                <a:gd name="T15" fmla="*/ 0 h 85"/>
                <a:gd name="T16" fmla="*/ 0 w 145"/>
                <a:gd name="T17" fmla="*/ 0 h 85"/>
                <a:gd name="T18" fmla="*/ 0 w 145"/>
                <a:gd name="T19" fmla="*/ 85 h 85"/>
                <a:gd name="T20" fmla="*/ 42 w 145"/>
                <a:gd name="T21" fmla="*/ 27 h 85"/>
                <a:gd name="T22" fmla="*/ 102 w 145"/>
                <a:gd name="T23" fmla="*/ 7 h 85"/>
                <a:gd name="T24" fmla="*/ 122 w 145"/>
                <a:gd name="T25" fmla="*/ 27 h 85"/>
                <a:gd name="T26" fmla="*/ 102 w 145"/>
                <a:gd name="T27" fmla="*/ 47 h 85"/>
                <a:gd name="T28" fmla="*/ 82 w 145"/>
                <a:gd name="T29" fmla="*/ 27 h 85"/>
                <a:gd name="T30" fmla="*/ 102 w 145"/>
                <a:gd name="T31"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85">
                  <a:moveTo>
                    <a:pt x="42" y="27"/>
                  </a:moveTo>
                  <a:cubicBezTo>
                    <a:pt x="42" y="26"/>
                    <a:pt x="44" y="25"/>
                    <a:pt x="45" y="25"/>
                  </a:cubicBezTo>
                  <a:cubicBezTo>
                    <a:pt x="46" y="25"/>
                    <a:pt x="47" y="26"/>
                    <a:pt x="48" y="27"/>
                  </a:cubicBezTo>
                  <a:cubicBezTo>
                    <a:pt x="87" y="74"/>
                    <a:pt x="87" y="74"/>
                    <a:pt x="87" y="74"/>
                  </a:cubicBezTo>
                  <a:cubicBezTo>
                    <a:pt x="114" y="54"/>
                    <a:pt x="114" y="54"/>
                    <a:pt x="114" y="54"/>
                  </a:cubicBezTo>
                  <a:cubicBezTo>
                    <a:pt x="115" y="53"/>
                    <a:pt x="117" y="53"/>
                    <a:pt x="119" y="54"/>
                  </a:cubicBezTo>
                  <a:cubicBezTo>
                    <a:pt x="145" y="74"/>
                    <a:pt x="145" y="74"/>
                    <a:pt x="145" y="74"/>
                  </a:cubicBezTo>
                  <a:cubicBezTo>
                    <a:pt x="145" y="0"/>
                    <a:pt x="145" y="0"/>
                    <a:pt x="145" y="0"/>
                  </a:cubicBezTo>
                  <a:cubicBezTo>
                    <a:pt x="0" y="0"/>
                    <a:pt x="0" y="0"/>
                    <a:pt x="0" y="0"/>
                  </a:cubicBezTo>
                  <a:cubicBezTo>
                    <a:pt x="0" y="85"/>
                    <a:pt x="0" y="85"/>
                    <a:pt x="0" y="85"/>
                  </a:cubicBezTo>
                  <a:lnTo>
                    <a:pt x="42" y="27"/>
                  </a:lnTo>
                  <a:close/>
                  <a:moveTo>
                    <a:pt x="102" y="7"/>
                  </a:moveTo>
                  <a:cubicBezTo>
                    <a:pt x="113" y="7"/>
                    <a:pt x="122" y="16"/>
                    <a:pt x="122" y="27"/>
                  </a:cubicBezTo>
                  <a:cubicBezTo>
                    <a:pt x="122" y="38"/>
                    <a:pt x="113" y="47"/>
                    <a:pt x="102" y="47"/>
                  </a:cubicBezTo>
                  <a:cubicBezTo>
                    <a:pt x="91" y="47"/>
                    <a:pt x="82" y="38"/>
                    <a:pt x="82" y="27"/>
                  </a:cubicBezTo>
                  <a:cubicBezTo>
                    <a:pt x="82" y="16"/>
                    <a:pt x="91" y="7"/>
                    <a:pt x="10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8">
              <a:extLst>
                <a:ext uri="{FF2B5EF4-FFF2-40B4-BE49-F238E27FC236}">
                  <a16:creationId xmlns:a16="http://schemas.microsoft.com/office/drawing/2014/main" id="{A225940F-D4EC-4B39-8917-F68498FC20AC}"/>
                </a:ext>
              </a:extLst>
            </p:cNvPr>
            <p:cNvSpPr>
              <a:spLocks noEditPoints="1"/>
            </p:cNvSpPr>
            <p:nvPr/>
          </p:nvSpPr>
          <p:spPr bwMode="auto">
            <a:xfrm>
              <a:off x="5700251" y="2185634"/>
              <a:ext cx="952096" cy="952096"/>
            </a:xfrm>
            <a:custGeom>
              <a:avLst/>
              <a:gdLst>
                <a:gd name="T0" fmla="*/ 165 w 192"/>
                <a:gd name="T1" fmla="*/ 0 h 192"/>
                <a:gd name="T2" fmla="*/ 27 w 192"/>
                <a:gd name="T3" fmla="*/ 0 h 192"/>
                <a:gd name="T4" fmla="*/ 0 w 192"/>
                <a:gd name="T5" fmla="*/ 23 h 192"/>
                <a:gd name="T6" fmla="*/ 0 w 192"/>
                <a:gd name="T7" fmla="*/ 170 h 192"/>
                <a:gd name="T8" fmla="*/ 27 w 192"/>
                <a:gd name="T9" fmla="*/ 192 h 192"/>
                <a:gd name="T10" fmla="*/ 165 w 192"/>
                <a:gd name="T11" fmla="*/ 192 h 192"/>
                <a:gd name="T12" fmla="*/ 192 w 192"/>
                <a:gd name="T13" fmla="*/ 170 h 192"/>
                <a:gd name="T14" fmla="*/ 192 w 192"/>
                <a:gd name="T15" fmla="*/ 23 h 192"/>
                <a:gd name="T16" fmla="*/ 165 w 192"/>
                <a:gd name="T17" fmla="*/ 0 h 192"/>
                <a:gd name="T18" fmla="*/ 176 w 192"/>
                <a:gd name="T19" fmla="*/ 164 h 192"/>
                <a:gd name="T20" fmla="*/ 172 w 192"/>
                <a:gd name="T21" fmla="*/ 168 h 192"/>
                <a:gd name="T22" fmla="*/ 19 w 192"/>
                <a:gd name="T23" fmla="*/ 168 h 192"/>
                <a:gd name="T24" fmla="*/ 15 w 192"/>
                <a:gd name="T25" fmla="*/ 164 h 192"/>
                <a:gd name="T26" fmla="*/ 15 w 192"/>
                <a:gd name="T27" fmla="*/ 29 h 192"/>
                <a:gd name="T28" fmla="*/ 19 w 192"/>
                <a:gd name="T29" fmla="*/ 25 h 192"/>
                <a:gd name="T30" fmla="*/ 172 w 192"/>
                <a:gd name="T31" fmla="*/ 25 h 192"/>
                <a:gd name="T32" fmla="*/ 176 w 192"/>
                <a:gd name="T33" fmla="*/ 29 h 192"/>
                <a:gd name="T34" fmla="*/ 176 w 192"/>
                <a:gd name="T35" fmla="*/ 16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92">
                  <a:moveTo>
                    <a:pt x="165" y="0"/>
                  </a:moveTo>
                  <a:cubicBezTo>
                    <a:pt x="27" y="0"/>
                    <a:pt x="27" y="0"/>
                    <a:pt x="27" y="0"/>
                  </a:cubicBezTo>
                  <a:cubicBezTo>
                    <a:pt x="12" y="0"/>
                    <a:pt x="0" y="11"/>
                    <a:pt x="0" y="23"/>
                  </a:cubicBezTo>
                  <a:cubicBezTo>
                    <a:pt x="0" y="170"/>
                    <a:pt x="0" y="170"/>
                    <a:pt x="0" y="170"/>
                  </a:cubicBezTo>
                  <a:cubicBezTo>
                    <a:pt x="0" y="182"/>
                    <a:pt x="12" y="192"/>
                    <a:pt x="27" y="192"/>
                  </a:cubicBezTo>
                  <a:cubicBezTo>
                    <a:pt x="165" y="192"/>
                    <a:pt x="165" y="192"/>
                    <a:pt x="165" y="192"/>
                  </a:cubicBezTo>
                  <a:cubicBezTo>
                    <a:pt x="179" y="192"/>
                    <a:pt x="192" y="182"/>
                    <a:pt x="192" y="170"/>
                  </a:cubicBezTo>
                  <a:cubicBezTo>
                    <a:pt x="192" y="23"/>
                    <a:pt x="192" y="23"/>
                    <a:pt x="192" y="23"/>
                  </a:cubicBezTo>
                  <a:cubicBezTo>
                    <a:pt x="192" y="11"/>
                    <a:pt x="179" y="0"/>
                    <a:pt x="165" y="0"/>
                  </a:cubicBezTo>
                  <a:close/>
                  <a:moveTo>
                    <a:pt x="176" y="164"/>
                  </a:moveTo>
                  <a:cubicBezTo>
                    <a:pt x="176" y="166"/>
                    <a:pt x="175" y="168"/>
                    <a:pt x="172" y="168"/>
                  </a:cubicBezTo>
                  <a:cubicBezTo>
                    <a:pt x="19" y="168"/>
                    <a:pt x="19" y="168"/>
                    <a:pt x="19" y="168"/>
                  </a:cubicBezTo>
                  <a:cubicBezTo>
                    <a:pt x="17" y="168"/>
                    <a:pt x="15" y="166"/>
                    <a:pt x="15" y="164"/>
                  </a:cubicBezTo>
                  <a:cubicBezTo>
                    <a:pt x="15" y="29"/>
                    <a:pt x="15" y="29"/>
                    <a:pt x="15" y="29"/>
                  </a:cubicBezTo>
                  <a:cubicBezTo>
                    <a:pt x="15" y="27"/>
                    <a:pt x="17" y="25"/>
                    <a:pt x="19" y="25"/>
                  </a:cubicBezTo>
                  <a:cubicBezTo>
                    <a:pt x="172" y="25"/>
                    <a:pt x="172" y="25"/>
                    <a:pt x="172" y="25"/>
                  </a:cubicBezTo>
                  <a:cubicBezTo>
                    <a:pt x="175" y="25"/>
                    <a:pt x="176" y="27"/>
                    <a:pt x="176" y="29"/>
                  </a:cubicBezTo>
                  <a:lnTo>
                    <a:pt x="176" y="1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676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075" y="451048"/>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2194083" y="548265"/>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2108367" y="3166703"/>
            <a:ext cx="1392790" cy="627259"/>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4095544" y="2166431"/>
            <a:ext cx="252387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7579039" y="1199581"/>
            <a:ext cx="4156350"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7" name="直接连接符 66"/>
          <p:cNvCxnSpPr>
            <a:cxnSpLocks/>
          </p:cNvCxnSpPr>
          <p:nvPr/>
        </p:nvCxnSpPr>
        <p:spPr>
          <a:xfrm>
            <a:off x="3488984" y="3496124"/>
            <a:ext cx="2792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cxnSpLocks/>
          </p:cNvCxnSpPr>
          <p:nvPr/>
        </p:nvCxnSpPr>
        <p:spPr>
          <a:xfrm>
            <a:off x="3749214" y="2426473"/>
            <a:ext cx="0" cy="31718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p:cNvCxnSpPr>
          <p:nvPr/>
        </p:nvCxnSpPr>
        <p:spPr>
          <a:xfrm>
            <a:off x="6597364" y="2426473"/>
            <a:ext cx="48940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171515" y="3237532"/>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图像类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矩形 93"/>
          <p:cNvSpPr/>
          <p:nvPr/>
        </p:nvSpPr>
        <p:spPr>
          <a:xfrm>
            <a:off x="4226452" y="2247522"/>
            <a:ext cx="2349073" cy="369332"/>
          </a:xfrm>
          <a:prstGeom prst="rect">
            <a:avLst/>
          </a:prstGeom>
        </p:spPr>
        <p:txBody>
          <a:bodyPr wrap="square">
            <a:spAutoFit/>
          </a:bodyPr>
          <a:lstStyle/>
          <a:p>
            <a:r>
              <a:rPr lang="en-US" altLang="zh-CN">
                <a:latin typeface="Arial" panose="020B0604020202020204" pitchFamily="34" charset="0"/>
                <a:ea typeface="微软雅黑" panose="020B0503020204020204" pitchFamily="34" charset="-122"/>
                <a:sym typeface="Arial" panose="020B0604020202020204" pitchFamily="34" charset="0"/>
              </a:rPr>
              <a:t>OCR</a:t>
            </a:r>
            <a:r>
              <a:rPr lang="zh-CN" altLang="en-US">
                <a:latin typeface="Arial" panose="020B0604020202020204" pitchFamily="34" charset="0"/>
                <a:ea typeface="微软雅黑" panose="020B0503020204020204" pitchFamily="34" charset="-122"/>
                <a:sym typeface="Arial" panose="020B0604020202020204" pitchFamily="34" charset="0"/>
              </a:rPr>
              <a:t>文字识别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7713093" y="1300641"/>
            <a:ext cx="3669617"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身份证识别（识别身份证图片信息）</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149" name="直接连接符 148">
            <a:extLst>
              <a:ext uri="{FF2B5EF4-FFF2-40B4-BE49-F238E27FC236}">
                <a16:creationId xmlns:a16="http://schemas.microsoft.com/office/drawing/2014/main" id="{00068AD8-79E7-4B7D-923B-665A74752B73}"/>
              </a:ext>
            </a:extLst>
          </p:cNvPr>
          <p:cNvCxnSpPr>
            <a:cxnSpLocks/>
            <a:endCxn id="19" idx="1"/>
          </p:cNvCxnSpPr>
          <p:nvPr/>
        </p:nvCxnSpPr>
        <p:spPr>
          <a:xfrm>
            <a:off x="3749214" y="2426473"/>
            <a:ext cx="36003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9116C14D-0A7A-4FD8-A094-0C503117C1DC}"/>
              </a:ext>
            </a:extLst>
          </p:cNvPr>
          <p:cNvCxnSpPr>
            <a:cxnSpLocks/>
          </p:cNvCxnSpPr>
          <p:nvPr/>
        </p:nvCxnSpPr>
        <p:spPr>
          <a:xfrm>
            <a:off x="7105822" y="808285"/>
            <a:ext cx="1" cy="3319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DC1BA5FB-3D7D-467C-B652-A4D11A9DF1E9}"/>
              </a:ext>
            </a:extLst>
          </p:cNvPr>
          <p:cNvCxnSpPr>
            <a:cxnSpLocks/>
          </p:cNvCxnSpPr>
          <p:nvPr/>
        </p:nvCxnSpPr>
        <p:spPr>
          <a:xfrm>
            <a:off x="7086772" y="803585"/>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5" name="组合 234">
            <a:extLst>
              <a:ext uri="{FF2B5EF4-FFF2-40B4-BE49-F238E27FC236}">
                <a16:creationId xmlns:a16="http://schemas.microsoft.com/office/drawing/2014/main" id="{C12FF96D-DB1B-4579-B2C1-7C866C949B75}"/>
              </a:ext>
            </a:extLst>
          </p:cNvPr>
          <p:cNvGrpSpPr/>
          <p:nvPr/>
        </p:nvGrpSpPr>
        <p:grpSpPr>
          <a:xfrm>
            <a:off x="7568352" y="571396"/>
            <a:ext cx="4156350" cy="509896"/>
            <a:chOff x="888096" y="1000203"/>
            <a:chExt cx="4259825" cy="944066"/>
          </a:xfrm>
        </p:grpSpPr>
        <p:sp>
          <p:nvSpPr>
            <p:cNvPr id="236" name="矩形 235">
              <a:extLst>
                <a:ext uri="{FF2B5EF4-FFF2-40B4-BE49-F238E27FC236}">
                  <a16:creationId xmlns:a16="http://schemas.microsoft.com/office/drawing/2014/main" id="{DE7E7B1C-08DD-456E-AFEE-7A54386BB2D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7" name="椭圆 236">
              <a:extLst>
                <a:ext uri="{FF2B5EF4-FFF2-40B4-BE49-F238E27FC236}">
                  <a16:creationId xmlns:a16="http://schemas.microsoft.com/office/drawing/2014/main" id="{5A33F1EF-4AB8-4DC8-AB6B-16C0891F1B20}"/>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8" name="椭圆 237">
              <a:extLst>
                <a:ext uri="{FF2B5EF4-FFF2-40B4-BE49-F238E27FC236}">
                  <a16:creationId xmlns:a16="http://schemas.microsoft.com/office/drawing/2014/main" id="{6D1A787D-574D-4080-AF3B-A31CF6435AF9}"/>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9" name="椭圆 238">
              <a:extLst>
                <a:ext uri="{FF2B5EF4-FFF2-40B4-BE49-F238E27FC236}">
                  <a16:creationId xmlns:a16="http://schemas.microsoft.com/office/drawing/2014/main" id="{3F520821-B895-4210-B506-276945C3327C}"/>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0" name="椭圆 239">
              <a:extLst>
                <a:ext uri="{FF2B5EF4-FFF2-40B4-BE49-F238E27FC236}">
                  <a16:creationId xmlns:a16="http://schemas.microsoft.com/office/drawing/2014/main" id="{F81DF19B-AF85-4CAF-834B-723745977AF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1" name="矩形 240">
            <a:extLst>
              <a:ext uri="{FF2B5EF4-FFF2-40B4-BE49-F238E27FC236}">
                <a16:creationId xmlns:a16="http://schemas.microsoft.com/office/drawing/2014/main" id="{2D512C3D-F92E-45E3-8E52-4161A34B9B5F}"/>
              </a:ext>
            </a:extLst>
          </p:cNvPr>
          <p:cNvSpPr/>
          <p:nvPr/>
        </p:nvSpPr>
        <p:spPr>
          <a:xfrm>
            <a:off x="7702406" y="672456"/>
            <a:ext cx="3669617"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通用文字识别（识别普通带有文字的图片）</a:t>
            </a:r>
            <a:r>
              <a:rPr lang="en-US" altLang="zh-CN" sz="1400">
                <a:latin typeface="Arial" panose="020B0604020202020204" pitchFamily="34" charset="0"/>
                <a:ea typeface="微软雅黑" panose="020B0503020204020204" pitchFamily="34" charset="-122"/>
                <a:sym typeface="Arial" panose="020B0604020202020204" pitchFamily="34" charset="0"/>
              </a:rPr>
              <a:t> </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42" name="直接连接符 241">
            <a:extLst>
              <a:ext uri="{FF2B5EF4-FFF2-40B4-BE49-F238E27FC236}">
                <a16:creationId xmlns:a16="http://schemas.microsoft.com/office/drawing/2014/main" id="{6AD7186E-EAA4-411B-9306-A6678C211E8E}"/>
              </a:ext>
            </a:extLst>
          </p:cNvPr>
          <p:cNvCxnSpPr>
            <a:cxnSpLocks/>
          </p:cNvCxnSpPr>
          <p:nvPr/>
        </p:nvCxnSpPr>
        <p:spPr>
          <a:xfrm>
            <a:off x="7086772" y="1470335"/>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3" name="组合 242">
            <a:extLst>
              <a:ext uri="{FF2B5EF4-FFF2-40B4-BE49-F238E27FC236}">
                <a16:creationId xmlns:a16="http://schemas.microsoft.com/office/drawing/2014/main" id="{7E2FC215-8A02-4A91-88B9-99ED0FC2ABB3}"/>
              </a:ext>
            </a:extLst>
          </p:cNvPr>
          <p:cNvGrpSpPr/>
          <p:nvPr/>
        </p:nvGrpSpPr>
        <p:grpSpPr>
          <a:xfrm>
            <a:off x="7588564" y="1847281"/>
            <a:ext cx="4156350" cy="509896"/>
            <a:chOff x="888096" y="1000203"/>
            <a:chExt cx="4259825" cy="944066"/>
          </a:xfrm>
        </p:grpSpPr>
        <p:sp>
          <p:nvSpPr>
            <p:cNvPr id="244" name="矩形 243">
              <a:extLst>
                <a:ext uri="{FF2B5EF4-FFF2-40B4-BE49-F238E27FC236}">
                  <a16:creationId xmlns:a16="http://schemas.microsoft.com/office/drawing/2014/main" id="{774EE5D8-A7CB-47AD-9491-B28246BDFF7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 name="椭圆 244">
              <a:extLst>
                <a:ext uri="{FF2B5EF4-FFF2-40B4-BE49-F238E27FC236}">
                  <a16:creationId xmlns:a16="http://schemas.microsoft.com/office/drawing/2014/main" id="{E5911E1E-20BA-4925-8EA1-C57131A19AE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6" name="椭圆 245">
              <a:extLst>
                <a:ext uri="{FF2B5EF4-FFF2-40B4-BE49-F238E27FC236}">
                  <a16:creationId xmlns:a16="http://schemas.microsoft.com/office/drawing/2014/main" id="{F8E7AAF5-5440-4DCA-B295-70AA4FEEC5B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7" name="椭圆 246">
              <a:extLst>
                <a:ext uri="{FF2B5EF4-FFF2-40B4-BE49-F238E27FC236}">
                  <a16:creationId xmlns:a16="http://schemas.microsoft.com/office/drawing/2014/main" id="{85098560-6783-4806-9F29-E8F0B63C3FC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8" name="椭圆 247">
              <a:extLst>
                <a:ext uri="{FF2B5EF4-FFF2-40B4-BE49-F238E27FC236}">
                  <a16:creationId xmlns:a16="http://schemas.microsoft.com/office/drawing/2014/main" id="{B4B682E1-6696-4612-854A-44036A26F0A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9" name="矩形 248">
            <a:extLst>
              <a:ext uri="{FF2B5EF4-FFF2-40B4-BE49-F238E27FC236}">
                <a16:creationId xmlns:a16="http://schemas.microsoft.com/office/drawing/2014/main" id="{3C7F97F5-60B1-459C-98C4-5D1BC83C89FD}"/>
              </a:ext>
            </a:extLst>
          </p:cNvPr>
          <p:cNvSpPr/>
          <p:nvPr/>
        </p:nvSpPr>
        <p:spPr>
          <a:xfrm>
            <a:off x="7722618" y="1948341"/>
            <a:ext cx="3669617"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银行卡识别（识别银行卡图片信息）</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50" name="直接连接符 249">
            <a:extLst>
              <a:ext uri="{FF2B5EF4-FFF2-40B4-BE49-F238E27FC236}">
                <a16:creationId xmlns:a16="http://schemas.microsoft.com/office/drawing/2014/main" id="{C5E20B59-7556-43C3-A44A-20FA22EB7F51}"/>
              </a:ext>
            </a:extLst>
          </p:cNvPr>
          <p:cNvCxnSpPr>
            <a:cxnSpLocks/>
          </p:cNvCxnSpPr>
          <p:nvPr/>
        </p:nvCxnSpPr>
        <p:spPr>
          <a:xfrm>
            <a:off x="7096297" y="2118035"/>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1" name="组合 250">
            <a:extLst>
              <a:ext uri="{FF2B5EF4-FFF2-40B4-BE49-F238E27FC236}">
                <a16:creationId xmlns:a16="http://schemas.microsoft.com/office/drawing/2014/main" id="{F47242AC-2A8C-4A3B-A2B4-C54EB7B9FBAE}"/>
              </a:ext>
            </a:extLst>
          </p:cNvPr>
          <p:cNvGrpSpPr/>
          <p:nvPr/>
        </p:nvGrpSpPr>
        <p:grpSpPr>
          <a:xfrm>
            <a:off x="7579039" y="2523556"/>
            <a:ext cx="4156350" cy="509896"/>
            <a:chOff x="888096" y="1000203"/>
            <a:chExt cx="4259825" cy="944066"/>
          </a:xfrm>
        </p:grpSpPr>
        <p:sp>
          <p:nvSpPr>
            <p:cNvPr id="252" name="矩形 251">
              <a:extLst>
                <a:ext uri="{FF2B5EF4-FFF2-40B4-BE49-F238E27FC236}">
                  <a16:creationId xmlns:a16="http://schemas.microsoft.com/office/drawing/2014/main" id="{FDFC3DC7-BFA7-4C64-98CE-3FCF7433B939}"/>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3" name="椭圆 252">
              <a:extLst>
                <a:ext uri="{FF2B5EF4-FFF2-40B4-BE49-F238E27FC236}">
                  <a16:creationId xmlns:a16="http://schemas.microsoft.com/office/drawing/2014/main" id="{696745E9-9481-4606-AB58-6D3C4B05617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4" name="椭圆 253">
              <a:extLst>
                <a:ext uri="{FF2B5EF4-FFF2-40B4-BE49-F238E27FC236}">
                  <a16:creationId xmlns:a16="http://schemas.microsoft.com/office/drawing/2014/main" id="{744B16D6-E951-4260-9C9E-127990C9555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5" name="椭圆 254">
              <a:extLst>
                <a:ext uri="{FF2B5EF4-FFF2-40B4-BE49-F238E27FC236}">
                  <a16:creationId xmlns:a16="http://schemas.microsoft.com/office/drawing/2014/main" id="{547CAC67-5981-494F-BE10-381707860B1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6" name="椭圆 255">
              <a:extLst>
                <a:ext uri="{FF2B5EF4-FFF2-40B4-BE49-F238E27FC236}">
                  <a16:creationId xmlns:a16="http://schemas.microsoft.com/office/drawing/2014/main" id="{ECF314AB-7EB3-44DC-A001-F921F7672DA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57" name="矩形 256">
            <a:extLst>
              <a:ext uri="{FF2B5EF4-FFF2-40B4-BE49-F238E27FC236}">
                <a16:creationId xmlns:a16="http://schemas.microsoft.com/office/drawing/2014/main" id="{1B20A33A-D555-4130-A4E4-904A0D3D22B2}"/>
              </a:ext>
            </a:extLst>
          </p:cNvPr>
          <p:cNvSpPr/>
          <p:nvPr/>
        </p:nvSpPr>
        <p:spPr>
          <a:xfrm>
            <a:off x="7713093" y="2624616"/>
            <a:ext cx="3669617"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名片识别（识别名片信息）</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58" name="直接连接符 257">
            <a:extLst>
              <a:ext uri="{FF2B5EF4-FFF2-40B4-BE49-F238E27FC236}">
                <a16:creationId xmlns:a16="http://schemas.microsoft.com/office/drawing/2014/main" id="{269C22A8-D960-4D56-B5A7-621E1AFD443B}"/>
              </a:ext>
            </a:extLst>
          </p:cNvPr>
          <p:cNvCxnSpPr>
            <a:cxnSpLocks/>
          </p:cNvCxnSpPr>
          <p:nvPr/>
        </p:nvCxnSpPr>
        <p:spPr>
          <a:xfrm>
            <a:off x="7086772" y="279431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9" name="组合 258">
            <a:extLst>
              <a:ext uri="{FF2B5EF4-FFF2-40B4-BE49-F238E27FC236}">
                <a16:creationId xmlns:a16="http://schemas.microsoft.com/office/drawing/2014/main" id="{53D1AD61-588F-49E5-B956-36AE9F2BE6B5}"/>
              </a:ext>
            </a:extLst>
          </p:cNvPr>
          <p:cNvGrpSpPr/>
          <p:nvPr/>
        </p:nvGrpSpPr>
        <p:grpSpPr>
          <a:xfrm>
            <a:off x="7598089" y="3857056"/>
            <a:ext cx="4156350" cy="509896"/>
            <a:chOff x="888096" y="1000203"/>
            <a:chExt cx="4259825" cy="944066"/>
          </a:xfrm>
        </p:grpSpPr>
        <p:sp>
          <p:nvSpPr>
            <p:cNvPr id="260" name="矩形 259">
              <a:extLst>
                <a:ext uri="{FF2B5EF4-FFF2-40B4-BE49-F238E27FC236}">
                  <a16:creationId xmlns:a16="http://schemas.microsoft.com/office/drawing/2014/main" id="{AFCE7C7A-6F65-4355-B5E8-4E6F8C72161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1" name="椭圆 260">
              <a:extLst>
                <a:ext uri="{FF2B5EF4-FFF2-40B4-BE49-F238E27FC236}">
                  <a16:creationId xmlns:a16="http://schemas.microsoft.com/office/drawing/2014/main" id="{79805AE5-4195-4202-BEDA-5EF2DA898A2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2" name="椭圆 261">
              <a:extLst>
                <a:ext uri="{FF2B5EF4-FFF2-40B4-BE49-F238E27FC236}">
                  <a16:creationId xmlns:a16="http://schemas.microsoft.com/office/drawing/2014/main" id="{9022CDC0-347D-4387-A925-F2F2F4E0624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3" name="椭圆 262">
              <a:extLst>
                <a:ext uri="{FF2B5EF4-FFF2-40B4-BE49-F238E27FC236}">
                  <a16:creationId xmlns:a16="http://schemas.microsoft.com/office/drawing/2014/main" id="{A4471BB3-CE8A-43D3-94A3-EA8B1262A40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4" name="椭圆 263">
              <a:extLst>
                <a:ext uri="{FF2B5EF4-FFF2-40B4-BE49-F238E27FC236}">
                  <a16:creationId xmlns:a16="http://schemas.microsoft.com/office/drawing/2014/main" id="{563E7068-48FF-4199-A1CA-7F4476AE2BFC}"/>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5" name="矩形 264">
            <a:extLst>
              <a:ext uri="{FF2B5EF4-FFF2-40B4-BE49-F238E27FC236}">
                <a16:creationId xmlns:a16="http://schemas.microsoft.com/office/drawing/2014/main" id="{3A314FB1-5EA0-4E66-B299-FCBFAF978BA7}"/>
              </a:ext>
            </a:extLst>
          </p:cNvPr>
          <p:cNvSpPr/>
          <p:nvPr/>
        </p:nvSpPr>
        <p:spPr>
          <a:xfrm>
            <a:off x="7732143" y="3958116"/>
            <a:ext cx="3669617"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营业执照识别（识别营业执照详细信息）</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66" name="直接连接符 265">
            <a:extLst>
              <a:ext uri="{FF2B5EF4-FFF2-40B4-BE49-F238E27FC236}">
                <a16:creationId xmlns:a16="http://schemas.microsoft.com/office/drawing/2014/main" id="{53E5B3E4-115E-4D3F-BF96-479AAC3DC795}"/>
              </a:ext>
            </a:extLst>
          </p:cNvPr>
          <p:cNvCxnSpPr>
            <a:cxnSpLocks/>
          </p:cNvCxnSpPr>
          <p:nvPr/>
        </p:nvCxnSpPr>
        <p:spPr>
          <a:xfrm>
            <a:off x="7105822" y="340391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7" name="组合 266">
            <a:extLst>
              <a:ext uri="{FF2B5EF4-FFF2-40B4-BE49-F238E27FC236}">
                <a16:creationId xmlns:a16="http://schemas.microsoft.com/office/drawing/2014/main" id="{A1310DBD-BABC-455B-A1D0-BAA820757BAA}"/>
              </a:ext>
            </a:extLst>
          </p:cNvPr>
          <p:cNvGrpSpPr/>
          <p:nvPr/>
        </p:nvGrpSpPr>
        <p:grpSpPr>
          <a:xfrm>
            <a:off x="7587402" y="3171721"/>
            <a:ext cx="4156350" cy="509896"/>
            <a:chOff x="888096" y="1000203"/>
            <a:chExt cx="4259825" cy="944066"/>
          </a:xfrm>
        </p:grpSpPr>
        <p:sp>
          <p:nvSpPr>
            <p:cNvPr id="268" name="矩形 267">
              <a:extLst>
                <a:ext uri="{FF2B5EF4-FFF2-40B4-BE49-F238E27FC236}">
                  <a16:creationId xmlns:a16="http://schemas.microsoft.com/office/drawing/2014/main" id="{2A1EB7F2-0566-448D-BBD7-93682E26404E}"/>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9" name="椭圆 268">
              <a:extLst>
                <a:ext uri="{FF2B5EF4-FFF2-40B4-BE49-F238E27FC236}">
                  <a16:creationId xmlns:a16="http://schemas.microsoft.com/office/drawing/2014/main" id="{6F91DF85-081A-4502-A77B-C769DFC7444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0" name="椭圆 269">
              <a:extLst>
                <a:ext uri="{FF2B5EF4-FFF2-40B4-BE49-F238E27FC236}">
                  <a16:creationId xmlns:a16="http://schemas.microsoft.com/office/drawing/2014/main" id="{C807A1F0-CAD4-456C-A59F-537CEF1F7F1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1" name="椭圆 270">
              <a:extLst>
                <a:ext uri="{FF2B5EF4-FFF2-40B4-BE49-F238E27FC236}">
                  <a16:creationId xmlns:a16="http://schemas.microsoft.com/office/drawing/2014/main" id="{73468F81-1046-4410-8E38-86303B2401F0}"/>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2" name="椭圆 271">
              <a:extLst>
                <a:ext uri="{FF2B5EF4-FFF2-40B4-BE49-F238E27FC236}">
                  <a16:creationId xmlns:a16="http://schemas.microsoft.com/office/drawing/2014/main" id="{0A261C27-7E79-4FA7-B0CE-1788D1247E5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3" name="矩形 272">
            <a:extLst>
              <a:ext uri="{FF2B5EF4-FFF2-40B4-BE49-F238E27FC236}">
                <a16:creationId xmlns:a16="http://schemas.microsoft.com/office/drawing/2014/main" id="{2652F62A-D1BD-4202-915B-27390EB77339}"/>
              </a:ext>
            </a:extLst>
          </p:cNvPr>
          <p:cNvSpPr/>
          <p:nvPr/>
        </p:nvSpPr>
        <p:spPr>
          <a:xfrm>
            <a:off x="7721456" y="3272781"/>
            <a:ext cx="3669617"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车牌识别（识别车辆车牌号及颜色）</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74" name="直接连接符 273">
            <a:extLst>
              <a:ext uri="{FF2B5EF4-FFF2-40B4-BE49-F238E27FC236}">
                <a16:creationId xmlns:a16="http://schemas.microsoft.com/office/drawing/2014/main" id="{94378663-736D-42E4-8053-1120476760DC}"/>
              </a:ext>
            </a:extLst>
          </p:cNvPr>
          <p:cNvCxnSpPr>
            <a:cxnSpLocks/>
          </p:cNvCxnSpPr>
          <p:nvPr/>
        </p:nvCxnSpPr>
        <p:spPr>
          <a:xfrm>
            <a:off x="7105822" y="412781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75" name="组合 274">
            <a:extLst>
              <a:ext uri="{FF2B5EF4-FFF2-40B4-BE49-F238E27FC236}">
                <a16:creationId xmlns:a16="http://schemas.microsoft.com/office/drawing/2014/main" id="{359F37BF-F048-4094-ACFD-80E22699266F}"/>
              </a:ext>
            </a:extLst>
          </p:cNvPr>
          <p:cNvGrpSpPr/>
          <p:nvPr/>
        </p:nvGrpSpPr>
        <p:grpSpPr>
          <a:xfrm>
            <a:off x="7607614" y="4885756"/>
            <a:ext cx="4156350" cy="509896"/>
            <a:chOff x="888096" y="1000203"/>
            <a:chExt cx="4259825" cy="944066"/>
          </a:xfrm>
        </p:grpSpPr>
        <p:sp>
          <p:nvSpPr>
            <p:cNvPr id="276" name="矩形 275">
              <a:extLst>
                <a:ext uri="{FF2B5EF4-FFF2-40B4-BE49-F238E27FC236}">
                  <a16:creationId xmlns:a16="http://schemas.microsoft.com/office/drawing/2014/main" id="{570B2F35-A8A1-4421-840C-60F315702DC5}"/>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7" name="椭圆 276">
              <a:extLst>
                <a:ext uri="{FF2B5EF4-FFF2-40B4-BE49-F238E27FC236}">
                  <a16:creationId xmlns:a16="http://schemas.microsoft.com/office/drawing/2014/main" id="{D121BFF7-55E7-495B-9F21-82EE56956F81}"/>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8" name="椭圆 277">
              <a:extLst>
                <a:ext uri="{FF2B5EF4-FFF2-40B4-BE49-F238E27FC236}">
                  <a16:creationId xmlns:a16="http://schemas.microsoft.com/office/drawing/2014/main" id="{8BBB817D-BF84-4626-B54C-4B03A2D24542}"/>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9" name="椭圆 278">
              <a:extLst>
                <a:ext uri="{FF2B5EF4-FFF2-40B4-BE49-F238E27FC236}">
                  <a16:creationId xmlns:a16="http://schemas.microsoft.com/office/drawing/2014/main" id="{D15BD4D2-09FA-45E1-AC3E-CA3CC52A8AE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0" name="椭圆 279">
              <a:extLst>
                <a:ext uri="{FF2B5EF4-FFF2-40B4-BE49-F238E27FC236}">
                  <a16:creationId xmlns:a16="http://schemas.microsoft.com/office/drawing/2014/main" id="{B4555A97-B228-403E-ACD7-B11CCE0E505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81" name="矩形 280">
            <a:extLst>
              <a:ext uri="{FF2B5EF4-FFF2-40B4-BE49-F238E27FC236}">
                <a16:creationId xmlns:a16="http://schemas.microsoft.com/office/drawing/2014/main" id="{59DA42B8-5C30-452A-9B1B-3A0CAD06E6C7}"/>
              </a:ext>
            </a:extLst>
          </p:cNvPr>
          <p:cNvSpPr/>
          <p:nvPr/>
        </p:nvSpPr>
        <p:spPr>
          <a:xfrm>
            <a:off x="7741668" y="4986816"/>
            <a:ext cx="3669617"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人脸检测（检测人脸特征信息）</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82" name="直接连接符 281">
            <a:extLst>
              <a:ext uri="{FF2B5EF4-FFF2-40B4-BE49-F238E27FC236}">
                <a16:creationId xmlns:a16="http://schemas.microsoft.com/office/drawing/2014/main" id="{CA667B38-AAE7-48A7-A358-02621E93EA41}"/>
              </a:ext>
            </a:extLst>
          </p:cNvPr>
          <p:cNvCxnSpPr>
            <a:cxnSpLocks/>
            <a:endCxn id="276" idx="1"/>
          </p:cNvCxnSpPr>
          <p:nvPr/>
        </p:nvCxnSpPr>
        <p:spPr>
          <a:xfrm flipV="1">
            <a:off x="7115347" y="5145798"/>
            <a:ext cx="514834" cy="1071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83" name="组合 282">
            <a:extLst>
              <a:ext uri="{FF2B5EF4-FFF2-40B4-BE49-F238E27FC236}">
                <a16:creationId xmlns:a16="http://schemas.microsoft.com/office/drawing/2014/main" id="{8DAEC6A2-4D3F-4F55-97CF-6B83B693798B}"/>
              </a:ext>
            </a:extLst>
          </p:cNvPr>
          <p:cNvGrpSpPr/>
          <p:nvPr/>
        </p:nvGrpSpPr>
        <p:grpSpPr>
          <a:xfrm>
            <a:off x="7598089" y="5704906"/>
            <a:ext cx="4156350" cy="509896"/>
            <a:chOff x="888096" y="1000203"/>
            <a:chExt cx="4259825" cy="944066"/>
          </a:xfrm>
        </p:grpSpPr>
        <p:sp>
          <p:nvSpPr>
            <p:cNvPr id="284" name="矩形 283">
              <a:extLst>
                <a:ext uri="{FF2B5EF4-FFF2-40B4-BE49-F238E27FC236}">
                  <a16:creationId xmlns:a16="http://schemas.microsoft.com/office/drawing/2014/main" id="{2ECA926E-5AA7-4D50-8086-55A23FAF94A0}"/>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5" name="椭圆 284">
              <a:extLst>
                <a:ext uri="{FF2B5EF4-FFF2-40B4-BE49-F238E27FC236}">
                  <a16:creationId xmlns:a16="http://schemas.microsoft.com/office/drawing/2014/main" id="{36DBFF62-4372-42BB-9FCA-D11607DD0840}"/>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6" name="椭圆 285">
              <a:extLst>
                <a:ext uri="{FF2B5EF4-FFF2-40B4-BE49-F238E27FC236}">
                  <a16:creationId xmlns:a16="http://schemas.microsoft.com/office/drawing/2014/main" id="{102B21AE-F067-4028-B242-845C44164CDA}"/>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7" name="椭圆 286">
              <a:extLst>
                <a:ext uri="{FF2B5EF4-FFF2-40B4-BE49-F238E27FC236}">
                  <a16:creationId xmlns:a16="http://schemas.microsoft.com/office/drawing/2014/main" id="{147E130A-0752-4FB7-A87B-77813A8C6063}"/>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8" name="椭圆 287">
              <a:extLst>
                <a:ext uri="{FF2B5EF4-FFF2-40B4-BE49-F238E27FC236}">
                  <a16:creationId xmlns:a16="http://schemas.microsoft.com/office/drawing/2014/main" id="{15B4DA68-E8C3-445C-AE3D-2CE3543AA13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89" name="矩形 288">
            <a:extLst>
              <a:ext uri="{FF2B5EF4-FFF2-40B4-BE49-F238E27FC236}">
                <a16:creationId xmlns:a16="http://schemas.microsoft.com/office/drawing/2014/main" id="{3B5979D8-6B05-45E9-8225-BC1092BB8E34}"/>
              </a:ext>
            </a:extLst>
          </p:cNvPr>
          <p:cNvSpPr/>
          <p:nvPr/>
        </p:nvSpPr>
        <p:spPr>
          <a:xfrm>
            <a:off x="7732143" y="5805966"/>
            <a:ext cx="4008911"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人脸比对（检测两张图片中人物是否属于同一人）</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90" name="直接连接符 289">
            <a:extLst>
              <a:ext uri="{FF2B5EF4-FFF2-40B4-BE49-F238E27FC236}">
                <a16:creationId xmlns:a16="http://schemas.microsoft.com/office/drawing/2014/main" id="{4BE11487-F1D7-4280-9D08-CE8BDD139630}"/>
              </a:ext>
            </a:extLst>
          </p:cNvPr>
          <p:cNvCxnSpPr>
            <a:cxnSpLocks/>
          </p:cNvCxnSpPr>
          <p:nvPr/>
        </p:nvCxnSpPr>
        <p:spPr>
          <a:xfrm>
            <a:off x="7105822" y="5975660"/>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1" name="组合 290">
            <a:extLst>
              <a:ext uri="{FF2B5EF4-FFF2-40B4-BE49-F238E27FC236}">
                <a16:creationId xmlns:a16="http://schemas.microsoft.com/office/drawing/2014/main" id="{9DE73763-C47E-41B4-9F13-FAF7906DDD5B}"/>
              </a:ext>
            </a:extLst>
          </p:cNvPr>
          <p:cNvGrpSpPr/>
          <p:nvPr/>
        </p:nvGrpSpPr>
        <p:grpSpPr>
          <a:xfrm>
            <a:off x="4114595" y="5338256"/>
            <a:ext cx="1956406" cy="509896"/>
            <a:chOff x="888096" y="1000203"/>
            <a:chExt cx="4259825" cy="944066"/>
          </a:xfrm>
        </p:grpSpPr>
        <p:sp>
          <p:nvSpPr>
            <p:cNvPr id="292" name="矩形 291">
              <a:extLst>
                <a:ext uri="{FF2B5EF4-FFF2-40B4-BE49-F238E27FC236}">
                  <a16:creationId xmlns:a16="http://schemas.microsoft.com/office/drawing/2014/main" id="{95482992-9666-44C9-98F8-84242932198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3" name="椭圆 292">
              <a:extLst>
                <a:ext uri="{FF2B5EF4-FFF2-40B4-BE49-F238E27FC236}">
                  <a16:creationId xmlns:a16="http://schemas.microsoft.com/office/drawing/2014/main" id="{F86C5935-F42C-40ED-BD14-3F75F93683E6}"/>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4" name="椭圆 293">
              <a:extLst>
                <a:ext uri="{FF2B5EF4-FFF2-40B4-BE49-F238E27FC236}">
                  <a16:creationId xmlns:a16="http://schemas.microsoft.com/office/drawing/2014/main" id="{466A5E56-BBB6-4017-AF78-65B69859989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5" name="椭圆 294">
              <a:extLst>
                <a:ext uri="{FF2B5EF4-FFF2-40B4-BE49-F238E27FC236}">
                  <a16:creationId xmlns:a16="http://schemas.microsoft.com/office/drawing/2014/main" id="{ECA52EDE-755D-4889-97D3-CC3049200BD3}"/>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6" name="椭圆 295">
              <a:extLst>
                <a:ext uri="{FF2B5EF4-FFF2-40B4-BE49-F238E27FC236}">
                  <a16:creationId xmlns:a16="http://schemas.microsoft.com/office/drawing/2014/main" id="{4C174ADE-EE95-4207-858D-3CDAACA2EC09}"/>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97" name="直接连接符 296">
            <a:extLst>
              <a:ext uri="{FF2B5EF4-FFF2-40B4-BE49-F238E27FC236}">
                <a16:creationId xmlns:a16="http://schemas.microsoft.com/office/drawing/2014/main" id="{3755A1D6-C590-4DCF-A889-A69ECFB98EC7}"/>
              </a:ext>
            </a:extLst>
          </p:cNvPr>
          <p:cNvCxnSpPr>
            <a:cxnSpLocks/>
            <a:stCxn id="292" idx="3"/>
          </p:cNvCxnSpPr>
          <p:nvPr/>
        </p:nvCxnSpPr>
        <p:spPr>
          <a:xfrm>
            <a:off x="6053902" y="5598298"/>
            <a:ext cx="10614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8" name="矩形 297">
            <a:extLst>
              <a:ext uri="{FF2B5EF4-FFF2-40B4-BE49-F238E27FC236}">
                <a16:creationId xmlns:a16="http://schemas.microsoft.com/office/drawing/2014/main" id="{B50E2A80-15C0-4B4D-8AB4-C9DF468910A5}"/>
              </a:ext>
            </a:extLst>
          </p:cNvPr>
          <p:cNvSpPr/>
          <p:nvPr/>
        </p:nvSpPr>
        <p:spPr>
          <a:xfrm>
            <a:off x="4245502" y="5419347"/>
            <a:ext cx="1824933"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人脸识别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99" name="直接连接符 298">
            <a:extLst>
              <a:ext uri="{FF2B5EF4-FFF2-40B4-BE49-F238E27FC236}">
                <a16:creationId xmlns:a16="http://schemas.microsoft.com/office/drawing/2014/main" id="{BB287DFC-6C4C-401F-B292-C8BD5E9F4C1D}"/>
              </a:ext>
            </a:extLst>
          </p:cNvPr>
          <p:cNvCxnSpPr>
            <a:cxnSpLocks/>
            <a:endCxn id="292" idx="1"/>
          </p:cNvCxnSpPr>
          <p:nvPr/>
        </p:nvCxnSpPr>
        <p:spPr>
          <a:xfrm>
            <a:off x="3768264" y="5598298"/>
            <a:ext cx="35695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74AC7789-FC9B-4A3C-A519-26A9C7945834}"/>
              </a:ext>
            </a:extLst>
          </p:cNvPr>
          <p:cNvCxnSpPr>
            <a:cxnSpLocks/>
          </p:cNvCxnSpPr>
          <p:nvPr/>
        </p:nvCxnSpPr>
        <p:spPr>
          <a:xfrm>
            <a:off x="7115348" y="5161210"/>
            <a:ext cx="0" cy="8144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075" y="412948"/>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2203608" y="510165"/>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2108367" y="3139464"/>
            <a:ext cx="1392790" cy="627259"/>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4095545" y="3205992"/>
            <a:ext cx="2541596"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7561948" y="1718558"/>
            <a:ext cx="3888584"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7" name="直接连接符 66"/>
          <p:cNvCxnSpPr>
            <a:cxnSpLocks/>
            <a:stCxn id="7" idx="3"/>
            <a:endCxn id="19" idx="1"/>
          </p:cNvCxnSpPr>
          <p:nvPr/>
        </p:nvCxnSpPr>
        <p:spPr>
          <a:xfrm>
            <a:off x="3488984" y="3459360"/>
            <a:ext cx="620361" cy="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a:stCxn id="19" idx="3"/>
          </p:cNvCxnSpPr>
          <p:nvPr/>
        </p:nvCxnSpPr>
        <p:spPr>
          <a:xfrm flipV="1">
            <a:off x="6614929" y="3459360"/>
            <a:ext cx="454751" cy="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171515" y="3210293"/>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图像类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矩形 93"/>
          <p:cNvSpPr/>
          <p:nvPr/>
        </p:nvSpPr>
        <p:spPr>
          <a:xfrm>
            <a:off x="4226452" y="3287083"/>
            <a:ext cx="2337398"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图像识别</a:t>
            </a:r>
            <a:r>
              <a:rPr lang="en-US" altLang="zh-CN">
                <a:latin typeface="Arial" panose="020B0604020202020204" pitchFamily="34" charset="0"/>
                <a:ea typeface="微软雅黑" panose="020B0503020204020204" pitchFamily="34" charset="-122"/>
                <a:sym typeface="Arial" panose="020B0604020202020204" pitchFamily="34" charset="0"/>
              </a:rPr>
              <a:t>/</a:t>
            </a:r>
            <a:r>
              <a:rPr lang="zh-CN" altLang="en-US">
                <a:latin typeface="Arial" panose="020B0604020202020204" pitchFamily="34" charset="0"/>
                <a:ea typeface="微软雅黑" panose="020B0503020204020204" pitchFamily="34" charset="-122"/>
                <a:sym typeface="Arial" panose="020B0604020202020204" pitchFamily="34" charset="0"/>
              </a:rPr>
              <a:t>分析 </a:t>
            </a:r>
            <a:r>
              <a:rPr lang="en-US" altLang="zh-CN"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By</a:t>
            </a:r>
            <a:r>
              <a:rPr lang="zh-CN" altLang="en-US" sz="12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龚烁宇</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7696001" y="1819618"/>
            <a:ext cx="3433208" cy="307777"/>
          </a:xfrm>
          <a:prstGeom prst="rect">
            <a:avLst/>
          </a:prstGeom>
        </p:spPr>
        <p:txBody>
          <a:bodyPr wrap="square">
            <a:spAutoFit/>
          </a:bodyPr>
          <a:lstStyle/>
          <a:p>
            <a:r>
              <a:rPr lang="en-US" altLang="zh-CN" sz="1400">
                <a:latin typeface="Arial" panose="020B0604020202020204" pitchFamily="34" charset="0"/>
                <a:ea typeface="微软雅黑" panose="020B0503020204020204" pitchFamily="34" charset="-122"/>
                <a:sym typeface="Arial" panose="020B0604020202020204" pitchFamily="34" charset="0"/>
              </a:rPr>
              <a:t>LOGO</a:t>
            </a:r>
            <a:r>
              <a:rPr lang="zh-CN" altLang="en-US" sz="1400">
                <a:latin typeface="Arial" panose="020B0604020202020204" pitchFamily="34" charset="0"/>
                <a:ea typeface="微软雅黑" panose="020B0503020204020204" pitchFamily="34" charset="-122"/>
                <a:sym typeface="Arial" panose="020B0604020202020204" pitchFamily="34" charset="0"/>
              </a:rPr>
              <a:t>商标识别（识别图片中</a:t>
            </a:r>
            <a:r>
              <a:rPr lang="en-US" altLang="zh-CN" sz="1400">
                <a:latin typeface="Arial" panose="020B0604020202020204" pitchFamily="34" charset="0"/>
                <a:ea typeface="微软雅黑" panose="020B0503020204020204" pitchFamily="34" charset="-122"/>
                <a:sym typeface="Arial" panose="020B0604020202020204" pitchFamily="34" charset="0"/>
              </a:rPr>
              <a:t>logo</a:t>
            </a:r>
            <a:r>
              <a:rPr lang="zh-CN" altLang="en-US" sz="1400">
                <a:latin typeface="Arial" panose="020B0604020202020204" pitchFamily="34" charset="0"/>
                <a:ea typeface="微软雅黑" panose="020B0503020204020204" pitchFamily="34" charset="-122"/>
                <a:sym typeface="Arial" panose="020B0604020202020204" pitchFamily="34" charset="0"/>
              </a:rPr>
              <a:t>信息）</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33" name="直接连接符 232">
            <a:extLst>
              <a:ext uri="{FF2B5EF4-FFF2-40B4-BE49-F238E27FC236}">
                <a16:creationId xmlns:a16="http://schemas.microsoft.com/office/drawing/2014/main" id="{9116C14D-0A7A-4FD8-A094-0C503117C1DC}"/>
              </a:ext>
            </a:extLst>
          </p:cNvPr>
          <p:cNvCxnSpPr>
            <a:cxnSpLocks/>
          </p:cNvCxnSpPr>
          <p:nvPr/>
        </p:nvCxnSpPr>
        <p:spPr>
          <a:xfrm>
            <a:off x="7069680" y="957129"/>
            <a:ext cx="19050" cy="5037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DC1BA5FB-3D7D-467C-B652-A4D11A9DF1E9}"/>
              </a:ext>
            </a:extLst>
          </p:cNvPr>
          <p:cNvCxnSpPr>
            <a:cxnSpLocks/>
            <a:endCxn id="236" idx="1"/>
          </p:cNvCxnSpPr>
          <p:nvPr/>
        </p:nvCxnSpPr>
        <p:spPr>
          <a:xfrm>
            <a:off x="7069680" y="949665"/>
            <a:ext cx="502694" cy="117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5" name="组合 234">
            <a:extLst>
              <a:ext uri="{FF2B5EF4-FFF2-40B4-BE49-F238E27FC236}">
                <a16:creationId xmlns:a16="http://schemas.microsoft.com/office/drawing/2014/main" id="{C12FF96D-DB1B-4579-B2C1-7C866C949B75}"/>
              </a:ext>
            </a:extLst>
          </p:cNvPr>
          <p:cNvGrpSpPr/>
          <p:nvPr/>
        </p:nvGrpSpPr>
        <p:grpSpPr>
          <a:xfrm>
            <a:off x="7551261" y="701391"/>
            <a:ext cx="3888584" cy="509896"/>
            <a:chOff x="888096" y="1000203"/>
            <a:chExt cx="4259825" cy="944066"/>
          </a:xfrm>
        </p:grpSpPr>
        <p:sp>
          <p:nvSpPr>
            <p:cNvPr id="236" name="矩形 235">
              <a:extLst>
                <a:ext uri="{FF2B5EF4-FFF2-40B4-BE49-F238E27FC236}">
                  <a16:creationId xmlns:a16="http://schemas.microsoft.com/office/drawing/2014/main" id="{DE7E7B1C-08DD-456E-AFEE-7A54386BB2D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7" name="椭圆 236">
              <a:extLst>
                <a:ext uri="{FF2B5EF4-FFF2-40B4-BE49-F238E27FC236}">
                  <a16:creationId xmlns:a16="http://schemas.microsoft.com/office/drawing/2014/main" id="{5A33F1EF-4AB8-4DC8-AB6B-16C0891F1B20}"/>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8" name="椭圆 237">
              <a:extLst>
                <a:ext uri="{FF2B5EF4-FFF2-40B4-BE49-F238E27FC236}">
                  <a16:creationId xmlns:a16="http://schemas.microsoft.com/office/drawing/2014/main" id="{6D1A787D-574D-4080-AF3B-A31CF6435AF9}"/>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9" name="椭圆 238">
              <a:extLst>
                <a:ext uri="{FF2B5EF4-FFF2-40B4-BE49-F238E27FC236}">
                  <a16:creationId xmlns:a16="http://schemas.microsoft.com/office/drawing/2014/main" id="{3F520821-B895-4210-B506-276945C3327C}"/>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0" name="椭圆 239">
              <a:extLst>
                <a:ext uri="{FF2B5EF4-FFF2-40B4-BE49-F238E27FC236}">
                  <a16:creationId xmlns:a16="http://schemas.microsoft.com/office/drawing/2014/main" id="{F81DF19B-AF85-4CAF-834B-723745977AFF}"/>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1" name="矩形 240">
            <a:extLst>
              <a:ext uri="{FF2B5EF4-FFF2-40B4-BE49-F238E27FC236}">
                <a16:creationId xmlns:a16="http://schemas.microsoft.com/office/drawing/2014/main" id="{2D512C3D-F92E-45E3-8E52-4161A34B9B5F}"/>
              </a:ext>
            </a:extLst>
          </p:cNvPr>
          <p:cNvSpPr/>
          <p:nvPr/>
        </p:nvSpPr>
        <p:spPr>
          <a:xfrm>
            <a:off x="7685314" y="789751"/>
            <a:ext cx="3720546"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通用物体识别（识别普通</a:t>
            </a:r>
            <a:r>
              <a:rPr lang="en-US" altLang="zh-CN" sz="1400">
                <a:latin typeface="Arial" panose="020B0604020202020204" pitchFamily="34" charset="0"/>
                <a:ea typeface="微软雅黑" panose="020B0503020204020204" pitchFamily="34" charset="-122"/>
                <a:sym typeface="Arial" panose="020B0604020202020204" pitchFamily="34" charset="0"/>
              </a:rPr>
              <a:t>/</a:t>
            </a:r>
            <a:r>
              <a:rPr lang="zh-CN" altLang="en-US" sz="1400">
                <a:latin typeface="Arial" panose="020B0604020202020204" pitchFamily="34" charset="0"/>
                <a:ea typeface="微软雅黑" panose="020B0503020204020204" pitchFamily="34" charset="-122"/>
                <a:sym typeface="Arial" panose="020B0604020202020204" pitchFamily="34" charset="0"/>
              </a:rPr>
              <a:t>大众化物体的图片）</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42" name="直接连接符 241">
            <a:extLst>
              <a:ext uri="{FF2B5EF4-FFF2-40B4-BE49-F238E27FC236}">
                <a16:creationId xmlns:a16="http://schemas.microsoft.com/office/drawing/2014/main" id="{6AD7186E-EAA4-411B-9306-A6678C211E8E}"/>
              </a:ext>
            </a:extLst>
          </p:cNvPr>
          <p:cNvCxnSpPr>
            <a:cxnSpLocks/>
          </p:cNvCxnSpPr>
          <p:nvPr/>
        </p:nvCxnSpPr>
        <p:spPr>
          <a:xfrm>
            <a:off x="7069680" y="1989312"/>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3" name="组合 242">
            <a:extLst>
              <a:ext uri="{FF2B5EF4-FFF2-40B4-BE49-F238E27FC236}">
                <a16:creationId xmlns:a16="http://schemas.microsoft.com/office/drawing/2014/main" id="{7E2FC215-8A02-4A91-88B9-99ED0FC2ABB3}"/>
              </a:ext>
            </a:extLst>
          </p:cNvPr>
          <p:cNvGrpSpPr/>
          <p:nvPr/>
        </p:nvGrpSpPr>
        <p:grpSpPr>
          <a:xfrm>
            <a:off x="7571473" y="2646580"/>
            <a:ext cx="3888584" cy="509896"/>
            <a:chOff x="888096" y="1000203"/>
            <a:chExt cx="4259825" cy="944066"/>
          </a:xfrm>
        </p:grpSpPr>
        <p:sp>
          <p:nvSpPr>
            <p:cNvPr id="244" name="矩形 243">
              <a:extLst>
                <a:ext uri="{FF2B5EF4-FFF2-40B4-BE49-F238E27FC236}">
                  <a16:creationId xmlns:a16="http://schemas.microsoft.com/office/drawing/2014/main" id="{774EE5D8-A7CB-47AD-9491-B28246BDFF7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 name="椭圆 244">
              <a:extLst>
                <a:ext uri="{FF2B5EF4-FFF2-40B4-BE49-F238E27FC236}">
                  <a16:creationId xmlns:a16="http://schemas.microsoft.com/office/drawing/2014/main" id="{E5911E1E-20BA-4925-8EA1-C57131A19AE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6" name="椭圆 245">
              <a:extLst>
                <a:ext uri="{FF2B5EF4-FFF2-40B4-BE49-F238E27FC236}">
                  <a16:creationId xmlns:a16="http://schemas.microsoft.com/office/drawing/2014/main" id="{F8E7AAF5-5440-4DCA-B295-70AA4FEEC5B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7" name="椭圆 246">
              <a:extLst>
                <a:ext uri="{FF2B5EF4-FFF2-40B4-BE49-F238E27FC236}">
                  <a16:creationId xmlns:a16="http://schemas.microsoft.com/office/drawing/2014/main" id="{85098560-6783-4806-9F29-E8F0B63C3FC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8" name="椭圆 247">
              <a:extLst>
                <a:ext uri="{FF2B5EF4-FFF2-40B4-BE49-F238E27FC236}">
                  <a16:creationId xmlns:a16="http://schemas.microsoft.com/office/drawing/2014/main" id="{B4B682E1-6696-4612-854A-44036A26F0A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9" name="矩形 248">
            <a:extLst>
              <a:ext uri="{FF2B5EF4-FFF2-40B4-BE49-F238E27FC236}">
                <a16:creationId xmlns:a16="http://schemas.microsoft.com/office/drawing/2014/main" id="{3C7F97F5-60B1-459C-98C4-5D1BC83C89FD}"/>
              </a:ext>
            </a:extLst>
          </p:cNvPr>
          <p:cNvSpPr/>
          <p:nvPr/>
        </p:nvSpPr>
        <p:spPr>
          <a:xfrm>
            <a:off x="7705526" y="2747640"/>
            <a:ext cx="3433208"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动物识别（识别图片中动物信息）</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50" name="直接连接符 249">
            <a:extLst>
              <a:ext uri="{FF2B5EF4-FFF2-40B4-BE49-F238E27FC236}">
                <a16:creationId xmlns:a16="http://schemas.microsoft.com/office/drawing/2014/main" id="{C5E20B59-7556-43C3-A44A-20FA22EB7F51}"/>
              </a:ext>
            </a:extLst>
          </p:cNvPr>
          <p:cNvCxnSpPr>
            <a:cxnSpLocks/>
          </p:cNvCxnSpPr>
          <p:nvPr/>
        </p:nvCxnSpPr>
        <p:spPr>
          <a:xfrm>
            <a:off x="7079205" y="2917334"/>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1" name="组合 250">
            <a:extLst>
              <a:ext uri="{FF2B5EF4-FFF2-40B4-BE49-F238E27FC236}">
                <a16:creationId xmlns:a16="http://schemas.microsoft.com/office/drawing/2014/main" id="{F47242AC-2A8C-4A3B-A2B4-C54EB7B9FBAE}"/>
              </a:ext>
            </a:extLst>
          </p:cNvPr>
          <p:cNvGrpSpPr/>
          <p:nvPr/>
        </p:nvGrpSpPr>
        <p:grpSpPr>
          <a:xfrm>
            <a:off x="7561948" y="3662732"/>
            <a:ext cx="3888584" cy="509896"/>
            <a:chOff x="888096" y="1000203"/>
            <a:chExt cx="4259825" cy="944066"/>
          </a:xfrm>
        </p:grpSpPr>
        <p:sp>
          <p:nvSpPr>
            <p:cNvPr id="252" name="矩形 251">
              <a:extLst>
                <a:ext uri="{FF2B5EF4-FFF2-40B4-BE49-F238E27FC236}">
                  <a16:creationId xmlns:a16="http://schemas.microsoft.com/office/drawing/2014/main" id="{FDFC3DC7-BFA7-4C64-98CE-3FCF7433B939}"/>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3" name="椭圆 252">
              <a:extLst>
                <a:ext uri="{FF2B5EF4-FFF2-40B4-BE49-F238E27FC236}">
                  <a16:creationId xmlns:a16="http://schemas.microsoft.com/office/drawing/2014/main" id="{696745E9-9481-4606-AB58-6D3C4B05617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4" name="椭圆 253">
              <a:extLst>
                <a:ext uri="{FF2B5EF4-FFF2-40B4-BE49-F238E27FC236}">
                  <a16:creationId xmlns:a16="http://schemas.microsoft.com/office/drawing/2014/main" id="{744B16D6-E951-4260-9C9E-127990C9555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5" name="椭圆 254">
              <a:extLst>
                <a:ext uri="{FF2B5EF4-FFF2-40B4-BE49-F238E27FC236}">
                  <a16:creationId xmlns:a16="http://schemas.microsoft.com/office/drawing/2014/main" id="{547CAC67-5981-494F-BE10-381707860B1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6" name="椭圆 255">
              <a:extLst>
                <a:ext uri="{FF2B5EF4-FFF2-40B4-BE49-F238E27FC236}">
                  <a16:creationId xmlns:a16="http://schemas.microsoft.com/office/drawing/2014/main" id="{ECF314AB-7EB3-44DC-A001-F921F7672DA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57" name="矩形 256">
            <a:extLst>
              <a:ext uri="{FF2B5EF4-FFF2-40B4-BE49-F238E27FC236}">
                <a16:creationId xmlns:a16="http://schemas.microsoft.com/office/drawing/2014/main" id="{1B20A33A-D555-4130-A4E4-904A0D3D22B2}"/>
              </a:ext>
            </a:extLst>
          </p:cNvPr>
          <p:cNvSpPr/>
          <p:nvPr/>
        </p:nvSpPr>
        <p:spPr>
          <a:xfrm>
            <a:off x="7696001" y="3763792"/>
            <a:ext cx="3433208"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植物识别（识别图片中植物信息）</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58" name="直接连接符 257">
            <a:extLst>
              <a:ext uri="{FF2B5EF4-FFF2-40B4-BE49-F238E27FC236}">
                <a16:creationId xmlns:a16="http://schemas.microsoft.com/office/drawing/2014/main" id="{269C22A8-D960-4D56-B5A7-621E1AFD443B}"/>
              </a:ext>
            </a:extLst>
          </p:cNvPr>
          <p:cNvCxnSpPr>
            <a:cxnSpLocks/>
          </p:cNvCxnSpPr>
          <p:nvPr/>
        </p:nvCxnSpPr>
        <p:spPr>
          <a:xfrm>
            <a:off x="7069680" y="3914436"/>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59" name="组合 258">
            <a:extLst>
              <a:ext uri="{FF2B5EF4-FFF2-40B4-BE49-F238E27FC236}">
                <a16:creationId xmlns:a16="http://schemas.microsoft.com/office/drawing/2014/main" id="{53D1AD61-588F-49E5-B956-36AE9F2BE6B5}"/>
              </a:ext>
            </a:extLst>
          </p:cNvPr>
          <p:cNvGrpSpPr/>
          <p:nvPr/>
        </p:nvGrpSpPr>
        <p:grpSpPr>
          <a:xfrm>
            <a:off x="7571473" y="5718970"/>
            <a:ext cx="3888584" cy="509896"/>
            <a:chOff x="888096" y="1000203"/>
            <a:chExt cx="4259825" cy="944066"/>
          </a:xfrm>
        </p:grpSpPr>
        <p:sp>
          <p:nvSpPr>
            <p:cNvPr id="260" name="矩形 259">
              <a:extLst>
                <a:ext uri="{FF2B5EF4-FFF2-40B4-BE49-F238E27FC236}">
                  <a16:creationId xmlns:a16="http://schemas.microsoft.com/office/drawing/2014/main" id="{AFCE7C7A-6F65-4355-B5E8-4E6F8C72161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1" name="椭圆 260">
              <a:extLst>
                <a:ext uri="{FF2B5EF4-FFF2-40B4-BE49-F238E27FC236}">
                  <a16:creationId xmlns:a16="http://schemas.microsoft.com/office/drawing/2014/main" id="{79805AE5-4195-4202-BEDA-5EF2DA898A2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2" name="椭圆 261">
              <a:extLst>
                <a:ext uri="{FF2B5EF4-FFF2-40B4-BE49-F238E27FC236}">
                  <a16:creationId xmlns:a16="http://schemas.microsoft.com/office/drawing/2014/main" id="{9022CDC0-347D-4387-A925-F2F2F4E0624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3" name="椭圆 262">
              <a:extLst>
                <a:ext uri="{FF2B5EF4-FFF2-40B4-BE49-F238E27FC236}">
                  <a16:creationId xmlns:a16="http://schemas.microsoft.com/office/drawing/2014/main" id="{A4471BB3-CE8A-43D3-94A3-EA8B1262A40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4" name="椭圆 263">
              <a:extLst>
                <a:ext uri="{FF2B5EF4-FFF2-40B4-BE49-F238E27FC236}">
                  <a16:creationId xmlns:a16="http://schemas.microsoft.com/office/drawing/2014/main" id="{563E7068-48FF-4199-A1CA-7F4476AE2BFC}"/>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5" name="矩形 264">
            <a:extLst>
              <a:ext uri="{FF2B5EF4-FFF2-40B4-BE49-F238E27FC236}">
                <a16:creationId xmlns:a16="http://schemas.microsoft.com/office/drawing/2014/main" id="{3A314FB1-5EA0-4E66-B299-FCBFAF978BA7}"/>
              </a:ext>
            </a:extLst>
          </p:cNvPr>
          <p:cNvSpPr/>
          <p:nvPr/>
        </p:nvSpPr>
        <p:spPr>
          <a:xfrm>
            <a:off x="7705526" y="5820030"/>
            <a:ext cx="3433208"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车型识别（识别图片中车辆信息）</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66" name="直接连接符 265">
            <a:extLst>
              <a:ext uri="{FF2B5EF4-FFF2-40B4-BE49-F238E27FC236}">
                <a16:creationId xmlns:a16="http://schemas.microsoft.com/office/drawing/2014/main" id="{53E5B3E4-115E-4D3F-BF96-479AAC3DC795}"/>
              </a:ext>
            </a:extLst>
          </p:cNvPr>
          <p:cNvCxnSpPr>
            <a:cxnSpLocks/>
          </p:cNvCxnSpPr>
          <p:nvPr/>
        </p:nvCxnSpPr>
        <p:spPr>
          <a:xfrm>
            <a:off x="7088730" y="4905923"/>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7" name="组合 266">
            <a:extLst>
              <a:ext uri="{FF2B5EF4-FFF2-40B4-BE49-F238E27FC236}">
                <a16:creationId xmlns:a16="http://schemas.microsoft.com/office/drawing/2014/main" id="{A1310DBD-BABC-455B-A1D0-BAA820757BAA}"/>
              </a:ext>
            </a:extLst>
          </p:cNvPr>
          <p:cNvGrpSpPr/>
          <p:nvPr/>
        </p:nvGrpSpPr>
        <p:grpSpPr>
          <a:xfrm>
            <a:off x="7570311" y="4673734"/>
            <a:ext cx="3888584" cy="509896"/>
            <a:chOff x="888096" y="1000203"/>
            <a:chExt cx="4259825" cy="944066"/>
          </a:xfrm>
        </p:grpSpPr>
        <p:sp>
          <p:nvSpPr>
            <p:cNvPr id="268" name="矩形 267">
              <a:extLst>
                <a:ext uri="{FF2B5EF4-FFF2-40B4-BE49-F238E27FC236}">
                  <a16:creationId xmlns:a16="http://schemas.microsoft.com/office/drawing/2014/main" id="{2A1EB7F2-0566-448D-BBD7-93682E26404E}"/>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9" name="椭圆 268">
              <a:extLst>
                <a:ext uri="{FF2B5EF4-FFF2-40B4-BE49-F238E27FC236}">
                  <a16:creationId xmlns:a16="http://schemas.microsoft.com/office/drawing/2014/main" id="{6F91DF85-081A-4502-A77B-C769DFC7444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0" name="椭圆 269">
              <a:extLst>
                <a:ext uri="{FF2B5EF4-FFF2-40B4-BE49-F238E27FC236}">
                  <a16:creationId xmlns:a16="http://schemas.microsoft.com/office/drawing/2014/main" id="{C807A1F0-CAD4-456C-A59F-537CEF1F7F1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1" name="椭圆 270">
              <a:extLst>
                <a:ext uri="{FF2B5EF4-FFF2-40B4-BE49-F238E27FC236}">
                  <a16:creationId xmlns:a16="http://schemas.microsoft.com/office/drawing/2014/main" id="{73468F81-1046-4410-8E38-86303B2401F0}"/>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2" name="椭圆 271">
              <a:extLst>
                <a:ext uri="{FF2B5EF4-FFF2-40B4-BE49-F238E27FC236}">
                  <a16:creationId xmlns:a16="http://schemas.microsoft.com/office/drawing/2014/main" id="{0A261C27-7E79-4FA7-B0CE-1788D1247E5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3" name="矩形 272">
            <a:extLst>
              <a:ext uri="{FF2B5EF4-FFF2-40B4-BE49-F238E27FC236}">
                <a16:creationId xmlns:a16="http://schemas.microsoft.com/office/drawing/2014/main" id="{2652F62A-D1BD-4202-915B-27390EB77339}"/>
              </a:ext>
            </a:extLst>
          </p:cNvPr>
          <p:cNvSpPr/>
          <p:nvPr/>
        </p:nvSpPr>
        <p:spPr>
          <a:xfrm>
            <a:off x="7704364" y="4774794"/>
            <a:ext cx="3433208"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菜品识别（识别图片中菜名及卡路里）</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74" name="直接连接符 273">
            <a:extLst>
              <a:ext uri="{FF2B5EF4-FFF2-40B4-BE49-F238E27FC236}">
                <a16:creationId xmlns:a16="http://schemas.microsoft.com/office/drawing/2014/main" id="{94378663-736D-42E4-8053-1120476760DC}"/>
              </a:ext>
            </a:extLst>
          </p:cNvPr>
          <p:cNvCxnSpPr>
            <a:cxnSpLocks/>
          </p:cNvCxnSpPr>
          <p:nvPr/>
        </p:nvCxnSpPr>
        <p:spPr>
          <a:xfrm>
            <a:off x="7079205" y="5989724"/>
            <a:ext cx="511317"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95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 y="460573"/>
            <a:ext cx="1537087" cy="307777"/>
          </a:xfrm>
          <a:prstGeom prst="rect">
            <a:avLst/>
          </a:prstGeom>
        </p:spPr>
        <p:txBody>
          <a:bodyPr wrap="none">
            <a:spAutoFit/>
          </a:bodyPr>
          <a:lstStyle/>
          <a:p>
            <a:r>
              <a:rPr lang="en-US" altLang="zh-CN" sz="1400" b="1" dirty="0">
                <a:latin typeface="Arial" panose="020B0604020202020204" pitchFamily="34" charset="0"/>
                <a:ea typeface="微软雅黑" panose="020B0503020204020204" pitchFamily="34" charset="-122"/>
                <a:sym typeface="Arial" panose="020B0604020202020204" pitchFamily="34" charset="0"/>
              </a:rPr>
              <a:t>PART </a:t>
            </a:r>
            <a:r>
              <a:rPr lang="en-US" altLang="zh-CN" sz="1400" b="1">
                <a:latin typeface="Arial" panose="020B0604020202020204" pitchFamily="34" charset="0"/>
                <a:ea typeface="微软雅黑" panose="020B0503020204020204" pitchFamily="34" charset="-122"/>
                <a:sym typeface="Arial" panose="020B0604020202020204" pitchFamily="34" charset="0"/>
              </a:rPr>
              <a:t>TWO </a:t>
            </a:r>
            <a:r>
              <a:rPr lang="zh-CN" altLang="en-US" sz="1400" b="1">
                <a:latin typeface="Arial" panose="020B0604020202020204" pitchFamily="34" charset="0"/>
                <a:ea typeface="微软雅黑" panose="020B0503020204020204" pitchFamily="34" charset="-122"/>
                <a:sym typeface="Arial" panose="020B0604020202020204" pitchFamily="34" charset="0"/>
              </a:rPr>
              <a:t>结构</a:t>
            </a:r>
            <a:endParaRPr lang="zh-CN" altLang="en-US" sz="1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2194083" y="55779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2108367" y="3109553"/>
            <a:ext cx="1392790" cy="627259"/>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4228895" y="505906"/>
            <a:ext cx="1956406"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7235783" y="510606"/>
            <a:ext cx="4335223"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67" name="直接连接符 66"/>
          <p:cNvCxnSpPr>
            <a:cxnSpLocks/>
            <a:endCxn id="170" idx="1"/>
          </p:cNvCxnSpPr>
          <p:nvPr/>
        </p:nvCxnSpPr>
        <p:spPr>
          <a:xfrm flipV="1">
            <a:off x="3488984" y="3423423"/>
            <a:ext cx="769583" cy="602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cxnSpLocks/>
          </p:cNvCxnSpPr>
          <p:nvPr/>
        </p:nvCxnSpPr>
        <p:spPr>
          <a:xfrm>
            <a:off x="3758739" y="762808"/>
            <a:ext cx="33067" cy="545620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cxnSpLocks/>
            <a:endCxn id="19" idx="1"/>
          </p:cNvCxnSpPr>
          <p:nvPr/>
        </p:nvCxnSpPr>
        <p:spPr>
          <a:xfrm>
            <a:off x="3758739" y="76280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cxnSpLocks/>
            <a:stCxn id="19" idx="3"/>
            <a:endCxn id="37" idx="1"/>
          </p:cNvCxnSpPr>
          <p:nvPr/>
        </p:nvCxnSpPr>
        <p:spPr>
          <a:xfrm>
            <a:off x="6168202" y="765948"/>
            <a:ext cx="1091119"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171515" y="3180382"/>
            <a:ext cx="1261884" cy="523220"/>
          </a:xfrm>
          <a:prstGeom prst="rect">
            <a:avLst/>
          </a:prstGeom>
        </p:spPr>
        <p:txBody>
          <a:bodyPr wrap="square">
            <a:spAutoFit/>
          </a:bodyPr>
          <a:lstStyle/>
          <a:p>
            <a:r>
              <a:rPr lang="zh-CN" altLang="en-US" sz="2800" b="1">
                <a:latin typeface="Arial" panose="020B0604020202020204" pitchFamily="34" charset="0"/>
                <a:ea typeface="微软雅黑" panose="020B0503020204020204" pitchFamily="34" charset="-122"/>
                <a:sym typeface="Arial" panose="020B0604020202020204" pitchFamily="34" charset="0"/>
              </a:rPr>
              <a:t>查询类</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4" name="矩形 93"/>
          <p:cNvSpPr/>
          <p:nvPr/>
        </p:nvSpPr>
        <p:spPr>
          <a:xfrm>
            <a:off x="4359803" y="586997"/>
            <a:ext cx="1435138" cy="369332"/>
          </a:xfrm>
          <a:prstGeom prst="rect">
            <a:avLst/>
          </a:prstGeom>
        </p:spPr>
        <p:txBody>
          <a:bodyPr wrap="square">
            <a:spAutoFit/>
          </a:bodyPr>
          <a:lstStyle/>
          <a:p>
            <a:r>
              <a:rPr lang="zh-CN" altLang="en-US">
                <a:latin typeface="Arial" panose="020B0604020202020204" pitchFamily="34" charset="0"/>
                <a:ea typeface="微软雅黑" panose="020B0503020204020204" pitchFamily="34" charset="-122"/>
                <a:sym typeface="Arial" panose="020B0604020202020204" pitchFamily="34" charset="0"/>
              </a:rPr>
              <a:t>天气预报</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7369835" y="611666"/>
            <a:ext cx="3834818"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可根据地图选点进行天气情况查询 </a:t>
            </a:r>
            <a:r>
              <a:rPr lang="en-US" altLang="zh-CN" sz="1400">
                <a:latin typeface="Arial" panose="020B0604020202020204" pitchFamily="34" charset="0"/>
                <a:ea typeface="微软雅黑" panose="020B0503020204020204" pitchFamily="34" charset="-122"/>
                <a:sym typeface="Arial" panose="020B0604020202020204" pitchFamily="34" charset="0"/>
              </a:rPr>
              <a:t>By</a:t>
            </a:r>
            <a:r>
              <a:rPr lang="zh-CN" altLang="en-US" sz="1400">
                <a:latin typeface="Arial" panose="020B0604020202020204" pitchFamily="34" charset="0"/>
                <a:ea typeface="微软雅黑" panose="020B0503020204020204" pitchFamily="34" charset="-122"/>
                <a:sym typeface="Arial" panose="020B0604020202020204" pitchFamily="34" charset="0"/>
              </a:rPr>
              <a:t>龚烁宇</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21" name="组合 120">
            <a:extLst>
              <a:ext uri="{FF2B5EF4-FFF2-40B4-BE49-F238E27FC236}">
                <a16:creationId xmlns:a16="http://schemas.microsoft.com/office/drawing/2014/main" id="{513A20B4-FA51-475E-9769-5DC0166638F0}"/>
              </a:ext>
            </a:extLst>
          </p:cNvPr>
          <p:cNvGrpSpPr/>
          <p:nvPr/>
        </p:nvGrpSpPr>
        <p:grpSpPr>
          <a:xfrm>
            <a:off x="4238420" y="1125031"/>
            <a:ext cx="1956406" cy="509896"/>
            <a:chOff x="888096" y="1000203"/>
            <a:chExt cx="4259825" cy="944066"/>
          </a:xfrm>
        </p:grpSpPr>
        <p:sp>
          <p:nvSpPr>
            <p:cNvPr id="122" name="矩形 121">
              <a:extLst>
                <a:ext uri="{FF2B5EF4-FFF2-40B4-BE49-F238E27FC236}">
                  <a16:creationId xmlns:a16="http://schemas.microsoft.com/office/drawing/2014/main" id="{779A93A6-05FD-4F24-B019-3FAE562B257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3" name="椭圆 122">
              <a:extLst>
                <a:ext uri="{FF2B5EF4-FFF2-40B4-BE49-F238E27FC236}">
                  <a16:creationId xmlns:a16="http://schemas.microsoft.com/office/drawing/2014/main" id="{E9A21322-E11A-4976-B647-DF49F74353D9}"/>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4" name="椭圆 123">
              <a:extLst>
                <a:ext uri="{FF2B5EF4-FFF2-40B4-BE49-F238E27FC236}">
                  <a16:creationId xmlns:a16="http://schemas.microsoft.com/office/drawing/2014/main" id="{53A80DF5-0AFF-4A75-8C53-3B3F71AA34E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5" name="椭圆 124">
              <a:extLst>
                <a:ext uri="{FF2B5EF4-FFF2-40B4-BE49-F238E27FC236}">
                  <a16:creationId xmlns:a16="http://schemas.microsoft.com/office/drawing/2014/main" id="{B24743A6-3563-4C8D-B788-627ECA5F23D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6" name="椭圆 125">
              <a:extLst>
                <a:ext uri="{FF2B5EF4-FFF2-40B4-BE49-F238E27FC236}">
                  <a16:creationId xmlns:a16="http://schemas.microsoft.com/office/drawing/2014/main" id="{8A10E4AB-A4F6-48C8-AD2E-5D4B41BA962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7" name="组合 126">
            <a:extLst>
              <a:ext uri="{FF2B5EF4-FFF2-40B4-BE49-F238E27FC236}">
                <a16:creationId xmlns:a16="http://schemas.microsoft.com/office/drawing/2014/main" id="{56E1BF34-EC31-48FC-B266-90B0EB799873}"/>
              </a:ext>
            </a:extLst>
          </p:cNvPr>
          <p:cNvGrpSpPr/>
          <p:nvPr/>
        </p:nvGrpSpPr>
        <p:grpSpPr>
          <a:xfrm>
            <a:off x="7245308" y="1129731"/>
            <a:ext cx="4325698" cy="509896"/>
            <a:chOff x="888096" y="1000203"/>
            <a:chExt cx="4259825" cy="944066"/>
          </a:xfrm>
        </p:grpSpPr>
        <p:sp>
          <p:nvSpPr>
            <p:cNvPr id="128" name="矩形 127">
              <a:extLst>
                <a:ext uri="{FF2B5EF4-FFF2-40B4-BE49-F238E27FC236}">
                  <a16:creationId xmlns:a16="http://schemas.microsoft.com/office/drawing/2014/main" id="{CFFEF2A8-4D0A-4BD9-B07F-C08748C3E1A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9" name="椭圆 128">
              <a:extLst>
                <a:ext uri="{FF2B5EF4-FFF2-40B4-BE49-F238E27FC236}">
                  <a16:creationId xmlns:a16="http://schemas.microsoft.com/office/drawing/2014/main" id="{0F25F0F0-55D2-40A0-B474-64133D17DD1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0" name="椭圆 129">
              <a:extLst>
                <a:ext uri="{FF2B5EF4-FFF2-40B4-BE49-F238E27FC236}">
                  <a16:creationId xmlns:a16="http://schemas.microsoft.com/office/drawing/2014/main" id="{6F60499D-B698-4D5B-9923-7EA5A6E3CF05}"/>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1" name="椭圆 130">
              <a:extLst>
                <a:ext uri="{FF2B5EF4-FFF2-40B4-BE49-F238E27FC236}">
                  <a16:creationId xmlns:a16="http://schemas.microsoft.com/office/drawing/2014/main" id="{C9C7A3D6-1E9C-4F16-A06D-014B0850888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2" name="椭圆 131">
              <a:extLst>
                <a:ext uri="{FF2B5EF4-FFF2-40B4-BE49-F238E27FC236}">
                  <a16:creationId xmlns:a16="http://schemas.microsoft.com/office/drawing/2014/main" id="{5F0ACEE1-EEBB-401B-A49D-FAEDDF58C379}"/>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33" name="直接连接符 132">
            <a:extLst>
              <a:ext uri="{FF2B5EF4-FFF2-40B4-BE49-F238E27FC236}">
                <a16:creationId xmlns:a16="http://schemas.microsoft.com/office/drawing/2014/main" id="{3F3DC5F0-6044-4CA5-B6D8-90295CE76B29}"/>
              </a:ext>
            </a:extLst>
          </p:cNvPr>
          <p:cNvCxnSpPr>
            <a:cxnSpLocks/>
            <a:endCxn id="122" idx="1"/>
          </p:cNvCxnSpPr>
          <p:nvPr/>
        </p:nvCxnSpPr>
        <p:spPr>
          <a:xfrm>
            <a:off x="3768264" y="13819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A3BD6040-2B92-4F04-A0FB-E0F99C2DFC1D}"/>
              </a:ext>
            </a:extLst>
          </p:cNvPr>
          <p:cNvCxnSpPr>
            <a:cxnSpLocks/>
            <a:stCxn id="122" idx="3"/>
            <a:endCxn id="128" idx="1"/>
          </p:cNvCxnSpPr>
          <p:nvPr/>
        </p:nvCxnSpPr>
        <p:spPr>
          <a:xfrm>
            <a:off x="6177727" y="1385073"/>
            <a:ext cx="1091068"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5" name="矩形 134">
            <a:extLst>
              <a:ext uri="{FF2B5EF4-FFF2-40B4-BE49-F238E27FC236}">
                <a16:creationId xmlns:a16="http://schemas.microsoft.com/office/drawing/2014/main" id="{DA0B5782-80CE-4D31-9A1E-A228610E6B43}"/>
              </a:ext>
            </a:extLst>
          </p:cNvPr>
          <p:cNvSpPr/>
          <p:nvPr/>
        </p:nvSpPr>
        <p:spPr>
          <a:xfrm>
            <a:off x="4359803" y="1206122"/>
            <a:ext cx="1583798" cy="369332"/>
          </a:xfrm>
          <a:prstGeom prst="rect">
            <a:avLst/>
          </a:prstGeom>
        </p:spPr>
        <p:txBody>
          <a:bodyPr wrap="square">
            <a:spAutoFit/>
          </a:bodyPr>
          <a:lstStyle/>
          <a:p>
            <a:r>
              <a:rPr lang="zh-CN" altLang="en-US"/>
              <a:t>快递信息</a:t>
            </a:r>
          </a:p>
        </p:txBody>
      </p:sp>
      <p:sp>
        <p:nvSpPr>
          <p:cNvPr id="136" name="矩形 135">
            <a:extLst>
              <a:ext uri="{FF2B5EF4-FFF2-40B4-BE49-F238E27FC236}">
                <a16:creationId xmlns:a16="http://schemas.microsoft.com/office/drawing/2014/main" id="{82602396-8B5C-48C8-AB7D-6BC7D8E00385}"/>
              </a:ext>
            </a:extLst>
          </p:cNvPr>
          <p:cNvSpPr/>
          <p:nvPr/>
        </p:nvSpPr>
        <p:spPr>
          <a:xfrm>
            <a:off x="7369836" y="1231945"/>
            <a:ext cx="3671330"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可根据用户输入单号进行快递跟踪 </a:t>
            </a:r>
            <a:r>
              <a:rPr lang="en-US" altLang="zh-CN" sz="1400">
                <a:latin typeface="Arial" panose="020B0604020202020204" pitchFamily="34" charset="0"/>
                <a:ea typeface="微软雅黑" panose="020B0503020204020204" pitchFamily="34" charset="-122"/>
                <a:sym typeface="Arial" panose="020B0604020202020204" pitchFamily="34" charset="0"/>
              </a:rPr>
              <a:t>By</a:t>
            </a:r>
            <a:r>
              <a:rPr lang="zh-CN" altLang="en-US" sz="1400">
                <a:latin typeface="Arial" panose="020B0604020202020204" pitchFamily="34" charset="0"/>
                <a:ea typeface="微软雅黑" panose="020B0503020204020204" pitchFamily="34" charset="-122"/>
                <a:sym typeface="Arial" panose="020B0604020202020204" pitchFamily="34" charset="0"/>
              </a:rPr>
              <a:t>龚烁宇</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37" name="组合 136">
            <a:extLst>
              <a:ext uri="{FF2B5EF4-FFF2-40B4-BE49-F238E27FC236}">
                <a16:creationId xmlns:a16="http://schemas.microsoft.com/office/drawing/2014/main" id="{E8F319B9-71C1-4CD8-A1E3-5CC6CC616E25}"/>
              </a:ext>
            </a:extLst>
          </p:cNvPr>
          <p:cNvGrpSpPr/>
          <p:nvPr/>
        </p:nvGrpSpPr>
        <p:grpSpPr>
          <a:xfrm>
            <a:off x="4238420" y="1772731"/>
            <a:ext cx="1956406" cy="509896"/>
            <a:chOff x="888096" y="1000203"/>
            <a:chExt cx="4259825" cy="944066"/>
          </a:xfrm>
        </p:grpSpPr>
        <p:sp>
          <p:nvSpPr>
            <p:cNvPr id="138" name="矩形 137">
              <a:extLst>
                <a:ext uri="{FF2B5EF4-FFF2-40B4-BE49-F238E27FC236}">
                  <a16:creationId xmlns:a16="http://schemas.microsoft.com/office/drawing/2014/main" id="{5CA22FDF-9F40-4339-A6AC-5155F354232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9" name="椭圆 138">
              <a:extLst>
                <a:ext uri="{FF2B5EF4-FFF2-40B4-BE49-F238E27FC236}">
                  <a16:creationId xmlns:a16="http://schemas.microsoft.com/office/drawing/2014/main" id="{669B9E65-B8E9-4994-A34E-27EE1AE902E2}"/>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0" name="椭圆 139">
              <a:extLst>
                <a:ext uri="{FF2B5EF4-FFF2-40B4-BE49-F238E27FC236}">
                  <a16:creationId xmlns:a16="http://schemas.microsoft.com/office/drawing/2014/main" id="{7943B9EF-4F41-4F47-8E7D-880C8B386EB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1" name="椭圆 140">
              <a:extLst>
                <a:ext uri="{FF2B5EF4-FFF2-40B4-BE49-F238E27FC236}">
                  <a16:creationId xmlns:a16="http://schemas.microsoft.com/office/drawing/2014/main" id="{E20D9924-D0DD-4F96-942D-993A376A7A54}"/>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2" name="椭圆 141">
              <a:extLst>
                <a:ext uri="{FF2B5EF4-FFF2-40B4-BE49-F238E27FC236}">
                  <a16:creationId xmlns:a16="http://schemas.microsoft.com/office/drawing/2014/main" id="{61131AC8-55DE-4DBA-9BEB-42C5054C2EB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3" name="组合 142">
            <a:extLst>
              <a:ext uri="{FF2B5EF4-FFF2-40B4-BE49-F238E27FC236}">
                <a16:creationId xmlns:a16="http://schemas.microsoft.com/office/drawing/2014/main" id="{F433FD7F-848F-49CA-8DE3-F222B3424279}"/>
              </a:ext>
            </a:extLst>
          </p:cNvPr>
          <p:cNvGrpSpPr/>
          <p:nvPr/>
        </p:nvGrpSpPr>
        <p:grpSpPr>
          <a:xfrm>
            <a:off x="7245308" y="1777431"/>
            <a:ext cx="4316173" cy="509896"/>
            <a:chOff x="888096" y="1000203"/>
            <a:chExt cx="4259825" cy="944066"/>
          </a:xfrm>
        </p:grpSpPr>
        <p:sp>
          <p:nvSpPr>
            <p:cNvPr id="144" name="矩形 143">
              <a:extLst>
                <a:ext uri="{FF2B5EF4-FFF2-40B4-BE49-F238E27FC236}">
                  <a16:creationId xmlns:a16="http://schemas.microsoft.com/office/drawing/2014/main" id="{4B73E227-882B-47CD-B1CB-AC40E5DB5D02}"/>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5" name="椭圆 144">
              <a:extLst>
                <a:ext uri="{FF2B5EF4-FFF2-40B4-BE49-F238E27FC236}">
                  <a16:creationId xmlns:a16="http://schemas.microsoft.com/office/drawing/2014/main" id="{F0A5A40C-E6CE-4C1C-A7FD-EFDC66D443D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椭圆 145">
              <a:extLst>
                <a:ext uri="{FF2B5EF4-FFF2-40B4-BE49-F238E27FC236}">
                  <a16:creationId xmlns:a16="http://schemas.microsoft.com/office/drawing/2014/main" id="{11FDAA52-C19B-458F-ADB0-A8CC14BB669C}"/>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7" name="椭圆 146">
              <a:extLst>
                <a:ext uri="{FF2B5EF4-FFF2-40B4-BE49-F238E27FC236}">
                  <a16:creationId xmlns:a16="http://schemas.microsoft.com/office/drawing/2014/main" id="{4F3BE7B5-AFBC-4BED-BA3B-48A625BD7930}"/>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8" name="椭圆 147">
              <a:extLst>
                <a:ext uri="{FF2B5EF4-FFF2-40B4-BE49-F238E27FC236}">
                  <a16:creationId xmlns:a16="http://schemas.microsoft.com/office/drawing/2014/main" id="{93D64BDD-A625-4DAC-8085-24BD73E2EAC1}"/>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49" name="直接连接符 148">
            <a:extLst>
              <a:ext uri="{FF2B5EF4-FFF2-40B4-BE49-F238E27FC236}">
                <a16:creationId xmlns:a16="http://schemas.microsoft.com/office/drawing/2014/main" id="{00068AD8-79E7-4B7D-923B-665A74752B73}"/>
              </a:ext>
            </a:extLst>
          </p:cNvPr>
          <p:cNvCxnSpPr>
            <a:cxnSpLocks/>
            <a:endCxn id="138" idx="1"/>
          </p:cNvCxnSpPr>
          <p:nvPr/>
        </p:nvCxnSpPr>
        <p:spPr>
          <a:xfrm>
            <a:off x="3768264" y="20296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09113549-FB93-456F-949F-916E9EF632CA}"/>
              </a:ext>
            </a:extLst>
          </p:cNvPr>
          <p:cNvCxnSpPr>
            <a:cxnSpLocks/>
            <a:stCxn id="138" idx="3"/>
            <a:endCxn id="144" idx="1"/>
          </p:cNvCxnSpPr>
          <p:nvPr/>
        </p:nvCxnSpPr>
        <p:spPr>
          <a:xfrm>
            <a:off x="6177727" y="203277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1" name="矩形 150">
            <a:extLst>
              <a:ext uri="{FF2B5EF4-FFF2-40B4-BE49-F238E27FC236}">
                <a16:creationId xmlns:a16="http://schemas.microsoft.com/office/drawing/2014/main" id="{07750236-12C4-4F3A-B411-2B86002E6E79}"/>
              </a:ext>
            </a:extLst>
          </p:cNvPr>
          <p:cNvSpPr/>
          <p:nvPr/>
        </p:nvSpPr>
        <p:spPr>
          <a:xfrm>
            <a:off x="4359803" y="1853822"/>
            <a:ext cx="1425613" cy="369332"/>
          </a:xfrm>
          <a:prstGeom prst="rect">
            <a:avLst/>
          </a:prstGeom>
        </p:spPr>
        <p:txBody>
          <a:bodyPr wrap="square">
            <a:spAutoFit/>
          </a:bodyPr>
          <a:lstStyle/>
          <a:p>
            <a:r>
              <a:rPr lang="zh-CN" altLang="en-US"/>
              <a:t>实时翻译</a:t>
            </a:r>
          </a:p>
        </p:txBody>
      </p:sp>
      <p:sp>
        <p:nvSpPr>
          <p:cNvPr id="152" name="矩形 151">
            <a:extLst>
              <a:ext uri="{FF2B5EF4-FFF2-40B4-BE49-F238E27FC236}">
                <a16:creationId xmlns:a16="http://schemas.microsoft.com/office/drawing/2014/main" id="{7361F209-68AB-45C1-B314-1B0D808ADFCA}"/>
              </a:ext>
            </a:extLst>
          </p:cNvPr>
          <p:cNvSpPr/>
          <p:nvPr/>
        </p:nvSpPr>
        <p:spPr>
          <a:xfrm>
            <a:off x="7369835" y="1879645"/>
            <a:ext cx="4004617"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支持多国语言，根据需要实时翻译 </a:t>
            </a:r>
            <a:r>
              <a:rPr lang="en-US" altLang="zh-CN" sz="1400">
                <a:latin typeface="Arial" panose="020B0604020202020204" pitchFamily="34" charset="0"/>
                <a:ea typeface="微软雅黑" panose="020B0503020204020204" pitchFamily="34" charset="-122"/>
                <a:sym typeface="Arial" panose="020B0604020202020204" pitchFamily="34" charset="0"/>
              </a:rPr>
              <a:t>By</a:t>
            </a:r>
            <a:r>
              <a:rPr lang="zh-CN" altLang="en-US" sz="1400">
                <a:latin typeface="Arial" panose="020B0604020202020204" pitchFamily="34" charset="0"/>
                <a:ea typeface="微软雅黑" panose="020B0503020204020204" pitchFamily="34" charset="-122"/>
                <a:sym typeface="Arial" panose="020B0604020202020204" pitchFamily="34" charset="0"/>
              </a:rPr>
              <a:t>龚烁宇</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53" name="组合 152">
            <a:extLst>
              <a:ext uri="{FF2B5EF4-FFF2-40B4-BE49-F238E27FC236}">
                <a16:creationId xmlns:a16="http://schemas.microsoft.com/office/drawing/2014/main" id="{65A0F79B-9027-4F72-98BA-A9F878DEFFDB}"/>
              </a:ext>
            </a:extLst>
          </p:cNvPr>
          <p:cNvGrpSpPr/>
          <p:nvPr/>
        </p:nvGrpSpPr>
        <p:grpSpPr>
          <a:xfrm>
            <a:off x="4247945" y="2468056"/>
            <a:ext cx="1956406" cy="509896"/>
            <a:chOff x="888096" y="1000203"/>
            <a:chExt cx="4259825" cy="944066"/>
          </a:xfrm>
        </p:grpSpPr>
        <p:sp>
          <p:nvSpPr>
            <p:cNvPr id="154" name="矩形 153">
              <a:extLst>
                <a:ext uri="{FF2B5EF4-FFF2-40B4-BE49-F238E27FC236}">
                  <a16:creationId xmlns:a16="http://schemas.microsoft.com/office/drawing/2014/main" id="{1BFEC011-FD50-4332-BC00-98BC1C039A31}"/>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5" name="椭圆 154">
              <a:extLst>
                <a:ext uri="{FF2B5EF4-FFF2-40B4-BE49-F238E27FC236}">
                  <a16:creationId xmlns:a16="http://schemas.microsoft.com/office/drawing/2014/main" id="{AEC2C76D-1373-4757-8FB2-D84F2975318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6" name="椭圆 155">
              <a:extLst>
                <a:ext uri="{FF2B5EF4-FFF2-40B4-BE49-F238E27FC236}">
                  <a16:creationId xmlns:a16="http://schemas.microsoft.com/office/drawing/2014/main" id="{275BE112-3F34-4D20-AD54-D7C3C1D70BA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7" name="椭圆 156">
              <a:extLst>
                <a:ext uri="{FF2B5EF4-FFF2-40B4-BE49-F238E27FC236}">
                  <a16:creationId xmlns:a16="http://schemas.microsoft.com/office/drawing/2014/main" id="{00300FCC-9FEE-4038-BDBA-BDBE90EBF62E}"/>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8" name="椭圆 157">
              <a:extLst>
                <a:ext uri="{FF2B5EF4-FFF2-40B4-BE49-F238E27FC236}">
                  <a16:creationId xmlns:a16="http://schemas.microsoft.com/office/drawing/2014/main" id="{62067A0A-816F-4709-9C1D-90A361A7B1E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9" name="组合 158">
            <a:extLst>
              <a:ext uri="{FF2B5EF4-FFF2-40B4-BE49-F238E27FC236}">
                <a16:creationId xmlns:a16="http://schemas.microsoft.com/office/drawing/2014/main" id="{50171845-3228-4197-A987-F26A06B9A350}"/>
              </a:ext>
            </a:extLst>
          </p:cNvPr>
          <p:cNvGrpSpPr/>
          <p:nvPr/>
        </p:nvGrpSpPr>
        <p:grpSpPr>
          <a:xfrm>
            <a:off x="7254833" y="2472756"/>
            <a:ext cx="4316173" cy="509896"/>
            <a:chOff x="888096" y="1000203"/>
            <a:chExt cx="4259825" cy="944066"/>
          </a:xfrm>
        </p:grpSpPr>
        <p:sp>
          <p:nvSpPr>
            <p:cNvPr id="160" name="矩形 159">
              <a:extLst>
                <a:ext uri="{FF2B5EF4-FFF2-40B4-BE49-F238E27FC236}">
                  <a16:creationId xmlns:a16="http://schemas.microsoft.com/office/drawing/2014/main" id="{73B50CA5-6961-4A42-B696-B071A6EAABE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1" name="椭圆 160">
              <a:extLst>
                <a:ext uri="{FF2B5EF4-FFF2-40B4-BE49-F238E27FC236}">
                  <a16:creationId xmlns:a16="http://schemas.microsoft.com/office/drawing/2014/main" id="{70D188CF-1BEE-4964-9C24-A8112A3D91EA}"/>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2" name="椭圆 161">
              <a:extLst>
                <a:ext uri="{FF2B5EF4-FFF2-40B4-BE49-F238E27FC236}">
                  <a16:creationId xmlns:a16="http://schemas.microsoft.com/office/drawing/2014/main" id="{18AF01D1-B719-4638-99FF-635EDCCE4B9D}"/>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 name="椭圆 162">
              <a:extLst>
                <a:ext uri="{FF2B5EF4-FFF2-40B4-BE49-F238E27FC236}">
                  <a16:creationId xmlns:a16="http://schemas.microsoft.com/office/drawing/2014/main" id="{9C088E40-8A37-49B8-9401-FE99048814C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4" name="椭圆 163">
              <a:extLst>
                <a:ext uri="{FF2B5EF4-FFF2-40B4-BE49-F238E27FC236}">
                  <a16:creationId xmlns:a16="http://schemas.microsoft.com/office/drawing/2014/main" id="{9BA32C10-F3C8-4D55-84AA-8FEFD727B16D}"/>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65" name="直接连接符 164">
            <a:extLst>
              <a:ext uri="{FF2B5EF4-FFF2-40B4-BE49-F238E27FC236}">
                <a16:creationId xmlns:a16="http://schemas.microsoft.com/office/drawing/2014/main" id="{878F52EA-2CC0-43D9-A5CF-3595C1438AEF}"/>
              </a:ext>
            </a:extLst>
          </p:cNvPr>
          <p:cNvCxnSpPr>
            <a:cxnSpLocks/>
            <a:endCxn id="154" idx="1"/>
          </p:cNvCxnSpPr>
          <p:nvPr/>
        </p:nvCxnSpPr>
        <p:spPr>
          <a:xfrm>
            <a:off x="3777789" y="272495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9962696E-5B18-4E4E-89F3-66508F8274F3}"/>
              </a:ext>
            </a:extLst>
          </p:cNvPr>
          <p:cNvCxnSpPr>
            <a:cxnSpLocks/>
            <a:stCxn id="154" idx="3"/>
            <a:endCxn id="160" idx="1"/>
          </p:cNvCxnSpPr>
          <p:nvPr/>
        </p:nvCxnSpPr>
        <p:spPr>
          <a:xfrm>
            <a:off x="6187252" y="272809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96165F81-5D8F-4BD5-AE2D-D7D8DE6C51BE}"/>
              </a:ext>
            </a:extLst>
          </p:cNvPr>
          <p:cNvSpPr/>
          <p:nvPr/>
        </p:nvSpPr>
        <p:spPr>
          <a:xfrm>
            <a:off x="4359803" y="2549147"/>
            <a:ext cx="1469498" cy="369332"/>
          </a:xfrm>
          <a:prstGeom prst="rect">
            <a:avLst/>
          </a:prstGeom>
        </p:spPr>
        <p:txBody>
          <a:bodyPr wrap="square">
            <a:spAutoFit/>
          </a:bodyPr>
          <a:lstStyle/>
          <a:p>
            <a:r>
              <a:rPr lang="zh-CN" altLang="en-US"/>
              <a:t>身份证信息</a:t>
            </a:r>
          </a:p>
        </p:txBody>
      </p:sp>
      <p:sp>
        <p:nvSpPr>
          <p:cNvPr id="168" name="矩形 167">
            <a:extLst>
              <a:ext uri="{FF2B5EF4-FFF2-40B4-BE49-F238E27FC236}">
                <a16:creationId xmlns:a16="http://schemas.microsoft.com/office/drawing/2014/main" id="{82E7CAE2-F5F9-4085-BDB1-1424232E4FF0}"/>
              </a:ext>
            </a:extLst>
          </p:cNvPr>
          <p:cNvSpPr/>
          <p:nvPr/>
        </p:nvSpPr>
        <p:spPr>
          <a:xfrm>
            <a:off x="7379361" y="2601378"/>
            <a:ext cx="4080972"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输入身份证号，进而获取身份信息 </a:t>
            </a:r>
            <a:r>
              <a:rPr lang="en-US" altLang="zh-CN" sz="1400">
                <a:latin typeface="Arial" panose="020B0604020202020204" pitchFamily="34" charset="0"/>
                <a:ea typeface="微软雅黑" panose="020B0503020204020204" pitchFamily="34" charset="-122"/>
                <a:sym typeface="Arial" panose="020B0604020202020204" pitchFamily="34" charset="0"/>
              </a:rPr>
              <a:t>By</a:t>
            </a:r>
            <a:r>
              <a:rPr lang="zh-CN" altLang="en-US" sz="1400">
                <a:latin typeface="Arial" panose="020B0604020202020204" pitchFamily="34" charset="0"/>
                <a:ea typeface="微软雅黑" panose="020B0503020204020204" pitchFamily="34" charset="-122"/>
                <a:sym typeface="Arial" panose="020B0604020202020204" pitchFamily="34" charset="0"/>
              </a:rPr>
              <a:t>田紫月</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69" name="组合 168">
            <a:extLst>
              <a:ext uri="{FF2B5EF4-FFF2-40B4-BE49-F238E27FC236}">
                <a16:creationId xmlns:a16="http://schemas.microsoft.com/office/drawing/2014/main" id="{AEB1862D-EE80-43C2-B191-4AE8785F2CAE}"/>
              </a:ext>
            </a:extLst>
          </p:cNvPr>
          <p:cNvGrpSpPr/>
          <p:nvPr/>
        </p:nvGrpSpPr>
        <p:grpSpPr>
          <a:xfrm>
            <a:off x="4247945" y="3163381"/>
            <a:ext cx="1956406" cy="509896"/>
            <a:chOff x="888096" y="1000203"/>
            <a:chExt cx="4259825" cy="944066"/>
          </a:xfrm>
        </p:grpSpPr>
        <p:sp>
          <p:nvSpPr>
            <p:cNvPr id="170" name="矩形 169">
              <a:extLst>
                <a:ext uri="{FF2B5EF4-FFF2-40B4-BE49-F238E27FC236}">
                  <a16:creationId xmlns:a16="http://schemas.microsoft.com/office/drawing/2014/main" id="{51ECA2AD-1D2A-4ECA-AB9E-EC21DDCC905C}"/>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1" name="椭圆 170">
              <a:extLst>
                <a:ext uri="{FF2B5EF4-FFF2-40B4-BE49-F238E27FC236}">
                  <a16:creationId xmlns:a16="http://schemas.microsoft.com/office/drawing/2014/main" id="{BDE4A180-507E-421B-A670-89983919B33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2" name="椭圆 171">
              <a:extLst>
                <a:ext uri="{FF2B5EF4-FFF2-40B4-BE49-F238E27FC236}">
                  <a16:creationId xmlns:a16="http://schemas.microsoft.com/office/drawing/2014/main" id="{15F68A02-8320-498F-B510-4AFB090280A7}"/>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3" name="椭圆 172">
              <a:extLst>
                <a:ext uri="{FF2B5EF4-FFF2-40B4-BE49-F238E27FC236}">
                  <a16:creationId xmlns:a16="http://schemas.microsoft.com/office/drawing/2014/main" id="{CFA7EF99-027D-4E12-80A0-2E0860C208D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4" name="椭圆 173">
              <a:extLst>
                <a:ext uri="{FF2B5EF4-FFF2-40B4-BE49-F238E27FC236}">
                  <a16:creationId xmlns:a16="http://schemas.microsoft.com/office/drawing/2014/main" id="{01BC47C5-748B-4A5C-B8B3-D512D5AA7E71}"/>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5" name="组合 174">
            <a:extLst>
              <a:ext uri="{FF2B5EF4-FFF2-40B4-BE49-F238E27FC236}">
                <a16:creationId xmlns:a16="http://schemas.microsoft.com/office/drawing/2014/main" id="{C595D70F-ADE1-4B7E-96D7-6378630F6523}"/>
              </a:ext>
            </a:extLst>
          </p:cNvPr>
          <p:cNvGrpSpPr/>
          <p:nvPr/>
        </p:nvGrpSpPr>
        <p:grpSpPr>
          <a:xfrm>
            <a:off x="7254833" y="3168081"/>
            <a:ext cx="4316173" cy="509896"/>
            <a:chOff x="888096" y="1000203"/>
            <a:chExt cx="4259825" cy="944066"/>
          </a:xfrm>
        </p:grpSpPr>
        <p:sp>
          <p:nvSpPr>
            <p:cNvPr id="176" name="矩形 175">
              <a:extLst>
                <a:ext uri="{FF2B5EF4-FFF2-40B4-BE49-F238E27FC236}">
                  <a16:creationId xmlns:a16="http://schemas.microsoft.com/office/drawing/2014/main" id="{E6820ECB-2A8D-4530-BBC8-0A1252C0101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a:extLst>
                <a:ext uri="{FF2B5EF4-FFF2-40B4-BE49-F238E27FC236}">
                  <a16:creationId xmlns:a16="http://schemas.microsoft.com/office/drawing/2014/main" id="{1609B432-2BA3-4B60-9876-9E71089E0CB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8" name="椭圆 177">
              <a:extLst>
                <a:ext uri="{FF2B5EF4-FFF2-40B4-BE49-F238E27FC236}">
                  <a16:creationId xmlns:a16="http://schemas.microsoft.com/office/drawing/2014/main" id="{0AC50A13-AE34-4424-A200-9F6A4C893C14}"/>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9" name="椭圆 178">
              <a:extLst>
                <a:ext uri="{FF2B5EF4-FFF2-40B4-BE49-F238E27FC236}">
                  <a16:creationId xmlns:a16="http://schemas.microsoft.com/office/drawing/2014/main" id="{106B17DB-979E-4701-978A-50631BB9203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0" name="椭圆 179">
              <a:extLst>
                <a:ext uri="{FF2B5EF4-FFF2-40B4-BE49-F238E27FC236}">
                  <a16:creationId xmlns:a16="http://schemas.microsoft.com/office/drawing/2014/main" id="{EA7217A5-14C5-4644-B3A5-388DA7C89D3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82" name="直接连接符 181">
            <a:extLst>
              <a:ext uri="{FF2B5EF4-FFF2-40B4-BE49-F238E27FC236}">
                <a16:creationId xmlns:a16="http://schemas.microsoft.com/office/drawing/2014/main" id="{D612804E-B19C-455E-AC2D-9C57871454F2}"/>
              </a:ext>
            </a:extLst>
          </p:cNvPr>
          <p:cNvCxnSpPr>
            <a:cxnSpLocks/>
            <a:stCxn id="170" idx="3"/>
            <a:endCxn id="176" idx="1"/>
          </p:cNvCxnSpPr>
          <p:nvPr/>
        </p:nvCxnSpPr>
        <p:spPr>
          <a:xfrm>
            <a:off x="6187252" y="342342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560146D3-8369-4C74-A728-B0B199ABC991}"/>
              </a:ext>
            </a:extLst>
          </p:cNvPr>
          <p:cNvSpPr/>
          <p:nvPr/>
        </p:nvSpPr>
        <p:spPr>
          <a:xfrm>
            <a:off x="4359803" y="3244472"/>
            <a:ext cx="1341639" cy="369332"/>
          </a:xfrm>
          <a:prstGeom prst="rect">
            <a:avLst/>
          </a:prstGeom>
        </p:spPr>
        <p:txBody>
          <a:bodyPr wrap="square">
            <a:spAutoFit/>
          </a:bodyPr>
          <a:lstStyle/>
          <a:p>
            <a:r>
              <a:rPr lang="en-US" altLang="zh-CN"/>
              <a:t>IP</a:t>
            </a:r>
            <a:r>
              <a:rPr lang="zh-CN" altLang="en-US"/>
              <a:t>地址查询</a:t>
            </a:r>
          </a:p>
        </p:txBody>
      </p:sp>
      <p:sp>
        <p:nvSpPr>
          <p:cNvPr id="184" name="矩形 183">
            <a:extLst>
              <a:ext uri="{FF2B5EF4-FFF2-40B4-BE49-F238E27FC236}">
                <a16:creationId xmlns:a16="http://schemas.microsoft.com/office/drawing/2014/main" id="{5C62A908-6EAC-42E1-B4EE-56B369D9E436}"/>
              </a:ext>
            </a:extLst>
          </p:cNvPr>
          <p:cNvSpPr/>
          <p:nvPr/>
        </p:nvSpPr>
        <p:spPr>
          <a:xfrm>
            <a:off x="7369836" y="3270295"/>
            <a:ext cx="3834817"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根据用户输入</a:t>
            </a:r>
            <a:r>
              <a:rPr lang="en-US" altLang="zh-CN" sz="1400">
                <a:latin typeface="Arial" panose="020B0604020202020204" pitchFamily="34" charset="0"/>
                <a:ea typeface="微软雅黑" panose="020B0503020204020204" pitchFamily="34" charset="-122"/>
                <a:sym typeface="Arial" panose="020B0604020202020204" pitchFamily="34" charset="0"/>
              </a:rPr>
              <a:t>IP</a:t>
            </a:r>
            <a:r>
              <a:rPr lang="zh-CN" altLang="en-US" sz="1400">
                <a:latin typeface="Arial" panose="020B0604020202020204" pitchFamily="34" charset="0"/>
                <a:ea typeface="微软雅黑" panose="020B0503020204020204" pitchFamily="34" charset="-122"/>
                <a:sym typeface="Arial" panose="020B0604020202020204" pitchFamily="34" charset="0"/>
              </a:rPr>
              <a:t>地址，进行信息查询 </a:t>
            </a:r>
            <a:r>
              <a:rPr lang="en-US" altLang="zh-CN" sz="1400">
                <a:latin typeface="Arial" panose="020B0604020202020204" pitchFamily="34" charset="0"/>
                <a:ea typeface="微软雅黑" panose="020B0503020204020204" pitchFamily="34" charset="-122"/>
                <a:sym typeface="Arial" panose="020B0604020202020204" pitchFamily="34" charset="0"/>
              </a:rPr>
              <a:t>By</a:t>
            </a:r>
            <a:r>
              <a:rPr lang="zh-CN" altLang="en-US" sz="1400">
                <a:latin typeface="Arial" panose="020B0604020202020204" pitchFamily="34" charset="0"/>
                <a:ea typeface="微软雅黑" panose="020B0503020204020204" pitchFamily="34" charset="-122"/>
                <a:sym typeface="Arial" panose="020B0604020202020204" pitchFamily="34" charset="0"/>
              </a:rPr>
              <a:t>位鹏飞</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85" name="组合 184">
            <a:extLst>
              <a:ext uri="{FF2B5EF4-FFF2-40B4-BE49-F238E27FC236}">
                <a16:creationId xmlns:a16="http://schemas.microsoft.com/office/drawing/2014/main" id="{C93663BA-9FD7-4B6D-95CC-479A65F50D4A}"/>
              </a:ext>
            </a:extLst>
          </p:cNvPr>
          <p:cNvGrpSpPr/>
          <p:nvPr/>
        </p:nvGrpSpPr>
        <p:grpSpPr>
          <a:xfrm>
            <a:off x="4247945" y="3858706"/>
            <a:ext cx="1956406" cy="509896"/>
            <a:chOff x="888096" y="1000203"/>
            <a:chExt cx="4259825" cy="944066"/>
          </a:xfrm>
        </p:grpSpPr>
        <p:sp>
          <p:nvSpPr>
            <p:cNvPr id="186" name="矩形 185">
              <a:extLst>
                <a:ext uri="{FF2B5EF4-FFF2-40B4-BE49-F238E27FC236}">
                  <a16:creationId xmlns:a16="http://schemas.microsoft.com/office/drawing/2014/main" id="{6C249B3E-1F38-4D63-876D-C503C9ADFCE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7" name="椭圆 186">
              <a:extLst>
                <a:ext uri="{FF2B5EF4-FFF2-40B4-BE49-F238E27FC236}">
                  <a16:creationId xmlns:a16="http://schemas.microsoft.com/office/drawing/2014/main" id="{91B10B3C-44B4-4399-A50B-C9581411E9D6}"/>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8" name="椭圆 187">
              <a:extLst>
                <a:ext uri="{FF2B5EF4-FFF2-40B4-BE49-F238E27FC236}">
                  <a16:creationId xmlns:a16="http://schemas.microsoft.com/office/drawing/2014/main" id="{75EB7345-2276-4D40-9BD3-0DB22444A938}"/>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9" name="椭圆 188">
              <a:extLst>
                <a:ext uri="{FF2B5EF4-FFF2-40B4-BE49-F238E27FC236}">
                  <a16:creationId xmlns:a16="http://schemas.microsoft.com/office/drawing/2014/main" id="{CDC29FE5-AA74-45DD-88B7-11B4042E621D}"/>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0" name="椭圆 189">
              <a:extLst>
                <a:ext uri="{FF2B5EF4-FFF2-40B4-BE49-F238E27FC236}">
                  <a16:creationId xmlns:a16="http://schemas.microsoft.com/office/drawing/2014/main" id="{A9C7EB80-18BD-4B78-BACE-50E52A09278E}"/>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1" name="组合 190">
            <a:extLst>
              <a:ext uri="{FF2B5EF4-FFF2-40B4-BE49-F238E27FC236}">
                <a16:creationId xmlns:a16="http://schemas.microsoft.com/office/drawing/2014/main" id="{6CD86EAA-5D23-4004-BDA1-A056CC8FD447}"/>
              </a:ext>
            </a:extLst>
          </p:cNvPr>
          <p:cNvGrpSpPr/>
          <p:nvPr/>
        </p:nvGrpSpPr>
        <p:grpSpPr>
          <a:xfrm>
            <a:off x="7254833" y="3863406"/>
            <a:ext cx="4316173" cy="509896"/>
            <a:chOff x="888096" y="1000203"/>
            <a:chExt cx="4259825" cy="944066"/>
          </a:xfrm>
        </p:grpSpPr>
        <p:sp>
          <p:nvSpPr>
            <p:cNvPr id="192" name="矩形 191">
              <a:extLst>
                <a:ext uri="{FF2B5EF4-FFF2-40B4-BE49-F238E27FC236}">
                  <a16:creationId xmlns:a16="http://schemas.microsoft.com/office/drawing/2014/main" id="{3C5F567C-D8D3-4BF6-B8D5-B04C0D7EF9C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3" name="椭圆 192">
              <a:extLst>
                <a:ext uri="{FF2B5EF4-FFF2-40B4-BE49-F238E27FC236}">
                  <a16:creationId xmlns:a16="http://schemas.microsoft.com/office/drawing/2014/main" id="{EACDD6A0-B147-4242-A877-D685F02139AD}"/>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 name="椭圆 193">
              <a:extLst>
                <a:ext uri="{FF2B5EF4-FFF2-40B4-BE49-F238E27FC236}">
                  <a16:creationId xmlns:a16="http://schemas.microsoft.com/office/drawing/2014/main" id="{8A15BCC9-7B3A-43FE-8BEF-74853CFC348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5" name="椭圆 194">
              <a:extLst>
                <a:ext uri="{FF2B5EF4-FFF2-40B4-BE49-F238E27FC236}">
                  <a16:creationId xmlns:a16="http://schemas.microsoft.com/office/drawing/2014/main" id="{6305361D-3019-4CEC-AEDB-2DD0FF715949}"/>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6" name="椭圆 195">
              <a:extLst>
                <a:ext uri="{FF2B5EF4-FFF2-40B4-BE49-F238E27FC236}">
                  <a16:creationId xmlns:a16="http://schemas.microsoft.com/office/drawing/2014/main" id="{07115212-1A43-4785-B31F-6158D1995872}"/>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197" name="直接连接符 196">
            <a:extLst>
              <a:ext uri="{FF2B5EF4-FFF2-40B4-BE49-F238E27FC236}">
                <a16:creationId xmlns:a16="http://schemas.microsoft.com/office/drawing/2014/main" id="{20D46C9D-706B-4AB1-BB71-DE5FC51CD5BB}"/>
              </a:ext>
            </a:extLst>
          </p:cNvPr>
          <p:cNvCxnSpPr>
            <a:cxnSpLocks/>
            <a:endCxn id="186" idx="1"/>
          </p:cNvCxnSpPr>
          <p:nvPr/>
        </p:nvCxnSpPr>
        <p:spPr>
          <a:xfrm>
            <a:off x="3777789" y="411560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F5DC608E-A52A-41A7-8F8C-AC5A5B469FC2}"/>
              </a:ext>
            </a:extLst>
          </p:cNvPr>
          <p:cNvCxnSpPr>
            <a:cxnSpLocks/>
            <a:stCxn id="186" idx="3"/>
            <a:endCxn id="192" idx="1"/>
          </p:cNvCxnSpPr>
          <p:nvPr/>
        </p:nvCxnSpPr>
        <p:spPr>
          <a:xfrm>
            <a:off x="6187252" y="411874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9" name="矩形 198">
            <a:extLst>
              <a:ext uri="{FF2B5EF4-FFF2-40B4-BE49-F238E27FC236}">
                <a16:creationId xmlns:a16="http://schemas.microsoft.com/office/drawing/2014/main" id="{20DC19E4-7080-4E86-A2D2-6955155241BD}"/>
              </a:ext>
            </a:extLst>
          </p:cNvPr>
          <p:cNvSpPr/>
          <p:nvPr/>
        </p:nvSpPr>
        <p:spPr>
          <a:xfrm>
            <a:off x="4359803" y="3939797"/>
            <a:ext cx="1341639" cy="369332"/>
          </a:xfrm>
          <a:prstGeom prst="rect">
            <a:avLst/>
          </a:prstGeom>
        </p:spPr>
        <p:txBody>
          <a:bodyPr wrap="square">
            <a:spAutoFit/>
          </a:bodyPr>
          <a:lstStyle/>
          <a:p>
            <a:r>
              <a:rPr lang="zh-CN" altLang="en-US"/>
              <a:t>普通话证书</a:t>
            </a:r>
          </a:p>
        </p:txBody>
      </p:sp>
      <p:sp>
        <p:nvSpPr>
          <p:cNvPr id="200" name="矩形 199">
            <a:extLst>
              <a:ext uri="{FF2B5EF4-FFF2-40B4-BE49-F238E27FC236}">
                <a16:creationId xmlns:a16="http://schemas.microsoft.com/office/drawing/2014/main" id="{AD0D4214-5EDD-4241-956A-C52E6DCCDC87}"/>
              </a:ext>
            </a:extLst>
          </p:cNvPr>
          <p:cNvSpPr/>
          <p:nvPr/>
        </p:nvSpPr>
        <p:spPr>
          <a:xfrm>
            <a:off x="7369836" y="3965620"/>
            <a:ext cx="3469161"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根据证书信息查询证书真伪 </a:t>
            </a:r>
            <a:r>
              <a:rPr lang="en-US" altLang="zh-CN" sz="1400">
                <a:latin typeface="Arial" panose="020B0604020202020204" pitchFamily="34" charset="0"/>
                <a:ea typeface="微软雅黑" panose="020B0503020204020204" pitchFamily="34" charset="-122"/>
                <a:sym typeface="Arial" panose="020B0604020202020204" pitchFamily="34" charset="0"/>
              </a:rPr>
              <a:t>By</a:t>
            </a:r>
            <a:r>
              <a:rPr lang="zh-CN" altLang="en-US" sz="1400">
                <a:latin typeface="Arial" panose="020B0604020202020204" pitchFamily="34" charset="0"/>
                <a:ea typeface="微软雅黑" panose="020B0503020204020204" pitchFamily="34" charset="-122"/>
                <a:sym typeface="Arial" panose="020B0604020202020204" pitchFamily="34" charset="0"/>
              </a:rPr>
              <a:t>赵星星</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01" name="组合 200">
            <a:extLst>
              <a:ext uri="{FF2B5EF4-FFF2-40B4-BE49-F238E27FC236}">
                <a16:creationId xmlns:a16="http://schemas.microsoft.com/office/drawing/2014/main" id="{EA6F9EB0-C04A-4C39-8026-4A59D1B0F64C}"/>
              </a:ext>
            </a:extLst>
          </p:cNvPr>
          <p:cNvGrpSpPr/>
          <p:nvPr/>
        </p:nvGrpSpPr>
        <p:grpSpPr>
          <a:xfrm>
            <a:off x="4266995" y="4592131"/>
            <a:ext cx="1956406" cy="509896"/>
            <a:chOff x="888096" y="1000203"/>
            <a:chExt cx="4259825" cy="944066"/>
          </a:xfrm>
        </p:grpSpPr>
        <p:sp>
          <p:nvSpPr>
            <p:cNvPr id="202" name="矩形 201">
              <a:extLst>
                <a:ext uri="{FF2B5EF4-FFF2-40B4-BE49-F238E27FC236}">
                  <a16:creationId xmlns:a16="http://schemas.microsoft.com/office/drawing/2014/main" id="{DE752B84-7D5E-4C56-A73F-FF9E237582E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3" name="椭圆 202">
              <a:extLst>
                <a:ext uri="{FF2B5EF4-FFF2-40B4-BE49-F238E27FC236}">
                  <a16:creationId xmlns:a16="http://schemas.microsoft.com/office/drawing/2014/main" id="{3F110530-0372-4AF8-A6F3-4C1545A643C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4" name="椭圆 203">
              <a:extLst>
                <a:ext uri="{FF2B5EF4-FFF2-40B4-BE49-F238E27FC236}">
                  <a16:creationId xmlns:a16="http://schemas.microsoft.com/office/drawing/2014/main" id="{D78B241F-3D9F-4CEB-9BA5-97BE7679AB7A}"/>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5" name="椭圆 204">
              <a:extLst>
                <a:ext uri="{FF2B5EF4-FFF2-40B4-BE49-F238E27FC236}">
                  <a16:creationId xmlns:a16="http://schemas.microsoft.com/office/drawing/2014/main" id="{602C5429-C9C1-42D0-826B-09DFAEC7726A}"/>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6" name="椭圆 205">
              <a:extLst>
                <a:ext uri="{FF2B5EF4-FFF2-40B4-BE49-F238E27FC236}">
                  <a16:creationId xmlns:a16="http://schemas.microsoft.com/office/drawing/2014/main" id="{B19D7EEC-188F-4853-82A2-25A3F4C969F7}"/>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7" name="组合 206">
            <a:extLst>
              <a:ext uri="{FF2B5EF4-FFF2-40B4-BE49-F238E27FC236}">
                <a16:creationId xmlns:a16="http://schemas.microsoft.com/office/drawing/2014/main" id="{CB2A3EDB-A167-41B8-91B1-F7156B3B3D4D}"/>
              </a:ext>
            </a:extLst>
          </p:cNvPr>
          <p:cNvGrpSpPr/>
          <p:nvPr/>
        </p:nvGrpSpPr>
        <p:grpSpPr>
          <a:xfrm>
            <a:off x="7273883" y="4596831"/>
            <a:ext cx="4316173" cy="509896"/>
            <a:chOff x="888096" y="1000203"/>
            <a:chExt cx="4259825" cy="944066"/>
          </a:xfrm>
        </p:grpSpPr>
        <p:sp>
          <p:nvSpPr>
            <p:cNvPr id="208" name="矩形 207">
              <a:extLst>
                <a:ext uri="{FF2B5EF4-FFF2-40B4-BE49-F238E27FC236}">
                  <a16:creationId xmlns:a16="http://schemas.microsoft.com/office/drawing/2014/main" id="{A498EA82-07C2-4DD1-8590-7A646AF7F555}"/>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9" name="椭圆 208">
              <a:extLst>
                <a:ext uri="{FF2B5EF4-FFF2-40B4-BE49-F238E27FC236}">
                  <a16:creationId xmlns:a16="http://schemas.microsoft.com/office/drawing/2014/main" id="{6C321FD6-4530-4765-B53E-F6ADF87B821D}"/>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0" name="椭圆 209">
              <a:extLst>
                <a:ext uri="{FF2B5EF4-FFF2-40B4-BE49-F238E27FC236}">
                  <a16:creationId xmlns:a16="http://schemas.microsoft.com/office/drawing/2014/main" id="{E55F47DA-A83A-4372-A503-1B8164C594E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1" name="椭圆 210">
              <a:extLst>
                <a:ext uri="{FF2B5EF4-FFF2-40B4-BE49-F238E27FC236}">
                  <a16:creationId xmlns:a16="http://schemas.microsoft.com/office/drawing/2014/main" id="{E6B3108D-BCF4-4C1C-92A2-6072E2538559}"/>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2" name="椭圆 211">
              <a:extLst>
                <a:ext uri="{FF2B5EF4-FFF2-40B4-BE49-F238E27FC236}">
                  <a16:creationId xmlns:a16="http://schemas.microsoft.com/office/drawing/2014/main" id="{65CB68B0-660D-4C9D-B6B8-703810C665F4}"/>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13" name="直接连接符 212">
            <a:extLst>
              <a:ext uri="{FF2B5EF4-FFF2-40B4-BE49-F238E27FC236}">
                <a16:creationId xmlns:a16="http://schemas.microsoft.com/office/drawing/2014/main" id="{110FEAD3-DEA4-4230-9673-576197F259A5}"/>
              </a:ext>
            </a:extLst>
          </p:cNvPr>
          <p:cNvCxnSpPr>
            <a:cxnSpLocks/>
            <a:endCxn id="202" idx="1"/>
          </p:cNvCxnSpPr>
          <p:nvPr/>
        </p:nvCxnSpPr>
        <p:spPr>
          <a:xfrm>
            <a:off x="3796839" y="48490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85A44E9B-15FE-4AB1-9A0E-89496D2C0EEC}"/>
              </a:ext>
            </a:extLst>
          </p:cNvPr>
          <p:cNvCxnSpPr>
            <a:cxnSpLocks/>
            <a:stCxn id="202" idx="3"/>
            <a:endCxn id="208" idx="1"/>
          </p:cNvCxnSpPr>
          <p:nvPr/>
        </p:nvCxnSpPr>
        <p:spPr>
          <a:xfrm>
            <a:off x="6206302" y="485217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5" name="矩形 214">
            <a:extLst>
              <a:ext uri="{FF2B5EF4-FFF2-40B4-BE49-F238E27FC236}">
                <a16:creationId xmlns:a16="http://schemas.microsoft.com/office/drawing/2014/main" id="{F5C2D16A-FBCE-4996-B770-F99665999E36}"/>
              </a:ext>
            </a:extLst>
          </p:cNvPr>
          <p:cNvSpPr/>
          <p:nvPr/>
        </p:nvSpPr>
        <p:spPr>
          <a:xfrm>
            <a:off x="4359803" y="4673222"/>
            <a:ext cx="1686839" cy="369332"/>
          </a:xfrm>
          <a:prstGeom prst="rect">
            <a:avLst/>
          </a:prstGeom>
        </p:spPr>
        <p:txBody>
          <a:bodyPr wrap="square">
            <a:spAutoFit/>
          </a:bodyPr>
          <a:lstStyle/>
          <a:p>
            <a:r>
              <a:rPr lang="zh-CN" altLang="en-US"/>
              <a:t>货币兑换</a:t>
            </a:r>
          </a:p>
        </p:txBody>
      </p:sp>
      <p:sp>
        <p:nvSpPr>
          <p:cNvPr id="216" name="矩形 215">
            <a:extLst>
              <a:ext uri="{FF2B5EF4-FFF2-40B4-BE49-F238E27FC236}">
                <a16:creationId xmlns:a16="http://schemas.microsoft.com/office/drawing/2014/main" id="{8AC67283-E3CA-4727-B560-E3385E8167A2}"/>
              </a:ext>
            </a:extLst>
          </p:cNvPr>
          <p:cNvSpPr/>
          <p:nvPr/>
        </p:nvSpPr>
        <p:spPr>
          <a:xfrm>
            <a:off x="7369836" y="4699045"/>
            <a:ext cx="4004616"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支持多国币种，根据需要进行汇率转换 </a:t>
            </a:r>
            <a:r>
              <a:rPr lang="en-US" altLang="zh-CN" sz="1400">
                <a:latin typeface="Arial" panose="020B0604020202020204" pitchFamily="34" charset="0"/>
                <a:ea typeface="微软雅黑" panose="020B0503020204020204" pitchFamily="34" charset="-122"/>
                <a:sym typeface="Arial" panose="020B0604020202020204" pitchFamily="34" charset="0"/>
              </a:rPr>
              <a:t>By</a:t>
            </a:r>
            <a:r>
              <a:rPr lang="zh-CN" altLang="en-US" sz="1400">
                <a:latin typeface="Arial" panose="020B0604020202020204" pitchFamily="34" charset="0"/>
                <a:ea typeface="微软雅黑" panose="020B0503020204020204" pitchFamily="34" charset="-122"/>
                <a:sym typeface="Arial" panose="020B0604020202020204" pitchFamily="34" charset="0"/>
              </a:rPr>
              <a:t>田紫月</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17" name="组合 216">
            <a:extLst>
              <a:ext uri="{FF2B5EF4-FFF2-40B4-BE49-F238E27FC236}">
                <a16:creationId xmlns:a16="http://schemas.microsoft.com/office/drawing/2014/main" id="{4E3DB016-1E72-47A1-826C-58F0816185FE}"/>
              </a:ext>
            </a:extLst>
          </p:cNvPr>
          <p:cNvGrpSpPr/>
          <p:nvPr/>
        </p:nvGrpSpPr>
        <p:grpSpPr>
          <a:xfrm>
            <a:off x="4266995" y="5268406"/>
            <a:ext cx="1956406" cy="509896"/>
            <a:chOff x="888096" y="1000203"/>
            <a:chExt cx="4259825" cy="944066"/>
          </a:xfrm>
        </p:grpSpPr>
        <p:sp>
          <p:nvSpPr>
            <p:cNvPr id="218" name="矩形 217">
              <a:extLst>
                <a:ext uri="{FF2B5EF4-FFF2-40B4-BE49-F238E27FC236}">
                  <a16:creationId xmlns:a16="http://schemas.microsoft.com/office/drawing/2014/main" id="{AF4F1631-9A74-46DE-81DA-95248475435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9" name="椭圆 218">
              <a:extLst>
                <a:ext uri="{FF2B5EF4-FFF2-40B4-BE49-F238E27FC236}">
                  <a16:creationId xmlns:a16="http://schemas.microsoft.com/office/drawing/2014/main" id="{DD787469-1986-4FD0-924E-6A43325B6E28}"/>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0" name="椭圆 219">
              <a:extLst>
                <a:ext uri="{FF2B5EF4-FFF2-40B4-BE49-F238E27FC236}">
                  <a16:creationId xmlns:a16="http://schemas.microsoft.com/office/drawing/2014/main" id="{3B12A9F4-39F5-4A16-9C48-369C71D88BCD}"/>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1" name="椭圆 220">
              <a:extLst>
                <a:ext uri="{FF2B5EF4-FFF2-40B4-BE49-F238E27FC236}">
                  <a16:creationId xmlns:a16="http://schemas.microsoft.com/office/drawing/2014/main" id="{3C33C3B8-1095-4184-A5C7-9DBC51699AD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2" name="椭圆 221">
              <a:extLst>
                <a:ext uri="{FF2B5EF4-FFF2-40B4-BE49-F238E27FC236}">
                  <a16:creationId xmlns:a16="http://schemas.microsoft.com/office/drawing/2014/main" id="{12BCB33B-F048-4C74-B966-8DAD4A72D289}"/>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3" name="组合 222">
            <a:extLst>
              <a:ext uri="{FF2B5EF4-FFF2-40B4-BE49-F238E27FC236}">
                <a16:creationId xmlns:a16="http://schemas.microsoft.com/office/drawing/2014/main" id="{B8CDA9A4-FAE0-4BA4-966E-E5B1279937E3}"/>
              </a:ext>
            </a:extLst>
          </p:cNvPr>
          <p:cNvGrpSpPr/>
          <p:nvPr/>
        </p:nvGrpSpPr>
        <p:grpSpPr>
          <a:xfrm>
            <a:off x="7273883" y="5273106"/>
            <a:ext cx="4316173" cy="509896"/>
            <a:chOff x="888096" y="1000203"/>
            <a:chExt cx="4259825" cy="944066"/>
          </a:xfrm>
        </p:grpSpPr>
        <p:sp>
          <p:nvSpPr>
            <p:cNvPr id="224" name="矩形 223">
              <a:extLst>
                <a:ext uri="{FF2B5EF4-FFF2-40B4-BE49-F238E27FC236}">
                  <a16:creationId xmlns:a16="http://schemas.microsoft.com/office/drawing/2014/main" id="{51D39E2A-86C4-4603-A4CE-9595551DBCE2}"/>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5" name="椭圆 224">
              <a:extLst>
                <a:ext uri="{FF2B5EF4-FFF2-40B4-BE49-F238E27FC236}">
                  <a16:creationId xmlns:a16="http://schemas.microsoft.com/office/drawing/2014/main" id="{E8F9AC63-760F-4846-A982-135E2F7D6DC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6" name="椭圆 225">
              <a:extLst>
                <a:ext uri="{FF2B5EF4-FFF2-40B4-BE49-F238E27FC236}">
                  <a16:creationId xmlns:a16="http://schemas.microsoft.com/office/drawing/2014/main" id="{6CC5F22F-2761-4AA5-9B38-AFE06DA5F1B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7" name="椭圆 226">
              <a:extLst>
                <a:ext uri="{FF2B5EF4-FFF2-40B4-BE49-F238E27FC236}">
                  <a16:creationId xmlns:a16="http://schemas.microsoft.com/office/drawing/2014/main" id="{B67B2F5B-4F3D-4496-8E2F-06051F5872F1}"/>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8" name="椭圆 227">
              <a:extLst>
                <a:ext uri="{FF2B5EF4-FFF2-40B4-BE49-F238E27FC236}">
                  <a16:creationId xmlns:a16="http://schemas.microsoft.com/office/drawing/2014/main" id="{F3ED9ED3-1E42-407B-AB54-C9798EB8FE3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29" name="直接连接符 228">
            <a:extLst>
              <a:ext uri="{FF2B5EF4-FFF2-40B4-BE49-F238E27FC236}">
                <a16:creationId xmlns:a16="http://schemas.microsoft.com/office/drawing/2014/main" id="{D29C38B0-E049-4D8D-9BBA-DB81A54EA3D7}"/>
              </a:ext>
            </a:extLst>
          </p:cNvPr>
          <p:cNvCxnSpPr>
            <a:cxnSpLocks/>
            <a:endCxn id="218" idx="1"/>
          </p:cNvCxnSpPr>
          <p:nvPr/>
        </p:nvCxnSpPr>
        <p:spPr>
          <a:xfrm>
            <a:off x="3796839" y="5525308"/>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B95E158E-9666-466F-95E1-594E8AED9681}"/>
              </a:ext>
            </a:extLst>
          </p:cNvPr>
          <p:cNvCxnSpPr>
            <a:cxnSpLocks/>
            <a:stCxn id="218" idx="3"/>
            <a:endCxn id="224" idx="1"/>
          </p:cNvCxnSpPr>
          <p:nvPr/>
        </p:nvCxnSpPr>
        <p:spPr>
          <a:xfrm>
            <a:off x="6206302" y="5528448"/>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1" name="矩形 230">
            <a:extLst>
              <a:ext uri="{FF2B5EF4-FFF2-40B4-BE49-F238E27FC236}">
                <a16:creationId xmlns:a16="http://schemas.microsoft.com/office/drawing/2014/main" id="{164DB539-1EE1-4B1B-8331-232AD00080C6}"/>
              </a:ext>
            </a:extLst>
          </p:cNvPr>
          <p:cNvSpPr/>
          <p:nvPr/>
        </p:nvSpPr>
        <p:spPr>
          <a:xfrm>
            <a:off x="4359803" y="5349497"/>
            <a:ext cx="1555223" cy="369332"/>
          </a:xfrm>
          <a:prstGeom prst="rect">
            <a:avLst/>
          </a:prstGeom>
        </p:spPr>
        <p:txBody>
          <a:bodyPr wrap="square">
            <a:spAutoFit/>
          </a:bodyPr>
          <a:lstStyle/>
          <a:p>
            <a:r>
              <a:rPr lang="zh-CN" altLang="en-US"/>
              <a:t>号码归属地</a:t>
            </a:r>
          </a:p>
        </p:txBody>
      </p:sp>
      <p:sp>
        <p:nvSpPr>
          <p:cNvPr id="232" name="矩形 231">
            <a:extLst>
              <a:ext uri="{FF2B5EF4-FFF2-40B4-BE49-F238E27FC236}">
                <a16:creationId xmlns:a16="http://schemas.microsoft.com/office/drawing/2014/main" id="{CB8BC339-18C2-4EF7-A2E8-D6D8BC4D2CD5}"/>
              </a:ext>
            </a:extLst>
          </p:cNvPr>
          <p:cNvSpPr/>
          <p:nvPr/>
        </p:nvSpPr>
        <p:spPr>
          <a:xfrm>
            <a:off x="7369836" y="5375320"/>
            <a:ext cx="3134059"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获取手机号归属地等信息 </a:t>
            </a:r>
            <a:r>
              <a:rPr lang="en-US" altLang="zh-CN" sz="1400">
                <a:latin typeface="Arial" panose="020B0604020202020204" pitchFamily="34" charset="0"/>
                <a:ea typeface="微软雅黑" panose="020B0503020204020204" pitchFamily="34" charset="-122"/>
                <a:sym typeface="Arial" panose="020B0604020202020204" pitchFamily="34" charset="0"/>
              </a:rPr>
              <a:t>By</a:t>
            </a:r>
            <a:r>
              <a:rPr lang="zh-CN" altLang="en-US" sz="1400">
                <a:latin typeface="Arial" panose="020B0604020202020204" pitchFamily="34" charset="0"/>
                <a:ea typeface="微软雅黑" panose="020B0503020204020204" pitchFamily="34" charset="-122"/>
                <a:sym typeface="Arial" panose="020B0604020202020204" pitchFamily="34" charset="0"/>
              </a:rPr>
              <a:t>王书雅</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34" name="组合 233">
            <a:extLst>
              <a:ext uri="{FF2B5EF4-FFF2-40B4-BE49-F238E27FC236}">
                <a16:creationId xmlns:a16="http://schemas.microsoft.com/office/drawing/2014/main" id="{59D772FF-DF6B-42FC-84E7-CB3F0A4181BF}"/>
              </a:ext>
            </a:extLst>
          </p:cNvPr>
          <p:cNvGrpSpPr/>
          <p:nvPr/>
        </p:nvGrpSpPr>
        <p:grpSpPr>
          <a:xfrm>
            <a:off x="4276520" y="5963731"/>
            <a:ext cx="1956406" cy="509896"/>
            <a:chOff x="888096" y="1000203"/>
            <a:chExt cx="4259825" cy="944066"/>
          </a:xfrm>
        </p:grpSpPr>
        <p:sp>
          <p:nvSpPr>
            <p:cNvPr id="235" name="矩形 234">
              <a:extLst>
                <a:ext uri="{FF2B5EF4-FFF2-40B4-BE49-F238E27FC236}">
                  <a16:creationId xmlns:a16="http://schemas.microsoft.com/office/drawing/2014/main" id="{B661E1AE-144F-40AC-AAF1-57BE8B50A2EA}"/>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6" name="椭圆 235">
              <a:extLst>
                <a:ext uri="{FF2B5EF4-FFF2-40B4-BE49-F238E27FC236}">
                  <a16:creationId xmlns:a16="http://schemas.microsoft.com/office/drawing/2014/main" id="{100CBE32-71EF-4572-AF4C-E1BCE3135915}"/>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7" name="椭圆 236">
              <a:extLst>
                <a:ext uri="{FF2B5EF4-FFF2-40B4-BE49-F238E27FC236}">
                  <a16:creationId xmlns:a16="http://schemas.microsoft.com/office/drawing/2014/main" id="{E709CE57-3377-441B-AA95-EA56A70FC7F8}"/>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8" name="椭圆 237">
              <a:extLst>
                <a:ext uri="{FF2B5EF4-FFF2-40B4-BE49-F238E27FC236}">
                  <a16:creationId xmlns:a16="http://schemas.microsoft.com/office/drawing/2014/main" id="{335EEF2C-2A83-464B-A3D9-26DE477DD268}"/>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9" name="椭圆 238">
              <a:extLst>
                <a:ext uri="{FF2B5EF4-FFF2-40B4-BE49-F238E27FC236}">
                  <a16:creationId xmlns:a16="http://schemas.microsoft.com/office/drawing/2014/main" id="{2751E184-D1E4-4B80-BA22-B144C95C0F17}"/>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0" name="组合 239">
            <a:extLst>
              <a:ext uri="{FF2B5EF4-FFF2-40B4-BE49-F238E27FC236}">
                <a16:creationId xmlns:a16="http://schemas.microsoft.com/office/drawing/2014/main" id="{11927655-BA78-43B0-9EF7-BEFA1BCA233C}"/>
              </a:ext>
            </a:extLst>
          </p:cNvPr>
          <p:cNvGrpSpPr/>
          <p:nvPr/>
        </p:nvGrpSpPr>
        <p:grpSpPr>
          <a:xfrm>
            <a:off x="7283408" y="5968431"/>
            <a:ext cx="4316173" cy="509896"/>
            <a:chOff x="888096" y="1000203"/>
            <a:chExt cx="4259825" cy="944066"/>
          </a:xfrm>
        </p:grpSpPr>
        <p:sp>
          <p:nvSpPr>
            <p:cNvPr id="241" name="矩形 240">
              <a:extLst>
                <a:ext uri="{FF2B5EF4-FFF2-40B4-BE49-F238E27FC236}">
                  <a16:creationId xmlns:a16="http://schemas.microsoft.com/office/drawing/2014/main" id="{331C482A-87E2-4013-9279-2D6B00A7AE6B}"/>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2" name="椭圆 241">
              <a:extLst>
                <a:ext uri="{FF2B5EF4-FFF2-40B4-BE49-F238E27FC236}">
                  <a16:creationId xmlns:a16="http://schemas.microsoft.com/office/drawing/2014/main" id="{A7C03503-D55D-4F7E-8A40-4989EECCCC29}"/>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3" name="椭圆 242">
              <a:extLst>
                <a:ext uri="{FF2B5EF4-FFF2-40B4-BE49-F238E27FC236}">
                  <a16:creationId xmlns:a16="http://schemas.microsoft.com/office/drawing/2014/main" id="{7403D2CE-D864-42B2-A226-B7AAD051A29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4" name="椭圆 243">
              <a:extLst>
                <a:ext uri="{FF2B5EF4-FFF2-40B4-BE49-F238E27FC236}">
                  <a16:creationId xmlns:a16="http://schemas.microsoft.com/office/drawing/2014/main" id="{2F381D83-2C9C-404A-A681-9D8B38CEF70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 name="椭圆 244">
              <a:extLst>
                <a:ext uri="{FF2B5EF4-FFF2-40B4-BE49-F238E27FC236}">
                  <a16:creationId xmlns:a16="http://schemas.microsoft.com/office/drawing/2014/main" id="{EA0ACDD5-6C5F-48D9-80DC-C821F8809A4B}"/>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6" name="直接连接符 245">
            <a:extLst>
              <a:ext uri="{FF2B5EF4-FFF2-40B4-BE49-F238E27FC236}">
                <a16:creationId xmlns:a16="http://schemas.microsoft.com/office/drawing/2014/main" id="{6B4627AA-9CA0-4D48-A2C9-9905A8FE8345}"/>
              </a:ext>
            </a:extLst>
          </p:cNvPr>
          <p:cNvCxnSpPr>
            <a:cxnSpLocks/>
            <a:endCxn id="235" idx="1"/>
          </p:cNvCxnSpPr>
          <p:nvPr/>
        </p:nvCxnSpPr>
        <p:spPr>
          <a:xfrm>
            <a:off x="3806364" y="6220633"/>
            <a:ext cx="480778" cy="3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0D376AB5-EFC6-4C48-A8A0-09027525EADE}"/>
              </a:ext>
            </a:extLst>
          </p:cNvPr>
          <p:cNvCxnSpPr>
            <a:cxnSpLocks/>
            <a:stCxn id="235" idx="3"/>
            <a:endCxn id="241" idx="1"/>
          </p:cNvCxnSpPr>
          <p:nvPr/>
        </p:nvCxnSpPr>
        <p:spPr>
          <a:xfrm>
            <a:off x="6215827" y="6223773"/>
            <a:ext cx="1091016" cy="4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8" name="矩形 247">
            <a:extLst>
              <a:ext uri="{FF2B5EF4-FFF2-40B4-BE49-F238E27FC236}">
                <a16:creationId xmlns:a16="http://schemas.microsoft.com/office/drawing/2014/main" id="{FEEC4661-B6D1-4948-8D75-4C2651AB56F6}"/>
              </a:ext>
            </a:extLst>
          </p:cNvPr>
          <p:cNvSpPr/>
          <p:nvPr/>
        </p:nvSpPr>
        <p:spPr>
          <a:xfrm>
            <a:off x="4369328" y="6044822"/>
            <a:ext cx="1555223" cy="369332"/>
          </a:xfrm>
          <a:prstGeom prst="rect">
            <a:avLst/>
          </a:prstGeom>
        </p:spPr>
        <p:txBody>
          <a:bodyPr wrap="square">
            <a:spAutoFit/>
          </a:bodyPr>
          <a:lstStyle/>
          <a:p>
            <a:r>
              <a:rPr lang="en-US" altLang="zh-CN"/>
              <a:t>PM 2.5</a:t>
            </a:r>
            <a:endParaRPr lang="zh-CN" altLang="en-US"/>
          </a:p>
        </p:txBody>
      </p:sp>
      <p:sp>
        <p:nvSpPr>
          <p:cNvPr id="249" name="矩形 248">
            <a:extLst>
              <a:ext uri="{FF2B5EF4-FFF2-40B4-BE49-F238E27FC236}">
                <a16:creationId xmlns:a16="http://schemas.microsoft.com/office/drawing/2014/main" id="{D506B5C7-C1D7-4F3F-9158-E11B321F1412}"/>
              </a:ext>
            </a:extLst>
          </p:cNvPr>
          <p:cNvSpPr/>
          <p:nvPr/>
        </p:nvSpPr>
        <p:spPr>
          <a:xfrm>
            <a:off x="7379362" y="6070645"/>
            <a:ext cx="2457964" cy="307777"/>
          </a:xfrm>
          <a:prstGeom prst="rect">
            <a:avLst/>
          </a:prstGeom>
        </p:spPr>
        <p:txBody>
          <a:bodyPr wrap="square">
            <a:spAutoFit/>
          </a:bodyPr>
          <a:lstStyle/>
          <a:p>
            <a:r>
              <a:rPr lang="zh-CN" altLang="en-US" sz="1400">
                <a:latin typeface="Arial" panose="020B0604020202020204" pitchFamily="34" charset="0"/>
                <a:ea typeface="微软雅黑" panose="020B0503020204020204" pitchFamily="34" charset="-122"/>
                <a:sym typeface="Arial" panose="020B0604020202020204" pitchFamily="34" charset="0"/>
              </a:rPr>
              <a:t>查询地区</a:t>
            </a:r>
            <a:r>
              <a:rPr lang="en-US" altLang="zh-CN" sz="1400">
                <a:latin typeface="Arial" panose="020B0604020202020204" pitchFamily="34" charset="0"/>
                <a:ea typeface="微软雅黑" panose="020B0503020204020204" pitchFamily="34" charset="-122"/>
                <a:sym typeface="Arial" panose="020B0604020202020204" pitchFamily="34" charset="0"/>
              </a:rPr>
              <a:t>PM 2.5</a:t>
            </a:r>
            <a:r>
              <a:rPr lang="zh-CN" altLang="en-US" sz="1400">
                <a:latin typeface="Arial" panose="020B0604020202020204" pitchFamily="34" charset="0"/>
                <a:ea typeface="微软雅黑" panose="020B0503020204020204" pitchFamily="34" charset="-122"/>
                <a:sym typeface="Arial" panose="020B0604020202020204" pitchFamily="34" charset="0"/>
              </a:rPr>
              <a:t> </a:t>
            </a:r>
            <a:r>
              <a:rPr lang="en-US" altLang="zh-CN" sz="1400">
                <a:latin typeface="Arial" panose="020B0604020202020204" pitchFamily="34" charset="0"/>
                <a:ea typeface="微软雅黑" panose="020B0503020204020204" pitchFamily="34" charset="-122"/>
                <a:sym typeface="Arial" panose="020B0604020202020204" pitchFamily="34" charset="0"/>
              </a:rPr>
              <a:t>By</a:t>
            </a:r>
            <a:r>
              <a:rPr lang="zh-CN" altLang="en-US" sz="1400">
                <a:latin typeface="Arial" panose="020B0604020202020204" pitchFamily="34" charset="0"/>
                <a:ea typeface="微软雅黑" panose="020B0503020204020204" pitchFamily="34" charset="-122"/>
                <a:sym typeface="Arial" panose="020B0604020202020204" pitchFamily="34" charset="0"/>
              </a:rPr>
              <a:t>位鹏飞</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6093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TotalTime>
  <Words>617</Words>
  <Application>Microsoft Office PowerPoint</Application>
  <PresentationFormat>宽屏</PresentationFormat>
  <Paragraphs>108</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微软雅黑</vt:lpstr>
      <vt:lpstr>Arial</vt:lpstr>
      <vt:lpstr>Segoe UI</vt:lpstr>
      <vt:lpstr>Segoe UI Light</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龚 烁宇</cp:lastModifiedBy>
  <cp:revision>48</cp:revision>
  <dcterms:created xsi:type="dcterms:W3CDTF">2015-08-18T02:51:41Z</dcterms:created>
  <dcterms:modified xsi:type="dcterms:W3CDTF">2019-12-29T13:02:15Z</dcterms:modified>
  <cp:category>店铺： BOSSPPT顶尖职业文案</cp:category>
  <cp:contentStatus>BOSSPPT</cp:contentStatus>
</cp:coreProperties>
</file>