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0" r:id="rId7"/>
    <p:sldId id="260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94" r:id="rId18"/>
    <p:sldId id="295" r:id="rId19"/>
    <p:sldId id="261" r:id="rId20"/>
    <p:sldId id="293" r:id="rId21"/>
    <p:sldId id="262" r:id="rId22"/>
    <p:sldId id="280" r:id="rId23"/>
    <p:sldId id="281" r:id="rId24"/>
    <p:sldId id="282" r:id="rId25"/>
    <p:sldId id="283" r:id="rId26"/>
    <p:sldId id="284" r:id="rId27"/>
    <p:sldId id="263" r:id="rId28"/>
  </p:sldIdLst>
  <p:sldSz cx="5765800" cy="3244850"/>
  <p:notesSz cx="5765800" cy="3244850"/>
  <p:custDataLst>
    <p:tags r:id="rId32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2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66"/>
            <a:ext cx="5760085" cy="1944370"/>
          </a:xfrm>
          <a:custGeom>
            <a:avLst/>
            <a:gdLst/>
            <a:ahLst/>
            <a:cxnLst/>
            <a:rect l="l" t="t" r="r" b="b"/>
            <a:pathLst>
              <a:path w="5760085" h="1944370">
                <a:moveTo>
                  <a:pt x="5759996" y="0"/>
                </a:moveTo>
                <a:lnTo>
                  <a:pt x="0" y="0"/>
                </a:lnTo>
                <a:lnTo>
                  <a:pt x="0" y="1944014"/>
                </a:lnTo>
                <a:lnTo>
                  <a:pt x="5759996" y="1944014"/>
                </a:lnTo>
                <a:lnTo>
                  <a:pt x="5759996" y="0"/>
                </a:lnTo>
                <a:close/>
              </a:path>
            </a:pathLst>
          </a:custGeom>
          <a:solidFill>
            <a:srgbClr val="0011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204470"/>
          </a:xfrm>
          <a:custGeom>
            <a:avLst/>
            <a:gdLst/>
            <a:ahLst/>
            <a:cxnLst/>
            <a:rect l="l" t="t" r="r" b="b"/>
            <a:pathLst>
              <a:path w="5760085" h="204470">
                <a:moveTo>
                  <a:pt x="5759996" y="0"/>
                </a:moveTo>
                <a:lnTo>
                  <a:pt x="0" y="0"/>
                </a:lnTo>
                <a:lnTo>
                  <a:pt x="0" y="203974"/>
                </a:lnTo>
                <a:lnTo>
                  <a:pt x="5759996" y="203974"/>
                </a:lnTo>
                <a:lnTo>
                  <a:pt x="5759996" y="0"/>
                </a:lnTo>
                <a:close/>
              </a:path>
            </a:pathLst>
          </a:custGeom>
          <a:solidFill>
            <a:srgbClr val="0011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650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1268" y="474186"/>
            <a:ext cx="4454525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746315"/>
            <a:ext cx="5189220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5290" y="3106011"/>
            <a:ext cx="171450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38381" y="3106011"/>
            <a:ext cx="30416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slide" Target="slide26.xml"/><Relationship Id="rId7" Type="http://schemas.openxmlformats.org/officeDocument/2006/relationships/slide" Target="slide10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0" Type="http://schemas.openxmlformats.org/officeDocument/2006/relationships/slideLayout" Target="../slideLayouts/slideLayout5.xml"/><Relationship Id="rId1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slide" Target="slide20.xml"/><Relationship Id="rId7" Type="http://schemas.openxmlformats.org/officeDocument/2006/relationships/slide" Target="slide10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slide" Target="slide18.xml"/><Relationship Id="rId7" Type="http://schemas.openxmlformats.org/officeDocument/2006/relationships/slide" Target="slide10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4.png"/><Relationship Id="rId1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slide" Target="slide13.xml"/><Relationship Id="rId7" Type="http://schemas.openxmlformats.org/officeDocument/2006/relationships/slide" Target="slide10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4.png"/><Relationship Id="rId1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slide" Target="slide13.xml"/><Relationship Id="rId7" Type="http://schemas.openxmlformats.org/officeDocument/2006/relationships/slide" Target="slide10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0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slide" Target="slide13.xml"/><Relationship Id="rId7" Type="http://schemas.openxmlformats.org/officeDocument/2006/relationships/slide" Target="slide10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34.png"/><Relationship Id="rId12" Type="http://schemas.openxmlformats.org/officeDocument/2006/relationships/image" Target="../media/image33.png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slide" Target="slide13.xml"/><Relationship Id="rId7" Type="http://schemas.openxmlformats.org/officeDocument/2006/relationships/slide" Target="slide10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0" Type="http://schemas.openxmlformats.org/officeDocument/2006/relationships/slideLayout" Target="../slideLayouts/slideLayout5.xml"/><Relationship Id="rId1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slide" Target="slide13.xml"/><Relationship Id="rId7" Type="http://schemas.openxmlformats.org/officeDocument/2006/relationships/slide" Target="slide10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slide" Target="slide1.xml"/><Relationship Id="rId6" Type="http://schemas.openxmlformats.org/officeDocument/2006/relationships/slide" Target="slide26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slide" Target="slide1.xml"/><Relationship Id="rId6" Type="http://schemas.openxmlformats.org/officeDocument/2006/relationships/slide" Target="slide25.xml"/><Relationship Id="rId5" Type="http://schemas.openxmlformats.org/officeDocument/2006/relationships/slide" Target="slide19.xml"/><Relationship Id="rId4" Type="http://schemas.openxmlformats.org/officeDocument/2006/relationships/slide" Target="slide18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slide" Target="slide1.xml"/><Relationship Id="rId6" Type="http://schemas.openxmlformats.org/officeDocument/2006/relationships/slide" Target="slide26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0" Type="http://schemas.openxmlformats.org/officeDocument/2006/relationships/slideLayout" Target="../slideLayouts/slideLayout5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slide" Target="slide1.xml"/><Relationship Id="rId6" Type="http://schemas.openxmlformats.org/officeDocument/2006/relationships/slide" Target="slide26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49.png"/><Relationship Id="rId12" Type="http://schemas.openxmlformats.org/officeDocument/2006/relationships/image" Target="../media/image48.png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slide" Target="slide1.xml"/><Relationship Id="rId7" Type="http://schemas.openxmlformats.org/officeDocument/2006/relationships/slide" Target="slide26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0" Type="http://schemas.openxmlformats.org/officeDocument/2006/relationships/slideLayout" Target="../slideLayouts/slideLayout5.xml"/><Relationship Id="rId1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slide" Target="slide1.xml"/><Relationship Id="rId7" Type="http://schemas.openxmlformats.org/officeDocument/2006/relationships/slide" Target="slide2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0.png"/><Relationship Id="rId1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slide" Target="slide1.xml"/><Relationship Id="rId7" Type="http://schemas.openxmlformats.org/officeDocument/2006/relationships/slide" Target="slide2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0.png"/><Relationship Id="rId1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slide" Target="slide26.xml"/><Relationship Id="rId7" Type="http://schemas.openxmlformats.org/officeDocument/2006/relationships/slide" Target="slide2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0.png"/><Relationship Id="rId1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slide" Target="slide25.xml"/><Relationship Id="rId7" Type="http://schemas.openxmlformats.org/officeDocument/2006/relationships/slide" Target="slide2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slide" Target="slide1.xml"/><Relationship Id="rId6" Type="http://schemas.openxmlformats.org/officeDocument/2006/relationships/slide" Target="slide26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slide" Target="slide1.xml"/><Relationship Id="rId6" Type="http://schemas.openxmlformats.org/officeDocument/2006/relationships/slide" Target="slide26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slide" Target="slide1.xml"/><Relationship Id="rId6" Type="http://schemas.openxmlformats.org/officeDocument/2006/relationships/slide" Target="slide26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slide" Target="slide1.xml"/><Relationship Id="rId7" Type="http://schemas.openxmlformats.org/officeDocument/2006/relationships/slide" Target="slide26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7.png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slide" Target="slide1.xml"/><Relationship Id="rId6" Type="http://schemas.openxmlformats.org/officeDocument/2006/relationships/slide" Target="slide26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slide" Target="slide26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4" Type="http://schemas.openxmlformats.org/officeDocument/2006/relationships/slide" Target="slide1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1.png"/><Relationship Id="rId7" Type="http://schemas.openxmlformats.org/officeDocument/2006/relationships/slide" Target="slide20.xml"/><Relationship Id="rId6" Type="http://schemas.openxmlformats.org/officeDocument/2006/relationships/slide" Target="slide18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4.png"/><Relationship Id="rId1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1.png"/><Relationship Id="rId7" Type="http://schemas.openxmlformats.org/officeDocument/2006/relationships/slide" Target="slide18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.bin"/><Relationship Id="rId10" Type="http://schemas.openxmlformats.org/officeDocument/2006/relationships/image" Target="../media/image14.png"/><Relationship Id="rId1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339850" algn="l"/>
              </a:tabLst>
            </a:pPr>
            <a:r>
              <a:rPr spc="-80" dirty="0"/>
              <a:t>node2vec:	Scalable</a:t>
            </a:r>
            <a:r>
              <a:rPr spc="175" dirty="0"/>
              <a:t> </a:t>
            </a:r>
            <a:r>
              <a:rPr spc="-40" dirty="0"/>
              <a:t>Feature</a:t>
            </a:r>
            <a:r>
              <a:rPr spc="175" dirty="0"/>
              <a:t> </a:t>
            </a:r>
            <a:r>
              <a:rPr spc="-80" dirty="0"/>
              <a:t>Learning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851268" y="790505"/>
            <a:ext cx="15551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50" b="1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5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Networks</a:t>
            </a:r>
            <a:endParaRPr sz="2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268" y="1086445"/>
            <a:ext cx="2471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Authors:</a:t>
            </a:r>
            <a:r>
              <a:rPr sz="11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Aditya</a:t>
            </a:r>
            <a:r>
              <a:rPr sz="11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Grover</a:t>
            </a:r>
            <a:r>
              <a:rPr sz="11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1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Jure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Leskovec</a:t>
            </a:r>
            <a:endParaRPr sz="11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945081"/>
            <a:ext cx="5760085" cy="328930"/>
          </a:xfrm>
          <a:custGeom>
            <a:avLst/>
            <a:gdLst/>
            <a:ahLst/>
            <a:cxnLst/>
            <a:rect l="l" t="t" r="r" b="b"/>
            <a:pathLst>
              <a:path w="5760085" h="328930">
                <a:moveTo>
                  <a:pt x="5759996" y="0"/>
                </a:moveTo>
                <a:lnTo>
                  <a:pt x="0" y="0"/>
                </a:lnTo>
                <a:lnTo>
                  <a:pt x="0" y="328561"/>
                </a:lnTo>
                <a:lnTo>
                  <a:pt x="5759996" y="328561"/>
                </a:lnTo>
                <a:lnTo>
                  <a:pt x="5759996" y="0"/>
                </a:lnTo>
                <a:close/>
              </a:path>
            </a:pathLst>
          </a:custGeom>
          <a:solidFill>
            <a:srgbClr val="F46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2774" y="1992755"/>
            <a:ext cx="15290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Chenyu</a:t>
            </a:r>
            <a:r>
              <a:rPr sz="1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Shi</a:t>
            </a:r>
            <a:r>
              <a:rPr sz="1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1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Shupei</a:t>
            </a:r>
            <a:r>
              <a:rPr sz="1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Li</a:t>
            </a:r>
            <a:endParaRPr sz="11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0371" y="1965056"/>
            <a:ext cx="216090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Leiden</a:t>
            </a:r>
            <a:r>
              <a:rPr sz="8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Institute</a:t>
            </a:r>
            <a:r>
              <a:rPr sz="8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8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Advanced</a:t>
            </a:r>
            <a:r>
              <a:rPr sz="8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Computer</a:t>
            </a:r>
            <a:r>
              <a:rPr sz="8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8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Science </a:t>
            </a:r>
            <a:r>
              <a:rPr sz="8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November</a:t>
            </a:r>
            <a:r>
              <a:rPr sz="8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18,</a:t>
            </a:r>
            <a:r>
              <a:rPr sz="8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2022</a:t>
            </a:r>
            <a:endParaRPr sz="8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8365" y="2923524"/>
            <a:ext cx="634963" cy="688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812" y="2586215"/>
            <a:ext cx="766948" cy="2702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669" y="2488328"/>
            <a:ext cx="468192" cy="54356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2731" y="140159"/>
            <a:ext cx="41275" cy="41275"/>
            <a:chOff x="2242731" y="140159"/>
            <a:chExt cx="41275" cy="41275"/>
          </a:xfrm>
        </p:grpSpPr>
        <p:sp>
          <p:nvSpPr>
            <p:cNvPr id="8" name="object 8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67" name="object 12"/>
          <p:cNvSpPr/>
          <p:nvPr/>
        </p:nvSpPr>
        <p:spPr>
          <a:xfrm>
            <a:off x="3310255" y="1428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B1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文本框 29"/>
          <p:cNvSpPr txBox="1"/>
          <p:nvPr/>
        </p:nvSpPr>
        <p:spPr>
          <a:xfrm>
            <a:off x="144780" y="545465"/>
            <a:ext cx="33464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Use c</a:t>
            </a:r>
            <a:r>
              <a:rPr lang="zh-CN" altLang="en-US" sz="1000"/>
              <a:t>lassic search strategies</a:t>
            </a:r>
            <a:r>
              <a:rPr lang="en-US" altLang="zh-CN" sz="1000"/>
              <a:t>:</a:t>
            </a:r>
            <a:endParaRPr lang="en-US" altLang="zh-CN" sz="1000"/>
          </a:p>
          <a:p>
            <a:r>
              <a:rPr lang="en-US" altLang="zh-CN" sz="1000"/>
              <a:t>Breadth-first Sampling (BFS) and Depth-first Sampling (DFS)</a:t>
            </a:r>
            <a:endParaRPr lang="en-US" altLang="zh-CN" sz="100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9"/>
          <a:srcRect t="13183"/>
          <a:stretch>
            <a:fillRect/>
          </a:stretch>
        </p:blipFill>
        <p:spPr>
          <a:xfrm>
            <a:off x="144780" y="944880"/>
            <a:ext cx="2680335" cy="97599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15900" y="1851025"/>
            <a:ext cx="28829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 </a:t>
            </a:r>
            <a:r>
              <a:rPr lang="en-US" altLang="zh-CN" sz="1000"/>
              <a:t>There are </a:t>
            </a:r>
            <a:r>
              <a:rPr lang="zh-CN" altLang="en-US" sz="1000"/>
              <a:t>two kinds of similarities: </a:t>
            </a:r>
            <a:endParaRPr lang="zh-CN" altLang="en-US" sz="1000"/>
          </a:p>
          <a:p>
            <a:r>
              <a:rPr lang="en-US" altLang="zh-CN" sz="1000"/>
              <a:t>1. </a:t>
            </a:r>
            <a:r>
              <a:rPr lang="zh-CN" altLang="en-US" sz="1000"/>
              <a:t>homophily </a:t>
            </a:r>
            <a:r>
              <a:rPr lang="en-US" altLang="zh-CN" sz="1000"/>
              <a:t>(such as u and s1)</a:t>
            </a:r>
            <a:endParaRPr lang="zh-CN" altLang="en-US" sz="1000"/>
          </a:p>
          <a:p>
            <a:r>
              <a:rPr lang="en-US" altLang="zh-CN" sz="1000"/>
              <a:t>2. </a:t>
            </a:r>
            <a:r>
              <a:rPr lang="zh-CN" altLang="en-US" sz="1000"/>
              <a:t>structural</a:t>
            </a:r>
            <a:r>
              <a:rPr lang="en-US" altLang="zh-CN" sz="1000"/>
              <a:t> </a:t>
            </a:r>
            <a:r>
              <a:rPr lang="zh-CN" altLang="en-US" sz="1000"/>
              <a:t>equivalence</a:t>
            </a:r>
            <a:r>
              <a:rPr lang="en-US" altLang="zh-CN" sz="1000"/>
              <a:t> (such as u and s6)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215900" y="2371725"/>
            <a:ext cx="43434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DFS tends to discover homophily , BFS tends to discover structural equivalence </a:t>
            </a:r>
            <a:endParaRPr lang="en-US" altLang="zh-CN" sz="1000"/>
          </a:p>
        </p:txBody>
      </p:sp>
      <p:sp>
        <p:nvSpPr>
          <p:cNvPr id="36" name="文本框 35"/>
          <p:cNvSpPr txBox="1"/>
          <p:nvPr/>
        </p:nvSpPr>
        <p:spPr>
          <a:xfrm>
            <a:off x="215900" y="2632710"/>
            <a:ext cx="28829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How to discover both kinds of similarities?</a:t>
            </a:r>
            <a:endParaRPr lang="en-US" altLang="zh-CN" sz="1000"/>
          </a:p>
        </p:txBody>
      </p:sp>
      <p:sp>
        <p:nvSpPr>
          <p:cNvPr id="29" name="object 23"/>
          <p:cNvSpPr txBox="1"/>
          <p:nvPr/>
        </p:nvSpPr>
        <p:spPr>
          <a:xfrm>
            <a:off x="95250" y="261620"/>
            <a:ext cx="363283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Network Neighborhood Sampling Strategy 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2731" y="140159"/>
            <a:ext cx="41275" cy="41275"/>
            <a:chOff x="2242731" y="140159"/>
            <a:chExt cx="41275" cy="41275"/>
          </a:xfrm>
        </p:grpSpPr>
        <p:sp>
          <p:nvSpPr>
            <p:cNvPr id="8" name="object 8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67" name="object 12"/>
          <p:cNvSpPr/>
          <p:nvPr/>
        </p:nvSpPr>
        <p:spPr>
          <a:xfrm>
            <a:off x="3310255" y="1428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B1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文本框 28"/>
          <p:cNvSpPr txBox="1"/>
          <p:nvPr/>
        </p:nvSpPr>
        <p:spPr>
          <a:xfrm>
            <a:off x="144780" y="576580"/>
            <a:ext cx="278384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ym typeface="+mn-ea"/>
              </a:rPr>
              <a:t>Use basic random walk </a:t>
            </a:r>
            <a:r>
              <a:rPr lang="en-US" altLang="zh-CN" sz="1000">
                <a:sym typeface="+mn-ea"/>
              </a:rPr>
              <a:t>to discover both 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homophily and structural equalvalence similarities</a:t>
            </a:r>
            <a:endParaRPr lang="en-US" altLang="zh-CN" sz="1000"/>
          </a:p>
          <a:p>
            <a:endParaRPr lang="en-US" altLang="zh-C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144780" y="958215"/>
                <a:ext cx="2936240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sz="1000">
                    <a:sym typeface="+mn-ea"/>
                  </a:rPr>
                  <a:t>basic random walk with length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𝑙</m:t>
                    </m:r>
                  </m:oMath>
                </a14:m>
                <a:r>
                  <a:rPr lang="en-US" altLang="zh-CN" sz="1000"/>
                  <a:t> from source node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 sz="1000"/>
                  <a:t> :</a:t>
                </a:r>
                <a:endParaRPr lang="en-US" altLang="zh-CN" sz="100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" y="958215"/>
                <a:ext cx="2936240" cy="245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300291" y="1777619"/>
                <a:ext cx="1714500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0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: the i-th  node in the walk</a:t>
                </a:r>
                <a:endParaRPr lang="en-US" altLang="zh-CN" sz="1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sz="1000" b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91" y="1777619"/>
                <a:ext cx="1714500" cy="398780"/>
              </a:xfrm>
              <a:prstGeom prst="rect">
                <a:avLst/>
              </a:prstGeom>
              <a:blipFill rotWithShape="1">
                <a:blip r:embed="rId10"/>
                <a:stretch>
                  <a:fillRect l="-33" t="-64" r="33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 descr="77~WPMA08FJG2[DNUMU($Q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820" y="1186815"/>
            <a:ext cx="2954655" cy="5791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300291" y="1983359"/>
                <a:ext cx="1017905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 sz="1000"/>
                  <a:t> : current node</a:t>
                </a:r>
                <a:endParaRPr lang="en-US" altLang="zh-CN" sz="100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91" y="1983359"/>
                <a:ext cx="1017905" cy="245110"/>
              </a:xfrm>
              <a:prstGeom prst="rect">
                <a:avLst/>
              </a:prstGeom>
              <a:blipFill rotWithShape="1">
                <a:blip r:embed="rId12"/>
                <a:stretch>
                  <a:fillRect l="-56" t="-104" r="56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300291" y="2184654"/>
                <a:ext cx="2285365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en-US" altLang="zh-CN" sz="1000"/>
                  <a:t> : unnormalized transition probability</a:t>
                </a:r>
                <a:endParaRPr lang="en-US" altLang="zh-CN" sz="100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91" y="2184654"/>
                <a:ext cx="2285365" cy="245110"/>
              </a:xfrm>
              <a:prstGeom prst="rect">
                <a:avLst/>
              </a:prstGeom>
              <a:blipFill rotWithShape="1">
                <a:blip r:embed="rId13"/>
                <a:stretch>
                  <a:fillRect l="-25" t="-104" r="25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300291" y="2428494"/>
                <a:ext cx="1542415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𝑍</m:t>
                    </m:r>
                  </m:oMath>
                </a14:m>
                <a:r>
                  <a:rPr lang="en-US" altLang="zh-CN" sz="1000"/>
                  <a:t> : normalization constant</a:t>
                </a:r>
                <a:endParaRPr lang="en-US" altLang="zh-CN" sz="100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91" y="2428494"/>
                <a:ext cx="1542415" cy="245110"/>
              </a:xfrm>
              <a:prstGeom prst="rect">
                <a:avLst/>
              </a:prstGeom>
              <a:blipFill rotWithShape="1">
                <a:blip r:embed="rId14"/>
                <a:stretch>
                  <a:fillRect l="-37" t="-104" r="37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bject 23"/>
          <p:cNvSpPr txBox="1"/>
          <p:nvPr/>
        </p:nvSpPr>
        <p:spPr>
          <a:xfrm>
            <a:off x="95250" y="261620"/>
            <a:ext cx="363283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Network Neighborhood Sampling Strategy 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2731" y="140159"/>
            <a:ext cx="41275" cy="41275"/>
            <a:chOff x="2242731" y="140159"/>
            <a:chExt cx="41275" cy="41275"/>
          </a:xfrm>
        </p:grpSpPr>
        <p:sp>
          <p:nvSpPr>
            <p:cNvPr id="8" name="object 8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67" name="object 12"/>
          <p:cNvSpPr/>
          <p:nvPr/>
        </p:nvSpPr>
        <p:spPr>
          <a:xfrm>
            <a:off x="3310255" y="1428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B1EB"/>
            </a:solidFill>
          </a:ln>
        </p:spPr>
        <p:txBody>
          <a:bodyPr wrap="square" lIns="0" tIns="0" rIns="0" bIns="0" rtlCol="0"/>
          <a:lstStyle/>
          <a:p/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215900" y="631825"/>
                <a:ext cx="254190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en-US" altLang="zh-CN" sz="1000"/>
                  <a:t> : often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𝑣𝑥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en-US" altLang="zh-CN" sz="1000"/>
                  <a:t> in weighted graphs.</a:t>
                </a:r>
                <a:endParaRPr lang="en-US" altLang="zh-CN" sz="1000"/>
              </a:p>
              <a:p>
                <a:pPr algn="l"/>
                <a:r>
                  <a:rPr lang="en-US" altLang="zh-CN" sz="1000"/>
                  <a:t>          in unweighted graph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𝑣𝑥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631825"/>
                <a:ext cx="2541905" cy="3987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680" y="1030605"/>
            <a:ext cx="2011680" cy="1898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2501900" y="1168400"/>
                <a:ext cx="254190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en-US" altLang="zh-CN" sz="1000"/>
                  <a:t> : often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𝑣𝑥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en-US" altLang="zh-CN" sz="1000"/>
                  <a:t> in weighted graphs.</a:t>
                </a:r>
                <a:endParaRPr lang="en-US" altLang="zh-CN" sz="1000"/>
              </a:p>
              <a:p>
                <a:pPr algn="l"/>
                <a:r>
                  <a:rPr lang="en-US" altLang="zh-CN" sz="1000"/>
                  <a:t>          in unweighted graph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𝑣𝑥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900" y="1168400"/>
                <a:ext cx="2541905" cy="3987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23"/>
          <p:cNvSpPr txBox="1"/>
          <p:nvPr/>
        </p:nvSpPr>
        <p:spPr>
          <a:xfrm>
            <a:off x="95250" y="261620"/>
            <a:ext cx="363283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Network Neighborhood Sampling Strategy 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2731" y="140159"/>
            <a:ext cx="41275" cy="41275"/>
            <a:chOff x="2242731" y="140159"/>
            <a:chExt cx="41275" cy="41275"/>
          </a:xfrm>
        </p:grpSpPr>
        <p:sp>
          <p:nvSpPr>
            <p:cNvPr id="8" name="object 8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67" name="object 12"/>
          <p:cNvSpPr/>
          <p:nvPr/>
        </p:nvSpPr>
        <p:spPr>
          <a:xfrm>
            <a:off x="3310255" y="1428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B1EB"/>
            </a:solidFill>
          </a:ln>
        </p:spPr>
        <p:txBody>
          <a:bodyPr wrap="square" lIns="0" tIns="0" rIns="0" bIns="0" rtlCol="0"/>
          <a:lstStyle/>
          <a:p/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215900" y="631825"/>
                <a:ext cx="254190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en-US" altLang="zh-CN" sz="1000"/>
                  <a:t> : often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𝑣𝑥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en-US" altLang="zh-CN" sz="1000"/>
                  <a:t> in weighted graphs.</a:t>
                </a:r>
                <a:endParaRPr lang="en-US" altLang="zh-CN" sz="1000"/>
              </a:p>
              <a:p>
                <a:pPr algn="l"/>
                <a:r>
                  <a:rPr lang="en-US" altLang="zh-CN" sz="1000"/>
                  <a:t>          in unweighted graph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𝑣𝑥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631825"/>
                <a:ext cx="2541905" cy="3987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680" y="1030605"/>
            <a:ext cx="2011680" cy="189865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501900" y="1168400"/>
            <a:ext cx="31121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/>
              <a:t>Ramdom walk can combine features of DFS and BFS, and</a:t>
            </a:r>
            <a:endParaRPr lang="en-US" altLang="zh-CN" sz="1000"/>
          </a:p>
          <a:p>
            <a:pPr algn="l"/>
            <a:r>
              <a:rPr lang="en-US" altLang="zh-CN" sz="1000"/>
              <a:t>discovery both two kinds of similarities 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2501900" y="1698625"/>
            <a:ext cx="30499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/>
              <a:t>Still not enough:</a:t>
            </a:r>
            <a:endParaRPr lang="en-US" altLang="zh-CN" sz="1000"/>
          </a:p>
          <a:p>
            <a:pPr algn="l"/>
            <a:r>
              <a:rPr lang="en-US" altLang="zh-CN" sz="1000"/>
              <a:t>It’s hard for us to guide and control the walking process</a:t>
            </a:r>
            <a:endParaRPr lang="en-US" altLang="zh-CN" sz="1000"/>
          </a:p>
        </p:txBody>
      </p:sp>
      <p:sp>
        <p:nvSpPr>
          <p:cNvPr id="32" name="object 23"/>
          <p:cNvSpPr txBox="1"/>
          <p:nvPr/>
        </p:nvSpPr>
        <p:spPr>
          <a:xfrm>
            <a:off x="95250" y="261620"/>
            <a:ext cx="363283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Network Neighborhood Sampling Strategy 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2731" y="140159"/>
            <a:ext cx="41275" cy="41275"/>
            <a:chOff x="2242731" y="140159"/>
            <a:chExt cx="41275" cy="41275"/>
          </a:xfrm>
        </p:grpSpPr>
        <p:sp>
          <p:nvSpPr>
            <p:cNvPr id="8" name="object 8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67" name="object 12"/>
          <p:cNvSpPr/>
          <p:nvPr/>
        </p:nvSpPr>
        <p:spPr>
          <a:xfrm>
            <a:off x="3310255" y="1428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B1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文本框 29"/>
          <p:cNvSpPr txBox="1"/>
          <p:nvPr/>
        </p:nvSpPr>
        <p:spPr>
          <a:xfrm>
            <a:off x="144780" y="576580"/>
            <a:ext cx="23571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000">
                <a:sym typeface="+mn-ea"/>
              </a:rPr>
              <a:t>Use second order bias random walk to get</a:t>
            </a:r>
            <a:endParaRPr lang="en-US" altLang="zh-CN" sz="1000">
              <a:sym typeface="+mn-ea"/>
            </a:endParaRPr>
          </a:p>
          <a:p>
            <a:r>
              <a:rPr lang="en-US" altLang="zh-CN" sz="1000"/>
              <a:t>control of the walking process</a:t>
            </a:r>
            <a:endParaRPr lang="en-US" altLang="zh-CN" sz="1000"/>
          </a:p>
        </p:txBody>
      </p:sp>
      <p:pic>
        <p:nvPicPr>
          <p:cNvPr id="33" name="图片 32" descr="YNH1X)@)NGAWON2IWX%D`_J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4050" y="784225"/>
            <a:ext cx="2066290" cy="185293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500" y="1360170"/>
            <a:ext cx="1463040" cy="5949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407606" y="1048004"/>
                <a:ext cx="1505585" cy="2406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𝑣𝑥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𝑝𝑞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𝑣𝑥</m:t>
                          </m:r>
                        </m:sub>
                      </m:sSub>
                    </m:oMath>
                  </m:oMathPara>
                </a14:m>
                <a:endParaRPr lang="zh-CN" altLang="en-US" sz="100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06" y="1048004"/>
                <a:ext cx="1505585" cy="240665"/>
              </a:xfrm>
              <a:prstGeom prst="rect">
                <a:avLst/>
              </a:prstGeom>
              <a:blipFill rotWithShape="1">
                <a:blip r:embed="rId11"/>
                <a:stretch>
                  <a:fillRect l="-38" t="-106" r="38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300291" y="1983359"/>
                <a:ext cx="1017905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 sz="1000"/>
                  <a:t> : current node</a:t>
                </a:r>
                <a:endParaRPr lang="en-US" altLang="zh-CN" sz="100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91" y="1983359"/>
                <a:ext cx="1017905" cy="245110"/>
              </a:xfrm>
              <a:prstGeom prst="rect">
                <a:avLst/>
              </a:prstGeom>
              <a:blipFill rotWithShape="1">
                <a:blip r:embed="rId12"/>
                <a:stretch>
                  <a:fillRect l="-56" t="-104" r="56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292036" y="2194179"/>
                <a:ext cx="1391920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 sz="1000"/>
                  <a:t> : last node in the walk</a:t>
                </a:r>
                <a:endParaRPr lang="en-US" altLang="zh-CN" sz="100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36" y="2194179"/>
                <a:ext cx="1391920" cy="245110"/>
              </a:xfrm>
              <a:prstGeom prst="rect">
                <a:avLst/>
              </a:prstGeom>
              <a:blipFill rotWithShape="1">
                <a:blip r:embed="rId13"/>
                <a:stretch>
                  <a:fillRect l="-41" t="-104" r="41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283146" y="2420239"/>
                <a:ext cx="1755140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 sz="1000"/>
                  <a:t> : the next node to be chosed</a:t>
                </a:r>
                <a:endParaRPr lang="en-US" altLang="zh-CN" sz="100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46" y="2420239"/>
                <a:ext cx="1755140" cy="245110"/>
              </a:xfrm>
              <a:prstGeom prst="rect">
                <a:avLst/>
              </a:prstGeom>
              <a:blipFill rotWithShape="1">
                <a:blip r:embed="rId14"/>
                <a:stretch>
                  <a:fillRect l="-33" t="-104" r="33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23"/>
          <p:cNvSpPr txBox="1"/>
          <p:nvPr/>
        </p:nvSpPr>
        <p:spPr>
          <a:xfrm>
            <a:off x="95250" y="261620"/>
            <a:ext cx="363283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Network Neighborhood Sampling Strategy 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2731" y="140159"/>
            <a:ext cx="41275" cy="41275"/>
            <a:chOff x="2242731" y="140159"/>
            <a:chExt cx="41275" cy="41275"/>
          </a:xfrm>
        </p:grpSpPr>
        <p:sp>
          <p:nvSpPr>
            <p:cNvPr id="8" name="object 8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67" name="object 12"/>
          <p:cNvSpPr/>
          <p:nvPr/>
        </p:nvSpPr>
        <p:spPr>
          <a:xfrm>
            <a:off x="3310255" y="1428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B1E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995" y="1089025"/>
            <a:ext cx="1904365" cy="1831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347281" y="527304"/>
                <a:ext cx="1250950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en-US" altLang="zh-CN" sz="1000"/>
                  <a:t> : return parameter</a:t>
                </a:r>
                <a:endParaRPr lang="en-US" altLang="zh-CN" sz="100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81" y="527304"/>
                <a:ext cx="1250950" cy="245110"/>
              </a:xfrm>
              <a:prstGeom prst="rect">
                <a:avLst/>
              </a:prstGeom>
              <a:blipFill rotWithShape="1">
                <a:blip r:embed="rId10"/>
                <a:stretch>
                  <a:fillRect l="-46" t="-104" r="46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340931" y="708279"/>
                <a:ext cx="1230630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en-US" altLang="zh-CN" sz="1000"/>
                  <a:t> : in-out parameter</a:t>
                </a:r>
                <a:endParaRPr lang="en-US" altLang="zh-CN" sz="100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31" y="708279"/>
                <a:ext cx="1230630" cy="245110"/>
              </a:xfrm>
              <a:prstGeom prst="rect">
                <a:avLst/>
              </a:prstGeom>
              <a:blipFill rotWithShape="1">
                <a:blip r:embed="rId11"/>
                <a:stretch>
                  <a:fillRect l="-46" t="-104" r="46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2882900" y="708025"/>
                <a:ext cx="2650490" cy="8604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en-US" altLang="zh-CN" sz="1000"/>
                  <a:t> : </a:t>
                </a:r>
                <a:endParaRPr lang="en-US" altLang="zh-CN" sz="100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altLang="zh-CN" sz="1000"/>
                  <a:t>when set a high value: less likely to sample an already visited node</a:t>
                </a:r>
                <a:endParaRPr lang="en-US" altLang="zh-CN" sz="100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altLang="zh-CN" sz="1000"/>
                  <a:t>when set a low value: likely to step back, then walk locally near the source node u</a:t>
                </a:r>
                <a:endParaRPr lang="en-US" altLang="zh-CN" sz="100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00" y="708025"/>
                <a:ext cx="2650490" cy="86042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2882900" y="1782445"/>
                <a:ext cx="2448560" cy="13220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en-US" altLang="zh-CN" sz="1000"/>
                  <a:t> : </a:t>
                </a:r>
                <a:endParaRPr lang="en-US" altLang="zh-CN" sz="100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altLang="zh-CN" sz="1000"/>
                  <a:t>when set a high value: biased towards nodes close to t, act more similarly to BFS </a:t>
                </a:r>
                <a:endParaRPr lang="en-US" altLang="zh-CN" sz="100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altLang="zh-CN" sz="1000"/>
                  <a:t>when set a low value: biased towards nodes distant to t, act more similarly to DFS</a:t>
                </a:r>
                <a:endParaRPr lang="en-US" altLang="zh-CN" sz="1000"/>
              </a:p>
              <a:p>
                <a:pPr algn="l"/>
                <a:r>
                  <a:rPr lang="en-US" altLang="zh-CN" sz="1000"/>
                  <a:t>  </a:t>
                </a:r>
                <a:endParaRPr lang="en-US" altLang="zh-CN" sz="100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00" y="1782445"/>
                <a:ext cx="2448560" cy="132207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bject 23"/>
          <p:cNvSpPr txBox="1"/>
          <p:nvPr/>
        </p:nvSpPr>
        <p:spPr>
          <a:xfrm>
            <a:off x="95250" y="261620"/>
            <a:ext cx="363283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Network Neighborhood Sampling Strategy 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2731" y="140159"/>
            <a:ext cx="41275" cy="41275"/>
            <a:chOff x="2242731" y="140159"/>
            <a:chExt cx="41275" cy="41275"/>
          </a:xfrm>
        </p:grpSpPr>
        <p:sp>
          <p:nvSpPr>
            <p:cNvPr id="8" name="object 8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67" name="object 12"/>
          <p:cNvSpPr/>
          <p:nvPr/>
        </p:nvSpPr>
        <p:spPr>
          <a:xfrm>
            <a:off x="3310255" y="1428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B1EB"/>
            </a:solidFill>
          </a:ln>
        </p:spPr>
        <p:txBody>
          <a:bodyPr wrap="square" lIns="0" tIns="0" rIns="0" bIns="0" rtlCol="0"/>
          <a:lstStyle/>
          <a:p/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115570" y="613410"/>
                <a:ext cx="2594610" cy="559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Use node2vec, we have found a  projection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p>
                      <m:sSup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1000"/>
                  <a:t>, which allocates each node </a:t>
                </a:r>
                <a:r>
                  <a:rPr lang="en-US" altLang="zh-CN" sz="1000">
                    <a:sym typeface="+mn-ea"/>
                  </a:rPr>
                  <a:t>vector embedding representation.</a:t>
                </a:r>
                <a:endParaRPr lang="en-US" altLang="zh-CN" sz="100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70" y="613410"/>
                <a:ext cx="2594610" cy="55943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115570" y="1172845"/>
            <a:ext cx="2594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These embedding vectors can be used in node-related downstream tasks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115570" y="1622425"/>
            <a:ext cx="2594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But how to learn edge features and deal with edge-related downstream tasks?</a:t>
            </a:r>
            <a:endParaRPr lang="en-US" altLang="zh-CN" sz="1000"/>
          </a:p>
        </p:txBody>
      </p:sp>
      <p:sp>
        <p:nvSpPr>
          <p:cNvPr id="29" name="object 23"/>
          <p:cNvSpPr txBox="1"/>
          <p:nvPr/>
        </p:nvSpPr>
        <p:spPr>
          <a:xfrm>
            <a:off x="95250" y="261620"/>
            <a:ext cx="363283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Learning Edge Features 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2731" y="140159"/>
            <a:ext cx="41275" cy="41275"/>
            <a:chOff x="2242731" y="140159"/>
            <a:chExt cx="41275" cy="41275"/>
          </a:xfrm>
        </p:grpSpPr>
        <p:sp>
          <p:nvSpPr>
            <p:cNvPr id="8" name="object 8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67" name="object 12"/>
          <p:cNvSpPr/>
          <p:nvPr/>
        </p:nvSpPr>
        <p:spPr>
          <a:xfrm>
            <a:off x="3310255" y="1428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B1EB"/>
            </a:solidFill>
          </a:ln>
        </p:spPr>
        <p:txBody>
          <a:bodyPr wrap="square" lIns="0" tIns="0" rIns="0" bIns="0" rtlCol="0"/>
          <a:lstStyle/>
          <a:p/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115570" y="613410"/>
                <a:ext cx="2594610" cy="559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Use node2vec, we have found a  projection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p>
                      <m:sSup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1000"/>
                  <a:t>, which allocates each node </a:t>
                </a:r>
                <a:r>
                  <a:rPr lang="en-US" altLang="zh-CN" sz="1000">
                    <a:sym typeface="+mn-ea"/>
                  </a:rPr>
                  <a:t>vector embedding representation.</a:t>
                </a:r>
                <a:endParaRPr lang="en-US" altLang="zh-CN" sz="100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70" y="613410"/>
                <a:ext cx="2594610" cy="55943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115570" y="1172845"/>
            <a:ext cx="2594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These embedding vectors can be used in node-related downstream tasks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115570" y="1622425"/>
            <a:ext cx="2594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But how to learn edge features and deal with edge-related downstream tasks?</a:t>
            </a:r>
            <a:endParaRPr lang="en-US" altLang="zh-C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14935" y="2021205"/>
                <a:ext cx="2594610" cy="716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Given projection f obtained by node2vec and two nodes u and v along with edge (u,v), apply binary operator on f(u) and f(v) to generate representation g(u,v), where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p>
                      <m:sSup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35" y="2021205"/>
                <a:ext cx="2594610" cy="7169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 descr="RRK_J0AX})JRG8VR~W9E3U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0500" y="555625"/>
            <a:ext cx="2879725" cy="793750"/>
          </a:xfrm>
          <a:prstGeom prst="rect">
            <a:avLst/>
          </a:prstGeom>
        </p:spPr>
      </p:pic>
      <p:sp>
        <p:nvSpPr>
          <p:cNvPr id="32" name="object 23"/>
          <p:cNvSpPr txBox="1"/>
          <p:nvPr/>
        </p:nvSpPr>
        <p:spPr>
          <a:xfrm>
            <a:off x="95250" y="261620"/>
            <a:ext cx="363283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Learning Edge Features 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5271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08006" y="140159"/>
            <a:ext cx="41275" cy="41275"/>
            <a:chOff x="3308006" y="140159"/>
            <a:chExt cx="41275" cy="41275"/>
          </a:xfrm>
        </p:grpSpPr>
        <p:sp>
          <p:nvSpPr>
            <p:cNvPr id="11" name="object 11"/>
            <p:cNvSpPr/>
            <p:nvPr/>
          </p:nvSpPr>
          <p:spPr>
            <a:xfrm>
              <a:off x="3310546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10546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5271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17479" y="140159"/>
            <a:ext cx="41275" cy="41275"/>
            <a:chOff x="4317479" y="140159"/>
            <a:chExt cx="41275" cy="41275"/>
          </a:xfrm>
        </p:grpSpPr>
        <p:sp>
          <p:nvSpPr>
            <p:cNvPr id="14" name="object 14"/>
            <p:cNvSpPr/>
            <p:nvPr/>
          </p:nvSpPr>
          <p:spPr>
            <a:xfrm>
              <a:off x="4320019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20019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pic>
        <p:nvPicPr>
          <p:cNvPr id="29" name="图片 28" descr="epoch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700" y="257175"/>
            <a:ext cx="1312545" cy="1104900"/>
          </a:xfrm>
          <a:prstGeom prst="rect">
            <a:avLst/>
          </a:prstGeom>
        </p:spPr>
      </p:pic>
      <p:pic>
        <p:nvPicPr>
          <p:cNvPr id="40" name="图片 39" descr="epoch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4700" y="243840"/>
            <a:ext cx="1350645" cy="1118235"/>
          </a:xfrm>
          <a:prstGeom prst="rect">
            <a:avLst/>
          </a:prstGeom>
        </p:spPr>
      </p:pic>
      <p:pic>
        <p:nvPicPr>
          <p:cNvPr id="41" name="图片 40" descr="epoch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3155" y="227330"/>
            <a:ext cx="1370330" cy="1134745"/>
          </a:xfrm>
          <a:prstGeom prst="rect">
            <a:avLst/>
          </a:prstGeom>
        </p:spPr>
      </p:pic>
      <p:pic>
        <p:nvPicPr>
          <p:cNvPr id="42" name="图片 41" descr="epoch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4505" y="1362075"/>
            <a:ext cx="1388110" cy="1139190"/>
          </a:xfrm>
          <a:prstGeom prst="rect">
            <a:avLst/>
          </a:prstGeom>
        </p:spPr>
      </p:pic>
      <p:pic>
        <p:nvPicPr>
          <p:cNvPr id="43" name="图片 42" descr="epoch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44700" y="1362075"/>
            <a:ext cx="1384300" cy="1156335"/>
          </a:xfrm>
          <a:prstGeom prst="rect">
            <a:avLst/>
          </a:prstGeom>
        </p:spPr>
      </p:pic>
      <p:pic>
        <p:nvPicPr>
          <p:cNvPr id="45" name="图片 44" descr="epoch10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0455" y="1393825"/>
            <a:ext cx="1399540" cy="114998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139700" y="2613025"/>
            <a:ext cx="2712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AIFB data</a:t>
            </a:r>
            <a:r>
              <a:rPr lang="en-US" altLang="zh-CN" sz="800"/>
              <a:t>set: each node has a category label, there are 4 claases in total 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2598420" y="2613025"/>
            <a:ext cx="2712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With training node2vec, nodes embedding change from chaos to  </a:t>
            </a:r>
            <a:endParaRPr lang="en-US" altLang="zh-CN" sz="80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5271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7" name="object 17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215" y="599608"/>
            <a:ext cx="134826" cy="13482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215" y="972861"/>
            <a:ext cx="134826" cy="13482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9215" y="1346114"/>
            <a:ext cx="134826" cy="13482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215" y="1719367"/>
            <a:ext cx="134826" cy="13482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215" y="2092607"/>
            <a:ext cx="134826" cy="13482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9215" y="2465860"/>
            <a:ext cx="134826" cy="13482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12293" y="557909"/>
            <a:ext cx="971550" cy="2058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811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70815" algn="l"/>
              </a:tabLst>
            </a:pPr>
            <a:r>
              <a:rPr sz="1100" spc="-35" dirty="0">
                <a:solidFill>
                  <a:srgbClr val="001157"/>
                </a:solidFill>
                <a:latin typeface="Tahoma" panose="020B0604030504040204"/>
                <a:cs typeface="Tahoma" panose="020B0604030504040204"/>
                <a:hlinkClick r:id="rId1" action="ppaction://hlinksldjump"/>
              </a:rPr>
              <a:t>Introduction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Tahoma" panose="020B0604030504040204"/>
              <a:buAutoNum type="arabicPlain"/>
            </a:pPr>
            <a:endParaRPr sz="1300">
              <a:latin typeface="Tahoma" panose="020B0604030504040204"/>
              <a:cs typeface="Tahoma" panose="020B0604030504040204"/>
            </a:endParaRPr>
          </a:p>
          <a:p>
            <a:pPr marL="170180" indent="-15811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70815" algn="l"/>
              </a:tabLst>
            </a:pPr>
            <a:r>
              <a:rPr sz="1100" spc="-35" dirty="0">
                <a:solidFill>
                  <a:srgbClr val="001157"/>
                </a:solidFill>
                <a:latin typeface="Tahoma" panose="020B0604030504040204"/>
                <a:cs typeface="Tahoma" panose="020B0604030504040204"/>
                <a:hlinkClick r:id="rId2" action="ppaction://hlinksldjump"/>
              </a:rPr>
              <a:t>Related</a:t>
            </a:r>
            <a:r>
              <a:rPr sz="1100" spc="-50" dirty="0">
                <a:solidFill>
                  <a:srgbClr val="001157"/>
                </a:solidFill>
                <a:latin typeface="Tahoma" panose="020B0604030504040204"/>
                <a:cs typeface="Tahoma" panose="020B0604030504040204"/>
                <a:hlinkClick r:id="rId2" action="ppaction://hlinksldjump"/>
              </a:rPr>
              <a:t> </a:t>
            </a:r>
            <a:r>
              <a:rPr sz="1100" spc="-30" dirty="0">
                <a:solidFill>
                  <a:srgbClr val="001157"/>
                </a:solidFill>
                <a:latin typeface="Tahoma" panose="020B0604030504040204"/>
                <a:cs typeface="Tahoma" panose="020B0604030504040204"/>
                <a:hlinkClick r:id="rId2" action="ppaction://hlinksldjump"/>
              </a:rPr>
              <a:t>Work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Tahoma" panose="020B0604030504040204"/>
              <a:buAutoNum type="arabicPlain"/>
            </a:pPr>
            <a:endParaRPr sz="1300">
              <a:latin typeface="Tahoma" panose="020B0604030504040204"/>
              <a:cs typeface="Tahoma" panose="020B0604030504040204"/>
            </a:endParaRPr>
          </a:p>
          <a:p>
            <a:pPr marL="170180" indent="-15811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70815" algn="l"/>
              </a:tabLst>
            </a:pPr>
            <a:r>
              <a:rPr sz="1100" spc="-30" dirty="0">
                <a:solidFill>
                  <a:srgbClr val="001157"/>
                </a:solidFill>
                <a:latin typeface="Tahoma" panose="020B0604030504040204"/>
                <a:cs typeface="Tahoma" panose="020B0604030504040204"/>
                <a:hlinkClick r:id="rId3" action="ppaction://hlinksldjump"/>
              </a:rPr>
              <a:t>Methodology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Tahoma" panose="020B0604030504040204"/>
              <a:buAutoNum type="arabicPlain"/>
            </a:pPr>
            <a:endParaRPr sz="1300">
              <a:latin typeface="Tahoma" panose="020B0604030504040204"/>
              <a:cs typeface="Tahoma" panose="020B0604030504040204"/>
            </a:endParaRPr>
          </a:p>
          <a:p>
            <a:pPr marL="170180" indent="-15811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70815" algn="l"/>
              </a:tabLst>
            </a:pPr>
            <a:r>
              <a:rPr sz="1100" spc="-35" dirty="0">
                <a:solidFill>
                  <a:srgbClr val="001157"/>
                </a:solidFill>
                <a:latin typeface="Tahoma" panose="020B0604030504040204"/>
                <a:cs typeface="Tahoma" panose="020B0604030504040204"/>
                <a:hlinkClick r:id="rId4" action="ppaction://hlinksldjump"/>
              </a:rPr>
              <a:t>Experiment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Tahoma" panose="020B0604030504040204"/>
              <a:buAutoNum type="arabicPlain"/>
            </a:pPr>
            <a:endParaRPr sz="1300">
              <a:latin typeface="Tahoma" panose="020B0604030504040204"/>
              <a:cs typeface="Tahoma" panose="020B0604030504040204"/>
            </a:endParaRPr>
          </a:p>
          <a:p>
            <a:pPr marL="170180" indent="-15811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70815" algn="l"/>
              </a:tabLst>
            </a:pPr>
            <a:r>
              <a:rPr sz="1100" spc="-20" dirty="0">
                <a:solidFill>
                  <a:srgbClr val="001157"/>
                </a:solidFill>
                <a:latin typeface="Tahoma" panose="020B0604030504040204"/>
                <a:cs typeface="Tahoma" panose="020B0604030504040204"/>
                <a:hlinkClick r:id="rId5" action="ppaction://hlinksldjump"/>
              </a:rPr>
              <a:t>Our</a:t>
            </a:r>
            <a:r>
              <a:rPr sz="1100" spc="-25" dirty="0">
                <a:solidFill>
                  <a:srgbClr val="001157"/>
                </a:solidFill>
                <a:latin typeface="Tahoma" panose="020B0604030504040204"/>
                <a:cs typeface="Tahoma" panose="020B0604030504040204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001157"/>
                </a:solidFill>
                <a:latin typeface="Tahoma" panose="020B0604030504040204"/>
                <a:cs typeface="Tahoma" panose="020B0604030504040204"/>
                <a:hlinkClick r:id="rId5" action="ppaction://hlinksldjump"/>
              </a:rPr>
              <a:t>work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Tahoma" panose="020B0604030504040204"/>
              <a:buAutoNum type="arabicPlain"/>
            </a:pPr>
            <a:endParaRPr sz="1300">
              <a:latin typeface="Tahoma" panose="020B0604030504040204"/>
              <a:cs typeface="Tahoma" panose="020B0604030504040204"/>
            </a:endParaRPr>
          </a:p>
          <a:p>
            <a:pPr marL="170180" indent="-15811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70815" algn="l"/>
              </a:tabLst>
            </a:pPr>
            <a:r>
              <a:rPr sz="1100" spc="-30" dirty="0">
                <a:solidFill>
                  <a:srgbClr val="001157"/>
                </a:solidFill>
                <a:latin typeface="Tahoma" panose="020B0604030504040204"/>
                <a:cs typeface="Tahoma" panose="020B0604030504040204"/>
                <a:hlinkClick r:id="rId6" action="ppaction://hlinksldjump"/>
              </a:rPr>
              <a:t>Future </a:t>
            </a:r>
            <a:r>
              <a:rPr sz="1100" spc="-60" dirty="0">
                <a:solidFill>
                  <a:srgbClr val="001157"/>
                </a:solidFill>
                <a:latin typeface="Tahoma" panose="020B0604030504040204"/>
                <a:cs typeface="Tahoma" panose="020B0604030504040204"/>
                <a:hlinkClick r:id="rId6" action="ppaction://hlinksldjump"/>
              </a:rPr>
              <a:t>work</a:t>
            </a:r>
            <a:endParaRPr sz="11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30" name="object 30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5271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17479" y="140159"/>
            <a:ext cx="41275" cy="41275"/>
            <a:chOff x="4317479" y="140159"/>
            <a:chExt cx="41275" cy="41275"/>
          </a:xfrm>
        </p:grpSpPr>
        <p:sp>
          <p:nvSpPr>
            <p:cNvPr id="14" name="object 14"/>
            <p:cNvSpPr/>
            <p:nvPr/>
          </p:nvSpPr>
          <p:spPr>
            <a:xfrm>
              <a:off x="4320019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20019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68" name="object 23"/>
          <p:cNvSpPr txBox="1"/>
          <p:nvPr/>
        </p:nvSpPr>
        <p:spPr>
          <a:xfrm>
            <a:off x="95250" y="261620"/>
            <a:ext cx="477964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Graph Neural Network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8600" y="937260"/>
            <a:ext cx="18091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000"/>
              <a:t>General GNN iteration formula:</a:t>
            </a:r>
            <a:endParaRPr lang="en-US" altLang="zh-CN" sz="100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6700" y="545465"/>
            <a:ext cx="2447925" cy="1508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183451" y="1695069"/>
                <a:ext cx="2096135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800"/>
                  <a:t>  :  k-th layer </a:t>
                </a:r>
                <a:r>
                  <a:rPr lang="en-US" altLang="zh-CN" sz="800"/>
                  <a:t>output embedding of node u</a:t>
                </a:r>
                <a:r>
                  <a:rPr lang="en-US" altLang="zh-CN" sz="1000"/>
                  <a:t> </a:t>
                </a:r>
                <a:endParaRPr lang="en-US" altLang="zh-CN" sz="100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1" y="1695069"/>
                <a:ext cx="2096135" cy="245110"/>
              </a:xfrm>
              <a:prstGeom prst="rect">
                <a:avLst/>
              </a:prstGeom>
              <a:blipFill rotWithShape="1">
                <a:blip r:embed="rId9"/>
                <a:stretch>
                  <a:fillRect l="-27" t="-104" r="27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183451" y="1983359"/>
                <a:ext cx="1787525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800"/>
                  <a:t> : weights of k-th layer (trainable)</a:t>
                </a:r>
                <a:r>
                  <a:rPr lang="en-US" altLang="zh-CN" sz="1000"/>
                  <a:t> </a:t>
                </a:r>
                <a:endParaRPr lang="en-US" altLang="zh-CN" sz="100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1" y="1983359"/>
                <a:ext cx="1787525" cy="245110"/>
              </a:xfrm>
              <a:prstGeom prst="rect">
                <a:avLst/>
              </a:prstGeom>
              <a:blipFill rotWithShape="1">
                <a:blip r:embed="rId10"/>
                <a:stretch>
                  <a:fillRect l="-32" t="-104" r="32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0" y="1241425"/>
                <a:ext cx="2903220" cy="4533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𝑠𝑒𝑙𝑓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41425"/>
                <a:ext cx="2903220" cy="4533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194881" y="2271649"/>
                <a:ext cx="1635125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800"/>
                  <a:t>  :  bias of k-th layer (trainable)</a:t>
                </a:r>
                <a:r>
                  <a:rPr lang="en-US" altLang="zh-CN" sz="1000"/>
                  <a:t> </a:t>
                </a:r>
                <a:endParaRPr lang="en-US" altLang="zh-CN" sz="100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81" y="2271649"/>
                <a:ext cx="1635125" cy="245110"/>
              </a:xfrm>
              <a:prstGeom prst="rect">
                <a:avLst/>
              </a:prstGeom>
              <a:blipFill rotWithShape="1">
                <a:blip r:embed="rId12"/>
                <a:stretch>
                  <a:fillRect l="-35" t="-104" r="35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>
          <a:xfrm>
            <a:off x="228600" y="554355"/>
            <a:ext cx="22879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000"/>
              <a:t>Graph Neural Network is a deep learning</a:t>
            </a:r>
            <a:endParaRPr lang="en-US" altLang="zh-CN" sz="1000"/>
          </a:p>
          <a:p>
            <a:r>
              <a:rPr lang="en-US" altLang="zh-CN" sz="1000"/>
              <a:t>framework for graph</a:t>
            </a:r>
            <a:endParaRPr lang="en-US" altLang="zh-C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194881" y="2516759"/>
                <a:ext cx="1167130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 sz="800"/>
                  <a:t>  :  activation function</a:t>
                </a:r>
                <a:r>
                  <a:rPr lang="en-US" altLang="zh-CN" sz="1000"/>
                  <a:t> </a:t>
                </a:r>
                <a:endParaRPr lang="en-US" altLang="zh-CN" sz="100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81" y="2516759"/>
                <a:ext cx="1167130" cy="245110"/>
              </a:xfrm>
              <a:prstGeom prst="rect">
                <a:avLst/>
              </a:prstGeom>
              <a:blipFill rotWithShape="1">
                <a:blip r:embed="rId13"/>
                <a:stretch>
                  <a:fillRect l="-49" t="-104" r="49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2734310" y="2105025"/>
            <a:ext cx="252603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800"/>
              <a:t>Aggregate: To aggregate embedings of u’s neighborhood</a:t>
            </a:r>
            <a:endParaRPr lang="en-US" altLang="zh-CN" sz="800"/>
          </a:p>
        </p:txBody>
      </p:sp>
      <p:sp>
        <p:nvSpPr>
          <p:cNvPr id="39" name="文本框 38"/>
          <p:cNvSpPr txBox="1"/>
          <p:nvPr/>
        </p:nvSpPr>
        <p:spPr>
          <a:xfrm>
            <a:off x="2734310" y="2308225"/>
            <a:ext cx="30835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800"/>
              <a:t>Update: To update u’s embbeding using aggregate result and previous</a:t>
            </a:r>
            <a:endParaRPr lang="en-US" altLang="zh-CN" sz="800"/>
          </a:p>
          <a:p>
            <a:r>
              <a:rPr lang="en-US" altLang="zh-CN" sz="800"/>
              <a:t>u’s embbeding</a:t>
            </a:r>
            <a:endParaRPr lang="en-US" altLang="zh-CN" sz="80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5271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17479" y="140159"/>
            <a:ext cx="41275" cy="41275"/>
            <a:chOff x="4317479" y="140159"/>
            <a:chExt cx="41275" cy="41275"/>
          </a:xfrm>
        </p:grpSpPr>
        <p:sp>
          <p:nvSpPr>
            <p:cNvPr id="14" name="object 14"/>
            <p:cNvSpPr/>
            <p:nvPr/>
          </p:nvSpPr>
          <p:spPr>
            <a:xfrm>
              <a:off x="4320019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20019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68" name="object 23"/>
          <p:cNvSpPr txBox="1"/>
          <p:nvPr/>
        </p:nvSpPr>
        <p:spPr>
          <a:xfrm>
            <a:off x="95250" y="261620"/>
            <a:ext cx="477964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Graph Neural Network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44780" y="631825"/>
                <a:ext cx="2903220" cy="4533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𝑠𝑒𝑙𝑓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" y="631825"/>
                <a:ext cx="2903220" cy="45339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215900" y="1012825"/>
            <a:ext cx="299847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000"/>
              <a:t>Fianl output embedding can be used for calculating</a:t>
            </a:r>
            <a:endParaRPr lang="en-US" altLang="zh-CN" sz="1000"/>
          </a:p>
          <a:p>
            <a:r>
              <a:rPr lang="en-US" altLang="zh-CN" sz="1000"/>
              <a:t>predictions, and use these predictions to compute loss</a:t>
            </a:r>
            <a:endParaRPr lang="en-US" altLang="zh-CN" sz="1000"/>
          </a:p>
          <a:p>
            <a:r>
              <a:rPr lang="en-US" altLang="zh-CN" sz="1000"/>
              <a:t>and use back propagation to train parameters</a:t>
            </a:r>
            <a:endParaRPr lang="en-US" altLang="zh-CN" sz="100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5271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17479" y="140159"/>
            <a:ext cx="41275" cy="41275"/>
            <a:chOff x="4317479" y="140159"/>
            <a:chExt cx="41275" cy="41275"/>
          </a:xfrm>
        </p:grpSpPr>
        <p:sp>
          <p:nvSpPr>
            <p:cNvPr id="14" name="object 14"/>
            <p:cNvSpPr/>
            <p:nvPr/>
          </p:nvSpPr>
          <p:spPr>
            <a:xfrm>
              <a:off x="4320019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20019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68" name="object 23"/>
          <p:cNvSpPr txBox="1"/>
          <p:nvPr/>
        </p:nvSpPr>
        <p:spPr>
          <a:xfrm>
            <a:off x="95250" y="261620"/>
            <a:ext cx="477964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Graph Neural Network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44780" y="631825"/>
                <a:ext cx="2903220" cy="4533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𝑠𝑒𝑙𝑓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" y="631825"/>
                <a:ext cx="2903220" cy="45339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215900" y="1012825"/>
            <a:ext cx="28321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Fianl output embedding can be used for calculating</a:t>
            </a:r>
            <a:endParaRPr lang="en-US" altLang="zh-CN" sz="1000"/>
          </a:p>
          <a:p>
            <a:r>
              <a:rPr lang="en-US" altLang="zh-CN" sz="1000"/>
              <a:t>predictions, and use these predictions to compute lossand use back propagation to train parameters</a:t>
            </a:r>
            <a:endParaRPr lang="en-US" altLang="zh-C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15900" y="1622425"/>
                <a:ext cx="2466975" cy="247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sz="1000"/>
                  <a:t>Problem: how to produce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zh-CN" sz="1000"/>
                  <a:t> for each node?</a:t>
                </a:r>
                <a:endParaRPr lang="en-US" altLang="zh-CN" sz="100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1622425"/>
                <a:ext cx="2466975" cy="2470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215900" y="1925955"/>
            <a:ext cx="25977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000"/>
              <a:t>1. use one-hot vector for each node </a:t>
            </a:r>
            <a:endParaRPr lang="zh-CN" altLang="en-US" sz="1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/>
              <a:t>-- drawback: the total number of nodes are large,  use one-hot vector for each node will cause the input tensor too sparse</a:t>
            </a:r>
            <a:endParaRPr lang="en-US" altLang="zh-CN" sz="100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5271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17479" y="140159"/>
            <a:ext cx="41275" cy="41275"/>
            <a:chOff x="4317479" y="140159"/>
            <a:chExt cx="41275" cy="41275"/>
          </a:xfrm>
        </p:grpSpPr>
        <p:sp>
          <p:nvSpPr>
            <p:cNvPr id="14" name="object 14"/>
            <p:cNvSpPr/>
            <p:nvPr/>
          </p:nvSpPr>
          <p:spPr>
            <a:xfrm>
              <a:off x="4320019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20019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68" name="object 23"/>
          <p:cNvSpPr txBox="1"/>
          <p:nvPr/>
        </p:nvSpPr>
        <p:spPr>
          <a:xfrm>
            <a:off x="95250" y="261620"/>
            <a:ext cx="477964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Graph Neural Network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44780" y="631825"/>
                <a:ext cx="2903220" cy="4533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𝑠𝑒𝑙𝑓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" y="631825"/>
                <a:ext cx="2903220" cy="45339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215900" y="1012825"/>
            <a:ext cx="28321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Fianl output embedding can be used for calculating</a:t>
            </a:r>
            <a:endParaRPr lang="en-US" altLang="zh-CN" sz="1000"/>
          </a:p>
          <a:p>
            <a:r>
              <a:rPr lang="en-US" altLang="zh-CN" sz="1000"/>
              <a:t>predictions, and use these predictions to compute lossand use back propagation to train parameters</a:t>
            </a:r>
            <a:endParaRPr lang="en-US" altLang="zh-C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15900" y="1622425"/>
                <a:ext cx="2466975" cy="247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sz="1000"/>
                  <a:t>Problem: how to produce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zh-CN" sz="1000"/>
                  <a:t> for each node?</a:t>
                </a:r>
                <a:endParaRPr lang="en-US" altLang="zh-CN" sz="100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1622425"/>
                <a:ext cx="2466975" cy="2470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215900" y="1925955"/>
            <a:ext cx="25228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000"/>
              <a:t>1. use one-hot vector for each node </a:t>
            </a:r>
            <a:endParaRPr lang="zh-CN" altLang="en-US" sz="1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/>
              <a:t>-- drawback: the total number of nodes are large,  use one-hot vector for each node will cause the input tensor too sparse</a:t>
            </a:r>
            <a:endParaRPr lang="en-US" altLang="zh-CN" sz="1000"/>
          </a:p>
        </p:txBody>
      </p:sp>
      <p:sp>
        <p:nvSpPr>
          <p:cNvPr id="32" name="文本框 31"/>
          <p:cNvSpPr txBox="1"/>
          <p:nvPr/>
        </p:nvSpPr>
        <p:spPr>
          <a:xfrm>
            <a:off x="3111500" y="631825"/>
            <a:ext cx="23768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000"/>
              <a:t>2. transfer pretrained embedding from other similar tasks </a:t>
            </a:r>
            <a:endParaRPr lang="zh-CN" altLang="en-US" sz="1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/>
              <a:t>-- drawback: not all networks can find a similar tasks to import embedding</a:t>
            </a:r>
            <a:endParaRPr lang="en-US" altLang="zh-CN" sz="100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5271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17479" y="140159"/>
            <a:ext cx="41275" cy="41275"/>
            <a:chOff x="4317479" y="140159"/>
            <a:chExt cx="41275" cy="41275"/>
          </a:xfrm>
        </p:grpSpPr>
        <p:sp>
          <p:nvSpPr>
            <p:cNvPr id="14" name="object 14"/>
            <p:cNvSpPr/>
            <p:nvPr/>
          </p:nvSpPr>
          <p:spPr>
            <a:xfrm>
              <a:off x="4320019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20019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68" name="object 23"/>
          <p:cNvSpPr txBox="1"/>
          <p:nvPr/>
        </p:nvSpPr>
        <p:spPr>
          <a:xfrm>
            <a:off x="95250" y="261620"/>
            <a:ext cx="477964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Graph Neural Network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44780" y="631825"/>
                <a:ext cx="2903220" cy="4533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𝑠𝑒𝑙𝑓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bSup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100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" y="631825"/>
                <a:ext cx="2903220" cy="45339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215900" y="1012825"/>
            <a:ext cx="28321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Fianl output embedding can be used for calculating</a:t>
            </a:r>
            <a:endParaRPr lang="en-US" altLang="zh-CN" sz="1000"/>
          </a:p>
          <a:p>
            <a:r>
              <a:rPr lang="en-US" altLang="zh-CN" sz="1000"/>
              <a:t>predictions, and use these predictions to compute lossand use back propagation to train parameters</a:t>
            </a:r>
            <a:endParaRPr lang="en-US" altLang="zh-C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15900" y="1622425"/>
                <a:ext cx="2466975" cy="247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sz="1000"/>
                  <a:t>Problem: how to produce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zh-CN" sz="1000"/>
                  <a:t> for each node?</a:t>
                </a:r>
                <a:endParaRPr lang="en-US" altLang="zh-CN" sz="100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1622425"/>
                <a:ext cx="2466975" cy="2470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215900" y="1925955"/>
            <a:ext cx="25228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000"/>
              <a:t>1. use one-hot vector for each node </a:t>
            </a:r>
            <a:endParaRPr lang="zh-CN" altLang="en-US" sz="1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/>
              <a:t>-- drawback: the total number of nodes are large,  use one-hot vector for each node will cause the input tensor too sparse</a:t>
            </a:r>
            <a:endParaRPr lang="en-US" altLang="zh-CN" sz="1000"/>
          </a:p>
        </p:txBody>
      </p:sp>
      <p:sp>
        <p:nvSpPr>
          <p:cNvPr id="32" name="文本框 31"/>
          <p:cNvSpPr txBox="1"/>
          <p:nvPr/>
        </p:nvSpPr>
        <p:spPr>
          <a:xfrm>
            <a:off x="3111500" y="631825"/>
            <a:ext cx="23768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000"/>
              <a:t>2. transfer pretrained embedding from other similar tasks </a:t>
            </a:r>
            <a:endParaRPr lang="zh-CN" altLang="en-US" sz="1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/>
              <a:t>-- drawback: not all networks can find a similar tasks to import embedding</a:t>
            </a:r>
            <a:endParaRPr lang="en-US" altLang="zh-CN" sz="1000"/>
          </a:p>
        </p:txBody>
      </p:sp>
      <p:sp>
        <p:nvSpPr>
          <p:cNvPr id="33" name="文本框 32"/>
          <p:cNvSpPr txBox="1"/>
          <p:nvPr/>
        </p:nvSpPr>
        <p:spPr>
          <a:xfrm>
            <a:off x="3111500" y="1392555"/>
            <a:ext cx="24384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000"/>
              <a:t>3. Use trainable embbeding layer to allocate random initialized embedding for each node</a:t>
            </a:r>
            <a:endParaRPr lang="zh-CN" altLang="en-US" sz="1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/>
              <a:t>-- drawback: random initialized embedding could have negative impact on training process</a:t>
            </a:r>
            <a:endParaRPr lang="en-US" altLang="zh-CN" sz="1000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5271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17479" y="140159"/>
            <a:ext cx="41275" cy="41275"/>
            <a:chOff x="4317479" y="140159"/>
            <a:chExt cx="41275" cy="41275"/>
          </a:xfrm>
        </p:grpSpPr>
        <p:sp>
          <p:nvSpPr>
            <p:cNvPr id="14" name="object 14"/>
            <p:cNvSpPr/>
            <p:nvPr/>
          </p:nvSpPr>
          <p:spPr>
            <a:xfrm>
              <a:off x="4320019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20019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34" name="文本框 33"/>
          <p:cNvSpPr txBox="1"/>
          <p:nvPr/>
        </p:nvSpPr>
        <p:spPr>
          <a:xfrm>
            <a:off x="215900" y="613410"/>
            <a:ext cx="28321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node2vec can produce embedding for each node</a:t>
            </a:r>
            <a:endParaRPr lang="en-US" altLang="zh-CN" sz="1000"/>
          </a:p>
          <a:p>
            <a:r>
              <a:rPr lang="en-US" altLang="zh-CN" sz="1000"/>
              <a:t>with graph information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215900" y="1089025"/>
            <a:ext cx="28321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GNN lacks a good general method to initialize its input nodes’ embedding</a:t>
            </a:r>
            <a:endParaRPr lang="en-US" altLang="zh-CN" sz="1000"/>
          </a:p>
        </p:txBody>
      </p:sp>
      <p:sp>
        <p:nvSpPr>
          <p:cNvPr id="36" name="文本框 35"/>
          <p:cNvSpPr txBox="1"/>
          <p:nvPr/>
        </p:nvSpPr>
        <p:spPr>
          <a:xfrm>
            <a:off x="215900" y="1564640"/>
            <a:ext cx="28321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We could use node2vec to produce initial input nodes’ embedding for GNN to improve traning process of GNN and obtain better performance</a:t>
            </a:r>
            <a:endParaRPr lang="en-US" altLang="zh-CN" sz="1000"/>
          </a:p>
        </p:txBody>
      </p:sp>
      <p:sp>
        <p:nvSpPr>
          <p:cNvPr id="37" name="文本框 36"/>
          <p:cNvSpPr txBox="1"/>
          <p:nvPr/>
        </p:nvSpPr>
        <p:spPr>
          <a:xfrm>
            <a:off x="215900" y="2194560"/>
            <a:ext cx="28321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It’s a general method because there is no specific requirement of graphs when applying node2vec and GNN</a:t>
            </a:r>
            <a:endParaRPr lang="en-US" altLang="zh-CN" sz="1000"/>
          </a:p>
        </p:txBody>
      </p:sp>
      <p:sp>
        <p:nvSpPr>
          <p:cNvPr id="38" name="object 23"/>
          <p:cNvSpPr txBox="1"/>
          <p:nvPr/>
        </p:nvSpPr>
        <p:spPr>
          <a:xfrm>
            <a:off x="95250" y="261620"/>
            <a:ext cx="477964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Combine node2vec and GNN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5271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7" name="object 17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2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4" name="object 24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"/>
            <a:ext cx="5760085" cy="204470"/>
            <a:chOff x="0" y="25"/>
            <a:chExt cx="5760085" cy="204470"/>
          </a:xfrm>
        </p:grpSpPr>
        <p:sp>
          <p:nvSpPr>
            <p:cNvPr id="3" name="object 3"/>
            <p:cNvSpPr/>
            <p:nvPr/>
          </p:nvSpPr>
          <p:spPr>
            <a:xfrm>
              <a:off x="0" y="25"/>
              <a:ext cx="5760085" cy="204470"/>
            </a:xfrm>
            <a:custGeom>
              <a:avLst/>
              <a:gdLst/>
              <a:ahLst/>
              <a:cxnLst/>
              <a:rect l="l" t="t" r="r" b="b"/>
              <a:pathLst>
                <a:path w="5760085" h="204470">
                  <a:moveTo>
                    <a:pt x="5759996" y="0"/>
                  </a:moveTo>
                  <a:lnTo>
                    <a:pt x="0" y="0"/>
                  </a:lnTo>
                  <a:lnTo>
                    <a:pt x="0" y="203974"/>
                  </a:lnTo>
                  <a:lnTo>
                    <a:pt x="5759996" y="203974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650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0650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60183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1800" y="25278"/>
            <a:ext cx="2703195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ts val="630"/>
              </a:lnSpc>
              <a:spcBef>
                <a:spcPts val="95"/>
              </a:spcBef>
              <a:tabLst>
                <a:tab pos="1115060" algn="l"/>
                <a:tab pos="2200275" algn="l"/>
              </a:tabLst>
            </a:pPr>
            <a:r>
              <a:rPr sz="600" spc="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</a:t>
            </a:r>
            <a:r>
              <a:rPr sz="600" spc="-22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n</a:t>
            </a:r>
            <a:r>
              <a:rPr sz="900" spc="52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1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</a:t>
            </a:r>
            <a:r>
              <a:rPr sz="600" spc="4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o</a:t>
            </a:r>
            <a:r>
              <a:rPr sz="60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r>
              <a:rPr sz="60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600" spc="-14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8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rk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600" spc="-2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  <a:p>
            <a:pPr marL="77470">
              <a:lnSpc>
                <a:spcPts val="630"/>
              </a:lnSpc>
              <a:tabLst>
                <a:tab pos="1116965" algn="l"/>
                <a:tab pos="2202180" algn="l"/>
              </a:tabLst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6" name="object 16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300" y="261414"/>
            <a:ext cx="2933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Introduction</a:t>
            </a:r>
            <a:r>
              <a:rPr sz="1400" b="1" spc="120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20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b="1" spc="120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3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Graph</a:t>
            </a:r>
            <a:r>
              <a:rPr sz="1400" b="1" spc="120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0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Embeddings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57643" y="140159"/>
            <a:ext cx="41275" cy="41275"/>
            <a:chOff x="1157643" y="140159"/>
            <a:chExt cx="41275" cy="41275"/>
          </a:xfrm>
        </p:grpSpPr>
        <p:sp>
          <p:nvSpPr>
            <p:cNvPr id="4" name="object 4"/>
            <p:cNvSpPr/>
            <p:nvPr/>
          </p:nvSpPr>
          <p:spPr>
            <a:xfrm>
              <a:off x="1160183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60183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6748" y="93502"/>
            <a:ext cx="10877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1560" algn="l"/>
              </a:tabLst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45271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8" name="object 18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300" y="261414"/>
            <a:ext cx="1167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Related</a:t>
            </a:r>
            <a:r>
              <a:rPr sz="1400" b="1" spc="7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Work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2731" y="140159"/>
            <a:ext cx="41275" cy="41275"/>
            <a:chOff x="2242731" y="140159"/>
            <a:chExt cx="41275" cy="41275"/>
          </a:xfrm>
        </p:grpSpPr>
        <p:sp>
          <p:nvSpPr>
            <p:cNvPr id="8" name="object 8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8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29" name="object 23"/>
          <p:cNvSpPr txBox="1"/>
          <p:nvPr/>
        </p:nvSpPr>
        <p:spPr>
          <a:xfrm>
            <a:off x="95250" y="261620"/>
            <a:ext cx="339979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Feature Learning Framework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115570" y="613410"/>
                <a:ext cx="2120900" cy="405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Aim: Given a network G=(V, E), find a </a:t>
                </a:r>
                <a:endParaRPr lang="en-US" altLang="zh-CN" sz="1000"/>
              </a:p>
              <a:p>
                <a:r>
                  <a:rPr lang="en-US" altLang="zh-CN" sz="1000"/>
                  <a:t>projection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p>
                      <m:sSup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70" y="613410"/>
                <a:ext cx="2120900" cy="40513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100330" y="1137920"/>
            <a:ext cx="25209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Generate a d-dimesion vector representation</a:t>
            </a:r>
            <a:endParaRPr lang="en-US" altLang="zh-CN" sz="1000"/>
          </a:p>
          <a:p>
            <a:r>
              <a:rPr lang="en-US" altLang="zh-CN" sz="1000"/>
              <a:t>for each node</a:t>
            </a:r>
            <a:endParaRPr lang="en-US" altLang="zh-C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100330" y="1622425"/>
                <a:ext cx="2527300" cy="2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en-US" altLang="zh-CN" sz="1000"/>
                  <a:t> can be formulated as a matrix of size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" y="1622425"/>
                <a:ext cx="2527300" cy="245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2731" y="140159"/>
            <a:ext cx="41275" cy="41275"/>
            <a:chOff x="2242731" y="140159"/>
            <a:chExt cx="41275" cy="41275"/>
          </a:xfrm>
        </p:grpSpPr>
        <p:sp>
          <p:nvSpPr>
            <p:cNvPr id="8" name="object 8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29" name="object 23"/>
          <p:cNvSpPr txBox="1"/>
          <p:nvPr/>
        </p:nvSpPr>
        <p:spPr>
          <a:xfrm>
            <a:off x="95250" y="261620"/>
            <a:ext cx="339979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Feature Learning Framework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1" name="图片 30" descr="RT@`[G@]%[0_MXN8W56C2Y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8100" y="708025"/>
            <a:ext cx="3002280" cy="93726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15570" y="613410"/>
            <a:ext cx="20529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Extending skip graph architecture to</a:t>
            </a:r>
            <a:endParaRPr lang="en-US" altLang="zh-CN" sz="1000"/>
          </a:p>
          <a:p>
            <a:r>
              <a:rPr lang="en-US" altLang="zh-CN" sz="1000"/>
              <a:t>networks.</a:t>
            </a:r>
            <a:endParaRPr lang="en-US" altLang="zh-C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115570" y="1851025"/>
                <a:ext cx="2211705" cy="553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000"/>
                  <a:t> is the network neighborhood set</a:t>
                </a:r>
                <a:endParaRPr lang="en-US" altLang="zh-CN" sz="1000"/>
              </a:p>
              <a:p>
                <a:pPr algn="l"/>
                <a:r>
                  <a:rPr lang="en-US" altLang="zh-CN" sz="1000"/>
                  <a:t>generated by  neighborhood sampling </a:t>
                </a:r>
                <a:endParaRPr lang="en-US" altLang="zh-CN" sz="1000"/>
              </a:p>
              <a:p>
                <a:pPr algn="l"/>
                <a:r>
                  <a:rPr lang="en-US" altLang="zh-CN" sz="1000"/>
                  <a:t>strategy S for node a</a:t>
                </a:r>
                <a:endParaRPr lang="en-US" altLang="zh-CN" sz="100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70" y="1851025"/>
                <a:ext cx="2211705" cy="5530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130810" y="2460625"/>
                <a:ext cx="21386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Important: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000"/>
                  <a:t> isn’t equavalent to </a:t>
                </a:r>
                <a:endParaRPr lang="en-US" altLang="zh-CN" sz="1000"/>
              </a:p>
              <a:p>
                <a:pPr algn="l"/>
                <a:r>
                  <a:rPr lang="en-US" altLang="zh-CN" sz="1000"/>
                  <a:t>direct local neighborhood</a:t>
                </a:r>
                <a:endParaRPr lang="en-US" altLang="zh-CN" sz="100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0" y="2460625"/>
                <a:ext cx="2138680" cy="3987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8" descr="ZK8ICBT%1735P$X$[4{K(1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875" y="1470025"/>
            <a:ext cx="1525905" cy="28956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15570" y="1012825"/>
            <a:ext cx="2607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Formulate feature learning in networks as a maximum likelihood optimization problem:</a:t>
            </a:r>
            <a:endParaRPr lang="en-US" altLang="zh-CN" sz="100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2731" y="140159"/>
            <a:ext cx="41275" cy="41275"/>
            <a:chOff x="2242731" y="140159"/>
            <a:chExt cx="41275" cy="41275"/>
          </a:xfrm>
        </p:grpSpPr>
        <p:sp>
          <p:nvSpPr>
            <p:cNvPr id="8" name="object 8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29" name="object 23"/>
          <p:cNvSpPr txBox="1"/>
          <p:nvPr/>
        </p:nvSpPr>
        <p:spPr>
          <a:xfrm>
            <a:off x="95250" y="261620"/>
            <a:ext cx="339979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Feature Learning Framework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1" name="图片 30" descr="RT@`[G@]%[0_MXN8W56C2Y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8100" y="708025"/>
            <a:ext cx="3002280" cy="93726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15570" y="613410"/>
            <a:ext cx="20529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Extending skip graph architecture to</a:t>
            </a:r>
            <a:endParaRPr lang="en-US" altLang="zh-CN" sz="1000"/>
          </a:p>
          <a:p>
            <a:r>
              <a:rPr lang="en-US" altLang="zh-CN" sz="1000"/>
              <a:t>networks.</a:t>
            </a:r>
            <a:endParaRPr lang="en-US" altLang="zh-C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115570" y="1851025"/>
                <a:ext cx="2211705" cy="553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000"/>
                  <a:t> is the network neighborhood set</a:t>
                </a:r>
                <a:endParaRPr lang="en-US" altLang="zh-CN" sz="1000"/>
              </a:p>
              <a:p>
                <a:pPr algn="l"/>
                <a:r>
                  <a:rPr lang="en-US" altLang="zh-CN" sz="1000"/>
                  <a:t>generated by  neighborhood sampling </a:t>
                </a:r>
                <a:endParaRPr lang="en-US" altLang="zh-CN" sz="1000"/>
              </a:p>
              <a:p>
                <a:pPr algn="l"/>
                <a:r>
                  <a:rPr lang="en-US" altLang="zh-CN" sz="1000"/>
                  <a:t>strategy S for node a</a:t>
                </a:r>
                <a:endParaRPr lang="en-US" altLang="zh-CN" sz="100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70" y="1851025"/>
                <a:ext cx="2211705" cy="5530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130810" y="2460625"/>
                <a:ext cx="21386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Important: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000"/>
                  <a:t> isn’t equavalent to </a:t>
                </a:r>
                <a:endParaRPr lang="en-US" altLang="zh-CN" sz="1000"/>
              </a:p>
              <a:p>
                <a:pPr algn="l"/>
                <a:r>
                  <a:rPr lang="en-US" altLang="zh-CN" sz="1000"/>
                  <a:t>direct local neighborhood</a:t>
                </a:r>
                <a:endParaRPr lang="en-US" altLang="zh-CN" sz="100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0" y="2460625"/>
                <a:ext cx="2138680" cy="3987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8" descr="ZK8ICBT%1735P$X$[4{K(1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875" y="1470025"/>
            <a:ext cx="1525905" cy="28956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15570" y="1012825"/>
            <a:ext cx="2607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Formulate feature learning in networks as a maximum likelihood optimization problem:</a:t>
            </a:r>
            <a:endParaRPr lang="en-US" altLang="zh-C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578100" y="1842770"/>
                <a:ext cx="2015490" cy="553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Two problems to be solved:</a:t>
                </a:r>
                <a:endParaRPr lang="en-US" altLang="zh-CN" sz="1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 sz="1000"/>
                  <a:t>1. How to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000"/>
                  <a:t> ?</a:t>
                </a:r>
                <a:endParaRPr lang="en-US" altLang="zh-CN" sz="1000"/>
              </a:p>
              <a:p>
                <a:pPr algn="l"/>
                <a:r>
                  <a:rPr lang="en-US" altLang="zh-CN" sz="1000"/>
                  <a:t>2. How to compute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𝑃𝑟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 | 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000"/>
                  <a:t> ?</a:t>
                </a:r>
                <a:endParaRPr lang="en-US" altLang="zh-CN" sz="100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0" y="1842770"/>
                <a:ext cx="2015490" cy="55308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2731" y="140159"/>
            <a:ext cx="41275" cy="41275"/>
            <a:chOff x="2242731" y="140159"/>
            <a:chExt cx="41275" cy="41275"/>
          </a:xfrm>
        </p:grpSpPr>
        <p:sp>
          <p:nvSpPr>
            <p:cNvPr id="8" name="object 8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67" name="object 12"/>
          <p:cNvSpPr/>
          <p:nvPr/>
        </p:nvSpPr>
        <p:spPr>
          <a:xfrm>
            <a:off x="3310255" y="1428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B1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文本框 68"/>
          <p:cNvSpPr txBox="1"/>
          <p:nvPr/>
        </p:nvSpPr>
        <p:spPr>
          <a:xfrm>
            <a:off x="95250" y="576580"/>
            <a:ext cx="2607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Formulate feature learning in networks as a maximum likelihood optimization problem:</a:t>
            </a:r>
            <a:endParaRPr lang="en-US" altLang="zh-CN" sz="1000"/>
          </a:p>
        </p:txBody>
      </p:sp>
      <p:pic>
        <p:nvPicPr>
          <p:cNvPr id="70" name="图片 69" descr="ZK8ICBT%1735P$X$[4{K(1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290" y="1012825"/>
            <a:ext cx="1525905" cy="289560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144780" y="1317625"/>
            <a:ext cx="28829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T</a:t>
            </a:r>
            <a:r>
              <a:rPr lang="zh-CN" altLang="en-US" sz="1000"/>
              <a:t>wo standard assumptions:</a:t>
            </a:r>
            <a:endParaRPr lang="en-US" altLang="zh-CN" sz="1000"/>
          </a:p>
        </p:txBody>
      </p:sp>
      <p:pic>
        <p:nvPicPr>
          <p:cNvPr id="72" name="图片 71" descr="7S`0VEX]U4A~7~563J(@8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500" y="1734185"/>
            <a:ext cx="1933575" cy="343535"/>
          </a:xfrm>
          <a:prstGeom prst="rect">
            <a:avLst/>
          </a:prstGeom>
        </p:spPr>
      </p:pic>
      <p:sp>
        <p:nvSpPr>
          <p:cNvPr id="73" name="文本框 72"/>
          <p:cNvSpPr txBox="1"/>
          <p:nvPr/>
        </p:nvSpPr>
        <p:spPr>
          <a:xfrm>
            <a:off x="260985" y="2003425"/>
            <a:ext cx="28829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2. </a:t>
            </a:r>
            <a:r>
              <a:rPr lang="zh-CN" altLang="en-US" sz="1000"/>
              <a:t>Symmetry in feature space</a:t>
            </a:r>
            <a:r>
              <a:rPr lang="en-US" altLang="zh-CN" sz="1000"/>
              <a:t>:</a:t>
            </a:r>
            <a:endParaRPr lang="en-US" altLang="zh-CN" sz="1000"/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290" y="2249170"/>
            <a:ext cx="2034540" cy="414655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260985" y="1519555"/>
            <a:ext cx="169989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000">
                <a:sym typeface="+mn-ea"/>
              </a:rPr>
              <a:t>1. Conditional independence:</a:t>
            </a:r>
            <a:endParaRPr lang="zh-CN" altLang="en-US" sz="1000"/>
          </a:p>
        </p:txBody>
      </p:sp>
      <p:sp>
        <p:nvSpPr>
          <p:cNvPr id="29" name="object 23"/>
          <p:cNvSpPr txBox="1"/>
          <p:nvPr/>
        </p:nvSpPr>
        <p:spPr>
          <a:xfrm>
            <a:off x="95250" y="261620"/>
            <a:ext cx="339979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aximum Likehood Optimization 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4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25278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In</a:t>
            </a:r>
            <a:r>
              <a:rPr sz="900" spc="-7" baseline="-23000" dirty="0"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.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tro</a:t>
            </a:r>
            <a:r>
              <a:rPr sz="600" spc="-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1" action="ppaction://hlinksldjump"/>
              </a:rPr>
              <a:t>duction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83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6281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33" y="25278"/>
            <a:ext cx="535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R</a:t>
            </a:r>
            <a:r>
              <a:rPr sz="900" spc="-52" baseline="-23000" dirty="0"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.</a:t>
            </a:r>
            <a:r>
              <a:rPr sz="600" spc="-3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elated</a:t>
            </a:r>
            <a:r>
              <a:rPr sz="600" spc="1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2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2731" y="140159"/>
            <a:ext cx="41275" cy="41275"/>
            <a:chOff x="2242731" y="140159"/>
            <a:chExt cx="41275" cy="41275"/>
          </a:xfrm>
        </p:grpSpPr>
        <p:sp>
          <p:nvSpPr>
            <p:cNvPr id="8" name="object 8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5BB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45271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5BB1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221369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521" y="25278"/>
            <a:ext cx="5149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M</a:t>
            </a:r>
            <a:r>
              <a:rPr sz="900" spc="7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.</a:t>
            </a:r>
            <a:r>
              <a:rPr sz="900" spc="-120" baseline="-23000" dirty="0"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eth</a:t>
            </a:r>
            <a:r>
              <a:rPr sz="600" spc="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o</a:t>
            </a:r>
            <a:r>
              <a:rPr sz="600" spc="-10" dirty="0">
                <a:solidFill>
                  <a:srgbClr val="5CB0EB"/>
                </a:solidFill>
                <a:latin typeface="Microsoft Sans Serif" panose="020B0604020202020204"/>
                <a:cs typeface="Microsoft Sans Serif" panose="020B0604020202020204"/>
                <a:hlinkClick r:id="rId3" action="ppaction://hlinksldjump"/>
              </a:rPr>
              <a:t>dology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0547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86645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785" y="25278"/>
            <a:ext cx="4591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E</a:t>
            </a:r>
            <a:r>
              <a:rPr sz="900" spc="-30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xperiment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0019" y="14269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D6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6118" y="93502"/>
            <a:ext cx="48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257" y="25278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O</a:t>
            </a:r>
            <a:r>
              <a:rPr sz="900" spc="-60" baseline="-23000" dirty="0"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.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ur</a:t>
            </a:r>
            <a:r>
              <a:rPr sz="600" spc="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5" action="ppaction://hlinksldjump"/>
              </a:rPr>
              <a:t>work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644" y="140168"/>
            <a:ext cx="142240" cy="41275"/>
            <a:chOff x="5257644" y="140168"/>
            <a:chExt cx="142240" cy="41275"/>
          </a:xfrm>
        </p:grpSpPr>
        <p:sp>
          <p:nvSpPr>
            <p:cNvPr id="19" name="object 19"/>
            <p:cNvSpPr/>
            <p:nvPr/>
          </p:nvSpPr>
          <p:spPr>
            <a:xfrm>
              <a:off x="5260175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10568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0974" y="142699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2D6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36273" y="9350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25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 </a:t>
            </a:r>
            <a:r>
              <a:rPr sz="600" spc="5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9425" y="25278"/>
            <a:ext cx="480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7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F</a:t>
            </a:r>
            <a:r>
              <a:rPr sz="900" spc="-187" baseline="-23000" dirty="0"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.</a:t>
            </a:r>
            <a:r>
              <a:rPr sz="600" spc="-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t</a:t>
            </a:r>
            <a:r>
              <a:rPr sz="900" spc="60" baseline="-23000" dirty="0">
                <a:latin typeface="Microsoft Sans Serif" panose="020B0604020202020204"/>
                <a:cs typeface="Microsoft Sans Serif" panose="020B0604020202020204"/>
                <a:hlinkClick r:id="rId7" action="ppaction://hlinksldjump"/>
              </a:rPr>
              <a:t>.</a:t>
            </a:r>
            <a:r>
              <a:rPr sz="600" spc="-155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u</a:t>
            </a:r>
            <a:r>
              <a:rPr sz="900" spc="-44" baseline="-23000" dirty="0">
                <a:latin typeface="Microsoft Sans Serif" panose="020B0604020202020204"/>
                <a:cs typeface="Microsoft Sans Serif" panose="020B0604020202020204"/>
                <a:hlinkClick r:id="rId4" action="ppaction://hlinksldjump"/>
              </a:rPr>
              <a:t>.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re</a:t>
            </a:r>
            <a:r>
              <a:rPr sz="600" spc="5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w</a:t>
            </a:r>
            <a:r>
              <a:rPr sz="600" spc="-4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o</a:t>
            </a:r>
            <a:r>
              <a:rPr sz="600" spc="10" dirty="0">
                <a:solidFill>
                  <a:srgbClr val="2D60A1"/>
                </a:solidFill>
                <a:latin typeface="Microsoft Sans Serif" panose="020B0604020202020204"/>
                <a:cs typeface="Microsoft Sans Serif" panose="020B0604020202020204"/>
                <a:hlinkClick r:id="rId6" action="ppaction://hlinksldjump"/>
              </a:rPr>
              <a:t>rk</a:t>
            </a:r>
            <a:endParaRPr sz="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130473"/>
              <a:ext cx="4896485" cy="109855"/>
            </a:xfrm>
            <a:custGeom>
              <a:avLst/>
              <a:gdLst/>
              <a:ahLst/>
              <a:cxnLst/>
              <a:rect l="l" t="t" r="r" b="b"/>
              <a:pathLst>
                <a:path w="4896485" h="109855">
                  <a:moveTo>
                    <a:pt x="4896040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4896040" y="109550"/>
                  </a:lnTo>
                  <a:lnTo>
                    <a:pt x="4896040" y="0"/>
                  </a:lnTo>
                  <a:close/>
                </a:path>
              </a:pathLst>
            </a:custGeom>
            <a:solidFill>
              <a:srgbClr val="0011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96040" y="3130473"/>
              <a:ext cx="864235" cy="109855"/>
            </a:xfrm>
            <a:custGeom>
              <a:avLst/>
              <a:gdLst/>
              <a:ahLst/>
              <a:cxnLst/>
              <a:rect l="l" t="t" r="r" b="b"/>
              <a:pathLst>
                <a:path w="864235" h="109855">
                  <a:moveTo>
                    <a:pt x="863968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863968" y="109550"/>
                  </a:lnTo>
                  <a:lnTo>
                    <a:pt x="863968" y="0"/>
                  </a:lnTo>
                  <a:close/>
                </a:path>
              </a:pathLst>
            </a:custGeom>
            <a:solidFill>
              <a:srgbClr val="F46D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node2vec:</a:t>
            </a:r>
            <a:r>
              <a:rPr spc="120" dirty="0"/>
              <a:t> </a:t>
            </a:r>
            <a:r>
              <a:rPr spc="-20" dirty="0"/>
              <a:t>Scalable</a:t>
            </a:r>
            <a:r>
              <a:rPr spc="50" dirty="0"/>
              <a:t> </a:t>
            </a:r>
            <a:r>
              <a:rPr spc="-15" dirty="0"/>
              <a:t>Feature</a:t>
            </a:r>
            <a:r>
              <a:rPr spc="55" dirty="0"/>
              <a:t> </a:t>
            </a:r>
            <a:r>
              <a:rPr spc="-15" dirty="0"/>
              <a:t>Learning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10</a:t>
            </a:r>
            <a:endParaRPr spc="-20" dirty="0"/>
          </a:p>
        </p:txBody>
      </p:sp>
      <p:sp>
        <p:nvSpPr>
          <p:cNvPr id="67" name="object 12"/>
          <p:cNvSpPr/>
          <p:nvPr/>
        </p:nvSpPr>
        <p:spPr>
          <a:xfrm>
            <a:off x="3310255" y="14287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B1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文本框 68"/>
          <p:cNvSpPr txBox="1"/>
          <p:nvPr/>
        </p:nvSpPr>
        <p:spPr>
          <a:xfrm>
            <a:off x="95250" y="576580"/>
            <a:ext cx="2607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Formulate feature learning in networks as a maximum likelihood optimization problem:</a:t>
            </a:r>
            <a:endParaRPr lang="en-US" altLang="zh-CN" sz="1000"/>
          </a:p>
        </p:txBody>
      </p:sp>
      <p:pic>
        <p:nvPicPr>
          <p:cNvPr id="70" name="图片 69" descr="ZK8ICBT%1735P$X$[4{K(1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290" y="1012825"/>
            <a:ext cx="1525905" cy="289560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144780" y="1317625"/>
            <a:ext cx="28829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T</a:t>
            </a:r>
            <a:r>
              <a:rPr lang="zh-CN" altLang="en-US" sz="1000"/>
              <a:t>wo standard assumptions:</a:t>
            </a:r>
            <a:endParaRPr lang="en-US" altLang="zh-CN" sz="1000"/>
          </a:p>
        </p:txBody>
      </p:sp>
      <p:pic>
        <p:nvPicPr>
          <p:cNvPr id="72" name="图片 71" descr="7S`0VEX]U4A~7~563J(@8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500" y="1734185"/>
            <a:ext cx="1933575" cy="343535"/>
          </a:xfrm>
          <a:prstGeom prst="rect">
            <a:avLst/>
          </a:prstGeom>
        </p:spPr>
      </p:pic>
      <p:sp>
        <p:nvSpPr>
          <p:cNvPr id="73" name="文本框 72"/>
          <p:cNvSpPr txBox="1"/>
          <p:nvPr/>
        </p:nvSpPr>
        <p:spPr>
          <a:xfrm>
            <a:off x="260985" y="2003425"/>
            <a:ext cx="28829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2. </a:t>
            </a:r>
            <a:r>
              <a:rPr lang="zh-CN" altLang="en-US" sz="1000"/>
              <a:t>Symmetry in feature space</a:t>
            </a:r>
            <a:r>
              <a:rPr lang="en-US" altLang="zh-CN" sz="1000"/>
              <a:t>:</a:t>
            </a:r>
            <a:endParaRPr lang="en-US" altLang="zh-CN" sz="1000"/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290" y="2249170"/>
            <a:ext cx="2034540" cy="414655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260985" y="1519555"/>
            <a:ext cx="169989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000">
                <a:sym typeface="+mn-ea"/>
              </a:rPr>
              <a:t>1. Conditional independence:</a:t>
            </a:r>
            <a:endParaRPr lang="zh-CN" altLang="en-US" sz="1000"/>
          </a:p>
        </p:txBody>
      </p:sp>
      <p:sp>
        <p:nvSpPr>
          <p:cNvPr id="29" name="文本框 28"/>
          <p:cNvSpPr txBox="1"/>
          <p:nvPr/>
        </p:nvSpPr>
        <p:spPr>
          <a:xfrm>
            <a:off x="2602230" y="576580"/>
            <a:ext cx="2607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Finally, the optimization problem is converted into the form of:</a:t>
            </a:r>
            <a:endParaRPr lang="en-US" altLang="zh-CN" sz="10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4300" y="1009015"/>
          <a:ext cx="2442845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1" imgW="3276600" imgH="368300" progId="Equation.KSEE3">
                  <p:embed/>
                </p:oleObj>
              </mc:Choice>
              <mc:Fallback>
                <p:oleObj name="" r:id="rId11" imgW="3276600" imgH="368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54300" y="1009015"/>
                        <a:ext cx="2442845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2654300" y="1341755"/>
            <a:ext cx="2607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Use gradient decent  stochastic to obtain projection f</a:t>
            </a:r>
            <a:endParaRPr lang="en-US" altLang="zh-CN" sz="1000"/>
          </a:p>
        </p:txBody>
      </p:sp>
      <p:sp>
        <p:nvSpPr>
          <p:cNvPr id="31" name="object 23"/>
          <p:cNvSpPr txBox="1"/>
          <p:nvPr/>
        </p:nvSpPr>
        <p:spPr>
          <a:xfrm>
            <a:off x="95250" y="261620"/>
            <a:ext cx="339979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lang="en-US" sz="1400" b="1" spc="-15" dirty="0">
                <a:solidFill>
                  <a:srgbClr val="001157"/>
                </a:solidFill>
                <a:latin typeface="Arial" panose="020B0604020202020204"/>
                <a:cs typeface="Arial" panose="020B0604020202020204"/>
              </a:rPr>
              <a:t>aximum Likehood Optimization </a:t>
            </a:r>
            <a:endParaRPr lang="en-US" sz="1400" b="1" spc="-15" dirty="0">
              <a:solidFill>
                <a:srgbClr val="001157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p="http://schemas.openxmlformats.org/presentationml/2006/main">
  <p:tag name="KSO_WPP_MARK_KEY" val="d027ba7a-64f5-4278-a547-f7b62045d54c"/>
  <p:tag name="COMMONDATA" val="eyJoZGlkIjoiZWYyYzVmMzBiOGEwNDYyOWUwMWQzYmJjMzY2MTU5ZG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10915</Words>
  <Application>WPS 演示</Application>
  <PresentationFormat>On-screen Show (4:3)</PresentationFormat>
  <Paragraphs>966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Arial</vt:lpstr>
      <vt:lpstr>Microsoft Sans Serif</vt:lpstr>
      <vt:lpstr>Tahoma</vt:lpstr>
      <vt:lpstr>Cambria Math</vt:lpstr>
      <vt:lpstr>Calibri</vt:lpstr>
      <vt:lpstr>微软雅黑</vt:lpstr>
      <vt:lpstr>Arial Unicode MS</vt:lpstr>
      <vt:lpstr>Office Theme</vt:lpstr>
      <vt:lpstr>Equation.KSEE3</vt:lpstr>
      <vt:lpstr>node2vec:	Scalable Feature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node2vec:	Scalable Feature Learning</dc:title>
  <dc:creator>Chenyu Shi and Shupei Li</dc:creator>
  <cp:lastModifiedBy>scy</cp:lastModifiedBy>
  <cp:revision>119</cp:revision>
  <dcterms:created xsi:type="dcterms:W3CDTF">2022-11-12T14:34:00Z</dcterms:created>
  <dcterms:modified xsi:type="dcterms:W3CDTF">2022-11-13T15:22:11Z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2022-11-12T03:00:00Z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2022-11-12T03:00:00Z</vt:filetime>
  </property>
  <property fmtid="{D5CDD505-2E9C-101B-9397-08002B2CF9AE}" pid="5" name="ICV">
    <vt:lpwstr>113019AAD03D469597BE21BF79A38E76</vt:lpwstr>
  </property>
  <property fmtid="{D5CDD505-2E9C-101B-9397-08002B2CF9AE}" pid="6" name="KSOProductBuildVer">
    <vt:lpwstr>2052-11.1.0.12132</vt:lpwstr>
  </property>
</Properties>
</file>