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 id="2147483678" r:id="rId2"/>
  </p:sldMasterIdLst>
  <p:notesMasterIdLst>
    <p:notesMasterId r:id="rId22"/>
  </p:notesMasterIdLst>
  <p:handoutMasterIdLst>
    <p:handoutMasterId r:id="rId23"/>
  </p:handoutMasterIdLst>
  <p:sldIdLst>
    <p:sldId id="258" r:id="rId3"/>
    <p:sldId id="260" r:id="rId4"/>
    <p:sldId id="270" r:id="rId5"/>
    <p:sldId id="275" r:id="rId6"/>
    <p:sldId id="276" r:id="rId7"/>
    <p:sldId id="261" r:id="rId8"/>
    <p:sldId id="262" r:id="rId9"/>
    <p:sldId id="263" r:id="rId10"/>
    <p:sldId id="279" r:id="rId11"/>
    <p:sldId id="272" r:id="rId12"/>
    <p:sldId id="277" r:id="rId13"/>
    <p:sldId id="273" r:id="rId14"/>
    <p:sldId id="274" r:id="rId15"/>
    <p:sldId id="278" r:id="rId16"/>
    <p:sldId id="264" r:id="rId17"/>
    <p:sldId id="267" r:id="rId18"/>
    <p:sldId id="265" r:id="rId19"/>
    <p:sldId id="266" r:id="rId20"/>
    <p:sldId id="268"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CD6"/>
    <a:srgbClr val="FFCC99"/>
    <a:srgbClr val="CCFF99"/>
    <a:srgbClr val="FFCCFF"/>
    <a:srgbClr val="66FF33"/>
    <a:srgbClr val="FF0000"/>
    <a:srgbClr val="000099"/>
    <a:srgbClr val="0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023" autoAdjust="0"/>
    <p:restoredTop sz="86374" autoAdjust="0"/>
  </p:normalViewPr>
  <p:slideViewPr>
    <p:cSldViewPr>
      <p:cViewPr varScale="1">
        <p:scale>
          <a:sx n="85" d="100"/>
          <a:sy n="85" d="100"/>
        </p:scale>
        <p:origin x="108" y="534"/>
      </p:cViewPr>
      <p:guideLst>
        <p:guide orient="horz" pos="2160"/>
        <p:guide pos="2880"/>
      </p:guideLst>
    </p:cSldViewPr>
  </p:slideViewPr>
  <p:outlineViewPr>
    <p:cViewPr>
      <p:scale>
        <a:sx n="33" d="100"/>
        <a:sy n="33" d="100"/>
      </p:scale>
      <p:origin x="258" y="283452"/>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1" d="100"/>
          <a:sy n="61" d="100"/>
        </p:scale>
        <p:origin x="-169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6725"/>
          </a:xfrm>
          <a:prstGeom prst="rect">
            <a:avLst/>
          </a:prstGeom>
          <a:noFill/>
          <a:ln w="9525">
            <a:noFill/>
            <a:miter lim="800000"/>
            <a:headEnd/>
            <a:tailEnd/>
          </a:ln>
          <a:effectLst/>
        </p:spPr>
        <p:txBody>
          <a:bodyPr vert="horz" wrap="square" lIns="91386" tIns="45693" rIns="91386" bIns="45693"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1637" cy="466725"/>
          </a:xfrm>
          <a:prstGeom prst="rect">
            <a:avLst/>
          </a:prstGeom>
          <a:noFill/>
          <a:ln w="9525">
            <a:noFill/>
            <a:miter lim="800000"/>
            <a:headEnd/>
            <a:tailEnd/>
          </a:ln>
          <a:effectLst/>
        </p:spPr>
        <p:txBody>
          <a:bodyPr vert="horz" wrap="square" lIns="91386" tIns="45693" rIns="91386" bIns="45693"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7275"/>
            <a:ext cx="2944813" cy="466725"/>
          </a:xfrm>
          <a:prstGeom prst="rect">
            <a:avLst/>
          </a:prstGeom>
          <a:noFill/>
          <a:ln w="9525">
            <a:noFill/>
            <a:miter lim="800000"/>
            <a:headEnd/>
            <a:tailEnd/>
          </a:ln>
          <a:effectLst/>
        </p:spPr>
        <p:txBody>
          <a:bodyPr vert="horz" wrap="square" lIns="91386" tIns="45693" rIns="91386" bIns="45693"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7275"/>
            <a:ext cx="2941637" cy="466725"/>
          </a:xfrm>
          <a:prstGeom prst="rect">
            <a:avLst/>
          </a:prstGeom>
          <a:noFill/>
          <a:ln w="9525">
            <a:noFill/>
            <a:miter lim="800000"/>
            <a:headEnd/>
            <a:tailEnd/>
          </a:ln>
          <a:effectLst/>
        </p:spPr>
        <p:txBody>
          <a:bodyPr vert="horz" wrap="square" lIns="91386" tIns="45693" rIns="91386" bIns="45693" numCol="1" anchor="b" anchorCtr="0" compatLnSpc="1">
            <a:prstTxWarp prst="textNoShape">
              <a:avLst/>
            </a:prstTxWarp>
          </a:bodyPr>
          <a:lstStyle>
            <a:lvl1pPr algn="r">
              <a:defRPr sz="1200"/>
            </a:lvl1pPr>
          </a:lstStyle>
          <a:p>
            <a:pPr>
              <a:defRPr/>
            </a:pPr>
            <a:fld id="{E380B82F-F03F-4FCD-B0E9-29FBCA0E06DB}" type="slidenum">
              <a:rPr lang="en-US"/>
              <a:pPr>
                <a:defRPr/>
              </a:pPr>
              <a:t>‹#›</a:t>
            </a:fld>
            <a:endParaRPr lang="en-US"/>
          </a:p>
        </p:txBody>
      </p:sp>
    </p:spTree>
    <p:extLst>
      <p:ext uri="{BB962C8B-B14F-4D97-AF65-F5344CB8AC3E}">
        <p14:creationId xmlns:p14="http://schemas.microsoft.com/office/powerpoint/2010/main" val="79036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6725"/>
          </a:xfrm>
          <a:prstGeom prst="rect">
            <a:avLst/>
          </a:prstGeom>
          <a:noFill/>
          <a:ln w="9525">
            <a:noFill/>
            <a:miter lim="800000"/>
            <a:headEnd/>
            <a:tailEnd/>
          </a:ln>
          <a:effectLst/>
        </p:spPr>
        <p:txBody>
          <a:bodyPr vert="horz" wrap="square" lIns="91386" tIns="45693" rIns="91386" bIns="45693"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1637" cy="466725"/>
          </a:xfrm>
          <a:prstGeom prst="rect">
            <a:avLst/>
          </a:prstGeom>
          <a:noFill/>
          <a:ln w="9525">
            <a:noFill/>
            <a:miter lim="800000"/>
            <a:headEnd/>
            <a:tailEnd/>
          </a:ln>
          <a:effectLst/>
        </p:spPr>
        <p:txBody>
          <a:bodyPr vert="horz" wrap="square" lIns="91386" tIns="45693" rIns="91386" bIns="45693"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9038" y="698500"/>
            <a:ext cx="4541837" cy="3406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884238" y="4340225"/>
            <a:ext cx="5076825" cy="4105275"/>
          </a:xfrm>
          <a:prstGeom prst="rect">
            <a:avLst/>
          </a:prstGeom>
          <a:noFill/>
          <a:ln w="9525">
            <a:noFill/>
            <a:miter lim="800000"/>
            <a:headEnd/>
            <a:tailEnd/>
          </a:ln>
          <a:effectLst/>
        </p:spPr>
        <p:txBody>
          <a:bodyPr vert="horz" wrap="square" lIns="91386" tIns="45693" rIns="91386" bIns="456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77275"/>
            <a:ext cx="2944813" cy="466725"/>
          </a:xfrm>
          <a:prstGeom prst="rect">
            <a:avLst/>
          </a:prstGeom>
          <a:noFill/>
          <a:ln w="9525">
            <a:noFill/>
            <a:miter lim="800000"/>
            <a:headEnd/>
            <a:tailEnd/>
          </a:ln>
          <a:effectLst/>
        </p:spPr>
        <p:txBody>
          <a:bodyPr vert="horz" wrap="square" lIns="91386" tIns="45693" rIns="91386" bIns="45693"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7275"/>
            <a:ext cx="2941637" cy="466725"/>
          </a:xfrm>
          <a:prstGeom prst="rect">
            <a:avLst/>
          </a:prstGeom>
          <a:noFill/>
          <a:ln w="9525">
            <a:noFill/>
            <a:miter lim="800000"/>
            <a:headEnd/>
            <a:tailEnd/>
          </a:ln>
          <a:effectLst/>
        </p:spPr>
        <p:txBody>
          <a:bodyPr vert="horz" wrap="square" lIns="91386" tIns="45693" rIns="91386" bIns="45693" numCol="1" anchor="b" anchorCtr="0" compatLnSpc="1">
            <a:prstTxWarp prst="textNoShape">
              <a:avLst/>
            </a:prstTxWarp>
          </a:bodyPr>
          <a:lstStyle>
            <a:lvl1pPr algn="r">
              <a:defRPr sz="1200"/>
            </a:lvl1pPr>
          </a:lstStyle>
          <a:p>
            <a:pPr>
              <a:defRPr/>
            </a:pPr>
            <a:fld id="{65C91D82-99B5-4E52-9503-784ADD2F01C6}" type="slidenum">
              <a:rPr lang="en-US"/>
              <a:pPr>
                <a:defRPr/>
              </a:pPr>
              <a:t>‹#›</a:t>
            </a:fld>
            <a:endParaRPr lang="en-US"/>
          </a:p>
        </p:txBody>
      </p:sp>
    </p:spTree>
    <p:extLst>
      <p:ext uri="{BB962C8B-B14F-4D97-AF65-F5344CB8AC3E}">
        <p14:creationId xmlns:p14="http://schemas.microsoft.com/office/powerpoint/2010/main" val="2292737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124B16-C652-4F07-AE90-68AA171FCFBD}" type="slidenum">
              <a:rPr lang="en-US" sz="1200" smtClean="0"/>
              <a:pPr/>
              <a:t>1</a:t>
            </a:fld>
            <a:endParaRPr 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33065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A65F2F-8105-44AB-B823-0D665C1E1D8B}" type="slidenum">
              <a:rPr lang="en-US" sz="1200" smtClean="0"/>
              <a:pPr/>
              <a:t>10</a:t>
            </a:fld>
            <a:endParaRPr 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What is the difference between an</a:t>
            </a:r>
            <a:r>
              <a:rPr lang="en-US" baseline="0" dirty="0" smtClean="0"/>
              <a:t> MCU and an MPU? The MCU has extra hardware to allow it to interface with the outside world more easily, and to simplify processing multiple tasks concurrently.</a:t>
            </a:r>
            <a:endParaRPr lang="en-US" dirty="0" smtClean="0"/>
          </a:p>
        </p:txBody>
      </p:sp>
    </p:spTree>
    <p:extLst>
      <p:ext uri="{BB962C8B-B14F-4D97-AF65-F5344CB8AC3E}">
        <p14:creationId xmlns:p14="http://schemas.microsoft.com/office/powerpoint/2010/main" val="306820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11</a:t>
            </a:fld>
            <a:endParaRPr lang="en-US"/>
          </a:p>
        </p:txBody>
      </p:sp>
    </p:spTree>
    <p:extLst>
      <p:ext uri="{BB962C8B-B14F-4D97-AF65-F5344CB8AC3E}">
        <p14:creationId xmlns:p14="http://schemas.microsoft.com/office/powerpoint/2010/main" val="378065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6F2880-0C92-4D07-A2D6-893540E23221}" type="slidenum">
              <a:rPr lang="en-US" smtClean="0"/>
              <a:pPr>
                <a:defRPr/>
              </a:pPr>
              <a:t>12</a:t>
            </a:fld>
            <a:endParaRPr lang="en-US"/>
          </a:p>
        </p:txBody>
      </p:sp>
    </p:spTree>
    <p:extLst>
      <p:ext uri="{BB962C8B-B14F-4D97-AF65-F5344CB8AC3E}">
        <p14:creationId xmlns:p14="http://schemas.microsoft.com/office/powerpoint/2010/main" val="397866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 sequence diagram to show how the different components in the system</a:t>
            </a:r>
            <a:r>
              <a:rPr lang="en-US" baseline="0" dirty="0" smtClean="0"/>
              <a:t> interact with each other as time progresses. </a:t>
            </a:r>
          </a:p>
          <a:p>
            <a:r>
              <a:rPr lang="en-US" baseline="0" dirty="0" smtClean="0"/>
              <a:t>Here we see that main function starts a hardware timer running, which in turn generates an interrupt, which is serviced by another software function (timer ISR), which starts another hardware component running (ADC), which results in several additional interrupts, each of which is handled by yet another software function (ADC ISR).</a:t>
            </a:r>
            <a:endParaRPr lang="en-US" dirty="0"/>
          </a:p>
        </p:txBody>
      </p:sp>
      <p:sp>
        <p:nvSpPr>
          <p:cNvPr id="4" name="Slide Number Placeholder 3"/>
          <p:cNvSpPr>
            <a:spLocks noGrp="1"/>
          </p:cNvSpPr>
          <p:nvPr>
            <p:ph type="sldNum" sz="quarter" idx="10"/>
          </p:nvPr>
        </p:nvSpPr>
        <p:spPr/>
        <p:txBody>
          <a:bodyPr/>
          <a:lstStyle/>
          <a:p>
            <a:pPr>
              <a:defRPr/>
            </a:pPr>
            <a:fld id="{466F2880-0C92-4D07-A2D6-893540E23221}" type="slidenum">
              <a:rPr lang="en-US" smtClean="0"/>
              <a:pPr>
                <a:defRPr/>
              </a:pPr>
              <a:t>13</a:t>
            </a:fld>
            <a:endParaRPr lang="en-US"/>
          </a:p>
        </p:txBody>
      </p:sp>
    </p:spTree>
    <p:extLst>
      <p:ext uri="{BB962C8B-B14F-4D97-AF65-F5344CB8AC3E}">
        <p14:creationId xmlns:p14="http://schemas.microsoft.com/office/powerpoint/2010/main" val="4110060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a:t>
            </a:r>
            <a:r>
              <a:rPr lang="en-US" baseline="0" dirty="0" smtClean="0"/>
              <a:t> systems are expected to work and be easy to fix, so often there is a lot of code to handle special cases, errors and faults.</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14</a:t>
            </a:fld>
            <a:endParaRPr lang="en-US"/>
          </a:p>
        </p:txBody>
      </p:sp>
    </p:spTree>
    <p:extLst>
      <p:ext uri="{BB962C8B-B14F-4D97-AF65-F5344CB8AC3E}">
        <p14:creationId xmlns:p14="http://schemas.microsoft.com/office/powerpoint/2010/main" val="3780654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Embedded</a:t>
            </a:r>
            <a:r>
              <a:rPr lang="en-US" baseline="0" dirty="0" smtClean="0"/>
              <a:t> systems have constraints which depend on the product’s particular environment and market. Designs must meet these to be successful.</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15</a:t>
            </a:fld>
            <a:endParaRPr lang="en-US"/>
          </a:p>
        </p:txBody>
      </p:sp>
    </p:spTree>
    <p:extLst>
      <p:ext uri="{BB962C8B-B14F-4D97-AF65-F5344CB8AC3E}">
        <p14:creationId xmlns:p14="http://schemas.microsoft.com/office/powerpoint/2010/main" val="1551901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16</a:t>
            </a:fld>
            <a:endParaRPr lang="en-US"/>
          </a:p>
        </p:txBody>
      </p:sp>
    </p:spTree>
    <p:extLst>
      <p:ext uri="{BB962C8B-B14F-4D97-AF65-F5344CB8AC3E}">
        <p14:creationId xmlns:p14="http://schemas.microsoft.com/office/powerpoint/2010/main" val="160755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17</a:t>
            </a:fld>
            <a:endParaRPr lang="en-US"/>
          </a:p>
        </p:txBody>
      </p:sp>
    </p:spTree>
    <p:extLst>
      <p:ext uri="{BB962C8B-B14F-4D97-AF65-F5344CB8AC3E}">
        <p14:creationId xmlns:p14="http://schemas.microsoft.com/office/powerpoint/2010/main" val="2285590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18</a:t>
            </a:fld>
            <a:endParaRPr lang="en-US"/>
          </a:p>
        </p:txBody>
      </p:sp>
    </p:spTree>
    <p:extLst>
      <p:ext uri="{BB962C8B-B14F-4D97-AF65-F5344CB8AC3E}">
        <p14:creationId xmlns:p14="http://schemas.microsoft.com/office/powerpoint/2010/main" val="2305279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AD765A-BFF3-49BB-A271-56277EE8CEE5}" type="slidenum">
              <a:rPr lang="en-US" sz="1200" smtClean="0"/>
              <a:pPr/>
              <a:t>19</a:t>
            </a:fld>
            <a:endParaRPr 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7195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2</a:t>
            </a:fld>
            <a:endParaRPr lang="en-US"/>
          </a:p>
        </p:txBody>
      </p:sp>
    </p:spTree>
    <p:extLst>
      <p:ext uri="{BB962C8B-B14F-4D97-AF65-F5344CB8AC3E}">
        <p14:creationId xmlns:p14="http://schemas.microsoft.com/office/powerpoint/2010/main" val="355389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C08C5A6-CE0F-4F81-B07A-C90EFADEBDA6}" type="slidenum">
              <a:rPr lang="en-US" sz="1200" smtClean="0"/>
              <a:pPr/>
              <a:t>3</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 are many possible ways to embed processing</a:t>
            </a:r>
            <a:r>
              <a:rPr lang="en-US" baseline="0" dirty="0" smtClean="0"/>
              <a:t> within a device. We can design custom, dedicated hardware using individual logic chips, custom chips (ASICs) or programmable logic chips. Alternatively we can customize our program and try to use a standard computer processor, greatly reducing the hardware development needed. There are various tradeoffs to each approach.</a:t>
            </a:r>
            <a:endParaRPr lang="en-US" dirty="0" smtClean="0"/>
          </a:p>
        </p:txBody>
      </p:sp>
    </p:spTree>
    <p:extLst>
      <p:ext uri="{BB962C8B-B14F-4D97-AF65-F5344CB8AC3E}">
        <p14:creationId xmlns:p14="http://schemas.microsoft.com/office/powerpoint/2010/main" val="298324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4782" indent="-278762">
              <a:defRPr sz="2300">
                <a:solidFill>
                  <a:schemeClr val="tx1"/>
                </a:solidFill>
                <a:latin typeface="Times New Roman" pitchFamily="18" charset="0"/>
              </a:defRPr>
            </a:lvl2pPr>
            <a:lvl3pPr marL="1115048" indent="-223010">
              <a:defRPr sz="2300">
                <a:solidFill>
                  <a:schemeClr val="tx1"/>
                </a:solidFill>
                <a:latin typeface="Times New Roman" pitchFamily="18" charset="0"/>
              </a:defRPr>
            </a:lvl3pPr>
            <a:lvl4pPr marL="1561068" indent="-223010">
              <a:defRPr sz="2300">
                <a:solidFill>
                  <a:schemeClr val="tx1"/>
                </a:solidFill>
                <a:latin typeface="Times New Roman" pitchFamily="18" charset="0"/>
              </a:defRPr>
            </a:lvl4pPr>
            <a:lvl5pPr marL="2007087" indent="-223010">
              <a:defRPr sz="2300">
                <a:solidFill>
                  <a:schemeClr val="tx1"/>
                </a:solidFill>
                <a:latin typeface="Times New Roman" pitchFamily="18" charset="0"/>
              </a:defRPr>
            </a:lvl5pPr>
            <a:lvl6pPr marL="2453106" indent="-223010" eaLnBrk="0" fontAlgn="base" hangingPunct="0">
              <a:spcBef>
                <a:spcPct val="0"/>
              </a:spcBef>
              <a:spcAft>
                <a:spcPct val="0"/>
              </a:spcAft>
              <a:defRPr sz="2300">
                <a:solidFill>
                  <a:schemeClr val="tx1"/>
                </a:solidFill>
                <a:latin typeface="Times New Roman" pitchFamily="18" charset="0"/>
              </a:defRPr>
            </a:lvl6pPr>
            <a:lvl7pPr marL="2899126" indent="-223010" eaLnBrk="0" fontAlgn="base" hangingPunct="0">
              <a:spcBef>
                <a:spcPct val="0"/>
              </a:spcBef>
              <a:spcAft>
                <a:spcPct val="0"/>
              </a:spcAft>
              <a:defRPr sz="2300">
                <a:solidFill>
                  <a:schemeClr val="tx1"/>
                </a:solidFill>
                <a:latin typeface="Times New Roman" pitchFamily="18" charset="0"/>
              </a:defRPr>
            </a:lvl7pPr>
            <a:lvl8pPr marL="3345145" indent="-223010" eaLnBrk="0" fontAlgn="base" hangingPunct="0">
              <a:spcBef>
                <a:spcPct val="0"/>
              </a:spcBef>
              <a:spcAft>
                <a:spcPct val="0"/>
              </a:spcAft>
              <a:defRPr sz="2300">
                <a:solidFill>
                  <a:schemeClr val="tx1"/>
                </a:solidFill>
                <a:latin typeface="Times New Roman" pitchFamily="18" charset="0"/>
              </a:defRPr>
            </a:lvl8pPr>
            <a:lvl9pPr marL="3791165" indent="-223010" eaLnBrk="0" fontAlgn="base" hangingPunct="0">
              <a:spcBef>
                <a:spcPct val="0"/>
              </a:spcBef>
              <a:spcAft>
                <a:spcPct val="0"/>
              </a:spcAft>
              <a:defRPr sz="2300">
                <a:solidFill>
                  <a:schemeClr val="tx1"/>
                </a:solidFill>
                <a:latin typeface="Times New Roman" pitchFamily="18" charset="0"/>
              </a:defRPr>
            </a:lvl9pPr>
          </a:lstStyle>
          <a:p>
            <a:fld id="{D1F35520-C71E-4F5F-86B1-8F441D6ECC80}" type="slidenum">
              <a:rPr lang="en-US" sz="1300"/>
              <a:pPr/>
              <a:t>4</a:t>
            </a:fld>
            <a:endParaRPr 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is a simple embedded system which has tight</a:t>
            </a:r>
            <a:r>
              <a:rPr lang="en-US" baseline="0" dirty="0" smtClean="0"/>
              <a:t> cost and power/energy constraints. Most of the time it is not doing anything and in a sleep mode to save power.</a:t>
            </a:r>
            <a:endParaRPr lang="en-US" dirty="0" smtClean="0"/>
          </a:p>
        </p:txBody>
      </p:sp>
    </p:spTree>
    <p:extLst>
      <p:ext uri="{BB962C8B-B14F-4D97-AF65-F5344CB8AC3E}">
        <p14:creationId xmlns:p14="http://schemas.microsoft.com/office/powerpoint/2010/main" val="304642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itchFamily="18" charset="0"/>
              </a:defRPr>
            </a:lvl1pPr>
            <a:lvl2pPr marL="724782" indent="-278762">
              <a:defRPr sz="2300">
                <a:solidFill>
                  <a:schemeClr val="tx1"/>
                </a:solidFill>
                <a:latin typeface="Times New Roman" pitchFamily="18" charset="0"/>
              </a:defRPr>
            </a:lvl2pPr>
            <a:lvl3pPr marL="1115048" indent="-223010">
              <a:defRPr sz="2300">
                <a:solidFill>
                  <a:schemeClr val="tx1"/>
                </a:solidFill>
                <a:latin typeface="Times New Roman" pitchFamily="18" charset="0"/>
              </a:defRPr>
            </a:lvl3pPr>
            <a:lvl4pPr marL="1561068" indent="-223010">
              <a:defRPr sz="2300">
                <a:solidFill>
                  <a:schemeClr val="tx1"/>
                </a:solidFill>
                <a:latin typeface="Times New Roman" pitchFamily="18" charset="0"/>
              </a:defRPr>
            </a:lvl4pPr>
            <a:lvl5pPr marL="2007087" indent="-223010">
              <a:defRPr sz="2300">
                <a:solidFill>
                  <a:schemeClr val="tx1"/>
                </a:solidFill>
                <a:latin typeface="Times New Roman" pitchFamily="18" charset="0"/>
              </a:defRPr>
            </a:lvl5pPr>
            <a:lvl6pPr marL="2453106" indent="-223010" eaLnBrk="0" fontAlgn="base" hangingPunct="0">
              <a:spcBef>
                <a:spcPct val="0"/>
              </a:spcBef>
              <a:spcAft>
                <a:spcPct val="0"/>
              </a:spcAft>
              <a:defRPr sz="2300">
                <a:solidFill>
                  <a:schemeClr val="tx1"/>
                </a:solidFill>
                <a:latin typeface="Times New Roman" pitchFamily="18" charset="0"/>
              </a:defRPr>
            </a:lvl6pPr>
            <a:lvl7pPr marL="2899126" indent="-223010" eaLnBrk="0" fontAlgn="base" hangingPunct="0">
              <a:spcBef>
                <a:spcPct val="0"/>
              </a:spcBef>
              <a:spcAft>
                <a:spcPct val="0"/>
              </a:spcAft>
              <a:defRPr sz="2300">
                <a:solidFill>
                  <a:schemeClr val="tx1"/>
                </a:solidFill>
                <a:latin typeface="Times New Roman" pitchFamily="18" charset="0"/>
              </a:defRPr>
            </a:lvl7pPr>
            <a:lvl8pPr marL="3345145" indent="-223010" eaLnBrk="0" fontAlgn="base" hangingPunct="0">
              <a:spcBef>
                <a:spcPct val="0"/>
              </a:spcBef>
              <a:spcAft>
                <a:spcPct val="0"/>
              </a:spcAft>
              <a:defRPr sz="2300">
                <a:solidFill>
                  <a:schemeClr val="tx1"/>
                </a:solidFill>
                <a:latin typeface="Times New Roman" pitchFamily="18" charset="0"/>
              </a:defRPr>
            </a:lvl8pPr>
            <a:lvl9pPr marL="3791165" indent="-223010" eaLnBrk="0" fontAlgn="base" hangingPunct="0">
              <a:spcBef>
                <a:spcPct val="0"/>
              </a:spcBef>
              <a:spcAft>
                <a:spcPct val="0"/>
              </a:spcAft>
              <a:defRPr sz="2300">
                <a:solidFill>
                  <a:schemeClr val="tx1"/>
                </a:solidFill>
                <a:latin typeface="Times New Roman" pitchFamily="18" charset="0"/>
              </a:defRPr>
            </a:lvl9pPr>
          </a:lstStyle>
          <a:p>
            <a:fld id="{D1F35520-C71E-4F5F-86B1-8F441D6ECC80}" type="slidenum">
              <a:rPr lang="en-US" sz="1300"/>
              <a:pPr/>
              <a:t>5</a:t>
            </a:fld>
            <a:endParaRPr 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 automotive</a:t>
            </a:r>
            <a:r>
              <a:rPr lang="en-US" baseline="0" dirty="0" smtClean="0"/>
              <a:t> engine control unit is much more complex, managing many functions, reading many sensors, controlling many actuators, and communicating on multiple vehicle networks. It uses a much faster processor with more memory.</a:t>
            </a:r>
            <a:endParaRPr lang="en-US" dirty="0" smtClean="0"/>
          </a:p>
        </p:txBody>
      </p:sp>
    </p:spTree>
    <p:extLst>
      <p:ext uri="{BB962C8B-B14F-4D97-AF65-F5344CB8AC3E}">
        <p14:creationId xmlns:p14="http://schemas.microsoft.com/office/powerpoint/2010/main" val="94506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go to the trouble of adding an embedded computer system to a device?  Here’s why.</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6</a:t>
            </a:fld>
            <a:endParaRPr lang="en-US"/>
          </a:p>
        </p:txBody>
      </p:sp>
    </p:spTree>
    <p:extLst>
      <p:ext uri="{BB962C8B-B14F-4D97-AF65-F5344CB8AC3E}">
        <p14:creationId xmlns:p14="http://schemas.microsoft.com/office/powerpoint/2010/main" val="298065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embedded systems typically need to do? Here are some examples.</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7</a:t>
            </a:fld>
            <a:endParaRPr lang="en-US"/>
          </a:p>
        </p:txBody>
      </p:sp>
    </p:spTree>
    <p:extLst>
      <p:ext uri="{BB962C8B-B14F-4D97-AF65-F5344CB8AC3E}">
        <p14:creationId xmlns:p14="http://schemas.microsoft.com/office/powerpoint/2010/main" val="283912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8</a:t>
            </a:fld>
            <a:endParaRPr lang="en-US"/>
          </a:p>
        </p:txBody>
      </p:sp>
    </p:spTree>
    <p:extLst>
      <p:ext uri="{BB962C8B-B14F-4D97-AF65-F5344CB8AC3E}">
        <p14:creationId xmlns:p14="http://schemas.microsoft.com/office/powerpoint/2010/main" val="3780654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fld id="{31099B84-9EB5-40E4-A6F9-E6E9737B0ED3}" type="slidenum">
              <a:rPr lang="en-US" sz="1200" baseline="0" smtClean="0"/>
              <a:pPr/>
              <a:t>9</a:t>
            </a:fld>
            <a:endParaRPr lang="en-US" sz="1200" baseline="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Here’s an example of how we can calculate how deep underwater </a:t>
            </a:r>
            <a:r>
              <a:rPr lang="en-US" baseline="0" dirty="0" smtClean="0"/>
              <a:t>an object is by using the fact that the water pressure is proportional to depth. We start by measuring the water pressure.</a:t>
            </a:r>
            <a:endParaRPr lang="en-US" dirty="0" smtClean="0"/>
          </a:p>
        </p:txBody>
      </p:sp>
    </p:spTree>
    <p:extLst>
      <p:ext uri="{BB962C8B-B14F-4D97-AF65-F5344CB8AC3E}">
        <p14:creationId xmlns:p14="http://schemas.microsoft.com/office/powerpoint/2010/main" val="364146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4" name="Rectangle 4"/>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928688" y="2017713"/>
            <a:ext cx="7337425"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304800" y="6400800"/>
            <a:ext cx="2286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8" y="12700"/>
            <a:ext cx="2233612"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9550" y="12700"/>
            <a:ext cx="6548438"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7963" y="0"/>
            <a:ext cx="8936037"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233363" y="906463"/>
            <a:ext cx="8910637"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7240588" y="6599238"/>
            <a:ext cx="427037"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a:pPr>
                <a:defRPr/>
              </a:pPr>
              <a:t>‹#›</a:t>
            </a:fld>
            <a:endParaRPr lang="en-GB"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33363" y="906463"/>
            <a:ext cx="8910637"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4" name="Rectangle 4"/>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928688" y="2017713"/>
            <a:ext cx="7337425" cy="1411287"/>
          </a:xfrm>
          <a:solidFill>
            <a:schemeClr val="bg1"/>
          </a:solidFill>
        </p:spPr>
        <p:txBody>
          <a:bodyPr lIns="0" tIns="0" rIns="0" bIns="0" anchor="t"/>
          <a:lstStyle>
            <a:lvl1pPr algn="ctr">
              <a:defRPr sz="4600"/>
            </a:lvl1pPr>
          </a:lstStyle>
          <a:p>
            <a:r>
              <a:rPr lang="en-US" smtClean="0"/>
              <a:t>Click to edit Master title style</a:t>
            </a:r>
            <a:endParaRPr lang="en-GB"/>
          </a:p>
        </p:txBody>
      </p:sp>
      <p:sp>
        <p:nvSpPr>
          <p:cNvPr id="5" name="Text Box 7"/>
          <p:cNvSpPr txBox="1">
            <a:spLocks noChangeArrowheads="1"/>
          </p:cNvSpPr>
          <p:nvPr/>
        </p:nvSpPr>
        <p:spPr bwMode="invGray">
          <a:xfrm>
            <a:off x="304800" y="6400800"/>
            <a:ext cx="2286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8" y="12700"/>
            <a:ext cx="2233612" cy="63166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9550" y="12700"/>
            <a:ext cx="6548438" cy="6316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764088" y="906463"/>
            <a:ext cx="4379912" cy="542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7963" y="0"/>
            <a:ext cx="8936037"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233363" y="906463"/>
            <a:ext cx="8910637" cy="5473700"/>
          </a:xfrm>
        </p:spPr>
        <p:txBody>
          <a:bodyPr/>
          <a:lstStyle/>
          <a:p>
            <a:pPr lvl="0"/>
            <a:r>
              <a:rPr lang="en-US" noProof="0" smtClean="0"/>
              <a:t>Click icon to add chart</a:t>
            </a:r>
            <a:endParaRPr lang="en-GB" noProof="0" dirty="0"/>
          </a:p>
        </p:txBody>
      </p:sp>
      <p:sp>
        <p:nvSpPr>
          <p:cNvPr id="4" name="Rectangle 6"/>
          <p:cNvSpPr>
            <a:spLocks noGrp="1" noChangeArrowheads="1"/>
          </p:cNvSpPr>
          <p:nvPr>
            <p:ph type="sldNum" sz="quarter" idx="10"/>
          </p:nvPr>
        </p:nvSpPr>
        <p:spPr>
          <a:xfrm>
            <a:off x="7240588" y="6599238"/>
            <a:ext cx="427037"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pPr>
              <a:defRPr/>
            </a:pPr>
            <a:fld id="{08618860-3153-46CC-A4A1-37526655B866}" type="slidenum">
              <a:rPr lang="en-GB" smtClean="0"/>
              <a:pPr>
                <a:defRPr/>
              </a:pPr>
              <a:t>‹#›</a:t>
            </a:fld>
            <a:endParaRPr lang="en-GB"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
            <a:ext cx="8934450" cy="8397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33363" y="906463"/>
            <a:ext cx="8910637" cy="5422900"/>
          </a:xfrm>
        </p:spPr>
        <p:txBody>
          <a:bodyPr/>
          <a:lstStyle/>
          <a:p>
            <a:r>
              <a:rPr lang="en-US" smtClean="0"/>
              <a:t>Click icon to add table</a:t>
            </a:r>
            <a:endParaRPr lang="en-US"/>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3363" y="906463"/>
            <a:ext cx="4378325"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4088" y="906463"/>
            <a:ext cx="437991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09550" y="1270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233363" y="906463"/>
            <a:ext cx="8910637"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69" name="Line 5"/>
          <p:cNvSpPr>
            <a:spLocks noChangeShapeType="1"/>
          </p:cNvSpPr>
          <p:nvPr/>
        </p:nvSpPr>
        <p:spPr bwMode="gray">
          <a:xfrm>
            <a:off x="0" y="6373813"/>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70" name="Rectangle 6"/>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304800" y="6400800"/>
            <a:ext cx="2286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
        <p:nvSpPr>
          <p:cNvPr id="11" name="Text Box 13"/>
          <p:cNvSpPr txBox="1">
            <a:spLocks noChangeArrowheads="1"/>
          </p:cNvSpPr>
          <p:nvPr userDrawn="1"/>
        </p:nvSpPr>
        <p:spPr bwMode="auto">
          <a:xfrm>
            <a:off x="8899525" y="4429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60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652"/>
            <a:ext cx="9144000" cy="49834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bwMode="auto">
          <a:xfrm>
            <a:off x="209550" y="1270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endParaRPr lang="en-GB" dirty="0" smtClean="0"/>
          </a:p>
        </p:txBody>
      </p:sp>
      <p:sp>
        <p:nvSpPr>
          <p:cNvPr id="4099" name="Rectangle 3"/>
          <p:cNvSpPr>
            <a:spLocks noGrp="1" noChangeArrowheads="1"/>
          </p:cNvSpPr>
          <p:nvPr>
            <p:ph type="body" idx="1"/>
          </p:nvPr>
        </p:nvSpPr>
        <p:spPr bwMode="auto">
          <a:xfrm>
            <a:off x="233363" y="906463"/>
            <a:ext cx="8910637"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smtClean="0"/>
              <a:t>Click to edit Master text styles</a:t>
            </a:r>
          </a:p>
          <a:p>
            <a:pPr lvl="1"/>
            <a:r>
              <a:rPr lang="en-GB" dirty="0" smtClean="0"/>
              <a:t>Second</a:t>
            </a:r>
          </a:p>
          <a:p>
            <a:pPr lvl="2"/>
            <a:r>
              <a:rPr lang="en-GB" dirty="0" smtClean="0"/>
              <a:t>Third</a:t>
            </a:r>
          </a:p>
          <a:p>
            <a:pPr lvl="3"/>
            <a:r>
              <a:rPr lang="en-GB" dirty="0" smtClean="0"/>
              <a:t>Fourth</a:t>
            </a:r>
          </a:p>
        </p:txBody>
      </p:sp>
      <p:sp>
        <p:nvSpPr>
          <p:cNvPr id="830468" name="Line 4"/>
          <p:cNvSpPr>
            <a:spLocks noChangeShapeType="1"/>
          </p:cNvSpPr>
          <p:nvPr/>
        </p:nvSpPr>
        <p:spPr bwMode="gray">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69" name="Line 5"/>
          <p:cNvSpPr>
            <a:spLocks noChangeShapeType="1"/>
          </p:cNvSpPr>
          <p:nvPr/>
        </p:nvSpPr>
        <p:spPr bwMode="gray">
          <a:xfrm>
            <a:off x="0" y="6373813"/>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n-GB">
              <a:latin typeface="Arial" pitchFamily="34" charset="0"/>
            </a:endParaRPr>
          </a:p>
        </p:txBody>
      </p:sp>
      <p:sp>
        <p:nvSpPr>
          <p:cNvPr id="830470" name="Rectangle 6"/>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304800" y="6400800"/>
            <a:ext cx="2286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smtClean="0">
                <a:solidFill>
                  <a:schemeClr val="bg1"/>
                </a:solidFill>
                <a:latin typeface="Arial" pitchFamily="34" charset="0"/>
              </a:rPr>
              <a:t>ARM University</a:t>
            </a:r>
            <a:r>
              <a:rPr lang="en-GB" sz="1100" baseline="0" dirty="0" smtClean="0">
                <a:solidFill>
                  <a:schemeClr val="bg1"/>
                </a:solidFill>
                <a:latin typeface="Arial" pitchFamily="34" charset="0"/>
              </a:rPr>
              <a:t> Program</a:t>
            </a:r>
            <a:endParaRPr lang="en-GB" sz="1100" dirty="0" smtClean="0">
              <a:solidFill>
                <a:schemeClr val="bg1"/>
              </a:solidFill>
              <a:latin typeface="Arial" pitchFamily="34" charset="0"/>
            </a:endParaRPr>
          </a:p>
          <a:p>
            <a:pPr algn="l" fontAlgn="base">
              <a:lnSpc>
                <a:spcPct val="100000"/>
              </a:lnSpc>
              <a:buClrTx/>
              <a:buSzTx/>
              <a:buFontTx/>
              <a:buNone/>
              <a:defRPr/>
            </a:pPr>
            <a:r>
              <a:rPr lang="en-GB" sz="1100" dirty="0" smtClean="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
        <p:nvSpPr>
          <p:cNvPr id="9" name="Text Box 13"/>
          <p:cNvSpPr txBox="1">
            <a:spLocks noChangeArrowheads="1"/>
          </p:cNvSpPr>
          <p:nvPr userDrawn="1"/>
        </p:nvSpPr>
        <p:spPr bwMode="auto">
          <a:xfrm>
            <a:off x="8899525" y="4429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sz="160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pull dir="ru"/>
  </p:transition>
  <p:timing>
    <p:tnLst>
      <p:par>
        <p:cTn id="1" dur="indefinite" restart="never" nodeType="tmRoot"/>
      </p:par>
    </p:tnLst>
  </p:timing>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981200"/>
            <a:ext cx="7772400" cy="1371600"/>
          </a:xfrm>
        </p:spPr>
        <p:txBody>
          <a:bodyPr/>
          <a:lstStyle/>
          <a:p>
            <a:pPr>
              <a:defRPr/>
            </a:pPr>
            <a:r>
              <a:rPr lang="en-US" sz="4000" dirty="0" smtClean="0"/>
              <a:t>Introduction </a:t>
            </a:r>
            <a:r>
              <a:rPr lang="en-US" sz="4000" smtClean="0"/>
              <a:t>to </a:t>
            </a:r>
            <a:br>
              <a:rPr lang="en-US" sz="4000" smtClean="0"/>
            </a:br>
            <a:r>
              <a:rPr lang="en-US" sz="4000" smtClean="0"/>
              <a:t>Embedded Systems Design</a:t>
            </a:r>
            <a:endParaRPr lang="en-US" sz="4400" i="1" dirty="0" smtClean="0"/>
          </a:p>
        </p:txBody>
      </p:sp>
      <p:sp>
        <p:nvSpPr>
          <p:cNvPr id="2052" name="Rectangle 6"/>
          <p:cNvSpPr>
            <a:spLocks noGrp="1" noChangeArrowheads="1"/>
          </p:cNvSpPr>
          <p:nvPr>
            <p:ph type="subTitle" idx="1"/>
          </p:nvPr>
        </p:nvSpPr>
        <p:spPr>
          <a:xfrm>
            <a:off x="838200" y="3886200"/>
            <a:ext cx="7467600" cy="1752600"/>
          </a:xfrm>
        </p:spPr>
        <p:txBody>
          <a:bodyPr/>
          <a:lstStyle/>
          <a:p>
            <a:r>
              <a:rPr lang="en-US" dirty="0" smtClean="0"/>
              <a:t>Dr. Alex Dean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defRPr/>
            </a:pPr>
            <a:r>
              <a:rPr lang="en-US"/>
              <a:t>Microcontroller vs. Microprocessor</a:t>
            </a:r>
          </a:p>
        </p:txBody>
      </p:sp>
      <p:sp>
        <p:nvSpPr>
          <p:cNvPr id="4099" name="Rectangle 3"/>
          <p:cNvSpPr>
            <a:spLocks noGrp="1" noChangeArrowheads="1"/>
          </p:cNvSpPr>
          <p:nvPr>
            <p:ph idx="1"/>
          </p:nvPr>
        </p:nvSpPr>
        <p:spPr>
          <a:xfrm>
            <a:off x="152400" y="1066800"/>
            <a:ext cx="3429000" cy="5638800"/>
          </a:xfrm>
        </p:spPr>
        <p:txBody>
          <a:bodyPr/>
          <a:lstStyle/>
          <a:p>
            <a:r>
              <a:rPr lang="en-US" sz="2000" dirty="0"/>
              <a:t>Both have a CPU core to execute instructions</a:t>
            </a:r>
          </a:p>
          <a:p>
            <a:r>
              <a:rPr lang="en-US" sz="2000" dirty="0" smtClean="0"/>
              <a:t>Microcontroller has peripherals for concurrent embedded interfacing and control</a:t>
            </a:r>
          </a:p>
          <a:p>
            <a:pPr lvl="1"/>
            <a:r>
              <a:rPr lang="en-US" sz="1800" dirty="0" smtClean="0"/>
              <a:t>Analog</a:t>
            </a:r>
          </a:p>
          <a:p>
            <a:pPr lvl="1"/>
            <a:r>
              <a:rPr lang="en-US" sz="1800" dirty="0" smtClean="0"/>
              <a:t>Non-logic level</a:t>
            </a:r>
            <a:br>
              <a:rPr lang="en-US" sz="1800" dirty="0" smtClean="0"/>
            </a:br>
            <a:r>
              <a:rPr lang="en-US" sz="1800" dirty="0" smtClean="0"/>
              <a:t>signals</a:t>
            </a:r>
          </a:p>
          <a:p>
            <a:pPr lvl="1"/>
            <a:r>
              <a:rPr lang="en-US" sz="1800" dirty="0" smtClean="0"/>
              <a:t>Timing</a:t>
            </a:r>
          </a:p>
          <a:p>
            <a:pPr lvl="1"/>
            <a:r>
              <a:rPr lang="en-US" sz="1800" dirty="0" smtClean="0"/>
              <a:t>Clock generators</a:t>
            </a:r>
          </a:p>
          <a:p>
            <a:pPr lvl="1"/>
            <a:r>
              <a:rPr lang="en-US" sz="1800" dirty="0" smtClean="0"/>
              <a:t>Communications</a:t>
            </a:r>
          </a:p>
          <a:p>
            <a:pPr lvl="2"/>
            <a:r>
              <a:rPr lang="en-US" sz="1600" dirty="0" smtClean="0"/>
              <a:t>point to point</a:t>
            </a:r>
          </a:p>
          <a:p>
            <a:pPr lvl="2"/>
            <a:r>
              <a:rPr lang="en-US" sz="1600" dirty="0" smtClean="0"/>
              <a:t>network</a:t>
            </a:r>
          </a:p>
          <a:p>
            <a:pPr lvl="1"/>
            <a:r>
              <a:rPr lang="en-US" sz="1800" dirty="0" smtClean="0"/>
              <a:t>Reliability </a:t>
            </a:r>
            <a:br>
              <a:rPr lang="en-US" sz="1800" dirty="0" smtClean="0"/>
            </a:br>
            <a:r>
              <a:rPr lang="en-US" sz="1800" dirty="0" smtClean="0"/>
              <a:t>and safety</a:t>
            </a:r>
          </a:p>
        </p:txBody>
      </p:sp>
      <p:grpSp>
        <p:nvGrpSpPr>
          <p:cNvPr id="3" name="Group 2"/>
          <p:cNvGrpSpPr/>
          <p:nvPr/>
        </p:nvGrpSpPr>
        <p:grpSpPr>
          <a:xfrm>
            <a:off x="3962400" y="926690"/>
            <a:ext cx="4969446" cy="5321710"/>
            <a:chOff x="3428998" y="926690"/>
            <a:chExt cx="5514976" cy="590591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926690"/>
              <a:ext cx="5514975" cy="590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428998" y="930319"/>
              <a:ext cx="1600201" cy="2574882"/>
            </a:xfrm>
            <a:prstGeom prst="rect">
              <a:avLst/>
            </a:prstGeom>
            <a:no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987864569"/>
      </p:ext>
    </p:extLst>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Embedded Systems</a:t>
            </a:r>
            <a:endParaRPr lang="en-US" dirty="0"/>
          </a:p>
        </p:txBody>
      </p:sp>
      <p:sp>
        <p:nvSpPr>
          <p:cNvPr id="3" name="Content Placeholder 2"/>
          <p:cNvSpPr>
            <a:spLocks noGrp="1"/>
          </p:cNvSpPr>
          <p:nvPr>
            <p:ph idx="1"/>
          </p:nvPr>
        </p:nvSpPr>
        <p:spPr/>
        <p:txBody>
          <a:bodyPr/>
          <a:lstStyle/>
          <a:p>
            <a:r>
              <a:rPr lang="en-US" sz="2000" dirty="0" smtClean="0"/>
              <a:t>Concurrent, </a:t>
            </a:r>
            <a:r>
              <a:rPr lang="en-US" sz="2000" dirty="0"/>
              <a:t>r</a:t>
            </a:r>
            <a:r>
              <a:rPr lang="en-US" sz="2000" dirty="0" smtClean="0"/>
              <a:t>eactive behaviors</a:t>
            </a:r>
          </a:p>
          <a:p>
            <a:pPr lvl="1"/>
            <a:endParaRPr lang="en-US" sz="1800" dirty="0" smtClean="0"/>
          </a:p>
          <a:p>
            <a:pPr lvl="1"/>
            <a:r>
              <a:rPr lang="en-US" sz="1800" dirty="0" smtClean="0"/>
              <a:t>Must respond to sequences and combinations of events</a:t>
            </a:r>
          </a:p>
          <a:p>
            <a:pPr lvl="1"/>
            <a:endParaRPr lang="en-US" sz="1800" dirty="0" smtClean="0"/>
          </a:p>
          <a:p>
            <a:pPr lvl="1"/>
            <a:r>
              <a:rPr lang="en-US" sz="1800" dirty="0" smtClean="0"/>
              <a:t>Real-time systems have deadlines on responses</a:t>
            </a:r>
          </a:p>
          <a:p>
            <a:pPr lvl="1"/>
            <a:endParaRPr lang="en-US" sz="1800" dirty="0" smtClean="0"/>
          </a:p>
          <a:p>
            <a:pPr lvl="1"/>
            <a:r>
              <a:rPr lang="en-US" sz="1800" dirty="0" smtClean="0"/>
              <a:t>Typically must perform multiple separate activities concurrently</a:t>
            </a:r>
          </a:p>
          <a:p>
            <a:endParaRPr lang="en-US" sz="2000" dirty="0" smtClean="0"/>
          </a:p>
        </p:txBody>
      </p:sp>
    </p:spTree>
    <p:extLst>
      <p:ext uri="{BB962C8B-B14F-4D97-AF65-F5344CB8AC3E}">
        <p14:creationId xmlns:p14="http://schemas.microsoft.com/office/powerpoint/2010/main" val="4106539621"/>
      </p:ext>
    </p:extLst>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2700"/>
            <a:ext cx="8839200" cy="839788"/>
          </a:xfrm>
        </p:spPr>
        <p:txBody>
          <a:bodyPr/>
          <a:lstStyle/>
          <a:p>
            <a:r>
              <a:rPr lang="en-US" sz="3200" dirty="0" smtClean="0"/>
              <a:t>MCU Hardware &amp; Software for Concurrency</a:t>
            </a:r>
            <a:endParaRPr lang="en-US" sz="3200" dirty="0"/>
          </a:p>
        </p:txBody>
      </p:sp>
      <p:sp>
        <p:nvSpPr>
          <p:cNvPr id="5" name="Content Placeholder 4"/>
          <p:cNvSpPr>
            <a:spLocks noGrp="1"/>
          </p:cNvSpPr>
          <p:nvPr>
            <p:ph idx="1"/>
          </p:nvPr>
        </p:nvSpPr>
        <p:spPr>
          <a:xfrm>
            <a:off x="228600" y="838200"/>
            <a:ext cx="3124200" cy="5867400"/>
          </a:xfrm>
        </p:spPr>
        <p:txBody>
          <a:bodyPr/>
          <a:lstStyle/>
          <a:p>
            <a:pPr>
              <a:spcBef>
                <a:spcPts val="0"/>
              </a:spcBef>
            </a:pPr>
            <a:r>
              <a:rPr lang="en-US" dirty="0" smtClean="0"/>
              <a:t>CPU executes instructions from one or more thread of execution</a:t>
            </a:r>
          </a:p>
          <a:p>
            <a:pPr>
              <a:spcBef>
                <a:spcPts val="0"/>
              </a:spcBef>
            </a:pPr>
            <a:r>
              <a:rPr lang="en-US" dirty="0" smtClean="0"/>
              <a:t>Specialized hardware peripherals add dedicated concurrent processing</a:t>
            </a:r>
          </a:p>
          <a:p>
            <a:pPr lvl="1">
              <a:spcBef>
                <a:spcPts val="0"/>
              </a:spcBef>
            </a:pPr>
            <a:r>
              <a:rPr lang="en-US" sz="1600" dirty="0" smtClean="0"/>
              <a:t>DMA - transferring data between memory and peripherals</a:t>
            </a:r>
          </a:p>
          <a:p>
            <a:pPr lvl="1">
              <a:spcBef>
                <a:spcPts val="0"/>
              </a:spcBef>
            </a:pPr>
            <a:r>
              <a:rPr lang="en-US" sz="1600" dirty="0" smtClean="0"/>
              <a:t>Watchdog timer</a:t>
            </a:r>
          </a:p>
          <a:p>
            <a:pPr lvl="1">
              <a:spcBef>
                <a:spcPts val="0"/>
              </a:spcBef>
            </a:pPr>
            <a:r>
              <a:rPr lang="en-US" sz="1600" dirty="0" smtClean="0"/>
              <a:t>Analog </a:t>
            </a:r>
            <a:r>
              <a:rPr lang="en-US" sz="1600" dirty="0"/>
              <a:t>interfacing</a:t>
            </a:r>
          </a:p>
          <a:p>
            <a:pPr lvl="1">
              <a:spcBef>
                <a:spcPts val="0"/>
              </a:spcBef>
            </a:pPr>
            <a:r>
              <a:rPr lang="en-US" sz="1600" dirty="0" smtClean="0"/>
              <a:t>Timers</a:t>
            </a:r>
          </a:p>
          <a:p>
            <a:pPr lvl="1">
              <a:spcBef>
                <a:spcPts val="0"/>
              </a:spcBef>
            </a:pPr>
            <a:r>
              <a:rPr lang="en-US" sz="1600" dirty="0" smtClean="0"/>
              <a:t>Communications with other devices</a:t>
            </a:r>
          </a:p>
          <a:p>
            <a:pPr lvl="1">
              <a:spcBef>
                <a:spcPts val="0"/>
              </a:spcBef>
            </a:pPr>
            <a:r>
              <a:rPr lang="en-US" sz="1600" dirty="0"/>
              <a:t>Detecting external signal events</a:t>
            </a:r>
          </a:p>
          <a:p>
            <a:pPr>
              <a:spcBef>
                <a:spcPts val="0"/>
              </a:spcBef>
            </a:pPr>
            <a:r>
              <a:rPr lang="en-US" dirty="0" smtClean="0"/>
              <a:t>Peripherals use </a:t>
            </a:r>
            <a:r>
              <a:rPr lang="en-US" b="1" i="1" dirty="0" smtClean="0"/>
              <a:t>interrupts </a:t>
            </a:r>
            <a:r>
              <a:rPr lang="en-US" dirty="0" smtClean="0"/>
              <a:t>to notify CPU of events</a:t>
            </a:r>
          </a:p>
        </p:txBody>
      </p:sp>
      <p:grpSp>
        <p:nvGrpSpPr>
          <p:cNvPr id="2" name="Group 1"/>
          <p:cNvGrpSpPr/>
          <p:nvPr/>
        </p:nvGrpSpPr>
        <p:grpSpPr>
          <a:xfrm>
            <a:off x="3810000" y="926690"/>
            <a:ext cx="5008409" cy="5363435"/>
            <a:chOff x="3428998" y="926690"/>
            <a:chExt cx="5514976" cy="590591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926690"/>
              <a:ext cx="5514975" cy="590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3428999" y="926690"/>
              <a:ext cx="1600201" cy="250231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3428998" y="3505200"/>
              <a:ext cx="990603" cy="89364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5333998" y="1752600"/>
              <a:ext cx="1066802" cy="609600"/>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4419598" y="3505200"/>
              <a:ext cx="1066802" cy="2514600"/>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5486398" y="3505200"/>
              <a:ext cx="1066802" cy="2590800"/>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6553200" y="3525957"/>
              <a:ext cx="1143000" cy="317964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7696200" y="3525957"/>
              <a:ext cx="1143000" cy="1655643"/>
            </a:xfrm>
            <a:prstGeom prst="rect">
              <a:avLst/>
            </a:prstGeom>
            <a:noFill/>
            <a:ln w="381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137929952"/>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8839200" cy="839788"/>
          </a:xfrm>
        </p:spPr>
        <p:txBody>
          <a:bodyPr/>
          <a:lstStyle/>
          <a:p>
            <a:r>
              <a:rPr lang="en-US" sz="3200" dirty="0" smtClean="0"/>
              <a:t>Concurrent Hardware &amp; Software Operation</a:t>
            </a:r>
            <a:endParaRPr lang="en-US" sz="3200" dirty="0"/>
          </a:p>
        </p:txBody>
      </p:sp>
      <p:sp>
        <p:nvSpPr>
          <p:cNvPr id="3" name="Content Placeholder 2"/>
          <p:cNvSpPr>
            <a:spLocks noGrp="1"/>
          </p:cNvSpPr>
          <p:nvPr>
            <p:ph idx="1"/>
          </p:nvPr>
        </p:nvSpPr>
        <p:spPr>
          <a:xfrm>
            <a:off x="609600" y="5638800"/>
            <a:ext cx="8458200" cy="1066800"/>
          </a:xfrm>
        </p:spPr>
        <p:txBody>
          <a:bodyPr/>
          <a:lstStyle/>
          <a:p>
            <a:r>
              <a:rPr lang="en-US" sz="2000" dirty="0" smtClean="0"/>
              <a:t>Embedded systems rely on both MCU </a:t>
            </a:r>
            <a:r>
              <a:rPr lang="en-US" sz="2000" b="1" i="1" dirty="0" smtClean="0"/>
              <a:t>hardware peripherals </a:t>
            </a:r>
            <a:r>
              <a:rPr lang="en-US" sz="2000" dirty="0" smtClean="0"/>
              <a:t>and </a:t>
            </a:r>
            <a:r>
              <a:rPr lang="en-US" sz="2000" b="1" i="1" dirty="0" smtClean="0"/>
              <a:t>software </a:t>
            </a:r>
            <a:r>
              <a:rPr lang="en-US" sz="2000" dirty="0" smtClean="0"/>
              <a:t>to get everything done on time</a:t>
            </a:r>
            <a:endParaRPr lang="en-US" sz="2000" dirty="0"/>
          </a:p>
        </p:txBody>
      </p:sp>
      <p:grpSp>
        <p:nvGrpSpPr>
          <p:cNvPr id="5" name="Group 4"/>
          <p:cNvGrpSpPr/>
          <p:nvPr/>
        </p:nvGrpSpPr>
        <p:grpSpPr>
          <a:xfrm>
            <a:off x="990602" y="838200"/>
            <a:ext cx="6729271" cy="4775612"/>
            <a:chOff x="990601" y="914400"/>
            <a:chExt cx="7086599" cy="502920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218244"/>
              <a:ext cx="6400800" cy="47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43200" y="914400"/>
              <a:ext cx="1072730" cy="338554"/>
            </a:xfrm>
            <a:prstGeom prst="rect">
              <a:avLst/>
            </a:prstGeom>
            <a:noFill/>
          </p:spPr>
          <p:txBody>
            <a:bodyPr wrap="none" rtlCol="0">
              <a:spAutoFit/>
            </a:bodyPr>
            <a:lstStyle/>
            <a:p>
              <a:r>
                <a:rPr lang="en-US" sz="1600" dirty="0" smtClean="0">
                  <a:solidFill>
                    <a:srgbClr val="00B0F0"/>
                  </a:solidFill>
                  <a:latin typeface="Arial" pitchFamily="34" charset="0"/>
                  <a:cs typeface="Arial" pitchFamily="34" charset="0"/>
                </a:rPr>
                <a:t>Hardware</a:t>
              </a:r>
              <a:endParaRPr lang="en-US" sz="1600" dirty="0">
                <a:solidFill>
                  <a:srgbClr val="00B0F0"/>
                </a:solidFill>
                <a:latin typeface="Arial" pitchFamily="34" charset="0"/>
                <a:cs typeface="Arial" pitchFamily="34" charset="0"/>
              </a:endParaRPr>
            </a:p>
          </p:txBody>
        </p:sp>
        <p:sp>
          <p:nvSpPr>
            <p:cNvPr id="6" name="TextBox 5"/>
            <p:cNvSpPr txBox="1"/>
            <p:nvPr/>
          </p:nvSpPr>
          <p:spPr>
            <a:xfrm>
              <a:off x="5556670" y="914400"/>
              <a:ext cx="1072730" cy="338554"/>
            </a:xfrm>
            <a:prstGeom prst="rect">
              <a:avLst/>
            </a:prstGeom>
            <a:noFill/>
          </p:spPr>
          <p:txBody>
            <a:bodyPr wrap="none" rtlCol="0">
              <a:spAutoFit/>
            </a:bodyPr>
            <a:lstStyle/>
            <a:p>
              <a:r>
                <a:rPr lang="en-US" sz="1600" dirty="0" smtClean="0">
                  <a:solidFill>
                    <a:srgbClr val="00B0F0"/>
                  </a:solidFill>
                  <a:latin typeface="Arial" pitchFamily="34" charset="0"/>
                  <a:cs typeface="Arial" pitchFamily="34" charset="0"/>
                </a:rPr>
                <a:t>Hardware</a:t>
              </a:r>
              <a:endParaRPr lang="en-US" sz="1600" dirty="0">
                <a:solidFill>
                  <a:srgbClr val="00B0F0"/>
                </a:solidFill>
                <a:latin typeface="Arial" pitchFamily="34" charset="0"/>
                <a:cs typeface="Arial" pitchFamily="34" charset="0"/>
              </a:endParaRPr>
            </a:p>
          </p:txBody>
        </p:sp>
        <p:sp>
          <p:nvSpPr>
            <p:cNvPr id="7" name="TextBox 6"/>
            <p:cNvSpPr txBox="1"/>
            <p:nvPr/>
          </p:nvSpPr>
          <p:spPr>
            <a:xfrm>
              <a:off x="1447800" y="914400"/>
              <a:ext cx="994183" cy="338554"/>
            </a:xfrm>
            <a:prstGeom prst="rect">
              <a:avLst/>
            </a:prstGeom>
            <a:noFill/>
          </p:spPr>
          <p:txBody>
            <a:bodyPr wrap="none" rtlCol="0">
              <a:spAutoFit/>
            </a:bodyPr>
            <a:lstStyle/>
            <a:p>
              <a:r>
                <a:rPr lang="en-US" sz="1600" dirty="0" smtClean="0">
                  <a:latin typeface="Arial" pitchFamily="34" charset="0"/>
                  <a:cs typeface="Arial" pitchFamily="34" charset="0"/>
                </a:rPr>
                <a:t>Software</a:t>
              </a:r>
              <a:endParaRPr lang="en-US" sz="1600" dirty="0">
                <a:latin typeface="Arial" pitchFamily="34" charset="0"/>
                <a:cs typeface="Arial" pitchFamily="34" charset="0"/>
              </a:endParaRPr>
            </a:p>
          </p:txBody>
        </p:sp>
        <p:sp>
          <p:nvSpPr>
            <p:cNvPr id="8" name="TextBox 7"/>
            <p:cNvSpPr txBox="1"/>
            <p:nvPr/>
          </p:nvSpPr>
          <p:spPr>
            <a:xfrm>
              <a:off x="4191000" y="914400"/>
              <a:ext cx="994183" cy="338554"/>
            </a:xfrm>
            <a:prstGeom prst="rect">
              <a:avLst/>
            </a:prstGeom>
            <a:noFill/>
          </p:spPr>
          <p:txBody>
            <a:bodyPr wrap="none" rtlCol="0">
              <a:spAutoFit/>
            </a:bodyPr>
            <a:lstStyle/>
            <a:p>
              <a:r>
                <a:rPr lang="en-US" sz="1600" dirty="0" smtClean="0">
                  <a:latin typeface="Arial" pitchFamily="34" charset="0"/>
                  <a:cs typeface="Arial" pitchFamily="34" charset="0"/>
                </a:rPr>
                <a:t>Software</a:t>
              </a:r>
              <a:endParaRPr lang="en-US" sz="1600" dirty="0">
                <a:latin typeface="Arial" pitchFamily="34" charset="0"/>
                <a:cs typeface="Arial" pitchFamily="34" charset="0"/>
              </a:endParaRPr>
            </a:p>
          </p:txBody>
        </p:sp>
        <p:sp>
          <p:nvSpPr>
            <p:cNvPr id="9" name="TextBox 8"/>
            <p:cNvSpPr txBox="1"/>
            <p:nvPr/>
          </p:nvSpPr>
          <p:spPr>
            <a:xfrm>
              <a:off x="7083017" y="914400"/>
              <a:ext cx="994183" cy="338554"/>
            </a:xfrm>
            <a:prstGeom prst="rect">
              <a:avLst/>
            </a:prstGeom>
            <a:noFill/>
          </p:spPr>
          <p:txBody>
            <a:bodyPr wrap="none" rtlCol="0">
              <a:spAutoFit/>
            </a:bodyPr>
            <a:lstStyle/>
            <a:p>
              <a:r>
                <a:rPr lang="en-US" sz="1600" dirty="0" smtClean="0">
                  <a:latin typeface="Arial" pitchFamily="34" charset="0"/>
                  <a:cs typeface="Arial" pitchFamily="34" charset="0"/>
                </a:rPr>
                <a:t>Software</a:t>
              </a:r>
              <a:endParaRPr lang="en-US" sz="1600" dirty="0">
                <a:latin typeface="Arial" pitchFamily="34" charset="0"/>
                <a:cs typeface="Arial" pitchFamily="34" charset="0"/>
              </a:endParaRPr>
            </a:p>
          </p:txBody>
        </p:sp>
        <p:sp>
          <p:nvSpPr>
            <p:cNvPr id="10" name="TextBox 9"/>
            <p:cNvSpPr txBox="1"/>
            <p:nvPr/>
          </p:nvSpPr>
          <p:spPr>
            <a:xfrm rot="5400000">
              <a:off x="843733" y="3242368"/>
              <a:ext cx="632289" cy="338554"/>
            </a:xfrm>
            <a:prstGeom prst="rect">
              <a:avLst/>
            </a:prstGeom>
            <a:noFill/>
          </p:spPr>
          <p:txBody>
            <a:bodyPr wrap="none" rtlCol="0">
              <a:spAutoFit/>
            </a:bodyPr>
            <a:lstStyle/>
            <a:p>
              <a:r>
                <a:rPr lang="en-US" sz="1600" dirty="0" smtClean="0">
                  <a:latin typeface="Arial" pitchFamily="34" charset="0"/>
                  <a:cs typeface="Arial" pitchFamily="34" charset="0"/>
                </a:rPr>
                <a:t>Time</a:t>
              </a:r>
              <a:endParaRPr lang="en-US" sz="1600" dirty="0">
                <a:latin typeface="Arial" pitchFamily="34" charset="0"/>
                <a:cs typeface="Arial" pitchFamily="34" charset="0"/>
              </a:endParaRPr>
            </a:p>
          </p:txBody>
        </p:sp>
        <p:cxnSp>
          <p:nvCxnSpPr>
            <p:cNvPr id="11" name="Straight Arrow Connector 10"/>
            <p:cNvCxnSpPr/>
            <p:nvPr/>
          </p:nvCxnSpPr>
          <p:spPr bwMode="auto">
            <a:xfrm>
              <a:off x="1295400" y="1752600"/>
              <a:ext cx="0" cy="3657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2152828200"/>
      </p:ext>
    </p:extLst>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Embedded Systems</a:t>
            </a:r>
            <a:endParaRPr lang="en-US" dirty="0"/>
          </a:p>
        </p:txBody>
      </p:sp>
      <p:sp>
        <p:nvSpPr>
          <p:cNvPr id="3" name="Content Placeholder 2"/>
          <p:cNvSpPr>
            <a:spLocks noGrp="1"/>
          </p:cNvSpPr>
          <p:nvPr>
            <p:ph idx="1"/>
          </p:nvPr>
        </p:nvSpPr>
        <p:spPr/>
        <p:txBody>
          <a:bodyPr/>
          <a:lstStyle/>
          <a:p>
            <a:r>
              <a:rPr lang="en-US" sz="2000" dirty="0" smtClean="0"/>
              <a:t>Fault handling</a:t>
            </a:r>
          </a:p>
          <a:p>
            <a:pPr lvl="1"/>
            <a:r>
              <a:rPr lang="en-US" sz="1800" dirty="0" smtClean="0"/>
              <a:t>Many systems must operate independently for long periods of time, requiring system to handle likely faults without crashing</a:t>
            </a:r>
          </a:p>
          <a:p>
            <a:pPr lvl="1"/>
            <a:r>
              <a:rPr lang="en-US" sz="1800" dirty="0" smtClean="0"/>
              <a:t>Often fault-handling code is larger and more complex than the normal-case code</a:t>
            </a:r>
            <a:endParaRPr lang="en-US" sz="1800" dirty="0"/>
          </a:p>
          <a:p>
            <a:endParaRPr lang="en-US" sz="2000" dirty="0" smtClean="0"/>
          </a:p>
          <a:p>
            <a:r>
              <a:rPr lang="en-US" sz="2000" dirty="0" smtClean="0"/>
              <a:t>Diagnostics</a:t>
            </a:r>
          </a:p>
          <a:p>
            <a:pPr lvl="1"/>
            <a:r>
              <a:rPr lang="en-US" sz="1800" dirty="0" smtClean="0"/>
              <a:t>Help service personnel determine problem</a:t>
            </a:r>
            <a:r>
              <a:rPr lang="en-US" sz="1800" dirty="0"/>
              <a:t> </a:t>
            </a:r>
            <a:r>
              <a:rPr lang="en-US" sz="1800" dirty="0" smtClean="0"/>
              <a:t>quickly</a:t>
            </a:r>
          </a:p>
          <a:p>
            <a:endParaRPr lang="en-US" sz="2000" dirty="0" smtClean="0"/>
          </a:p>
        </p:txBody>
      </p:sp>
    </p:spTree>
    <p:extLst>
      <p:ext uri="{BB962C8B-B14F-4D97-AF65-F5344CB8AC3E}">
        <p14:creationId xmlns:p14="http://schemas.microsoft.com/office/powerpoint/2010/main" val="2396125509"/>
      </p:ext>
    </p:extLst>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sz="2000" dirty="0" smtClean="0"/>
              <a:t>Cost</a:t>
            </a:r>
          </a:p>
          <a:p>
            <a:pPr lvl="1"/>
            <a:r>
              <a:rPr lang="en-US" sz="1800" dirty="0" smtClean="0"/>
              <a:t>Competitive markets penalize products which don’t deliver adequate value for the cost</a:t>
            </a:r>
          </a:p>
          <a:p>
            <a:pPr lvl="1"/>
            <a:endParaRPr lang="en-US" sz="1800" dirty="0" smtClean="0"/>
          </a:p>
          <a:p>
            <a:r>
              <a:rPr lang="en-US" sz="2000" dirty="0" smtClean="0"/>
              <a:t>Size and weight limits</a:t>
            </a:r>
          </a:p>
          <a:p>
            <a:pPr lvl="1"/>
            <a:r>
              <a:rPr lang="en-US" sz="1800" dirty="0" smtClean="0"/>
              <a:t>Mobile (aviation, automotive) and portable (e.g. handheld) systems</a:t>
            </a:r>
          </a:p>
          <a:p>
            <a:endParaRPr lang="en-US" sz="2000" dirty="0" smtClean="0"/>
          </a:p>
          <a:p>
            <a:r>
              <a:rPr lang="en-US" sz="2000" dirty="0" smtClean="0"/>
              <a:t>Power and energy limits</a:t>
            </a:r>
          </a:p>
          <a:p>
            <a:pPr lvl="1"/>
            <a:r>
              <a:rPr lang="en-US" sz="1800" dirty="0" smtClean="0"/>
              <a:t>Battery capacity</a:t>
            </a:r>
          </a:p>
          <a:p>
            <a:pPr lvl="1"/>
            <a:r>
              <a:rPr lang="en-US" sz="1800" dirty="0" smtClean="0"/>
              <a:t>Cooling limits</a:t>
            </a:r>
          </a:p>
          <a:p>
            <a:endParaRPr lang="en-US" sz="2000" dirty="0" smtClean="0"/>
          </a:p>
          <a:p>
            <a:r>
              <a:rPr lang="en-US" sz="2000" dirty="0" smtClean="0"/>
              <a:t>Environment</a:t>
            </a:r>
          </a:p>
          <a:p>
            <a:pPr lvl="1"/>
            <a:r>
              <a:rPr lang="en-US" sz="1800" dirty="0" smtClean="0"/>
              <a:t>Temperatures may range from -40°C to 125°C, or even more</a:t>
            </a:r>
            <a:endParaRPr lang="en-US" sz="1800" dirty="0"/>
          </a:p>
        </p:txBody>
      </p:sp>
    </p:spTree>
    <p:extLst>
      <p:ext uri="{BB962C8B-B14F-4D97-AF65-F5344CB8AC3E}">
        <p14:creationId xmlns:p14="http://schemas.microsoft.com/office/powerpoint/2010/main" val="2999884870"/>
      </p:ext>
    </p:extLst>
  </p:cSld>
  <p:clrMapOvr>
    <a:masterClrMapping/>
  </p:clrMapOvr>
  <p:transition>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Constraints</a:t>
            </a:r>
            <a:endParaRPr lang="en-US" dirty="0"/>
          </a:p>
        </p:txBody>
      </p:sp>
      <p:sp>
        <p:nvSpPr>
          <p:cNvPr id="3" name="Content Placeholder 2"/>
          <p:cNvSpPr>
            <a:spLocks noGrp="1"/>
          </p:cNvSpPr>
          <p:nvPr>
            <p:ph idx="1"/>
          </p:nvPr>
        </p:nvSpPr>
        <p:spPr/>
        <p:txBody>
          <a:bodyPr/>
          <a:lstStyle/>
          <a:p>
            <a:r>
              <a:rPr lang="en-US" sz="2000" dirty="0" smtClean="0"/>
              <a:t>Microcontrollers used (rather than microprocessors)</a:t>
            </a:r>
          </a:p>
          <a:p>
            <a:pPr lvl="1"/>
            <a:r>
              <a:rPr lang="en-US" sz="1800" dirty="0" smtClean="0"/>
              <a:t>Include peripherals to interface with other devices, respond efficiently </a:t>
            </a:r>
          </a:p>
          <a:p>
            <a:pPr lvl="1"/>
            <a:r>
              <a:rPr lang="en-US" sz="1800" dirty="0" smtClean="0"/>
              <a:t>On-chip RAM, ROM reduce circuit board complexity and cost</a:t>
            </a:r>
          </a:p>
          <a:p>
            <a:pPr lvl="1"/>
            <a:endParaRPr lang="en-US" sz="1800" dirty="0" smtClean="0"/>
          </a:p>
          <a:p>
            <a:r>
              <a:rPr lang="en-US" sz="2000" dirty="0"/>
              <a:t>Programming language</a:t>
            </a:r>
          </a:p>
          <a:p>
            <a:pPr lvl="1"/>
            <a:r>
              <a:rPr lang="en-US" sz="1800" dirty="0"/>
              <a:t>Programmed in C rather than Java (smaller and faster </a:t>
            </a:r>
            <a:r>
              <a:rPr lang="en-US" sz="1800" dirty="0" smtClean="0"/>
              <a:t>code, so less expensive MCU)</a:t>
            </a:r>
            <a:endParaRPr lang="en-US" sz="1800" dirty="0"/>
          </a:p>
          <a:p>
            <a:pPr lvl="1"/>
            <a:r>
              <a:rPr lang="en-US" sz="1800" dirty="0"/>
              <a:t>Some performance-critical code may be in assembly language</a:t>
            </a:r>
          </a:p>
          <a:p>
            <a:endParaRPr lang="en-US" sz="2000" dirty="0" smtClean="0"/>
          </a:p>
          <a:p>
            <a:r>
              <a:rPr lang="en-US" sz="2000" dirty="0" smtClean="0"/>
              <a:t>Operating system</a:t>
            </a:r>
          </a:p>
          <a:p>
            <a:pPr lvl="1"/>
            <a:r>
              <a:rPr lang="en-US" sz="1800" dirty="0" smtClean="0"/>
              <a:t>Typically no OS, but instead simple scheduler (or even just interrupts + main code (foreground/background system)</a:t>
            </a:r>
          </a:p>
          <a:p>
            <a:pPr lvl="1"/>
            <a:r>
              <a:rPr lang="en-US" sz="1800" dirty="0" smtClean="0"/>
              <a:t>If OS is used, likely to be a lean RTOS</a:t>
            </a:r>
            <a:endParaRPr lang="en-US" sz="1800" dirty="0"/>
          </a:p>
        </p:txBody>
      </p:sp>
    </p:spTree>
    <p:extLst>
      <p:ext uri="{BB962C8B-B14F-4D97-AF65-F5344CB8AC3E}">
        <p14:creationId xmlns:p14="http://schemas.microsoft.com/office/powerpoint/2010/main" val="1782440814"/>
      </p:ext>
    </p:extLst>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Overview</a:t>
            </a:r>
            <a:endParaRPr lang="en-US" dirty="0"/>
          </a:p>
        </p:txBody>
      </p:sp>
      <p:sp>
        <p:nvSpPr>
          <p:cNvPr id="3" name="Content Placeholder 2"/>
          <p:cNvSpPr>
            <a:spLocks noGrp="1"/>
          </p:cNvSpPr>
          <p:nvPr>
            <p:ph idx="1"/>
          </p:nvPr>
        </p:nvSpPr>
        <p:spPr/>
        <p:txBody>
          <a:bodyPr/>
          <a:lstStyle/>
          <a:p>
            <a:r>
              <a:rPr lang="en-US" dirty="0" smtClean="0"/>
              <a:t>Introductory Course: Building an Embedded System with an MCU</a:t>
            </a:r>
          </a:p>
          <a:p>
            <a:pPr lvl="1"/>
            <a:r>
              <a:rPr lang="en-US" sz="2000" dirty="0" smtClean="0"/>
              <a:t>Microcontroller concepts</a:t>
            </a:r>
          </a:p>
          <a:p>
            <a:pPr lvl="1"/>
            <a:r>
              <a:rPr lang="en-US" sz="2000" dirty="0" smtClean="0"/>
              <a:t>Software design basics</a:t>
            </a:r>
          </a:p>
          <a:p>
            <a:pPr lvl="1"/>
            <a:r>
              <a:rPr lang="en-US" sz="2000" dirty="0" smtClean="0"/>
              <a:t>ARM Cortex M0+ architecture and interrupt system</a:t>
            </a:r>
          </a:p>
          <a:p>
            <a:pPr lvl="1"/>
            <a:r>
              <a:rPr lang="en-US" sz="2000" dirty="0" smtClean="0"/>
              <a:t>C as implemented in assembly language</a:t>
            </a:r>
          </a:p>
          <a:p>
            <a:pPr lvl="1"/>
            <a:r>
              <a:rPr lang="en-US" sz="2000" dirty="0" smtClean="0"/>
              <a:t>Peripherals and interfacing</a:t>
            </a:r>
          </a:p>
          <a:p>
            <a:pPr lvl="1"/>
            <a:endParaRPr lang="en-US" sz="2000" dirty="0" smtClean="0"/>
          </a:p>
          <a:p>
            <a:r>
              <a:rPr lang="en-US" dirty="0" smtClean="0"/>
              <a:t>Advanced Course: Performance Analysis and Optimizations</a:t>
            </a:r>
            <a:endParaRPr lang="en-US" dirty="0"/>
          </a:p>
          <a:p>
            <a:pPr lvl="1"/>
            <a:r>
              <a:rPr lang="en-US" sz="2000" dirty="0" smtClean="0"/>
              <a:t>Creating responsive systems</a:t>
            </a:r>
            <a:endParaRPr lang="en-US" sz="2400" dirty="0" smtClean="0"/>
          </a:p>
          <a:p>
            <a:pPr lvl="1"/>
            <a:r>
              <a:rPr lang="en-US" sz="2000" dirty="0" smtClean="0"/>
              <a:t>Creating fast systems</a:t>
            </a:r>
            <a:endParaRPr lang="en-US" sz="2400" dirty="0" smtClean="0"/>
          </a:p>
          <a:p>
            <a:pPr lvl="1"/>
            <a:r>
              <a:rPr lang="en-US" sz="2000" dirty="0" smtClean="0"/>
              <a:t>Optimizing system power and energy</a:t>
            </a:r>
            <a:endParaRPr lang="en-US" sz="2000" dirty="0"/>
          </a:p>
        </p:txBody>
      </p:sp>
    </p:spTree>
    <p:extLst>
      <p:ext uri="{BB962C8B-B14F-4D97-AF65-F5344CB8AC3E}">
        <p14:creationId xmlns:p14="http://schemas.microsoft.com/office/powerpoint/2010/main" val="3059040641"/>
      </p:ext>
    </p:extLst>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Board - FRDM-KL25Z</a:t>
            </a:r>
            <a:endParaRPr lang="en-US" dirty="0"/>
          </a:p>
        </p:txBody>
      </p:sp>
      <p:sp>
        <p:nvSpPr>
          <p:cNvPr id="3" name="Content Placeholder 2"/>
          <p:cNvSpPr>
            <a:spLocks noGrp="1"/>
          </p:cNvSpPr>
          <p:nvPr>
            <p:ph idx="1"/>
          </p:nvPr>
        </p:nvSpPr>
        <p:spPr>
          <a:xfrm>
            <a:off x="76200" y="762000"/>
            <a:ext cx="4953000" cy="5867400"/>
          </a:xfrm>
        </p:spPr>
        <p:txBody>
          <a:bodyPr/>
          <a:lstStyle/>
          <a:p>
            <a:r>
              <a:rPr lang="en-US" sz="2000" dirty="0" smtClean="0"/>
              <a:t>32-bit Cortex M0+ Processor Core</a:t>
            </a:r>
          </a:p>
          <a:p>
            <a:r>
              <a:rPr lang="en-US" sz="2000" dirty="0" smtClean="0"/>
              <a:t>Freescale Kinetis MKL25Z128VLK4 processor</a:t>
            </a:r>
          </a:p>
          <a:p>
            <a:pPr lvl="1"/>
            <a:r>
              <a:rPr lang="en-US" sz="1800" dirty="0" smtClean="0"/>
              <a:t>Extremely </a:t>
            </a:r>
            <a:r>
              <a:rPr lang="en-US" sz="1800" dirty="0"/>
              <a:t>low power </a:t>
            </a:r>
            <a:r>
              <a:rPr lang="en-US" sz="1800" dirty="0" smtClean="0"/>
              <a:t>use</a:t>
            </a:r>
            <a:endParaRPr lang="en-US" sz="1800" dirty="0"/>
          </a:p>
          <a:p>
            <a:pPr lvl="1"/>
            <a:r>
              <a:rPr lang="en-US" sz="1800" dirty="0" smtClean="0"/>
              <a:t>48 MHz max clock</a:t>
            </a:r>
          </a:p>
          <a:p>
            <a:pPr lvl="1"/>
            <a:r>
              <a:rPr lang="en-US" sz="1800" dirty="0" smtClean="0"/>
              <a:t>On-chip 128 KB ROM, 16 KB RAM</a:t>
            </a:r>
          </a:p>
          <a:p>
            <a:pPr lvl="1"/>
            <a:r>
              <a:rPr lang="en-US" sz="1800" dirty="0" smtClean="0"/>
              <a:t>Wide range of peripherals, including USB on-the-go</a:t>
            </a:r>
            <a:r>
              <a:rPr lang="en-US" sz="1400" dirty="0" smtClean="0"/>
              <a:t> </a:t>
            </a:r>
          </a:p>
          <a:p>
            <a:r>
              <a:rPr lang="en-US" sz="2000" dirty="0" smtClean="0"/>
              <a:t>FRDM-KL25Z board</a:t>
            </a:r>
          </a:p>
          <a:p>
            <a:pPr lvl="1"/>
            <a:r>
              <a:rPr lang="en-US" sz="1800" dirty="0"/>
              <a:t>$</a:t>
            </a:r>
            <a:r>
              <a:rPr lang="en-US" sz="1800" dirty="0" smtClean="0"/>
              <a:t>13 (USD)</a:t>
            </a:r>
          </a:p>
          <a:p>
            <a:pPr lvl="1"/>
            <a:r>
              <a:rPr lang="en-US" sz="1800" dirty="0" smtClean="0"/>
              <a:t>Peripherals: 3-axis accelerometer, RGB LED, capacitive touch slider</a:t>
            </a:r>
          </a:p>
          <a:p>
            <a:pPr lvl="1"/>
            <a:r>
              <a:rPr lang="en-US" sz="1800" dirty="0" smtClean="0"/>
              <a:t>Expansion ports  are compatible with </a:t>
            </a:r>
            <a:r>
              <a:rPr lang="en-US" sz="1800" dirty="0" err="1" smtClean="0"/>
              <a:t>Arduino</a:t>
            </a:r>
            <a:r>
              <a:rPr lang="en-US" sz="1800" dirty="0" smtClean="0"/>
              <a:t> shield ecosystem – endless opportunities, low-cost hardware</a:t>
            </a:r>
          </a:p>
          <a:p>
            <a:pPr lvl="1"/>
            <a:r>
              <a:rPr lang="en-US" sz="1800" dirty="0" smtClean="0"/>
              <a:t>mbed.org enabled - online software development </a:t>
            </a:r>
            <a:r>
              <a:rPr lang="en-US" sz="1800" dirty="0" err="1" smtClean="0"/>
              <a:t>toolchain</a:t>
            </a:r>
            <a:r>
              <a:rPr lang="en-US" sz="1800" dirty="0" smtClean="0"/>
              <a:t>, reusable code</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73" t="9065" r="4278" b="4347"/>
          <a:stretch/>
        </p:blipFill>
        <p:spPr bwMode="auto">
          <a:xfrm rot="16200000">
            <a:off x="4216572" y="1721641"/>
            <a:ext cx="5206656"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035172"/>
      </p:ext>
    </p:extLst>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defRPr/>
            </a:pPr>
            <a:r>
              <a:rPr lang="en-US" smtClean="0"/>
              <a:t>Why Are We…?</a:t>
            </a:r>
          </a:p>
        </p:txBody>
      </p:sp>
      <p:sp>
        <p:nvSpPr>
          <p:cNvPr id="306179" name="Rectangle 3"/>
          <p:cNvSpPr>
            <a:spLocks noGrp="1" noChangeArrowheads="1"/>
          </p:cNvSpPr>
          <p:nvPr>
            <p:ph idx="1"/>
          </p:nvPr>
        </p:nvSpPr>
        <p:spPr/>
        <p:txBody>
          <a:bodyPr/>
          <a:lstStyle/>
          <a:p>
            <a:r>
              <a:rPr lang="en-US" sz="2000" dirty="0" smtClean="0"/>
              <a:t>Using C instead of Java (or Python, or your other favorite language)?</a:t>
            </a:r>
          </a:p>
          <a:p>
            <a:pPr lvl="1"/>
            <a:r>
              <a:rPr lang="en-US" sz="1800" dirty="0" smtClean="0"/>
              <a:t>C is the de facto standard for embedded systems because of:</a:t>
            </a:r>
          </a:p>
          <a:p>
            <a:pPr lvl="2"/>
            <a:r>
              <a:rPr lang="en-US" dirty="0" smtClean="0"/>
              <a:t>Precise control over what the processor is doing.</a:t>
            </a:r>
          </a:p>
          <a:p>
            <a:pPr lvl="2"/>
            <a:r>
              <a:rPr lang="en-US" dirty="0"/>
              <a:t>Modest requirements for ROM, RAM, and MIPS, so much cheaper system</a:t>
            </a:r>
          </a:p>
          <a:p>
            <a:pPr lvl="2"/>
            <a:r>
              <a:rPr lang="en-US" dirty="0" smtClean="0"/>
              <a:t>Predictable behavior, no OS (e.g. Garbage Collection) preemption</a:t>
            </a:r>
          </a:p>
          <a:p>
            <a:r>
              <a:rPr lang="en-US" sz="2000" dirty="0" smtClean="0"/>
              <a:t>Learning assembly language?</a:t>
            </a:r>
          </a:p>
          <a:p>
            <a:pPr lvl="1"/>
            <a:r>
              <a:rPr lang="en-US" sz="1800" dirty="0" smtClean="0"/>
              <a:t>The compiler translates C into assembly language. To understand whether the compiler is doing a reasonable job, you need to understand what it has produced. </a:t>
            </a:r>
          </a:p>
          <a:p>
            <a:pPr lvl="1"/>
            <a:r>
              <a:rPr lang="en-US" sz="1800" dirty="0" smtClean="0"/>
              <a:t>Sometimes we may need to improve performance by writing assembly versions of functions.</a:t>
            </a:r>
          </a:p>
          <a:p>
            <a:r>
              <a:rPr lang="en-US" sz="2000" dirty="0" smtClean="0"/>
              <a:t>Required to have a microcontroller board?</a:t>
            </a:r>
          </a:p>
          <a:p>
            <a:pPr lvl="1"/>
            <a:r>
              <a:rPr lang="en-US" sz="1800" dirty="0" smtClean="0"/>
              <a:t>The best way to learn is hands-on. </a:t>
            </a:r>
          </a:p>
          <a:p>
            <a:pPr lvl="1"/>
            <a:r>
              <a:rPr lang="en-US" sz="1800" dirty="0" smtClean="0"/>
              <a:t>You will keep these boards after the semester ends for possible use in other projects (e.g. Senior Design, Advanced Embedded System Design, Mechatronics, etc.)</a:t>
            </a:r>
          </a:p>
        </p:txBody>
      </p:sp>
    </p:spTree>
    <p:extLst>
      <p:ext uri="{BB962C8B-B14F-4D97-AF65-F5344CB8AC3E}">
        <p14:creationId xmlns:p14="http://schemas.microsoft.com/office/powerpoint/2010/main" val="497528027"/>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6179">
                                            <p:txEl>
                                              <p:pRg st="1" end="1"/>
                                            </p:txEl>
                                          </p:spTgt>
                                        </p:tgtEl>
                                        <p:attrNameLst>
                                          <p:attrName>style.visibility</p:attrName>
                                        </p:attrNameLst>
                                      </p:cBhvr>
                                      <p:to>
                                        <p:strVal val="visible"/>
                                      </p:to>
                                    </p:set>
                                    <p:anim calcmode="lin" valueType="num">
                                      <p:cBhvr additive="base">
                                        <p:cTn id="13" dur="500" fill="hold"/>
                                        <p:tgtEl>
                                          <p:spTgt spid="306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617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anim calcmode="lin" valueType="num">
                                      <p:cBhvr additive="base">
                                        <p:cTn id="17" dur="500" fill="hold"/>
                                        <p:tgtEl>
                                          <p:spTgt spid="3061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61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6179">
                                            <p:txEl>
                                              <p:pRg st="3" end="3"/>
                                            </p:txEl>
                                          </p:spTgt>
                                        </p:tgtEl>
                                        <p:attrNameLst>
                                          <p:attrName>style.visibility</p:attrName>
                                        </p:attrNameLst>
                                      </p:cBhvr>
                                      <p:to>
                                        <p:strVal val="visible"/>
                                      </p:to>
                                    </p:set>
                                    <p:anim calcmode="lin" valueType="num">
                                      <p:cBhvr additive="base">
                                        <p:cTn id="21" dur="500" fill="hold"/>
                                        <p:tgtEl>
                                          <p:spTgt spid="3061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617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6179">
                                            <p:txEl>
                                              <p:pRg st="4" end="4"/>
                                            </p:txEl>
                                          </p:spTgt>
                                        </p:tgtEl>
                                        <p:attrNameLst>
                                          <p:attrName>style.visibility</p:attrName>
                                        </p:attrNameLst>
                                      </p:cBhvr>
                                      <p:to>
                                        <p:strVal val="visible"/>
                                      </p:to>
                                    </p:set>
                                    <p:anim calcmode="lin" valueType="num">
                                      <p:cBhvr additive="base">
                                        <p:cTn id="25" dur="500" fill="hold"/>
                                        <p:tgtEl>
                                          <p:spTgt spid="3061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6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6179">
                                            <p:txEl>
                                              <p:pRg st="5" end="5"/>
                                            </p:txEl>
                                          </p:spTgt>
                                        </p:tgtEl>
                                        <p:attrNameLst>
                                          <p:attrName>style.visibility</p:attrName>
                                        </p:attrNameLst>
                                      </p:cBhvr>
                                      <p:to>
                                        <p:strVal val="visible"/>
                                      </p:to>
                                    </p:set>
                                    <p:anim calcmode="lin" valueType="num">
                                      <p:cBhvr additive="base">
                                        <p:cTn id="31" dur="500" fill="hold"/>
                                        <p:tgtEl>
                                          <p:spTgt spid="3061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6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6179">
                                            <p:txEl>
                                              <p:pRg st="6" end="6"/>
                                            </p:txEl>
                                          </p:spTgt>
                                        </p:tgtEl>
                                        <p:attrNameLst>
                                          <p:attrName>style.visibility</p:attrName>
                                        </p:attrNameLst>
                                      </p:cBhvr>
                                      <p:to>
                                        <p:strVal val="visible"/>
                                      </p:to>
                                    </p:set>
                                    <p:anim calcmode="lin" valueType="num">
                                      <p:cBhvr additive="base">
                                        <p:cTn id="37" dur="500" fill="hold"/>
                                        <p:tgtEl>
                                          <p:spTgt spid="30617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61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6179">
                                            <p:txEl>
                                              <p:pRg st="7" end="7"/>
                                            </p:txEl>
                                          </p:spTgt>
                                        </p:tgtEl>
                                        <p:attrNameLst>
                                          <p:attrName>style.visibility</p:attrName>
                                        </p:attrNameLst>
                                      </p:cBhvr>
                                      <p:to>
                                        <p:strVal val="visible"/>
                                      </p:to>
                                    </p:set>
                                    <p:anim calcmode="lin" valueType="num">
                                      <p:cBhvr additive="base">
                                        <p:cTn id="43" dur="500" fill="hold"/>
                                        <p:tgtEl>
                                          <p:spTgt spid="30617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61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6179">
                                            <p:txEl>
                                              <p:pRg st="8" end="8"/>
                                            </p:txEl>
                                          </p:spTgt>
                                        </p:tgtEl>
                                        <p:attrNameLst>
                                          <p:attrName>style.visibility</p:attrName>
                                        </p:attrNameLst>
                                      </p:cBhvr>
                                      <p:to>
                                        <p:strVal val="visible"/>
                                      </p:to>
                                    </p:set>
                                    <p:anim calcmode="lin" valueType="num">
                                      <p:cBhvr additive="base">
                                        <p:cTn id="49" dur="500" fill="hold"/>
                                        <p:tgtEl>
                                          <p:spTgt spid="306179">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6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6179">
                                            <p:txEl>
                                              <p:pRg st="9" end="9"/>
                                            </p:txEl>
                                          </p:spTgt>
                                        </p:tgtEl>
                                        <p:attrNameLst>
                                          <p:attrName>style.visibility</p:attrName>
                                        </p:attrNameLst>
                                      </p:cBhvr>
                                      <p:to>
                                        <p:strVal val="visible"/>
                                      </p:to>
                                    </p:set>
                                    <p:anim calcmode="lin" valueType="num">
                                      <p:cBhvr additive="base">
                                        <p:cTn id="55" dur="500" fill="hold"/>
                                        <p:tgtEl>
                                          <p:spTgt spid="306179">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061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06179">
                                            <p:txEl>
                                              <p:pRg st="10" end="10"/>
                                            </p:txEl>
                                          </p:spTgt>
                                        </p:tgtEl>
                                        <p:attrNameLst>
                                          <p:attrName>style.visibility</p:attrName>
                                        </p:attrNameLst>
                                      </p:cBhvr>
                                      <p:to>
                                        <p:strVal val="visible"/>
                                      </p:to>
                                    </p:set>
                                    <p:anim calcmode="lin" valueType="num">
                                      <p:cBhvr additive="base">
                                        <p:cTn id="61" dur="500" fill="hold"/>
                                        <p:tgtEl>
                                          <p:spTgt spid="306179">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0617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000" dirty="0"/>
              <a:t>What is an Embedded System?</a:t>
            </a:r>
            <a:endParaRPr lang="en-US" sz="2000" dirty="0" smtClean="0"/>
          </a:p>
          <a:p>
            <a:pPr lvl="1"/>
            <a:r>
              <a:rPr lang="en-US" sz="1800" dirty="0" smtClean="0"/>
              <a:t>Application-specific computer system</a:t>
            </a:r>
          </a:p>
          <a:p>
            <a:pPr lvl="1"/>
            <a:r>
              <a:rPr lang="en-US" sz="1800" dirty="0" smtClean="0"/>
              <a:t>Built into a larger system</a:t>
            </a:r>
          </a:p>
          <a:p>
            <a:r>
              <a:rPr lang="en-US" sz="2000" dirty="0" smtClean="0"/>
              <a:t>Why add a computer to the larger system?</a:t>
            </a:r>
          </a:p>
          <a:p>
            <a:pPr lvl="1"/>
            <a:r>
              <a:rPr lang="en-US" sz="1800" dirty="0" smtClean="0"/>
              <a:t>Better performance</a:t>
            </a:r>
          </a:p>
          <a:p>
            <a:pPr lvl="1"/>
            <a:r>
              <a:rPr lang="en-US" sz="1800" dirty="0" smtClean="0"/>
              <a:t>More functions and features</a:t>
            </a:r>
          </a:p>
          <a:p>
            <a:pPr lvl="1"/>
            <a:r>
              <a:rPr lang="en-US" sz="1800" dirty="0" smtClean="0"/>
              <a:t>Lower cost</a:t>
            </a:r>
          </a:p>
          <a:p>
            <a:pPr lvl="1"/>
            <a:r>
              <a:rPr lang="en-US" sz="1800" dirty="0" smtClean="0"/>
              <a:t>More dependability</a:t>
            </a:r>
          </a:p>
          <a:p>
            <a:r>
              <a:rPr lang="en-US" sz="2000" dirty="0" smtClean="0"/>
              <a:t>Economics</a:t>
            </a:r>
          </a:p>
          <a:p>
            <a:pPr lvl="1"/>
            <a:r>
              <a:rPr lang="en-US" sz="1800" dirty="0" smtClean="0"/>
              <a:t>Microcontrollers (used for embedded computers) are high-volume, so recurring cost is low</a:t>
            </a:r>
          </a:p>
          <a:p>
            <a:pPr lvl="1"/>
            <a:r>
              <a:rPr lang="en-US" sz="1800" dirty="0" smtClean="0"/>
              <a:t>Nonrecurring cost dominated by software development</a:t>
            </a:r>
          </a:p>
          <a:p>
            <a:r>
              <a:rPr lang="en-US" sz="2000" dirty="0" smtClean="0"/>
              <a:t>Networks</a:t>
            </a:r>
          </a:p>
          <a:p>
            <a:pPr lvl="1"/>
            <a:r>
              <a:rPr lang="en-US" sz="1800" dirty="0" smtClean="0"/>
              <a:t>Often embedded system will use multiple processors communicating across a network to lower parts and assembly costs and improve reliability</a:t>
            </a:r>
          </a:p>
          <a:p>
            <a:pPr lvl="1"/>
            <a:endParaRPr lang="en-US" sz="1800" dirty="0" smtClean="0"/>
          </a:p>
          <a:p>
            <a:endParaRPr lang="en-US" sz="2000" dirty="0"/>
          </a:p>
        </p:txBody>
      </p:sp>
    </p:spTree>
    <p:extLst>
      <p:ext uri="{BB962C8B-B14F-4D97-AF65-F5344CB8AC3E}">
        <p14:creationId xmlns:p14="http://schemas.microsoft.com/office/powerpoint/2010/main" val="4053048664"/>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8599" y="12700"/>
            <a:ext cx="8915401" cy="839788"/>
          </a:xfrm>
        </p:spPr>
        <p:txBody>
          <a:bodyPr/>
          <a:lstStyle/>
          <a:p>
            <a:pPr>
              <a:defRPr/>
            </a:pPr>
            <a:r>
              <a:rPr lang="en-US" sz="3400" dirty="0" smtClean="0"/>
              <a:t>Options for Building Embedded Systems</a:t>
            </a:r>
          </a:p>
        </p:txBody>
      </p:sp>
      <p:graphicFrame>
        <p:nvGraphicFramePr>
          <p:cNvPr id="359712" name="Group 288"/>
          <p:cNvGraphicFramePr>
            <a:graphicFrameLocks noGrp="1"/>
          </p:cNvGraphicFramePr>
          <p:nvPr>
            <p:extLst>
              <p:ext uri="{D42A27DB-BD31-4B8C-83A1-F6EECF244321}">
                <p14:modId xmlns:p14="http://schemas.microsoft.com/office/powerpoint/2010/main" val="3743604100"/>
              </p:ext>
            </p:extLst>
          </p:nvPr>
        </p:nvGraphicFramePr>
        <p:xfrm>
          <a:off x="685800" y="1143000"/>
          <a:ext cx="8382000" cy="5051424"/>
        </p:xfrm>
        <a:graphic>
          <a:graphicData uri="http://schemas.openxmlformats.org/drawingml/2006/table">
            <a:tbl>
              <a:tblPr/>
              <a:tblGrid>
                <a:gridCol w="2133600"/>
                <a:gridCol w="792163"/>
                <a:gridCol w="608012"/>
                <a:gridCol w="1028700"/>
                <a:gridCol w="847725"/>
                <a:gridCol w="1066800"/>
                <a:gridCol w="838200"/>
                <a:gridCol w="1066800"/>
              </a:tblGrid>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bg1"/>
                          </a:solidFill>
                          <a:effectLst/>
                          <a:latin typeface="Verdana" pitchFamily="34" charset="0"/>
                        </a:rPr>
                        <a:t>Implementation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Design</a:t>
                      </a:r>
                      <a:br>
                        <a:rPr kumimoji="0" lang="en-US" sz="1400" b="0" i="0" u="none" strike="noStrike" cap="none" normalizeH="0" baseline="0" smtClean="0">
                          <a:ln>
                            <a:noFill/>
                          </a:ln>
                          <a:solidFill>
                            <a:schemeClr val="bg1"/>
                          </a:solidFill>
                          <a:effectLst/>
                          <a:latin typeface="Verdana" pitchFamily="34" charset="0"/>
                        </a:rPr>
                      </a:br>
                      <a:r>
                        <a:rPr kumimoji="0" lang="en-US" sz="1400" b="0" i="0" u="none" strike="noStrike" cap="none" normalizeH="0" baseline="0" smtClean="0">
                          <a:ln>
                            <a:noFill/>
                          </a:ln>
                          <a:solidFill>
                            <a:schemeClr val="bg1"/>
                          </a:solidFill>
                          <a:effectLst/>
                          <a:latin typeface="Verdana" pitchFamily="34" charset="0"/>
                        </a:rPr>
                        <a:t>Cost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Unit </a:t>
                      </a:r>
                      <a:br>
                        <a:rPr kumimoji="0" lang="en-US" sz="1400" b="0" i="0" u="none" strike="noStrike" cap="none" normalizeH="0" baseline="0" smtClean="0">
                          <a:ln>
                            <a:noFill/>
                          </a:ln>
                          <a:solidFill>
                            <a:schemeClr val="bg1"/>
                          </a:solidFill>
                          <a:effectLst/>
                          <a:latin typeface="Verdana" pitchFamily="34" charset="0"/>
                        </a:rPr>
                      </a:br>
                      <a:r>
                        <a:rPr kumimoji="0" lang="en-US" sz="1400" b="0" i="0" u="none" strike="noStrike" cap="none" normalizeH="0" baseline="0" smtClean="0">
                          <a:ln>
                            <a:noFill/>
                          </a:ln>
                          <a:solidFill>
                            <a:schemeClr val="bg1"/>
                          </a:solidFill>
                          <a:effectLst/>
                          <a:latin typeface="Verdana" pitchFamily="34" charset="0"/>
                        </a:rPr>
                        <a:t>Cost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Upgrades</a:t>
                      </a:r>
                      <a:br>
                        <a:rPr kumimoji="0" lang="en-US" sz="1400" b="0" i="0" u="none" strike="noStrike" cap="none" normalizeH="0" baseline="0" smtClean="0">
                          <a:ln>
                            <a:noFill/>
                          </a:ln>
                          <a:solidFill>
                            <a:schemeClr val="bg1"/>
                          </a:solidFill>
                          <a:effectLst/>
                          <a:latin typeface="Verdana" pitchFamily="34" charset="0"/>
                        </a:rPr>
                      </a:br>
                      <a:r>
                        <a:rPr kumimoji="0" lang="en-US" sz="1400" b="0" i="0" u="none" strike="noStrike" cap="none" normalizeH="0" baseline="0" smtClean="0">
                          <a:ln>
                            <a:noFill/>
                          </a:ln>
                          <a:solidFill>
                            <a:schemeClr val="bg1"/>
                          </a:solidFill>
                          <a:effectLst/>
                          <a:latin typeface="Verdana" pitchFamily="34" charset="0"/>
                        </a:rPr>
                        <a:t> &amp; Bug</a:t>
                      </a:r>
                      <a:br>
                        <a:rPr kumimoji="0" lang="en-US" sz="1400" b="0" i="0" u="none" strike="noStrike" cap="none" normalizeH="0" baseline="0" smtClean="0">
                          <a:ln>
                            <a:noFill/>
                          </a:ln>
                          <a:solidFill>
                            <a:schemeClr val="bg1"/>
                          </a:solidFill>
                          <a:effectLst/>
                          <a:latin typeface="Verdana" pitchFamily="34" charset="0"/>
                        </a:rPr>
                      </a:br>
                      <a:r>
                        <a:rPr kumimoji="0" lang="en-US" sz="1400" b="0" i="0" u="none" strike="noStrike" cap="none" normalizeH="0" baseline="0" smtClean="0">
                          <a:ln>
                            <a:noFill/>
                          </a:ln>
                          <a:solidFill>
                            <a:schemeClr val="bg1"/>
                          </a:solidFill>
                          <a:effectLst/>
                          <a:latin typeface="Verdana" pitchFamily="34" charset="0"/>
                        </a:rPr>
                        <a:t>Fixes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Size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Weight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Power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Verdana" pitchFamily="34" charset="0"/>
                        </a:rPr>
                        <a:t>System</a:t>
                      </a:r>
                      <a:br>
                        <a:rPr kumimoji="0" lang="en-US" sz="1400" b="0" i="0" u="none" strike="noStrike" cap="none" normalizeH="0" baseline="0" smtClean="0">
                          <a:ln>
                            <a:noFill/>
                          </a:ln>
                          <a:solidFill>
                            <a:schemeClr val="bg1"/>
                          </a:solidFill>
                          <a:effectLst/>
                          <a:latin typeface="Verdana" pitchFamily="34" charset="0"/>
                        </a:rPr>
                      </a:br>
                      <a:r>
                        <a:rPr kumimoji="0" lang="en-US" sz="1400" b="0" i="0" u="none" strike="noStrike" cap="none" normalizeH="0" baseline="0" smtClean="0">
                          <a:ln>
                            <a:noFill/>
                          </a:ln>
                          <a:solidFill>
                            <a:schemeClr val="bg1"/>
                          </a:solidFill>
                          <a:effectLst/>
                          <a:latin typeface="Verdana" pitchFamily="34" charset="0"/>
                        </a:rPr>
                        <a:t>Speed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lumMod val="60000"/>
                              <a:lumOff val="40000"/>
                            </a:schemeClr>
                          </a:solidFill>
                          <a:effectLst/>
                          <a:latin typeface="Verdana" pitchFamily="34" charset="0"/>
                        </a:rPr>
                        <a:t>Discrete Logic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mid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hard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large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high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very fast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1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lumMod val="60000"/>
                              <a:lumOff val="40000"/>
                            </a:schemeClr>
                          </a:solidFill>
                          <a:effectLst/>
                          <a:latin typeface="Verdana" pitchFamily="34" charset="0"/>
                        </a:rPr>
                        <a:t>ASIC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high ($500K/ mask set)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very 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hard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tiny - 1 die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very 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extremely fast</a:t>
                      </a:r>
                      <a:endParaRPr kumimoji="0" lang="en-US" sz="1200" b="0" i="0" u="none" strike="noStrike" cap="none" normalizeH="0" baseline="0" dirty="0" smtClean="0">
                        <a:ln>
                          <a:noFill/>
                        </a:ln>
                        <a:solidFill>
                          <a:srgbClr val="040000"/>
                        </a:solidFill>
                        <a:effectLst/>
                        <a:latin typeface="Verdana"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lumMod val="60000"/>
                              <a:lumOff val="40000"/>
                            </a:schemeClr>
                          </a:solidFill>
                          <a:effectLst/>
                          <a:latin typeface="Verdana" pitchFamily="34" charset="0"/>
                        </a:rPr>
                        <a:t>Programmable logic – FPGA, PLD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mid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easy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small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medium to high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very fast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Verdana" pitchFamily="34" charset="0"/>
                        </a:rPr>
                        <a:t>Microprocessor + memory + peripherals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 to mid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mid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easy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small to med.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 to moderate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medium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40000"/>
                          </a:solidFill>
                          <a:effectLst/>
                          <a:latin typeface="Verdana" pitchFamily="34" charset="0"/>
                        </a:rPr>
                        <a:t>moderate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Verdana" pitchFamily="34" charset="0"/>
                        </a:rPr>
                        <a:t>Microcontroller (int. memory &amp; peripherals)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mid to 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easy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small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medium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slow to moderate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accent2"/>
                          </a:solidFill>
                          <a:effectLst/>
                          <a:latin typeface="Verdana" pitchFamily="34" charset="0"/>
                        </a:rPr>
                        <a:t>Embedded PC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low</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high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easy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medium</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40000"/>
                          </a:solidFill>
                          <a:effectLst/>
                          <a:latin typeface="Verdana" pitchFamily="34" charset="0"/>
                        </a:rPr>
                        <a:t>moderate to high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40000"/>
                          </a:solidFill>
                          <a:effectLst/>
                          <a:latin typeface="Verdana" pitchFamily="34" charset="0"/>
                        </a:rPr>
                        <a:t>medium to high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40000"/>
                          </a:solidFill>
                          <a:effectLst/>
                          <a:latin typeface="Verdana" pitchFamily="34" charset="0"/>
                        </a:rPr>
                        <a:t>fast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89" name="Text Box 90"/>
          <p:cNvSpPr txBox="1">
            <a:spLocks noChangeArrowheads="1"/>
          </p:cNvSpPr>
          <p:nvPr/>
        </p:nvSpPr>
        <p:spPr bwMode="auto">
          <a:xfrm rot="-5400000">
            <a:off x="-769938" y="2598738"/>
            <a:ext cx="199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dirty="0">
                <a:solidFill>
                  <a:schemeClr val="tx1">
                    <a:lumMod val="60000"/>
                    <a:lumOff val="40000"/>
                  </a:schemeClr>
                </a:solidFill>
                <a:latin typeface="Verdana" pitchFamily="34" charset="0"/>
              </a:rPr>
              <a:t>Dedicated Hardware</a:t>
            </a:r>
          </a:p>
        </p:txBody>
      </p:sp>
      <p:sp>
        <p:nvSpPr>
          <p:cNvPr id="13390" name="Text Box 93"/>
          <p:cNvSpPr txBox="1">
            <a:spLocks noChangeArrowheads="1"/>
          </p:cNvSpPr>
          <p:nvPr/>
        </p:nvSpPr>
        <p:spPr bwMode="auto">
          <a:xfrm rot="-5400000">
            <a:off x="-695325" y="4670425"/>
            <a:ext cx="2060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400">
                <a:solidFill>
                  <a:schemeClr val="accent2"/>
                </a:solidFill>
                <a:latin typeface="Verdana" pitchFamily="34" charset="0"/>
              </a:rPr>
              <a:t>Software Running on</a:t>
            </a:r>
            <a:br>
              <a:rPr lang="en-US" sz="1400">
                <a:solidFill>
                  <a:schemeClr val="accent2"/>
                </a:solidFill>
                <a:latin typeface="Verdana" pitchFamily="34" charset="0"/>
              </a:rPr>
            </a:br>
            <a:r>
              <a:rPr lang="en-US" sz="1400">
                <a:solidFill>
                  <a:schemeClr val="accent2"/>
                </a:solidFill>
                <a:latin typeface="Verdana" pitchFamily="34" charset="0"/>
              </a:rPr>
              <a:t>Generic Hardware</a:t>
            </a:r>
          </a:p>
        </p:txBody>
      </p:sp>
    </p:spTree>
    <p:extLst>
      <p:ext uri="{BB962C8B-B14F-4D97-AF65-F5344CB8AC3E}">
        <p14:creationId xmlns:p14="http://schemas.microsoft.com/office/powerpoint/2010/main" val="2365169775"/>
      </p:ext>
    </p:extLst>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en-US" sz="3200" dirty="0" smtClean="0"/>
              <a:t>Example Embedded System: Bike Computer</a:t>
            </a:r>
          </a:p>
        </p:txBody>
      </p:sp>
      <p:sp>
        <p:nvSpPr>
          <p:cNvPr id="23555" name="Rectangle 3"/>
          <p:cNvSpPr>
            <a:spLocks noGrp="1" noChangeArrowheads="1"/>
          </p:cNvSpPr>
          <p:nvPr>
            <p:ph idx="1"/>
          </p:nvPr>
        </p:nvSpPr>
        <p:spPr>
          <a:xfrm>
            <a:off x="228600" y="838200"/>
            <a:ext cx="5334000" cy="6019800"/>
          </a:xfrm>
        </p:spPr>
        <p:txBody>
          <a:bodyPr/>
          <a:lstStyle/>
          <a:p>
            <a:r>
              <a:rPr lang="en-US" dirty="0" smtClean="0"/>
              <a:t>Functions</a:t>
            </a:r>
          </a:p>
          <a:p>
            <a:pPr lvl="1"/>
            <a:r>
              <a:rPr lang="en-US" sz="2000" dirty="0" smtClean="0"/>
              <a:t>Speed and distance measurement</a:t>
            </a:r>
          </a:p>
          <a:p>
            <a:r>
              <a:rPr lang="en-US" dirty="0" smtClean="0"/>
              <a:t>Constraints</a:t>
            </a:r>
          </a:p>
          <a:p>
            <a:pPr lvl="1"/>
            <a:r>
              <a:rPr lang="en-US" sz="2000" dirty="0" smtClean="0"/>
              <a:t>Size</a:t>
            </a:r>
          </a:p>
          <a:p>
            <a:pPr lvl="1"/>
            <a:r>
              <a:rPr lang="en-US" sz="2000" dirty="0" smtClean="0"/>
              <a:t>Cost</a:t>
            </a:r>
          </a:p>
          <a:p>
            <a:pPr lvl="1"/>
            <a:r>
              <a:rPr lang="en-US" sz="2000" dirty="0" smtClean="0"/>
              <a:t>Power and Energy</a:t>
            </a:r>
          </a:p>
          <a:p>
            <a:pPr lvl="1"/>
            <a:r>
              <a:rPr lang="en-US" sz="2000" dirty="0" smtClean="0"/>
              <a:t>Weight</a:t>
            </a:r>
          </a:p>
          <a:p>
            <a:r>
              <a:rPr lang="en-US" dirty="0" smtClean="0"/>
              <a:t>Inputs</a:t>
            </a:r>
          </a:p>
          <a:p>
            <a:pPr lvl="1"/>
            <a:r>
              <a:rPr lang="en-US" sz="2000" dirty="0" smtClean="0"/>
              <a:t>Wheel rotation indicator</a:t>
            </a:r>
          </a:p>
          <a:p>
            <a:pPr lvl="1"/>
            <a:r>
              <a:rPr lang="en-US" sz="2000" dirty="0" smtClean="0"/>
              <a:t>Mode key</a:t>
            </a:r>
          </a:p>
          <a:p>
            <a:r>
              <a:rPr lang="en-US" dirty="0" smtClean="0"/>
              <a:t>Output</a:t>
            </a:r>
          </a:p>
          <a:p>
            <a:pPr lvl="1"/>
            <a:r>
              <a:rPr lang="en-US" sz="2000" dirty="0" smtClean="0"/>
              <a:t>Liquid Crystal Display </a:t>
            </a:r>
          </a:p>
          <a:p>
            <a:r>
              <a:rPr lang="en-US" dirty="0" smtClean="0"/>
              <a:t>Low performance MCU</a:t>
            </a:r>
          </a:p>
          <a:p>
            <a:pPr lvl="1"/>
            <a:r>
              <a:rPr lang="en-US" sz="2000" dirty="0" smtClean="0"/>
              <a:t>8-bit, 10 MIPS</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447800"/>
            <a:ext cx="2078037"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695008"/>
      </p:ext>
    </p:extLst>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en-US" sz="3400" dirty="0" smtClean="0"/>
              <a:t>Gasoline Automobile Engine Control Unit</a:t>
            </a:r>
          </a:p>
        </p:txBody>
      </p:sp>
      <p:sp>
        <p:nvSpPr>
          <p:cNvPr id="23555" name="Rectangle 3"/>
          <p:cNvSpPr>
            <a:spLocks noGrp="1" noChangeArrowheads="1"/>
          </p:cNvSpPr>
          <p:nvPr>
            <p:ph idx="1"/>
          </p:nvPr>
        </p:nvSpPr>
        <p:spPr>
          <a:xfrm>
            <a:off x="228600" y="762000"/>
            <a:ext cx="8915400" cy="5867400"/>
          </a:xfrm>
        </p:spPr>
        <p:txBody>
          <a:bodyPr numCol="2"/>
          <a:lstStyle/>
          <a:p>
            <a:r>
              <a:rPr lang="en-US" sz="2000" dirty="0" smtClean="0"/>
              <a:t>Functions</a:t>
            </a:r>
          </a:p>
          <a:p>
            <a:pPr lvl="1"/>
            <a:r>
              <a:rPr lang="en-US" sz="1800" dirty="0"/>
              <a:t>Fuel injection</a:t>
            </a:r>
          </a:p>
          <a:p>
            <a:pPr lvl="1"/>
            <a:r>
              <a:rPr lang="en-US" sz="1800" dirty="0" smtClean="0"/>
              <a:t>Air </a:t>
            </a:r>
            <a:r>
              <a:rPr lang="en-US" sz="1800" dirty="0"/>
              <a:t>intake setting</a:t>
            </a:r>
          </a:p>
          <a:p>
            <a:pPr lvl="1"/>
            <a:r>
              <a:rPr lang="en-US" sz="1800" dirty="0"/>
              <a:t>Spark timing</a:t>
            </a:r>
          </a:p>
          <a:p>
            <a:pPr lvl="1"/>
            <a:r>
              <a:rPr lang="en-US" sz="1800" dirty="0"/>
              <a:t>Exhaust gas </a:t>
            </a:r>
            <a:r>
              <a:rPr lang="en-US" sz="1800" dirty="0" smtClean="0"/>
              <a:t/>
            </a:r>
            <a:br>
              <a:rPr lang="en-US" sz="1800" dirty="0" smtClean="0"/>
            </a:br>
            <a:r>
              <a:rPr lang="en-US" sz="1800" dirty="0" smtClean="0"/>
              <a:t>circulation</a:t>
            </a:r>
            <a:endParaRPr lang="en-US" sz="1800" dirty="0"/>
          </a:p>
          <a:p>
            <a:pPr lvl="1"/>
            <a:r>
              <a:rPr lang="en-US" sz="1800" dirty="0"/>
              <a:t>Electronic </a:t>
            </a:r>
            <a:r>
              <a:rPr lang="en-US" sz="1800" dirty="0" smtClean="0"/>
              <a:t/>
            </a:r>
            <a:br>
              <a:rPr lang="en-US" sz="1800" dirty="0" smtClean="0"/>
            </a:br>
            <a:r>
              <a:rPr lang="en-US" sz="1800" dirty="0" smtClean="0"/>
              <a:t>throttle </a:t>
            </a:r>
            <a:r>
              <a:rPr lang="en-US" sz="1800" dirty="0"/>
              <a:t>control</a:t>
            </a:r>
          </a:p>
          <a:p>
            <a:pPr lvl="1"/>
            <a:r>
              <a:rPr lang="en-US" sz="1800" dirty="0" smtClean="0"/>
              <a:t>Knock control</a:t>
            </a:r>
          </a:p>
          <a:p>
            <a:r>
              <a:rPr lang="en-US" sz="2000" dirty="0" smtClean="0"/>
              <a:t>Constraints</a:t>
            </a:r>
          </a:p>
          <a:p>
            <a:pPr lvl="1"/>
            <a:r>
              <a:rPr lang="en-US" sz="1800" dirty="0" smtClean="0"/>
              <a:t>Reliability in </a:t>
            </a:r>
            <a:br>
              <a:rPr lang="en-US" sz="1800" dirty="0" smtClean="0"/>
            </a:br>
            <a:r>
              <a:rPr lang="en-US" sz="1800" dirty="0" smtClean="0"/>
              <a:t>harsh environment</a:t>
            </a:r>
          </a:p>
          <a:p>
            <a:pPr lvl="1"/>
            <a:r>
              <a:rPr lang="en-US" sz="1800" dirty="0" smtClean="0"/>
              <a:t>Cost</a:t>
            </a:r>
          </a:p>
          <a:p>
            <a:pPr lvl="1"/>
            <a:r>
              <a:rPr lang="en-US" sz="1800" dirty="0" smtClean="0"/>
              <a:t>Weight</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Many Inputs and Outputs</a:t>
            </a:r>
          </a:p>
          <a:p>
            <a:pPr lvl="1"/>
            <a:r>
              <a:rPr lang="en-US" sz="1800" dirty="0" smtClean="0"/>
              <a:t>Discrete sensors &amp; actuators</a:t>
            </a:r>
          </a:p>
          <a:p>
            <a:pPr lvl="1"/>
            <a:r>
              <a:rPr lang="en-US" sz="1800" dirty="0" smtClean="0"/>
              <a:t>Network interface to rest of car</a:t>
            </a:r>
          </a:p>
          <a:p>
            <a:r>
              <a:rPr lang="en-US" sz="2000" dirty="0" smtClean="0"/>
              <a:t>High Performance MCU</a:t>
            </a:r>
          </a:p>
          <a:p>
            <a:pPr lvl="1"/>
            <a:r>
              <a:rPr lang="en-US" sz="1800" dirty="0" smtClean="0"/>
              <a:t>32-bit, 3 MB flash memory, 150 - 300 MHz</a:t>
            </a:r>
            <a:endParaRPr lang="en-US" sz="1600" dirty="0" smtClean="0"/>
          </a:p>
          <a:p>
            <a:pPr lvl="1"/>
            <a:endParaRPr lang="en-US" sz="1600" dirty="0" smtClean="0"/>
          </a:p>
        </p:txBody>
      </p:sp>
      <p:pic>
        <p:nvPicPr>
          <p:cNvPr id="1026" name="Picture 2" descr="http://cache.freescale.com/files/graphic/block_diagram/APLENGINECONTROL_BD.jpg"/>
          <p:cNvPicPr>
            <a:picLocks noChangeAspect="1" noChangeArrowheads="1"/>
          </p:cNvPicPr>
          <p:nvPr/>
        </p:nvPicPr>
        <p:blipFill rotWithShape="1">
          <a:blip r:embed="rId3">
            <a:extLst>
              <a:ext uri="{28A0092B-C50C-407E-A947-70E740481C1C}">
                <a14:useLocalDpi xmlns:a14="http://schemas.microsoft.com/office/drawing/2010/main" val="0"/>
              </a:ext>
            </a:extLst>
          </a:blip>
          <a:srcRect t="7000" b="9667"/>
          <a:stretch/>
        </p:blipFill>
        <p:spPr bwMode="auto">
          <a:xfrm>
            <a:off x="2792203" y="914400"/>
            <a:ext cx="6294437" cy="317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30903" y="3810000"/>
            <a:ext cx="1284497" cy="461665"/>
          </a:xfrm>
          <a:prstGeom prst="rect">
            <a:avLst/>
          </a:prstGeom>
          <a:noFill/>
        </p:spPr>
        <p:txBody>
          <a:bodyPr wrap="square" rtlCol="0">
            <a:spAutoFit/>
          </a:bodyPr>
          <a:lstStyle/>
          <a:p>
            <a:r>
              <a:rPr lang="en-US" sz="1200" dirty="0" smtClean="0">
                <a:latin typeface="Arial" pitchFamily="34" charset="0"/>
                <a:cs typeface="Arial" pitchFamily="34" charset="0"/>
              </a:rPr>
              <a:t>Image courtesy of Freescale</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776378598"/>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Benefits of Embedded Computer Systems</a:t>
            </a:r>
            <a:endParaRPr lang="en-US" sz="3400" dirty="0"/>
          </a:p>
        </p:txBody>
      </p:sp>
      <p:sp>
        <p:nvSpPr>
          <p:cNvPr id="3" name="Content Placeholder 2"/>
          <p:cNvSpPr>
            <a:spLocks noGrp="1"/>
          </p:cNvSpPr>
          <p:nvPr>
            <p:ph idx="1"/>
          </p:nvPr>
        </p:nvSpPr>
        <p:spPr>
          <a:xfrm>
            <a:off x="233363" y="762000"/>
            <a:ext cx="8910637" cy="5422900"/>
          </a:xfrm>
        </p:spPr>
        <p:txBody>
          <a:bodyPr/>
          <a:lstStyle/>
          <a:p>
            <a:r>
              <a:rPr lang="en-US" sz="2000" dirty="0" smtClean="0"/>
              <a:t>Greater performance and efficiency</a:t>
            </a:r>
          </a:p>
          <a:p>
            <a:pPr lvl="1"/>
            <a:r>
              <a:rPr lang="en-US" sz="1800" dirty="0" smtClean="0"/>
              <a:t>Software makes it possible to provide </a:t>
            </a:r>
            <a:r>
              <a:rPr lang="en-US" sz="1800" b="1" dirty="0" smtClean="0"/>
              <a:t>sophisticated control</a:t>
            </a:r>
          </a:p>
          <a:p>
            <a:endParaRPr lang="en-US" sz="2000" dirty="0" smtClean="0"/>
          </a:p>
          <a:p>
            <a:r>
              <a:rPr lang="en-US" sz="2000" dirty="0" smtClean="0"/>
              <a:t>Lower costs</a:t>
            </a:r>
          </a:p>
          <a:p>
            <a:pPr lvl="1"/>
            <a:r>
              <a:rPr lang="en-US" sz="1800" dirty="0" smtClean="0"/>
              <a:t>Less expensive components can be used</a:t>
            </a:r>
          </a:p>
          <a:p>
            <a:pPr lvl="1"/>
            <a:r>
              <a:rPr lang="en-US" sz="1800" dirty="0" smtClean="0"/>
              <a:t>Manufacturing costs reduced</a:t>
            </a:r>
          </a:p>
          <a:p>
            <a:pPr lvl="1"/>
            <a:r>
              <a:rPr lang="en-US" sz="1800" dirty="0" smtClean="0"/>
              <a:t>Operating costs reduced</a:t>
            </a:r>
          </a:p>
          <a:p>
            <a:pPr lvl="1"/>
            <a:r>
              <a:rPr lang="en-US" sz="1800" dirty="0" smtClean="0"/>
              <a:t>Maintenance costs reduced</a:t>
            </a:r>
          </a:p>
          <a:p>
            <a:endParaRPr lang="en-US" sz="2000" dirty="0" smtClean="0"/>
          </a:p>
          <a:p>
            <a:r>
              <a:rPr lang="en-US" sz="2000" dirty="0" smtClean="0"/>
              <a:t>More features</a:t>
            </a:r>
          </a:p>
          <a:p>
            <a:pPr lvl="1"/>
            <a:r>
              <a:rPr lang="en-US" sz="1800" dirty="0" smtClean="0"/>
              <a:t>Many not possible or practical with other approaches</a:t>
            </a:r>
          </a:p>
          <a:p>
            <a:endParaRPr lang="en-US" sz="2000" dirty="0" smtClean="0"/>
          </a:p>
          <a:p>
            <a:r>
              <a:rPr lang="en-US" sz="2000" dirty="0" smtClean="0"/>
              <a:t>Better dependability</a:t>
            </a:r>
          </a:p>
          <a:p>
            <a:pPr lvl="1"/>
            <a:r>
              <a:rPr lang="en-US" sz="1800" dirty="0" smtClean="0"/>
              <a:t>Adaptive system which can compensate for failures</a:t>
            </a:r>
          </a:p>
          <a:p>
            <a:pPr lvl="1"/>
            <a:r>
              <a:rPr lang="en-US" sz="1800" dirty="0" smtClean="0"/>
              <a:t>Better diagnostics to improve repair time</a:t>
            </a:r>
            <a:endParaRPr lang="en-US" sz="1800" dirty="0"/>
          </a:p>
        </p:txBody>
      </p:sp>
    </p:spTree>
    <p:extLst>
      <p:ext uri="{BB962C8B-B14F-4D97-AF65-F5344CB8AC3E}">
        <p14:creationId xmlns:p14="http://schemas.microsoft.com/office/powerpoint/2010/main" val="4145909549"/>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Functions</a:t>
            </a:r>
            <a:endParaRPr lang="en-US" dirty="0"/>
          </a:p>
        </p:txBody>
      </p:sp>
      <p:sp>
        <p:nvSpPr>
          <p:cNvPr id="3" name="Content Placeholder 2"/>
          <p:cNvSpPr>
            <a:spLocks noGrp="1"/>
          </p:cNvSpPr>
          <p:nvPr>
            <p:ph idx="1"/>
          </p:nvPr>
        </p:nvSpPr>
        <p:spPr/>
        <p:txBody>
          <a:bodyPr/>
          <a:lstStyle/>
          <a:p>
            <a:r>
              <a:rPr lang="en-US" sz="2000" dirty="0" smtClean="0"/>
              <a:t>Closed-loop control system</a:t>
            </a:r>
          </a:p>
          <a:p>
            <a:pPr lvl="1"/>
            <a:r>
              <a:rPr lang="en-US" sz="1800" dirty="0" smtClean="0"/>
              <a:t>Monitor a process, adjust an output to maintain desired set point (temperature, speed, direction, etc.)</a:t>
            </a:r>
          </a:p>
          <a:p>
            <a:r>
              <a:rPr lang="en-US" sz="2000" dirty="0" smtClean="0"/>
              <a:t>Sequencing</a:t>
            </a:r>
          </a:p>
          <a:p>
            <a:pPr lvl="1"/>
            <a:r>
              <a:rPr lang="en-US" sz="1800" dirty="0" smtClean="0"/>
              <a:t>Step through different stages based on environment and system </a:t>
            </a:r>
          </a:p>
          <a:p>
            <a:r>
              <a:rPr lang="en-US" sz="2000" dirty="0" smtClean="0"/>
              <a:t>Signal processing</a:t>
            </a:r>
          </a:p>
          <a:p>
            <a:pPr lvl="1"/>
            <a:r>
              <a:rPr lang="en-US" sz="1800" dirty="0" smtClean="0"/>
              <a:t>Remove noise, select desired signal features</a:t>
            </a:r>
          </a:p>
          <a:p>
            <a:r>
              <a:rPr lang="en-US" sz="2000" dirty="0" smtClean="0"/>
              <a:t>Communications and networking</a:t>
            </a:r>
          </a:p>
          <a:p>
            <a:pPr lvl="1"/>
            <a:r>
              <a:rPr lang="en-US" sz="1800" dirty="0" smtClean="0"/>
              <a:t>Exchange information reliably and quickly</a:t>
            </a:r>
            <a:endParaRPr lang="en-US" sz="1800" dirty="0"/>
          </a:p>
        </p:txBody>
      </p:sp>
    </p:spTree>
    <p:extLst>
      <p:ext uri="{BB962C8B-B14F-4D97-AF65-F5344CB8AC3E}">
        <p14:creationId xmlns:p14="http://schemas.microsoft.com/office/powerpoint/2010/main" val="1769106129"/>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Embedded Systems</a:t>
            </a:r>
            <a:endParaRPr lang="en-US" dirty="0"/>
          </a:p>
        </p:txBody>
      </p:sp>
      <p:sp>
        <p:nvSpPr>
          <p:cNvPr id="3" name="Content Placeholder 2"/>
          <p:cNvSpPr>
            <a:spLocks noGrp="1"/>
          </p:cNvSpPr>
          <p:nvPr>
            <p:ph idx="1"/>
          </p:nvPr>
        </p:nvSpPr>
        <p:spPr/>
        <p:txBody>
          <a:bodyPr/>
          <a:lstStyle/>
          <a:p>
            <a:r>
              <a:rPr lang="en-US" sz="2000" dirty="0" smtClean="0"/>
              <a:t>Interfacing with larger system and environment</a:t>
            </a:r>
          </a:p>
          <a:p>
            <a:pPr lvl="1"/>
            <a:r>
              <a:rPr lang="en-US" sz="1800" dirty="0" smtClean="0"/>
              <a:t>Analog signals for reading sensors</a:t>
            </a:r>
          </a:p>
          <a:p>
            <a:pPr lvl="2"/>
            <a:r>
              <a:rPr lang="en-US" sz="1800" dirty="0" smtClean="0"/>
              <a:t>Typically use a voltage to represent a physical value</a:t>
            </a:r>
          </a:p>
          <a:p>
            <a:pPr lvl="1"/>
            <a:r>
              <a:rPr lang="en-US" sz="1800" dirty="0" smtClean="0"/>
              <a:t>Power electronics for driving motors, solenoids</a:t>
            </a:r>
          </a:p>
          <a:p>
            <a:pPr lvl="1"/>
            <a:r>
              <a:rPr lang="en-US" sz="1800" dirty="0" smtClean="0"/>
              <a:t>Digital interfaces for communicating with other digital devices</a:t>
            </a:r>
          </a:p>
          <a:p>
            <a:pPr lvl="2"/>
            <a:r>
              <a:rPr lang="en-US" sz="1800" dirty="0" smtClean="0"/>
              <a:t>Simple - switches</a:t>
            </a:r>
          </a:p>
          <a:p>
            <a:pPr lvl="2"/>
            <a:r>
              <a:rPr lang="en-US" sz="1800" dirty="0" smtClean="0"/>
              <a:t>Complex - displays</a:t>
            </a:r>
          </a:p>
          <a:p>
            <a:endParaRPr lang="en-US" sz="2000" dirty="0" smtClean="0"/>
          </a:p>
        </p:txBody>
      </p:sp>
    </p:spTree>
    <p:extLst>
      <p:ext uri="{BB962C8B-B14F-4D97-AF65-F5344CB8AC3E}">
        <p14:creationId xmlns:p14="http://schemas.microsoft.com/office/powerpoint/2010/main" val="1206440930"/>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pPr>
              <a:defRPr/>
            </a:pPr>
            <a:r>
              <a:rPr lang="en-US" dirty="0" smtClean="0"/>
              <a:t>Example Analog Sensor - Depth Gauge</a:t>
            </a:r>
          </a:p>
        </p:txBody>
      </p:sp>
      <p:sp>
        <p:nvSpPr>
          <p:cNvPr id="6164" name="Rectangle 44"/>
          <p:cNvSpPr>
            <a:spLocks noGrp="1" noChangeArrowheads="1"/>
          </p:cNvSpPr>
          <p:nvPr>
            <p:ph idx="1"/>
          </p:nvPr>
        </p:nvSpPr>
        <p:spPr>
          <a:xfrm>
            <a:off x="4572000" y="4343400"/>
            <a:ext cx="4495800" cy="2514600"/>
          </a:xfrm>
        </p:spPr>
        <p:txBody>
          <a:bodyPr/>
          <a:lstStyle/>
          <a:p>
            <a:pPr>
              <a:lnSpc>
                <a:spcPct val="80000"/>
              </a:lnSpc>
              <a:buFontTx/>
              <a:buAutoNum type="arabicPeriod"/>
            </a:pPr>
            <a:r>
              <a:rPr lang="en-US" sz="1600" b="0" dirty="0" smtClean="0"/>
              <a:t>Sensor detects </a:t>
            </a:r>
            <a:r>
              <a:rPr lang="en-US" sz="1600" b="0" i="1" dirty="0" smtClean="0"/>
              <a:t>pressure </a:t>
            </a:r>
            <a:r>
              <a:rPr lang="en-US" sz="1600" b="0" dirty="0" smtClean="0"/>
              <a:t>and generates a proportional </a:t>
            </a:r>
            <a:r>
              <a:rPr lang="en-US" sz="1600" b="0" i="1" dirty="0" smtClean="0"/>
              <a:t>output voltage</a:t>
            </a:r>
            <a:r>
              <a:rPr lang="en-US" sz="1600" b="0" dirty="0" smtClean="0"/>
              <a:t> </a:t>
            </a:r>
            <a:r>
              <a:rPr lang="en-US" sz="1600" b="0" dirty="0" err="1" smtClean="0"/>
              <a:t>V_sensor</a:t>
            </a:r>
            <a:endParaRPr lang="en-US" sz="1600" b="0" dirty="0" smtClean="0"/>
          </a:p>
          <a:p>
            <a:pPr>
              <a:lnSpc>
                <a:spcPct val="80000"/>
              </a:lnSpc>
              <a:buFontTx/>
              <a:buAutoNum type="arabicPeriod"/>
            </a:pPr>
            <a:r>
              <a:rPr lang="en-US" sz="1600" b="0" dirty="0" smtClean="0"/>
              <a:t>ADC generates a proportional digital </a:t>
            </a:r>
            <a:r>
              <a:rPr lang="en-US" sz="1600" b="0" i="1" dirty="0" smtClean="0"/>
              <a:t>integer</a:t>
            </a:r>
            <a:r>
              <a:rPr lang="en-US" sz="1600" b="0" dirty="0" smtClean="0"/>
              <a:t> (code) based on </a:t>
            </a:r>
            <a:r>
              <a:rPr lang="en-US" sz="1600" b="0" dirty="0" err="1" smtClean="0"/>
              <a:t>V_sensor</a:t>
            </a:r>
            <a:r>
              <a:rPr lang="en-US" sz="1600" b="0" dirty="0" smtClean="0"/>
              <a:t> and </a:t>
            </a:r>
            <a:r>
              <a:rPr lang="en-US" sz="1600" b="0" dirty="0" err="1" smtClean="0"/>
              <a:t>V_ref</a:t>
            </a:r>
            <a:endParaRPr lang="en-US" sz="1600" b="0" dirty="0" smtClean="0"/>
          </a:p>
          <a:p>
            <a:pPr>
              <a:lnSpc>
                <a:spcPct val="80000"/>
              </a:lnSpc>
              <a:buFontTx/>
              <a:buAutoNum type="arabicPeriod"/>
            </a:pPr>
            <a:r>
              <a:rPr lang="en-US" sz="1600" b="0" dirty="0" smtClean="0"/>
              <a:t>Code can convert that integer to a something more useful</a:t>
            </a:r>
          </a:p>
          <a:p>
            <a:pPr marL="762000" lvl="1" indent="-304800">
              <a:lnSpc>
                <a:spcPct val="80000"/>
              </a:lnSpc>
              <a:buFontTx/>
              <a:buAutoNum type="arabicPeriod"/>
            </a:pPr>
            <a:r>
              <a:rPr lang="en-US" sz="1400" dirty="0" smtClean="0"/>
              <a:t>first a float representing the </a:t>
            </a:r>
            <a:r>
              <a:rPr lang="en-US" sz="1400" i="1" dirty="0" smtClean="0"/>
              <a:t>voltage</a:t>
            </a:r>
            <a:r>
              <a:rPr lang="en-US" sz="1400" dirty="0" smtClean="0"/>
              <a:t>, </a:t>
            </a:r>
          </a:p>
          <a:p>
            <a:pPr marL="762000" lvl="1" indent="-304800">
              <a:lnSpc>
                <a:spcPct val="80000"/>
              </a:lnSpc>
              <a:buFontTx/>
              <a:buAutoNum type="arabicPeriod"/>
            </a:pPr>
            <a:r>
              <a:rPr lang="en-US" sz="1400" dirty="0" smtClean="0"/>
              <a:t>then another float representing </a:t>
            </a:r>
            <a:r>
              <a:rPr lang="en-US" sz="1400" i="1" dirty="0" smtClean="0"/>
              <a:t>pressure</a:t>
            </a:r>
            <a:r>
              <a:rPr lang="en-US" sz="1400" dirty="0" smtClean="0"/>
              <a:t>,</a:t>
            </a:r>
          </a:p>
          <a:p>
            <a:pPr marL="762000" lvl="1" indent="-304800">
              <a:lnSpc>
                <a:spcPct val="80000"/>
              </a:lnSpc>
              <a:buFontTx/>
              <a:buAutoNum type="arabicPeriod"/>
            </a:pPr>
            <a:r>
              <a:rPr lang="en-US" sz="1400" dirty="0" smtClean="0"/>
              <a:t>finally another float representing </a:t>
            </a:r>
            <a:r>
              <a:rPr lang="en-US" sz="1400" i="1" dirty="0" smtClean="0"/>
              <a:t>depth</a:t>
            </a:r>
          </a:p>
        </p:txBody>
      </p:sp>
      <p:sp>
        <p:nvSpPr>
          <p:cNvPr id="6147" name="Text Box 4"/>
          <p:cNvSpPr txBox="1">
            <a:spLocks noChangeArrowheads="1"/>
          </p:cNvSpPr>
          <p:nvPr/>
        </p:nvSpPr>
        <p:spPr bwMode="auto">
          <a:xfrm>
            <a:off x="793750" y="1355725"/>
            <a:ext cx="958850" cy="590550"/>
          </a:xfrm>
          <a:prstGeom prst="rect">
            <a:avLst/>
          </a:prstGeom>
          <a:solidFill>
            <a:srgbClr val="CCECFF"/>
          </a:solidFill>
          <a:ln w="9525">
            <a:solidFill>
              <a:schemeClr val="accent2"/>
            </a:solidFill>
            <a:miter lim="800000"/>
            <a:headEnd/>
            <a:tailEnd/>
          </a:ln>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a:latin typeface="Tahoma" charset="0"/>
              </a:rPr>
              <a:t>Pressure</a:t>
            </a:r>
            <a:br>
              <a:rPr lang="en-US" sz="1600" baseline="0">
                <a:latin typeface="Tahoma" charset="0"/>
              </a:rPr>
            </a:br>
            <a:r>
              <a:rPr lang="en-US" sz="1600" baseline="0">
                <a:latin typeface="Tahoma" charset="0"/>
              </a:rPr>
              <a:t>Sensor</a:t>
            </a:r>
          </a:p>
        </p:txBody>
      </p:sp>
      <p:sp>
        <p:nvSpPr>
          <p:cNvPr id="6148" name="Text Box 5"/>
          <p:cNvSpPr txBox="1">
            <a:spLocks noChangeArrowheads="1"/>
          </p:cNvSpPr>
          <p:nvPr/>
        </p:nvSpPr>
        <p:spPr bwMode="auto">
          <a:xfrm>
            <a:off x="2012950" y="1233488"/>
            <a:ext cx="1111250" cy="835025"/>
          </a:xfrm>
          <a:prstGeom prst="rect">
            <a:avLst/>
          </a:prstGeom>
          <a:solidFill>
            <a:srgbClr val="CCECFF"/>
          </a:solidFill>
          <a:ln w="9525">
            <a:solidFill>
              <a:schemeClr val="accent2"/>
            </a:solidFill>
            <a:miter lim="800000"/>
            <a:headEnd/>
            <a:tailEnd/>
          </a:ln>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a:latin typeface="Tahoma" charset="0"/>
              </a:rPr>
              <a:t>Analog to </a:t>
            </a:r>
            <a:br>
              <a:rPr lang="en-US" sz="1600" baseline="0">
                <a:latin typeface="Tahoma" charset="0"/>
              </a:rPr>
            </a:br>
            <a:r>
              <a:rPr lang="en-US" sz="1600" baseline="0">
                <a:latin typeface="Tahoma" charset="0"/>
              </a:rPr>
              <a:t>Digital </a:t>
            </a:r>
            <a:br>
              <a:rPr lang="en-US" sz="1600" baseline="0">
                <a:latin typeface="Tahoma" charset="0"/>
              </a:rPr>
            </a:br>
            <a:r>
              <a:rPr lang="en-US" sz="1600" baseline="0">
                <a:latin typeface="Tahoma" charset="0"/>
              </a:rPr>
              <a:t>Converter</a:t>
            </a:r>
          </a:p>
        </p:txBody>
      </p:sp>
      <p:sp>
        <p:nvSpPr>
          <p:cNvPr id="6149" name="Text Box 6"/>
          <p:cNvSpPr txBox="1">
            <a:spLocks noChangeArrowheads="1"/>
          </p:cNvSpPr>
          <p:nvPr/>
        </p:nvSpPr>
        <p:spPr bwMode="auto">
          <a:xfrm>
            <a:off x="3505200" y="990600"/>
            <a:ext cx="5638800" cy="1323975"/>
          </a:xfrm>
          <a:prstGeom prst="rect">
            <a:avLst/>
          </a:prstGeom>
          <a:solidFill>
            <a:srgbClr val="CCECFF"/>
          </a:solidFill>
          <a:ln w="9525">
            <a:solidFill>
              <a:schemeClr val="accent2"/>
            </a:solidFill>
            <a:miter lim="800000"/>
            <a:headEnd/>
            <a:tailEnd/>
          </a:ln>
        </p:spPr>
        <p:txBody>
          <a:bodyPr>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r>
              <a:rPr lang="en-US" sz="1600" baseline="0" dirty="0">
                <a:latin typeface="Tahoma" charset="0"/>
              </a:rPr>
              <a:t>// Your software</a:t>
            </a:r>
          </a:p>
          <a:p>
            <a:r>
              <a:rPr lang="en-US" sz="1600" baseline="0" dirty="0" err="1">
                <a:latin typeface="Tahoma" charset="0"/>
              </a:rPr>
              <a:t>ADC_Code</a:t>
            </a:r>
            <a:r>
              <a:rPr lang="en-US" sz="1600" baseline="0" dirty="0">
                <a:latin typeface="Tahoma" charset="0"/>
              </a:rPr>
              <a:t> = ADC0-&gt;R[0];</a:t>
            </a:r>
          </a:p>
          <a:p>
            <a:r>
              <a:rPr lang="en-US" sz="1600" baseline="0" dirty="0" err="1">
                <a:latin typeface="Tahoma" charset="0"/>
              </a:rPr>
              <a:t>V_sensor</a:t>
            </a:r>
            <a:r>
              <a:rPr lang="en-US" sz="1600" baseline="0" dirty="0">
                <a:latin typeface="Tahoma" charset="0"/>
              </a:rPr>
              <a:t> = </a:t>
            </a:r>
            <a:r>
              <a:rPr lang="en-US" sz="1600" baseline="0" dirty="0" err="1">
                <a:latin typeface="Tahoma" charset="0"/>
              </a:rPr>
              <a:t>ADC_code</a:t>
            </a:r>
            <a:r>
              <a:rPr lang="en-US" sz="1600" baseline="0" dirty="0">
                <a:latin typeface="Tahoma" charset="0"/>
              </a:rPr>
              <a:t>*</a:t>
            </a:r>
            <a:r>
              <a:rPr lang="en-US" sz="1600" baseline="0" dirty="0" err="1">
                <a:latin typeface="Tahoma" charset="0"/>
              </a:rPr>
              <a:t>V_ref</a:t>
            </a:r>
            <a:r>
              <a:rPr lang="en-US" sz="1600" baseline="0" dirty="0">
                <a:latin typeface="Tahoma" charset="0"/>
              </a:rPr>
              <a:t>/1023;</a:t>
            </a:r>
          </a:p>
          <a:p>
            <a:r>
              <a:rPr lang="en-US" sz="1600" baseline="0" dirty="0" err="1">
                <a:latin typeface="Tahoma" charset="0"/>
              </a:rPr>
              <a:t>Pressure_kPa</a:t>
            </a:r>
            <a:r>
              <a:rPr lang="en-US" sz="1600" baseline="0" dirty="0">
                <a:latin typeface="Tahoma" charset="0"/>
              </a:rPr>
              <a:t> = 250 * (</a:t>
            </a:r>
            <a:r>
              <a:rPr lang="en-US" sz="1600" baseline="0" dirty="0" err="1">
                <a:latin typeface="Tahoma" charset="0"/>
              </a:rPr>
              <a:t>V_sensor</a:t>
            </a:r>
            <a:r>
              <a:rPr lang="en-US" sz="1600" baseline="0" dirty="0">
                <a:latin typeface="Tahoma" charset="0"/>
              </a:rPr>
              <a:t>/V_supply+0.04);</a:t>
            </a:r>
          </a:p>
          <a:p>
            <a:r>
              <a:rPr lang="en-US" sz="1600" baseline="0" dirty="0" err="1">
                <a:latin typeface="Tahoma" charset="0"/>
              </a:rPr>
              <a:t>Depth_ft</a:t>
            </a:r>
            <a:r>
              <a:rPr lang="en-US" sz="1600" baseline="0" dirty="0">
                <a:latin typeface="Tahoma" charset="0"/>
              </a:rPr>
              <a:t> = 33 * (</a:t>
            </a:r>
            <a:r>
              <a:rPr lang="en-US" sz="1600" baseline="0" dirty="0" err="1">
                <a:latin typeface="Tahoma" charset="0"/>
              </a:rPr>
              <a:t>Pressure_kPa</a:t>
            </a:r>
            <a:r>
              <a:rPr lang="en-US" sz="1600" baseline="0" dirty="0">
                <a:latin typeface="Tahoma" charset="0"/>
              </a:rPr>
              <a:t> – </a:t>
            </a:r>
            <a:r>
              <a:rPr lang="en-US" sz="1600" baseline="0" dirty="0" err="1">
                <a:latin typeface="Tahoma" charset="0"/>
              </a:rPr>
              <a:t>Atmos_Press_kPa</a:t>
            </a:r>
            <a:r>
              <a:rPr lang="en-US" sz="1600" baseline="0" dirty="0">
                <a:latin typeface="Tahoma" charset="0"/>
              </a:rPr>
              <a:t>)/101.3;</a:t>
            </a:r>
          </a:p>
        </p:txBody>
      </p:sp>
      <p:cxnSp>
        <p:nvCxnSpPr>
          <p:cNvPr id="6150" name="AutoShape 8"/>
          <p:cNvCxnSpPr>
            <a:cxnSpLocks noChangeShapeType="1"/>
            <a:stCxn id="6147" idx="3"/>
            <a:endCxn id="6148" idx="1"/>
          </p:cNvCxnSpPr>
          <p:nvPr/>
        </p:nvCxnSpPr>
        <p:spPr bwMode="auto">
          <a:xfrm>
            <a:off x="1752600" y="1651000"/>
            <a:ext cx="2603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1" name="AutoShape 9"/>
          <p:cNvCxnSpPr>
            <a:cxnSpLocks noChangeShapeType="1"/>
            <a:stCxn id="6148" idx="3"/>
            <a:endCxn id="6149" idx="1"/>
          </p:cNvCxnSpPr>
          <p:nvPr/>
        </p:nvCxnSpPr>
        <p:spPr bwMode="auto">
          <a:xfrm>
            <a:off x="3124200" y="1651000"/>
            <a:ext cx="381000" cy="1588"/>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2" name="Text Box 11"/>
          <p:cNvSpPr txBox="1">
            <a:spLocks noChangeArrowheads="1"/>
          </p:cNvSpPr>
          <p:nvPr/>
        </p:nvSpPr>
        <p:spPr bwMode="auto">
          <a:xfrm>
            <a:off x="1371600" y="2819400"/>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a:solidFill>
                  <a:srgbClr val="FF0066"/>
                </a:solidFill>
                <a:latin typeface="Tahoma" charset="0"/>
              </a:rPr>
              <a:t>V_sensor</a:t>
            </a:r>
          </a:p>
        </p:txBody>
      </p:sp>
      <p:cxnSp>
        <p:nvCxnSpPr>
          <p:cNvPr id="6153" name="AutoShape 12"/>
          <p:cNvCxnSpPr>
            <a:cxnSpLocks noChangeShapeType="1"/>
            <a:stCxn id="6152" idx="0"/>
          </p:cNvCxnSpPr>
          <p:nvPr/>
        </p:nvCxnSpPr>
        <p:spPr bwMode="auto">
          <a:xfrm rot="5400000" flipH="1" flipV="1">
            <a:off x="1316832" y="2231231"/>
            <a:ext cx="1143000" cy="33337"/>
          </a:xfrm>
          <a:prstGeom prst="straightConnector1">
            <a:avLst/>
          </a:prstGeom>
          <a:noFill/>
          <a:ln w="9525">
            <a:solidFill>
              <a:srgbClr val="FF0066"/>
            </a:solidFill>
            <a:prstDash val="sysDot"/>
            <a:round/>
            <a:headEnd/>
            <a:tailEnd type="triangle" w="med" len="med"/>
          </a:ln>
          <a:extLst>
            <a:ext uri="{909E8E84-426E-40DD-AFC4-6F175D3DCCD1}">
              <a14:hiddenFill xmlns:a14="http://schemas.microsoft.com/office/drawing/2010/main">
                <a:noFill/>
              </a14:hiddenFill>
            </a:ext>
          </a:extLst>
        </p:spPr>
      </p:cxnSp>
      <p:sp>
        <p:nvSpPr>
          <p:cNvPr id="6154" name="Text Box 13"/>
          <p:cNvSpPr txBox="1">
            <a:spLocks noChangeArrowheads="1"/>
          </p:cNvSpPr>
          <p:nvPr/>
        </p:nvSpPr>
        <p:spPr bwMode="auto">
          <a:xfrm>
            <a:off x="2452688" y="2787650"/>
            <a:ext cx="1130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a:solidFill>
                  <a:schemeClr val="accent2"/>
                </a:solidFill>
                <a:latin typeface="Tahoma" charset="0"/>
              </a:rPr>
              <a:t>ADC_Code</a:t>
            </a:r>
          </a:p>
        </p:txBody>
      </p:sp>
      <p:cxnSp>
        <p:nvCxnSpPr>
          <p:cNvPr id="6155" name="AutoShape 14"/>
          <p:cNvCxnSpPr>
            <a:cxnSpLocks noChangeShapeType="1"/>
            <a:stCxn id="6154" idx="0"/>
          </p:cNvCxnSpPr>
          <p:nvPr/>
        </p:nvCxnSpPr>
        <p:spPr bwMode="auto">
          <a:xfrm flipV="1">
            <a:off x="3017838" y="1644650"/>
            <a:ext cx="195262" cy="1143000"/>
          </a:xfrm>
          <a:prstGeom prst="straightConnector1">
            <a:avLst/>
          </a:prstGeom>
          <a:noFill/>
          <a:ln w="9525">
            <a:solidFill>
              <a:schemeClr val="accent2"/>
            </a:solidFill>
            <a:prstDash val="sysDot"/>
            <a:round/>
            <a:headEnd/>
            <a:tailEnd type="triangle" w="med" len="med"/>
          </a:ln>
          <a:extLst>
            <a:ext uri="{909E8E84-426E-40DD-AFC4-6F175D3DCCD1}">
              <a14:hiddenFill xmlns:a14="http://schemas.microsoft.com/office/drawing/2010/main">
                <a:noFill/>
              </a14:hiddenFill>
            </a:ext>
          </a:extLst>
        </p:spPr>
      </p:cxnSp>
      <p:sp>
        <p:nvSpPr>
          <p:cNvPr id="6156" name="Text Box 17"/>
          <p:cNvSpPr txBox="1">
            <a:spLocks noChangeArrowheads="1"/>
          </p:cNvSpPr>
          <p:nvPr/>
        </p:nvSpPr>
        <p:spPr bwMode="auto">
          <a:xfrm>
            <a:off x="1219200" y="838200"/>
            <a:ext cx="66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a:solidFill>
                  <a:schemeClr val="hlink"/>
                </a:solidFill>
                <a:latin typeface="Tahoma" charset="0"/>
              </a:rPr>
              <a:t>V_ref</a:t>
            </a:r>
          </a:p>
        </p:txBody>
      </p:sp>
      <p:sp>
        <p:nvSpPr>
          <p:cNvPr id="6157" name="Line 18"/>
          <p:cNvSpPr>
            <a:spLocks noChangeShapeType="1"/>
          </p:cNvSpPr>
          <p:nvPr/>
        </p:nvSpPr>
        <p:spPr bwMode="auto">
          <a:xfrm>
            <a:off x="1828800" y="990600"/>
            <a:ext cx="381000" cy="228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58" name="Group 42"/>
          <p:cNvGrpSpPr>
            <a:grpSpLocks/>
          </p:cNvGrpSpPr>
          <p:nvPr/>
        </p:nvGrpSpPr>
        <p:grpSpPr bwMode="auto">
          <a:xfrm>
            <a:off x="5102225" y="2438400"/>
            <a:ext cx="2082800" cy="1817688"/>
            <a:chOff x="2542" y="1632"/>
            <a:chExt cx="2136" cy="1866"/>
          </a:xfrm>
        </p:grpSpPr>
        <p:sp>
          <p:nvSpPr>
            <p:cNvPr id="6169" name="Text Box 15"/>
            <p:cNvSpPr txBox="1">
              <a:spLocks noChangeArrowheads="1"/>
            </p:cNvSpPr>
            <p:nvPr/>
          </p:nvSpPr>
          <p:spPr bwMode="auto">
            <a:xfrm>
              <a:off x="2542" y="2815"/>
              <a:ext cx="71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rgbClr val="FF0066"/>
                  </a:solidFill>
                  <a:latin typeface="Tahoma" charset="0"/>
                </a:rPr>
                <a:t>V_sensor</a:t>
              </a:r>
            </a:p>
          </p:txBody>
        </p:sp>
        <p:sp>
          <p:nvSpPr>
            <p:cNvPr id="6170" name="Text Box 16"/>
            <p:cNvSpPr txBox="1">
              <a:spLocks noChangeArrowheads="1"/>
            </p:cNvSpPr>
            <p:nvPr/>
          </p:nvSpPr>
          <p:spPr bwMode="auto">
            <a:xfrm>
              <a:off x="3706" y="2815"/>
              <a:ext cx="79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accent2"/>
                  </a:solidFill>
                  <a:latin typeface="Tahoma" charset="0"/>
                </a:rPr>
                <a:t>ADC_Code</a:t>
              </a:r>
            </a:p>
          </p:txBody>
        </p:sp>
        <p:sp>
          <p:nvSpPr>
            <p:cNvPr id="6171" name="Text Box 19"/>
            <p:cNvSpPr txBox="1">
              <a:spLocks noChangeArrowheads="1"/>
            </p:cNvSpPr>
            <p:nvPr/>
          </p:nvSpPr>
          <p:spPr bwMode="auto">
            <a:xfrm>
              <a:off x="2549" y="1759"/>
              <a:ext cx="7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1" baseline="0">
                  <a:latin typeface="Tahoma" charset="0"/>
                </a:rPr>
                <a:t>Voltages</a:t>
              </a:r>
            </a:p>
          </p:txBody>
        </p:sp>
        <p:sp>
          <p:nvSpPr>
            <p:cNvPr id="6172" name="Text Box 20"/>
            <p:cNvSpPr txBox="1">
              <a:spLocks noChangeArrowheads="1"/>
            </p:cNvSpPr>
            <p:nvPr/>
          </p:nvSpPr>
          <p:spPr bwMode="auto">
            <a:xfrm>
              <a:off x="2664" y="2028"/>
              <a:ext cx="49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hlink"/>
                  </a:solidFill>
                  <a:latin typeface="Tahoma" charset="0"/>
                </a:rPr>
                <a:t>V_ref</a:t>
              </a:r>
            </a:p>
          </p:txBody>
        </p:sp>
        <p:sp>
          <p:nvSpPr>
            <p:cNvPr id="6173" name="Text Box 21"/>
            <p:cNvSpPr txBox="1">
              <a:spLocks noChangeArrowheads="1"/>
            </p:cNvSpPr>
            <p:nvPr/>
          </p:nvSpPr>
          <p:spPr bwMode="auto">
            <a:xfrm>
              <a:off x="2592" y="3247"/>
              <a:ext cx="61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latin typeface="Tahoma" charset="0"/>
                </a:rPr>
                <a:t>Ground</a:t>
              </a:r>
            </a:p>
          </p:txBody>
        </p:sp>
        <p:sp>
          <p:nvSpPr>
            <p:cNvPr id="6174" name="Text Box 22"/>
            <p:cNvSpPr txBox="1">
              <a:spLocks noChangeArrowheads="1"/>
            </p:cNvSpPr>
            <p:nvPr/>
          </p:nvSpPr>
          <p:spPr bwMode="auto">
            <a:xfrm>
              <a:off x="3604" y="1712"/>
              <a:ext cx="107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1" baseline="0">
                  <a:latin typeface="Tahoma" charset="0"/>
                </a:rPr>
                <a:t>ADC </a:t>
              </a:r>
              <a:br>
                <a:rPr lang="en-US" sz="1000" b="1" baseline="0">
                  <a:latin typeface="Tahoma" charset="0"/>
                </a:rPr>
              </a:br>
              <a:r>
                <a:rPr lang="en-US" sz="1000" b="1" baseline="0">
                  <a:latin typeface="Tahoma" charset="0"/>
                </a:rPr>
                <a:t>Output Codes</a:t>
              </a:r>
            </a:p>
          </p:txBody>
        </p:sp>
        <p:grpSp>
          <p:nvGrpSpPr>
            <p:cNvPr id="6175" name="Group 28"/>
            <p:cNvGrpSpPr>
              <a:grpSpLocks/>
            </p:cNvGrpSpPr>
            <p:nvPr/>
          </p:nvGrpSpPr>
          <p:grpSpPr bwMode="auto">
            <a:xfrm>
              <a:off x="3216" y="2064"/>
              <a:ext cx="432" cy="1248"/>
              <a:chOff x="3216" y="2064"/>
              <a:chExt cx="864" cy="1248"/>
            </a:xfrm>
          </p:grpSpPr>
          <p:sp>
            <p:nvSpPr>
              <p:cNvPr id="6183" name="Line 23"/>
              <p:cNvSpPr>
                <a:spLocks noChangeShapeType="1"/>
              </p:cNvSpPr>
              <p:nvPr/>
            </p:nvSpPr>
            <p:spPr bwMode="auto">
              <a:xfrm>
                <a:off x="3216" y="2064"/>
                <a:ext cx="864"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184" name="Line 24"/>
              <p:cNvSpPr>
                <a:spLocks noChangeShapeType="1"/>
              </p:cNvSpPr>
              <p:nvPr/>
            </p:nvSpPr>
            <p:spPr bwMode="auto">
              <a:xfrm>
                <a:off x="3216" y="2880"/>
                <a:ext cx="864"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185" name="Line 25"/>
              <p:cNvSpPr>
                <a:spLocks noChangeShapeType="1"/>
              </p:cNvSpPr>
              <p:nvPr/>
            </p:nvSpPr>
            <p:spPr bwMode="auto">
              <a:xfrm>
                <a:off x="3216" y="3312"/>
                <a:ext cx="864"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6176" name="Text Box 26"/>
            <p:cNvSpPr txBox="1">
              <a:spLocks noChangeArrowheads="1"/>
            </p:cNvSpPr>
            <p:nvPr/>
          </p:nvSpPr>
          <p:spPr bwMode="auto">
            <a:xfrm>
              <a:off x="3757" y="2048"/>
              <a:ext cx="6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hlink"/>
                  </a:solidFill>
                  <a:latin typeface="Tahoma" charset="0"/>
                </a:rPr>
                <a:t>111..111</a:t>
              </a:r>
            </a:p>
          </p:txBody>
        </p:sp>
        <p:sp>
          <p:nvSpPr>
            <p:cNvPr id="6177" name="Text Box 27"/>
            <p:cNvSpPr txBox="1">
              <a:spLocks noChangeArrowheads="1"/>
            </p:cNvSpPr>
            <p:nvPr/>
          </p:nvSpPr>
          <p:spPr bwMode="auto">
            <a:xfrm>
              <a:off x="3713" y="3247"/>
              <a:ext cx="6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latin typeface="Tahoma" charset="0"/>
                </a:rPr>
                <a:t>000..000</a:t>
              </a:r>
            </a:p>
          </p:txBody>
        </p:sp>
        <p:sp>
          <p:nvSpPr>
            <p:cNvPr id="6178" name="Text Box 29"/>
            <p:cNvSpPr txBox="1">
              <a:spLocks noChangeArrowheads="1"/>
            </p:cNvSpPr>
            <p:nvPr/>
          </p:nvSpPr>
          <p:spPr bwMode="auto">
            <a:xfrm>
              <a:off x="3703" y="3131"/>
              <a:ext cx="69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bg2"/>
                  </a:solidFill>
                  <a:latin typeface="Tahoma" charset="0"/>
                </a:rPr>
                <a:t>000..001</a:t>
              </a:r>
            </a:p>
          </p:txBody>
        </p:sp>
        <p:sp>
          <p:nvSpPr>
            <p:cNvPr id="6179" name="Text Box 30"/>
            <p:cNvSpPr txBox="1">
              <a:spLocks noChangeArrowheads="1"/>
            </p:cNvSpPr>
            <p:nvPr/>
          </p:nvSpPr>
          <p:spPr bwMode="auto">
            <a:xfrm>
              <a:off x="3752" y="2171"/>
              <a:ext cx="6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bg2"/>
                  </a:solidFill>
                  <a:latin typeface="Tahoma" charset="0"/>
                </a:rPr>
                <a:t>111..110</a:t>
              </a:r>
            </a:p>
          </p:txBody>
        </p:sp>
        <p:sp>
          <p:nvSpPr>
            <p:cNvPr id="6180" name="Text Box 31"/>
            <p:cNvSpPr txBox="1">
              <a:spLocks noChangeArrowheads="1"/>
            </p:cNvSpPr>
            <p:nvPr/>
          </p:nvSpPr>
          <p:spPr bwMode="auto">
            <a:xfrm>
              <a:off x="3752" y="2287"/>
              <a:ext cx="6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bg2"/>
                  </a:solidFill>
                  <a:latin typeface="Tahoma" charset="0"/>
                </a:rPr>
                <a:t>111..101</a:t>
              </a:r>
            </a:p>
          </p:txBody>
        </p:sp>
        <p:sp>
          <p:nvSpPr>
            <p:cNvPr id="6181" name="Text Box 32"/>
            <p:cNvSpPr txBox="1">
              <a:spLocks noChangeArrowheads="1"/>
            </p:cNvSpPr>
            <p:nvPr/>
          </p:nvSpPr>
          <p:spPr bwMode="auto">
            <a:xfrm>
              <a:off x="3752" y="2411"/>
              <a:ext cx="6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000" baseline="0">
                  <a:solidFill>
                    <a:schemeClr val="bg2"/>
                  </a:solidFill>
                  <a:latin typeface="Tahoma" charset="0"/>
                </a:rPr>
                <a:t>111..100</a:t>
              </a:r>
            </a:p>
          </p:txBody>
        </p:sp>
        <p:sp>
          <p:nvSpPr>
            <p:cNvPr id="6182" name="Rectangle 33"/>
            <p:cNvSpPr>
              <a:spLocks noChangeArrowheads="1"/>
            </p:cNvSpPr>
            <p:nvPr/>
          </p:nvSpPr>
          <p:spPr bwMode="auto">
            <a:xfrm>
              <a:off x="2544" y="1632"/>
              <a:ext cx="2112" cy="1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159" name="AutoShape 34"/>
          <p:cNvSpPr>
            <a:spLocks noChangeArrowheads="1"/>
          </p:cNvSpPr>
          <p:nvPr/>
        </p:nvSpPr>
        <p:spPr bwMode="auto">
          <a:xfrm rot="-3533138">
            <a:off x="3810000" y="1524000"/>
            <a:ext cx="381000" cy="2514600"/>
          </a:xfrm>
          <a:prstGeom prst="downArrow">
            <a:avLst>
              <a:gd name="adj1" fmla="val 50000"/>
              <a:gd name="adj2" fmla="val 165000"/>
            </a:avLst>
          </a:prstGeom>
          <a:solidFill>
            <a:schemeClr val="accent1"/>
          </a:solidFill>
          <a:ln w="9525">
            <a:solidFill>
              <a:schemeClr val="tx1"/>
            </a:solidFill>
            <a:miter lim="800000"/>
            <a:headEnd/>
            <a:tailEnd/>
          </a:ln>
        </p:spPr>
        <p:txBody>
          <a:bodyPr wrap="none" anchor="ctr"/>
          <a:lstStyle/>
          <a:p>
            <a:endParaRPr lang="en-US"/>
          </a:p>
        </p:txBody>
      </p:sp>
      <p:cxnSp>
        <p:nvCxnSpPr>
          <p:cNvPr id="6160" name="AutoShape 36"/>
          <p:cNvCxnSpPr>
            <a:cxnSpLocks noChangeShapeType="1"/>
          </p:cNvCxnSpPr>
          <p:nvPr/>
        </p:nvCxnSpPr>
        <p:spPr bwMode="auto">
          <a:xfrm>
            <a:off x="533400" y="1651000"/>
            <a:ext cx="2603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1" name="Text Box 37"/>
          <p:cNvSpPr txBox="1">
            <a:spLocks noChangeArrowheads="1"/>
          </p:cNvSpPr>
          <p:nvPr/>
        </p:nvSpPr>
        <p:spPr bwMode="auto">
          <a:xfrm>
            <a:off x="114507" y="2133600"/>
            <a:ext cx="9552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pPr algn="ctr"/>
            <a:r>
              <a:rPr lang="en-US" sz="1600" baseline="0" dirty="0" smtClean="0">
                <a:solidFill>
                  <a:srgbClr val="CC66FF"/>
                </a:solidFill>
                <a:latin typeface="Tahoma" charset="0"/>
              </a:rPr>
              <a:t>Pressure</a:t>
            </a:r>
            <a:endParaRPr lang="en-US" sz="1600" baseline="0" dirty="0">
              <a:solidFill>
                <a:srgbClr val="CC66FF"/>
              </a:solidFill>
              <a:latin typeface="Tahoma" charset="0"/>
            </a:endParaRPr>
          </a:p>
        </p:txBody>
      </p:sp>
      <p:cxnSp>
        <p:nvCxnSpPr>
          <p:cNvPr id="6162" name="AutoShape 38"/>
          <p:cNvCxnSpPr>
            <a:cxnSpLocks noChangeShapeType="1"/>
            <a:stCxn id="6161" idx="0"/>
          </p:cNvCxnSpPr>
          <p:nvPr/>
        </p:nvCxnSpPr>
        <p:spPr bwMode="auto">
          <a:xfrm flipV="1">
            <a:off x="592138" y="1676400"/>
            <a:ext cx="93662" cy="457200"/>
          </a:xfrm>
          <a:prstGeom prst="straightConnector1">
            <a:avLst/>
          </a:prstGeom>
          <a:noFill/>
          <a:ln w="9525">
            <a:solidFill>
              <a:srgbClr val="CC66FF"/>
            </a:solidFill>
            <a:prstDash val="sysDot"/>
            <a:round/>
            <a:headEnd/>
            <a:tailEnd type="triangle" w="med" len="med"/>
          </a:ln>
          <a:extLst>
            <a:ext uri="{909E8E84-426E-40DD-AFC4-6F175D3DCCD1}">
              <a14:hiddenFill xmlns:a14="http://schemas.microsoft.com/office/drawing/2010/main">
                <a:noFill/>
              </a14:hiddenFill>
            </a:ext>
          </a:extLst>
        </p:spPr>
      </p:cxnSp>
      <p:grpSp>
        <p:nvGrpSpPr>
          <p:cNvPr id="6163" name="Group 43"/>
          <p:cNvGrpSpPr>
            <a:grpSpLocks/>
          </p:cNvGrpSpPr>
          <p:nvPr/>
        </p:nvGrpSpPr>
        <p:grpSpPr bwMode="auto">
          <a:xfrm>
            <a:off x="228600" y="3200400"/>
            <a:ext cx="4114800" cy="2982913"/>
            <a:chOff x="144" y="2016"/>
            <a:chExt cx="1968" cy="1427"/>
          </a:xfrm>
        </p:grpSpPr>
        <p:pic>
          <p:nvPicPr>
            <p:cNvPr id="6166" name="Picture 7" descr="MPX4250 Transfer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2016"/>
              <a:ext cx="1968" cy="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Line 39"/>
            <p:cNvSpPr>
              <a:spLocks noChangeShapeType="1"/>
            </p:cNvSpPr>
            <p:nvPr/>
          </p:nvSpPr>
          <p:spPr bwMode="auto">
            <a:xfrm>
              <a:off x="528" y="3264"/>
              <a:ext cx="1440" cy="0"/>
            </a:xfrm>
            <a:prstGeom prst="line">
              <a:avLst/>
            </a:prstGeom>
            <a:noFill/>
            <a:ln w="28575">
              <a:solidFill>
                <a:srgbClr val="CC66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Line 41"/>
            <p:cNvSpPr>
              <a:spLocks noChangeShapeType="1"/>
            </p:cNvSpPr>
            <p:nvPr/>
          </p:nvSpPr>
          <p:spPr bwMode="auto">
            <a:xfrm flipH="1" flipV="1">
              <a:off x="240" y="2016"/>
              <a:ext cx="0" cy="1056"/>
            </a:xfrm>
            <a:prstGeom prst="line">
              <a:avLst/>
            </a:prstGeom>
            <a:noFill/>
            <a:ln w="28575">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65" name="AutoShape 45"/>
          <p:cNvSpPr>
            <a:spLocks noChangeArrowheads="1"/>
          </p:cNvSpPr>
          <p:nvPr/>
        </p:nvSpPr>
        <p:spPr bwMode="auto">
          <a:xfrm rot="-273754">
            <a:off x="981075" y="1905000"/>
            <a:ext cx="381000" cy="1371600"/>
          </a:xfrm>
          <a:prstGeom prst="downArrow">
            <a:avLst>
              <a:gd name="adj1" fmla="val 50000"/>
              <a:gd name="adj2" fmla="val 900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17658848"/>
      </p:ext>
    </p:extLst>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test3">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emplate>
  <TotalTime>33385</TotalTime>
  <Words>1529</Words>
  <Application>Microsoft Office PowerPoint</Application>
  <PresentationFormat>On-screen Show (4:3)</PresentationFormat>
  <Paragraphs>319</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ＭＳ Ｐゴシック</vt:lpstr>
      <vt:lpstr>Arial</vt:lpstr>
      <vt:lpstr>Calibri</vt:lpstr>
      <vt:lpstr>Tahoma</vt:lpstr>
      <vt:lpstr>Times New Roman</vt:lpstr>
      <vt:lpstr>Verdana</vt:lpstr>
      <vt:lpstr>Wingdings</vt:lpstr>
      <vt:lpstr>test3</vt:lpstr>
      <vt:lpstr>Improved ARMTheme</vt:lpstr>
      <vt:lpstr>Introduction to  Embedded Systems Design</vt:lpstr>
      <vt:lpstr>Introduction</vt:lpstr>
      <vt:lpstr>Options for Building Embedded Systems</vt:lpstr>
      <vt:lpstr>Example Embedded System: Bike Computer</vt:lpstr>
      <vt:lpstr>Gasoline Automobile Engine Control Unit</vt:lpstr>
      <vt:lpstr>Benefits of Embedded Computer Systems</vt:lpstr>
      <vt:lpstr>Embedded System Functions</vt:lpstr>
      <vt:lpstr>Attributes of Embedded Systems</vt:lpstr>
      <vt:lpstr>Example Analog Sensor - Depth Gauge</vt:lpstr>
      <vt:lpstr>Microcontroller vs. Microprocessor</vt:lpstr>
      <vt:lpstr>Attributes of Embedded Systems</vt:lpstr>
      <vt:lpstr>MCU Hardware &amp; Software for Concurrency</vt:lpstr>
      <vt:lpstr>Concurrent Hardware &amp; Software Operation</vt:lpstr>
      <vt:lpstr>Attributes of Embedded Systems</vt:lpstr>
      <vt:lpstr>Constraints</vt:lpstr>
      <vt:lpstr>Impact of Constraints</vt:lpstr>
      <vt:lpstr>Curriculum Overview</vt:lpstr>
      <vt:lpstr>Target Board - FRDM-KL25Z</vt:lpstr>
      <vt:lpstr>Why Are We…?</vt:lpstr>
    </vt:vector>
  </TitlesOfParts>
  <Company>Compaq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324</cp:revision>
  <cp:lastPrinted>2003-05-21T13:04:16Z</cp:lastPrinted>
  <dcterms:created xsi:type="dcterms:W3CDTF">2000-08-18T17:47:17Z</dcterms:created>
  <dcterms:modified xsi:type="dcterms:W3CDTF">2014-05-07T15:37:55Z</dcterms:modified>
</cp:coreProperties>
</file>