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256" r:id="rId3"/>
    <p:sldId id="316" r:id="rId4"/>
    <p:sldId id="315" r:id="rId5"/>
    <p:sldId id="324" r:id="rId6"/>
    <p:sldId id="317" r:id="rId7"/>
    <p:sldId id="325" r:id="rId8"/>
    <p:sldId id="326" r:id="rId9"/>
    <p:sldId id="327" r:id="rId10"/>
    <p:sldId id="320" r:id="rId11"/>
    <p:sldId id="321" r:id="rId12"/>
    <p:sldId id="309" r:id="rId13"/>
    <p:sldId id="307" r:id="rId14"/>
    <p:sldId id="314" r:id="rId15"/>
    <p:sldId id="319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421" autoAdjust="0"/>
  </p:normalViewPr>
  <p:slideViewPr>
    <p:cSldViewPr snapToGrid="0">
      <p:cViewPr varScale="1">
        <p:scale>
          <a:sx n="110" d="100"/>
          <a:sy n="110" d="100"/>
        </p:scale>
        <p:origin x="13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CB3B-638E-433C-9221-C3271FDD4BF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631C-2390-4D07-BBF8-CF4C6FD9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B631C-2390-4D07-BBF8-CF4C6FD9B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major benefit of CMSIS is that it standardizes the structure and interfaces between the components shown here, enabling interoperability and simplifying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B631C-2390-4D07-BBF8-CF4C6FD9B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1CD17-415C-4944-B47A-49C3C948D7B4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74542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8FAA55-3770-4D42-B686-3F73D03C5A15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5688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see how to use CMSIS to access port A for GPIO.</a:t>
            </a: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69EECC-5614-42D3-90AD-0D43D3F6545B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6360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fld id="{D78403B1-21C5-4C7A-B048-C7E963474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DAE21F-0011-4AB4-8CBD-A3E04A56D3B1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78403B1-21C5-4C7A-B048-C7E963474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9" y="6495780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3601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27443" indent="0" algn="r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3037" indent="0" algn="ctr">
              <a:buNone/>
            </a:lvl2pPr>
            <a:lvl3pPr marL="686074" indent="0" algn="ctr">
              <a:buNone/>
            </a:lvl3pPr>
            <a:lvl4pPr marL="1029111" indent="0" algn="ctr">
              <a:buNone/>
            </a:lvl4pPr>
            <a:lvl5pPr marL="1372149" indent="0" algn="ctr">
              <a:buNone/>
            </a:lvl5pPr>
            <a:lvl6pPr marL="1715186" indent="0" algn="ctr">
              <a:buNone/>
            </a:lvl6pPr>
            <a:lvl7pPr marL="2058223" indent="0" algn="ctr">
              <a:buNone/>
            </a:lvl7pPr>
            <a:lvl8pPr marL="2401260" indent="0" algn="ctr">
              <a:buNone/>
            </a:lvl8pPr>
            <a:lvl9pPr marL="2744297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043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351" dirty="0" smtClean="0"/>
          </a:p>
        </p:txBody>
      </p:sp>
    </p:spTree>
    <p:extLst>
      <p:ext uri="{BB962C8B-B14F-4D97-AF65-F5344CB8AC3E}">
        <p14:creationId xmlns:p14="http://schemas.microsoft.com/office/powerpoint/2010/main" val="176022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6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5275712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40" y="920442"/>
            <a:ext cx="11162907" cy="396000"/>
          </a:xfrm>
        </p:spPr>
        <p:txBody>
          <a:bodyPr/>
          <a:lstStyle>
            <a:lvl1pPr marL="0" indent="0">
              <a:buNone/>
              <a:defRPr sz="180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351" dirty="0" smtClean="0"/>
          </a:p>
        </p:txBody>
      </p:sp>
    </p:spTree>
    <p:extLst>
      <p:ext uri="{BB962C8B-B14F-4D97-AF65-F5344CB8AC3E}">
        <p14:creationId xmlns:p14="http://schemas.microsoft.com/office/powerpoint/2010/main" val="392642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40" y="920442"/>
            <a:ext cx="11162907" cy="396000"/>
          </a:xfrm>
        </p:spPr>
        <p:txBody>
          <a:bodyPr/>
          <a:lstStyle>
            <a:lvl1pPr marL="0" indent="0">
              <a:buNone/>
              <a:defRPr sz="180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351" dirty="0" smtClean="0"/>
          </a:p>
        </p:txBody>
      </p:sp>
    </p:spTree>
    <p:extLst>
      <p:ext uri="{BB962C8B-B14F-4D97-AF65-F5344CB8AC3E}">
        <p14:creationId xmlns:p14="http://schemas.microsoft.com/office/powerpoint/2010/main" val="65678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11160332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4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75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75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9325" y="6105411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algn="ctr" defTabSz="686074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75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75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9325" y="6153731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algn="ctr" defTabSz="686074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107526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4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75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75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9325" y="6105411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algn="ctr" defTabSz="686074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8383" y="1440000"/>
            <a:ext cx="5561948" cy="4680000"/>
          </a:xfrm>
        </p:spPr>
        <p:txBody>
          <a:bodyPr/>
          <a:lstStyle>
            <a:lvl1pPr>
              <a:defRPr sz="1801"/>
            </a:lvl1pPr>
            <a:lvl2pPr>
              <a:defRPr sz="1501"/>
            </a:lvl2pPr>
            <a:lvl3pPr>
              <a:defRPr sz="1501"/>
            </a:lvl3pPr>
            <a:lvl4pPr>
              <a:defRPr sz="1501"/>
            </a:lvl4pPr>
            <a:lvl5pPr>
              <a:defRPr sz="1501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60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75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75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9325" y="6153731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607" tIns="34303" rIns="68607" bIns="34303" numCol="1" rtlCol="0" anchor="ctr" anchorCtr="0" compatLnSpc="1">
            <a:prstTxWarp prst="textNoShape">
              <a:avLst/>
            </a:prstTxWarp>
          </a:bodyPr>
          <a:lstStyle/>
          <a:p>
            <a:pPr algn="ctr" defTabSz="686074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785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3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2796216"/>
            <a:ext cx="11040000" cy="1013625"/>
          </a:xfrm>
        </p:spPr>
        <p:txBody>
          <a:bodyPr lIns="0" tIns="0" rIns="0" bIns="0">
            <a:normAutofit/>
          </a:bodyPr>
          <a:lstStyle>
            <a:lvl1pPr algn="r">
              <a:defRPr sz="3601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515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5389" y="2540004"/>
            <a:ext cx="9278624" cy="1479663"/>
          </a:xfrm>
        </p:spPr>
        <p:txBody>
          <a:bodyPr lIns="0" tIns="0" rIns="0" bIns="0">
            <a:noAutofit/>
          </a:bodyPr>
          <a:lstStyle>
            <a:lvl1pPr algn="l">
              <a:defRPr sz="2401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9418" y="4515556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351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56" y="4524562"/>
            <a:ext cx="4712219" cy="546041"/>
          </a:xfrm>
        </p:spPr>
        <p:txBody>
          <a:bodyPr/>
          <a:lstStyle>
            <a:lvl1pPr marL="0" indent="0" algn="r">
              <a:buNone/>
              <a:defRPr sz="900">
                <a:solidFill>
                  <a:srgbClr val="7F7F7F"/>
                </a:solidFill>
              </a:defRPr>
            </a:lvl1pPr>
            <a:lvl2pPr marL="403783" indent="0">
              <a:buNone/>
              <a:defRPr sz="900">
                <a:solidFill>
                  <a:srgbClr val="7F7F7F"/>
                </a:solidFill>
              </a:defRPr>
            </a:lvl2pPr>
            <a:lvl3pPr marL="403783" indent="0">
              <a:buNone/>
              <a:defRPr sz="900">
                <a:solidFill>
                  <a:srgbClr val="7F7F7F"/>
                </a:solidFill>
              </a:defRPr>
            </a:lvl3pPr>
            <a:lvl4pPr marL="403783" indent="0">
              <a:buNone/>
              <a:defRPr sz="900">
                <a:solidFill>
                  <a:srgbClr val="7F7F7F"/>
                </a:solidFill>
              </a:defRPr>
            </a:lvl4pPr>
            <a:lvl5pPr marL="403783" indent="0">
              <a:buNone/>
              <a:defRPr sz="9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187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58074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670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3672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12192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02" y="1440000"/>
            <a:ext cx="11160332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913" y="6559369"/>
            <a:ext cx="1303385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343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750" smtClean="0"/>
              <a:pPr marL="0" marR="0" indent="0" algn="l" defTabSz="3430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dirty="0" smtClean="0"/>
          </a:p>
          <a:p>
            <a:endParaRPr lang="en-US" sz="75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46" y="6313934"/>
            <a:ext cx="1164885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1617515" algn="l"/>
        </a:tabLst>
        <a:defRPr kumimoji="0" sz="2851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198914" indent="-198914" algn="l" rtl="0" eaLnBrk="1" latinLnBrk="0" hangingPunct="1">
        <a:spcBef>
          <a:spcPts val="300"/>
        </a:spcBef>
        <a:buClr>
          <a:schemeClr val="accent5"/>
        </a:buClr>
        <a:buSzPct val="95000"/>
        <a:buFont typeface="Wingdings" charset="2"/>
        <a:buChar char="§"/>
        <a:defRPr kumimoji="0" sz="1801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470485" indent="-198914" algn="l" rtl="0" eaLnBrk="1" latinLnBrk="0" hangingPunct="1">
        <a:spcBef>
          <a:spcPts val="300"/>
        </a:spcBef>
        <a:buClr>
          <a:schemeClr val="accent5"/>
        </a:buClr>
        <a:buSzPct val="95000"/>
        <a:buFont typeface="Wingdings" charset="2"/>
        <a:buChar char="§"/>
        <a:defRPr kumimoji="0" sz="1501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642004" indent="-198914" algn="l" rtl="0" eaLnBrk="1" latinLnBrk="0" hangingPunct="1">
        <a:spcBef>
          <a:spcPts val="300"/>
        </a:spcBef>
        <a:buClr>
          <a:schemeClr val="accent5"/>
        </a:buClr>
        <a:buSzPct val="95000"/>
        <a:buFont typeface="Wingdings" charset="2"/>
        <a:buChar char="§"/>
        <a:defRPr kumimoji="0" sz="1351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775407" indent="-198914" algn="l" rtl="0" eaLnBrk="1" latinLnBrk="0" hangingPunct="1">
        <a:spcBef>
          <a:spcPts val="300"/>
        </a:spcBef>
        <a:buClr>
          <a:schemeClr val="accent5"/>
        </a:buClr>
        <a:buSzPct val="95000"/>
        <a:buFont typeface="Wingdings" charset="2"/>
        <a:buChar char="§"/>
        <a:defRPr kumimoji="0" sz="12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901664" indent="-198914" algn="l" rtl="0" eaLnBrk="1" latinLnBrk="0" hangingPunct="1">
        <a:spcBef>
          <a:spcPts val="300"/>
        </a:spcBef>
        <a:buClr>
          <a:schemeClr val="accent5"/>
        </a:buClr>
        <a:buSzPct val="95000"/>
        <a:buFont typeface="Wingdings" charset="2"/>
        <a:buChar char="§"/>
        <a:defRPr kumimoji="0" sz="105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118301" indent="-137215" algn="l" rtl="0" eaLnBrk="1" latinLnBrk="0" hangingPunct="1">
        <a:spcBef>
          <a:spcPts val="188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276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76098" indent="-137215" algn="l" rtl="0" eaLnBrk="1" latinLnBrk="0" hangingPunct="1">
        <a:spcBef>
          <a:spcPts val="191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440756" indent="-137215" algn="l" rtl="0" eaLnBrk="1" latinLnBrk="0" hangingPunct="1">
        <a:spcBef>
          <a:spcPts val="193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12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12275" indent="-137215" algn="l" rtl="0" eaLnBrk="1" latinLnBrk="0" hangingPunct="1">
        <a:spcBef>
          <a:spcPts val="191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3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60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91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2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82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1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42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CMSIS: Cortex Microcontroller Software Interface Standard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CMSIS-DAP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8" y="1009651"/>
            <a:ext cx="5998983" cy="5319713"/>
          </a:xfrm>
        </p:spPr>
        <p:txBody>
          <a:bodyPr/>
          <a:lstStyle/>
          <a:p>
            <a:r>
              <a:rPr lang="en-US" sz="2400" b="0" dirty="0" smtClean="0"/>
              <a:t>Cortex-M MCUs have built-in debug support (</a:t>
            </a:r>
            <a:r>
              <a:rPr lang="en-US" sz="2400" b="0" dirty="0" err="1" smtClean="0"/>
              <a:t>CoreSight</a:t>
            </a:r>
            <a:r>
              <a:rPr lang="en-US" sz="2400" b="0" dirty="0" smtClean="0"/>
              <a:t>), accessible via Debug Access Port</a:t>
            </a:r>
          </a:p>
          <a:p>
            <a:pPr lvl="1"/>
            <a:endParaRPr lang="en-US" sz="2100" b="0" dirty="0" smtClean="0"/>
          </a:p>
          <a:p>
            <a:r>
              <a:rPr lang="en-US" sz="2400" b="0" dirty="0" smtClean="0"/>
              <a:t>Use </a:t>
            </a:r>
            <a:r>
              <a:rPr lang="en-US" sz="2400" b="0" dirty="0" smtClean="0"/>
              <a:t>a </a:t>
            </a:r>
            <a:r>
              <a:rPr lang="en-US" sz="2400" b="0" dirty="0" smtClean="0">
                <a:solidFill>
                  <a:srgbClr val="00B050"/>
                </a:solidFill>
              </a:rPr>
              <a:t>debug MCU</a:t>
            </a:r>
            <a:r>
              <a:rPr lang="en-US" sz="2400" b="0" dirty="0" smtClean="0"/>
              <a:t> to translate between USB (for PC communications) and target MCU (with JTAG or SW interface)</a:t>
            </a:r>
          </a:p>
          <a:p>
            <a:pPr lvl="1"/>
            <a:endParaRPr lang="en-US" sz="2100" b="0" dirty="0" smtClean="0"/>
          </a:p>
          <a:p>
            <a:r>
              <a:rPr lang="en-US" sz="2400" b="0" dirty="0" smtClean="0"/>
              <a:t>CMSIS-DAP </a:t>
            </a:r>
            <a:r>
              <a:rPr lang="en-US" sz="2400" b="0" dirty="0" smtClean="0"/>
              <a:t>is standardized firmware for this debug MCU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1972" y="1009651"/>
            <a:ext cx="7829917" cy="5726521"/>
            <a:chOff x="2584979" y="948547"/>
            <a:chExt cx="7829917" cy="5726521"/>
          </a:xfrm>
        </p:grpSpPr>
        <p:grpSp>
          <p:nvGrpSpPr>
            <p:cNvPr id="11" name="Group 10"/>
            <p:cNvGrpSpPr/>
            <p:nvPr/>
          </p:nvGrpSpPr>
          <p:grpSpPr>
            <a:xfrm>
              <a:off x="5730271" y="948547"/>
              <a:ext cx="4684625" cy="2873174"/>
              <a:chOff x="60371" y="852488"/>
              <a:chExt cx="4684625" cy="2873174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71" y="852488"/>
                <a:ext cx="4684625" cy="2873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3970638" y="1431004"/>
                <a:ext cx="626076" cy="313932"/>
              </a:xfrm>
              <a:prstGeom prst="rect">
                <a:avLst/>
              </a:prstGeom>
              <a:noFill/>
              <a:ln w="57150" cap="flat" cmpd="sng" algn="ctr">
                <a:solidFill>
                  <a:srgbClr val="33CCF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801688" eaLnBrk="0" fontAlgn="ctr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970638" y="2579820"/>
                <a:ext cx="626076" cy="313932"/>
              </a:xfrm>
              <a:prstGeom prst="rect">
                <a:avLst/>
              </a:prstGeom>
              <a:noFill/>
              <a:ln w="57150" cap="flat" cmpd="sng" algn="ctr">
                <a:solidFill>
                  <a:srgbClr val="33CCF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801688" eaLnBrk="0" fontAlgn="ctr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057525" y="1719170"/>
                <a:ext cx="707169" cy="313932"/>
              </a:xfrm>
              <a:prstGeom prst="rect">
                <a:avLst/>
              </a:prstGeom>
              <a:noFill/>
              <a:ln w="57150" cap="flat" cmpd="sng" algn="ctr">
                <a:solidFill>
                  <a:srgbClr val="33CCF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801688" eaLnBrk="0" fontAlgn="ctr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</a:pPr>
                <a:endParaRPr lang="en-US">
                  <a:latin typeface="Arial" pitchFamily="34" charset="0"/>
                </a:endParaRPr>
              </a:p>
            </p:txBody>
          </p:sp>
        </p:grpSp>
        <p:pic>
          <p:nvPicPr>
            <p:cNvPr id="20" name="Content Placeholder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84979" y="3624189"/>
              <a:ext cx="3050878" cy="3050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9927" y="4308420"/>
              <a:ext cx="1980985" cy="136249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7307" y="4189358"/>
              <a:ext cx="1937938" cy="1586263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 bwMode="auto">
            <a:xfrm>
              <a:off x="5435944" y="5578135"/>
              <a:ext cx="2442787" cy="313932"/>
            </a:xfrm>
            <a:custGeom>
              <a:avLst/>
              <a:gdLst>
                <a:gd name="connsiteX0" fmla="*/ 0 w 2964180"/>
                <a:gd name="connsiteY0" fmla="*/ 457200 h 550940"/>
                <a:gd name="connsiteX1" fmla="*/ 510540 w 2964180"/>
                <a:gd name="connsiteY1" fmla="*/ 358140 h 550940"/>
                <a:gd name="connsiteX2" fmla="*/ 1424940 w 2964180"/>
                <a:gd name="connsiteY2" fmla="*/ 541020 h 550940"/>
                <a:gd name="connsiteX3" fmla="*/ 2964180 w 2964180"/>
                <a:gd name="connsiteY3" fmla="*/ 0 h 55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180" h="550940">
                  <a:moveTo>
                    <a:pt x="0" y="457200"/>
                  </a:moveTo>
                  <a:cubicBezTo>
                    <a:pt x="136525" y="400685"/>
                    <a:pt x="273050" y="344170"/>
                    <a:pt x="510540" y="358140"/>
                  </a:cubicBezTo>
                  <a:cubicBezTo>
                    <a:pt x="748030" y="372110"/>
                    <a:pt x="1016000" y="600710"/>
                    <a:pt x="1424940" y="541020"/>
                  </a:cubicBezTo>
                  <a:cubicBezTo>
                    <a:pt x="1833880" y="481330"/>
                    <a:pt x="2399030" y="240665"/>
                    <a:pt x="2964180" y="0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82128" y="5508086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94893" y="5632385"/>
              <a:ext cx="1468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</a:rPr>
                <a:t>Target MCU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 bwMode="auto">
            <a:xfrm>
              <a:off x="8657465" y="4954207"/>
              <a:ext cx="871764" cy="6781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8190170" y="4595655"/>
              <a:ext cx="529546" cy="441448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00464" y="3535854"/>
              <a:ext cx="196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Debug MCU running 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CMSIS-DAP firmware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3" idx="1"/>
              <a:endCxn id="31" idx="2"/>
            </p:cNvCxnSpPr>
            <p:nvPr/>
          </p:nvCxnSpPr>
          <p:spPr bwMode="auto">
            <a:xfrm flipH="1" flipV="1">
              <a:off x="6684681" y="4736183"/>
              <a:ext cx="1452749" cy="4569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8086694" y="5128498"/>
              <a:ext cx="346447" cy="44144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</a:pPr>
              <a:endParaRPr lang="en-US">
                <a:latin typeface="Arial" pitchFamily="34" charset="0"/>
              </a:endParaRPr>
            </a:p>
          </p:txBody>
        </p:sp>
        <p:cxnSp>
          <p:nvCxnSpPr>
            <p:cNvPr id="40" name="Straight Arrow Connector 39"/>
            <p:cNvCxnSpPr>
              <a:endCxn id="9" idx="2"/>
            </p:cNvCxnSpPr>
            <p:nvPr/>
          </p:nvCxnSpPr>
          <p:spPr bwMode="auto">
            <a:xfrm flipV="1">
              <a:off x="8454943" y="2129161"/>
              <a:ext cx="626066" cy="25527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CC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8542035" y="3152222"/>
              <a:ext cx="1179155" cy="1536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CC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8496300" y="2017663"/>
              <a:ext cx="1238074" cy="26642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CC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501051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CMSIS-DSP Software Library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02" y="912000"/>
            <a:ext cx="11160332" cy="5549759"/>
          </a:xfrm>
        </p:spPr>
        <p:txBody>
          <a:bodyPr numCol="2"/>
          <a:lstStyle/>
          <a:p>
            <a:r>
              <a:rPr lang="en-US" sz="2400" dirty="0" smtClean="0"/>
              <a:t>Library of fast functions and macros for digital signal </a:t>
            </a:r>
            <a:r>
              <a:rPr lang="en-US" sz="2400" dirty="0" smtClean="0"/>
              <a:t>processing, other math</a:t>
            </a:r>
            <a:endParaRPr lang="en-US" sz="2400" dirty="0" smtClean="0"/>
          </a:p>
          <a:p>
            <a:pPr lvl="1"/>
            <a:r>
              <a:rPr lang="en-US" sz="2000" dirty="0" smtClean="0"/>
              <a:t>Basic math – abs, add, sub, multiply, negate, offset, scale, shift (all support vector operations)</a:t>
            </a:r>
            <a:endParaRPr lang="en-US" sz="2000" dirty="0"/>
          </a:p>
          <a:p>
            <a:pPr lvl="1"/>
            <a:r>
              <a:rPr lang="en-US" sz="2000" dirty="0"/>
              <a:t>Fast </a:t>
            </a:r>
            <a:r>
              <a:rPr lang="en-US" sz="2000" dirty="0" smtClean="0"/>
              <a:t>math – sin, cos, </a:t>
            </a:r>
            <a:r>
              <a:rPr lang="en-US" sz="2000" dirty="0" err="1" smtClean="0"/>
              <a:t>sqrt</a:t>
            </a:r>
            <a:endParaRPr lang="en-US" sz="2000" dirty="0"/>
          </a:p>
          <a:p>
            <a:pPr lvl="1"/>
            <a:r>
              <a:rPr lang="en-US" sz="2000" dirty="0"/>
              <a:t>Complex </a:t>
            </a:r>
            <a:r>
              <a:rPr lang="en-US" sz="2000" dirty="0" smtClean="0"/>
              <a:t>math</a:t>
            </a:r>
            <a:endParaRPr lang="en-US" sz="2000" dirty="0"/>
          </a:p>
          <a:p>
            <a:pPr lvl="1"/>
            <a:r>
              <a:rPr lang="en-US" sz="2000" dirty="0" smtClean="0"/>
              <a:t>Filters – IIR, FIR, convolution, correlation, FIR LMS, interpolator</a:t>
            </a:r>
            <a:endParaRPr lang="en-US" sz="2000" dirty="0"/>
          </a:p>
          <a:p>
            <a:pPr lvl="1"/>
            <a:r>
              <a:rPr lang="en-US" sz="2000" dirty="0" smtClean="0"/>
              <a:t>Matrix </a:t>
            </a:r>
            <a:endParaRPr lang="en-US" sz="2000" dirty="0"/>
          </a:p>
          <a:p>
            <a:pPr lvl="1"/>
            <a:r>
              <a:rPr lang="en-US" sz="2000" dirty="0" smtClean="0"/>
              <a:t>Transforms – FFT, DCT </a:t>
            </a:r>
            <a:endParaRPr lang="en-US" sz="2000" dirty="0"/>
          </a:p>
          <a:p>
            <a:pPr lvl="1"/>
            <a:r>
              <a:rPr lang="en-US" sz="2000" dirty="0"/>
              <a:t>Motor </a:t>
            </a:r>
            <a:r>
              <a:rPr lang="en-US" sz="2000" dirty="0" smtClean="0"/>
              <a:t>control – PID control, Clarke &amp; Park (and inverse) transforms</a:t>
            </a:r>
            <a:endParaRPr lang="en-US" sz="2000" dirty="0"/>
          </a:p>
          <a:p>
            <a:pPr lvl="1"/>
            <a:r>
              <a:rPr lang="en-US" sz="2000" dirty="0" smtClean="0"/>
              <a:t>Statistical – min, max, mean, power, </a:t>
            </a:r>
            <a:r>
              <a:rPr lang="en-US" sz="2000" dirty="0" err="1" smtClean="0"/>
              <a:t>rms</a:t>
            </a:r>
            <a:r>
              <a:rPr lang="en-US" sz="2000" dirty="0" smtClean="0"/>
              <a:t>, standard deviation, variance</a:t>
            </a:r>
            <a:endParaRPr lang="en-US" sz="2000" dirty="0"/>
          </a:p>
          <a:p>
            <a:pPr lvl="1"/>
            <a:r>
              <a:rPr lang="en-US" sz="2000" dirty="0" smtClean="0"/>
              <a:t>Support – vector fill &amp; copy, convert values</a:t>
            </a:r>
            <a:endParaRPr lang="en-US" sz="2000" dirty="0"/>
          </a:p>
          <a:p>
            <a:pPr lvl="1"/>
            <a:r>
              <a:rPr lang="en-US" sz="2000" dirty="0" smtClean="0"/>
              <a:t>Interpolation – linear, bilinear</a:t>
            </a:r>
          </a:p>
          <a:p>
            <a:r>
              <a:rPr lang="en-US" sz="2400" dirty="0"/>
              <a:t>Multiple data types supported</a:t>
            </a:r>
          </a:p>
          <a:p>
            <a:pPr lvl="1"/>
            <a:r>
              <a:rPr lang="en-US" sz="2000" dirty="0"/>
              <a:t>32-bit floating point</a:t>
            </a:r>
          </a:p>
          <a:p>
            <a:pPr lvl="1"/>
            <a:r>
              <a:rPr lang="en-US" sz="2000" dirty="0"/>
              <a:t>32-bit integer/fixed point</a:t>
            </a:r>
          </a:p>
          <a:p>
            <a:pPr lvl="1"/>
            <a:r>
              <a:rPr lang="en-US" sz="2000" dirty="0"/>
              <a:t>16-bit integer/fixed point</a:t>
            </a:r>
          </a:p>
          <a:p>
            <a:pPr lvl="1"/>
            <a:r>
              <a:rPr lang="en-US" sz="2000" dirty="0"/>
              <a:t>8-bit integer/fixed point</a:t>
            </a:r>
          </a:p>
          <a:p>
            <a:r>
              <a:rPr lang="en-US" sz="2400" dirty="0" smtClean="0"/>
              <a:t>Different versions optimized for Cortex M versions</a:t>
            </a:r>
          </a:p>
          <a:p>
            <a:pPr lvl="1"/>
            <a:r>
              <a:rPr lang="en-US" sz="2000" dirty="0" smtClean="0"/>
              <a:t>M0, M0+, M3, M4</a:t>
            </a:r>
          </a:p>
          <a:p>
            <a:r>
              <a:rPr lang="en-US" sz="2400" dirty="0" smtClean="0"/>
              <a:t>Detailed documentation available through MDK: Help-&gt;Open Books Window, then select Tool User’s Guide-&gt; CMSIS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20843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CMSIS-DSP Support for Fixed Point Math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838200"/>
            <a:ext cx="10188002" cy="5422900"/>
          </a:xfrm>
        </p:spPr>
        <p:txBody>
          <a:bodyPr/>
          <a:lstStyle/>
          <a:p>
            <a:r>
              <a:rPr lang="en-US" sz="2400" dirty="0" smtClean="0"/>
              <a:t>Three fractional fixed point data types supported</a:t>
            </a:r>
          </a:p>
          <a:p>
            <a:pPr lvl="1"/>
            <a:r>
              <a:rPr lang="en-US" sz="2000" dirty="0" smtClean="0"/>
              <a:t>q31_t: signed, 1 integer bit, 31 fraction bits</a:t>
            </a:r>
          </a:p>
          <a:p>
            <a:pPr lvl="1"/>
            <a:r>
              <a:rPr lang="en-US" sz="2000" dirty="0" smtClean="0"/>
              <a:t>q15_t: signed, </a:t>
            </a:r>
            <a:r>
              <a:rPr lang="en-US" sz="2000" dirty="0"/>
              <a:t>1 integer bit, </a:t>
            </a:r>
            <a:r>
              <a:rPr lang="en-US" sz="2000" dirty="0" smtClean="0"/>
              <a:t>15 </a:t>
            </a:r>
            <a:r>
              <a:rPr lang="en-US" sz="2000" dirty="0"/>
              <a:t>fraction bits</a:t>
            </a:r>
            <a:endParaRPr lang="en-US" sz="2000" dirty="0" smtClean="0"/>
          </a:p>
          <a:p>
            <a:pPr lvl="1"/>
            <a:r>
              <a:rPr lang="en-US" sz="2000" dirty="0" smtClean="0"/>
              <a:t>q7_t: signed, </a:t>
            </a:r>
            <a:r>
              <a:rPr lang="en-US" sz="2000" dirty="0"/>
              <a:t>1 integer bit,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7 </a:t>
            </a:r>
            <a:r>
              <a:rPr lang="en-US" sz="2000" dirty="0"/>
              <a:t>fraction </a:t>
            </a:r>
            <a:r>
              <a:rPr lang="en-US" sz="2000" dirty="0" smtClean="0"/>
              <a:t>bits. Not </a:t>
            </a:r>
            <a:br>
              <a:rPr lang="en-US" sz="2000" dirty="0" smtClean="0"/>
            </a:br>
            <a:r>
              <a:rPr lang="en-US" sz="2000" dirty="0" smtClean="0"/>
              <a:t>supported by all functions.</a:t>
            </a:r>
          </a:p>
          <a:p>
            <a:r>
              <a:rPr lang="en-US" sz="2400" dirty="0" smtClean="0"/>
              <a:t>Fractional: range </a:t>
            </a:r>
            <a:r>
              <a:rPr lang="en-US" sz="2400" dirty="0"/>
              <a:t>is -1 to +1</a:t>
            </a:r>
          </a:p>
          <a:p>
            <a:endParaRPr lang="en-US" sz="2800" dirty="0" smtClean="0"/>
          </a:p>
          <a:p>
            <a:r>
              <a:rPr lang="en-US" sz="2400" dirty="0" smtClean="0"/>
              <a:t>To use CMSIS-DSP library</a:t>
            </a:r>
          </a:p>
          <a:p>
            <a:pPr lvl="1"/>
            <a:r>
              <a:rPr lang="en-US" sz="2000" dirty="0" smtClean="0"/>
              <a:t>#include &lt;</a:t>
            </a:r>
            <a:r>
              <a:rPr lang="en-US" sz="2000" dirty="0" err="1" smtClean="0"/>
              <a:t>arm_math.h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C/C++ Tab: Define </a:t>
            </a:r>
            <a:br>
              <a:rPr lang="en-US" sz="2000" dirty="0" smtClean="0"/>
            </a:br>
            <a:r>
              <a:rPr lang="en-US" sz="2000" dirty="0" smtClean="0"/>
              <a:t>preprocessor symbol </a:t>
            </a:r>
            <a:br>
              <a:rPr lang="en-US" sz="2000" dirty="0" smtClean="0"/>
            </a:br>
            <a:r>
              <a:rPr lang="en-US" sz="2000" dirty="0" smtClean="0"/>
              <a:t>ARM_MATH_CM0PLUS</a:t>
            </a:r>
          </a:p>
          <a:p>
            <a:pPr lvl="1"/>
            <a:r>
              <a:rPr lang="en-US" sz="2000" dirty="0" smtClean="0"/>
              <a:t>Linker Tab: Specify ARM </a:t>
            </a:r>
            <a:br>
              <a:rPr lang="en-US" sz="2000" dirty="0" smtClean="0"/>
            </a:br>
            <a:r>
              <a:rPr lang="en-US" sz="2000" dirty="0" smtClean="0"/>
              <a:t>math library to use, </a:t>
            </a:r>
            <a:br>
              <a:rPr lang="en-US" sz="2000" dirty="0" smtClean="0"/>
            </a:br>
            <a:r>
              <a:rPr lang="en-US" sz="2000" dirty="0" smtClean="0"/>
              <a:t>with location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1865"/>
          <a:stretch/>
        </p:blipFill>
        <p:spPr>
          <a:xfrm>
            <a:off x="6280924" y="1632500"/>
            <a:ext cx="5304971" cy="11038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442167" y="2190829"/>
            <a:ext cx="1828800" cy="4414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4295"/>
          <a:stretch/>
        </p:blipFill>
        <p:spPr>
          <a:xfrm>
            <a:off x="6242596" y="2911565"/>
            <a:ext cx="5343298" cy="300263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746967" y="5334917"/>
            <a:ext cx="2895600" cy="4414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1119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Code – Pythagorean Theorem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00" y="1158239"/>
                <a:ext cx="6870034" cy="51711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400" b="1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Equivalent C code</a:t>
                </a:r>
                <a:endParaRPr lang="en-US" sz="2400" dirty="0"/>
              </a:p>
              <a:p>
                <a:pPr lvl="1"/>
                <a:r>
                  <a:rPr lang="en-US" sz="2000" dirty="0" smtClean="0"/>
                  <a:t>c = </a:t>
                </a:r>
                <a:r>
                  <a:rPr lang="en-US" sz="2000" dirty="0" err="1" smtClean="0"/>
                  <a:t>sqrtf</a:t>
                </a:r>
                <a:r>
                  <a:rPr lang="en-US" sz="2000" dirty="0" smtClean="0"/>
                  <a:t>((a*a) + (b*b));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To use fixed point functions, we need to break expression into individual operations </a:t>
                </a:r>
              </a:p>
              <a:p>
                <a:pPr lvl="1"/>
                <a:r>
                  <a:rPr lang="en-US" sz="2000" dirty="0" smtClean="0"/>
                  <a:t>a_2 = a*a;</a:t>
                </a:r>
              </a:p>
              <a:p>
                <a:pPr lvl="1"/>
                <a:r>
                  <a:rPr lang="en-US" sz="2000" dirty="0" smtClean="0"/>
                  <a:t>b_2 = b*b;</a:t>
                </a:r>
              </a:p>
              <a:p>
                <a:pPr lvl="1"/>
                <a:r>
                  <a:rPr lang="en-US" sz="2000" dirty="0" smtClean="0"/>
                  <a:t>sum = a_2 + b_2;</a:t>
                </a:r>
              </a:p>
              <a:p>
                <a:pPr lvl="1"/>
                <a:r>
                  <a:rPr lang="en-US" sz="2000" dirty="0" smtClean="0"/>
                  <a:t>c = </a:t>
                </a:r>
                <a:r>
                  <a:rPr lang="en-US" sz="2000" dirty="0" err="1" smtClean="0"/>
                  <a:t>sqrtf</a:t>
                </a:r>
                <a:r>
                  <a:rPr lang="en-US" sz="2000" dirty="0" smtClean="0"/>
                  <a:t>(sum);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Note that not all arguments are passed as pointers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00" y="1158239"/>
                <a:ext cx="6870034" cy="5171123"/>
              </a:xfrm>
              <a:blipFill rotWithShape="0">
                <a:blip r:embed="rId2"/>
                <a:stretch>
                  <a:fillRect l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89" y="1789612"/>
            <a:ext cx="4301590" cy="23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576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1" y="313509"/>
            <a:ext cx="10067109" cy="5142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CMSIS-RTOS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149532"/>
            <a:ext cx="5865813" cy="5063728"/>
          </a:xfrm>
        </p:spPr>
        <p:txBody>
          <a:bodyPr numCol="1"/>
          <a:lstStyle/>
          <a:p>
            <a:r>
              <a:rPr lang="en-US" sz="2400" dirty="0" smtClean="0"/>
              <a:t>Defines a generic RTOS interface</a:t>
            </a:r>
          </a:p>
          <a:p>
            <a:pPr lvl="1"/>
            <a:r>
              <a:rPr lang="en-US" sz="2000" dirty="0"/>
              <a:t>Provides minimum feature set</a:t>
            </a:r>
          </a:p>
          <a:p>
            <a:pPr lvl="1"/>
            <a:r>
              <a:rPr lang="en-US" sz="2000" dirty="0"/>
              <a:t>May be extended by RTOS vendors</a:t>
            </a:r>
          </a:p>
          <a:p>
            <a:r>
              <a:rPr lang="en-US" sz="2400" dirty="0" smtClean="0"/>
              <a:t>Core Functionality</a:t>
            </a:r>
          </a:p>
          <a:p>
            <a:pPr lvl="1"/>
            <a:r>
              <a:rPr lang="en-US" sz="2000" dirty="0"/>
              <a:t>Kernel information and control</a:t>
            </a:r>
          </a:p>
          <a:p>
            <a:pPr lvl="1"/>
            <a:r>
              <a:rPr lang="en-US" sz="2000" dirty="0"/>
              <a:t>Thread management</a:t>
            </a:r>
          </a:p>
          <a:p>
            <a:pPr lvl="1"/>
            <a:r>
              <a:rPr lang="en-US" sz="2000" dirty="0"/>
              <a:t>Event management: signals, message </a:t>
            </a:r>
            <a:br>
              <a:rPr lang="en-US" sz="2000" dirty="0"/>
            </a:br>
            <a:r>
              <a:rPr lang="en-US" sz="2000" dirty="0"/>
              <a:t>queues, mail queues</a:t>
            </a:r>
          </a:p>
          <a:p>
            <a:pPr lvl="1"/>
            <a:r>
              <a:rPr lang="en-US" sz="2000" dirty="0" err="1"/>
              <a:t>Mutex</a:t>
            </a:r>
            <a:r>
              <a:rPr lang="en-US" sz="2000" dirty="0"/>
              <a:t> and semaphore management</a:t>
            </a:r>
          </a:p>
          <a:p>
            <a:pPr lvl="1"/>
            <a:r>
              <a:rPr lang="en-US" sz="2000" dirty="0"/>
              <a:t>Wait functions</a:t>
            </a:r>
          </a:p>
          <a:p>
            <a:pPr lvl="1"/>
            <a:r>
              <a:rPr lang="en-US" sz="2000" dirty="0"/>
              <a:t>Timer management</a:t>
            </a:r>
          </a:p>
          <a:p>
            <a:pPr lvl="1"/>
            <a:r>
              <a:rPr lang="en-US" sz="2000" dirty="0"/>
              <a:t>Memory pool management</a:t>
            </a:r>
          </a:p>
          <a:p>
            <a:pPr lvl="1"/>
            <a:endParaRPr lang="en-US" sz="2000" dirty="0"/>
          </a:p>
        </p:txBody>
      </p:sp>
      <p:pic>
        <p:nvPicPr>
          <p:cNvPr id="3074" name="Picture 2" descr="API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92" y="570642"/>
            <a:ext cx="3154870" cy="21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970892" y="3169920"/>
            <a:ext cx="3154870" cy="3272675"/>
            <a:chOff x="4812361" y="886914"/>
            <a:chExt cx="4084504" cy="4237021"/>
          </a:xfrm>
        </p:grpSpPr>
        <p:pic>
          <p:nvPicPr>
            <p:cNvPr id="3076" name="Picture 4" descr="CMSIS_RTOS_File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42"/>
            <a:stretch/>
          </p:blipFill>
          <p:spPr bwMode="auto">
            <a:xfrm>
              <a:off x="4812361" y="910906"/>
              <a:ext cx="4084504" cy="421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8765059" y="886914"/>
              <a:ext cx="131806" cy="3150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</a:pPr>
              <a:endParaRPr lang="en-US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0742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CMSIS Components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CMSIS-Pack</a:t>
            </a:r>
          </a:p>
          <a:p>
            <a:pPr lvl="1"/>
            <a:r>
              <a:rPr lang="en-US" sz="2000" dirty="0"/>
              <a:t>Delivery mechanism and format for …</a:t>
            </a:r>
          </a:p>
          <a:p>
            <a:pPr lvl="2"/>
            <a:r>
              <a:rPr lang="en-US" sz="2000" dirty="0"/>
              <a:t>Software components </a:t>
            </a:r>
          </a:p>
          <a:p>
            <a:pPr lvl="2"/>
            <a:r>
              <a:rPr lang="en-US" sz="2000" dirty="0"/>
              <a:t>D</a:t>
            </a:r>
            <a:r>
              <a:rPr lang="en-US" sz="2000" dirty="0"/>
              <a:t>evice parameters </a:t>
            </a:r>
          </a:p>
          <a:p>
            <a:pPr lvl="2"/>
            <a:r>
              <a:rPr lang="en-US" sz="2000" dirty="0"/>
              <a:t>Evaluation board support</a:t>
            </a:r>
          </a:p>
          <a:p>
            <a:r>
              <a:rPr lang="en-US" sz="2400" dirty="0"/>
              <a:t>CMSIS-SVD</a:t>
            </a:r>
          </a:p>
          <a:p>
            <a:pPr lvl="1"/>
            <a:r>
              <a:rPr lang="en-US" sz="2000" dirty="0"/>
              <a:t>System View Description format</a:t>
            </a:r>
          </a:p>
          <a:p>
            <a:pPr lvl="2"/>
            <a:r>
              <a:rPr lang="en-US" sz="2000" dirty="0"/>
              <a:t>Developed by MCU vendor</a:t>
            </a:r>
          </a:p>
          <a:p>
            <a:pPr lvl="2"/>
            <a:r>
              <a:rPr lang="en-US" sz="2000" dirty="0"/>
              <a:t>Provides formal description of programmer’s view of system (e.g. memory-mapped registers) in MCU</a:t>
            </a:r>
          </a:p>
          <a:p>
            <a:pPr lvl="2"/>
            <a:r>
              <a:rPr lang="en-US" sz="2000" dirty="0"/>
              <a:t>Detailed information similar to reference manual – register names, bit field names, values and functionality</a:t>
            </a:r>
          </a:p>
          <a:p>
            <a:pPr lvl="2"/>
            <a:r>
              <a:rPr lang="en-US" sz="2000" dirty="0"/>
              <a:t>Used to generate CMSIS-compliant device header 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4072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00" y="848797"/>
            <a:ext cx="11465366" cy="5422900"/>
          </a:xfrm>
        </p:spPr>
        <p:txBody>
          <a:bodyPr/>
          <a:lstStyle/>
          <a:p>
            <a:r>
              <a:rPr lang="en-US" sz="2400" dirty="0"/>
              <a:t>What is CMSIS?</a:t>
            </a:r>
          </a:p>
          <a:p>
            <a:pPr lvl="1"/>
            <a:r>
              <a:rPr lang="en-US" sz="2000" b="1" dirty="0"/>
              <a:t>Hardware Abstraction </a:t>
            </a:r>
            <a:r>
              <a:rPr lang="en-US" sz="2000" b="1" dirty="0"/>
              <a:t>Layer</a:t>
            </a:r>
            <a:r>
              <a:rPr lang="en-US" sz="2000" dirty="0"/>
              <a:t>: Layer of software between application program and </a:t>
            </a:r>
            <a:r>
              <a:rPr lang="en-US" sz="2000" dirty="0"/>
              <a:t>hardware</a:t>
            </a:r>
          </a:p>
          <a:p>
            <a:pPr lvl="1"/>
            <a:r>
              <a:rPr lang="en-US" sz="2000" b="1" dirty="0"/>
              <a:t>Conventions </a:t>
            </a:r>
            <a:r>
              <a:rPr lang="en-US" sz="2000" dirty="0"/>
              <a:t>and </a:t>
            </a:r>
            <a:r>
              <a:rPr lang="en-US" sz="2000" b="1" dirty="0"/>
              <a:t>standards </a:t>
            </a:r>
            <a:r>
              <a:rPr lang="en-US" sz="2000" dirty="0"/>
              <a:t>for software interfaces, structure and names</a:t>
            </a:r>
          </a:p>
          <a:p>
            <a:r>
              <a:rPr lang="en-US" sz="2400" dirty="0"/>
              <a:t>Problem – too many options</a:t>
            </a:r>
          </a:p>
          <a:p>
            <a:pPr lvl="1"/>
            <a:r>
              <a:rPr lang="en-US" sz="2000" dirty="0"/>
              <a:t>Some Cortex-M architectures offer additional instructions</a:t>
            </a:r>
          </a:p>
          <a:p>
            <a:pPr lvl="2"/>
            <a:r>
              <a:rPr lang="en-US" sz="1800" dirty="0"/>
              <a:t>When targeting Cortex-M4, compiler has additional instructions </a:t>
            </a:r>
            <a:r>
              <a:rPr lang="en-US" sz="1800" dirty="0"/>
              <a:t>available </a:t>
            </a:r>
            <a:r>
              <a:rPr lang="en-US" sz="1800" dirty="0"/>
              <a:t>(e.g. floating point, SIMD) compared with M0+</a:t>
            </a:r>
          </a:p>
          <a:p>
            <a:pPr lvl="1"/>
            <a:r>
              <a:rPr lang="en-US" sz="2000" dirty="0"/>
              <a:t>Many MCU vendors create Cortex-M-based MCUs</a:t>
            </a:r>
          </a:p>
          <a:p>
            <a:pPr lvl="2"/>
            <a:r>
              <a:rPr lang="en-US" sz="1800" dirty="0"/>
              <a:t>Although CPU cores are consistent, peripherals are structured and accessed differently</a:t>
            </a:r>
          </a:p>
          <a:p>
            <a:pPr lvl="1"/>
            <a:r>
              <a:rPr lang="en-US" sz="2000" dirty="0"/>
              <a:t>Many compilers available</a:t>
            </a:r>
          </a:p>
          <a:p>
            <a:pPr lvl="2"/>
            <a:r>
              <a:rPr lang="en-US" sz="1800" dirty="0"/>
              <a:t>Different approaches to implementing features not defined in C/C++ specifications</a:t>
            </a:r>
          </a:p>
          <a:p>
            <a:pPr lvl="1"/>
            <a:r>
              <a:rPr lang="en-US" sz="2000" dirty="0"/>
              <a:t>Many RTOSs available</a:t>
            </a:r>
          </a:p>
          <a:p>
            <a:pPr lvl="2"/>
            <a:r>
              <a:rPr lang="en-US" sz="1800" dirty="0"/>
              <a:t>Different APIs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Shortens </a:t>
            </a:r>
            <a:r>
              <a:rPr lang="en-US" sz="2000" dirty="0"/>
              <a:t>learning curve on new hardware</a:t>
            </a:r>
          </a:p>
          <a:p>
            <a:pPr lvl="1"/>
            <a:r>
              <a:rPr lang="en-US" sz="2000" dirty="0"/>
              <a:t>Simplifies software development</a:t>
            </a:r>
          </a:p>
          <a:p>
            <a:pPr lvl="1"/>
            <a:r>
              <a:rPr lang="en-US" sz="2000" dirty="0"/>
              <a:t>Simplifies software reuse</a:t>
            </a:r>
          </a:p>
        </p:txBody>
      </p:sp>
    </p:spTree>
    <p:extLst>
      <p:ext uri="{BB962C8B-B14F-4D97-AF65-F5344CB8AC3E}">
        <p14:creationId xmlns:p14="http://schemas.microsoft.com/office/powerpoint/2010/main" val="300755020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CMSIS Structure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00" y="5614496"/>
            <a:ext cx="11465366" cy="714867"/>
          </a:xfrm>
        </p:spPr>
        <p:txBody>
          <a:bodyPr/>
          <a:lstStyle/>
          <a:p>
            <a:r>
              <a:rPr lang="en-US" sz="2400" dirty="0"/>
              <a:t>Detailed documentation available through MDK: Help-&gt;Open Books Window, then select Tool User’s Guide-&gt; CMSIS Documentation</a:t>
            </a:r>
          </a:p>
          <a:p>
            <a:endParaRPr lang="en-US" sz="2400" dirty="0"/>
          </a:p>
        </p:txBody>
      </p:sp>
      <p:pic>
        <p:nvPicPr>
          <p:cNvPr id="1026" name="Picture 2" descr="CMSISv4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852489"/>
            <a:ext cx="8285893" cy="47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6407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Conventions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</a:t>
            </a:r>
          </a:p>
          <a:p>
            <a:pPr lvl="1"/>
            <a:r>
              <a:rPr lang="en-US" sz="1800" dirty="0" smtClean="0"/>
              <a:t>Compliant with ANSI C and C++</a:t>
            </a:r>
          </a:p>
          <a:p>
            <a:pPr lvl="1"/>
            <a:r>
              <a:rPr lang="en-US" sz="1800" dirty="0" smtClean="0"/>
              <a:t>Uses ANSI C &lt;</a:t>
            </a:r>
            <a:r>
              <a:rPr lang="en-US" sz="1800" dirty="0" err="1" smtClean="0"/>
              <a:t>stdint.h</a:t>
            </a:r>
            <a:r>
              <a:rPr lang="en-US" sz="1800" dirty="0" smtClean="0"/>
              <a:t>&gt; data types</a:t>
            </a:r>
          </a:p>
          <a:p>
            <a:pPr lvl="1"/>
            <a:r>
              <a:rPr lang="en-US" sz="1800" dirty="0" smtClean="0"/>
              <a:t>Conforms to MISRA 2004</a:t>
            </a:r>
          </a:p>
          <a:p>
            <a:r>
              <a:rPr lang="en-US" sz="2400" dirty="0" smtClean="0"/>
              <a:t>Naming conventions</a:t>
            </a:r>
          </a:p>
          <a:p>
            <a:pPr lvl="1"/>
            <a:r>
              <a:rPr lang="en-US" sz="1800" dirty="0" smtClean="0"/>
              <a:t>CAPITAL names for core registers, peripheral registers, CPU instructions</a:t>
            </a:r>
          </a:p>
          <a:p>
            <a:pPr lvl="1"/>
            <a:r>
              <a:rPr lang="en-US" sz="1800" dirty="0" err="1" smtClean="0"/>
              <a:t>CamelCase</a:t>
            </a:r>
            <a:r>
              <a:rPr lang="en-US" sz="1800" dirty="0" smtClean="0"/>
              <a:t> for function and interrupt function names</a:t>
            </a:r>
          </a:p>
          <a:p>
            <a:pPr lvl="1"/>
            <a:r>
              <a:rPr lang="en-US" sz="1800" dirty="0" smtClean="0"/>
              <a:t>Namespace_ prefixes to group and isolate functional groups</a:t>
            </a:r>
          </a:p>
          <a:p>
            <a:r>
              <a:rPr lang="en-US" sz="2400" dirty="0" smtClean="0"/>
              <a:t>Documentation</a:t>
            </a:r>
          </a:p>
          <a:p>
            <a:pPr lvl="1"/>
            <a:r>
              <a:rPr lang="en-US" sz="1800" dirty="0" err="1" smtClean="0"/>
              <a:t>Doxygen</a:t>
            </a:r>
            <a:r>
              <a:rPr lang="en-US" sz="1800" dirty="0" smtClean="0"/>
              <a:t>-compliant function comments with function overview, detailed description, parameter explanation, return value information</a:t>
            </a:r>
          </a:p>
          <a:p>
            <a:r>
              <a:rPr lang="en-US" sz="2400" dirty="0" smtClean="0"/>
              <a:t>Licensing</a:t>
            </a:r>
          </a:p>
          <a:p>
            <a:pPr lvl="1"/>
            <a:r>
              <a:rPr lang="en-US" sz="1800" dirty="0" smtClean="0"/>
              <a:t>Free of charge</a:t>
            </a:r>
          </a:p>
          <a:p>
            <a:pPr lvl="1"/>
            <a:r>
              <a:rPr lang="en-US" sz="1800" dirty="0" smtClean="0"/>
              <a:t>Can be used for all Cortex-M-based devices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44844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CMSIS-CORE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3392317"/>
            <a:ext cx="11465366" cy="3173945"/>
          </a:xfrm>
        </p:spPr>
        <p:txBody>
          <a:bodyPr numCol="2"/>
          <a:lstStyle/>
          <a:p>
            <a:r>
              <a:rPr lang="en-US" sz="2400" dirty="0"/>
              <a:t>CMSIS-CORE device files (blue) implement device-specific functionality</a:t>
            </a:r>
          </a:p>
          <a:p>
            <a:r>
              <a:rPr lang="en-US" sz="2400" dirty="0"/>
              <a:t>User </a:t>
            </a:r>
            <a:r>
              <a:rPr lang="en-US" sz="2400" dirty="0"/>
              <a:t>application includes &lt;</a:t>
            </a:r>
            <a:r>
              <a:rPr lang="en-US" sz="2400" dirty="0" err="1"/>
              <a:t>device.h</a:t>
            </a:r>
            <a:r>
              <a:rPr lang="en-US" sz="2400" dirty="0"/>
              <a:t>&gt; to </a:t>
            </a:r>
            <a:r>
              <a:rPr lang="en-US" sz="2400" dirty="0"/>
              <a:t>use CMSIS-CORE features</a:t>
            </a:r>
          </a:p>
          <a:p>
            <a:pPr lvl="1"/>
            <a:r>
              <a:rPr lang="en-US" sz="1800" dirty="0"/>
              <a:t>Peripheral access</a:t>
            </a:r>
          </a:p>
          <a:p>
            <a:pPr lvl="1"/>
            <a:r>
              <a:rPr lang="en-US" sz="1800" dirty="0"/>
              <a:t>Interrupts and exceptions</a:t>
            </a:r>
          </a:p>
          <a:p>
            <a:pPr lvl="1"/>
            <a:r>
              <a:rPr lang="en-US" sz="1800" dirty="0"/>
              <a:t>Intrinsic CPU functions</a:t>
            </a:r>
          </a:p>
          <a:p>
            <a:pPr lvl="1"/>
            <a:r>
              <a:rPr lang="en-US" sz="1800" dirty="0" err="1"/>
              <a:t>Systick</a:t>
            </a:r>
            <a:r>
              <a:rPr lang="en-US" sz="1800" dirty="0"/>
              <a:t> timer</a:t>
            </a:r>
          </a:p>
          <a:p>
            <a:pPr lvl="1"/>
            <a:r>
              <a:rPr lang="en-US" sz="1800" dirty="0"/>
              <a:t>Debug Access for </a:t>
            </a:r>
            <a:r>
              <a:rPr lang="en-US" sz="1800" dirty="0" err="1"/>
              <a:t>printf</a:t>
            </a:r>
            <a:r>
              <a:rPr lang="en-US" sz="1800" dirty="0"/>
              <a:t>-style I/O</a:t>
            </a:r>
            <a:endParaRPr lang="en-US" sz="1800" dirty="0"/>
          </a:p>
          <a:p>
            <a:r>
              <a:rPr lang="en-US" sz="2400" dirty="0" smtClean="0"/>
              <a:t>Additional </a:t>
            </a:r>
            <a:r>
              <a:rPr lang="en-US" sz="2400" dirty="0"/>
              <a:t>features</a:t>
            </a:r>
          </a:p>
          <a:p>
            <a:pPr lvl="1"/>
            <a:r>
              <a:rPr lang="en-US" sz="2000" dirty="0"/>
              <a:t>Standard API for Cortex-M processor core and peripherals</a:t>
            </a:r>
          </a:p>
          <a:p>
            <a:pPr lvl="1"/>
            <a:r>
              <a:rPr lang="en-US" sz="2000" dirty="0"/>
              <a:t>Header file organization and naming conventions</a:t>
            </a:r>
          </a:p>
          <a:p>
            <a:pPr lvl="1"/>
            <a:r>
              <a:rPr lang="en-US" sz="2000" dirty="0"/>
              <a:t>System initialization function skeletons, implemented by MCU vendors</a:t>
            </a:r>
          </a:p>
          <a:p>
            <a:pPr lvl="1"/>
            <a:r>
              <a:rPr lang="en-US" sz="2000" dirty="0"/>
              <a:t>Support for determining system clock frequency</a:t>
            </a:r>
          </a:p>
        </p:txBody>
      </p:sp>
      <p:pic>
        <p:nvPicPr>
          <p:cNvPr id="2050" name="Picture 2" descr="CMSIS_CORE_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70" y="893678"/>
            <a:ext cx="61817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5512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Example: Accessing Hardware Registers in 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367481"/>
            <a:ext cx="11441554" cy="4817419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sz="2400" dirty="0"/>
              <a:t>Header file MKL25Z4.h 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/>
              <a:t>Defines C data structure types </a:t>
            </a:r>
            <a:br>
              <a:rPr lang="en-US" sz="2400" dirty="0"/>
            </a:br>
            <a:r>
              <a:rPr lang="en-US" sz="2400" dirty="0"/>
              <a:t>to represent MCU hardware </a:t>
            </a:r>
            <a:br>
              <a:rPr lang="en-US" sz="2400" dirty="0"/>
            </a:br>
            <a:r>
              <a:rPr lang="en-US" sz="2400" dirty="0"/>
              <a:t>registers</a:t>
            </a:r>
          </a:p>
          <a:p>
            <a:pPr lvl="1">
              <a:spcBef>
                <a:spcPts val="200"/>
              </a:spcBef>
              <a:defRPr/>
            </a:pPr>
            <a:endParaRPr lang="en-US" sz="2400" dirty="0"/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/** GPIO - Register Layout </a:t>
            </a:r>
            <a:r>
              <a:rPr lang="en-US" sz="1800" dirty="0" err="1">
                <a:latin typeface="Lucida Console" pitchFamily="49" charset="0"/>
              </a:rPr>
              <a:t>Typedef</a:t>
            </a:r>
            <a:r>
              <a:rPr lang="en-US" sz="1800" dirty="0">
                <a:latin typeface="Lucida Console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 err="1">
                <a:latin typeface="Lucida Console" pitchFamily="49" charset="0"/>
              </a:rPr>
              <a:t>typedef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__IO uint32_t PDOR; /**&lt; Port Data Output Register, offset: 0x0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__O  uint32_t PSOR; /**&lt; Port Set Output Register, offset: 0x4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__O  uint32_t PCOR; /**&lt; Port Clear Output Register, offset: 0x8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__O  uint32_t PTOR; /**&lt; Port Toggle Output Register, offset: 0xC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__I  uint32_t PDIR; /**&lt; Port Data Input Register, offset: 0x10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__IO uint32_t PDDR; /**&lt; Port Data Direction Register, offset: 0x14 */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1800" dirty="0">
                <a:latin typeface="Lucida Console" pitchFamily="49" charset="0"/>
              </a:rPr>
              <a:t>} </a:t>
            </a:r>
            <a:r>
              <a:rPr lang="en-US" sz="1800" dirty="0" err="1">
                <a:latin typeface="Lucida Console" pitchFamily="49" charset="0"/>
              </a:rPr>
              <a:t>GPIO_Type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11749" y="852488"/>
            <a:ext cx="3707972" cy="1474048"/>
            <a:chOff x="5287749" y="926629"/>
            <a:chExt cx="3707972" cy="1474048"/>
          </a:xfrm>
        </p:grpSpPr>
        <p:pic>
          <p:nvPicPr>
            <p:cNvPr id="4" name="Picture 2" descr="CMSIS_CORE_File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749" y="926629"/>
              <a:ext cx="3707972" cy="1474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 bwMode="auto">
            <a:xfrm>
              <a:off x="6054811" y="1756357"/>
              <a:ext cx="1178011" cy="44144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</a:pPr>
              <a:endParaRPr lang="en-US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82311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Example: Accessing Hardware Registers in 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252151"/>
            <a:ext cx="11465366" cy="5077212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Header file MKL25Z4.h</a:t>
            </a:r>
          </a:p>
          <a:p>
            <a:pPr lvl="1">
              <a:defRPr/>
            </a:pPr>
            <a:r>
              <a:rPr lang="en-US" sz="2400" dirty="0"/>
              <a:t>Declares pointers to the registers</a:t>
            </a:r>
          </a:p>
          <a:p>
            <a:pPr>
              <a:defRPr/>
            </a:pP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/* GPIO - Peripheral instance base addresses */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/** Peripheral PTA base address */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#define PTA_BASE	(0x400FF000u)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/** Peripheral PTA base pointer */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#define PTA 	((</a:t>
            </a:r>
            <a:r>
              <a:rPr lang="en-US" sz="2400" dirty="0" err="1">
                <a:latin typeface="Lucida Console" pitchFamily="49" charset="0"/>
              </a:rPr>
              <a:t>GPIO_Type</a:t>
            </a:r>
            <a:r>
              <a:rPr lang="en-US" sz="2400" dirty="0">
                <a:latin typeface="Lucida Console" pitchFamily="49" charset="0"/>
              </a:rPr>
              <a:t> *)PTA_BASE)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>
                <a:latin typeface="Lucida Console" pitchFamily="49" charset="0"/>
              </a:rPr>
              <a:t>PTA-&gt;PDOR = </a:t>
            </a:r>
            <a:r>
              <a:rPr lang="en-US" sz="2400" dirty="0" err="1">
                <a:latin typeface="Lucida Console" pitchFamily="49" charset="0"/>
              </a:rPr>
              <a:t>my_data</a:t>
            </a:r>
            <a:r>
              <a:rPr lang="en-US" sz="2400" dirty="0">
                <a:latin typeface="Lucida Console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16491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Example: Using The Ports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80002" y="984069"/>
            <a:ext cx="11160332" cy="5135931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#include &lt;MKL25Z4.h&gt;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#define LED1_POS (1)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#define LED2_POS (2)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#define SW1_POS (5)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#define MASK(x) (1UL &lt;&lt; (x))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PTA-&gt;PDDR</a:t>
            </a:r>
            <a:r>
              <a:rPr lang="en-US" sz="1800" dirty="0">
                <a:latin typeface="Lucida Console" pitchFamily="49" charset="0"/>
              </a:rPr>
              <a:t> |= MASK(LED1_POS) | MASK(LED2_POS); // set bits to outputs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PTA-&gt;PDDR </a:t>
            </a:r>
            <a:r>
              <a:rPr lang="en-US" sz="1800" dirty="0">
                <a:latin typeface="Lucida Console" pitchFamily="49" charset="0"/>
              </a:rPr>
              <a:t>&amp;= ~MASK(SW1_POS); // clear switch bit to input  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Lucida Console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PTA-&gt;PDOR </a:t>
            </a:r>
            <a:r>
              <a:rPr lang="en-US" sz="1800" dirty="0">
                <a:latin typeface="Lucida Console" pitchFamily="49" charset="0"/>
              </a:rPr>
              <a:t>= MASK(LED2_POS);  // turn on LED1, turn off LED2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while (1)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	if (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PTA-&gt;PDIR </a:t>
            </a:r>
            <a:r>
              <a:rPr lang="en-US" sz="1800" dirty="0">
                <a:latin typeface="Lucida Console" pitchFamily="49" charset="0"/>
              </a:rPr>
              <a:t>&amp; MASK(SW1_POS)) </a:t>
            </a:r>
            <a:r>
              <a:rPr lang="en-US" sz="1800" dirty="0" smtClean="0">
                <a:latin typeface="Lucida Console" pitchFamily="49" charset="0"/>
              </a:rPr>
              <a:t>{ </a:t>
            </a:r>
            <a:r>
              <a:rPr lang="en-US" sz="1800" dirty="0">
                <a:latin typeface="Lucida Console" pitchFamily="49" charset="0"/>
              </a:rPr>
              <a:t>// switch is not pressed, </a:t>
            </a:r>
            <a:r>
              <a:rPr lang="en-US" sz="1800" dirty="0" smtClean="0">
                <a:latin typeface="Lucida Console" pitchFamily="49" charset="0"/>
              </a:rPr>
              <a:t>so light </a:t>
            </a:r>
            <a:r>
              <a:rPr lang="en-US" sz="1800" dirty="0">
                <a:latin typeface="Lucida Console" pitchFamily="49" charset="0"/>
              </a:rPr>
              <a:t>LED 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	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PTA-&gt;PDOR </a:t>
            </a:r>
            <a:r>
              <a:rPr lang="en-US" sz="1800" dirty="0">
                <a:latin typeface="Lucida Console" pitchFamily="49" charset="0"/>
              </a:rPr>
              <a:t>= MASK(LED2_POS);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	} else </a:t>
            </a:r>
            <a:r>
              <a:rPr lang="en-US" sz="1800" dirty="0" smtClean="0">
                <a:latin typeface="Lucida Console" pitchFamily="49" charset="0"/>
              </a:rPr>
              <a:t>{</a:t>
            </a:r>
            <a:r>
              <a:rPr lang="en-US" sz="1800" dirty="0">
                <a:latin typeface="Lucida Console" pitchFamily="49" charset="0"/>
              </a:rPr>
              <a:t>	  </a:t>
            </a:r>
            <a:r>
              <a:rPr lang="en-US" sz="1800" dirty="0" smtClean="0">
                <a:latin typeface="Lucida Console" pitchFamily="49" charset="0"/>
              </a:rPr>
              <a:t>                 // </a:t>
            </a:r>
            <a:r>
              <a:rPr lang="en-US" sz="1800" dirty="0">
                <a:latin typeface="Lucida Console" pitchFamily="49" charset="0"/>
              </a:rPr>
              <a:t>switch is pressed, so light LED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	  </a:t>
            </a:r>
            <a:r>
              <a:rPr lang="en-US" sz="1800" dirty="0">
                <a:solidFill>
                  <a:srgbClr val="FF0000"/>
                </a:solidFill>
                <a:latin typeface="Lucida Console" pitchFamily="49" charset="0"/>
              </a:rPr>
              <a:t>PTA-&gt;PDOR</a:t>
            </a:r>
            <a:r>
              <a:rPr lang="en-US" sz="1800" dirty="0">
                <a:latin typeface="Lucida Console" pitchFamily="49" charset="0"/>
              </a:rPr>
              <a:t> = MASK(LED1_POS);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Lucida Console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508591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CMSIS-Driver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903329"/>
            <a:ext cx="9833774" cy="5426034"/>
          </a:xfrm>
        </p:spPr>
        <p:txBody>
          <a:bodyPr/>
          <a:lstStyle/>
          <a:p>
            <a:r>
              <a:rPr lang="en-US" sz="2400" dirty="0" smtClean="0"/>
              <a:t>Software API for peripheral </a:t>
            </a:r>
            <a:r>
              <a:rPr lang="en-US" sz="2400" dirty="0" smtClean="0"/>
              <a:t>driver </a:t>
            </a:r>
            <a:r>
              <a:rPr lang="en-US" sz="2400" dirty="0" smtClean="0"/>
              <a:t>interfaces</a:t>
            </a:r>
          </a:p>
          <a:p>
            <a:r>
              <a:rPr lang="en-US" sz="2400" dirty="0" smtClean="0"/>
              <a:t>Generic and RTOS-independent</a:t>
            </a:r>
          </a:p>
          <a:p>
            <a:r>
              <a:rPr lang="en-US" sz="2400" dirty="0" smtClean="0"/>
              <a:t>Covers typical use cases </a:t>
            </a:r>
            <a:r>
              <a:rPr lang="en-US" sz="2400" dirty="0" smtClean="0"/>
              <a:t>for common </a:t>
            </a:r>
            <a:r>
              <a:rPr lang="en-US" sz="2400" dirty="0" smtClean="0"/>
              <a:t>peripherals</a:t>
            </a:r>
          </a:p>
          <a:p>
            <a:endParaRPr lang="en-US" sz="2400" dirty="0"/>
          </a:p>
          <a:p>
            <a:r>
              <a:rPr lang="en-US" sz="2400" dirty="0" smtClean="0"/>
              <a:t>Example functions for USART</a:t>
            </a:r>
          </a:p>
          <a:p>
            <a:pPr lvl="1"/>
            <a:r>
              <a:rPr lang="en-US" sz="2000" dirty="0" err="1" smtClean="0"/>
              <a:t>ARM_USART_Control</a:t>
            </a:r>
            <a:r>
              <a:rPr lang="en-US" sz="2000" dirty="0" smtClean="0"/>
              <a:t>: configure </a:t>
            </a:r>
            <a:br>
              <a:rPr lang="en-US" sz="2000" dirty="0" smtClean="0"/>
            </a:br>
            <a:r>
              <a:rPr lang="en-US" sz="2000" dirty="0" smtClean="0"/>
              <a:t>communication parameters</a:t>
            </a:r>
          </a:p>
          <a:p>
            <a:pPr lvl="1"/>
            <a:r>
              <a:rPr lang="en-US" sz="2000" dirty="0" err="1" smtClean="0"/>
              <a:t>ARM_USART_PowerControl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control USART power mode</a:t>
            </a:r>
          </a:p>
          <a:p>
            <a:pPr lvl="1"/>
            <a:r>
              <a:rPr lang="en-US" sz="2000" dirty="0" err="1" smtClean="0"/>
              <a:t>ARM_USART_Send</a:t>
            </a:r>
            <a:r>
              <a:rPr lang="en-US" sz="2000" dirty="0" smtClean="0"/>
              <a:t>: Start to send data in buffer</a:t>
            </a:r>
          </a:p>
          <a:p>
            <a:pPr lvl="1"/>
            <a:r>
              <a:rPr lang="en-US" sz="2000" dirty="0" err="1" smtClean="0"/>
              <a:t>ARM_USART_Receive</a:t>
            </a:r>
            <a:r>
              <a:rPr lang="en-US" sz="2000" dirty="0" smtClean="0"/>
              <a:t>: Start to receive data into buffer</a:t>
            </a:r>
          </a:p>
          <a:p>
            <a:pPr lvl="1"/>
            <a:r>
              <a:rPr lang="en-US" sz="2000" dirty="0" err="1" smtClean="0"/>
              <a:t>ARM_USART_SignalEvent</a:t>
            </a:r>
            <a:r>
              <a:rPr lang="en-US" sz="2000" dirty="0" smtClean="0"/>
              <a:t>: callback function to notify application when event occurs (e.g. transmission complete)</a:t>
            </a:r>
          </a:p>
          <a:p>
            <a:pPr lvl="1"/>
            <a:r>
              <a:rPr lang="en-US" sz="2000" dirty="0" err="1" smtClean="0"/>
              <a:t>ARM_USART_GetTxCount</a:t>
            </a:r>
            <a:r>
              <a:rPr lang="en-US" sz="2000" dirty="0" smtClean="0"/>
              <a:t>: Return number of items which have been sent</a:t>
            </a:r>
          </a:p>
          <a:p>
            <a:pPr lvl="1"/>
            <a:r>
              <a:rPr lang="en-US" sz="2000" dirty="0" smtClean="0"/>
              <a:t>etc.</a:t>
            </a:r>
            <a:endParaRPr lang="en-US" sz="2000" dirty="0"/>
          </a:p>
        </p:txBody>
      </p:sp>
      <p:pic>
        <p:nvPicPr>
          <p:cNvPr id="1026" name="Picture 2" descr="Dri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75" y="624000"/>
            <a:ext cx="5074508" cy="38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68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 Wide ARM Template.potx" id="{4900A8FD-E99F-4AD4-B9CB-137B9A0D075B}" vid="{12CAC1DE-85E5-42D1-B306-917D311F349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Improved ARMTheme</Template>
  <TotalTime>2975</TotalTime>
  <Words>804</Words>
  <Application>Microsoft Office PowerPoint</Application>
  <PresentationFormat>Widescreen</PresentationFormat>
  <Paragraphs>187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Cambria Math</vt:lpstr>
      <vt:lpstr>Gill Sans Light</vt:lpstr>
      <vt:lpstr>Gill Sans MT</vt:lpstr>
      <vt:lpstr>Lucida Console</vt:lpstr>
      <vt:lpstr>Times New Roman</vt:lpstr>
      <vt:lpstr>Verdana</vt:lpstr>
      <vt:lpstr>Wingdings</vt:lpstr>
      <vt:lpstr>Wingdings 2</vt:lpstr>
      <vt:lpstr>Improved ARMTheme</vt:lpstr>
      <vt:lpstr>ARM Interim Template Confidential</vt:lpstr>
      <vt:lpstr>CMSIS: Cortex Microcontroller Software Interface Standard</vt:lpstr>
      <vt:lpstr>Overview</vt:lpstr>
      <vt:lpstr>CMSIS Structure</vt:lpstr>
      <vt:lpstr>Conventions</vt:lpstr>
      <vt:lpstr>CMSIS-CORE</vt:lpstr>
      <vt:lpstr>Example: Accessing Hardware Registers in C</vt:lpstr>
      <vt:lpstr>Example: Accessing Hardware Registers in C</vt:lpstr>
      <vt:lpstr>Example: Using The Ports</vt:lpstr>
      <vt:lpstr>CMSIS-Driver</vt:lpstr>
      <vt:lpstr>CMSIS-DAP</vt:lpstr>
      <vt:lpstr>CMSIS-DSP Software Library</vt:lpstr>
      <vt:lpstr>CMSIS-DSP Support for Fixed Point Math</vt:lpstr>
      <vt:lpstr>Example Code – Pythagorean Theorem</vt:lpstr>
      <vt:lpstr>CMSIS-RTOS API</vt:lpstr>
      <vt:lpstr>Other CMSIS Components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Level Optimizations</dc:title>
  <dc:creator>Alex</dc:creator>
  <cp:lastModifiedBy>Alex Dean</cp:lastModifiedBy>
  <cp:revision>127</cp:revision>
  <dcterms:created xsi:type="dcterms:W3CDTF">2013-08-18T18:49:43Z</dcterms:created>
  <dcterms:modified xsi:type="dcterms:W3CDTF">2016-08-22T16:26:05Z</dcterms:modified>
</cp:coreProperties>
</file>