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4" r:id="rId1"/>
  </p:sldMasterIdLst>
  <p:notesMasterIdLst>
    <p:notesMasterId r:id="rId40"/>
  </p:notesMasterIdLst>
  <p:handoutMasterIdLst>
    <p:handoutMasterId r:id="rId41"/>
  </p:handoutMasterIdLst>
  <p:sldIdLst>
    <p:sldId id="258" r:id="rId2"/>
    <p:sldId id="263" r:id="rId3"/>
    <p:sldId id="290" r:id="rId4"/>
    <p:sldId id="259" r:id="rId5"/>
    <p:sldId id="291" r:id="rId6"/>
    <p:sldId id="292" r:id="rId7"/>
    <p:sldId id="293" r:id="rId8"/>
    <p:sldId id="302" r:id="rId9"/>
    <p:sldId id="264" r:id="rId10"/>
    <p:sldId id="288" r:id="rId11"/>
    <p:sldId id="260" r:id="rId12"/>
    <p:sldId id="300" r:id="rId13"/>
    <p:sldId id="301" r:id="rId14"/>
    <p:sldId id="262" r:id="rId15"/>
    <p:sldId id="261" r:id="rId16"/>
    <p:sldId id="265" r:id="rId17"/>
    <p:sldId id="267" r:id="rId18"/>
    <p:sldId id="303" r:id="rId19"/>
    <p:sldId id="266" r:id="rId20"/>
    <p:sldId id="270" r:id="rId21"/>
    <p:sldId id="272" r:id="rId22"/>
    <p:sldId id="294" r:id="rId23"/>
    <p:sldId id="295" r:id="rId24"/>
    <p:sldId id="298" r:id="rId25"/>
    <p:sldId id="297" r:id="rId26"/>
    <p:sldId id="299" r:id="rId27"/>
    <p:sldId id="268" r:id="rId28"/>
    <p:sldId id="289" r:id="rId29"/>
    <p:sldId id="273" r:id="rId30"/>
    <p:sldId id="276" r:id="rId31"/>
    <p:sldId id="277" r:id="rId32"/>
    <p:sldId id="278" r:id="rId33"/>
    <p:sldId id="304" r:id="rId34"/>
    <p:sldId id="285" r:id="rId35"/>
    <p:sldId id="286" r:id="rId36"/>
    <p:sldId id="282" r:id="rId37"/>
    <p:sldId id="287" r:id="rId38"/>
    <p:sldId id="284" r:id="rId39"/>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7"/>
    <a:srgbClr val="000099"/>
    <a:srgbClr val="FF0000"/>
    <a:srgbClr val="FEDCD6"/>
    <a:srgbClr val="FFCC99"/>
    <a:srgbClr val="CCFF99"/>
    <a:srgbClr val="FFCCFF"/>
    <a:srgbClr val="66FF33"/>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9987" autoAdjust="0"/>
    <p:restoredTop sz="96850" autoAdjust="0"/>
  </p:normalViewPr>
  <p:slideViewPr>
    <p:cSldViewPr>
      <p:cViewPr varScale="1">
        <p:scale>
          <a:sx n="79" d="100"/>
          <a:sy n="79" d="100"/>
        </p:scale>
        <p:origin x="126" y="1824"/>
      </p:cViewPr>
      <p:guideLst>
        <p:guide orient="horz" pos="2160"/>
        <p:guide pos="3840"/>
      </p:guideLst>
    </p:cSldViewPr>
  </p:slideViewPr>
  <p:outlineViewPr>
    <p:cViewPr>
      <p:scale>
        <a:sx n="33" d="100"/>
        <a:sy n="33" d="100"/>
      </p:scale>
      <p:origin x="0" y="-34980"/>
    </p:cViewPr>
  </p:outlineViewPr>
  <p:notesTextViewPr>
    <p:cViewPr>
      <p:scale>
        <a:sx n="100" d="100"/>
        <a:sy n="100" d="100"/>
      </p:scale>
      <p:origin x="0" y="0"/>
    </p:cViewPr>
  </p:notesTextViewPr>
  <p:sorterViewPr>
    <p:cViewPr>
      <p:scale>
        <a:sx n="125" d="100"/>
        <a:sy n="125" d="100"/>
      </p:scale>
      <p:origin x="0" y="-145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4481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t" anchorCtr="0" compatLnSpc="1">
            <a:prstTxWarp prst="textNoShape">
              <a:avLst/>
            </a:prstTxWarp>
          </a:bodyPr>
          <a:lstStyle>
            <a:lvl1pPr>
              <a:defRPr sz="1200"/>
            </a:lvl1pPr>
          </a:lstStyle>
          <a:p>
            <a:pPr>
              <a:defRPr/>
            </a:pPr>
            <a:endParaRPr lang="en-US"/>
          </a:p>
        </p:txBody>
      </p:sp>
      <p:sp>
        <p:nvSpPr>
          <p:cNvPr id="37891" name="Rectangle 3"/>
          <p:cNvSpPr>
            <a:spLocks noGrp="1" noChangeArrowheads="1"/>
          </p:cNvSpPr>
          <p:nvPr>
            <p:ph type="dt" sz="quarter" idx="1"/>
          </p:nvPr>
        </p:nvSpPr>
        <p:spPr bwMode="auto">
          <a:xfrm>
            <a:off x="3900488" y="0"/>
            <a:ext cx="294481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t" anchorCtr="0" compatLnSpc="1">
            <a:prstTxWarp prst="textNoShape">
              <a:avLst/>
            </a:prstTxWarp>
          </a:bodyPr>
          <a:lstStyle>
            <a:lvl1pPr algn="r">
              <a:defRPr sz="1200"/>
            </a:lvl1pPr>
          </a:lstStyle>
          <a:p>
            <a:pPr>
              <a:defRPr/>
            </a:pPr>
            <a:endParaRPr lang="en-US"/>
          </a:p>
        </p:txBody>
      </p:sp>
      <p:sp>
        <p:nvSpPr>
          <p:cNvPr id="37892" name="Rectangle 4"/>
          <p:cNvSpPr>
            <a:spLocks noGrp="1" noChangeArrowheads="1"/>
          </p:cNvSpPr>
          <p:nvPr>
            <p:ph type="ftr" sz="quarter" idx="2"/>
          </p:nvPr>
        </p:nvSpPr>
        <p:spPr bwMode="auto">
          <a:xfrm>
            <a:off x="0" y="8678863"/>
            <a:ext cx="29448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b" anchorCtr="0" compatLnSpc="1">
            <a:prstTxWarp prst="textNoShape">
              <a:avLst/>
            </a:prstTxWarp>
          </a:bodyPr>
          <a:lstStyle>
            <a:lvl1pPr>
              <a:defRPr sz="1200"/>
            </a:lvl1pPr>
          </a:lstStyle>
          <a:p>
            <a:pPr>
              <a:defRPr/>
            </a:pPr>
            <a:endParaRPr lang="en-US"/>
          </a:p>
        </p:txBody>
      </p:sp>
      <p:sp>
        <p:nvSpPr>
          <p:cNvPr id="37893" name="Rectangle 5"/>
          <p:cNvSpPr>
            <a:spLocks noGrp="1" noChangeArrowheads="1"/>
          </p:cNvSpPr>
          <p:nvPr>
            <p:ph type="sldNum" sz="quarter" idx="3"/>
          </p:nvPr>
        </p:nvSpPr>
        <p:spPr bwMode="auto">
          <a:xfrm>
            <a:off x="3900488" y="8678863"/>
            <a:ext cx="2944812"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b" anchorCtr="0" compatLnSpc="1">
            <a:prstTxWarp prst="textNoShape">
              <a:avLst/>
            </a:prstTxWarp>
          </a:bodyPr>
          <a:lstStyle>
            <a:lvl1pPr algn="r">
              <a:defRPr sz="1200"/>
            </a:lvl1pPr>
          </a:lstStyle>
          <a:p>
            <a:pPr>
              <a:defRPr/>
            </a:pPr>
            <a:fld id="{543A93B0-CCB9-46C8-AB4A-09C8F1E748B5}" type="slidenum">
              <a:rPr lang="en-US"/>
              <a:pPr>
                <a:defRPr/>
              </a:pPr>
              <a:t>‹#›</a:t>
            </a:fld>
            <a:endParaRPr lang="en-US"/>
          </a:p>
        </p:txBody>
      </p:sp>
    </p:spTree>
    <p:extLst>
      <p:ext uri="{BB962C8B-B14F-4D97-AF65-F5344CB8AC3E}">
        <p14:creationId xmlns:p14="http://schemas.microsoft.com/office/powerpoint/2010/main" val="1536044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481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idx="1"/>
          </p:nvPr>
        </p:nvSpPr>
        <p:spPr bwMode="auto">
          <a:xfrm>
            <a:off x="3900488" y="0"/>
            <a:ext cx="294481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t" anchorCtr="0" compatLnSpc="1">
            <a:prstTxWarp prst="textNoShape">
              <a:avLst/>
            </a:prstTxWarp>
          </a:bodyPr>
          <a:lstStyle>
            <a:lvl1pPr algn="r">
              <a:defRPr sz="1200"/>
            </a:lvl1pPr>
          </a:lstStyle>
          <a:p>
            <a:pPr>
              <a:defRPr/>
            </a:pPr>
            <a:endParaRPr lang="en-US"/>
          </a:p>
        </p:txBody>
      </p:sp>
      <p:sp>
        <p:nvSpPr>
          <p:cNvPr id="29700" name="Rectangle 4"/>
          <p:cNvSpPr>
            <a:spLocks noGrp="1" noRot="1" noChangeAspect="1" noChangeArrowheads="1" noTextEdit="1"/>
          </p:cNvSpPr>
          <p:nvPr>
            <p:ph type="sldImg" idx="2"/>
          </p:nvPr>
        </p:nvSpPr>
        <p:spPr bwMode="auto">
          <a:xfrm>
            <a:off x="433388" y="698500"/>
            <a:ext cx="6056312" cy="34083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884238" y="4338638"/>
            <a:ext cx="5076825" cy="410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78863"/>
            <a:ext cx="29448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b" anchorCtr="0" compatLnSpc="1">
            <a:prstTxWarp prst="textNoShape">
              <a:avLst/>
            </a:prstTxWarp>
          </a:bodyPr>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3900488" y="8678863"/>
            <a:ext cx="2944812"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b" anchorCtr="0" compatLnSpc="1">
            <a:prstTxWarp prst="textNoShape">
              <a:avLst/>
            </a:prstTxWarp>
          </a:bodyPr>
          <a:lstStyle>
            <a:lvl1pPr algn="r">
              <a:defRPr sz="1200"/>
            </a:lvl1pPr>
          </a:lstStyle>
          <a:p>
            <a:pPr>
              <a:defRPr/>
            </a:pPr>
            <a:fld id="{A61CEEFA-6A2E-4511-AC04-5271210D0BED}" type="slidenum">
              <a:rPr lang="en-US"/>
              <a:pPr>
                <a:defRPr/>
              </a:pPr>
              <a:t>‹#›</a:t>
            </a:fld>
            <a:endParaRPr lang="en-US"/>
          </a:p>
        </p:txBody>
      </p:sp>
    </p:spTree>
    <p:extLst>
      <p:ext uri="{BB962C8B-B14F-4D97-AF65-F5344CB8AC3E}">
        <p14:creationId xmlns:p14="http://schemas.microsoft.com/office/powerpoint/2010/main" val="18342658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B4A8BA9-BF09-4543-A599-B49B516DBBE8}" type="slidenum">
              <a:rPr lang="en-US" sz="1200" smtClean="0"/>
              <a:pPr/>
              <a:t>1</a:t>
            </a:fld>
            <a:endParaRPr lang="en-US" sz="1200" smtClean="0"/>
          </a:p>
        </p:txBody>
      </p:sp>
      <p:sp>
        <p:nvSpPr>
          <p:cNvPr id="30723" name="Rectangle 2"/>
          <p:cNvSpPr>
            <a:spLocks noGrp="1" noRot="1" noChangeAspect="1" noChangeArrowheads="1" noTextEdit="1"/>
          </p:cNvSpPr>
          <p:nvPr>
            <p:ph type="sldImg"/>
          </p:nvPr>
        </p:nvSpPr>
        <p:spPr>
          <a:xfrm>
            <a:off x="433388" y="698500"/>
            <a:ext cx="6056312" cy="3408363"/>
          </a:xfrm>
          <a:ln/>
        </p:spPr>
      </p:sp>
      <p:sp>
        <p:nvSpPr>
          <p:cNvPr id="30724"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779922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433388" y="698500"/>
            <a:ext cx="6056312" cy="3408363"/>
          </a:xfrm>
          <a:ln/>
        </p:spPr>
      </p:sp>
      <p:sp>
        <p:nvSpPr>
          <p:cNvPr id="34819" name="Notes Placeholder 2"/>
          <p:cNvSpPr>
            <a:spLocks noGrp="1"/>
          </p:cNvSpPr>
          <p:nvPr>
            <p:ph type="body" idx="1"/>
          </p:nvPr>
        </p:nvSpPr>
        <p:spPr>
          <a:noFill/>
        </p:spPr>
        <p:txBody>
          <a:bodyPr/>
          <a:lstStyle/>
          <a:p>
            <a:r>
              <a:rPr lang="en-US" dirty="0" smtClean="0"/>
              <a:t>There</a:t>
            </a:r>
            <a:r>
              <a:rPr lang="en-US" baseline="0" dirty="0" smtClean="0"/>
              <a:t> is quite a bit of circuitry associated with a GPIO port bit. The connection between package and the external circuit is a pin or a pad, and is shown on the far right. We will examine this circuit in more detail in the next few slides. Various properties can be configured using the control registers, and data can either be written out or read in. </a:t>
            </a:r>
          </a:p>
        </p:txBody>
      </p:sp>
      <p:sp>
        <p:nvSpPr>
          <p:cNvPr id="34820"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7B40539-6831-4AB7-9CEF-E7548FB5E3AF}" type="slidenum">
              <a:rPr lang="en-US" sz="1200" smtClean="0"/>
              <a:pPr/>
              <a:t>11</a:t>
            </a:fld>
            <a:endParaRPr lang="en-US" sz="1200" smtClean="0"/>
          </a:p>
        </p:txBody>
      </p:sp>
    </p:spTree>
    <p:extLst>
      <p:ext uri="{BB962C8B-B14F-4D97-AF65-F5344CB8AC3E}">
        <p14:creationId xmlns:p14="http://schemas.microsoft.com/office/powerpoint/2010/main" val="1717843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433388" y="698500"/>
            <a:ext cx="6056312" cy="3408363"/>
          </a:xfrm>
          <a:ln/>
        </p:spPr>
      </p:sp>
      <p:sp>
        <p:nvSpPr>
          <p:cNvPr id="47107" name="Notes Placeholder 2"/>
          <p:cNvSpPr>
            <a:spLocks noGrp="1"/>
          </p:cNvSpPr>
          <p:nvPr>
            <p:ph type="body" idx="1"/>
          </p:nvPr>
        </p:nvSpPr>
        <p:spPr>
          <a:noFill/>
        </p:spPr>
        <p:txBody>
          <a:bodyPr/>
          <a:lstStyle/>
          <a:p>
            <a:r>
              <a:rPr lang="en-US" dirty="0" smtClean="0"/>
              <a:t>Next we need to make</a:t>
            </a:r>
            <a:r>
              <a:rPr lang="en-US" baseline="0" dirty="0" smtClean="0"/>
              <a:t> sure the GPIO signal is connected to the pin on the package. This is done with the multiplexer (trapezoid on right), which is an electronic switch. </a:t>
            </a:r>
            <a:endParaRPr lang="en-US" dirty="0" smtClean="0"/>
          </a:p>
        </p:txBody>
      </p:sp>
      <p:sp>
        <p:nvSpPr>
          <p:cNvPr id="47108"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9F5F60F-DA66-4A75-A424-BF7BE8D1CC98}" type="slidenum">
              <a:rPr lang="en-US" sz="1200" smtClean="0"/>
              <a:pPr/>
              <a:t>12</a:t>
            </a:fld>
            <a:endParaRPr lang="en-US" sz="1200" smtClean="0"/>
          </a:p>
        </p:txBody>
      </p:sp>
    </p:spTree>
    <p:extLst>
      <p:ext uri="{BB962C8B-B14F-4D97-AF65-F5344CB8AC3E}">
        <p14:creationId xmlns:p14="http://schemas.microsoft.com/office/powerpoint/2010/main" val="1439429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433388" y="698500"/>
            <a:ext cx="6056312" cy="3408363"/>
          </a:xfrm>
          <a:ln/>
        </p:spPr>
      </p:sp>
      <p:sp>
        <p:nvSpPr>
          <p:cNvPr id="48131" name="Notes Placeholder 2"/>
          <p:cNvSpPr>
            <a:spLocks noGrp="1"/>
          </p:cNvSpPr>
          <p:nvPr>
            <p:ph type="body" idx="1"/>
          </p:nvPr>
        </p:nvSpPr>
        <p:spPr>
          <a:noFill/>
        </p:spPr>
        <p:txBody>
          <a:bodyPr/>
          <a:lstStyle/>
          <a:p>
            <a:r>
              <a:rPr lang="en-US" dirty="0" smtClean="0"/>
              <a:t>The Pin Control Register has a field</a:t>
            </a:r>
            <a:r>
              <a:rPr lang="en-US" baseline="0" dirty="0" smtClean="0"/>
              <a:t> called MUX which controls the multiplexer, connecting the external pin to a particular internal signal. Each pin has different possible internal signals, detailed in the MCU reference manual.</a:t>
            </a:r>
            <a:endParaRPr lang="en-US" dirty="0" smtClean="0"/>
          </a:p>
        </p:txBody>
      </p:sp>
      <p:sp>
        <p:nvSpPr>
          <p:cNvPr id="48132"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06C9AAC-24AB-47F0-B91B-57CBAD17B09C}" type="slidenum">
              <a:rPr lang="en-US" sz="1200" smtClean="0"/>
              <a:pPr/>
              <a:t>13</a:t>
            </a:fld>
            <a:endParaRPr lang="en-US" sz="1200" smtClean="0"/>
          </a:p>
        </p:txBody>
      </p:sp>
    </p:spTree>
    <p:extLst>
      <p:ext uri="{BB962C8B-B14F-4D97-AF65-F5344CB8AC3E}">
        <p14:creationId xmlns:p14="http://schemas.microsoft.com/office/powerpoint/2010/main" val="3867775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433388" y="698500"/>
            <a:ext cx="6056312" cy="3408363"/>
          </a:xfrm>
          <a:ln/>
        </p:spPr>
      </p:sp>
      <p:sp>
        <p:nvSpPr>
          <p:cNvPr id="35843" name="Notes Placeholder 2"/>
          <p:cNvSpPr>
            <a:spLocks noGrp="1"/>
          </p:cNvSpPr>
          <p:nvPr>
            <p:ph type="body" idx="1"/>
          </p:nvPr>
        </p:nvSpPr>
        <p:spPr>
          <a:noFill/>
        </p:spPr>
        <p:txBody>
          <a:bodyPr/>
          <a:lstStyle/>
          <a:p>
            <a:r>
              <a:rPr lang="en-US" dirty="0" smtClean="0"/>
              <a:t>Here are the control registers.</a:t>
            </a:r>
            <a:r>
              <a:rPr lang="en-US" baseline="0" dirty="0" smtClean="0"/>
              <a:t> </a:t>
            </a:r>
            <a:r>
              <a:rPr lang="en-US" dirty="0" smtClean="0"/>
              <a:t>Let’s look at what they do.</a:t>
            </a:r>
          </a:p>
        </p:txBody>
      </p:sp>
      <p:sp>
        <p:nvSpPr>
          <p:cNvPr id="35844"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A18599D-53CD-4C85-A5A0-15DC2A7C8686}" type="slidenum">
              <a:rPr lang="en-US" sz="1200" smtClean="0"/>
              <a:pPr/>
              <a:t>14</a:t>
            </a:fld>
            <a:endParaRPr lang="en-US" sz="1200" smtClean="0"/>
          </a:p>
        </p:txBody>
      </p:sp>
    </p:spTree>
    <p:extLst>
      <p:ext uri="{BB962C8B-B14F-4D97-AF65-F5344CB8AC3E}">
        <p14:creationId xmlns:p14="http://schemas.microsoft.com/office/powerpoint/2010/main" val="3774118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433388" y="698500"/>
            <a:ext cx="6056312" cy="3408363"/>
          </a:xfrm>
          <a:ln/>
        </p:spPr>
      </p:sp>
      <p:sp>
        <p:nvSpPr>
          <p:cNvPr id="36867" name="Notes Placeholder 2"/>
          <p:cNvSpPr>
            <a:spLocks noGrp="1"/>
          </p:cNvSpPr>
          <p:nvPr>
            <p:ph type="body" idx="1"/>
          </p:nvPr>
        </p:nvSpPr>
        <p:spPr>
          <a:noFill/>
        </p:spPr>
        <p:txBody>
          <a:bodyPr/>
          <a:lstStyle/>
          <a:p>
            <a:r>
              <a:rPr lang="en-US" dirty="0" smtClean="0"/>
              <a:t>The PDDR determines if a port</a:t>
            </a:r>
            <a:r>
              <a:rPr lang="en-US" baseline="0" dirty="0" smtClean="0"/>
              <a:t> bit’s direction is an input or an output.</a:t>
            </a:r>
            <a:endParaRPr lang="en-US" dirty="0" smtClean="0"/>
          </a:p>
        </p:txBody>
      </p:sp>
      <p:sp>
        <p:nvSpPr>
          <p:cNvPr id="36868"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923F670-3AEC-4707-978B-AE7212962B83}" type="slidenum">
              <a:rPr lang="en-US" sz="1200" smtClean="0"/>
              <a:pPr/>
              <a:t>15</a:t>
            </a:fld>
            <a:endParaRPr lang="en-US" sz="1200" smtClean="0"/>
          </a:p>
        </p:txBody>
      </p:sp>
    </p:spTree>
    <p:extLst>
      <p:ext uri="{BB962C8B-B14F-4D97-AF65-F5344CB8AC3E}">
        <p14:creationId xmlns:p14="http://schemas.microsoft.com/office/powerpoint/2010/main" val="82522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433388" y="698500"/>
            <a:ext cx="6056312" cy="3408363"/>
          </a:xfrm>
          <a:ln/>
        </p:spPr>
      </p:sp>
      <p:sp>
        <p:nvSpPr>
          <p:cNvPr id="37891" name="Notes Placeholder 2"/>
          <p:cNvSpPr>
            <a:spLocks noGrp="1"/>
          </p:cNvSpPr>
          <p:nvPr>
            <p:ph type="body" idx="1"/>
          </p:nvPr>
        </p:nvSpPr>
        <p:spPr>
          <a:noFill/>
        </p:spPr>
        <p:txBody>
          <a:bodyPr/>
          <a:lstStyle/>
          <a:p>
            <a:endParaRPr lang="en-US" smtClean="0"/>
          </a:p>
        </p:txBody>
      </p:sp>
      <p:sp>
        <p:nvSpPr>
          <p:cNvPr id="37892"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F993142-7DFD-43E1-B955-16AB8E776E3E}" type="slidenum">
              <a:rPr lang="en-US" sz="1200" smtClean="0"/>
              <a:pPr/>
              <a:t>16</a:t>
            </a:fld>
            <a:endParaRPr lang="en-US" sz="1200" smtClean="0"/>
          </a:p>
        </p:txBody>
      </p:sp>
    </p:spTree>
    <p:extLst>
      <p:ext uri="{BB962C8B-B14F-4D97-AF65-F5344CB8AC3E}">
        <p14:creationId xmlns:p14="http://schemas.microsoft.com/office/powerpoint/2010/main" val="1159387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433388" y="698500"/>
            <a:ext cx="6056312" cy="3408363"/>
          </a:xfrm>
          <a:ln/>
        </p:spPr>
      </p:sp>
      <p:sp>
        <p:nvSpPr>
          <p:cNvPr id="38915" name="Notes Placeholder 2"/>
          <p:cNvSpPr>
            <a:spLocks noGrp="1"/>
          </p:cNvSpPr>
          <p:nvPr>
            <p:ph type="body" idx="1"/>
          </p:nvPr>
        </p:nvSpPr>
        <p:spPr>
          <a:noFill/>
        </p:spPr>
        <p:txBody>
          <a:bodyPr/>
          <a:lstStyle/>
          <a:p>
            <a:endParaRPr lang="en-US" smtClean="0"/>
          </a:p>
        </p:txBody>
      </p:sp>
      <p:sp>
        <p:nvSpPr>
          <p:cNvPr id="38916"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BE3F2A2-EE73-4AA0-BC70-5BA2B3294322}" type="slidenum">
              <a:rPr lang="en-US" sz="1200" smtClean="0"/>
              <a:pPr/>
              <a:t>17</a:t>
            </a:fld>
            <a:endParaRPr lang="en-US" sz="1200" smtClean="0"/>
          </a:p>
        </p:txBody>
      </p:sp>
    </p:spTree>
    <p:extLst>
      <p:ext uri="{BB962C8B-B14F-4D97-AF65-F5344CB8AC3E}">
        <p14:creationId xmlns:p14="http://schemas.microsoft.com/office/powerpoint/2010/main" val="3602640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433388" y="698500"/>
            <a:ext cx="6056312" cy="3408363"/>
          </a:xfrm>
          <a:ln/>
        </p:spPr>
      </p:sp>
      <p:sp>
        <p:nvSpPr>
          <p:cNvPr id="52227" name="Notes Placeholder 2"/>
          <p:cNvSpPr>
            <a:spLocks noGrp="1"/>
          </p:cNvSpPr>
          <p:nvPr>
            <p:ph type="body" idx="1"/>
          </p:nvPr>
        </p:nvSpPr>
        <p:spPr>
          <a:noFill/>
        </p:spPr>
        <p:txBody>
          <a:bodyPr/>
          <a:lstStyle/>
          <a:p>
            <a:endParaRPr lang="en-US" dirty="0" smtClean="0"/>
          </a:p>
        </p:txBody>
      </p:sp>
      <p:sp>
        <p:nvSpPr>
          <p:cNvPr id="52228"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1439F87-DCA7-44A2-857B-87EE86DDF3B1}" type="slidenum">
              <a:rPr lang="en-US" sz="1200" smtClean="0"/>
              <a:pPr/>
              <a:t>18</a:t>
            </a:fld>
            <a:endParaRPr lang="en-US" sz="1200" smtClean="0"/>
          </a:p>
        </p:txBody>
      </p:sp>
    </p:spTree>
    <p:extLst>
      <p:ext uri="{BB962C8B-B14F-4D97-AF65-F5344CB8AC3E}">
        <p14:creationId xmlns:p14="http://schemas.microsoft.com/office/powerpoint/2010/main" val="4262666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433388" y="698500"/>
            <a:ext cx="6056312" cy="3408363"/>
          </a:xfrm>
          <a:ln/>
        </p:spPr>
      </p:sp>
      <p:sp>
        <p:nvSpPr>
          <p:cNvPr id="39939" name="Notes Placeholder 2"/>
          <p:cNvSpPr>
            <a:spLocks noGrp="1"/>
          </p:cNvSpPr>
          <p:nvPr>
            <p:ph type="body" idx="1"/>
          </p:nvPr>
        </p:nvSpPr>
        <p:spPr>
          <a:noFill/>
        </p:spPr>
        <p:txBody>
          <a:bodyPr/>
          <a:lstStyle/>
          <a:p>
            <a:r>
              <a:rPr lang="en-US" dirty="0" smtClean="0"/>
              <a:t>Let’s look at a simple program which reads a switch and then lights one of two LEDs, depending on whether the switch is pressed or not. Here is the </a:t>
            </a:r>
            <a:r>
              <a:rPr lang="en-US" dirty="0" err="1" smtClean="0"/>
              <a:t>pseudocode</a:t>
            </a:r>
            <a:r>
              <a:rPr lang="en-US" dirty="0" smtClean="0"/>
              <a:t>.</a:t>
            </a:r>
          </a:p>
        </p:txBody>
      </p:sp>
      <p:sp>
        <p:nvSpPr>
          <p:cNvPr id="39940"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AD96E69-282E-4E76-8E4D-EB529184EC64}" type="slidenum">
              <a:rPr lang="en-US" sz="1200" smtClean="0"/>
              <a:pPr/>
              <a:t>19</a:t>
            </a:fld>
            <a:endParaRPr lang="en-US" sz="1200" smtClean="0"/>
          </a:p>
        </p:txBody>
      </p:sp>
    </p:spTree>
    <p:extLst>
      <p:ext uri="{BB962C8B-B14F-4D97-AF65-F5344CB8AC3E}">
        <p14:creationId xmlns:p14="http://schemas.microsoft.com/office/powerpoint/2010/main" val="2946543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433388" y="698500"/>
            <a:ext cx="6056312" cy="3408363"/>
          </a:xfrm>
          <a:ln/>
        </p:spPr>
      </p:sp>
      <p:sp>
        <p:nvSpPr>
          <p:cNvPr id="43011" name="Notes Placeholder 2"/>
          <p:cNvSpPr>
            <a:spLocks noGrp="1"/>
          </p:cNvSpPr>
          <p:nvPr>
            <p:ph type="body" idx="1"/>
          </p:nvPr>
        </p:nvSpPr>
        <p:spPr>
          <a:noFill/>
        </p:spPr>
        <p:txBody>
          <a:bodyPr/>
          <a:lstStyle/>
          <a:p>
            <a:endParaRPr lang="en-US" smtClean="0"/>
          </a:p>
        </p:txBody>
      </p:sp>
      <p:sp>
        <p:nvSpPr>
          <p:cNvPr id="43012"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1090874-D7F9-4C5B-A972-F22684ACA8BB}" type="slidenum">
              <a:rPr lang="en-US" sz="1200" smtClean="0"/>
              <a:pPr/>
              <a:t>20</a:t>
            </a:fld>
            <a:endParaRPr lang="en-US" sz="1200" smtClean="0"/>
          </a:p>
        </p:txBody>
      </p:sp>
    </p:spTree>
    <p:extLst>
      <p:ext uri="{BB962C8B-B14F-4D97-AF65-F5344CB8AC3E}">
        <p14:creationId xmlns:p14="http://schemas.microsoft.com/office/powerpoint/2010/main" val="825421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433388" y="698500"/>
            <a:ext cx="6056312" cy="3408363"/>
          </a:xfrm>
          <a:ln/>
        </p:spPr>
      </p:sp>
      <p:sp>
        <p:nvSpPr>
          <p:cNvPr id="31747" name="Notes Placeholder 2"/>
          <p:cNvSpPr>
            <a:spLocks noGrp="1"/>
          </p:cNvSpPr>
          <p:nvPr>
            <p:ph type="body" idx="1"/>
          </p:nvPr>
        </p:nvSpPr>
        <p:spPr>
          <a:noFill/>
        </p:spPr>
        <p:txBody>
          <a:bodyPr/>
          <a:lstStyle/>
          <a:p>
            <a:endParaRPr lang="en-US" smtClean="0"/>
          </a:p>
        </p:txBody>
      </p:sp>
      <p:sp>
        <p:nvSpPr>
          <p:cNvPr id="31748"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A0E1861-FFCB-4B7C-9D8A-3C757B9899A8}" type="slidenum">
              <a:rPr lang="en-US" sz="1200" smtClean="0"/>
              <a:pPr/>
              <a:t>2</a:t>
            </a:fld>
            <a:endParaRPr lang="en-US" sz="1200" smtClean="0"/>
          </a:p>
        </p:txBody>
      </p:sp>
    </p:spTree>
    <p:extLst>
      <p:ext uri="{BB962C8B-B14F-4D97-AF65-F5344CB8AC3E}">
        <p14:creationId xmlns:p14="http://schemas.microsoft.com/office/powerpoint/2010/main" val="3115277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433388" y="698500"/>
            <a:ext cx="6056312" cy="3408363"/>
          </a:xfrm>
          <a:ln/>
        </p:spPr>
      </p:sp>
      <p:sp>
        <p:nvSpPr>
          <p:cNvPr id="44035" name="Notes Placeholder 2"/>
          <p:cNvSpPr>
            <a:spLocks noGrp="1"/>
          </p:cNvSpPr>
          <p:nvPr>
            <p:ph type="body" idx="1"/>
          </p:nvPr>
        </p:nvSpPr>
        <p:spPr>
          <a:noFill/>
        </p:spPr>
        <p:txBody>
          <a:bodyPr/>
          <a:lstStyle/>
          <a:p>
            <a:endParaRPr lang="en-US" smtClean="0"/>
          </a:p>
        </p:txBody>
      </p:sp>
      <p:sp>
        <p:nvSpPr>
          <p:cNvPr id="44036"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92F328D-0B01-4974-91CC-6450F2977B05}" type="slidenum">
              <a:rPr lang="en-US" sz="1200" smtClean="0"/>
              <a:pPr/>
              <a:t>21</a:t>
            </a:fld>
            <a:endParaRPr lang="en-US" sz="1200" smtClean="0"/>
          </a:p>
        </p:txBody>
      </p:sp>
    </p:spTree>
    <p:extLst>
      <p:ext uri="{BB962C8B-B14F-4D97-AF65-F5344CB8AC3E}">
        <p14:creationId xmlns:p14="http://schemas.microsoft.com/office/powerpoint/2010/main" val="540153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One</a:t>
            </a:r>
            <a:r>
              <a:rPr lang="en-US" baseline="0" dirty="0" smtClean="0"/>
              <a:t> major benefit of CMSIS is that it standardizes the structure and interfaces between the components shown here, enabling interoperability and simplifying development.</a:t>
            </a:r>
            <a:endParaRPr lang="en-US" dirty="0"/>
          </a:p>
        </p:txBody>
      </p:sp>
      <p:sp>
        <p:nvSpPr>
          <p:cNvPr id="4" name="Slide Number Placeholder 3"/>
          <p:cNvSpPr>
            <a:spLocks noGrp="1"/>
          </p:cNvSpPr>
          <p:nvPr>
            <p:ph type="sldNum" sz="quarter" idx="10"/>
          </p:nvPr>
        </p:nvSpPr>
        <p:spPr/>
        <p:txBody>
          <a:bodyPr/>
          <a:lstStyle/>
          <a:p>
            <a:fld id="{F9EB631C-2390-4D07-BBF8-CF4C6FD9B801}" type="slidenum">
              <a:rPr lang="en-US" smtClean="0"/>
              <a:t>23</a:t>
            </a:fld>
            <a:endParaRPr lang="en-US"/>
          </a:p>
        </p:txBody>
      </p:sp>
    </p:spTree>
    <p:extLst>
      <p:ext uri="{BB962C8B-B14F-4D97-AF65-F5344CB8AC3E}">
        <p14:creationId xmlns:p14="http://schemas.microsoft.com/office/powerpoint/2010/main" val="3934487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381000" y="685800"/>
            <a:ext cx="6096000" cy="3429000"/>
          </a:xfrm>
          <a:ln/>
        </p:spPr>
      </p:sp>
      <p:sp>
        <p:nvSpPr>
          <p:cNvPr id="41987" name="Notes Placeholder 2"/>
          <p:cNvSpPr>
            <a:spLocks noGrp="1"/>
          </p:cNvSpPr>
          <p:nvPr>
            <p:ph type="body" idx="1"/>
          </p:nvPr>
        </p:nvSpPr>
        <p:spPr>
          <a:noFill/>
        </p:spPr>
        <p:txBody>
          <a:bodyPr/>
          <a:lstStyle/>
          <a:p>
            <a:endParaRPr lang="en-US" smtClean="0"/>
          </a:p>
        </p:txBody>
      </p:sp>
      <p:sp>
        <p:nvSpPr>
          <p:cNvPr id="41988"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08FAA55-3770-4D42-B686-3F73D03C5A15}" type="slidenum">
              <a:rPr lang="en-US" sz="1200" smtClean="0"/>
              <a:pPr/>
              <a:t>24</a:t>
            </a:fld>
            <a:endParaRPr lang="en-US" sz="1200" smtClean="0"/>
          </a:p>
        </p:txBody>
      </p:sp>
    </p:spTree>
    <p:extLst>
      <p:ext uri="{BB962C8B-B14F-4D97-AF65-F5344CB8AC3E}">
        <p14:creationId xmlns:p14="http://schemas.microsoft.com/office/powerpoint/2010/main" val="3334953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381000" y="685800"/>
            <a:ext cx="6096000" cy="3429000"/>
          </a:xfrm>
          <a:ln/>
        </p:spPr>
      </p:sp>
      <p:sp>
        <p:nvSpPr>
          <p:cNvPr id="40963" name="Notes Placeholder 2"/>
          <p:cNvSpPr>
            <a:spLocks noGrp="1"/>
          </p:cNvSpPr>
          <p:nvPr>
            <p:ph type="body" idx="1"/>
          </p:nvPr>
        </p:nvSpPr>
        <p:spPr>
          <a:noFill/>
        </p:spPr>
        <p:txBody>
          <a:bodyPr/>
          <a:lstStyle/>
          <a:p>
            <a:endParaRPr lang="en-US" smtClean="0"/>
          </a:p>
        </p:txBody>
      </p:sp>
      <p:sp>
        <p:nvSpPr>
          <p:cNvPr id="40964"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611CD17-415C-4944-B47A-49C3C948D7B4}" type="slidenum">
              <a:rPr lang="en-US" sz="1200" smtClean="0"/>
              <a:pPr/>
              <a:t>25</a:t>
            </a:fld>
            <a:endParaRPr lang="en-US" sz="1200" smtClean="0"/>
          </a:p>
        </p:txBody>
      </p:sp>
    </p:spTree>
    <p:extLst>
      <p:ext uri="{BB962C8B-B14F-4D97-AF65-F5344CB8AC3E}">
        <p14:creationId xmlns:p14="http://schemas.microsoft.com/office/powerpoint/2010/main" val="38952807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381000" y="685800"/>
            <a:ext cx="6096000" cy="3429000"/>
          </a:xfrm>
          <a:ln/>
        </p:spPr>
      </p:sp>
      <p:sp>
        <p:nvSpPr>
          <p:cNvPr id="45059" name="Notes Placeholder 2"/>
          <p:cNvSpPr>
            <a:spLocks noGrp="1"/>
          </p:cNvSpPr>
          <p:nvPr>
            <p:ph type="body" idx="1"/>
          </p:nvPr>
        </p:nvSpPr>
        <p:spPr>
          <a:noFill/>
        </p:spPr>
        <p:txBody>
          <a:bodyPr/>
          <a:lstStyle/>
          <a:p>
            <a:r>
              <a:rPr lang="en-US" dirty="0" smtClean="0"/>
              <a:t>Here</a:t>
            </a:r>
            <a:r>
              <a:rPr lang="en-US" baseline="0" dirty="0" smtClean="0"/>
              <a:t> we see how to use CMSIS to access port A for GPIO.</a:t>
            </a:r>
            <a:endParaRPr lang="en-US" dirty="0" smtClean="0"/>
          </a:p>
        </p:txBody>
      </p:sp>
      <p:sp>
        <p:nvSpPr>
          <p:cNvPr id="45060"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A69EECC-5614-42D3-90AD-0D43D3F6545B}" type="slidenum">
              <a:rPr lang="en-US" sz="1200" smtClean="0"/>
              <a:pPr/>
              <a:t>26</a:t>
            </a:fld>
            <a:endParaRPr lang="en-US" sz="1200" smtClean="0"/>
          </a:p>
        </p:txBody>
      </p:sp>
    </p:spTree>
    <p:extLst>
      <p:ext uri="{BB962C8B-B14F-4D97-AF65-F5344CB8AC3E}">
        <p14:creationId xmlns:p14="http://schemas.microsoft.com/office/powerpoint/2010/main" val="1059271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433388" y="698500"/>
            <a:ext cx="6056312" cy="3408363"/>
          </a:xfrm>
          <a:ln/>
        </p:spPr>
      </p:sp>
      <p:sp>
        <p:nvSpPr>
          <p:cNvPr id="45059" name="Notes Placeholder 2"/>
          <p:cNvSpPr>
            <a:spLocks noGrp="1"/>
          </p:cNvSpPr>
          <p:nvPr>
            <p:ph type="body" idx="1"/>
          </p:nvPr>
        </p:nvSpPr>
        <p:spPr>
          <a:noFill/>
        </p:spPr>
        <p:txBody>
          <a:bodyPr/>
          <a:lstStyle/>
          <a:p>
            <a:r>
              <a:rPr lang="en-US" dirty="0" smtClean="0"/>
              <a:t>Here is the</a:t>
            </a:r>
            <a:r>
              <a:rPr lang="en-US" baseline="0" dirty="0" smtClean="0"/>
              <a:t> C code based on the </a:t>
            </a:r>
            <a:r>
              <a:rPr lang="en-US" baseline="0" dirty="0" err="1" smtClean="0"/>
              <a:t>pseudocode</a:t>
            </a:r>
            <a:r>
              <a:rPr lang="en-US" baseline="0" dirty="0" smtClean="0"/>
              <a:t>. Note how it uses the CMSIS constructs described previously. We have to add a few pieces of code to make the whole system work properly.</a:t>
            </a:r>
            <a:endParaRPr lang="en-US" dirty="0" smtClean="0"/>
          </a:p>
        </p:txBody>
      </p:sp>
      <p:sp>
        <p:nvSpPr>
          <p:cNvPr id="45060"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A69EECC-5614-42D3-90AD-0D43D3F6545B}" type="slidenum">
              <a:rPr lang="en-US" sz="1200" smtClean="0"/>
              <a:pPr/>
              <a:t>27</a:t>
            </a:fld>
            <a:endParaRPr lang="en-US" sz="1200" smtClean="0"/>
          </a:p>
        </p:txBody>
      </p:sp>
    </p:spTree>
    <p:extLst>
      <p:ext uri="{BB962C8B-B14F-4D97-AF65-F5344CB8AC3E}">
        <p14:creationId xmlns:p14="http://schemas.microsoft.com/office/powerpoint/2010/main" val="16304828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433388" y="698500"/>
            <a:ext cx="6056312" cy="3408363"/>
          </a:xfrm>
          <a:ln/>
        </p:spPr>
      </p:sp>
      <p:sp>
        <p:nvSpPr>
          <p:cNvPr id="46083" name="Notes Placeholder 2"/>
          <p:cNvSpPr>
            <a:spLocks noGrp="1"/>
          </p:cNvSpPr>
          <p:nvPr>
            <p:ph type="body" idx="1"/>
          </p:nvPr>
        </p:nvSpPr>
        <p:spPr>
          <a:noFill/>
        </p:spPr>
        <p:txBody>
          <a:bodyPr/>
          <a:lstStyle/>
          <a:p>
            <a:r>
              <a:rPr lang="en-US" dirty="0" smtClean="0"/>
              <a:t>First we need to enable the clock to the GPIO</a:t>
            </a:r>
            <a:r>
              <a:rPr lang="en-US" baseline="0" dirty="0" smtClean="0"/>
              <a:t> module before trying to use it.</a:t>
            </a:r>
            <a:endParaRPr lang="en-US" dirty="0" smtClean="0"/>
          </a:p>
        </p:txBody>
      </p:sp>
      <p:sp>
        <p:nvSpPr>
          <p:cNvPr id="46084"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BBF71EB-6956-45EA-8E7B-D49CD785BBF2}" type="slidenum">
              <a:rPr lang="en-US" sz="1200" smtClean="0"/>
              <a:pPr/>
              <a:t>29</a:t>
            </a:fld>
            <a:endParaRPr lang="en-US" sz="1200" smtClean="0"/>
          </a:p>
        </p:txBody>
      </p:sp>
    </p:spTree>
    <p:extLst>
      <p:ext uri="{BB962C8B-B14F-4D97-AF65-F5344CB8AC3E}">
        <p14:creationId xmlns:p14="http://schemas.microsoft.com/office/powerpoint/2010/main" val="35320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433388" y="698500"/>
            <a:ext cx="6056312" cy="3408363"/>
          </a:xfrm>
          <a:ln/>
        </p:spPr>
      </p:sp>
      <p:sp>
        <p:nvSpPr>
          <p:cNvPr id="49155" name="Notes Placeholder 2"/>
          <p:cNvSpPr>
            <a:spLocks noGrp="1"/>
          </p:cNvSpPr>
          <p:nvPr>
            <p:ph type="body" idx="1"/>
          </p:nvPr>
        </p:nvSpPr>
        <p:spPr>
          <a:noFill/>
        </p:spPr>
        <p:txBody>
          <a:bodyPr/>
          <a:lstStyle/>
          <a:p>
            <a:endParaRPr lang="en-US" dirty="0" smtClean="0"/>
          </a:p>
        </p:txBody>
      </p:sp>
      <p:sp>
        <p:nvSpPr>
          <p:cNvPr id="49156"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649D3C8-2453-450D-832C-F7F650B4074C}" type="slidenum">
              <a:rPr lang="en-US" sz="1200" smtClean="0"/>
              <a:pPr/>
              <a:t>30</a:t>
            </a:fld>
            <a:endParaRPr lang="en-US" sz="1200" smtClean="0"/>
          </a:p>
        </p:txBody>
      </p:sp>
    </p:spTree>
    <p:extLst>
      <p:ext uri="{BB962C8B-B14F-4D97-AF65-F5344CB8AC3E}">
        <p14:creationId xmlns:p14="http://schemas.microsoft.com/office/powerpoint/2010/main" val="3165485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433388" y="698500"/>
            <a:ext cx="6056312" cy="3408363"/>
          </a:xfrm>
          <a:ln/>
        </p:spPr>
      </p:sp>
      <p:sp>
        <p:nvSpPr>
          <p:cNvPr id="50179" name="Notes Placeholder 2"/>
          <p:cNvSpPr>
            <a:spLocks noGrp="1"/>
          </p:cNvSpPr>
          <p:nvPr>
            <p:ph type="body" idx="1"/>
          </p:nvPr>
        </p:nvSpPr>
        <p:spPr>
          <a:noFill/>
        </p:spPr>
        <p:txBody>
          <a:bodyPr/>
          <a:lstStyle/>
          <a:p>
            <a:endParaRPr lang="en-US" smtClean="0"/>
          </a:p>
        </p:txBody>
      </p:sp>
      <p:sp>
        <p:nvSpPr>
          <p:cNvPr id="50180"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6A58C04-25D5-4A92-856C-200D5C2F27D6}" type="slidenum">
              <a:rPr lang="en-US" sz="1200" smtClean="0"/>
              <a:pPr/>
              <a:t>31</a:t>
            </a:fld>
            <a:endParaRPr lang="en-US" sz="1200" smtClean="0"/>
          </a:p>
        </p:txBody>
      </p:sp>
    </p:spTree>
    <p:extLst>
      <p:ext uri="{BB962C8B-B14F-4D97-AF65-F5344CB8AC3E}">
        <p14:creationId xmlns:p14="http://schemas.microsoft.com/office/powerpoint/2010/main" val="2131782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433388" y="698500"/>
            <a:ext cx="6056312" cy="3408363"/>
          </a:xfrm>
          <a:ln/>
        </p:spPr>
      </p:sp>
      <p:sp>
        <p:nvSpPr>
          <p:cNvPr id="51203" name="Notes Placeholder 2"/>
          <p:cNvSpPr>
            <a:spLocks noGrp="1"/>
          </p:cNvSpPr>
          <p:nvPr>
            <p:ph type="body" idx="1"/>
          </p:nvPr>
        </p:nvSpPr>
        <p:spPr>
          <a:noFill/>
        </p:spPr>
        <p:txBody>
          <a:bodyPr/>
          <a:lstStyle/>
          <a:p>
            <a:r>
              <a:rPr lang="en-US" dirty="0" smtClean="0"/>
              <a:t>We</a:t>
            </a:r>
            <a:r>
              <a:rPr lang="en-US" baseline="0" dirty="0" smtClean="0"/>
              <a:t> use the CMSIS support to first enable the clock for Port A, and then set up the three pins as GPIO.</a:t>
            </a:r>
            <a:endParaRPr lang="en-US" dirty="0" smtClean="0"/>
          </a:p>
        </p:txBody>
      </p:sp>
      <p:sp>
        <p:nvSpPr>
          <p:cNvPr id="51204"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861059E-B23C-4B8E-81E1-A1ED91312EFD}" type="slidenum">
              <a:rPr lang="en-US" sz="1200" smtClean="0"/>
              <a:pPr/>
              <a:t>32</a:t>
            </a:fld>
            <a:endParaRPr lang="en-US" sz="1200" smtClean="0"/>
          </a:p>
        </p:txBody>
      </p:sp>
    </p:spTree>
    <p:extLst>
      <p:ext uri="{BB962C8B-B14F-4D97-AF65-F5344CB8AC3E}">
        <p14:creationId xmlns:p14="http://schemas.microsoft.com/office/powerpoint/2010/main" val="145491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433388" y="698500"/>
            <a:ext cx="6056312" cy="3408363"/>
          </a:xfrm>
          <a:ln/>
        </p:spPr>
      </p:sp>
      <p:sp>
        <p:nvSpPr>
          <p:cNvPr id="52227" name="Notes Placeholder 2"/>
          <p:cNvSpPr>
            <a:spLocks noGrp="1"/>
          </p:cNvSpPr>
          <p:nvPr>
            <p:ph type="body" idx="1"/>
          </p:nvPr>
        </p:nvSpPr>
        <p:spPr>
          <a:noFill/>
        </p:spPr>
        <p:txBody>
          <a:bodyPr/>
          <a:lstStyle/>
          <a:p>
            <a:endParaRPr lang="en-US" dirty="0" smtClean="0"/>
          </a:p>
        </p:txBody>
      </p:sp>
      <p:sp>
        <p:nvSpPr>
          <p:cNvPr id="52228"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1439F87-DCA7-44A2-857B-87EE86DDF3B1}" type="slidenum">
              <a:rPr lang="en-US" sz="1200" smtClean="0"/>
              <a:pPr/>
              <a:t>3</a:t>
            </a:fld>
            <a:endParaRPr lang="en-US" sz="1200" smtClean="0"/>
          </a:p>
        </p:txBody>
      </p:sp>
    </p:spTree>
    <p:extLst>
      <p:ext uri="{BB962C8B-B14F-4D97-AF65-F5344CB8AC3E}">
        <p14:creationId xmlns:p14="http://schemas.microsoft.com/office/powerpoint/2010/main" val="2503077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433388" y="698500"/>
            <a:ext cx="6056312" cy="3408363"/>
          </a:xfrm>
          <a:ln/>
        </p:spPr>
      </p:sp>
      <p:sp>
        <p:nvSpPr>
          <p:cNvPr id="52227" name="Notes Placeholder 2"/>
          <p:cNvSpPr>
            <a:spLocks noGrp="1"/>
          </p:cNvSpPr>
          <p:nvPr>
            <p:ph type="body" idx="1"/>
          </p:nvPr>
        </p:nvSpPr>
        <p:spPr>
          <a:noFill/>
        </p:spPr>
        <p:txBody>
          <a:bodyPr/>
          <a:lstStyle/>
          <a:p>
            <a:endParaRPr lang="en-US" dirty="0" smtClean="0"/>
          </a:p>
        </p:txBody>
      </p:sp>
      <p:sp>
        <p:nvSpPr>
          <p:cNvPr id="52228"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1439F87-DCA7-44A2-857B-87EE86DDF3B1}" type="slidenum">
              <a:rPr lang="en-US" sz="1200" smtClean="0"/>
              <a:pPr/>
              <a:t>33</a:t>
            </a:fld>
            <a:endParaRPr lang="en-US" sz="1200" smtClean="0"/>
          </a:p>
        </p:txBody>
      </p:sp>
    </p:spTree>
    <p:extLst>
      <p:ext uri="{BB962C8B-B14F-4D97-AF65-F5344CB8AC3E}">
        <p14:creationId xmlns:p14="http://schemas.microsoft.com/office/powerpoint/2010/main" val="17512530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433388" y="698500"/>
            <a:ext cx="6056312" cy="3408363"/>
          </a:xfrm>
          <a:ln/>
        </p:spPr>
      </p:sp>
      <p:sp>
        <p:nvSpPr>
          <p:cNvPr id="57347" name="Notes Placeholder 2"/>
          <p:cNvSpPr>
            <a:spLocks noGrp="1"/>
          </p:cNvSpPr>
          <p:nvPr>
            <p:ph type="body" idx="1"/>
          </p:nvPr>
        </p:nvSpPr>
        <p:spPr>
          <a:noFill/>
        </p:spPr>
        <p:txBody>
          <a:bodyPr/>
          <a:lstStyle/>
          <a:p>
            <a:endParaRPr lang="en-US" smtClean="0"/>
          </a:p>
        </p:txBody>
      </p:sp>
      <p:sp>
        <p:nvSpPr>
          <p:cNvPr id="57348"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1FE74C7-7C6F-4F16-804D-C7562FB9AF02}" type="slidenum">
              <a:rPr lang="en-US" sz="1200" smtClean="0"/>
              <a:pPr/>
              <a:t>36</a:t>
            </a:fld>
            <a:endParaRPr lang="en-US" sz="1200" smtClean="0"/>
          </a:p>
        </p:txBody>
      </p:sp>
    </p:spTree>
    <p:extLst>
      <p:ext uri="{BB962C8B-B14F-4D97-AF65-F5344CB8AC3E}">
        <p14:creationId xmlns:p14="http://schemas.microsoft.com/office/powerpoint/2010/main" val="23105594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433388" y="698500"/>
            <a:ext cx="6056312" cy="3408363"/>
          </a:xfrm>
          <a:ln/>
        </p:spPr>
      </p:sp>
      <p:sp>
        <p:nvSpPr>
          <p:cNvPr id="56323" name="Notes Placeholder 2"/>
          <p:cNvSpPr>
            <a:spLocks noGrp="1"/>
          </p:cNvSpPr>
          <p:nvPr>
            <p:ph type="body" idx="1"/>
          </p:nvPr>
        </p:nvSpPr>
        <p:spPr>
          <a:noFill/>
        </p:spPr>
        <p:txBody>
          <a:bodyPr/>
          <a:lstStyle/>
          <a:p>
            <a:endParaRPr lang="en-US" smtClean="0"/>
          </a:p>
        </p:txBody>
      </p:sp>
      <p:sp>
        <p:nvSpPr>
          <p:cNvPr id="56324"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5B2113D-B425-44CF-A791-8ADA7E541684}" type="slidenum">
              <a:rPr lang="en-US" sz="1200" smtClean="0"/>
              <a:pPr/>
              <a:t>38</a:t>
            </a:fld>
            <a:endParaRPr lang="en-US" sz="1200" smtClean="0"/>
          </a:p>
        </p:txBody>
      </p:sp>
    </p:spTree>
    <p:extLst>
      <p:ext uri="{BB962C8B-B14F-4D97-AF65-F5344CB8AC3E}">
        <p14:creationId xmlns:p14="http://schemas.microsoft.com/office/powerpoint/2010/main" val="3411223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33388" y="698500"/>
            <a:ext cx="6056312" cy="3408363"/>
          </a:xfrm>
          <a:ln/>
        </p:spPr>
      </p:sp>
      <p:sp>
        <p:nvSpPr>
          <p:cNvPr id="32771" name="Notes Placeholder 2"/>
          <p:cNvSpPr>
            <a:spLocks noGrp="1"/>
          </p:cNvSpPr>
          <p:nvPr>
            <p:ph type="body" idx="1"/>
          </p:nvPr>
        </p:nvSpPr>
        <p:spPr>
          <a:noFill/>
        </p:spPr>
        <p:txBody>
          <a:bodyPr/>
          <a:lstStyle/>
          <a:p>
            <a:endParaRPr lang="en-US" smtClean="0"/>
          </a:p>
        </p:txBody>
      </p:sp>
      <p:sp>
        <p:nvSpPr>
          <p:cNvPr id="32772"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299FF01-7522-4BC9-B2F6-AACDA799881D}" type="slidenum">
              <a:rPr lang="en-US" sz="1200" smtClean="0"/>
              <a:pPr/>
              <a:t>4</a:t>
            </a:fld>
            <a:endParaRPr lang="en-US" sz="1200" smtClean="0"/>
          </a:p>
        </p:txBody>
      </p:sp>
    </p:spTree>
    <p:extLst>
      <p:ext uri="{BB962C8B-B14F-4D97-AF65-F5344CB8AC3E}">
        <p14:creationId xmlns:p14="http://schemas.microsoft.com/office/powerpoint/2010/main" val="3170274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433388" y="698500"/>
            <a:ext cx="6056312" cy="3408363"/>
          </a:xfrm>
          <a:ln/>
        </p:spPr>
      </p:sp>
      <p:sp>
        <p:nvSpPr>
          <p:cNvPr id="53251" name="Notes Placeholder 2"/>
          <p:cNvSpPr>
            <a:spLocks noGrp="1"/>
          </p:cNvSpPr>
          <p:nvPr>
            <p:ph type="body" idx="1"/>
          </p:nvPr>
        </p:nvSpPr>
        <p:spPr>
          <a:noFill/>
        </p:spPr>
        <p:txBody>
          <a:bodyPr/>
          <a:lstStyle/>
          <a:p>
            <a:endParaRPr lang="en-US" smtClean="0"/>
          </a:p>
        </p:txBody>
      </p:sp>
      <p:sp>
        <p:nvSpPr>
          <p:cNvPr id="53252"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F684C2B-D4E7-48FC-A2B6-4FFA2522BB71}" type="slidenum">
              <a:rPr lang="en-US" sz="1200" smtClean="0"/>
              <a:pPr/>
              <a:t>5</a:t>
            </a:fld>
            <a:endParaRPr lang="en-US" sz="1200" smtClean="0"/>
          </a:p>
        </p:txBody>
      </p:sp>
    </p:spTree>
    <p:extLst>
      <p:ext uri="{BB962C8B-B14F-4D97-AF65-F5344CB8AC3E}">
        <p14:creationId xmlns:p14="http://schemas.microsoft.com/office/powerpoint/2010/main" val="3462782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433388" y="698500"/>
            <a:ext cx="6056312" cy="3408363"/>
          </a:xfrm>
          <a:ln/>
        </p:spPr>
      </p:sp>
      <p:sp>
        <p:nvSpPr>
          <p:cNvPr id="54275" name="Notes Placeholder 2"/>
          <p:cNvSpPr>
            <a:spLocks noGrp="1"/>
          </p:cNvSpPr>
          <p:nvPr>
            <p:ph type="body" idx="1"/>
          </p:nvPr>
        </p:nvSpPr>
        <p:spPr>
          <a:noFill/>
        </p:spPr>
        <p:txBody>
          <a:bodyPr/>
          <a:lstStyle/>
          <a:p>
            <a:endParaRPr lang="en-US" smtClean="0"/>
          </a:p>
        </p:txBody>
      </p:sp>
      <p:sp>
        <p:nvSpPr>
          <p:cNvPr id="54276"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4A97FAF-7BD1-405F-B227-E9F3C7415F60}" type="slidenum">
              <a:rPr lang="en-US" sz="1200" smtClean="0"/>
              <a:pPr/>
              <a:t>6</a:t>
            </a:fld>
            <a:endParaRPr lang="en-US" sz="1200" smtClean="0"/>
          </a:p>
        </p:txBody>
      </p:sp>
    </p:spTree>
    <p:extLst>
      <p:ext uri="{BB962C8B-B14F-4D97-AF65-F5344CB8AC3E}">
        <p14:creationId xmlns:p14="http://schemas.microsoft.com/office/powerpoint/2010/main" val="1647867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433388" y="698500"/>
            <a:ext cx="6056312" cy="3408363"/>
          </a:xfrm>
          <a:ln/>
        </p:spPr>
      </p:sp>
      <p:sp>
        <p:nvSpPr>
          <p:cNvPr id="55299" name="Notes Placeholder 2"/>
          <p:cNvSpPr>
            <a:spLocks noGrp="1"/>
          </p:cNvSpPr>
          <p:nvPr>
            <p:ph type="body" idx="1"/>
          </p:nvPr>
        </p:nvSpPr>
        <p:spPr>
          <a:noFill/>
        </p:spPr>
        <p:txBody>
          <a:bodyPr/>
          <a:lstStyle/>
          <a:p>
            <a:endParaRPr lang="en-US" smtClean="0"/>
          </a:p>
        </p:txBody>
      </p:sp>
      <p:sp>
        <p:nvSpPr>
          <p:cNvPr id="55300"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B038424-5BD3-4253-B3A1-840F16CCFE47}" type="slidenum">
              <a:rPr lang="en-US" sz="1200" smtClean="0"/>
              <a:pPr/>
              <a:t>7</a:t>
            </a:fld>
            <a:endParaRPr lang="en-US" sz="1200" smtClean="0"/>
          </a:p>
        </p:txBody>
      </p:sp>
    </p:spTree>
    <p:extLst>
      <p:ext uri="{BB962C8B-B14F-4D97-AF65-F5344CB8AC3E}">
        <p14:creationId xmlns:p14="http://schemas.microsoft.com/office/powerpoint/2010/main" val="1517601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433388" y="698500"/>
            <a:ext cx="6056312" cy="3408363"/>
          </a:xfrm>
          <a:ln/>
        </p:spPr>
      </p:sp>
      <p:sp>
        <p:nvSpPr>
          <p:cNvPr id="52227" name="Notes Placeholder 2"/>
          <p:cNvSpPr>
            <a:spLocks noGrp="1"/>
          </p:cNvSpPr>
          <p:nvPr>
            <p:ph type="body" idx="1"/>
          </p:nvPr>
        </p:nvSpPr>
        <p:spPr>
          <a:noFill/>
        </p:spPr>
        <p:txBody>
          <a:bodyPr/>
          <a:lstStyle/>
          <a:p>
            <a:endParaRPr lang="en-US" dirty="0" smtClean="0"/>
          </a:p>
        </p:txBody>
      </p:sp>
      <p:sp>
        <p:nvSpPr>
          <p:cNvPr id="52228"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1439F87-DCA7-44A2-857B-87EE86DDF3B1}" type="slidenum">
              <a:rPr lang="en-US" sz="1200" smtClean="0"/>
              <a:pPr/>
              <a:t>8</a:t>
            </a:fld>
            <a:endParaRPr lang="en-US" sz="1200" smtClean="0"/>
          </a:p>
        </p:txBody>
      </p:sp>
    </p:spTree>
    <p:extLst>
      <p:ext uri="{BB962C8B-B14F-4D97-AF65-F5344CB8AC3E}">
        <p14:creationId xmlns:p14="http://schemas.microsoft.com/office/powerpoint/2010/main" val="838923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xfrm>
            <a:off x="433388" y="698500"/>
            <a:ext cx="6056312" cy="3408363"/>
          </a:xfrm>
          <a:ln/>
        </p:spPr>
      </p:sp>
      <p:sp>
        <p:nvSpPr>
          <p:cNvPr id="33795" name="Notes Placeholder 2"/>
          <p:cNvSpPr>
            <a:spLocks noGrp="1"/>
          </p:cNvSpPr>
          <p:nvPr>
            <p:ph type="body" idx="1"/>
          </p:nvPr>
        </p:nvSpPr>
        <p:spPr>
          <a:noFill/>
        </p:spPr>
        <p:txBody>
          <a:bodyPr/>
          <a:lstStyle/>
          <a:p>
            <a:r>
              <a:rPr lang="en-US" dirty="0" smtClean="0"/>
              <a:t>The pins on the KL25Z</a:t>
            </a:r>
            <a:r>
              <a:rPr lang="en-US" baseline="0" dirty="0" smtClean="0"/>
              <a:t> available for GPIO are marked in tan.</a:t>
            </a:r>
            <a:endParaRPr lang="en-US" dirty="0" smtClean="0"/>
          </a:p>
        </p:txBody>
      </p:sp>
      <p:sp>
        <p:nvSpPr>
          <p:cNvPr id="33796"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8F4A43D-6BC7-4DF9-8B0D-68AF092C77C3}" type="slidenum">
              <a:rPr lang="en-US" sz="1200" smtClean="0"/>
              <a:pPr/>
              <a:t>9</a:t>
            </a:fld>
            <a:endParaRPr lang="en-US" sz="1200" smtClean="0"/>
          </a:p>
        </p:txBody>
      </p:sp>
    </p:spTree>
    <p:extLst>
      <p:ext uri="{BB962C8B-B14F-4D97-AF65-F5344CB8AC3E}">
        <p14:creationId xmlns:p14="http://schemas.microsoft.com/office/powerpoint/2010/main" val="44940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235" y="1440000"/>
            <a:ext cx="11040000" cy="1920000"/>
          </a:xfrm>
        </p:spPr>
        <p:txBody>
          <a:bodyPr lIns="0" tIns="0" rIns="0" bIns="0">
            <a:normAutofit/>
          </a:bodyPr>
          <a:lstStyle>
            <a:lvl1pPr algn="r">
              <a:defRPr sz="4800" b="0">
                <a:solidFill>
                  <a:schemeClr val="accent1"/>
                </a:solidFill>
                <a:effectLst/>
              </a:defRPr>
            </a:lvl1pPr>
          </a:lstStyle>
          <a:p>
            <a:r>
              <a:rPr kumimoji="0" lang="en-GB" dirty="0" smtClean="0"/>
              <a:t>Click to Edit Title</a:t>
            </a:r>
            <a:endParaRPr kumimoji="0" lang="en-US" dirty="0"/>
          </a:p>
        </p:txBody>
      </p:sp>
      <p:sp>
        <p:nvSpPr>
          <p:cNvPr id="20" name="Subtitle 19"/>
          <p:cNvSpPr>
            <a:spLocks noGrp="1"/>
          </p:cNvSpPr>
          <p:nvPr>
            <p:ph type="subTitle" idx="1" hasCustomPrompt="1"/>
          </p:nvPr>
        </p:nvSpPr>
        <p:spPr>
          <a:xfrm>
            <a:off x="900235" y="3600000"/>
            <a:ext cx="11040000"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smtClean="0"/>
              <a:t>Click to edit subtitle</a:t>
            </a:r>
            <a:endParaRPr kumimoji="0" lang="en-US" dirty="0"/>
          </a:p>
        </p:txBody>
      </p:sp>
    </p:spTree>
    <p:extLst>
      <p:ext uri="{BB962C8B-B14F-4D97-AF65-F5344CB8AC3E}">
        <p14:creationId xmlns:p14="http://schemas.microsoft.com/office/powerpoint/2010/main" val="38083056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4838248"/>
      </p:ext>
    </p:extLst>
  </p:cSld>
  <p:clrMapOvr>
    <a:masterClrMapping/>
  </p:clrMapOvr>
  <p:transition>
    <p:pull dir="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39116206"/>
      </p:ext>
    </p:extLst>
  </p:cSld>
  <p:clrMapOvr>
    <a:masterClrMapping/>
  </p:clrMapOvr>
  <p:transition>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27404783"/>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672" y="1440000"/>
            <a:ext cx="1115865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4" name="TextBox 13"/>
          <p:cNvSpPr txBox="1"/>
          <p:nvPr/>
        </p:nvSpPr>
        <p:spPr>
          <a:xfrm>
            <a:off x="302458" y="1197429"/>
            <a:ext cx="914638" cy="914400"/>
          </a:xfrm>
          <a:prstGeom prst="rect">
            <a:avLst/>
          </a:prstGeom>
        </p:spPr>
        <p:txBody>
          <a:bodyPr vert="horz" wrap="none" lIns="0" tIns="0" rIns="0" bIns="0" rtlCol="0" anchor="t">
            <a:normAutofit/>
          </a:bodyPr>
          <a:lstStyle/>
          <a:p>
            <a:endParaRPr lang="en-US" sz="2400" dirty="0" smtClean="0"/>
          </a:p>
        </p:txBody>
      </p:sp>
    </p:spTree>
    <p:extLst>
      <p:ext uri="{BB962C8B-B14F-4D97-AF65-F5344CB8AC3E}">
        <p14:creationId xmlns:p14="http://schemas.microsoft.com/office/powerpoint/2010/main" val="245371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3" name="Content Placeholder 2"/>
          <p:cNvSpPr>
            <a:spLocks noGrp="1"/>
          </p:cNvSpPr>
          <p:nvPr>
            <p:ph sz="half" idx="1" hasCustomPrompt="1"/>
          </p:nvPr>
        </p:nvSpPr>
        <p:spPr>
          <a:xfrm>
            <a:off x="480002" y="1440000"/>
            <a:ext cx="527571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4" name="Content Placeholder 3"/>
          <p:cNvSpPr>
            <a:spLocks noGrp="1"/>
          </p:cNvSpPr>
          <p:nvPr>
            <p:ph sz="half" idx="2" hasCustomPrompt="1"/>
          </p:nvPr>
        </p:nvSpPr>
        <p:spPr>
          <a:xfrm>
            <a:off x="6077782" y="1440000"/>
            <a:ext cx="55625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Tree>
    <p:extLst>
      <p:ext uri="{BB962C8B-B14F-4D97-AF65-F5344CB8AC3E}">
        <p14:creationId xmlns:p14="http://schemas.microsoft.com/office/powerpoint/2010/main" val="22449643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672" y="1440000"/>
            <a:ext cx="527571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4" name="Content Placeholder 3"/>
          <p:cNvSpPr>
            <a:spLocks noGrp="1"/>
          </p:cNvSpPr>
          <p:nvPr>
            <p:ph sz="half" idx="2" hasCustomPrompt="1"/>
          </p:nvPr>
        </p:nvSpPr>
        <p:spPr>
          <a:xfrm>
            <a:off x="6077782" y="1440000"/>
            <a:ext cx="55625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3" name="Text Placeholder 12"/>
          <p:cNvSpPr>
            <a:spLocks noGrp="1"/>
          </p:cNvSpPr>
          <p:nvPr>
            <p:ph type="body" sz="quarter" idx="10" hasCustomPrompt="1"/>
          </p:nvPr>
        </p:nvSpPr>
        <p:spPr>
          <a:xfrm>
            <a:off x="498739" y="920442"/>
            <a:ext cx="11162907" cy="396000"/>
          </a:xfrm>
        </p:spPr>
        <p:txBody>
          <a:bodyPr/>
          <a:lstStyle>
            <a:lvl1pPr marL="0" indent="0">
              <a:buNone/>
              <a:defRPr sz="2400">
                <a:solidFill>
                  <a:schemeClr val="accent5"/>
                </a:solidFill>
              </a:defRPr>
            </a:lvl1pPr>
          </a:lstStyle>
          <a:p>
            <a:pPr lvl="0"/>
            <a:r>
              <a:rPr lang="en-GB" dirty="0" smtClean="0"/>
              <a:t>Click to edit subtitle</a:t>
            </a:r>
            <a:endParaRPr lang="en-US" dirty="0"/>
          </a:p>
        </p:txBody>
      </p:sp>
      <p:sp>
        <p:nvSpPr>
          <p:cNvPr id="14" name="TextBox 13"/>
          <p:cNvSpPr txBox="1"/>
          <p:nvPr/>
        </p:nvSpPr>
        <p:spPr>
          <a:xfrm>
            <a:off x="302458" y="1197429"/>
            <a:ext cx="914638" cy="914400"/>
          </a:xfrm>
          <a:prstGeom prst="rect">
            <a:avLst/>
          </a:prstGeom>
        </p:spPr>
        <p:txBody>
          <a:bodyPr vert="horz" wrap="none" lIns="0" tIns="0" rIns="0" bIns="0" rtlCol="0" anchor="t">
            <a:normAutofit/>
          </a:bodyPr>
          <a:lstStyle/>
          <a:p>
            <a:endParaRPr lang="en-US" sz="2400" dirty="0" smtClean="0"/>
          </a:p>
        </p:txBody>
      </p:sp>
    </p:spTree>
    <p:extLst>
      <p:ext uri="{BB962C8B-B14F-4D97-AF65-F5344CB8AC3E}">
        <p14:creationId xmlns:p14="http://schemas.microsoft.com/office/powerpoint/2010/main" val="22397271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672" y="1440000"/>
            <a:ext cx="1115865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3" name="Text Placeholder 12"/>
          <p:cNvSpPr>
            <a:spLocks noGrp="1"/>
          </p:cNvSpPr>
          <p:nvPr>
            <p:ph type="body" sz="quarter" idx="10" hasCustomPrompt="1"/>
          </p:nvPr>
        </p:nvSpPr>
        <p:spPr>
          <a:xfrm>
            <a:off x="498739" y="920442"/>
            <a:ext cx="11162907" cy="396000"/>
          </a:xfrm>
        </p:spPr>
        <p:txBody>
          <a:bodyPr/>
          <a:lstStyle>
            <a:lvl1pPr marL="0" indent="0">
              <a:buNone/>
              <a:defRPr sz="2400">
                <a:solidFill>
                  <a:schemeClr val="accent5"/>
                </a:solidFill>
              </a:defRPr>
            </a:lvl1pPr>
          </a:lstStyle>
          <a:p>
            <a:pPr lvl="0"/>
            <a:r>
              <a:rPr lang="en-GB" dirty="0" smtClean="0"/>
              <a:t>Click to edit subtitle</a:t>
            </a:r>
            <a:endParaRPr lang="en-US" dirty="0"/>
          </a:p>
        </p:txBody>
      </p:sp>
      <p:sp>
        <p:nvSpPr>
          <p:cNvPr id="14" name="TextBox 13"/>
          <p:cNvSpPr txBox="1"/>
          <p:nvPr/>
        </p:nvSpPr>
        <p:spPr>
          <a:xfrm>
            <a:off x="302458" y="1197429"/>
            <a:ext cx="914638" cy="914400"/>
          </a:xfrm>
          <a:prstGeom prst="rect">
            <a:avLst/>
          </a:prstGeom>
        </p:spPr>
        <p:txBody>
          <a:bodyPr vert="horz" wrap="none" lIns="0" tIns="0" rIns="0" bIns="0" rtlCol="0" anchor="t">
            <a:normAutofit/>
          </a:bodyPr>
          <a:lstStyle/>
          <a:p>
            <a:endParaRPr lang="en-US" sz="2400" dirty="0" smtClean="0"/>
          </a:p>
        </p:txBody>
      </p:sp>
    </p:spTree>
    <p:extLst>
      <p:ext uri="{BB962C8B-B14F-4D97-AF65-F5344CB8AC3E}">
        <p14:creationId xmlns:p14="http://schemas.microsoft.com/office/powerpoint/2010/main" val="34499423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3" name="Content Placeholder 2"/>
          <p:cNvSpPr>
            <a:spLocks noGrp="1"/>
          </p:cNvSpPr>
          <p:nvPr>
            <p:ph sz="half" idx="1" hasCustomPrompt="1"/>
          </p:nvPr>
        </p:nvSpPr>
        <p:spPr>
          <a:xfrm>
            <a:off x="480001" y="1440000"/>
            <a:ext cx="1116033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7" name="Rectangle 6"/>
          <p:cNvSpPr/>
          <p:nvPr/>
        </p:nvSpPr>
        <p:spPr bwMode="auto">
          <a:xfrm>
            <a:off x="0" y="1524003"/>
            <a:ext cx="12192000"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8" name="Rectangle 7"/>
          <p:cNvSpPr/>
          <p:nvPr/>
        </p:nvSpPr>
        <p:spPr bwMode="auto">
          <a:xfrm>
            <a:off x="3989325" y="1023286"/>
            <a:ext cx="4083712"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9" name="Rectangle 8"/>
          <p:cNvSpPr/>
          <p:nvPr/>
        </p:nvSpPr>
        <p:spPr bwMode="auto">
          <a:xfrm>
            <a:off x="3989325" y="6105410"/>
            <a:ext cx="4083712"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sp>
        <p:nvSpPr>
          <p:cNvPr id="11" name="Rectangle 10"/>
          <p:cNvSpPr/>
          <p:nvPr/>
        </p:nvSpPr>
        <p:spPr bwMode="auto">
          <a:xfrm>
            <a:off x="3989325" y="835138"/>
            <a:ext cx="4083712"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12" name="Rectangle 11"/>
          <p:cNvSpPr/>
          <p:nvPr/>
        </p:nvSpPr>
        <p:spPr bwMode="auto">
          <a:xfrm>
            <a:off x="3989325" y="6153730"/>
            <a:ext cx="4083712"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spTree>
    <p:extLst>
      <p:ext uri="{BB962C8B-B14F-4D97-AF65-F5344CB8AC3E}">
        <p14:creationId xmlns:p14="http://schemas.microsoft.com/office/powerpoint/2010/main" val="3732152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5" name="Rectangle 4"/>
          <p:cNvSpPr/>
          <p:nvPr/>
        </p:nvSpPr>
        <p:spPr bwMode="auto">
          <a:xfrm>
            <a:off x="0" y="1524003"/>
            <a:ext cx="12192000"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6" name="Rectangle 5"/>
          <p:cNvSpPr/>
          <p:nvPr/>
        </p:nvSpPr>
        <p:spPr bwMode="auto">
          <a:xfrm>
            <a:off x="3989325" y="1023286"/>
            <a:ext cx="4083712"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7" name="Rectangle 6"/>
          <p:cNvSpPr/>
          <p:nvPr/>
        </p:nvSpPr>
        <p:spPr bwMode="auto">
          <a:xfrm>
            <a:off x="3989325" y="6105410"/>
            <a:ext cx="4083712"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cxnSp>
        <p:nvCxnSpPr>
          <p:cNvPr id="11" name="Straight Connector 10"/>
          <p:cNvCxnSpPr/>
          <p:nvPr/>
        </p:nvCxnSpPr>
        <p:spPr>
          <a:xfrm>
            <a:off x="606730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80002" y="1440000"/>
            <a:ext cx="527571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13" name="Content Placeholder 3"/>
          <p:cNvSpPr>
            <a:spLocks noGrp="1"/>
          </p:cNvSpPr>
          <p:nvPr>
            <p:ph sz="half" idx="2" hasCustomPrompt="1"/>
          </p:nvPr>
        </p:nvSpPr>
        <p:spPr>
          <a:xfrm>
            <a:off x="6078383" y="1440000"/>
            <a:ext cx="556194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10" name="Rectangle 9"/>
          <p:cNvSpPr/>
          <p:nvPr/>
        </p:nvSpPr>
        <p:spPr bwMode="auto">
          <a:xfrm>
            <a:off x="3989325" y="835138"/>
            <a:ext cx="4083712"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14" name="Rectangle 13"/>
          <p:cNvSpPr/>
          <p:nvPr/>
        </p:nvSpPr>
        <p:spPr bwMode="auto">
          <a:xfrm>
            <a:off x="3989325" y="6153730"/>
            <a:ext cx="4083712"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cxnSp>
        <p:nvCxnSpPr>
          <p:cNvPr id="15" name="Straight Connector 14"/>
          <p:cNvCxnSpPr/>
          <p:nvPr/>
        </p:nvCxnSpPr>
        <p:spPr>
          <a:xfrm>
            <a:off x="468785"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06730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43646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235" y="2796215"/>
            <a:ext cx="11040000" cy="1013625"/>
          </a:xfrm>
        </p:spPr>
        <p:txBody>
          <a:bodyPr lIns="0" tIns="0" rIns="0" bIns="0">
            <a:normAutofit/>
          </a:bodyPr>
          <a:lstStyle>
            <a:lvl1pPr algn="r">
              <a:defRPr sz="4800" b="0">
                <a:solidFill>
                  <a:schemeClr val="accent1"/>
                </a:solidFill>
                <a:effectLst/>
              </a:defRPr>
            </a:lvl1pPr>
          </a:lstStyle>
          <a:p>
            <a:r>
              <a:rPr kumimoji="0" lang="en-GB" dirty="0" smtClean="0"/>
              <a:t>Click to Edit Title</a:t>
            </a:r>
            <a:endParaRPr kumimoji="0" lang="en-US" dirty="0"/>
          </a:p>
        </p:txBody>
      </p:sp>
    </p:spTree>
    <p:extLst>
      <p:ext uri="{BB962C8B-B14F-4D97-AF65-F5344CB8AC3E}">
        <p14:creationId xmlns:p14="http://schemas.microsoft.com/office/powerpoint/2010/main" val="161476131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5390" y="2540003"/>
            <a:ext cx="9278624" cy="1479663"/>
          </a:xfrm>
        </p:spPr>
        <p:txBody>
          <a:bodyPr lIns="0" tIns="0" rIns="0" bIns="0">
            <a:noAutofit/>
          </a:bodyPr>
          <a:lstStyle>
            <a:lvl1pPr algn="l">
              <a:defRPr sz="3200" b="0" baseline="0">
                <a:solidFill>
                  <a:schemeClr val="accent1"/>
                </a:solidFill>
                <a:effectLst/>
              </a:defRPr>
            </a:lvl1pPr>
          </a:lstStyle>
          <a:p>
            <a:r>
              <a:rPr kumimoji="0" lang="en-GB" dirty="0" smtClean="0"/>
              <a:t>Type or insert a quote into this box ensuring each line of text is as equal as possible.  There are three line to fill so please edit as required.  Character count </a:t>
            </a:r>
            <a:r>
              <a:rPr kumimoji="0" lang="en-GB" dirty="0" err="1" smtClean="0"/>
              <a:t>approx</a:t>
            </a:r>
            <a:r>
              <a:rPr kumimoji="0" lang="en-GB" dirty="0" smtClean="0"/>
              <a:t> 160</a:t>
            </a:r>
            <a:endParaRPr kumimoji="0" lang="en-US" dirty="0"/>
          </a:p>
        </p:txBody>
      </p:sp>
      <p:sp>
        <p:nvSpPr>
          <p:cNvPr id="12" name="TextBox 11"/>
          <p:cNvSpPr txBox="1"/>
          <p:nvPr/>
        </p:nvSpPr>
        <p:spPr>
          <a:xfrm>
            <a:off x="3359418" y="4515556"/>
            <a:ext cx="914638" cy="914400"/>
          </a:xfrm>
          <a:prstGeom prst="rect">
            <a:avLst/>
          </a:prstGeom>
        </p:spPr>
        <p:txBody>
          <a:bodyPr vert="horz" wrap="none" lIns="0" tIns="0" rIns="0" bIns="0" rtlCol="0" anchor="t">
            <a:normAutofit/>
          </a:bodyPr>
          <a:lstStyle/>
          <a:p>
            <a:endParaRPr lang="en-US" sz="2400" dirty="0" smtClean="0"/>
          </a:p>
        </p:txBody>
      </p:sp>
      <p:sp>
        <p:nvSpPr>
          <p:cNvPr id="14" name="Text Placeholder 13"/>
          <p:cNvSpPr>
            <a:spLocks noGrp="1"/>
          </p:cNvSpPr>
          <p:nvPr>
            <p:ph type="body" sz="quarter" idx="11" hasCustomPrompt="1"/>
          </p:nvPr>
        </p:nvSpPr>
        <p:spPr>
          <a:xfrm>
            <a:off x="6182456" y="4524561"/>
            <a:ext cx="4712219"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smtClean="0"/>
              <a:t>Type acknowledgement or source of statement</a:t>
            </a:r>
            <a:endParaRPr lang="en-US" dirty="0"/>
          </a:p>
        </p:txBody>
      </p:sp>
    </p:spTree>
    <p:extLst>
      <p:ext uri="{BB962C8B-B14F-4D97-AF65-F5344CB8AC3E}">
        <p14:creationId xmlns:p14="http://schemas.microsoft.com/office/powerpoint/2010/main" val="37724193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999" y="336000"/>
            <a:ext cx="11162907" cy="576000"/>
          </a:xfrm>
          <a:prstGeom prst="rect">
            <a:avLst/>
          </a:prstGeom>
        </p:spPr>
        <p:txBody>
          <a:bodyPr vert="horz" lIns="0" tIns="0" rIns="0" bIns="0" anchor="t">
            <a:normAutofit/>
          </a:bodyPr>
          <a:lstStyle/>
          <a:p>
            <a:r>
              <a:rPr kumimoji="0" lang="en-GB" dirty="0" smtClean="0"/>
              <a:t>Click to Edit Title</a:t>
            </a:r>
            <a:endParaRPr kumimoji="0" lang="en-US" dirty="0"/>
          </a:p>
        </p:txBody>
      </p:sp>
      <p:sp>
        <p:nvSpPr>
          <p:cNvPr id="4" name="Text Placeholder 3"/>
          <p:cNvSpPr>
            <a:spLocks noGrp="1"/>
          </p:cNvSpPr>
          <p:nvPr>
            <p:ph type="body" idx="1"/>
          </p:nvPr>
        </p:nvSpPr>
        <p:spPr>
          <a:xfrm>
            <a:off x="480001" y="1440000"/>
            <a:ext cx="11160332" cy="4680000"/>
          </a:xfrm>
          <a:prstGeom prst="rect">
            <a:avLst/>
          </a:prstGeom>
        </p:spPr>
        <p:txBody>
          <a:bodyPr vert="horz" lIns="0" tIns="0" rIns="0" bIns="0">
            <a:noAutofit/>
          </a:bodyPr>
          <a:lstStyle/>
          <a:p>
            <a:pPr lvl="0" eaLnBrk="1" latinLnBrk="0" hangingPunct="1"/>
            <a:r>
              <a:rPr kumimoji="0" lang="en-GB" dirty="0" smtClean="0"/>
              <a:t>Click to edit text</a:t>
            </a:r>
          </a:p>
          <a:p>
            <a:pPr lvl="1" eaLnBrk="1" latinLnBrk="0" hangingPunct="1"/>
            <a:r>
              <a:rPr kumimoji="0" lang="en-GB" dirty="0" smtClean="0"/>
              <a:t>Second level</a:t>
            </a:r>
          </a:p>
          <a:p>
            <a:pPr lvl="2" eaLnBrk="1" latinLnBrk="0" hangingPunct="1"/>
            <a:r>
              <a:rPr kumimoji="0" lang="en-GB" dirty="0" smtClean="0"/>
              <a:t>Third level</a:t>
            </a:r>
          </a:p>
          <a:p>
            <a:pPr lvl="3" eaLnBrk="1" latinLnBrk="0" hangingPunct="1"/>
            <a:r>
              <a:rPr kumimoji="0" lang="en-GB" dirty="0" smtClean="0"/>
              <a:t>Fourth level</a:t>
            </a:r>
          </a:p>
          <a:p>
            <a:pPr lvl="4" eaLnBrk="1" latinLnBrk="0" hangingPunct="1"/>
            <a:r>
              <a:rPr kumimoji="0" lang="en-GB" dirty="0" smtClean="0"/>
              <a:t>Fifth level</a:t>
            </a:r>
            <a:endParaRPr kumimoji="0" lang="en-US" dirty="0"/>
          </a:p>
        </p:txBody>
      </p:sp>
      <p:sp>
        <p:nvSpPr>
          <p:cNvPr id="7" name="Slide Number Placeholder 4"/>
          <p:cNvSpPr txBox="1">
            <a:spLocks/>
          </p:cNvSpPr>
          <p:nvPr/>
        </p:nvSpPr>
        <p:spPr>
          <a:xfrm>
            <a:off x="477913" y="6559369"/>
            <a:ext cx="1303385"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z="1000"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sz="1000" dirty="0" smtClean="0"/>
          </a:p>
          <a:p>
            <a:endParaRPr lang="en-US" sz="1000" b="0" dirty="0"/>
          </a:p>
        </p:txBody>
      </p:sp>
      <p:sp>
        <p:nvSpPr>
          <p:cNvPr id="6" name="Text Box 13"/>
          <p:cNvSpPr txBox="1">
            <a:spLocks noChangeArrowheads="1"/>
          </p:cNvSpPr>
          <p:nvPr userDrawn="1"/>
        </p:nvSpPr>
        <p:spPr bwMode="auto">
          <a:xfrm>
            <a:off x="6176434" y="6518275"/>
            <a:ext cx="205316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sz="1200" smtClean="0"/>
          </a:p>
        </p:txBody>
      </p:sp>
      <p:pic>
        <p:nvPicPr>
          <p:cNvPr id="1030" name="Picture 6" descr="https://brand.ncsu.edu/assets/logos/ncstate-brick-4x1-red.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836025" y="0"/>
            <a:ext cx="3355975" cy="528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63708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ransition>
    <p:pull dir="ru"/>
  </p:transition>
  <p:timing>
    <p:tnLst>
      <p:par>
        <p:cTn id="1" dur="indefinite" restart="never" nodeType="tmRoot"/>
      </p:par>
    </p:tnLst>
  </p:timing>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627063"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55663" indent="-265113" algn="l" rtl="0" eaLnBrk="1" latinLnBrk="0" hangingPunct="1">
        <a:spcBef>
          <a:spcPts val="400"/>
        </a:spcBef>
        <a:buClr>
          <a:schemeClr val="accent5"/>
        </a:buClr>
        <a:buSzPct val="95000"/>
        <a:buFont typeface="Wingdings" charset="2"/>
        <a:buChar char="§"/>
        <a:defRPr kumimoji="0" sz="1800" b="0" i="0" kern="1200">
          <a:solidFill>
            <a:schemeClr val="tx1"/>
          </a:solidFill>
          <a:latin typeface="Gill Sans MT"/>
          <a:ea typeface="+mn-ea"/>
          <a:cs typeface="Gill Sans MT"/>
        </a:defRPr>
      </a:lvl3pPr>
      <a:lvl4pPr marL="1033463" indent="-265113" algn="l" rtl="0" eaLnBrk="1" latinLnBrk="0" hangingPunct="1">
        <a:spcBef>
          <a:spcPts val="400"/>
        </a:spcBef>
        <a:buClr>
          <a:schemeClr val="accent5"/>
        </a:buClr>
        <a:buSzPct val="95000"/>
        <a:buFont typeface="Wingdings" charset="2"/>
        <a:buChar char="§"/>
        <a:defRPr kumimoji="0" sz="1600" b="0" i="0" kern="1200">
          <a:solidFill>
            <a:schemeClr val="tx1"/>
          </a:solidFill>
          <a:latin typeface="Gill Sans MT"/>
          <a:ea typeface="+mn-ea"/>
          <a:cs typeface="Gill Sans MT"/>
        </a:defRPr>
      </a:lvl4pPr>
      <a:lvl5pPr marL="1201738" indent="-265113" algn="l" rtl="0" eaLnBrk="1" latinLnBrk="0" hangingPunct="1">
        <a:spcBef>
          <a:spcPts val="400"/>
        </a:spcBef>
        <a:buClr>
          <a:schemeClr val="accent5"/>
        </a:buClr>
        <a:buSzPct val="95000"/>
        <a:buFont typeface="Wingdings" charset="2"/>
        <a:buChar char="§"/>
        <a:defRPr kumimoji="0" sz="14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2.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209800" y="2895600"/>
            <a:ext cx="7772400" cy="1143000"/>
          </a:xfrm>
        </p:spPr>
        <p:txBody>
          <a:bodyPr/>
          <a:lstStyle/>
          <a:p>
            <a:pPr>
              <a:defRPr/>
            </a:pPr>
            <a:r>
              <a:rPr lang="en-US" sz="4000" dirty="0"/>
              <a:t>General Purpose I/O</a:t>
            </a:r>
            <a:endParaRPr lang="en-US" sz="4000" i="1" dirty="0"/>
          </a:p>
        </p:txBody>
      </p:sp>
      <p:sp>
        <p:nvSpPr>
          <p:cNvPr id="2051" name="Rectangle 3"/>
          <p:cNvSpPr>
            <a:spLocks noGrp="1" noChangeArrowheads="1"/>
          </p:cNvSpPr>
          <p:nvPr>
            <p:ph type="subTitle" idx="1"/>
          </p:nvPr>
        </p:nvSpPr>
        <p:spPr>
          <a:xfrm>
            <a:off x="2895600" y="4648200"/>
            <a:ext cx="6400800" cy="1295400"/>
          </a:xfrm>
        </p:spPr>
        <p:txBody>
          <a:bodyPr/>
          <a:lstStyle/>
          <a:p>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Sharing MCU Pins</a:t>
            </a:r>
            <a:endParaRPr lang="en-US" dirty="0"/>
          </a:p>
        </p:txBody>
      </p:sp>
      <p:grpSp>
        <p:nvGrpSpPr>
          <p:cNvPr id="4" name="Group 3"/>
          <p:cNvGrpSpPr/>
          <p:nvPr/>
        </p:nvGrpSpPr>
        <p:grpSpPr>
          <a:xfrm>
            <a:off x="685800" y="1141799"/>
            <a:ext cx="4599924" cy="2819400"/>
            <a:chOff x="1191276" y="1600202"/>
            <a:chExt cx="4599924" cy="2819400"/>
          </a:xfrm>
        </p:grpSpPr>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731" t="72858" r="32992" b="1"/>
            <a:stretch/>
          </p:blipFill>
          <p:spPr bwMode="auto">
            <a:xfrm rot="5400000">
              <a:off x="519438" y="2272040"/>
              <a:ext cx="2819400" cy="1475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181600" y="2330620"/>
              <a:ext cx="609600" cy="461325"/>
            </a:xfrm>
            <a:prstGeom prst="rect">
              <a:avLst/>
            </a:prstGeom>
            <a:noFill/>
            <a:ln>
              <a:solidFill>
                <a:schemeClr val="tx1">
                  <a:lumMod val="50000"/>
                </a:schemeClr>
              </a:solidFill>
            </a:ln>
          </p:spPr>
          <p:txBody>
            <a:bodyPr wrap="none" rtlCol="0" anchor="ctr" anchorCtr="1">
              <a:noAutofit/>
            </a:bodyPr>
            <a:lstStyle/>
            <a:p>
              <a:pPr algn="ctr"/>
              <a:r>
                <a:rPr lang="en-US" sz="1800" dirty="0" smtClean="0">
                  <a:latin typeface="Calibri" panose="020F0502020204030204" pitchFamily="34" charset="0"/>
                </a:rPr>
                <a:t>CPU</a:t>
              </a:r>
              <a:endParaRPr lang="en-US" sz="1800" dirty="0">
                <a:latin typeface="Calibri" panose="020F0502020204030204" pitchFamily="34" charset="0"/>
              </a:endParaRPr>
            </a:p>
          </p:txBody>
        </p:sp>
        <p:sp>
          <p:nvSpPr>
            <p:cNvPr id="7" name="TextBox 6"/>
            <p:cNvSpPr txBox="1"/>
            <p:nvPr/>
          </p:nvSpPr>
          <p:spPr>
            <a:xfrm>
              <a:off x="3404071" y="1803057"/>
              <a:ext cx="848048" cy="304800"/>
            </a:xfrm>
            <a:prstGeom prst="rect">
              <a:avLst/>
            </a:prstGeom>
            <a:noFill/>
            <a:ln>
              <a:solidFill>
                <a:schemeClr val="tx1">
                  <a:lumMod val="50000"/>
                </a:schemeClr>
              </a:solidFill>
            </a:ln>
          </p:spPr>
          <p:txBody>
            <a:bodyPr wrap="none" rtlCol="0" anchor="ctr" anchorCtr="1">
              <a:noAutofit/>
            </a:bodyPr>
            <a:lstStyle/>
            <a:p>
              <a:pPr algn="ctr"/>
              <a:r>
                <a:rPr lang="en-US" sz="1800" dirty="0" smtClean="0">
                  <a:latin typeface="Calibri" panose="020F0502020204030204" pitchFamily="34" charset="0"/>
                </a:rPr>
                <a:t>GPIO</a:t>
              </a:r>
              <a:endParaRPr lang="en-US" sz="1800" dirty="0">
                <a:latin typeface="Calibri" panose="020F0502020204030204" pitchFamily="34" charset="0"/>
              </a:endParaRPr>
            </a:p>
          </p:txBody>
        </p:sp>
        <p:sp>
          <p:nvSpPr>
            <p:cNvPr id="8" name="TextBox 7"/>
            <p:cNvSpPr txBox="1"/>
            <p:nvPr/>
          </p:nvSpPr>
          <p:spPr>
            <a:xfrm>
              <a:off x="3404071" y="2408885"/>
              <a:ext cx="848048" cy="304801"/>
            </a:xfrm>
            <a:prstGeom prst="rect">
              <a:avLst/>
            </a:prstGeom>
            <a:noFill/>
            <a:ln>
              <a:solidFill>
                <a:schemeClr val="tx1">
                  <a:lumMod val="50000"/>
                </a:schemeClr>
              </a:solidFill>
            </a:ln>
          </p:spPr>
          <p:txBody>
            <a:bodyPr wrap="none" rtlCol="0" anchor="ctr" anchorCtr="1">
              <a:noAutofit/>
            </a:bodyPr>
            <a:lstStyle/>
            <a:p>
              <a:pPr algn="ctr"/>
              <a:r>
                <a:rPr lang="en-US" sz="1800" dirty="0" smtClean="0">
                  <a:latin typeface="Calibri" panose="020F0502020204030204" pitchFamily="34" charset="0"/>
                </a:rPr>
                <a:t>UART0</a:t>
              </a:r>
              <a:endParaRPr lang="en-US" sz="1800" dirty="0">
                <a:latin typeface="Calibri" panose="020F0502020204030204" pitchFamily="34" charset="0"/>
              </a:endParaRPr>
            </a:p>
          </p:txBody>
        </p:sp>
        <p:sp>
          <p:nvSpPr>
            <p:cNvPr id="9" name="TextBox 8"/>
            <p:cNvSpPr txBox="1"/>
            <p:nvPr/>
          </p:nvSpPr>
          <p:spPr>
            <a:xfrm>
              <a:off x="3404071" y="3018486"/>
              <a:ext cx="848048" cy="304801"/>
            </a:xfrm>
            <a:prstGeom prst="rect">
              <a:avLst/>
            </a:prstGeom>
            <a:noFill/>
            <a:ln>
              <a:solidFill>
                <a:schemeClr val="tx1">
                  <a:lumMod val="50000"/>
                </a:schemeClr>
              </a:solidFill>
            </a:ln>
          </p:spPr>
          <p:txBody>
            <a:bodyPr wrap="none" rtlCol="0" anchor="ctr" anchorCtr="1">
              <a:noAutofit/>
            </a:bodyPr>
            <a:lstStyle/>
            <a:p>
              <a:pPr algn="ctr"/>
              <a:r>
                <a:rPr lang="en-US" sz="1800" dirty="0" smtClean="0">
                  <a:latin typeface="Calibri" panose="020F0502020204030204" pitchFamily="34" charset="0"/>
                </a:rPr>
                <a:t>TPM2</a:t>
              </a:r>
              <a:endParaRPr lang="en-US" sz="1800" dirty="0">
                <a:latin typeface="Calibri" panose="020F0502020204030204" pitchFamily="34" charset="0"/>
              </a:endParaRPr>
            </a:p>
          </p:txBody>
        </p:sp>
        <p:cxnSp>
          <p:nvCxnSpPr>
            <p:cNvPr id="10" name="Elbow Connector 9"/>
            <p:cNvCxnSpPr>
              <a:stCxn id="29" idx="0"/>
              <a:endCxn id="7" idx="1"/>
            </p:cNvCxnSpPr>
            <p:nvPr/>
          </p:nvCxnSpPr>
          <p:spPr bwMode="auto">
            <a:xfrm flipV="1">
              <a:off x="2641365" y="1955457"/>
              <a:ext cx="762706" cy="308567"/>
            </a:xfrm>
            <a:prstGeom prst="bentConnector3">
              <a:avLst>
                <a:gd name="adj1" fmla="val 50000"/>
              </a:avLst>
            </a:prstGeom>
            <a:solidFill>
              <a:schemeClr val="accent1"/>
            </a:solidFill>
            <a:ln w="19050" cap="flat" cmpd="sng" algn="ctr">
              <a:solidFill>
                <a:schemeClr val="tx1"/>
              </a:solidFill>
              <a:prstDash val="solid"/>
              <a:round/>
              <a:headEnd type="triangle" w="med" len="med"/>
              <a:tailEnd type="triangle" w="med" len="med"/>
            </a:ln>
            <a:effectLst/>
          </p:spPr>
        </p:cxnSp>
        <p:grpSp>
          <p:nvGrpSpPr>
            <p:cNvPr id="11" name="Group 10"/>
            <p:cNvGrpSpPr/>
            <p:nvPr/>
          </p:nvGrpSpPr>
          <p:grpSpPr>
            <a:xfrm rot="5400000">
              <a:off x="2064941" y="2408882"/>
              <a:ext cx="848048" cy="304802"/>
              <a:chOff x="3404071" y="3524118"/>
              <a:chExt cx="848048" cy="304802"/>
            </a:xfrm>
          </p:grpSpPr>
          <p:sp>
            <p:nvSpPr>
              <p:cNvPr id="29" name="TextBox 28"/>
              <p:cNvSpPr txBox="1"/>
              <p:nvPr/>
            </p:nvSpPr>
            <p:spPr>
              <a:xfrm>
                <a:off x="3404071" y="3524119"/>
                <a:ext cx="253529" cy="304801"/>
              </a:xfrm>
              <a:prstGeom prst="rect">
                <a:avLst/>
              </a:prstGeom>
              <a:noFill/>
              <a:ln>
                <a:solidFill>
                  <a:schemeClr val="tx1">
                    <a:lumMod val="50000"/>
                  </a:schemeClr>
                </a:solidFill>
              </a:ln>
            </p:spPr>
            <p:txBody>
              <a:bodyPr wrap="none" rtlCol="0" anchor="ctr" anchorCtr="1">
                <a:noAutofit/>
              </a:bodyPr>
              <a:lstStyle/>
              <a:p>
                <a:pPr algn="ctr"/>
                <a:endParaRPr lang="en-US" sz="1800" dirty="0">
                  <a:latin typeface="Calibri" panose="020F0502020204030204" pitchFamily="34" charset="0"/>
                </a:endParaRPr>
              </a:p>
            </p:txBody>
          </p:sp>
          <p:sp>
            <p:nvSpPr>
              <p:cNvPr id="30" name="TextBox 29"/>
              <p:cNvSpPr txBox="1"/>
              <p:nvPr/>
            </p:nvSpPr>
            <p:spPr>
              <a:xfrm>
                <a:off x="3998590" y="3524118"/>
                <a:ext cx="253529" cy="304801"/>
              </a:xfrm>
              <a:prstGeom prst="rect">
                <a:avLst/>
              </a:prstGeom>
              <a:noFill/>
              <a:ln>
                <a:solidFill>
                  <a:schemeClr val="tx1">
                    <a:lumMod val="50000"/>
                  </a:schemeClr>
                </a:solidFill>
              </a:ln>
            </p:spPr>
            <p:txBody>
              <a:bodyPr wrap="none" rtlCol="0" anchor="ctr" anchorCtr="1">
                <a:noAutofit/>
              </a:bodyPr>
              <a:lstStyle/>
              <a:p>
                <a:pPr algn="ctr"/>
                <a:endParaRPr lang="en-US" sz="1800" dirty="0">
                  <a:latin typeface="Calibri" panose="020F0502020204030204" pitchFamily="34" charset="0"/>
                </a:endParaRPr>
              </a:p>
            </p:txBody>
          </p:sp>
          <p:sp>
            <p:nvSpPr>
              <p:cNvPr id="31" name="TextBox 30"/>
              <p:cNvSpPr txBox="1"/>
              <p:nvPr/>
            </p:nvSpPr>
            <p:spPr>
              <a:xfrm>
                <a:off x="3404071" y="3524119"/>
                <a:ext cx="848048" cy="304801"/>
              </a:xfrm>
              <a:prstGeom prst="rect">
                <a:avLst/>
              </a:prstGeom>
              <a:solidFill>
                <a:schemeClr val="bg1"/>
              </a:solidFill>
              <a:ln>
                <a:solidFill>
                  <a:schemeClr val="tx1">
                    <a:lumMod val="50000"/>
                  </a:schemeClr>
                </a:solidFill>
              </a:ln>
            </p:spPr>
            <p:txBody>
              <a:bodyPr wrap="none" rtlCol="0" anchor="ctr" anchorCtr="1">
                <a:noAutofit/>
              </a:bodyPr>
              <a:lstStyle/>
              <a:p>
                <a:pPr algn="ctr"/>
                <a:r>
                  <a:rPr lang="en-US" sz="1800" dirty="0" smtClean="0">
                    <a:latin typeface="Calibri" panose="020F0502020204030204" pitchFamily="34" charset="0"/>
                  </a:rPr>
                  <a:t>PORTA</a:t>
                </a:r>
                <a:endParaRPr lang="en-US" sz="1800" dirty="0">
                  <a:latin typeface="Calibri" panose="020F0502020204030204" pitchFamily="34" charset="0"/>
                </a:endParaRPr>
              </a:p>
            </p:txBody>
          </p:sp>
        </p:grpSp>
        <p:cxnSp>
          <p:nvCxnSpPr>
            <p:cNvPr id="12" name="Elbow Connector 11"/>
            <p:cNvCxnSpPr>
              <a:stCxn id="31" idx="0"/>
              <a:endCxn id="8" idx="1"/>
            </p:cNvCxnSpPr>
            <p:nvPr/>
          </p:nvCxnSpPr>
          <p:spPr bwMode="auto">
            <a:xfrm>
              <a:off x="2641366" y="2561284"/>
              <a:ext cx="762705" cy="2"/>
            </a:xfrm>
            <a:prstGeom prst="bentConnector3">
              <a:avLst>
                <a:gd name="adj1" fmla="val 50000"/>
              </a:avLst>
            </a:prstGeom>
            <a:solidFill>
              <a:schemeClr val="accent1"/>
            </a:solidFill>
            <a:ln w="19050" cap="flat" cmpd="sng" algn="ctr">
              <a:solidFill>
                <a:schemeClr val="bg1">
                  <a:lumMod val="75000"/>
                </a:schemeClr>
              </a:solidFill>
              <a:prstDash val="solid"/>
              <a:round/>
              <a:headEnd type="triangle" w="med" len="med"/>
              <a:tailEnd type="triangle" w="med" len="med"/>
            </a:ln>
            <a:effectLst/>
          </p:spPr>
        </p:cxnSp>
        <p:cxnSp>
          <p:nvCxnSpPr>
            <p:cNvPr id="13" name="Elbow Connector 12"/>
            <p:cNvCxnSpPr>
              <a:stCxn id="30" idx="0"/>
              <a:endCxn id="9" idx="1"/>
            </p:cNvCxnSpPr>
            <p:nvPr/>
          </p:nvCxnSpPr>
          <p:spPr bwMode="auto">
            <a:xfrm>
              <a:off x="2641366" y="2858543"/>
              <a:ext cx="762705" cy="312344"/>
            </a:xfrm>
            <a:prstGeom prst="bentConnector3">
              <a:avLst>
                <a:gd name="adj1" fmla="val 50000"/>
              </a:avLst>
            </a:prstGeom>
            <a:solidFill>
              <a:schemeClr val="accent1"/>
            </a:solidFill>
            <a:ln w="19050" cap="flat" cmpd="sng" algn="ctr">
              <a:solidFill>
                <a:schemeClr val="bg1">
                  <a:lumMod val="75000"/>
                </a:schemeClr>
              </a:solidFill>
              <a:prstDash val="solid"/>
              <a:round/>
              <a:headEnd type="triangle" w="med" len="med"/>
              <a:tailEnd type="triangle" w="med" len="med"/>
            </a:ln>
            <a:effectLst/>
          </p:spPr>
        </p:cxnSp>
        <p:cxnSp>
          <p:nvCxnSpPr>
            <p:cNvPr id="14" name="Elbow Connector 13"/>
            <p:cNvCxnSpPr>
              <a:endCxn id="31" idx="2"/>
            </p:cNvCxnSpPr>
            <p:nvPr/>
          </p:nvCxnSpPr>
          <p:spPr bwMode="auto">
            <a:xfrm>
              <a:off x="1612134" y="2560811"/>
              <a:ext cx="724431" cy="473"/>
            </a:xfrm>
            <a:prstGeom prst="bentConnector3">
              <a:avLst>
                <a:gd name="adj1" fmla="val 50000"/>
              </a:avLst>
            </a:prstGeom>
            <a:solidFill>
              <a:schemeClr val="accent1"/>
            </a:solidFill>
            <a:ln w="19050" cap="flat" cmpd="sng" algn="ctr">
              <a:solidFill>
                <a:schemeClr val="tx1"/>
              </a:solidFill>
              <a:prstDash val="solid"/>
              <a:round/>
              <a:headEnd type="triangle" w="med" len="med"/>
              <a:tailEnd type="triangle" w="med" len="med"/>
            </a:ln>
            <a:effectLst/>
          </p:spPr>
        </p:cxnSp>
        <p:grpSp>
          <p:nvGrpSpPr>
            <p:cNvPr id="15" name="Group 14"/>
            <p:cNvGrpSpPr/>
            <p:nvPr/>
          </p:nvGrpSpPr>
          <p:grpSpPr>
            <a:xfrm>
              <a:off x="2752440" y="3955179"/>
              <a:ext cx="848048" cy="304802"/>
              <a:chOff x="3404071" y="3524118"/>
              <a:chExt cx="848048" cy="304802"/>
            </a:xfrm>
          </p:grpSpPr>
          <p:sp>
            <p:nvSpPr>
              <p:cNvPr id="26" name="TextBox 25"/>
              <p:cNvSpPr txBox="1"/>
              <p:nvPr/>
            </p:nvSpPr>
            <p:spPr>
              <a:xfrm>
                <a:off x="3404071" y="3524119"/>
                <a:ext cx="253529" cy="304801"/>
              </a:xfrm>
              <a:prstGeom prst="rect">
                <a:avLst/>
              </a:prstGeom>
              <a:noFill/>
              <a:ln>
                <a:solidFill>
                  <a:schemeClr val="tx1">
                    <a:lumMod val="50000"/>
                  </a:schemeClr>
                </a:solidFill>
              </a:ln>
            </p:spPr>
            <p:txBody>
              <a:bodyPr wrap="none" rtlCol="0" anchor="ctr" anchorCtr="1">
                <a:noAutofit/>
              </a:bodyPr>
              <a:lstStyle/>
              <a:p>
                <a:pPr algn="ctr"/>
                <a:endParaRPr lang="en-US" sz="1800" dirty="0">
                  <a:latin typeface="Calibri" panose="020F0502020204030204" pitchFamily="34" charset="0"/>
                </a:endParaRPr>
              </a:p>
            </p:txBody>
          </p:sp>
          <p:sp>
            <p:nvSpPr>
              <p:cNvPr id="27" name="TextBox 26"/>
              <p:cNvSpPr txBox="1"/>
              <p:nvPr/>
            </p:nvSpPr>
            <p:spPr>
              <a:xfrm>
                <a:off x="3998590" y="3524118"/>
                <a:ext cx="253529" cy="304801"/>
              </a:xfrm>
              <a:prstGeom prst="rect">
                <a:avLst/>
              </a:prstGeom>
              <a:noFill/>
              <a:ln>
                <a:solidFill>
                  <a:schemeClr val="tx1">
                    <a:lumMod val="50000"/>
                  </a:schemeClr>
                </a:solidFill>
              </a:ln>
            </p:spPr>
            <p:txBody>
              <a:bodyPr wrap="none" rtlCol="0" anchor="ctr" anchorCtr="1">
                <a:noAutofit/>
              </a:bodyPr>
              <a:lstStyle/>
              <a:p>
                <a:pPr algn="ctr"/>
                <a:endParaRPr lang="en-US" sz="1800" dirty="0">
                  <a:latin typeface="Calibri" panose="020F0502020204030204" pitchFamily="34" charset="0"/>
                </a:endParaRPr>
              </a:p>
            </p:txBody>
          </p:sp>
          <p:sp>
            <p:nvSpPr>
              <p:cNvPr id="28" name="TextBox 27"/>
              <p:cNvSpPr txBox="1"/>
              <p:nvPr/>
            </p:nvSpPr>
            <p:spPr>
              <a:xfrm>
                <a:off x="3404071" y="3524119"/>
                <a:ext cx="848048" cy="304801"/>
              </a:xfrm>
              <a:prstGeom prst="rect">
                <a:avLst/>
              </a:prstGeom>
              <a:solidFill>
                <a:schemeClr val="bg1"/>
              </a:solidFill>
              <a:ln>
                <a:solidFill>
                  <a:schemeClr val="tx1">
                    <a:lumMod val="50000"/>
                  </a:schemeClr>
                </a:solidFill>
              </a:ln>
            </p:spPr>
            <p:txBody>
              <a:bodyPr wrap="none" rtlCol="0" anchor="ctr" anchorCtr="1">
                <a:noAutofit/>
              </a:bodyPr>
              <a:lstStyle/>
              <a:p>
                <a:pPr algn="ctr"/>
                <a:r>
                  <a:rPr lang="en-US" sz="1800" dirty="0" smtClean="0">
                    <a:latin typeface="Calibri" panose="020F0502020204030204" pitchFamily="34" charset="0"/>
                  </a:rPr>
                  <a:t>SIM</a:t>
                </a:r>
                <a:endParaRPr lang="en-US" sz="1800" dirty="0">
                  <a:latin typeface="Calibri" panose="020F0502020204030204" pitchFamily="34" charset="0"/>
                </a:endParaRPr>
              </a:p>
            </p:txBody>
          </p:sp>
        </p:grpSp>
        <p:cxnSp>
          <p:nvCxnSpPr>
            <p:cNvPr id="16" name="Elbow Connector 15"/>
            <p:cNvCxnSpPr>
              <a:stCxn id="30" idx="3"/>
              <a:endCxn id="26" idx="0"/>
            </p:cNvCxnSpPr>
            <p:nvPr/>
          </p:nvCxnSpPr>
          <p:spPr bwMode="auto">
            <a:xfrm rot="16200000" flipH="1">
              <a:off x="2199149" y="3275123"/>
              <a:ext cx="969873" cy="390240"/>
            </a:xfrm>
            <a:prstGeom prst="bentConnector3">
              <a:avLst>
                <a:gd name="adj1" fmla="val 50000"/>
              </a:avLst>
            </a:prstGeom>
            <a:solidFill>
              <a:schemeClr val="accent1"/>
            </a:solidFill>
            <a:ln w="9525" cap="flat" cmpd="sng" algn="ctr">
              <a:solidFill>
                <a:srgbClr val="FF0000"/>
              </a:solidFill>
              <a:prstDash val="solid"/>
              <a:round/>
              <a:headEnd type="triangle" w="med" len="med"/>
              <a:tailEnd type="none"/>
            </a:ln>
            <a:effectLst/>
          </p:spPr>
        </p:cxnSp>
        <p:cxnSp>
          <p:nvCxnSpPr>
            <p:cNvPr id="17" name="Elbow Connector 16"/>
            <p:cNvCxnSpPr>
              <a:stCxn id="9" idx="2"/>
              <a:endCxn id="27" idx="0"/>
            </p:cNvCxnSpPr>
            <p:nvPr/>
          </p:nvCxnSpPr>
          <p:spPr bwMode="auto">
            <a:xfrm rot="5400000">
              <a:off x="3334964" y="3462048"/>
              <a:ext cx="631892" cy="354371"/>
            </a:xfrm>
            <a:prstGeom prst="bentConnector3">
              <a:avLst>
                <a:gd name="adj1" fmla="val 50000"/>
              </a:avLst>
            </a:prstGeom>
            <a:solidFill>
              <a:schemeClr val="accent1"/>
            </a:solidFill>
            <a:ln w="9525" cap="flat" cmpd="sng" algn="ctr">
              <a:solidFill>
                <a:schemeClr val="bg1">
                  <a:lumMod val="75000"/>
                </a:schemeClr>
              </a:solidFill>
              <a:prstDash val="solid"/>
              <a:round/>
              <a:headEnd type="triangle" w="med" len="med"/>
              <a:tailEnd type="none"/>
            </a:ln>
            <a:effectLst/>
          </p:spPr>
        </p:cxnSp>
        <p:cxnSp>
          <p:nvCxnSpPr>
            <p:cNvPr id="18" name="Elbow Connector 17"/>
            <p:cNvCxnSpPr>
              <a:stCxn id="8" idx="2"/>
              <a:endCxn id="28" idx="0"/>
            </p:cNvCxnSpPr>
            <p:nvPr/>
          </p:nvCxnSpPr>
          <p:spPr bwMode="auto">
            <a:xfrm rot="5400000">
              <a:off x="2881533" y="3008618"/>
              <a:ext cx="1241494" cy="651631"/>
            </a:xfrm>
            <a:prstGeom prst="bentConnector3">
              <a:avLst>
                <a:gd name="adj1" fmla="val 17393"/>
              </a:avLst>
            </a:prstGeom>
            <a:solidFill>
              <a:schemeClr val="accent1"/>
            </a:solidFill>
            <a:ln w="9525" cap="flat" cmpd="sng" algn="ctr">
              <a:solidFill>
                <a:schemeClr val="bg1">
                  <a:lumMod val="75000"/>
                </a:schemeClr>
              </a:solidFill>
              <a:prstDash val="solid"/>
              <a:round/>
              <a:headEnd type="triangle" w="med" len="med"/>
              <a:tailEnd type="none"/>
            </a:ln>
            <a:effectLst/>
          </p:spPr>
        </p:cxnSp>
        <p:cxnSp>
          <p:nvCxnSpPr>
            <p:cNvPr id="19" name="Elbow Connector 18"/>
            <p:cNvCxnSpPr>
              <a:stCxn id="8" idx="3"/>
              <a:endCxn id="6" idx="1"/>
            </p:cNvCxnSpPr>
            <p:nvPr/>
          </p:nvCxnSpPr>
          <p:spPr bwMode="auto">
            <a:xfrm flipV="1">
              <a:off x="4252119" y="2561283"/>
              <a:ext cx="929481" cy="3"/>
            </a:xfrm>
            <a:prstGeom prst="bentConnector3">
              <a:avLst>
                <a:gd name="adj1" fmla="val 50000"/>
              </a:avLst>
            </a:prstGeom>
            <a:solidFill>
              <a:schemeClr val="accent1"/>
            </a:solidFill>
            <a:ln w="19050" cap="flat" cmpd="sng" algn="ctr">
              <a:solidFill>
                <a:schemeClr val="bg1">
                  <a:lumMod val="75000"/>
                </a:schemeClr>
              </a:solidFill>
              <a:prstDash val="solid"/>
              <a:round/>
              <a:headEnd type="triangle" w="med" len="med"/>
              <a:tailEnd type="triangle" w="med" len="med"/>
            </a:ln>
            <a:effectLst/>
          </p:spPr>
        </p:cxnSp>
        <p:cxnSp>
          <p:nvCxnSpPr>
            <p:cNvPr id="20" name="Elbow Connector 19"/>
            <p:cNvCxnSpPr>
              <a:stCxn id="9" idx="3"/>
              <a:endCxn id="6" idx="1"/>
            </p:cNvCxnSpPr>
            <p:nvPr/>
          </p:nvCxnSpPr>
          <p:spPr bwMode="auto">
            <a:xfrm flipV="1">
              <a:off x="4252119" y="2561283"/>
              <a:ext cx="929481" cy="609604"/>
            </a:xfrm>
            <a:prstGeom prst="bentConnector3">
              <a:avLst>
                <a:gd name="adj1" fmla="val 50000"/>
              </a:avLst>
            </a:prstGeom>
            <a:solidFill>
              <a:schemeClr val="accent1"/>
            </a:solidFill>
            <a:ln w="19050" cap="flat" cmpd="sng" algn="ctr">
              <a:solidFill>
                <a:schemeClr val="bg1">
                  <a:lumMod val="75000"/>
                </a:schemeClr>
              </a:solidFill>
              <a:prstDash val="solid"/>
              <a:round/>
              <a:headEnd type="triangle" w="med" len="med"/>
              <a:tailEnd type="triangle" w="med" len="med"/>
            </a:ln>
            <a:effectLst/>
          </p:spPr>
        </p:cxnSp>
        <p:cxnSp>
          <p:nvCxnSpPr>
            <p:cNvPr id="21" name="Elbow Connector 20"/>
            <p:cNvCxnSpPr>
              <a:stCxn id="7" idx="3"/>
              <a:endCxn id="6" idx="1"/>
            </p:cNvCxnSpPr>
            <p:nvPr/>
          </p:nvCxnSpPr>
          <p:spPr bwMode="auto">
            <a:xfrm>
              <a:off x="4252119" y="1955457"/>
              <a:ext cx="929481" cy="605826"/>
            </a:xfrm>
            <a:prstGeom prst="bentConnector3">
              <a:avLst>
                <a:gd name="adj1" fmla="val 50000"/>
              </a:avLst>
            </a:prstGeom>
            <a:solidFill>
              <a:schemeClr val="accent1"/>
            </a:solidFill>
            <a:ln w="19050" cap="flat" cmpd="sng" algn="ctr">
              <a:solidFill>
                <a:schemeClr val="tx1"/>
              </a:solidFill>
              <a:prstDash val="solid"/>
              <a:round/>
              <a:headEnd type="triangle" w="med" len="med"/>
              <a:tailEnd type="triangle" w="med" len="med"/>
            </a:ln>
            <a:effectLst/>
          </p:spPr>
        </p:cxnSp>
        <p:sp>
          <p:nvSpPr>
            <p:cNvPr id="22" name="TextBox 21"/>
            <p:cNvSpPr txBox="1"/>
            <p:nvPr/>
          </p:nvSpPr>
          <p:spPr>
            <a:xfrm>
              <a:off x="2947101" y="3508629"/>
              <a:ext cx="609600" cy="461325"/>
            </a:xfrm>
            <a:prstGeom prst="rect">
              <a:avLst/>
            </a:prstGeom>
            <a:noFill/>
            <a:ln>
              <a:noFill/>
            </a:ln>
          </p:spPr>
          <p:txBody>
            <a:bodyPr wrap="none" rtlCol="0" anchor="ctr" anchorCtr="1">
              <a:noAutofit/>
            </a:bodyPr>
            <a:lstStyle/>
            <a:p>
              <a:pPr algn="ctr"/>
              <a:r>
                <a:rPr lang="en-US" sz="1800" i="1" dirty="0" smtClean="0">
                  <a:solidFill>
                    <a:srgbClr val="FF0000"/>
                  </a:solidFill>
                  <a:latin typeface="Calibri" panose="020F0502020204030204" pitchFamily="34" charset="0"/>
                </a:rPr>
                <a:t>Clock signals</a:t>
              </a:r>
              <a:endParaRPr lang="en-US" sz="1800" i="1" dirty="0">
                <a:solidFill>
                  <a:srgbClr val="FF0000"/>
                </a:solidFill>
                <a:latin typeface="Calibri" panose="020F0502020204030204" pitchFamily="34" charset="0"/>
              </a:endParaRPr>
            </a:p>
          </p:txBody>
        </p:sp>
        <p:sp>
          <p:nvSpPr>
            <p:cNvPr id="23" name="TextBox 22"/>
            <p:cNvSpPr txBox="1"/>
            <p:nvPr/>
          </p:nvSpPr>
          <p:spPr>
            <a:xfrm>
              <a:off x="4412059" y="1684720"/>
              <a:ext cx="609600" cy="236674"/>
            </a:xfrm>
            <a:prstGeom prst="rect">
              <a:avLst/>
            </a:prstGeom>
            <a:noFill/>
            <a:ln>
              <a:noFill/>
            </a:ln>
          </p:spPr>
          <p:txBody>
            <a:bodyPr wrap="none" rtlCol="0" anchor="ctr" anchorCtr="1">
              <a:noAutofit/>
            </a:bodyPr>
            <a:lstStyle/>
            <a:p>
              <a:pPr algn="ctr"/>
              <a:r>
                <a:rPr lang="en-US" sz="1800" i="1" dirty="0" smtClean="0">
                  <a:latin typeface="Calibri" panose="020F0502020204030204" pitchFamily="34" charset="0"/>
                </a:rPr>
                <a:t>Data</a:t>
              </a:r>
              <a:endParaRPr lang="en-US" sz="1800" i="1" dirty="0">
                <a:latin typeface="Calibri" panose="020F0502020204030204" pitchFamily="34" charset="0"/>
              </a:endParaRPr>
            </a:p>
          </p:txBody>
        </p:sp>
        <p:sp>
          <p:nvSpPr>
            <p:cNvPr id="24" name="TextBox 23"/>
            <p:cNvSpPr txBox="1"/>
            <p:nvPr/>
          </p:nvSpPr>
          <p:spPr>
            <a:xfrm>
              <a:off x="2701169" y="1682062"/>
              <a:ext cx="609600" cy="236674"/>
            </a:xfrm>
            <a:prstGeom prst="rect">
              <a:avLst/>
            </a:prstGeom>
            <a:noFill/>
            <a:ln>
              <a:noFill/>
            </a:ln>
          </p:spPr>
          <p:txBody>
            <a:bodyPr wrap="none" rtlCol="0" anchor="ctr" anchorCtr="1">
              <a:noAutofit/>
            </a:bodyPr>
            <a:lstStyle/>
            <a:p>
              <a:pPr algn="ctr"/>
              <a:r>
                <a:rPr lang="en-US" sz="1800" i="1" dirty="0" smtClean="0">
                  <a:latin typeface="Calibri" panose="020F0502020204030204" pitchFamily="34" charset="0"/>
                </a:rPr>
                <a:t>Data</a:t>
              </a:r>
              <a:endParaRPr lang="en-US" sz="1800" i="1" dirty="0">
                <a:latin typeface="Calibri" panose="020F0502020204030204" pitchFamily="34" charset="0"/>
              </a:endParaRPr>
            </a:p>
          </p:txBody>
        </p:sp>
        <p:sp>
          <p:nvSpPr>
            <p:cNvPr id="25" name="TextBox 24"/>
            <p:cNvSpPr txBox="1"/>
            <p:nvPr/>
          </p:nvSpPr>
          <p:spPr>
            <a:xfrm>
              <a:off x="1701099" y="2290548"/>
              <a:ext cx="609600" cy="236674"/>
            </a:xfrm>
            <a:prstGeom prst="rect">
              <a:avLst/>
            </a:prstGeom>
            <a:noFill/>
            <a:ln>
              <a:noFill/>
            </a:ln>
          </p:spPr>
          <p:txBody>
            <a:bodyPr wrap="none" rtlCol="0" anchor="ctr" anchorCtr="1">
              <a:noAutofit/>
            </a:bodyPr>
            <a:lstStyle/>
            <a:p>
              <a:pPr algn="ctr"/>
              <a:r>
                <a:rPr lang="en-US" sz="1800" i="1" dirty="0" smtClean="0">
                  <a:latin typeface="Calibri" panose="020F0502020204030204" pitchFamily="34" charset="0"/>
                </a:rPr>
                <a:t>Data</a:t>
              </a:r>
              <a:endParaRPr lang="en-US" sz="1800" i="1" dirty="0">
                <a:latin typeface="Calibri" panose="020F0502020204030204" pitchFamily="34" charset="0"/>
              </a:endParaRPr>
            </a:p>
          </p:txBody>
        </p:sp>
      </p:grpSp>
      <p:grpSp>
        <p:nvGrpSpPr>
          <p:cNvPr id="32" name="Group 31"/>
          <p:cNvGrpSpPr/>
          <p:nvPr/>
        </p:nvGrpSpPr>
        <p:grpSpPr>
          <a:xfrm>
            <a:off x="5096252" y="4191000"/>
            <a:ext cx="5600372" cy="2438400"/>
            <a:chOff x="1191276" y="1600202"/>
            <a:chExt cx="5600372" cy="2438400"/>
          </a:xfrm>
        </p:grpSpPr>
        <p:sp>
          <p:nvSpPr>
            <p:cNvPr id="33" name="Oval 32"/>
            <p:cNvSpPr/>
            <p:nvPr/>
          </p:nvSpPr>
          <p:spPr bwMode="auto">
            <a:xfrm>
              <a:off x="1537823" y="2705100"/>
              <a:ext cx="76200" cy="76200"/>
            </a:xfrm>
            <a:prstGeom prst="ellipse">
              <a:avLst/>
            </a:prstGeom>
            <a:solidFill>
              <a:schemeClr val="accent1"/>
            </a:solidFill>
            <a:ln w="9525" cap="flat" cmpd="sng" algn="ctr">
              <a:solidFill>
                <a:schemeClr val="tx1"/>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3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731" t="72858" r="39516" b="1"/>
            <a:stretch/>
          </p:blipFill>
          <p:spPr bwMode="auto">
            <a:xfrm rot="5400000">
              <a:off x="709938" y="2081540"/>
              <a:ext cx="2438400" cy="1475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5943600" y="1925895"/>
              <a:ext cx="848048" cy="304800"/>
            </a:xfrm>
            <a:prstGeom prst="rect">
              <a:avLst/>
            </a:prstGeom>
            <a:noFill/>
            <a:ln>
              <a:solidFill>
                <a:schemeClr val="tx1">
                  <a:lumMod val="50000"/>
                </a:schemeClr>
              </a:solidFill>
            </a:ln>
          </p:spPr>
          <p:txBody>
            <a:bodyPr wrap="none" rtlCol="0" anchor="ctr" anchorCtr="1">
              <a:noAutofit/>
            </a:bodyPr>
            <a:lstStyle/>
            <a:p>
              <a:pPr algn="ctr"/>
              <a:r>
                <a:rPr lang="en-US" sz="1800" dirty="0" smtClean="0">
                  <a:latin typeface="Calibri" panose="020F0502020204030204" pitchFamily="34" charset="0"/>
                </a:rPr>
                <a:t>GPIO</a:t>
              </a:r>
              <a:endParaRPr lang="en-US" sz="1800" dirty="0">
                <a:latin typeface="Calibri" panose="020F0502020204030204" pitchFamily="34" charset="0"/>
              </a:endParaRPr>
            </a:p>
          </p:txBody>
        </p:sp>
        <p:sp>
          <p:nvSpPr>
            <p:cNvPr id="36" name="TextBox 35"/>
            <p:cNvSpPr txBox="1"/>
            <p:nvPr/>
          </p:nvSpPr>
          <p:spPr>
            <a:xfrm>
              <a:off x="5943600" y="2467940"/>
              <a:ext cx="848048" cy="304801"/>
            </a:xfrm>
            <a:prstGeom prst="rect">
              <a:avLst/>
            </a:prstGeom>
            <a:noFill/>
            <a:ln>
              <a:solidFill>
                <a:schemeClr val="tx1">
                  <a:lumMod val="50000"/>
                </a:schemeClr>
              </a:solidFill>
            </a:ln>
          </p:spPr>
          <p:txBody>
            <a:bodyPr wrap="none" rtlCol="0" anchor="ctr" anchorCtr="1">
              <a:noAutofit/>
            </a:bodyPr>
            <a:lstStyle/>
            <a:p>
              <a:pPr algn="ctr"/>
              <a:r>
                <a:rPr lang="en-US" sz="1800" dirty="0" smtClean="0">
                  <a:latin typeface="Calibri" panose="020F0502020204030204" pitchFamily="34" charset="0"/>
                </a:rPr>
                <a:t>UART0</a:t>
              </a:r>
              <a:endParaRPr lang="en-US" sz="1800" dirty="0">
                <a:latin typeface="Calibri" panose="020F0502020204030204" pitchFamily="34" charset="0"/>
              </a:endParaRPr>
            </a:p>
          </p:txBody>
        </p:sp>
        <p:sp>
          <p:nvSpPr>
            <p:cNvPr id="37" name="TextBox 36"/>
            <p:cNvSpPr txBox="1"/>
            <p:nvPr/>
          </p:nvSpPr>
          <p:spPr>
            <a:xfrm>
              <a:off x="5943600" y="3009986"/>
              <a:ext cx="848048" cy="304801"/>
            </a:xfrm>
            <a:prstGeom prst="rect">
              <a:avLst/>
            </a:prstGeom>
            <a:noFill/>
            <a:ln>
              <a:solidFill>
                <a:schemeClr val="tx1">
                  <a:lumMod val="50000"/>
                </a:schemeClr>
              </a:solidFill>
            </a:ln>
          </p:spPr>
          <p:txBody>
            <a:bodyPr wrap="none" rtlCol="0" anchor="ctr" anchorCtr="1">
              <a:noAutofit/>
            </a:bodyPr>
            <a:lstStyle/>
            <a:p>
              <a:pPr algn="ctr"/>
              <a:r>
                <a:rPr lang="en-US" sz="1800" dirty="0" smtClean="0">
                  <a:latin typeface="Calibri" panose="020F0502020204030204" pitchFamily="34" charset="0"/>
                </a:rPr>
                <a:t>TPM2</a:t>
              </a:r>
              <a:endParaRPr lang="en-US" sz="1800" dirty="0">
                <a:latin typeface="Calibri" panose="020F0502020204030204" pitchFamily="34" charset="0"/>
              </a:endParaRPr>
            </a:p>
          </p:txBody>
        </p:sp>
        <p:cxnSp>
          <p:nvCxnSpPr>
            <p:cNvPr id="38" name="Elbow Connector 37"/>
            <p:cNvCxnSpPr>
              <a:stCxn id="51" idx="6"/>
              <a:endCxn id="35" idx="1"/>
            </p:cNvCxnSpPr>
            <p:nvPr/>
          </p:nvCxnSpPr>
          <p:spPr bwMode="auto">
            <a:xfrm flipV="1">
              <a:off x="3049191" y="2078295"/>
              <a:ext cx="2894409" cy="419185"/>
            </a:xfrm>
            <a:prstGeom prst="bentConnector3">
              <a:avLst>
                <a:gd name="adj1" fmla="val 50000"/>
              </a:avLst>
            </a:prstGeom>
            <a:solidFill>
              <a:schemeClr val="accent1"/>
            </a:solidFill>
            <a:ln w="19050" cap="flat" cmpd="sng" algn="ctr">
              <a:solidFill>
                <a:schemeClr val="tx1"/>
              </a:solidFill>
              <a:prstDash val="solid"/>
              <a:round/>
              <a:headEnd type="triangle" w="med" len="med"/>
              <a:tailEnd type="triangle" w="med" len="med"/>
            </a:ln>
            <a:effectLst/>
          </p:spPr>
        </p:cxnSp>
        <p:cxnSp>
          <p:nvCxnSpPr>
            <p:cNvPr id="39" name="Elbow Connector 38"/>
            <p:cNvCxnSpPr>
              <a:stCxn id="52" idx="6"/>
              <a:endCxn id="36" idx="1"/>
            </p:cNvCxnSpPr>
            <p:nvPr/>
          </p:nvCxnSpPr>
          <p:spPr bwMode="auto">
            <a:xfrm>
              <a:off x="3049191" y="2620340"/>
              <a:ext cx="2894409" cy="1"/>
            </a:xfrm>
            <a:prstGeom prst="bentConnector3">
              <a:avLst>
                <a:gd name="adj1" fmla="val 50000"/>
              </a:avLst>
            </a:prstGeom>
            <a:solidFill>
              <a:schemeClr val="accent1"/>
            </a:solidFill>
            <a:ln w="19050" cap="flat" cmpd="sng" algn="ctr">
              <a:solidFill>
                <a:schemeClr val="bg1">
                  <a:lumMod val="85000"/>
                </a:schemeClr>
              </a:solidFill>
              <a:prstDash val="solid"/>
              <a:round/>
              <a:headEnd type="triangle" w="med" len="med"/>
              <a:tailEnd type="triangle" w="med" len="med"/>
            </a:ln>
            <a:effectLst/>
          </p:spPr>
        </p:cxnSp>
        <p:cxnSp>
          <p:nvCxnSpPr>
            <p:cNvPr id="40" name="Elbow Connector 39"/>
            <p:cNvCxnSpPr>
              <a:stCxn id="53" idx="6"/>
              <a:endCxn id="37" idx="1"/>
            </p:cNvCxnSpPr>
            <p:nvPr/>
          </p:nvCxnSpPr>
          <p:spPr bwMode="auto">
            <a:xfrm>
              <a:off x="3049191" y="2743200"/>
              <a:ext cx="2894409" cy="419187"/>
            </a:xfrm>
            <a:prstGeom prst="bentConnector3">
              <a:avLst>
                <a:gd name="adj1" fmla="val 50000"/>
              </a:avLst>
            </a:prstGeom>
            <a:solidFill>
              <a:schemeClr val="accent1"/>
            </a:solidFill>
            <a:ln w="19050" cap="flat" cmpd="sng" algn="ctr">
              <a:solidFill>
                <a:schemeClr val="bg1">
                  <a:lumMod val="85000"/>
                </a:schemeClr>
              </a:solidFill>
              <a:prstDash val="solid"/>
              <a:round/>
              <a:headEnd type="triangle" w="med" len="med"/>
              <a:tailEnd type="triangle" w="med" len="med"/>
            </a:ln>
            <a:effectLst/>
          </p:spPr>
        </p:cxnSp>
        <p:cxnSp>
          <p:nvCxnSpPr>
            <p:cNvPr id="41" name="Elbow Connector 40"/>
            <p:cNvCxnSpPr>
              <a:endCxn id="45" idx="2"/>
            </p:cNvCxnSpPr>
            <p:nvPr/>
          </p:nvCxnSpPr>
          <p:spPr bwMode="auto">
            <a:xfrm>
              <a:off x="1612134" y="2560811"/>
              <a:ext cx="869967" cy="215748"/>
            </a:xfrm>
            <a:prstGeom prst="bentConnector3">
              <a:avLst>
                <a:gd name="adj1" fmla="val 50000"/>
              </a:avLst>
            </a:prstGeom>
            <a:solidFill>
              <a:schemeClr val="accent1"/>
            </a:solidFill>
            <a:ln w="19050" cap="flat" cmpd="sng" algn="ctr">
              <a:solidFill>
                <a:schemeClr val="tx1"/>
              </a:solidFill>
              <a:prstDash val="solid"/>
              <a:round/>
              <a:headEnd type="triangle" w="med" len="med"/>
              <a:tailEnd type="triangle" w="med" len="med"/>
            </a:ln>
            <a:effectLst/>
          </p:spPr>
        </p:cxnSp>
        <p:sp>
          <p:nvSpPr>
            <p:cNvPr id="42" name="TextBox 41"/>
            <p:cNvSpPr txBox="1"/>
            <p:nvPr/>
          </p:nvSpPr>
          <p:spPr>
            <a:xfrm>
              <a:off x="4724400" y="1718761"/>
              <a:ext cx="609600" cy="236674"/>
            </a:xfrm>
            <a:prstGeom prst="rect">
              <a:avLst/>
            </a:prstGeom>
            <a:noFill/>
            <a:ln>
              <a:noFill/>
            </a:ln>
          </p:spPr>
          <p:txBody>
            <a:bodyPr wrap="none" rtlCol="0" anchor="ctr" anchorCtr="1">
              <a:noAutofit/>
            </a:bodyPr>
            <a:lstStyle/>
            <a:p>
              <a:pPr algn="ctr"/>
              <a:r>
                <a:rPr lang="en-US" sz="1800" i="1" dirty="0" smtClean="0">
                  <a:latin typeface="Calibri" panose="020F0502020204030204" pitchFamily="34" charset="0"/>
                </a:rPr>
                <a:t>Data</a:t>
              </a:r>
              <a:endParaRPr lang="en-US" sz="1800" i="1" dirty="0">
                <a:latin typeface="Calibri" panose="020F0502020204030204" pitchFamily="34" charset="0"/>
              </a:endParaRPr>
            </a:p>
          </p:txBody>
        </p:sp>
        <p:sp>
          <p:nvSpPr>
            <p:cNvPr id="43" name="TextBox 42"/>
            <p:cNvSpPr txBox="1"/>
            <p:nvPr/>
          </p:nvSpPr>
          <p:spPr>
            <a:xfrm>
              <a:off x="1701099" y="2290548"/>
              <a:ext cx="609600" cy="236674"/>
            </a:xfrm>
            <a:prstGeom prst="rect">
              <a:avLst/>
            </a:prstGeom>
            <a:noFill/>
            <a:ln>
              <a:noFill/>
            </a:ln>
          </p:spPr>
          <p:txBody>
            <a:bodyPr wrap="none" rtlCol="0" anchor="ctr" anchorCtr="1">
              <a:noAutofit/>
            </a:bodyPr>
            <a:lstStyle/>
            <a:p>
              <a:pPr algn="ctr"/>
              <a:r>
                <a:rPr lang="en-US" sz="1800" i="1" dirty="0" smtClean="0">
                  <a:latin typeface="Calibri" panose="020F0502020204030204" pitchFamily="34" charset="0"/>
                </a:rPr>
                <a:t>Data</a:t>
              </a:r>
              <a:endParaRPr lang="en-US" sz="1800" i="1" dirty="0">
                <a:latin typeface="Calibri" panose="020F0502020204030204" pitchFamily="34" charset="0"/>
              </a:endParaRPr>
            </a:p>
          </p:txBody>
        </p:sp>
        <p:sp>
          <p:nvSpPr>
            <p:cNvPr id="44" name="TextBox 43"/>
            <p:cNvSpPr txBox="1"/>
            <p:nvPr/>
          </p:nvSpPr>
          <p:spPr>
            <a:xfrm>
              <a:off x="2223622" y="1981200"/>
              <a:ext cx="1510177" cy="1752600"/>
            </a:xfrm>
            <a:prstGeom prst="rect">
              <a:avLst/>
            </a:prstGeom>
            <a:noFill/>
            <a:ln>
              <a:solidFill>
                <a:schemeClr val="tx1">
                  <a:lumMod val="50000"/>
                </a:schemeClr>
              </a:solidFill>
            </a:ln>
          </p:spPr>
          <p:txBody>
            <a:bodyPr wrap="none" rtlCol="0" anchor="t" anchorCtr="1">
              <a:noAutofit/>
            </a:bodyPr>
            <a:lstStyle/>
            <a:p>
              <a:pPr algn="ctr"/>
              <a:r>
                <a:rPr lang="en-US" sz="1800" dirty="0" smtClean="0">
                  <a:latin typeface="Calibri" panose="020F0502020204030204" pitchFamily="34" charset="0"/>
                </a:rPr>
                <a:t>PORTA Bit 1</a:t>
              </a:r>
              <a:endParaRPr lang="en-US" sz="1800" dirty="0">
                <a:latin typeface="Calibri" panose="020F0502020204030204" pitchFamily="34" charset="0"/>
              </a:endParaRPr>
            </a:p>
          </p:txBody>
        </p:sp>
        <p:sp>
          <p:nvSpPr>
            <p:cNvPr id="45" name="Oval 44"/>
            <p:cNvSpPr/>
            <p:nvPr/>
          </p:nvSpPr>
          <p:spPr bwMode="auto">
            <a:xfrm>
              <a:off x="2482101" y="2738459"/>
              <a:ext cx="76200" cy="76200"/>
            </a:xfrm>
            <a:prstGeom prst="ellipse">
              <a:avLst/>
            </a:prstGeom>
            <a:solidFill>
              <a:schemeClr val="accent1"/>
            </a:solidFill>
            <a:ln w="9525" cap="flat" cmpd="sng" algn="ctr">
              <a:solidFill>
                <a:schemeClr val="tx1"/>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6" name="Oval 45"/>
            <p:cNvSpPr/>
            <p:nvPr/>
          </p:nvSpPr>
          <p:spPr bwMode="auto">
            <a:xfrm>
              <a:off x="2972991" y="2827960"/>
              <a:ext cx="76200" cy="76200"/>
            </a:xfrm>
            <a:prstGeom prst="ellipse">
              <a:avLst/>
            </a:prstGeom>
            <a:solidFill>
              <a:schemeClr val="accent1"/>
            </a:solidFill>
            <a:ln w="9525" cap="flat" cmpd="sng" algn="ctr">
              <a:solidFill>
                <a:schemeClr val="tx1"/>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7" name="Oval 46"/>
            <p:cNvSpPr/>
            <p:nvPr/>
          </p:nvSpPr>
          <p:spPr bwMode="auto">
            <a:xfrm>
              <a:off x="2972991" y="2950820"/>
              <a:ext cx="76200" cy="76200"/>
            </a:xfrm>
            <a:prstGeom prst="ellipse">
              <a:avLst/>
            </a:prstGeom>
            <a:solidFill>
              <a:schemeClr val="accent1"/>
            </a:solidFill>
            <a:ln w="9525" cap="flat" cmpd="sng" algn="ctr">
              <a:solidFill>
                <a:schemeClr val="tx1"/>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8" name="Oval 47"/>
            <p:cNvSpPr/>
            <p:nvPr/>
          </p:nvSpPr>
          <p:spPr bwMode="auto">
            <a:xfrm>
              <a:off x="2972991" y="3073680"/>
              <a:ext cx="76200" cy="76200"/>
            </a:xfrm>
            <a:prstGeom prst="ellipse">
              <a:avLst/>
            </a:prstGeom>
            <a:solidFill>
              <a:schemeClr val="accent1"/>
            </a:solidFill>
            <a:ln w="9525" cap="flat" cmpd="sng" algn="ctr">
              <a:solidFill>
                <a:schemeClr val="tx1"/>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9" name="Oval 48"/>
            <p:cNvSpPr/>
            <p:nvPr/>
          </p:nvSpPr>
          <p:spPr bwMode="auto">
            <a:xfrm>
              <a:off x="2972991" y="3196537"/>
              <a:ext cx="76200" cy="76200"/>
            </a:xfrm>
            <a:prstGeom prst="ellipse">
              <a:avLst/>
            </a:prstGeom>
            <a:solidFill>
              <a:schemeClr val="accent1"/>
            </a:solidFill>
            <a:ln w="9525" cap="flat" cmpd="sng" algn="ctr">
              <a:solidFill>
                <a:schemeClr val="tx1"/>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0" name="Oval 49"/>
            <p:cNvSpPr/>
            <p:nvPr/>
          </p:nvSpPr>
          <p:spPr bwMode="auto">
            <a:xfrm>
              <a:off x="2972991" y="2336520"/>
              <a:ext cx="76200" cy="76200"/>
            </a:xfrm>
            <a:prstGeom prst="ellipse">
              <a:avLst/>
            </a:prstGeom>
            <a:solidFill>
              <a:schemeClr val="accent1"/>
            </a:solidFill>
            <a:ln w="9525" cap="flat" cmpd="sng" algn="ctr">
              <a:solidFill>
                <a:schemeClr val="tx1"/>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1" name="Oval 50"/>
            <p:cNvSpPr/>
            <p:nvPr/>
          </p:nvSpPr>
          <p:spPr bwMode="auto">
            <a:xfrm>
              <a:off x="2972991" y="2459380"/>
              <a:ext cx="76200" cy="76200"/>
            </a:xfrm>
            <a:prstGeom prst="ellipse">
              <a:avLst/>
            </a:prstGeom>
            <a:solidFill>
              <a:schemeClr val="accent1"/>
            </a:solidFill>
            <a:ln w="9525" cap="flat" cmpd="sng" algn="ctr">
              <a:solidFill>
                <a:schemeClr val="tx1"/>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2" name="Oval 51"/>
            <p:cNvSpPr/>
            <p:nvPr/>
          </p:nvSpPr>
          <p:spPr bwMode="auto">
            <a:xfrm>
              <a:off x="2972991" y="2582240"/>
              <a:ext cx="76200" cy="76200"/>
            </a:xfrm>
            <a:prstGeom prst="ellipse">
              <a:avLst/>
            </a:prstGeom>
            <a:solidFill>
              <a:schemeClr val="accent1"/>
            </a:solidFill>
            <a:ln w="9525" cap="flat" cmpd="sng" algn="ctr">
              <a:solidFill>
                <a:schemeClr val="tx1"/>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3" name="Oval 52"/>
            <p:cNvSpPr/>
            <p:nvPr/>
          </p:nvSpPr>
          <p:spPr bwMode="auto">
            <a:xfrm>
              <a:off x="2972991" y="2705100"/>
              <a:ext cx="76200" cy="76200"/>
            </a:xfrm>
            <a:prstGeom prst="ellipse">
              <a:avLst/>
            </a:prstGeom>
            <a:solidFill>
              <a:schemeClr val="accent1"/>
            </a:solidFill>
            <a:ln w="9525" cap="flat" cmpd="sng" algn="ctr">
              <a:solidFill>
                <a:schemeClr val="tx1"/>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54" name="Straight Arrow Connector 53"/>
            <p:cNvCxnSpPr>
              <a:stCxn id="45" idx="7"/>
              <a:endCxn id="50" idx="2"/>
            </p:cNvCxnSpPr>
            <p:nvPr/>
          </p:nvCxnSpPr>
          <p:spPr bwMode="auto">
            <a:xfrm flipV="1">
              <a:off x="2547142" y="2374620"/>
              <a:ext cx="425849" cy="374998"/>
            </a:xfrm>
            <a:prstGeom prst="straightConnector1">
              <a:avLst/>
            </a:prstGeom>
            <a:solidFill>
              <a:schemeClr val="accent1"/>
            </a:solidFill>
            <a:ln w="19050" cap="flat" cmpd="sng" algn="ctr">
              <a:solidFill>
                <a:schemeClr val="bg1">
                  <a:lumMod val="85000"/>
                </a:schemeClr>
              </a:solidFill>
              <a:prstDash val="solid"/>
              <a:round/>
              <a:headEnd type="triangle" w="med" len="med"/>
              <a:tailEnd type="triangle"/>
            </a:ln>
            <a:effectLst/>
          </p:spPr>
        </p:cxnSp>
        <p:cxnSp>
          <p:nvCxnSpPr>
            <p:cNvPr id="55" name="Straight Arrow Connector 54"/>
            <p:cNvCxnSpPr>
              <a:stCxn id="45" idx="6"/>
              <a:endCxn id="52" idx="2"/>
            </p:cNvCxnSpPr>
            <p:nvPr/>
          </p:nvCxnSpPr>
          <p:spPr bwMode="auto">
            <a:xfrm flipV="1">
              <a:off x="2558301" y="2620340"/>
              <a:ext cx="414690" cy="156219"/>
            </a:xfrm>
            <a:prstGeom prst="straightConnector1">
              <a:avLst/>
            </a:prstGeom>
            <a:solidFill>
              <a:schemeClr val="accent1"/>
            </a:solidFill>
            <a:ln w="19050" cap="flat" cmpd="sng" algn="ctr">
              <a:solidFill>
                <a:schemeClr val="bg1">
                  <a:lumMod val="85000"/>
                </a:schemeClr>
              </a:solidFill>
              <a:prstDash val="solid"/>
              <a:round/>
              <a:headEnd type="triangle" w="med" len="med"/>
              <a:tailEnd type="triangle"/>
            </a:ln>
            <a:effectLst/>
          </p:spPr>
        </p:cxnSp>
        <p:cxnSp>
          <p:nvCxnSpPr>
            <p:cNvPr id="56" name="Straight Arrow Connector 55"/>
            <p:cNvCxnSpPr>
              <a:stCxn id="45" idx="6"/>
            </p:cNvCxnSpPr>
            <p:nvPr/>
          </p:nvCxnSpPr>
          <p:spPr bwMode="auto">
            <a:xfrm flipV="1">
              <a:off x="2558301" y="2743200"/>
              <a:ext cx="414690" cy="33359"/>
            </a:xfrm>
            <a:prstGeom prst="straightConnector1">
              <a:avLst/>
            </a:prstGeom>
            <a:solidFill>
              <a:schemeClr val="accent1"/>
            </a:solidFill>
            <a:ln w="19050" cap="flat" cmpd="sng" algn="ctr">
              <a:solidFill>
                <a:schemeClr val="bg1">
                  <a:lumMod val="85000"/>
                </a:schemeClr>
              </a:solidFill>
              <a:prstDash val="solid"/>
              <a:round/>
              <a:headEnd type="triangle" w="med" len="med"/>
              <a:tailEnd type="triangle"/>
            </a:ln>
            <a:effectLst/>
          </p:spPr>
        </p:cxnSp>
        <p:cxnSp>
          <p:nvCxnSpPr>
            <p:cNvPr id="57" name="Straight Arrow Connector 56"/>
            <p:cNvCxnSpPr>
              <a:stCxn id="45" idx="6"/>
              <a:endCxn id="46" idx="2"/>
            </p:cNvCxnSpPr>
            <p:nvPr/>
          </p:nvCxnSpPr>
          <p:spPr bwMode="auto">
            <a:xfrm>
              <a:off x="2558301" y="2776559"/>
              <a:ext cx="414690" cy="89501"/>
            </a:xfrm>
            <a:prstGeom prst="straightConnector1">
              <a:avLst/>
            </a:prstGeom>
            <a:solidFill>
              <a:schemeClr val="accent1"/>
            </a:solidFill>
            <a:ln w="19050" cap="flat" cmpd="sng" algn="ctr">
              <a:solidFill>
                <a:schemeClr val="bg1">
                  <a:lumMod val="85000"/>
                </a:schemeClr>
              </a:solidFill>
              <a:prstDash val="solid"/>
              <a:round/>
              <a:headEnd type="triangle" w="med" len="med"/>
              <a:tailEnd type="triangle"/>
            </a:ln>
            <a:effectLst/>
          </p:spPr>
        </p:cxnSp>
        <p:cxnSp>
          <p:nvCxnSpPr>
            <p:cNvPr id="58" name="Straight Arrow Connector 57"/>
            <p:cNvCxnSpPr>
              <a:stCxn id="45" idx="5"/>
            </p:cNvCxnSpPr>
            <p:nvPr/>
          </p:nvCxnSpPr>
          <p:spPr bwMode="auto">
            <a:xfrm>
              <a:off x="2547142" y="2803500"/>
              <a:ext cx="425849" cy="181807"/>
            </a:xfrm>
            <a:prstGeom prst="straightConnector1">
              <a:avLst/>
            </a:prstGeom>
            <a:solidFill>
              <a:schemeClr val="accent1"/>
            </a:solidFill>
            <a:ln w="19050" cap="flat" cmpd="sng" algn="ctr">
              <a:solidFill>
                <a:schemeClr val="bg1">
                  <a:lumMod val="85000"/>
                </a:schemeClr>
              </a:solidFill>
              <a:prstDash val="solid"/>
              <a:round/>
              <a:headEnd type="triangle" w="med" len="med"/>
              <a:tailEnd type="triangle"/>
            </a:ln>
            <a:effectLst/>
          </p:spPr>
        </p:cxnSp>
        <p:cxnSp>
          <p:nvCxnSpPr>
            <p:cNvPr id="59" name="Straight Arrow Connector 58"/>
            <p:cNvCxnSpPr>
              <a:stCxn id="45" idx="7"/>
              <a:endCxn id="51" idx="2"/>
            </p:cNvCxnSpPr>
            <p:nvPr/>
          </p:nvCxnSpPr>
          <p:spPr bwMode="auto">
            <a:xfrm flipV="1">
              <a:off x="2547142" y="2497480"/>
              <a:ext cx="425849" cy="252138"/>
            </a:xfrm>
            <a:prstGeom prst="straightConnector1">
              <a:avLst/>
            </a:prstGeom>
            <a:solidFill>
              <a:schemeClr val="accent1"/>
            </a:solidFill>
            <a:ln w="19050" cap="flat" cmpd="sng" algn="ctr">
              <a:solidFill>
                <a:schemeClr val="tx1"/>
              </a:solidFill>
              <a:prstDash val="solid"/>
              <a:round/>
              <a:headEnd type="triangle" w="med" len="med"/>
              <a:tailEnd type="triangle"/>
            </a:ln>
            <a:effectLst/>
          </p:spPr>
        </p:cxnSp>
        <p:cxnSp>
          <p:nvCxnSpPr>
            <p:cNvPr id="60" name="Straight Arrow Connector 59"/>
            <p:cNvCxnSpPr>
              <a:stCxn id="45" idx="5"/>
              <a:endCxn id="48" idx="2"/>
            </p:cNvCxnSpPr>
            <p:nvPr/>
          </p:nvCxnSpPr>
          <p:spPr bwMode="auto">
            <a:xfrm>
              <a:off x="2547142" y="2803500"/>
              <a:ext cx="425849" cy="308280"/>
            </a:xfrm>
            <a:prstGeom prst="straightConnector1">
              <a:avLst/>
            </a:prstGeom>
            <a:solidFill>
              <a:schemeClr val="accent1"/>
            </a:solidFill>
            <a:ln w="19050" cap="flat" cmpd="sng" algn="ctr">
              <a:solidFill>
                <a:schemeClr val="bg1">
                  <a:lumMod val="85000"/>
                </a:schemeClr>
              </a:solidFill>
              <a:prstDash val="solid"/>
              <a:round/>
              <a:headEnd type="triangle" w="med" len="med"/>
              <a:tailEnd type="triangle"/>
            </a:ln>
            <a:effectLst/>
          </p:spPr>
        </p:cxnSp>
        <p:cxnSp>
          <p:nvCxnSpPr>
            <p:cNvPr id="61" name="Straight Arrow Connector 60"/>
            <p:cNvCxnSpPr>
              <a:stCxn id="45" idx="5"/>
              <a:endCxn id="49" idx="2"/>
            </p:cNvCxnSpPr>
            <p:nvPr/>
          </p:nvCxnSpPr>
          <p:spPr bwMode="auto">
            <a:xfrm>
              <a:off x="2547142" y="2803500"/>
              <a:ext cx="425849" cy="431137"/>
            </a:xfrm>
            <a:prstGeom prst="straightConnector1">
              <a:avLst/>
            </a:prstGeom>
            <a:solidFill>
              <a:schemeClr val="accent1"/>
            </a:solidFill>
            <a:ln w="19050" cap="flat" cmpd="sng" algn="ctr">
              <a:solidFill>
                <a:schemeClr val="bg1">
                  <a:lumMod val="85000"/>
                </a:schemeClr>
              </a:solidFill>
              <a:prstDash val="solid"/>
              <a:round/>
              <a:headEnd type="triangle" w="med" len="med"/>
              <a:tailEnd type="triangle"/>
            </a:ln>
            <a:effectLst/>
          </p:spPr>
        </p:cxnSp>
        <p:sp>
          <p:nvSpPr>
            <p:cNvPr id="62" name="TextBox 61"/>
            <p:cNvSpPr txBox="1"/>
            <p:nvPr/>
          </p:nvSpPr>
          <p:spPr>
            <a:xfrm>
              <a:off x="2295247" y="3209409"/>
              <a:ext cx="981353" cy="253600"/>
            </a:xfrm>
            <a:prstGeom prst="rect">
              <a:avLst/>
            </a:prstGeom>
            <a:noFill/>
            <a:ln>
              <a:noFill/>
            </a:ln>
          </p:spPr>
          <p:txBody>
            <a:bodyPr wrap="none" rtlCol="0" anchor="t" anchorCtr="1">
              <a:noAutofit/>
            </a:bodyPr>
            <a:lstStyle/>
            <a:p>
              <a:pPr algn="ctr"/>
              <a:r>
                <a:rPr lang="en-US" sz="1400" dirty="0" smtClean="0">
                  <a:latin typeface="Calibri" panose="020F0502020204030204" pitchFamily="34" charset="0"/>
                </a:rPr>
                <a:t>PORTA_PCR1</a:t>
              </a:r>
              <a:endParaRPr lang="en-US" sz="1400" dirty="0">
                <a:latin typeface="Calibri" panose="020F0502020204030204" pitchFamily="34" charset="0"/>
              </a:endParaRPr>
            </a:p>
          </p:txBody>
        </p:sp>
        <p:cxnSp>
          <p:nvCxnSpPr>
            <p:cNvPr id="63" name="Straight Arrow Connector 62"/>
            <p:cNvCxnSpPr>
              <a:stCxn id="65" idx="0"/>
            </p:cNvCxnSpPr>
            <p:nvPr/>
          </p:nvCxnSpPr>
          <p:spPr bwMode="auto">
            <a:xfrm flipV="1">
              <a:off x="2810443" y="2582240"/>
              <a:ext cx="0" cy="901098"/>
            </a:xfrm>
            <a:prstGeom prst="straightConnector1">
              <a:avLst/>
            </a:prstGeom>
            <a:solidFill>
              <a:schemeClr val="accent1"/>
            </a:solidFill>
            <a:ln w="9525" cap="flat" cmpd="sng" algn="ctr">
              <a:solidFill>
                <a:srgbClr val="FF0000"/>
              </a:solidFill>
              <a:prstDash val="dash"/>
              <a:round/>
              <a:headEnd type="none" w="med" len="med"/>
              <a:tailEnd type="triangle"/>
            </a:ln>
            <a:effectLst/>
          </p:spPr>
        </p:cxnSp>
        <p:grpSp>
          <p:nvGrpSpPr>
            <p:cNvPr id="64" name="Group 63"/>
            <p:cNvGrpSpPr/>
            <p:nvPr/>
          </p:nvGrpSpPr>
          <p:grpSpPr>
            <a:xfrm>
              <a:off x="2310699" y="3483338"/>
              <a:ext cx="1346901" cy="174262"/>
              <a:chOff x="2310699" y="3566189"/>
              <a:chExt cx="1346901" cy="174262"/>
            </a:xfrm>
          </p:grpSpPr>
          <p:sp>
            <p:nvSpPr>
              <p:cNvPr id="65" name="TextBox 64"/>
              <p:cNvSpPr txBox="1"/>
              <p:nvPr/>
            </p:nvSpPr>
            <p:spPr>
              <a:xfrm>
                <a:off x="2589880" y="3566189"/>
                <a:ext cx="441126" cy="174262"/>
              </a:xfrm>
              <a:prstGeom prst="rect">
                <a:avLst/>
              </a:prstGeom>
              <a:noFill/>
              <a:ln>
                <a:solidFill>
                  <a:schemeClr val="tx1">
                    <a:lumMod val="50000"/>
                  </a:schemeClr>
                </a:solidFill>
              </a:ln>
            </p:spPr>
            <p:txBody>
              <a:bodyPr wrap="none" rtlCol="0" anchor="ctr" anchorCtr="1">
                <a:noAutofit/>
              </a:bodyPr>
              <a:lstStyle/>
              <a:p>
                <a:pPr algn="ctr"/>
                <a:r>
                  <a:rPr lang="en-US" sz="1400" dirty="0" smtClean="0">
                    <a:solidFill>
                      <a:srgbClr val="FF0000"/>
                    </a:solidFill>
                    <a:latin typeface="Calibri" panose="020F0502020204030204" pitchFamily="34" charset="0"/>
                  </a:rPr>
                  <a:t>MUX</a:t>
                </a:r>
                <a:endParaRPr lang="en-US" sz="1400" dirty="0">
                  <a:solidFill>
                    <a:srgbClr val="FF0000"/>
                  </a:solidFill>
                  <a:latin typeface="Calibri" panose="020F0502020204030204" pitchFamily="34" charset="0"/>
                </a:endParaRPr>
              </a:p>
            </p:txBody>
          </p:sp>
          <p:sp>
            <p:nvSpPr>
              <p:cNvPr id="66" name="TextBox 65"/>
              <p:cNvSpPr txBox="1"/>
              <p:nvPr/>
            </p:nvSpPr>
            <p:spPr>
              <a:xfrm>
                <a:off x="2310699" y="3566189"/>
                <a:ext cx="1346901" cy="174262"/>
              </a:xfrm>
              <a:prstGeom prst="rect">
                <a:avLst/>
              </a:prstGeom>
              <a:noFill/>
              <a:ln>
                <a:solidFill>
                  <a:schemeClr val="tx1">
                    <a:lumMod val="50000"/>
                  </a:schemeClr>
                </a:solidFill>
              </a:ln>
            </p:spPr>
            <p:txBody>
              <a:bodyPr wrap="none" rtlCol="0" anchor="ctr" anchorCtr="1">
                <a:noAutofit/>
              </a:bodyPr>
              <a:lstStyle/>
              <a:p>
                <a:pPr algn="ctr"/>
                <a:endParaRPr lang="en-US" sz="1400" dirty="0">
                  <a:solidFill>
                    <a:srgbClr val="FF0000"/>
                  </a:solidFill>
                  <a:latin typeface="Calibri" panose="020F0502020204030204" pitchFamily="34" charset="0"/>
                </a:endParaRPr>
              </a:p>
            </p:txBody>
          </p:sp>
        </p:grpSp>
      </p:grpSp>
      <p:cxnSp>
        <p:nvCxnSpPr>
          <p:cNvPr id="68" name="Straight Arrow Connector 67"/>
          <p:cNvCxnSpPr>
            <a:endCxn id="5" idx="0"/>
          </p:cNvCxnSpPr>
          <p:nvPr/>
        </p:nvCxnSpPr>
        <p:spPr>
          <a:xfrm flipH="1" flipV="1">
            <a:off x="2161524" y="2551499"/>
            <a:ext cx="3967074" cy="1989311"/>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1928661"/>
      </p:ext>
    </p:extLst>
  </p:cSld>
  <p:clrMapOvr>
    <a:masterClrMapping/>
  </p:clrMapOvr>
  <p:transition>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GPIO Port Bit Circuitry in MCU</a:t>
            </a:r>
          </a:p>
        </p:txBody>
      </p:sp>
      <p:sp>
        <p:nvSpPr>
          <p:cNvPr id="6147" name="Content Placeholder 2"/>
          <p:cNvSpPr>
            <a:spLocks noGrp="1"/>
          </p:cNvSpPr>
          <p:nvPr>
            <p:ph idx="1"/>
          </p:nvPr>
        </p:nvSpPr>
        <p:spPr>
          <a:xfrm>
            <a:off x="479999" y="1143000"/>
            <a:ext cx="4854001" cy="5715000"/>
          </a:xfrm>
        </p:spPr>
        <p:txBody>
          <a:bodyPr/>
          <a:lstStyle/>
          <a:p>
            <a:r>
              <a:rPr lang="en-US" dirty="0"/>
              <a:t>Control</a:t>
            </a:r>
          </a:p>
          <a:p>
            <a:pPr lvl="1"/>
            <a:r>
              <a:rPr lang="en-US" dirty="0"/>
              <a:t>Direction</a:t>
            </a:r>
          </a:p>
          <a:p>
            <a:pPr lvl="1"/>
            <a:r>
              <a:rPr lang="en-US" dirty="0"/>
              <a:t>MUX</a:t>
            </a:r>
          </a:p>
          <a:p>
            <a:endParaRPr lang="en-US" dirty="0"/>
          </a:p>
          <a:p>
            <a:r>
              <a:rPr lang="en-US" dirty="0"/>
              <a:t>Data</a:t>
            </a:r>
          </a:p>
          <a:p>
            <a:pPr lvl="1"/>
            <a:r>
              <a:rPr lang="en-US" dirty="0"/>
              <a:t>Output (different ways to access it)</a:t>
            </a:r>
          </a:p>
          <a:p>
            <a:pPr lvl="1"/>
            <a:r>
              <a:rPr lang="en-US" dirty="0"/>
              <a:t>Input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066800"/>
            <a:ext cx="5922130" cy="5034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Connecting a GPIO Signal to a Pin</a:t>
            </a:r>
            <a:endParaRPr lang="en-US" dirty="0"/>
          </a:p>
        </p:txBody>
      </p:sp>
      <p:sp>
        <p:nvSpPr>
          <p:cNvPr id="18435" name="Content Placeholder 2"/>
          <p:cNvSpPr>
            <a:spLocks noGrp="1"/>
          </p:cNvSpPr>
          <p:nvPr>
            <p:ph idx="1"/>
          </p:nvPr>
        </p:nvSpPr>
        <p:spPr>
          <a:xfrm>
            <a:off x="479999" y="4572000"/>
            <a:ext cx="11384402" cy="2286000"/>
          </a:xfrm>
        </p:spPr>
        <p:txBody>
          <a:bodyPr/>
          <a:lstStyle/>
          <a:p>
            <a:r>
              <a:rPr lang="en-US" dirty="0"/>
              <a:t>Multiplexer used to increase configurability - what should pin be connected with internally?</a:t>
            </a:r>
          </a:p>
          <a:p>
            <a:r>
              <a:rPr lang="en-US" dirty="0"/>
              <a:t>Each configurable pin has a Pin Control Register</a:t>
            </a:r>
          </a:p>
        </p:txBody>
      </p:sp>
      <p:pic>
        <p:nvPicPr>
          <p:cNvPr id="18436" name="Picture 3"/>
          <p:cNvPicPr>
            <a:picLocks noChangeAspect="1" noChangeArrowheads="1"/>
          </p:cNvPicPr>
          <p:nvPr/>
        </p:nvPicPr>
        <p:blipFill>
          <a:blip r:embed="rId3">
            <a:extLst>
              <a:ext uri="{28A0092B-C50C-407E-A947-70E740481C1C}">
                <a14:useLocalDpi xmlns:a14="http://schemas.microsoft.com/office/drawing/2010/main" val="0"/>
              </a:ext>
            </a:extLst>
          </a:blip>
          <a:srcRect l="33279" t="56157"/>
          <a:stretch>
            <a:fillRect/>
          </a:stretch>
        </p:blipFill>
        <p:spPr bwMode="auto">
          <a:xfrm>
            <a:off x="2819400" y="1066800"/>
            <a:ext cx="5777242"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0253601"/>
      </p:ext>
    </p:extLst>
  </p:cSld>
  <p:clrMapOvr>
    <a:masterClrMapping/>
  </p:clrMapOvr>
  <p:transition>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Pin Control Register</a:t>
            </a:r>
            <a:endParaRPr lang="en-US" dirty="0"/>
          </a:p>
        </p:txBody>
      </p:sp>
      <p:sp>
        <p:nvSpPr>
          <p:cNvPr id="19459" name="Content Placeholder 2"/>
          <p:cNvSpPr>
            <a:spLocks noGrp="1"/>
          </p:cNvSpPr>
          <p:nvPr>
            <p:ph idx="1"/>
          </p:nvPr>
        </p:nvSpPr>
        <p:spPr>
          <a:xfrm>
            <a:off x="479999" y="4343400"/>
            <a:ext cx="5616001" cy="2514600"/>
          </a:xfrm>
        </p:spPr>
        <p:txBody>
          <a:bodyPr/>
          <a:lstStyle/>
          <a:p>
            <a:r>
              <a:rPr lang="en-US" dirty="0"/>
              <a:t>MUX field of PCR defines connections</a:t>
            </a:r>
          </a:p>
        </p:txBody>
      </p:sp>
      <p:pic>
        <p:nvPicPr>
          <p:cNvPr id="1946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854594"/>
            <a:ext cx="8077200" cy="2574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3076" y="3001964"/>
            <a:ext cx="8848725"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Table 4"/>
          <p:cNvGraphicFramePr>
            <a:graphicFrameLocks noGrp="1"/>
          </p:cNvGraphicFramePr>
          <p:nvPr>
            <p:extLst/>
          </p:nvPr>
        </p:nvGraphicFramePr>
        <p:xfrm>
          <a:off x="6934200" y="4114800"/>
          <a:ext cx="3544888" cy="2208276"/>
        </p:xfrm>
        <a:graphic>
          <a:graphicData uri="http://schemas.openxmlformats.org/drawingml/2006/table">
            <a:tbl>
              <a:tblPr firstRow="1" firstCol="1" bandRow="1">
                <a:tableStyleId>{5C22544A-7EE6-4342-B048-85BDC9FD1C3A}</a:tableStyleId>
              </a:tblPr>
              <a:tblGrid>
                <a:gridCol w="1538194"/>
                <a:gridCol w="2006694"/>
              </a:tblGrid>
              <a:tr h="203200">
                <a:tc>
                  <a:txBody>
                    <a:bodyPr/>
                    <a:lstStyle/>
                    <a:p>
                      <a:pPr marL="0" marR="0">
                        <a:lnSpc>
                          <a:spcPct val="115000"/>
                        </a:lnSpc>
                        <a:spcBef>
                          <a:spcPts val="0"/>
                        </a:spcBef>
                        <a:spcAft>
                          <a:spcPts val="0"/>
                        </a:spcAft>
                      </a:pPr>
                      <a:r>
                        <a:rPr lang="en-US" sz="1400" dirty="0">
                          <a:effectLst/>
                        </a:rPr>
                        <a:t>MUX </a:t>
                      </a:r>
                      <a:r>
                        <a:rPr lang="en-US" sz="1400" dirty="0" smtClean="0">
                          <a:effectLst/>
                        </a:rPr>
                        <a:t>(</a:t>
                      </a:r>
                      <a:r>
                        <a:rPr lang="en-US" sz="1400" dirty="0">
                          <a:effectLst/>
                        </a:rPr>
                        <a:t>bits 10-8)</a:t>
                      </a:r>
                      <a:endParaRPr lang="en-US" sz="1400" dirty="0">
                        <a:solidFill>
                          <a:srgbClr val="943634"/>
                        </a:solidFill>
                        <a:effectLst/>
                        <a:latin typeface="Calibri"/>
                        <a:ea typeface="Times New Roman"/>
                        <a:cs typeface="Times New Roman"/>
                      </a:endParaRPr>
                    </a:p>
                  </a:txBody>
                  <a:tcPr marL="68572" marR="68572" marT="0" marB="0"/>
                </a:tc>
                <a:tc>
                  <a:txBody>
                    <a:bodyPr/>
                    <a:lstStyle/>
                    <a:p>
                      <a:pPr marL="0" marR="0">
                        <a:lnSpc>
                          <a:spcPct val="115000"/>
                        </a:lnSpc>
                        <a:spcBef>
                          <a:spcPts val="0"/>
                        </a:spcBef>
                        <a:spcAft>
                          <a:spcPts val="0"/>
                        </a:spcAft>
                      </a:pPr>
                      <a:r>
                        <a:rPr lang="en-US" sz="1400">
                          <a:effectLst/>
                        </a:rPr>
                        <a:t>Configuration</a:t>
                      </a:r>
                      <a:endParaRPr lang="en-US" sz="1400">
                        <a:solidFill>
                          <a:srgbClr val="943634"/>
                        </a:solidFill>
                        <a:effectLst/>
                        <a:latin typeface="Calibri"/>
                        <a:ea typeface="Times New Roman"/>
                        <a:cs typeface="Times New Roman"/>
                      </a:endParaRPr>
                    </a:p>
                  </a:txBody>
                  <a:tcPr marL="68572" marR="68572" marT="0" marB="0"/>
                </a:tc>
              </a:tr>
              <a:tr h="203200">
                <a:tc>
                  <a:txBody>
                    <a:bodyPr/>
                    <a:lstStyle/>
                    <a:p>
                      <a:pPr marL="0" marR="0">
                        <a:lnSpc>
                          <a:spcPct val="115000"/>
                        </a:lnSpc>
                        <a:spcBef>
                          <a:spcPts val="0"/>
                        </a:spcBef>
                        <a:spcAft>
                          <a:spcPts val="0"/>
                        </a:spcAft>
                      </a:pPr>
                      <a:r>
                        <a:rPr lang="en-US" sz="1400">
                          <a:effectLst/>
                        </a:rPr>
                        <a:t>000</a:t>
                      </a:r>
                      <a:endParaRPr lang="en-US" sz="1400">
                        <a:solidFill>
                          <a:srgbClr val="943634"/>
                        </a:solidFill>
                        <a:effectLst/>
                        <a:latin typeface="Calibri"/>
                        <a:ea typeface="Times New Roman"/>
                        <a:cs typeface="Times New Roman"/>
                      </a:endParaRPr>
                    </a:p>
                  </a:txBody>
                  <a:tcPr marL="68572" marR="68572" marT="0" marB="0"/>
                </a:tc>
                <a:tc>
                  <a:txBody>
                    <a:bodyPr/>
                    <a:lstStyle/>
                    <a:p>
                      <a:pPr marL="0" marR="0">
                        <a:lnSpc>
                          <a:spcPct val="115000"/>
                        </a:lnSpc>
                        <a:spcBef>
                          <a:spcPts val="0"/>
                        </a:spcBef>
                        <a:spcAft>
                          <a:spcPts val="0"/>
                        </a:spcAft>
                      </a:pPr>
                      <a:r>
                        <a:rPr lang="en-US" sz="1400">
                          <a:effectLst/>
                        </a:rPr>
                        <a:t>Pin disabled (analog)</a:t>
                      </a:r>
                      <a:endParaRPr lang="en-US" sz="1400">
                        <a:solidFill>
                          <a:srgbClr val="943634"/>
                        </a:solidFill>
                        <a:effectLst/>
                        <a:latin typeface="Calibri"/>
                        <a:ea typeface="Times New Roman"/>
                        <a:cs typeface="Times New Roman"/>
                      </a:endParaRPr>
                    </a:p>
                  </a:txBody>
                  <a:tcPr marL="68572" marR="68572" marT="0" marB="0"/>
                </a:tc>
              </a:tr>
              <a:tr h="203200">
                <a:tc>
                  <a:txBody>
                    <a:bodyPr/>
                    <a:lstStyle/>
                    <a:p>
                      <a:pPr marL="0" marR="0">
                        <a:lnSpc>
                          <a:spcPct val="115000"/>
                        </a:lnSpc>
                        <a:spcBef>
                          <a:spcPts val="0"/>
                        </a:spcBef>
                        <a:spcAft>
                          <a:spcPts val="0"/>
                        </a:spcAft>
                      </a:pPr>
                      <a:r>
                        <a:rPr lang="en-US" sz="1400">
                          <a:effectLst/>
                        </a:rPr>
                        <a:t>001</a:t>
                      </a:r>
                      <a:endParaRPr lang="en-US" sz="1400">
                        <a:solidFill>
                          <a:srgbClr val="943634"/>
                        </a:solidFill>
                        <a:effectLst/>
                        <a:latin typeface="Calibri"/>
                        <a:ea typeface="Times New Roman"/>
                        <a:cs typeface="Times New Roman"/>
                      </a:endParaRPr>
                    </a:p>
                  </a:txBody>
                  <a:tcPr marL="68572" marR="68572" marT="0" marB="0"/>
                </a:tc>
                <a:tc>
                  <a:txBody>
                    <a:bodyPr/>
                    <a:lstStyle/>
                    <a:p>
                      <a:pPr marL="0" marR="0">
                        <a:lnSpc>
                          <a:spcPct val="115000"/>
                        </a:lnSpc>
                        <a:spcBef>
                          <a:spcPts val="0"/>
                        </a:spcBef>
                        <a:spcAft>
                          <a:spcPts val="0"/>
                        </a:spcAft>
                      </a:pPr>
                      <a:r>
                        <a:rPr lang="en-US" sz="1400" dirty="0">
                          <a:effectLst/>
                        </a:rPr>
                        <a:t>Alternative 1 – GPIO</a:t>
                      </a:r>
                      <a:endParaRPr lang="en-US" sz="1400" dirty="0">
                        <a:solidFill>
                          <a:srgbClr val="943634"/>
                        </a:solidFill>
                        <a:effectLst/>
                        <a:latin typeface="Calibri"/>
                        <a:ea typeface="Times New Roman"/>
                        <a:cs typeface="Times New Roman"/>
                      </a:endParaRPr>
                    </a:p>
                  </a:txBody>
                  <a:tcPr marL="68572" marR="68572" marT="0" marB="0"/>
                </a:tc>
              </a:tr>
              <a:tr h="203200">
                <a:tc>
                  <a:txBody>
                    <a:bodyPr/>
                    <a:lstStyle/>
                    <a:p>
                      <a:pPr marL="0" marR="0">
                        <a:lnSpc>
                          <a:spcPct val="115000"/>
                        </a:lnSpc>
                        <a:spcBef>
                          <a:spcPts val="0"/>
                        </a:spcBef>
                        <a:spcAft>
                          <a:spcPts val="0"/>
                        </a:spcAft>
                      </a:pPr>
                      <a:r>
                        <a:rPr lang="en-US" sz="1400">
                          <a:effectLst/>
                        </a:rPr>
                        <a:t>010</a:t>
                      </a:r>
                      <a:endParaRPr lang="en-US" sz="1400">
                        <a:solidFill>
                          <a:srgbClr val="943634"/>
                        </a:solidFill>
                        <a:effectLst/>
                        <a:latin typeface="Calibri"/>
                        <a:ea typeface="Times New Roman"/>
                        <a:cs typeface="Times New Roman"/>
                      </a:endParaRPr>
                    </a:p>
                  </a:txBody>
                  <a:tcPr marL="68572" marR="68572" marT="0" marB="0"/>
                </a:tc>
                <a:tc>
                  <a:txBody>
                    <a:bodyPr/>
                    <a:lstStyle/>
                    <a:p>
                      <a:pPr marL="0" marR="0">
                        <a:lnSpc>
                          <a:spcPct val="115000"/>
                        </a:lnSpc>
                        <a:spcBef>
                          <a:spcPts val="0"/>
                        </a:spcBef>
                        <a:spcAft>
                          <a:spcPts val="0"/>
                        </a:spcAft>
                      </a:pPr>
                      <a:r>
                        <a:rPr lang="en-US" sz="1400">
                          <a:effectLst/>
                        </a:rPr>
                        <a:t>Alternative 2</a:t>
                      </a:r>
                      <a:endParaRPr lang="en-US" sz="1400">
                        <a:solidFill>
                          <a:srgbClr val="943634"/>
                        </a:solidFill>
                        <a:effectLst/>
                        <a:latin typeface="Calibri"/>
                        <a:ea typeface="Times New Roman"/>
                        <a:cs typeface="Times New Roman"/>
                      </a:endParaRPr>
                    </a:p>
                  </a:txBody>
                  <a:tcPr marL="68572" marR="68572" marT="0" marB="0"/>
                </a:tc>
              </a:tr>
              <a:tr h="203200">
                <a:tc>
                  <a:txBody>
                    <a:bodyPr/>
                    <a:lstStyle/>
                    <a:p>
                      <a:pPr marL="0" marR="0">
                        <a:lnSpc>
                          <a:spcPct val="115000"/>
                        </a:lnSpc>
                        <a:spcBef>
                          <a:spcPts val="0"/>
                        </a:spcBef>
                        <a:spcAft>
                          <a:spcPts val="0"/>
                        </a:spcAft>
                      </a:pPr>
                      <a:r>
                        <a:rPr lang="en-US" sz="1400">
                          <a:effectLst/>
                        </a:rPr>
                        <a:t>011</a:t>
                      </a:r>
                      <a:endParaRPr lang="en-US" sz="1400">
                        <a:solidFill>
                          <a:srgbClr val="943634"/>
                        </a:solidFill>
                        <a:effectLst/>
                        <a:latin typeface="Calibri"/>
                        <a:ea typeface="Times New Roman"/>
                        <a:cs typeface="Times New Roman"/>
                      </a:endParaRPr>
                    </a:p>
                  </a:txBody>
                  <a:tcPr marL="68572" marR="68572" marT="0" marB="0"/>
                </a:tc>
                <a:tc>
                  <a:txBody>
                    <a:bodyPr/>
                    <a:lstStyle/>
                    <a:p>
                      <a:pPr marL="0" marR="0">
                        <a:lnSpc>
                          <a:spcPct val="115000"/>
                        </a:lnSpc>
                        <a:spcBef>
                          <a:spcPts val="0"/>
                        </a:spcBef>
                        <a:spcAft>
                          <a:spcPts val="0"/>
                        </a:spcAft>
                      </a:pPr>
                      <a:r>
                        <a:rPr lang="en-US" sz="1400">
                          <a:effectLst/>
                        </a:rPr>
                        <a:t>Alternative 3</a:t>
                      </a:r>
                      <a:endParaRPr lang="en-US" sz="1400">
                        <a:solidFill>
                          <a:srgbClr val="943634"/>
                        </a:solidFill>
                        <a:effectLst/>
                        <a:latin typeface="Calibri"/>
                        <a:ea typeface="Times New Roman"/>
                        <a:cs typeface="Times New Roman"/>
                      </a:endParaRPr>
                    </a:p>
                  </a:txBody>
                  <a:tcPr marL="68572" marR="68572" marT="0" marB="0"/>
                </a:tc>
              </a:tr>
              <a:tr h="203200">
                <a:tc>
                  <a:txBody>
                    <a:bodyPr/>
                    <a:lstStyle/>
                    <a:p>
                      <a:pPr marL="0" marR="0">
                        <a:lnSpc>
                          <a:spcPct val="115000"/>
                        </a:lnSpc>
                        <a:spcBef>
                          <a:spcPts val="0"/>
                        </a:spcBef>
                        <a:spcAft>
                          <a:spcPts val="0"/>
                        </a:spcAft>
                      </a:pPr>
                      <a:r>
                        <a:rPr lang="en-US" sz="1400">
                          <a:effectLst/>
                        </a:rPr>
                        <a:t>100</a:t>
                      </a:r>
                      <a:endParaRPr lang="en-US" sz="1400">
                        <a:solidFill>
                          <a:srgbClr val="943634"/>
                        </a:solidFill>
                        <a:effectLst/>
                        <a:latin typeface="Calibri"/>
                        <a:ea typeface="Times New Roman"/>
                        <a:cs typeface="Times New Roman"/>
                      </a:endParaRPr>
                    </a:p>
                  </a:txBody>
                  <a:tcPr marL="68572" marR="68572" marT="0" marB="0"/>
                </a:tc>
                <a:tc>
                  <a:txBody>
                    <a:bodyPr/>
                    <a:lstStyle/>
                    <a:p>
                      <a:pPr marL="0" marR="0">
                        <a:lnSpc>
                          <a:spcPct val="115000"/>
                        </a:lnSpc>
                        <a:spcBef>
                          <a:spcPts val="0"/>
                        </a:spcBef>
                        <a:spcAft>
                          <a:spcPts val="0"/>
                        </a:spcAft>
                      </a:pPr>
                      <a:r>
                        <a:rPr lang="en-US" sz="1400">
                          <a:effectLst/>
                        </a:rPr>
                        <a:t>Alternative 4</a:t>
                      </a:r>
                      <a:endParaRPr lang="en-US" sz="1400">
                        <a:solidFill>
                          <a:srgbClr val="943634"/>
                        </a:solidFill>
                        <a:effectLst/>
                        <a:latin typeface="Calibri"/>
                        <a:ea typeface="Times New Roman"/>
                        <a:cs typeface="Times New Roman"/>
                      </a:endParaRPr>
                    </a:p>
                  </a:txBody>
                  <a:tcPr marL="68572" marR="68572" marT="0" marB="0"/>
                </a:tc>
              </a:tr>
              <a:tr h="203200">
                <a:tc>
                  <a:txBody>
                    <a:bodyPr/>
                    <a:lstStyle/>
                    <a:p>
                      <a:pPr marL="0" marR="0">
                        <a:lnSpc>
                          <a:spcPct val="115000"/>
                        </a:lnSpc>
                        <a:spcBef>
                          <a:spcPts val="0"/>
                        </a:spcBef>
                        <a:spcAft>
                          <a:spcPts val="0"/>
                        </a:spcAft>
                      </a:pPr>
                      <a:r>
                        <a:rPr lang="en-US" sz="1400">
                          <a:effectLst/>
                        </a:rPr>
                        <a:t>101</a:t>
                      </a:r>
                      <a:endParaRPr lang="en-US" sz="1400">
                        <a:solidFill>
                          <a:srgbClr val="943634"/>
                        </a:solidFill>
                        <a:effectLst/>
                        <a:latin typeface="Calibri"/>
                        <a:ea typeface="Times New Roman"/>
                        <a:cs typeface="Times New Roman"/>
                      </a:endParaRPr>
                    </a:p>
                  </a:txBody>
                  <a:tcPr marL="68572" marR="68572" marT="0" marB="0"/>
                </a:tc>
                <a:tc>
                  <a:txBody>
                    <a:bodyPr/>
                    <a:lstStyle/>
                    <a:p>
                      <a:pPr marL="0" marR="0">
                        <a:lnSpc>
                          <a:spcPct val="115000"/>
                        </a:lnSpc>
                        <a:spcBef>
                          <a:spcPts val="0"/>
                        </a:spcBef>
                        <a:spcAft>
                          <a:spcPts val="0"/>
                        </a:spcAft>
                      </a:pPr>
                      <a:r>
                        <a:rPr lang="en-US" sz="1400">
                          <a:effectLst/>
                        </a:rPr>
                        <a:t>Alternative 5</a:t>
                      </a:r>
                      <a:endParaRPr lang="en-US" sz="1400">
                        <a:solidFill>
                          <a:srgbClr val="943634"/>
                        </a:solidFill>
                        <a:effectLst/>
                        <a:latin typeface="Calibri"/>
                        <a:ea typeface="Times New Roman"/>
                        <a:cs typeface="Times New Roman"/>
                      </a:endParaRPr>
                    </a:p>
                  </a:txBody>
                  <a:tcPr marL="68572" marR="68572" marT="0" marB="0"/>
                </a:tc>
              </a:tr>
              <a:tr h="203200">
                <a:tc>
                  <a:txBody>
                    <a:bodyPr/>
                    <a:lstStyle/>
                    <a:p>
                      <a:pPr marL="0" marR="0">
                        <a:lnSpc>
                          <a:spcPct val="115000"/>
                        </a:lnSpc>
                        <a:spcBef>
                          <a:spcPts val="0"/>
                        </a:spcBef>
                        <a:spcAft>
                          <a:spcPts val="0"/>
                        </a:spcAft>
                      </a:pPr>
                      <a:r>
                        <a:rPr lang="en-US" sz="1400">
                          <a:effectLst/>
                        </a:rPr>
                        <a:t>110</a:t>
                      </a:r>
                      <a:endParaRPr lang="en-US" sz="1400">
                        <a:solidFill>
                          <a:srgbClr val="943634"/>
                        </a:solidFill>
                        <a:effectLst/>
                        <a:latin typeface="Calibri"/>
                        <a:ea typeface="Times New Roman"/>
                        <a:cs typeface="Times New Roman"/>
                      </a:endParaRPr>
                    </a:p>
                  </a:txBody>
                  <a:tcPr marL="68572" marR="68572" marT="0" marB="0"/>
                </a:tc>
                <a:tc>
                  <a:txBody>
                    <a:bodyPr/>
                    <a:lstStyle/>
                    <a:p>
                      <a:pPr marL="0" marR="0">
                        <a:lnSpc>
                          <a:spcPct val="115000"/>
                        </a:lnSpc>
                        <a:spcBef>
                          <a:spcPts val="0"/>
                        </a:spcBef>
                        <a:spcAft>
                          <a:spcPts val="0"/>
                        </a:spcAft>
                      </a:pPr>
                      <a:r>
                        <a:rPr lang="en-US" sz="1400">
                          <a:effectLst/>
                        </a:rPr>
                        <a:t>Alternative 6</a:t>
                      </a:r>
                      <a:endParaRPr lang="en-US" sz="1400">
                        <a:solidFill>
                          <a:srgbClr val="943634"/>
                        </a:solidFill>
                        <a:effectLst/>
                        <a:latin typeface="Calibri"/>
                        <a:ea typeface="Times New Roman"/>
                        <a:cs typeface="Times New Roman"/>
                      </a:endParaRPr>
                    </a:p>
                  </a:txBody>
                  <a:tcPr marL="68572" marR="68572" marT="0" marB="0"/>
                </a:tc>
              </a:tr>
              <a:tr h="203200">
                <a:tc>
                  <a:txBody>
                    <a:bodyPr/>
                    <a:lstStyle/>
                    <a:p>
                      <a:pPr marL="0" marR="0">
                        <a:lnSpc>
                          <a:spcPct val="115000"/>
                        </a:lnSpc>
                        <a:spcBef>
                          <a:spcPts val="0"/>
                        </a:spcBef>
                        <a:spcAft>
                          <a:spcPts val="0"/>
                        </a:spcAft>
                      </a:pPr>
                      <a:r>
                        <a:rPr lang="en-US" sz="1400">
                          <a:effectLst/>
                        </a:rPr>
                        <a:t>111</a:t>
                      </a:r>
                      <a:endParaRPr lang="en-US" sz="1400">
                        <a:solidFill>
                          <a:srgbClr val="943634"/>
                        </a:solidFill>
                        <a:effectLst/>
                        <a:latin typeface="Calibri"/>
                        <a:ea typeface="Times New Roman"/>
                        <a:cs typeface="Times New Roman"/>
                      </a:endParaRPr>
                    </a:p>
                  </a:txBody>
                  <a:tcPr marL="68572" marR="68572" marT="0" marB="0"/>
                </a:tc>
                <a:tc>
                  <a:txBody>
                    <a:bodyPr/>
                    <a:lstStyle/>
                    <a:p>
                      <a:pPr marL="0" marR="0">
                        <a:lnSpc>
                          <a:spcPct val="115000"/>
                        </a:lnSpc>
                        <a:spcBef>
                          <a:spcPts val="0"/>
                        </a:spcBef>
                        <a:spcAft>
                          <a:spcPts val="0"/>
                        </a:spcAft>
                      </a:pPr>
                      <a:r>
                        <a:rPr lang="en-US" sz="1400" dirty="0">
                          <a:effectLst/>
                        </a:rPr>
                        <a:t>Alternative 7</a:t>
                      </a:r>
                      <a:endParaRPr lang="en-US" sz="1400" dirty="0">
                        <a:solidFill>
                          <a:srgbClr val="943634"/>
                        </a:solidFill>
                        <a:effectLst/>
                        <a:latin typeface="Calibri"/>
                        <a:ea typeface="Times New Roman"/>
                        <a:cs typeface="Times New Roman"/>
                      </a:endParaRPr>
                    </a:p>
                  </a:txBody>
                  <a:tcPr marL="68572" marR="68572" marT="0" marB="0"/>
                </a:tc>
              </a:tr>
            </a:tbl>
          </a:graphicData>
        </a:graphic>
      </p:graphicFrame>
    </p:spTree>
    <p:extLst>
      <p:ext uri="{BB962C8B-B14F-4D97-AF65-F5344CB8AC3E}">
        <p14:creationId xmlns:p14="http://schemas.microsoft.com/office/powerpoint/2010/main" val="3085936761"/>
      </p:ext>
    </p:extLst>
  </p:cSld>
  <p:clrMapOvr>
    <a:masterClrMapping/>
  </p:clrMapOvr>
  <p:transition>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Control Registers</a:t>
            </a:r>
          </a:p>
        </p:txBody>
      </p:sp>
      <p:pic>
        <p:nvPicPr>
          <p:cNvPr id="7171" name="Content Placeholder 3"/>
          <p:cNvPicPr>
            <a:picLocks noGrp="1"/>
          </p:cNvPicPr>
          <p:nvPr>
            <p:ph idx="1"/>
          </p:nvPr>
        </p:nvPicPr>
        <p:blipFill>
          <a:blip r:embed="rId3">
            <a:extLst>
              <a:ext uri="{28A0092B-C50C-407E-A947-70E740481C1C}">
                <a14:useLocalDpi xmlns:a14="http://schemas.microsoft.com/office/drawing/2010/main" val="0"/>
              </a:ext>
            </a:extLst>
          </a:blip>
          <a:srcRect b="4376"/>
          <a:stretch>
            <a:fillRect/>
          </a:stretch>
        </p:blipFill>
        <p:spPr>
          <a:xfrm>
            <a:off x="2822575" y="990600"/>
            <a:ext cx="5556250" cy="1504950"/>
          </a:xfrm>
        </p:spPr>
      </p:pic>
      <p:sp>
        <p:nvSpPr>
          <p:cNvPr id="7173" name="Text Placeholder 5"/>
          <p:cNvSpPr>
            <a:spLocks noGrp="1"/>
          </p:cNvSpPr>
          <p:nvPr>
            <p:ph type="body" idx="4294967295"/>
          </p:nvPr>
        </p:nvSpPr>
        <p:spPr>
          <a:xfrm>
            <a:off x="479999" y="4343400"/>
            <a:ext cx="11712001" cy="2514600"/>
          </a:xfrm>
        </p:spPr>
        <p:txBody>
          <a:bodyPr/>
          <a:lstStyle/>
          <a:p>
            <a:r>
              <a:rPr lang="en-US" dirty="0"/>
              <a:t>One set of control registers per port</a:t>
            </a:r>
          </a:p>
          <a:p>
            <a:r>
              <a:rPr lang="en-US" dirty="0"/>
              <a:t>Each bit in a control register corresponds to a port bit</a:t>
            </a:r>
          </a:p>
        </p:txBody>
      </p:sp>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t="2551"/>
          <a:stretch>
            <a:fillRect/>
          </a:stretch>
        </p:blipFill>
        <p:spPr bwMode="auto">
          <a:xfrm>
            <a:off x="2819400" y="2482851"/>
            <a:ext cx="55626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PDDR: Port Data Direction</a:t>
            </a:r>
          </a:p>
        </p:txBody>
      </p:sp>
      <p:sp>
        <p:nvSpPr>
          <p:cNvPr id="3" name="Content Placeholder 2"/>
          <p:cNvSpPr>
            <a:spLocks noGrp="1"/>
          </p:cNvSpPr>
          <p:nvPr>
            <p:ph idx="1"/>
          </p:nvPr>
        </p:nvSpPr>
        <p:spPr>
          <a:xfrm>
            <a:off x="533400" y="1143000"/>
            <a:ext cx="4800600" cy="5715000"/>
          </a:xfrm>
        </p:spPr>
        <p:txBody>
          <a:bodyPr/>
          <a:lstStyle/>
          <a:p>
            <a:pPr>
              <a:defRPr/>
            </a:pPr>
            <a:r>
              <a:rPr lang="en-US" dirty="0"/>
              <a:t>Each bit can be configured differently</a:t>
            </a:r>
          </a:p>
          <a:p>
            <a:pPr>
              <a:defRPr/>
            </a:pPr>
            <a:r>
              <a:rPr lang="en-US" dirty="0">
                <a:solidFill>
                  <a:srgbClr val="FF0000"/>
                </a:solidFill>
              </a:rPr>
              <a:t>Input: 0</a:t>
            </a:r>
          </a:p>
          <a:p>
            <a:pPr>
              <a:defRPr/>
            </a:pPr>
            <a:r>
              <a:rPr lang="en-US" dirty="0">
                <a:solidFill>
                  <a:schemeClr val="accent1">
                    <a:lumMod val="50000"/>
                  </a:schemeClr>
                </a:solidFill>
              </a:rPr>
              <a:t>Output: 1</a:t>
            </a:r>
          </a:p>
          <a:p>
            <a:pPr>
              <a:defRPr/>
            </a:pPr>
            <a:r>
              <a:rPr lang="en-US" dirty="0"/>
              <a:t>Reset clears port bit direction to 0</a:t>
            </a:r>
          </a:p>
          <a:p>
            <a:pPr>
              <a:defRPr/>
            </a:pPr>
            <a:endParaRPr lang="en-US" dirty="0"/>
          </a:p>
        </p:txBody>
      </p:sp>
      <p:grpSp>
        <p:nvGrpSpPr>
          <p:cNvPr id="4" name="Group 3"/>
          <p:cNvGrpSpPr/>
          <p:nvPr/>
        </p:nvGrpSpPr>
        <p:grpSpPr>
          <a:xfrm>
            <a:off x="5599112" y="815142"/>
            <a:ext cx="6211888" cy="5280858"/>
            <a:chOff x="4343400" y="815142"/>
            <a:chExt cx="6211888" cy="5280858"/>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815142"/>
              <a:ext cx="6211888" cy="5280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197" name="Straight Arrow Connector 14"/>
            <p:cNvCxnSpPr>
              <a:cxnSpLocks noChangeShapeType="1"/>
            </p:cNvCxnSpPr>
            <p:nvPr/>
          </p:nvCxnSpPr>
          <p:spPr bwMode="auto">
            <a:xfrm flipH="1">
              <a:off x="5181600" y="4724400"/>
              <a:ext cx="4876800" cy="1066800"/>
            </a:xfrm>
            <a:prstGeom prst="straightConnector1">
              <a:avLst/>
            </a:prstGeom>
            <a:noFill/>
            <a:ln w="38100"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p:nvPr/>
          </p:nvCxnSpPr>
          <p:spPr bwMode="auto">
            <a:xfrm>
              <a:off x="5257800" y="4343400"/>
              <a:ext cx="4800600" cy="228600"/>
            </a:xfrm>
            <a:prstGeom prst="straightConnector1">
              <a:avLst/>
            </a:prstGeom>
            <a:solidFill>
              <a:schemeClr val="accent1"/>
            </a:solidFill>
            <a:ln w="38100" cap="flat" cmpd="sng" algn="ctr">
              <a:solidFill>
                <a:schemeClr val="accent1">
                  <a:lumMod val="5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3779" y="838200"/>
            <a:ext cx="6211888" cy="5280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pPr>
              <a:defRPr/>
            </a:pPr>
            <a:r>
              <a:rPr lang="en-US" dirty="0" smtClean="0"/>
              <a:t>Writing Output Port Data</a:t>
            </a:r>
          </a:p>
        </p:txBody>
      </p:sp>
      <p:sp>
        <p:nvSpPr>
          <p:cNvPr id="9219" name="Content Placeholder 2"/>
          <p:cNvSpPr>
            <a:spLocks noGrp="1"/>
          </p:cNvSpPr>
          <p:nvPr>
            <p:ph idx="1"/>
          </p:nvPr>
        </p:nvSpPr>
        <p:spPr>
          <a:xfrm>
            <a:off x="479999" y="1143000"/>
            <a:ext cx="4777801" cy="5715000"/>
          </a:xfrm>
        </p:spPr>
        <p:txBody>
          <a:bodyPr/>
          <a:lstStyle/>
          <a:p>
            <a:r>
              <a:rPr lang="en-US" dirty="0"/>
              <a:t>Direct: write value to PDOR</a:t>
            </a:r>
          </a:p>
          <a:p>
            <a:r>
              <a:rPr lang="en-US" dirty="0"/>
              <a:t>Toggle: write 1 to PTOR</a:t>
            </a:r>
          </a:p>
          <a:p>
            <a:r>
              <a:rPr lang="en-US" dirty="0"/>
              <a:t>Clear (to 0): Write 1 to PCOR</a:t>
            </a:r>
          </a:p>
          <a:p>
            <a:r>
              <a:rPr lang="en-US" dirty="0"/>
              <a:t>Set (to 1): write 1 to PSOR</a:t>
            </a:r>
          </a:p>
        </p:txBody>
      </p:sp>
      <p:cxnSp>
        <p:nvCxnSpPr>
          <p:cNvPr id="16" name="Straight Arrow Connector 15"/>
          <p:cNvCxnSpPr/>
          <p:nvPr/>
        </p:nvCxnSpPr>
        <p:spPr bwMode="auto">
          <a:xfrm>
            <a:off x="8425579" y="4366458"/>
            <a:ext cx="2743200" cy="228600"/>
          </a:xfrm>
          <a:prstGeom prst="straightConnector1">
            <a:avLst/>
          </a:prstGeom>
          <a:solidFill>
            <a:schemeClr val="accent1"/>
          </a:solidFill>
          <a:ln w="38100" cap="flat" cmpd="sng" algn="ctr">
            <a:solidFill>
              <a:schemeClr val="accent1">
                <a:lumMod val="5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815142"/>
            <a:ext cx="6211888" cy="5280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pPr>
              <a:defRPr/>
            </a:pPr>
            <a:r>
              <a:rPr lang="en-US" dirty="0" smtClean="0"/>
              <a:t>Reading Input Port Data</a:t>
            </a:r>
          </a:p>
        </p:txBody>
      </p:sp>
      <p:sp>
        <p:nvSpPr>
          <p:cNvPr id="10243" name="Content Placeholder 2"/>
          <p:cNvSpPr>
            <a:spLocks noGrp="1"/>
          </p:cNvSpPr>
          <p:nvPr>
            <p:ph idx="1"/>
          </p:nvPr>
        </p:nvSpPr>
        <p:spPr>
          <a:xfrm>
            <a:off x="479999" y="1143000"/>
            <a:ext cx="3711001" cy="5715000"/>
          </a:xfrm>
        </p:spPr>
        <p:txBody>
          <a:bodyPr/>
          <a:lstStyle/>
          <a:p>
            <a:r>
              <a:rPr lang="en-US" dirty="0"/>
              <a:t>Read from PDIR</a:t>
            </a:r>
          </a:p>
          <a:p>
            <a:r>
              <a:rPr lang="en-US" dirty="0"/>
              <a:t>Corresponding bit holds value which was read</a:t>
            </a:r>
          </a:p>
        </p:txBody>
      </p:sp>
      <p:cxnSp>
        <p:nvCxnSpPr>
          <p:cNvPr id="10245" name="Straight Arrow Connector 14"/>
          <p:cNvCxnSpPr>
            <a:cxnSpLocks noChangeShapeType="1"/>
          </p:cNvCxnSpPr>
          <p:nvPr/>
        </p:nvCxnSpPr>
        <p:spPr bwMode="auto">
          <a:xfrm flipH="1">
            <a:off x="5181600" y="4724400"/>
            <a:ext cx="4876800" cy="1066800"/>
          </a:xfrm>
          <a:prstGeom prst="straightConnector1">
            <a:avLst/>
          </a:prstGeom>
          <a:noFill/>
          <a:ln w="38100"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GPIO Peripheral Software</a:t>
            </a:r>
            <a:endParaRPr lang="en-US" dirty="0"/>
          </a:p>
        </p:txBody>
      </p:sp>
      <p:sp>
        <p:nvSpPr>
          <p:cNvPr id="23555" name="Content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2958539360"/>
      </p:ext>
    </p:extLst>
  </p:cSld>
  <p:clrMapOvr>
    <a:masterClrMapping/>
  </p:clrMapOvr>
  <p:transition>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Pseudocode for Program</a:t>
            </a:r>
          </a:p>
        </p:txBody>
      </p:sp>
      <p:sp>
        <p:nvSpPr>
          <p:cNvPr id="10243" name="Content Placeholder 2"/>
          <p:cNvSpPr>
            <a:spLocks noGrp="1"/>
          </p:cNvSpPr>
          <p:nvPr>
            <p:ph idx="1"/>
          </p:nvPr>
        </p:nvSpPr>
        <p:spPr>
          <a:xfrm>
            <a:off x="533400" y="1143000"/>
            <a:ext cx="11277600" cy="5486400"/>
          </a:xfrm>
        </p:spPr>
        <p:txBody>
          <a:bodyPr/>
          <a:lstStyle/>
          <a:p>
            <a:pPr marL="0" indent="0">
              <a:spcBef>
                <a:spcPts val="300"/>
              </a:spcBef>
              <a:buNone/>
              <a:defRPr/>
            </a:pPr>
            <a:r>
              <a:rPr lang="en-US" sz="1900" dirty="0">
                <a:latin typeface="Lucida Console" pitchFamily="49" charset="0"/>
              </a:rPr>
              <a:t>// Make PTA1 and PTA2 outputs</a:t>
            </a:r>
          </a:p>
          <a:p>
            <a:pPr marL="0" indent="0">
              <a:spcBef>
                <a:spcPts val="300"/>
              </a:spcBef>
              <a:buNone/>
              <a:defRPr/>
            </a:pPr>
            <a:r>
              <a:rPr lang="en-US" sz="1900" dirty="0">
                <a:latin typeface="Lucida Console" pitchFamily="49" charset="0"/>
              </a:rPr>
              <a:t>set bits 1 and 2 of GPIOA_PDDR </a:t>
            </a:r>
          </a:p>
          <a:p>
            <a:pPr marL="0" indent="0">
              <a:spcBef>
                <a:spcPts val="300"/>
              </a:spcBef>
              <a:buNone/>
              <a:defRPr/>
            </a:pPr>
            <a:r>
              <a:rPr lang="en-US" sz="1900" dirty="0">
                <a:latin typeface="Lucida Console" pitchFamily="49" charset="0"/>
              </a:rPr>
              <a:t>// Make PTA5 input</a:t>
            </a:r>
          </a:p>
          <a:p>
            <a:pPr marL="0" indent="0">
              <a:spcBef>
                <a:spcPts val="300"/>
              </a:spcBef>
              <a:buNone/>
              <a:defRPr/>
            </a:pPr>
            <a:r>
              <a:rPr lang="en-US" sz="1900" dirty="0">
                <a:latin typeface="Lucida Console" pitchFamily="49" charset="0"/>
              </a:rPr>
              <a:t>clear bit 5 of GPIOA_PDDR</a:t>
            </a:r>
          </a:p>
          <a:p>
            <a:pPr marL="0" indent="0">
              <a:spcBef>
                <a:spcPts val="300"/>
              </a:spcBef>
              <a:buNone/>
              <a:defRPr/>
            </a:pPr>
            <a:r>
              <a:rPr lang="en-US" sz="1900" dirty="0">
                <a:latin typeface="Lucida Console" pitchFamily="49" charset="0"/>
              </a:rPr>
              <a:t>// Initialize the output data values: LED 1 off, LED 2 on</a:t>
            </a:r>
          </a:p>
          <a:p>
            <a:pPr marL="0" indent="0">
              <a:spcBef>
                <a:spcPts val="300"/>
              </a:spcBef>
              <a:buNone/>
              <a:defRPr/>
            </a:pPr>
            <a:r>
              <a:rPr lang="en-US" sz="1900" dirty="0">
                <a:latin typeface="Lucida Console" pitchFamily="49" charset="0"/>
              </a:rPr>
              <a:t>clear bit 1, set bit 2 of GPIOA_PDOR</a:t>
            </a:r>
          </a:p>
          <a:p>
            <a:pPr marL="0" indent="0">
              <a:spcBef>
                <a:spcPts val="300"/>
              </a:spcBef>
              <a:buNone/>
              <a:defRPr/>
            </a:pPr>
            <a:r>
              <a:rPr lang="en-US" sz="1900" dirty="0">
                <a:latin typeface="Lucida Console" pitchFamily="49" charset="0"/>
              </a:rPr>
              <a:t>// read switch, light LED accordingly</a:t>
            </a:r>
          </a:p>
          <a:p>
            <a:pPr marL="0" indent="0">
              <a:spcBef>
                <a:spcPts val="300"/>
              </a:spcBef>
              <a:buNone/>
              <a:defRPr/>
            </a:pPr>
            <a:r>
              <a:rPr lang="en-US" sz="1900" dirty="0">
                <a:latin typeface="Lucida Console" pitchFamily="49" charset="0"/>
              </a:rPr>
              <a:t>do forever {</a:t>
            </a:r>
          </a:p>
          <a:p>
            <a:pPr marL="0" indent="0">
              <a:spcBef>
                <a:spcPts val="300"/>
              </a:spcBef>
              <a:buNone/>
              <a:defRPr/>
            </a:pPr>
            <a:r>
              <a:rPr lang="en-US" sz="1900" dirty="0">
                <a:latin typeface="Lucida Console" pitchFamily="49" charset="0"/>
              </a:rPr>
              <a:t>	if bit 5 of GPIOA_PDIR is 1 </a:t>
            </a:r>
            <a:r>
              <a:rPr lang="en-US" sz="1900" dirty="0" smtClean="0">
                <a:latin typeface="Lucida Console" pitchFamily="49" charset="0"/>
              </a:rPr>
              <a:t>{ // </a:t>
            </a:r>
            <a:r>
              <a:rPr lang="en-US" sz="1900" dirty="0">
                <a:latin typeface="Lucida Console" pitchFamily="49" charset="0"/>
              </a:rPr>
              <a:t>switch is not pressed, </a:t>
            </a:r>
            <a:r>
              <a:rPr lang="en-US" sz="1900" dirty="0" smtClean="0">
                <a:latin typeface="Lucida Console" pitchFamily="49" charset="0"/>
              </a:rPr>
              <a:t>so light </a:t>
            </a:r>
            <a:r>
              <a:rPr lang="en-US" sz="1900" dirty="0">
                <a:latin typeface="Lucida Console" pitchFamily="49" charset="0"/>
              </a:rPr>
              <a:t>LED 2</a:t>
            </a:r>
          </a:p>
          <a:p>
            <a:pPr marL="0" indent="0">
              <a:spcBef>
                <a:spcPts val="300"/>
              </a:spcBef>
              <a:buNone/>
              <a:defRPr/>
            </a:pPr>
            <a:r>
              <a:rPr lang="en-US" sz="1900" dirty="0">
                <a:latin typeface="Lucida Console" pitchFamily="49" charset="0"/>
              </a:rPr>
              <a:t>		set bit 2 of GPIOA_PDOR</a:t>
            </a:r>
          </a:p>
          <a:p>
            <a:pPr marL="0" indent="0">
              <a:spcBef>
                <a:spcPts val="300"/>
              </a:spcBef>
              <a:buNone/>
              <a:defRPr/>
            </a:pPr>
            <a:r>
              <a:rPr lang="en-US" sz="1900" dirty="0">
                <a:latin typeface="Lucida Console" pitchFamily="49" charset="0"/>
              </a:rPr>
              <a:t>		clear bit 1 of GPIO_PDOR</a:t>
            </a:r>
          </a:p>
          <a:p>
            <a:pPr marL="0" indent="0">
              <a:spcBef>
                <a:spcPts val="300"/>
              </a:spcBef>
              <a:buNone/>
              <a:defRPr/>
            </a:pPr>
            <a:r>
              <a:rPr lang="en-US" sz="1900" dirty="0">
                <a:latin typeface="Lucida Console" pitchFamily="49" charset="0"/>
              </a:rPr>
              <a:t>	} else </a:t>
            </a:r>
            <a:r>
              <a:rPr lang="en-US" sz="1900" dirty="0" smtClean="0">
                <a:latin typeface="Lucida Console" pitchFamily="49" charset="0"/>
              </a:rPr>
              <a:t>{			    // </a:t>
            </a:r>
            <a:r>
              <a:rPr lang="en-US" sz="1900" dirty="0">
                <a:latin typeface="Lucida Console" pitchFamily="49" charset="0"/>
              </a:rPr>
              <a:t>switch is pressed, so light LED 1</a:t>
            </a:r>
          </a:p>
          <a:p>
            <a:pPr marL="0" indent="0">
              <a:spcBef>
                <a:spcPts val="300"/>
              </a:spcBef>
              <a:buNone/>
              <a:defRPr/>
            </a:pPr>
            <a:r>
              <a:rPr lang="en-US" sz="1900" dirty="0">
                <a:latin typeface="Lucida Console" pitchFamily="49" charset="0"/>
              </a:rPr>
              <a:t>		set bit 1 of GPIOA_PDOR</a:t>
            </a:r>
          </a:p>
          <a:p>
            <a:pPr marL="0" indent="0">
              <a:spcBef>
                <a:spcPts val="300"/>
              </a:spcBef>
              <a:buNone/>
              <a:defRPr/>
            </a:pPr>
            <a:r>
              <a:rPr lang="en-US" sz="1900" dirty="0">
                <a:latin typeface="Lucida Console" pitchFamily="49" charset="0"/>
              </a:rPr>
              <a:t>		clear bit 2 of GPIO_PDOR</a:t>
            </a:r>
          </a:p>
          <a:p>
            <a:pPr marL="0" indent="0">
              <a:spcBef>
                <a:spcPts val="300"/>
              </a:spcBef>
              <a:buNone/>
              <a:defRPr/>
            </a:pPr>
            <a:r>
              <a:rPr lang="en-US" sz="1900" dirty="0">
                <a:latin typeface="Lucida Console" pitchFamily="49" charset="0"/>
              </a:rPr>
              <a:t>	}</a:t>
            </a:r>
          </a:p>
          <a:p>
            <a:pPr marL="0" indent="0">
              <a:spcBef>
                <a:spcPts val="300"/>
              </a:spcBef>
              <a:buNone/>
              <a:defRPr/>
            </a:pPr>
            <a:r>
              <a:rPr lang="en-US" sz="1900" dirty="0">
                <a:latin typeface="Lucida Console" pitchFamily="49" charset="0"/>
              </a:rPr>
              <a:t>}</a:t>
            </a:r>
          </a:p>
          <a:p>
            <a:pPr>
              <a:spcBef>
                <a:spcPts val="300"/>
              </a:spcBef>
              <a:defRPr/>
            </a:pPr>
            <a:endParaRPr lang="en-US" sz="1900" dirty="0" smtClean="0"/>
          </a:p>
        </p:txBody>
      </p:sp>
    </p:spTree>
  </p:cSld>
  <p:clrMapOvr>
    <a:masterClrMapping/>
  </p:clrMapOvr>
  <p:transition>
    <p:pull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Overview</a:t>
            </a:r>
          </a:p>
        </p:txBody>
      </p:sp>
      <p:sp>
        <p:nvSpPr>
          <p:cNvPr id="3075" name="Content Placeholder 2"/>
          <p:cNvSpPr>
            <a:spLocks noGrp="1"/>
          </p:cNvSpPr>
          <p:nvPr>
            <p:ph idx="1"/>
          </p:nvPr>
        </p:nvSpPr>
        <p:spPr>
          <a:xfrm>
            <a:off x="479999" y="1143000"/>
            <a:ext cx="11160334" cy="4977000"/>
          </a:xfrm>
        </p:spPr>
        <p:txBody>
          <a:bodyPr/>
          <a:lstStyle/>
          <a:p>
            <a:r>
              <a:rPr lang="en-US" dirty="0"/>
              <a:t>How do we make a program light up LEDs in response to a switch?</a:t>
            </a:r>
          </a:p>
          <a:p>
            <a:endParaRPr lang="en-US" dirty="0" smtClean="0"/>
          </a:p>
          <a:p>
            <a:r>
              <a:rPr lang="en-US" dirty="0" smtClean="0"/>
              <a:t>Circuit </a:t>
            </a:r>
            <a:r>
              <a:rPr lang="en-US" dirty="0"/>
              <a:t>Interfacing</a:t>
            </a:r>
          </a:p>
          <a:p>
            <a:r>
              <a:rPr lang="en-US" dirty="0" smtClean="0"/>
              <a:t>GPIO Peripheral</a:t>
            </a:r>
          </a:p>
          <a:p>
            <a:pPr lvl="1"/>
            <a:r>
              <a:rPr lang="en-US" dirty="0" smtClean="0"/>
              <a:t>Hardware</a:t>
            </a:r>
          </a:p>
          <a:p>
            <a:pPr lvl="1"/>
            <a:r>
              <a:rPr lang="en-US" dirty="0" smtClean="0"/>
              <a:t>Software</a:t>
            </a:r>
          </a:p>
          <a:p>
            <a:r>
              <a:rPr lang="en-US" dirty="0" smtClean="0"/>
              <a:t>Miscellaneous</a:t>
            </a:r>
          </a:p>
        </p:txBody>
      </p:sp>
    </p:spTree>
  </p:cSld>
  <p:clrMapOvr>
    <a:masterClrMapping/>
  </p:clrMapOvr>
  <p:transition>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Coding Style and Bit Access</a:t>
            </a:r>
            <a:endParaRPr lang="en-US" dirty="0"/>
          </a:p>
        </p:txBody>
      </p:sp>
      <p:sp>
        <p:nvSpPr>
          <p:cNvPr id="3" name="Content Placeholder 2"/>
          <p:cNvSpPr>
            <a:spLocks noGrp="1"/>
          </p:cNvSpPr>
          <p:nvPr>
            <p:ph idx="1"/>
          </p:nvPr>
        </p:nvSpPr>
        <p:spPr>
          <a:xfrm>
            <a:off x="480001" y="1143000"/>
            <a:ext cx="11160332" cy="4977000"/>
          </a:xfrm>
        </p:spPr>
        <p:txBody>
          <a:bodyPr/>
          <a:lstStyle/>
          <a:p>
            <a:pPr>
              <a:defRPr/>
            </a:pPr>
            <a:r>
              <a:rPr lang="en-US" dirty="0"/>
              <a:t>Easy to make mistakes dealing with literal binary and hexadecimal values</a:t>
            </a:r>
          </a:p>
          <a:p>
            <a:pPr lvl="1">
              <a:defRPr/>
            </a:pPr>
            <a:r>
              <a:rPr lang="en-US" dirty="0"/>
              <a:t>“To set bits 13 and 19, use 0000 0000 0000 1000 0010 0000 0000 0000 or 0x00082000”</a:t>
            </a:r>
          </a:p>
          <a:p>
            <a:pPr>
              <a:defRPr/>
            </a:pPr>
            <a:endParaRPr lang="en-US" dirty="0"/>
          </a:p>
          <a:p>
            <a:pPr>
              <a:defRPr/>
            </a:pPr>
            <a:r>
              <a:rPr lang="en-US" dirty="0"/>
              <a:t>Make the literal value from shifted bit positions</a:t>
            </a:r>
          </a:p>
          <a:p>
            <a:pPr marL="0" indent="0">
              <a:buNone/>
              <a:defRPr/>
            </a:pPr>
            <a:r>
              <a:rPr lang="en-US" sz="2000" dirty="0" smtClean="0">
                <a:latin typeface="Lucida Console" pitchFamily="49" charset="0"/>
              </a:rPr>
              <a:t>	n </a:t>
            </a:r>
            <a:r>
              <a:rPr lang="en-US" sz="2000" dirty="0">
                <a:latin typeface="Lucida Console" pitchFamily="49" charset="0"/>
              </a:rPr>
              <a:t>= (1UL &lt;&lt; 19) | (1UL &lt;&lt; 13);</a:t>
            </a:r>
          </a:p>
          <a:p>
            <a:pPr>
              <a:defRPr/>
            </a:pPr>
            <a:r>
              <a:rPr lang="en-US" dirty="0"/>
              <a:t>Define names for bit positions</a:t>
            </a:r>
          </a:p>
          <a:p>
            <a:pPr marL="0" indent="0">
              <a:buNone/>
              <a:defRPr/>
            </a:pPr>
            <a:r>
              <a:rPr lang="en-US" sz="2000" dirty="0">
                <a:latin typeface="Lucida Console" pitchFamily="49" charset="0"/>
              </a:rPr>
              <a:t>	</a:t>
            </a:r>
            <a:r>
              <a:rPr lang="en-US" sz="2000" dirty="0" smtClean="0">
                <a:latin typeface="Lucida Console" pitchFamily="49" charset="0"/>
              </a:rPr>
              <a:t>#</a:t>
            </a:r>
            <a:r>
              <a:rPr lang="en-US" sz="2000" dirty="0">
                <a:latin typeface="Lucida Console" pitchFamily="49" charset="0"/>
              </a:rPr>
              <a:t>define GREEN_LED_POS (19)</a:t>
            </a:r>
          </a:p>
          <a:p>
            <a:pPr marL="0" indent="0">
              <a:buNone/>
              <a:defRPr/>
            </a:pPr>
            <a:r>
              <a:rPr lang="en-US" sz="2000" dirty="0" smtClean="0">
                <a:latin typeface="Lucida Console" pitchFamily="49" charset="0"/>
              </a:rPr>
              <a:t>	#</a:t>
            </a:r>
            <a:r>
              <a:rPr lang="en-US" sz="2000" dirty="0">
                <a:latin typeface="Lucida Console" pitchFamily="49" charset="0"/>
              </a:rPr>
              <a:t>define YELLOW_LED_POS (13)</a:t>
            </a:r>
          </a:p>
          <a:p>
            <a:pPr marL="0" indent="0">
              <a:buNone/>
              <a:defRPr/>
            </a:pPr>
            <a:r>
              <a:rPr lang="en-US" sz="2000" dirty="0" smtClean="0">
                <a:latin typeface="Lucida Console" pitchFamily="49" charset="0"/>
              </a:rPr>
              <a:t>	n </a:t>
            </a:r>
            <a:r>
              <a:rPr lang="en-US" sz="2000" dirty="0">
                <a:latin typeface="Lucida Console" pitchFamily="49" charset="0"/>
              </a:rPr>
              <a:t>= (1UL &lt;&lt; GREEN_LED_POS) | (1UL &lt;&lt; YELLOW_LED_POS);</a:t>
            </a:r>
          </a:p>
          <a:p>
            <a:pPr>
              <a:defRPr/>
            </a:pPr>
            <a:r>
              <a:rPr lang="en-US" dirty="0"/>
              <a:t>Create macro to do shifting to create mask</a:t>
            </a:r>
          </a:p>
          <a:p>
            <a:pPr marL="0" indent="0">
              <a:buNone/>
              <a:defRPr/>
            </a:pPr>
            <a:r>
              <a:rPr lang="en-US" dirty="0">
                <a:latin typeface="Lucida Console" pitchFamily="49" charset="0"/>
              </a:rPr>
              <a:t>	</a:t>
            </a:r>
            <a:r>
              <a:rPr lang="en-US" sz="2000" dirty="0" smtClean="0">
                <a:latin typeface="Lucida Console" pitchFamily="49" charset="0"/>
              </a:rPr>
              <a:t>#define MASK(x) (1UL &lt;&lt; (x))</a:t>
            </a:r>
          </a:p>
          <a:p>
            <a:pPr marL="0" indent="0">
              <a:buNone/>
              <a:defRPr/>
            </a:pPr>
            <a:r>
              <a:rPr lang="en-US" sz="2000" dirty="0" smtClean="0">
                <a:latin typeface="Lucida Console" pitchFamily="49" charset="0"/>
              </a:rPr>
              <a:t>	n </a:t>
            </a:r>
            <a:r>
              <a:rPr lang="en-US" sz="2000" dirty="0">
                <a:latin typeface="Lucida Console" pitchFamily="49" charset="0"/>
              </a:rPr>
              <a:t>= MASK(GREEN_LED_POS) | MASK(YELLOW_LED_POS</a:t>
            </a:r>
            <a:r>
              <a:rPr lang="en-US" sz="2000" dirty="0" smtClean="0">
                <a:latin typeface="Lucida Console" pitchFamily="49" charset="0"/>
              </a:rPr>
              <a:t>);</a:t>
            </a:r>
            <a:endParaRPr lang="en-US" sz="2000" dirty="0">
              <a:latin typeface="Lucida Console" pitchFamily="49" charset="0"/>
            </a:endParaRPr>
          </a:p>
        </p:txBody>
      </p:sp>
    </p:spTree>
  </p:cSld>
  <p:clrMapOvr>
    <a:masterClrMapping/>
  </p:clrMapOvr>
  <p:transition>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Using Masks</a:t>
            </a:r>
            <a:endParaRPr lang="en-US" dirty="0"/>
          </a:p>
        </p:txBody>
      </p:sp>
      <p:sp>
        <p:nvSpPr>
          <p:cNvPr id="15363" name="Content Placeholder 2"/>
          <p:cNvSpPr>
            <a:spLocks noGrp="1"/>
          </p:cNvSpPr>
          <p:nvPr>
            <p:ph idx="1"/>
          </p:nvPr>
        </p:nvSpPr>
        <p:spPr>
          <a:xfrm>
            <a:off x="480001" y="1143000"/>
            <a:ext cx="11160332" cy="4977000"/>
          </a:xfrm>
        </p:spPr>
        <p:txBody>
          <a:bodyPr/>
          <a:lstStyle/>
          <a:p>
            <a:r>
              <a:rPr lang="en-US" dirty="0"/>
              <a:t>Overwrite existing value in n with mask</a:t>
            </a:r>
          </a:p>
          <a:p>
            <a:pPr marL="457200" lvl="1" indent="0">
              <a:buNone/>
            </a:pPr>
            <a:r>
              <a:rPr lang="en-US" dirty="0">
                <a:latin typeface="Lucida Console" pitchFamily="49" charset="0"/>
              </a:rPr>
              <a:t>n = MASK(foo);</a:t>
            </a:r>
          </a:p>
          <a:p>
            <a:pPr marL="457200" lvl="1" indent="0">
              <a:buNone/>
            </a:pPr>
            <a:endParaRPr lang="en-US" dirty="0">
              <a:latin typeface="Lucida Console" pitchFamily="49" charset="0"/>
            </a:endParaRPr>
          </a:p>
          <a:p>
            <a:r>
              <a:rPr lang="en-US" dirty="0"/>
              <a:t>Set in n all the bits which are one in mask, leaving others unchanged</a:t>
            </a:r>
          </a:p>
          <a:p>
            <a:pPr marL="400050" lvl="2" indent="0">
              <a:buNone/>
            </a:pPr>
            <a:r>
              <a:rPr lang="en-US" sz="2000" dirty="0">
                <a:latin typeface="Lucida Console" pitchFamily="49" charset="0"/>
              </a:rPr>
              <a:t>n |= MASK(foo);</a:t>
            </a:r>
          </a:p>
          <a:p>
            <a:endParaRPr lang="en-US" dirty="0"/>
          </a:p>
          <a:p>
            <a:r>
              <a:rPr lang="en-US" dirty="0" smtClean="0"/>
              <a:t>Use the complement of the mask’s bit value</a:t>
            </a:r>
            <a:endParaRPr lang="en-US" dirty="0"/>
          </a:p>
          <a:p>
            <a:pPr marL="400050" lvl="2" indent="0">
              <a:buNone/>
            </a:pPr>
            <a:r>
              <a:rPr lang="en-US" sz="2000" dirty="0" smtClean="0">
                <a:latin typeface="Lucida Console" pitchFamily="49" charset="0"/>
              </a:rPr>
              <a:t>~MASK(foo)</a:t>
            </a:r>
            <a:endParaRPr lang="en-US" sz="2000" dirty="0">
              <a:latin typeface="Lucida Console" pitchFamily="49" charset="0"/>
            </a:endParaRPr>
          </a:p>
          <a:p>
            <a:endParaRPr lang="en-US" dirty="0"/>
          </a:p>
          <a:p>
            <a:r>
              <a:rPr lang="en-US" dirty="0"/>
              <a:t>Clear in n all the bits which are zero in mask, leaving others unchanged</a:t>
            </a:r>
          </a:p>
          <a:p>
            <a:pPr marL="457200" lvl="1" indent="0">
              <a:buNone/>
            </a:pPr>
            <a:r>
              <a:rPr lang="en-US" dirty="0">
                <a:latin typeface="Lucida Console" pitchFamily="49" charset="0"/>
              </a:rPr>
              <a:t>n &amp;= MASK(foo);</a:t>
            </a:r>
          </a:p>
          <a:p>
            <a:pPr marL="457200" lvl="1" indent="0">
              <a:buNone/>
            </a:pPr>
            <a:endParaRPr lang="en-US" dirty="0"/>
          </a:p>
        </p:txBody>
      </p:sp>
    </p:spTree>
  </p:cSld>
  <p:clrMapOvr>
    <a:masterClrMapping/>
  </p:clrMapOvr>
  <p:transition>
    <p:pull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CMSIS Overview</a:t>
            </a:r>
            <a:endParaRPr lang="en-US" sz="3600" dirty="0"/>
          </a:p>
        </p:txBody>
      </p:sp>
      <p:sp>
        <p:nvSpPr>
          <p:cNvPr id="5" name="Content Placeholder 4"/>
          <p:cNvSpPr>
            <a:spLocks noGrp="1"/>
          </p:cNvSpPr>
          <p:nvPr>
            <p:ph idx="1"/>
          </p:nvPr>
        </p:nvSpPr>
        <p:spPr>
          <a:xfrm>
            <a:off x="480000" y="848797"/>
            <a:ext cx="11465366" cy="5422900"/>
          </a:xfrm>
        </p:spPr>
        <p:txBody>
          <a:bodyPr/>
          <a:lstStyle/>
          <a:p>
            <a:r>
              <a:rPr lang="en-US" sz="2400" dirty="0"/>
              <a:t>What is CMSIS?</a:t>
            </a:r>
          </a:p>
          <a:p>
            <a:pPr lvl="1"/>
            <a:r>
              <a:rPr lang="en-US" sz="2000" b="1" dirty="0"/>
              <a:t>Hardware Abstraction Layer</a:t>
            </a:r>
            <a:r>
              <a:rPr lang="en-US" sz="2000" dirty="0"/>
              <a:t>: Layer of software between application program and hardware</a:t>
            </a:r>
          </a:p>
          <a:p>
            <a:pPr lvl="1"/>
            <a:r>
              <a:rPr lang="en-US" sz="2000" b="1" dirty="0"/>
              <a:t>Conventions </a:t>
            </a:r>
            <a:r>
              <a:rPr lang="en-US" sz="2000" dirty="0"/>
              <a:t>and </a:t>
            </a:r>
            <a:r>
              <a:rPr lang="en-US" sz="2000" b="1" dirty="0"/>
              <a:t>standards </a:t>
            </a:r>
            <a:r>
              <a:rPr lang="en-US" sz="2000" dirty="0"/>
              <a:t>for software interfaces, structure and names</a:t>
            </a:r>
          </a:p>
          <a:p>
            <a:r>
              <a:rPr lang="en-US" sz="2400" dirty="0"/>
              <a:t>Problem – too many options</a:t>
            </a:r>
          </a:p>
          <a:p>
            <a:pPr lvl="1"/>
            <a:r>
              <a:rPr lang="en-US" sz="2000" dirty="0"/>
              <a:t>Some Cortex-M architectures offer additional instructions</a:t>
            </a:r>
          </a:p>
          <a:p>
            <a:pPr lvl="2"/>
            <a:r>
              <a:rPr lang="en-US" sz="1800" dirty="0"/>
              <a:t>When targeting Cortex-M4, compiler has additional instructions available (e.g. floating point, SIMD) compared with M0+</a:t>
            </a:r>
          </a:p>
          <a:p>
            <a:pPr lvl="1"/>
            <a:r>
              <a:rPr lang="en-US" sz="2000" dirty="0"/>
              <a:t>Many MCU vendors create Cortex-M-based MCUs</a:t>
            </a:r>
          </a:p>
          <a:p>
            <a:pPr lvl="2"/>
            <a:r>
              <a:rPr lang="en-US" sz="1800" dirty="0"/>
              <a:t>Although CPU cores are consistent, peripherals are structured and accessed differently</a:t>
            </a:r>
          </a:p>
          <a:p>
            <a:pPr lvl="1"/>
            <a:r>
              <a:rPr lang="en-US" sz="2000" dirty="0"/>
              <a:t>Many compilers available</a:t>
            </a:r>
          </a:p>
          <a:p>
            <a:pPr lvl="2"/>
            <a:r>
              <a:rPr lang="en-US" sz="1800" dirty="0"/>
              <a:t>Different approaches to implementing features not defined in C/C++ specifications</a:t>
            </a:r>
          </a:p>
          <a:p>
            <a:pPr lvl="1"/>
            <a:r>
              <a:rPr lang="en-US" sz="2000" dirty="0"/>
              <a:t>Many RTOSs available</a:t>
            </a:r>
          </a:p>
          <a:p>
            <a:pPr lvl="2"/>
            <a:r>
              <a:rPr lang="en-US" sz="1800" dirty="0"/>
              <a:t>Different APIs</a:t>
            </a:r>
          </a:p>
          <a:p>
            <a:r>
              <a:rPr lang="en-US" sz="2400" dirty="0"/>
              <a:t>Benefits</a:t>
            </a:r>
          </a:p>
          <a:p>
            <a:pPr lvl="1"/>
            <a:r>
              <a:rPr lang="en-US" sz="2000" dirty="0"/>
              <a:t>Shortens learning curve on new hardware</a:t>
            </a:r>
          </a:p>
          <a:p>
            <a:pPr lvl="1"/>
            <a:r>
              <a:rPr lang="en-US" sz="2000" dirty="0"/>
              <a:t>Simplifies software development</a:t>
            </a:r>
          </a:p>
          <a:p>
            <a:pPr lvl="1"/>
            <a:r>
              <a:rPr lang="en-US" sz="2000" dirty="0"/>
              <a:t>Simplifies software reuse</a:t>
            </a:r>
          </a:p>
        </p:txBody>
      </p:sp>
    </p:spTree>
    <p:extLst>
      <p:ext uri="{BB962C8B-B14F-4D97-AF65-F5344CB8AC3E}">
        <p14:creationId xmlns:p14="http://schemas.microsoft.com/office/powerpoint/2010/main" val="422700085"/>
      </p:ext>
    </p:extLst>
  </p:cSld>
  <p:clrMapOvr>
    <a:masterClrMapping/>
  </p:clrMapOvr>
  <p:transition>
    <p:pull dir="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CMSIS Structure</a:t>
            </a:r>
            <a:endParaRPr lang="en-US" sz="3600" dirty="0"/>
          </a:p>
        </p:txBody>
      </p:sp>
      <p:sp>
        <p:nvSpPr>
          <p:cNvPr id="5" name="Content Placeholder 4"/>
          <p:cNvSpPr>
            <a:spLocks noGrp="1"/>
          </p:cNvSpPr>
          <p:nvPr>
            <p:ph idx="1"/>
          </p:nvPr>
        </p:nvSpPr>
        <p:spPr>
          <a:xfrm>
            <a:off x="480000" y="5614496"/>
            <a:ext cx="11465366" cy="714867"/>
          </a:xfrm>
        </p:spPr>
        <p:txBody>
          <a:bodyPr/>
          <a:lstStyle/>
          <a:p>
            <a:r>
              <a:rPr lang="en-US" sz="2400" dirty="0"/>
              <a:t>Detailed documentation available through MDK: Help-&gt;Open Books Window, then select Tool User’s Guide-&gt; CMSIS Documentation</a:t>
            </a:r>
          </a:p>
          <a:p>
            <a:endParaRPr lang="en-US" sz="2400" dirty="0"/>
          </a:p>
        </p:txBody>
      </p:sp>
      <p:pic>
        <p:nvPicPr>
          <p:cNvPr id="1026" name="Picture 2" descr="CMSISv4_sm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9" y="852489"/>
            <a:ext cx="8285893" cy="4762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818940"/>
      </p:ext>
    </p:extLst>
  </p:cSld>
  <p:clrMapOvr>
    <a:masterClrMapping/>
  </p:clrMapOvr>
  <p:transition>
    <p:pull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dirty="0"/>
              <a:t>Example: Accessing Hardware Registers in C</a:t>
            </a:r>
          </a:p>
        </p:txBody>
      </p:sp>
      <p:sp>
        <p:nvSpPr>
          <p:cNvPr id="3" name="Content Placeholder 2"/>
          <p:cNvSpPr>
            <a:spLocks noGrp="1"/>
          </p:cNvSpPr>
          <p:nvPr>
            <p:ph idx="1"/>
          </p:nvPr>
        </p:nvSpPr>
        <p:spPr>
          <a:xfrm>
            <a:off x="480000" y="1252151"/>
            <a:ext cx="11465366" cy="5077212"/>
          </a:xfrm>
        </p:spPr>
        <p:txBody>
          <a:bodyPr/>
          <a:lstStyle/>
          <a:p>
            <a:pPr>
              <a:defRPr/>
            </a:pPr>
            <a:r>
              <a:rPr lang="en-US" sz="2800" dirty="0"/>
              <a:t>Header file MKL25Z4.h</a:t>
            </a:r>
          </a:p>
          <a:p>
            <a:pPr lvl="1">
              <a:defRPr/>
            </a:pPr>
            <a:r>
              <a:rPr lang="en-US" sz="2400" dirty="0"/>
              <a:t>Declares pointers to the registers</a:t>
            </a:r>
          </a:p>
          <a:p>
            <a:pPr>
              <a:defRPr/>
            </a:pPr>
            <a:endParaRPr lang="en-US" sz="2400" dirty="0" smtClean="0"/>
          </a:p>
          <a:p>
            <a:pPr marL="0" indent="0">
              <a:buNone/>
              <a:defRPr/>
            </a:pPr>
            <a:r>
              <a:rPr lang="en-US" sz="2400" dirty="0">
                <a:latin typeface="Lucida Console" pitchFamily="49" charset="0"/>
              </a:rPr>
              <a:t>/* GPIO - Peripheral instance base addresses */</a:t>
            </a:r>
          </a:p>
          <a:p>
            <a:pPr marL="0" indent="0">
              <a:buNone/>
              <a:defRPr/>
            </a:pPr>
            <a:r>
              <a:rPr lang="en-US" sz="2400" dirty="0">
                <a:latin typeface="Lucida Console" pitchFamily="49" charset="0"/>
              </a:rPr>
              <a:t>/** Peripheral PTA base address */</a:t>
            </a:r>
          </a:p>
          <a:p>
            <a:pPr marL="0" indent="0">
              <a:buNone/>
              <a:defRPr/>
            </a:pPr>
            <a:r>
              <a:rPr lang="en-US" sz="2400" dirty="0">
                <a:latin typeface="Lucida Console" pitchFamily="49" charset="0"/>
              </a:rPr>
              <a:t>#define PTA_BASE	(0x400FF000u)</a:t>
            </a:r>
          </a:p>
          <a:p>
            <a:pPr marL="0" indent="0">
              <a:buNone/>
              <a:defRPr/>
            </a:pPr>
            <a:r>
              <a:rPr lang="en-US" sz="2400" dirty="0">
                <a:latin typeface="Lucida Console" pitchFamily="49" charset="0"/>
              </a:rPr>
              <a:t>/** Peripheral PTA base pointer */</a:t>
            </a:r>
          </a:p>
          <a:p>
            <a:pPr marL="0" indent="0">
              <a:buNone/>
              <a:defRPr/>
            </a:pPr>
            <a:r>
              <a:rPr lang="en-US" sz="2400" dirty="0">
                <a:latin typeface="Lucida Console" pitchFamily="49" charset="0"/>
              </a:rPr>
              <a:t>#define PTA 	((</a:t>
            </a:r>
            <a:r>
              <a:rPr lang="en-US" sz="2400" dirty="0" err="1">
                <a:latin typeface="Lucida Console" pitchFamily="49" charset="0"/>
              </a:rPr>
              <a:t>GPIO_Type</a:t>
            </a:r>
            <a:r>
              <a:rPr lang="en-US" sz="2400" dirty="0">
                <a:latin typeface="Lucida Console" pitchFamily="49" charset="0"/>
              </a:rPr>
              <a:t> *)PTA_BASE)</a:t>
            </a:r>
          </a:p>
          <a:p>
            <a:pPr marL="0" indent="0">
              <a:buNone/>
              <a:defRPr/>
            </a:pPr>
            <a:endParaRPr lang="en-US" sz="2400" dirty="0"/>
          </a:p>
          <a:p>
            <a:pPr marL="0" indent="0">
              <a:buNone/>
              <a:defRPr/>
            </a:pPr>
            <a:r>
              <a:rPr lang="en-US" sz="2400" dirty="0">
                <a:latin typeface="Lucida Console" pitchFamily="49" charset="0"/>
              </a:rPr>
              <a:t>PTA-&gt;PDOR = </a:t>
            </a:r>
            <a:r>
              <a:rPr lang="en-US" sz="2400" dirty="0" err="1">
                <a:latin typeface="Lucida Console" pitchFamily="49" charset="0"/>
              </a:rPr>
              <a:t>my_data</a:t>
            </a:r>
            <a:r>
              <a:rPr lang="en-US" sz="2400" dirty="0">
                <a:latin typeface="Lucida Console" pitchFamily="49" charset="0"/>
              </a:rPr>
              <a:t>;</a:t>
            </a:r>
          </a:p>
          <a:p>
            <a:pPr marL="0" indent="0">
              <a:buNone/>
              <a:defRPr/>
            </a:pPr>
            <a:endParaRPr lang="en-US" sz="2400" dirty="0"/>
          </a:p>
        </p:txBody>
      </p:sp>
    </p:spTree>
    <p:extLst>
      <p:ext uri="{BB962C8B-B14F-4D97-AF65-F5344CB8AC3E}">
        <p14:creationId xmlns:p14="http://schemas.microsoft.com/office/powerpoint/2010/main" val="130585352"/>
      </p:ext>
    </p:extLst>
  </p:cSld>
  <p:clrMapOvr>
    <a:masterClrMapping/>
  </p:clrMapOvr>
  <p:transition>
    <p:pull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dirty="0"/>
              <a:t>Example: Accessing Hardware Registers in C</a:t>
            </a:r>
          </a:p>
        </p:txBody>
      </p:sp>
      <p:sp>
        <p:nvSpPr>
          <p:cNvPr id="3" name="Content Placeholder 2"/>
          <p:cNvSpPr>
            <a:spLocks noGrp="1"/>
          </p:cNvSpPr>
          <p:nvPr>
            <p:ph idx="1"/>
          </p:nvPr>
        </p:nvSpPr>
        <p:spPr>
          <a:xfrm>
            <a:off x="479999" y="1367481"/>
            <a:ext cx="11441554" cy="4817419"/>
          </a:xfrm>
        </p:spPr>
        <p:txBody>
          <a:bodyPr/>
          <a:lstStyle/>
          <a:p>
            <a:pPr>
              <a:spcBef>
                <a:spcPts val="200"/>
              </a:spcBef>
              <a:defRPr/>
            </a:pPr>
            <a:r>
              <a:rPr lang="en-US" sz="2400" dirty="0"/>
              <a:t>Header file MKL25Z4.h </a:t>
            </a:r>
          </a:p>
          <a:p>
            <a:pPr lvl="1">
              <a:spcBef>
                <a:spcPts val="200"/>
              </a:spcBef>
              <a:defRPr/>
            </a:pPr>
            <a:r>
              <a:rPr lang="en-US" sz="2400" dirty="0"/>
              <a:t>Defines C data structure types </a:t>
            </a:r>
            <a:br>
              <a:rPr lang="en-US" sz="2400" dirty="0"/>
            </a:br>
            <a:r>
              <a:rPr lang="en-US" sz="2400" dirty="0"/>
              <a:t>to represent MCU hardware </a:t>
            </a:r>
            <a:br>
              <a:rPr lang="en-US" sz="2400" dirty="0"/>
            </a:br>
            <a:r>
              <a:rPr lang="en-US" sz="2400" dirty="0"/>
              <a:t>registers</a:t>
            </a:r>
          </a:p>
          <a:p>
            <a:pPr lvl="1">
              <a:spcBef>
                <a:spcPts val="200"/>
              </a:spcBef>
              <a:defRPr/>
            </a:pPr>
            <a:endParaRPr lang="en-US" sz="2400" dirty="0"/>
          </a:p>
          <a:p>
            <a:pPr marL="0" indent="0">
              <a:spcBef>
                <a:spcPts val="200"/>
              </a:spcBef>
              <a:buNone/>
              <a:defRPr/>
            </a:pPr>
            <a:r>
              <a:rPr lang="en-US" sz="1800" dirty="0">
                <a:latin typeface="Lucida Console" pitchFamily="49" charset="0"/>
              </a:rPr>
              <a:t>/** GPIO - Register Layout </a:t>
            </a:r>
            <a:r>
              <a:rPr lang="en-US" sz="1800" dirty="0" err="1">
                <a:latin typeface="Lucida Console" pitchFamily="49" charset="0"/>
              </a:rPr>
              <a:t>Typedef</a:t>
            </a:r>
            <a:r>
              <a:rPr lang="en-US" sz="1800" dirty="0">
                <a:latin typeface="Lucida Console" pitchFamily="49" charset="0"/>
              </a:rPr>
              <a:t> */</a:t>
            </a:r>
          </a:p>
          <a:p>
            <a:pPr marL="0" indent="0">
              <a:spcBef>
                <a:spcPts val="200"/>
              </a:spcBef>
              <a:buNone/>
              <a:defRPr/>
            </a:pPr>
            <a:r>
              <a:rPr lang="en-US" sz="1800" dirty="0" err="1">
                <a:latin typeface="Lucida Console" pitchFamily="49" charset="0"/>
              </a:rPr>
              <a:t>typedef</a:t>
            </a:r>
            <a:r>
              <a:rPr lang="en-US" sz="1800" dirty="0">
                <a:latin typeface="Lucida Console" pitchFamily="49" charset="0"/>
              </a:rPr>
              <a:t> </a:t>
            </a:r>
            <a:r>
              <a:rPr lang="en-US" sz="1800" dirty="0" err="1">
                <a:latin typeface="Lucida Console" pitchFamily="49" charset="0"/>
              </a:rPr>
              <a:t>struct</a:t>
            </a:r>
            <a:r>
              <a:rPr lang="en-US" sz="1800" dirty="0">
                <a:latin typeface="Lucida Console" pitchFamily="49" charset="0"/>
              </a:rPr>
              <a:t> {</a:t>
            </a:r>
          </a:p>
          <a:p>
            <a:pPr marL="0" indent="0">
              <a:spcBef>
                <a:spcPts val="200"/>
              </a:spcBef>
              <a:buNone/>
              <a:defRPr/>
            </a:pPr>
            <a:r>
              <a:rPr lang="en-US" sz="1800" dirty="0">
                <a:latin typeface="Lucida Console" pitchFamily="49" charset="0"/>
              </a:rPr>
              <a:t>__IO uint32_t PDOR; /**&lt; Port Data Output Register, offset: 0x0 */</a:t>
            </a:r>
          </a:p>
          <a:p>
            <a:pPr marL="0" indent="0">
              <a:spcBef>
                <a:spcPts val="200"/>
              </a:spcBef>
              <a:buNone/>
              <a:defRPr/>
            </a:pPr>
            <a:r>
              <a:rPr lang="en-US" sz="1800" dirty="0">
                <a:latin typeface="Lucida Console" pitchFamily="49" charset="0"/>
              </a:rPr>
              <a:t>__O  uint32_t PSOR; /**&lt; Port Set Output Register, offset: 0x4 */</a:t>
            </a:r>
          </a:p>
          <a:p>
            <a:pPr marL="0" indent="0">
              <a:spcBef>
                <a:spcPts val="200"/>
              </a:spcBef>
              <a:buNone/>
              <a:defRPr/>
            </a:pPr>
            <a:r>
              <a:rPr lang="en-US" sz="1800" dirty="0">
                <a:latin typeface="Lucida Console" pitchFamily="49" charset="0"/>
              </a:rPr>
              <a:t>__O  uint32_t PCOR; /**&lt; Port Clear Output Register, offset: 0x8 */</a:t>
            </a:r>
          </a:p>
          <a:p>
            <a:pPr marL="0" indent="0">
              <a:spcBef>
                <a:spcPts val="200"/>
              </a:spcBef>
              <a:buNone/>
              <a:defRPr/>
            </a:pPr>
            <a:r>
              <a:rPr lang="en-US" sz="1800" dirty="0">
                <a:latin typeface="Lucida Console" pitchFamily="49" charset="0"/>
              </a:rPr>
              <a:t>__O  uint32_t PTOR; /**&lt; Port Toggle Output Register, offset: 0xC */</a:t>
            </a:r>
          </a:p>
          <a:p>
            <a:pPr marL="0" indent="0">
              <a:spcBef>
                <a:spcPts val="200"/>
              </a:spcBef>
              <a:buNone/>
              <a:defRPr/>
            </a:pPr>
            <a:r>
              <a:rPr lang="en-US" sz="1800" dirty="0">
                <a:latin typeface="Lucida Console" pitchFamily="49" charset="0"/>
              </a:rPr>
              <a:t>__I  uint32_t PDIR; /**&lt; Port Data Input Register, offset: 0x10 */</a:t>
            </a:r>
          </a:p>
          <a:p>
            <a:pPr marL="0" indent="0">
              <a:spcBef>
                <a:spcPts val="200"/>
              </a:spcBef>
              <a:buNone/>
              <a:defRPr/>
            </a:pPr>
            <a:r>
              <a:rPr lang="en-US" sz="1800" dirty="0">
                <a:latin typeface="Lucida Console" pitchFamily="49" charset="0"/>
              </a:rPr>
              <a:t>__IO uint32_t PDDR; /**&lt; Port Data Direction Register, offset: 0x14 */</a:t>
            </a:r>
          </a:p>
          <a:p>
            <a:pPr marL="0" indent="0">
              <a:spcBef>
                <a:spcPts val="200"/>
              </a:spcBef>
              <a:buNone/>
              <a:defRPr/>
            </a:pPr>
            <a:r>
              <a:rPr lang="en-US" sz="1800" dirty="0">
                <a:latin typeface="Lucida Console" pitchFamily="49" charset="0"/>
              </a:rPr>
              <a:t>} </a:t>
            </a:r>
            <a:r>
              <a:rPr lang="en-US" sz="1800" dirty="0" err="1">
                <a:latin typeface="Lucida Console" pitchFamily="49" charset="0"/>
              </a:rPr>
              <a:t>GPIO_Type</a:t>
            </a:r>
            <a:r>
              <a:rPr lang="en-US" sz="1800" dirty="0">
                <a:latin typeface="Lucida Console" pitchFamily="49" charset="0"/>
              </a:rPr>
              <a:t>;</a:t>
            </a:r>
          </a:p>
          <a:p>
            <a:pPr marL="0" indent="0">
              <a:spcBef>
                <a:spcPts val="200"/>
              </a:spcBef>
              <a:buNone/>
              <a:defRPr/>
            </a:pPr>
            <a:endParaRPr lang="en-US" sz="2000" dirty="0"/>
          </a:p>
        </p:txBody>
      </p:sp>
      <p:grpSp>
        <p:nvGrpSpPr>
          <p:cNvPr id="6" name="Group 5"/>
          <p:cNvGrpSpPr/>
          <p:nvPr/>
        </p:nvGrpSpPr>
        <p:grpSpPr>
          <a:xfrm>
            <a:off x="8213581" y="912000"/>
            <a:ext cx="3707972" cy="1474048"/>
            <a:chOff x="5287749" y="926629"/>
            <a:chExt cx="3707972" cy="1474048"/>
          </a:xfrm>
        </p:grpSpPr>
        <p:pic>
          <p:nvPicPr>
            <p:cNvPr id="4" name="Picture 2" descr="CMSIS_CORE_Fil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7749" y="926629"/>
              <a:ext cx="3707972" cy="1474048"/>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bwMode="auto">
            <a:xfrm>
              <a:off x="6054811" y="1756357"/>
              <a:ext cx="1178011" cy="441448"/>
            </a:xfrm>
            <a:prstGeom prst="ellipse">
              <a:avLst/>
            </a:prstGeom>
            <a:noFill/>
            <a:ln w="38100" cap="flat" cmpd="sng" algn="ctr">
              <a:solidFill>
                <a:srgbClr val="FF0000"/>
              </a:solidFill>
              <a:prstDash val="solid"/>
              <a:round/>
              <a:headEnd type="triangl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defTabSz="801688" eaLnBrk="0" fontAlgn="ctr" hangingPunct="0">
                <a:lnSpc>
                  <a:spcPct val="80000"/>
                </a:lnSpc>
                <a:spcBef>
                  <a:spcPct val="50000"/>
                </a:spcBef>
                <a:spcAft>
                  <a:spcPct val="0"/>
                </a:spcAft>
                <a:buClr>
                  <a:schemeClr val="bg2"/>
                </a:buClr>
                <a:buSzPct val="125000"/>
              </a:pPr>
              <a:endParaRPr lang="en-US">
                <a:latin typeface="Arial" pitchFamily="34" charset="0"/>
              </a:endParaRPr>
            </a:p>
          </p:txBody>
        </p:sp>
      </p:grpSp>
    </p:spTree>
    <p:extLst>
      <p:ext uri="{BB962C8B-B14F-4D97-AF65-F5344CB8AC3E}">
        <p14:creationId xmlns:p14="http://schemas.microsoft.com/office/powerpoint/2010/main" val="1147230111"/>
      </p:ext>
    </p:extLst>
  </p:cSld>
  <p:clrMapOvr>
    <a:masterClrMapping/>
  </p:clrMapOvr>
  <p:transition>
    <p:pull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dirty="0" smtClean="0"/>
              <a:t>Example: Using The Ports</a:t>
            </a:r>
            <a:endParaRPr lang="en-US" sz="3600" dirty="0"/>
          </a:p>
        </p:txBody>
      </p:sp>
      <p:sp>
        <p:nvSpPr>
          <p:cNvPr id="16387" name="Content Placeholder 2"/>
          <p:cNvSpPr>
            <a:spLocks noGrp="1"/>
          </p:cNvSpPr>
          <p:nvPr>
            <p:ph idx="1"/>
          </p:nvPr>
        </p:nvSpPr>
        <p:spPr>
          <a:xfrm>
            <a:off x="480002" y="984069"/>
            <a:ext cx="11160332" cy="5135931"/>
          </a:xfrm>
        </p:spPr>
        <p:txBody>
          <a:bodyPr/>
          <a:lstStyle/>
          <a:p>
            <a:pPr marL="0" indent="0">
              <a:spcBef>
                <a:spcPts val="100"/>
              </a:spcBef>
              <a:buNone/>
            </a:pPr>
            <a:r>
              <a:rPr lang="en-US" sz="1800" dirty="0">
                <a:latin typeface="Lucida Console" pitchFamily="49" charset="0"/>
              </a:rPr>
              <a:t>  </a:t>
            </a:r>
            <a:r>
              <a:rPr lang="en-US" sz="1800" dirty="0">
                <a:solidFill>
                  <a:srgbClr val="FF0000"/>
                </a:solidFill>
                <a:latin typeface="Lucida Console" pitchFamily="49" charset="0"/>
              </a:rPr>
              <a:t>#include &lt;MKL25Z4.h&gt;</a:t>
            </a:r>
          </a:p>
          <a:p>
            <a:pPr marL="0" indent="0">
              <a:spcBef>
                <a:spcPts val="100"/>
              </a:spcBef>
              <a:buNone/>
            </a:pPr>
            <a:r>
              <a:rPr lang="en-US" sz="1800" dirty="0">
                <a:latin typeface="Lucida Console" pitchFamily="49" charset="0"/>
              </a:rPr>
              <a:t>  #define LED1_POS (1)</a:t>
            </a:r>
          </a:p>
          <a:p>
            <a:pPr marL="0" indent="0">
              <a:spcBef>
                <a:spcPts val="100"/>
              </a:spcBef>
              <a:buNone/>
            </a:pPr>
            <a:r>
              <a:rPr lang="en-US" sz="1800" dirty="0">
                <a:latin typeface="Lucida Console" pitchFamily="49" charset="0"/>
              </a:rPr>
              <a:t>  #define LED2_POS (2)</a:t>
            </a:r>
          </a:p>
          <a:p>
            <a:pPr marL="0" indent="0">
              <a:spcBef>
                <a:spcPts val="100"/>
              </a:spcBef>
              <a:buNone/>
            </a:pPr>
            <a:r>
              <a:rPr lang="en-US" sz="1800" dirty="0">
                <a:latin typeface="Lucida Console" pitchFamily="49" charset="0"/>
              </a:rPr>
              <a:t>  #define SW1_POS (5)</a:t>
            </a:r>
          </a:p>
          <a:p>
            <a:pPr marL="0" indent="0">
              <a:spcBef>
                <a:spcPts val="100"/>
              </a:spcBef>
              <a:buNone/>
            </a:pPr>
            <a:r>
              <a:rPr lang="en-US" sz="1800" dirty="0">
                <a:latin typeface="Lucida Console" pitchFamily="49" charset="0"/>
              </a:rPr>
              <a:t>  #define MASK(x) (1UL &lt;&lt; (x))</a:t>
            </a:r>
          </a:p>
          <a:p>
            <a:pPr marL="0" indent="0">
              <a:spcBef>
                <a:spcPts val="100"/>
              </a:spcBef>
              <a:buNone/>
            </a:pPr>
            <a:r>
              <a:rPr lang="en-US" sz="1800" dirty="0">
                <a:latin typeface="Lucida Console" pitchFamily="49" charset="0"/>
              </a:rPr>
              <a:t> </a:t>
            </a:r>
          </a:p>
          <a:p>
            <a:pPr marL="0" indent="0">
              <a:spcBef>
                <a:spcPts val="100"/>
              </a:spcBef>
              <a:buNone/>
            </a:pPr>
            <a:r>
              <a:rPr lang="en-US" sz="1800" dirty="0">
                <a:latin typeface="Lucida Console" pitchFamily="49" charset="0"/>
              </a:rPr>
              <a:t>  </a:t>
            </a:r>
            <a:r>
              <a:rPr lang="en-US" sz="1800" dirty="0">
                <a:solidFill>
                  <a:srgbClr val="FF0000"/>
                </a:solidFill>
                <a:latin typeface="Lucida Console" pitchFamily="49" charset="0"/>
              </a:rPr>
              <a:t>PTA-&gt;PDDR</a:t>
            </a:r>
            <a:r>
              <a:rPr lang="en-US" sz="1800" dirty="0">
                <a:latin typeface="Lucida Console" pitchFamily="49" charset="0"/>
              </a:rPr>
              <a:t> |= MASK(LED1_POS) | MASK(LED2_POS); // set bits to outputs</a:t>
            </a:r>
          </a:p>
          <a:p>
            <a:pPr marL="0" indent="0">
              <a:spcBef>
                <a:spcPts val="100"/>
              </a:spcBef>
              <a:buNone/>
            </a:pPr>
            <a:r>
              <a:rPr lang="en-US" sz="1800" dirty="0">
                <a:latin typeface="Lucida Console" pitchFamily="49" charset="0"/>
              </a:rPr>
              <a:t>  </a:t>
            </a:r>
            <a:r>
              <a:rPr lang="en-US" sz="1800" dirty="0">
                <a:solidFill>
                  <a:srgbClr val="FF0000"/>
                </a:solidFill>
                <a:latin typeface="Lucida Console" pitchFamily="49" charset="0"/>
              </a:rPr>
              <a:t>PTA-&gt;PDDR </a:t>
            </a:r>
            <a:r>
              <a:rPr lang="en-US" sz="1800" dirty="0">
                <a:latin typeface="Lucida Console" pitchFamily="49" charset="0"/>
              </a:rPr>
              <a:t>&amp;= ~MASK(SW1_POS); // clear switch bit to input  </a:t>
            </a:r>
          </a:p>
          <a:p>
            <a:pPr marL="0" indent="0">
              <a:spcBef>
                <a:spcPts val="100"/>
              </a:spcBef>
              <a:buNone/>
            </a:pPr>
            <a:endParaRPr lang="en-US" sz="1800" dirty="0">
              <a:latin typeface="Lucida Console" pitchFamily="49" charset="0"/>
            </a:endParaRPr>
          </a:p>
          <a:p>
            <a:pPr marL="0" indent="0">
              <a:spcBef>
                <a:spcPts val="100"/>
              </a:spcBef>
              <a:buNone/>
            </a:pPr>
            <a:r>
              <a:rPr lang="en-US" sz="1800" dirty="0">
                <a:latin typeface="Lucida Console" pitchFamily="49" charset="0"/>
              </a:rPr>
              <a:t>  </a:t>
            </a:r>
            <a:r>
              <a:rPr lang="en-US" sz="1800" dirty="0">
                <a:solidFill>
                  <a:srgbClr val="FF0000"/>
                </a:solidFill>
                <a:latin typeface="Lucida Console" pitchFamily="49" charset="0"/>
              </a:rPr>
              <a:t>PTA-&gt;PDOR </a:t>
            </a:r>
            <a:r>
              <a:rPr lang="en-US" sz="1800" dirty="0">
                <a:latin typeface="Lucida Console" pitchFamily="49" charset="0"/>
              </a:rPr>
              <a:t>= MASK(LED2_POS);  // turn on LED1, turn off LED2</a:t>
            </a:r>
          </a:p>
          <a:p>
            <a:pPr marL="0" indent="0">
              <a:spcBef>
                <a:spcPts val="100"/>
              </a:spcBef>
              <a:buNone/>
            </a:pPr>
            <a:r>
              <a:rPr lang="en-US" sz="1800" dirty="0">
                <a:latin typeface="Lucida Console" pitchFamily="49" charset="0"/>
              </a:rPr>
              <a:t>    </a:t>
            </a:r>
          </a:p>
          <a:p>
            <a:pPr marL="0" indent="0">
              <a:spcBef>
                <a:spcPts val="100"/>
              </a:spcBef>
              <a:buNone/>
            </a:pPr>
            <a:r>
              <a:rPr lang="en-US" sz="1800" dirty="0">
                <a:latin typeface="Lucida Console" pitchFamily="49" charset="0"/>
              </a:rPr>
              <a:t>  while (1) {</a:t>
            </a:r>
          </a:p>
          <a:p>
            <a:pPr marL="0" indent="0">
              <a:spcBef>
                <a:spcPts val="100"/>
              </a:spcBef>
              <a:buNone/>
            </a:pPr>
            <a:r>
              <a:rPr lang="en-US" sz="1800" dirty="0">
                <a:latin typeface="Lucida Console" pitchFamily="49" charset="0"/>
              </a:rPr>
              <a:t>	if (</a:t>
            </a:r>
            <a:r>
              <a:rPr lang="en-US" sz="1800" dirty="0">
                <a:solidFill>
                  <a:srgbClr val="FF0000"/>
                </a:solidFill>
                <a:latin typeface="Lucida Console" pitchFamily="49" charset="0"/>
              </a:rPr>
              <a:t>PTA-&gt;PDIR </a:t>
            </a:r>
            <a:r>
              <a:rPr lang="en-US" sz="1800" dirty="0">
                <a:latin typeface="Lucida Console" pitchFamily="49" charset="0"/>
              </a:rPr>
              <a:t>&amp; MASK(SW1_POS)) </a:t>
            </a:r>
            <a:r>
              <a:rPr lang="en-US" sz="1800" dirty="0" smtClean="0">
                <a:latin typeface="Lucida Console" pitchFamily="49" charset="0"/>
              </a:rPr>
              <a:t>{ </a:t>
            </a:r>
            <a:r>
              <a:rPr lang="en-US" sz="1800" dirty="0">
                <a:latin typeface="Lucida Console" pitchFamily="49" charset="0"/>
              </a:rPr>
              <a:t>// switch is not pressed, </a:t>
            </a:r>
            <a:r>
              <a:rPr lang="en-US" sz="1800" dirty="0" smtClean="0">
                <a:latin typeface="Lucida Console" pitchFamily="49" charset="0"/>
              </a:rPr>
              <a:t>so light </a:t>
            </a:r>
            <a:r>
              <a:rPr lang="en-US" sz="1800" dirty="0">
                <a:latin typeface="Lucida Console" pitchFamily="49" charset="0"/>
              </a:rPr>
              <a:t>LED 2</a:t>
            </a:r>
          </a:p>
          <a:p>
            <a:pPr marL="0" indent="0">
              <a:spcBef>
                <a:spcPts val="100"/>
              </a:spcBef>
              <a:buNone/>
            </a:pPr>
            <a:r>
              <a:rPr lang="en-US" sz="1800" dirty="0">
                <a:latin typeface="Lucida Console" pitchFamily="49" charset="0"/>
              </a:rPr>
              <a:t>	  </a:t>
            </a:r>
            <a:r>
              <a:rPr lang="en-US" sz="1800" dirty="0">
                <a:solidFill>
                  <a:srgbClr val="FF0000"/>
                </a:solidFill>
                <a:latin typeface="Lucida Console" pitchFamily="49" charset="0"/>
              </a:rPr>
              <a:t>PTA-&gt;PDOR </a:t>
            </a:r>
            <a:r>
              <a:rPr lang="en-US" sz="1800" dirty="0">
                <a:latin typeface="Lucida Console" pitchFamily="49" charset="0"/>
              </a:rPr>
              <a:t>= MASK(LED2_POS);</a:t>
            </a:r>
          </a:p>
          <a:p>
            <a:pPr marL="0" indent="0">
              <a:spcBef>
                <a:spcPts val="100"/>
              </a:spcBef>
              <a:buNone/>
            </a:pPr>
            <a:r>
              <a:rPr lang="en-US" sz="1800" dirty="0">
                <a:latin typeface="Lucida Console" pitchFamily="49" charset="0"/>
              </a:rPr>
              <a:t>	} else </a:t>
            </a:r>
            <a:r>
              <a:rPr lang="en-US" sz="1800" dirty="0" smtClean="0">
                <a:latin typeface="Lucida Console" pitchFamily="49" charset="0"/>
              </a:rPr>
              <a:t>{</a:t>
            </a:r>
            <a:r>
              <a:rPr lang="en-US" sz="1800" dirty="0">
                <a:latin typeface="Lucida Console" pitchFamily="49" charset="0"/>
              </a:rPr>
              <a:t>	  </a:t>
            </a:r>
            <a:r>
              <a:rPr lang="en-US" sz="1800" dirty="0" smtClean="0">
                <a:latin typeface="Lucida Console" pitchFamily="49" charset="0"/>
              </a:rPr>
              <a:t>                 // </a:t>
            </a:r>
            <a:r>
              <a:rPr lang="en-US" sz="1800" dirty="0">
                <a:latin typeface="Lucida Console" pitchFamily="49" charset="0"/>
              </a:rPr>
              <a:t>switch is pressed, so light LED 1</a:t>
            </a:r>
          </a:p>
          <a:p>
            <a:pPr marL="0" indent="0">
              <a:spcBef>
                <a:spcPts val="100"/>
              </a:spcBef>
              <a:buNone/>
            </a:pPr>
            <a:r>
              <a:rPr lang="en-US" sz="1800" dirty="0">
                <a:latin typeface="Lucida Console" pitchFamily="49" charset="0"/>
              </a:rPr>
              <a:t>	  </a:t>
            </a:r>
            <a:r>
              <a:rPr lang="en-US" sz="1800" dirty="0">
                <a:solidFill>
                  <a:srgbClr val="FF0000"/>
                </a:solidFill>
                <a:latin typeface="Lucida Console" pitchFamily="49" charset="0"/>
              </a:rPr>
              <a:t>PTA-&gt;PDOR</a:t>
            </a:r>
            <a:r>
              <a:rPr lang="en-US" sz="1800" dirty="0">
                <a:latin typeface="Lucida Console" pitchFamily="49" charset="0"/>
              </a:rPr>
              <a:t> = MASK(LED1_POS);</a:t>
            </a:r>
          </a:p>
          <a:p>
            <a:pPr marL="0" indent="0">
              <a:spcBef>
                <a:spcPts val="100"/>
              </a:spcBef>
              <a:buNone/>
            </a:pPr>
            <a:r>
              <a:rPr lang="en-US" sz="1800" dirty="0">
                <a:latin typeface="Lucida Console" pitchFamily="49" charset="0"/>
              </a:rPr>
              <a:t>	}</a:t>
            </a:r>
          </a:p>
          <a:p>
            <a:pPr marL="0" indent="0">
              <a:spcBef>
                <a:spcPts val="100"/>
              </a:spcBef>
              <a:buNone/>
            </a:pPr>
            <a:r>
              <a:rPr lang="en-US" sz="1800" dirty="0">
                <a:latin typeface="Lucida Console" pitchFamily="49" charset="0"/>
              </a:rPr>
              <a:t>  }</a:t>
            </a:r>
          </a:p>
        </p:txBody>
      </p:sp>
    </p:spTree>
    <p:extLst>
      <p:ext uri="{BB962C8B-B14F-4D97-AF65-F5344CB8AC3E}">
        <p14:creationId xmlns:p14="http://schemas.microsoft.com/office/powerpoint/2010/main" val="1705653991"/>
      </p:ext>
    </p:extLst>
  </p:cSld>
  <p:clrMapOvr>
    <a:masterClrMapping/>
  </p:clrMapOvr>
  <p:transition>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C Code</a:t>
            </a:r>
            <a:endParaRPr lang="en-US" dirty="0"/>
          </a:p>
        </p:txBody>
      </p:sp>
      <p:sp>
        <p:nvSpPr>
          <p:cNvPr id="16387" name="Content Placeholder 2"/>
          <p:cNvSpPr>
            <a:spLocks noGrp="1"/>
          </p:cNvSpPr>
          <p:nvPr>
            <p:ph idx="1"/>
          </p:nvPr>
        </p:nvSpPr>
        <p:spPr>
          <a:xfrm>
            <a:off x="480001" y="912000"/>
            <a:ext cx="11160332" cy="5208000"/>
          </a:xfrm>
        </p:spPr>
        <p:txBody>
          <a:bodyPr/>
          <a:lstStyle/>
          <a:p>
            <a:pPr marL="0" indent="0">
              <a:spcBef>
                <a:spcPts val="100"/>
              </a:spcBef>
              <a:buNone/>
            </a:pPr>
            <a:r>
              <a:rPr lang="en-US" sz="1600" dirty="0">
                <a:latin typeface="Lucida Console" pitchFamily="49" charset="0"/>
              </a:rPr>
              <a:t> </a:t>
            </a:r>
            <a:r>
              <a:rPr lang="en-US" sz="1600" dirty="0" smtClean="0">
                <a:latin typeface="Lucida Console" pitchFamily="49" charset="0"/>
              </a:rPr>
              <a:t> // Turn on LED with 0 output, turn off with 1</a:t>
            </a:r>
          </a:p>
          <a:p>
            <a:pPr marL="0" indent="0">
              <a:spcBef>
                <a:spcPts val="100"/>
              </a:spcBef>
              <a:buNone/>
            </a:pPr>
            <a:r>
              <a:rPr lang="en-US" sz="1600" dirty="0" smtClean="0">
                <a:latin typeface="Lucida Console" pitchFamily="49" charset="0"/>
              </a:rPr>
              <a:t>  // Switch input is 0 when pressed, 1 when released </a:t>
            </a:r>
          </a:p>
          <a:p>
            <a:pPr marL="0" indent="0">
              <a:spcBef>
                <a:spcPts val="100"/>
              </a:spcBef>
              <a:buNone/>
            </a:pPr>
            <a:endParaRPr lang="en-US" sz="1600" dirty="0" smtClean="0">
              <a:latin typeface="Lucida Console" pitchFamily="49" charset="0"/>
            </a:endParaRPr>
          </a:p>
          <a:p>
            <a:pPr marL="0" indent="0">
              <a:spcBef>
                <a:spcPts val="100"/>
              </a:spcBef>
              <a:buNone/>
            </a:pPr>
            <a:r>
              <a:rPr lang="en-US" sz="1600" dirty="0" smtClean="0">
                <a:latin typeface="Lucida Console" pitchFamily="49" charset="0"/>
              </a:rPr>
              <a:t>  </a:t>
            </a:r>
            <a:r>
              <a:rPr lang="en-US" sz="1600" dirty="0">
                <a:latin typeface="Lucida Console" pitchFamily="49" charset="0"/>
              </a:rPr>
              <a:t>#define LED1_POS (1</a:t>
            </a:r>
            <a:r>
              <a:rPr lang="en-US" sz="1600" dirty="0" smtClean="0">
                <a:latin typeface="Lucida Console" pitchFamily="49" charset="0"/>
              </a:rPr>
              <a:t>)		</a:t>
            </a:r>
            <a:endParaRPr lang="en-US" sz="1600" dirty="0">
              <a:latin typeface="Lucida Console" pitchFamily="49" charset="0"/>
            </a:endParaRPr>
          </a:p>
          <a:p>
            <a:pPr marL="0" indent="0">
              <a:spcBef>
                <a:spcPts val="100"/>
              </a:spcBef>
              <a:buNone/>
            </a:pPr>
            <a:r>
              <a:rPr lang="en-US" sz="1600" dirty="0">
                <a:latin typeface="Lucida Console" pitchFamily="49" charset="0"/>
              </a:rPr>
              <a:t>  #define LED2_POS (2)</a:t>
            </a:r>
          </a:p>
          <a:p>
            <a:pPr marL="0" indent="0">
              <a:spcBef>
                <a:spcPts val="100"/>
              </a:spcBef>
              <a:buNone/>
            </a:pPr>
            <a:r>
              <a:rPr lang="en-US" sz="1600" dirty="0">
                <a:latin typeface="Lucida Console" pitchFamily="49" charset="0"/>
              </a:rPr>
              <a:t>  #define SW1_POS (5)</a:t>
            </a:r>
          </a:p>
          <a:p>
            <a:pPr marL="0" indent="0">
              <a:spcBef>
                <a:spcPts val="100"/>
              </a:spcBef>
              <a:buNone/>
            </a:pPr>
            <a:r>
              <a:rPr lang="en-US" sz="1600" dirty="0">
                <a:latin typeface="Lucida Console" pitchFamily="49" charset="0"/>
              </a:rPr>
              <a:t>  #define MASK(x) (1UL &lt;&lt; (x))</a:t>
            </a:r>
          </a:p>
          <a:p>
            <a:pPr marL="0" indent="0">
              <a:spcBef>
                <a:spcPts val="100"/>
              </a:spcBef>
              <a:buNone/>
            </a:pPr>
            <a:r>
              <a:rPr lang="en-US" sz="1600" dirty="0">
                <a:latin typeface="Lucida Console" pitchFamily="49" charset="0"/>
              </a:rPr>
              <a:t> </a:t>
            </a:r>
          </a:p>
          <a:p>
            <a:pPr marL="0" indent="0">
              <a:spcBef>
                <a:spcPts val="100"/>
              </a:spcBef>
              <a:buNone/>
            </a:pPr>
            <a:r>
              <a:rPr lang="en-US" sz="1600" dirty="0">
                <a:latin typeface="Lucida Console" pitchFamily="49" charset="0"/>
              </a:rPr>
              <a:t>  PTA-&gt;PDDR |= MASK(LED1_POS) | MASK (LED2_POS); // set LED bits to outputs</a:t>
            </a:r>
          </a:p>
          <a:p>
            <a:pPr marL="0" indent="0">
              <a:spcBef>
                <a:spcPts val="100"/>
              </a:spcBef>
              <a:buNone/>
            </a:pPr>
            <a:r>
              <a:rPr lang="en-US" sz="1600" dirty="0">
                <a:latin typeface="Lucida Console" pitchFamily="49" charset="0"/>
              </a:rPr>
              <a:t>  PTA-&gt;PDDR &amp;= ~MASK(SW1_POS); // clear Switch bit to input</a:t>
            </a:r>
          </a:p>
          <a:p>
            <a:pPr marL="0" indent="0">
              <a:spcBef>
                <a:spcPts val="100"/>
              </a:spcBef>
              <a:buNone/>
            </a:pPr>
            <a:r>
              <a:rPr lang="en-US" sz="1600" dirty="0">
                <a:latin typeface="Lucida Console" pitchFamily="49" charset="0"/>
              </a:rPr>
              <a:t>    </a:t>
            </a:r>
          </a:p>
          <a:p>
            <a:pPr marL="0" indent="0">
              <a:spcBef>
                <a:spcPts val="100"/>
              </a:spcBef>
              <a:buNone/>
            </a:pPr>
            <a:r>
              <a:rPr lang="en-US" sz="1600" dirty="0">
                <a:latin typeface="Lucida Console" pitchFamily="49" charset="0"/>
              </a:rPr>
              <a:t>  PTA-&gt;PDOR = MASK(LED2_POS);  // turn on LED1, turn off LED2</a:t>
            </a:r>
          </a:p>
          <a:p>
            <a:pPr marL="0" indent="0">
              <a:spcBef>
                <a:spcPts val="100"/>
              </a:spcBef>
              <a:buNone/>
            </a:pPr>
            <a:r>
              <a:rPr lang="en-US" sz="1600" dirty="0">
                <a:latin typeface="Lucida Console" pitchFamily="49" charset="0"/>
              </a:rPr>
              <a:t>    </a:t>
            </a:r>
          </a:p>
          <a:p>
            <a:pPr marL="0" indent="0">
              <a:spcBef>
                <a:spcPts val="100"/>
              </a:spcBef>
              <a:buNone/>
            </a:pPr>
            <a:r>
              <a:rPr lang="en-US" sz="1600" dirty="0">
                <a:latin typeface="Lucida Console" pitchFamily="49" charset="0"/>
              </a:rPr>
              <a:t>  while (1) {</a:t>
            </a:r>
          </a:p>
          <a:p>
            <a:pPr marL="0" indent="0">
              <a:spcBef>
                <a:spcPts val="100"/>
              </a:spcBef>
              <a:buNone/>
            </a:pPr>
            <a:r>
              <a:rPr lang="en-US" sz="1600" dirty="0">
                <a:latin typeface="Lucida Console" pitchFamily="49" charset="0"/>
              </a:rPr>
              <a:t>	if (PTA-&gt;PDIR &amp; MASK(SW1_POS)) {</a:t>
            </a:r>
          </a:p>
          <a:p>
            <a:pPr marL="0" indent="0">
              <a:spcBef>
                <a:spcPts val="100"/>
              </a:spcBef>
              <a:buNone/>
            </a:pPr>
            <a:r>
              <a:rPr lang="en-US" sz="1600" dirty="0">
                <a:latin typeface="Lucida Console" pitchFamily="49" charset="0"/>
              </a:rPr>
              <a:t>	  // switch is not pressed, then light LED 2</a:t>
            </a:r>
          </a:p>
          <a:p>
            <a:pPr marL="0" indent="0">
              <a:spcBef>
                <a:spcPts val="100"/>
              </a:spcBef>
              <a:buNone/>
            </a:pPr>
            <a:r>
              <a:rPr lang="en-US" sz="1600" dirty="0">
                <a:latin typeface="Lucida Console" pitchFamily="49" charset="0"/>
              </a:rPr>
              <a:t>	  PTA-&gt;PDOR = MASK(LED2_POS);</a:t>
            </a:r>
          </a:p>
          <a:p>
            <a:pPr marL="0" indent="0">
              <a:spcBef>
                <a:spcPts val="100"/>
              </a:spcBef>
              <a:buNone/>
            </a:pPr>
            <a:r>
              <a:rPr lang="en-US" sz="1600" dirty="0">
                <a:latin typeface="Lucida Console" pitchFamily="49" charset="0"/>
              </a:rPr>
              <a:t>	} else {</a:t>
            </a:r>
          </a:p>
          <a:p>
            <a:pPr marL="0" indent="0">
              <a:spcBef>
                <a:spcPts val="100"/>
              </a:spcBef>
              <a:buNone/>
            </a:pPr>
            <a:r>
              <a:rPr lang="en-US" sz="1600" dirty="0">
                <a:latin typeface="Lucida Console" pitchFamily="49" charset="0"/>
              </a:rPr>
              <a:t>	  // switch is pressed, so light LED 1</a:t>
            </a:r>
          </a:p>
          <a:p>
            <a:pPr marL="0" indent="0">
              <a:spcBef>
                <a:spcPts val="100"/>
              </a:spcBef>
              <a:buNone/>
            </a:pPr>
            <a:r>
              <a:rPr lang="en-US" sz="1600" dirty="0">
                <a:latin typeface="Lucida Console" pitchFamily="49" charset="0"/>
              </a:rPr>
              <a:t>	  PTA-&gt;PDOR = MASK(LED1_POS);</a:t>
            </a:r>
          </a:p>
          <a:p>
            <a:pPr marL="0" indent="0">
              <a:spcBef>
                <a:spcPts val="100"/>
              </a:spcBef>
              <a:buNone/>
            </a:pPr>
            <a:r>
              <a:rPr lang="en-US" sz="1600" dirty="0">
                <a:latin typeface="Lucida Console" pitchFamily="49" charset="0"/>
              </a:rPr>
              <a:t>	}</a:t>
            </a:r>
          </a:p>
          <a:p>
            <a:pPr marL="0" indent="0">
              <a:spcBef>
                <a:spcPts val="100"/>
              </a:spcBef>
              <a:buNone/>
            </a:pPr>
            <a:r>
              <a:rPr lang="en-US" sz="1600" dirty="0">
                <a:latin typeface="Lucida Console" pitchFamily="49" charset="0"/>
              </a:rPr>
              <a:t>  }</a:t>
            </a:r>
          </a:p>
        </p:txBody>
      </p:sp>
    </p:spTree>
  </p:cSld>
  <p:clrMapOvr>
    <a:masterClrMapping/>
  </p:clrMapOvr>
  <p:transition>
    <p:pull dir="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Pin Use Checklist</a:t>
            </a:r>
            <a:endParaRPr lang="en-US" dirty="0"/>
          </a:p>
        </p:txBody>
      </p:sp>
      <p:sp>
        <p:nvSpPr>
          <p:cNvPr id="3" name="Content Placeholder 2"/>
          <p:cNvSpPr>
            <a:spLocks noGrp="1"/>
          </p:cNvSpPr>
          <p:nvPr>
            <p:ph idx="1"/>
          </p:nvPr>
        </p:nvSpPr>
        <p:spPr>
          <a:xfrm>
            <a:off x="6095999" y="1141798"/>
            <a:ext cx="5544333" cy="4978202"/>
          </a:xfrm>
        </p:spPr>
        <p:txBody>
          <a:bodyPr/>
          <a:lstStyle/>
          <a:p>
            <a:r>
              <a:rPr lang="en-US" dirty="0" smtClean="0"/>
              <a:t>SIM: Enable logic clock signals to… </a:t>
            </a:r>
          </a:p>
          <a:p>
            <a:pPr lvl="1"/>
            <a:r>
              <a:rPr lang="en-US" dirty="0" smtClean="0"/>
              <a:t>Pin’s Port module</a:t>
            </a:r>
          </a:p>
          <a:p>
            <a:pPr lvl="1"/>
            <a:r>
              <a:rPr lang="en-US" dirty="0" smtClean="0"/>
              <a:t>Peripheral module (may or may not be Port)</a:t>
            </a:r>
          </a:p>
          <a:p>
            <a:r>
              <a:rPr lang="en-US" dirty="0" smtClean="0"/>
              <a:t>Configure pin control multiplexer</a:t>
            </a:r>
          </a:p>
          <a:p>
            <a:r>
              <a:rPr lang="en-US" dirty="0" smtClean="0"/>
              <a:t>Configure peripheral</a:t>
            </a:r>
          </a:p>
          <a:p>
            <a:r>
              <a:rPr lang="en-US" dirty="0" smtClean="0"/>
              <a:t>Configure interrupt system (if needed)</a:t>
            </a:r>
          </a:p>
        </p:txBody>
      </p:sp>
      <p:grpSp>
        <p:nvGrpSpPr>
          <p:cNvPr id="4" name="Group 3"/>
          <p:cNvGrpSpPr/>
          <p:nvPr/>
        </p:nvGrpSpPr>
        <p:grpSpPr>
          <a:xfrm>
            <a:off x="685800" y="1141799"/>
            <a:ext cx="4599924" cy="2819400"/>
            <a:chOff x="1191276" y="1600202"/>
            <a:chExt cx="4599924" cy="2819400"/>
          </a:xfrm>
        </p:grpSpPr>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731" t="72858" r="32992" b="1"/>
            <a:stretch/>
          </p:blipFill>
          <p:spPr bwMode="auto">
            <a:xfrm rot="5400000">
              <a:off x="519438" y="2272040"/>
              <a:ext cx="2819400" cy="1475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181600" y="2330620"/>
              <a:ext cx="609600" cy="461325"/>
            </a:xfrm>
            <a:prstGeom prst="rect">
              <a:avLst/>
            </a:prstGeom>
            <a:noFill/>
            <a:ln>
              <a:solidFill>
                <a:schemeClr val="tx1">
                  <a:lumMod val="50000"/>
                </a:schemeClr>
              </a:solidFill>
            </a:ln>
          </p:spPr>
          <p:txBody>
            <a:bodyPr wrap="none" rtlCol="0" anchor="ctr" anchorCtr="1">
              <a:noAutofit/>
            </a:bodyPr>
            <a:lstStyle/>
            <a:p>
              <a:pPr algn="ctr"/>
              <a:r>
                <a:rPr lang="en-US" sz="1800" dirty="0" smtClean="0">
                  <a:latin typeface="Calibri" panose="020F0502020204030204" pitchFamily="34" charset="0"/>
                </a:rPr>
                <a:t>CPU</a:t>
              </a:r>
              <a:endParaRPr lang="en-US" sz="1800" dirty="0">
                <a:latin typeface="Calibri" panose="020F0502020204030204" pitchFamily="34" charset="0"/>
              </a:endParaRPr>
            </a:p>
          </p:txBody>
        </p:sp>
        <p:sp>
          <p:nvSpPr>
            <p:cNvPr id="7" name="TextBox 6"/>
            <p:cNvSpPr txBox="1"/>
            <p:nvPr/>
          </p:nvSpPr>
          <p:spPr>
            <a:xfrm>
              <a:off x="3404071" y="1803057"/>
              <a:ext cx="848048" cy="304800"/>
            </a:xfrm>
            <a:prstGeom prst="rect">
              <a:avLst/>
            </a:prstGeom>
            <a:noFill/>
            <a:ln>
              <a:solidFill>
                <a:schemeClr val="tx1">
                  <a:lumMod val="50000"/>
                </a:schemeClr>
              </a:solidFill>
            </a:ln>
          </p:spPr>
          <p:txBody>
            <a:bodyPr wrap="none" rtlCol="0" anchor="ctr" anchorCtr="1">
              <a:noAutofit/>
            </a:bodyPr>
            <a:lstStyle/>
            <a:p>
              <a:pPr algn="ctr"/>
              <a:r>
                <a:rPr lang="en-US" sz="1800" dirty="0" smtClean="0">
                  <a:latin typeface="Calibri" panose="020F0502020204030204" pitchFamily="34" charset="0"/>
                </a:rPr>
                <a:t>GPIO</a:t>
              </a:r>
              <a:endParaRPr lang="en-US" sz="1800" dirty="0">
                <a:latin typeface="Calibri" panose="020F0502020204030204" pitchFamily="34" charset="0"/>
              </a:endParaRPr>
            </a:p>
          </p:txBody>
        </p:sp>
        <p:sp>
          <p:nvSpPr>
            <p:cNvPr id="8" name="TextBox 7"/>
            <p:cNvSpPr txBox="1"/>
            <p:nvPr/>
          </p:nvSpPr>
          <p:spPr>
            <a:xfrm>
              <a:off x="3404071" y="2408885"/>
              <a:ext cx="848048" cy="304801"/>
            </a:xfrm>
            <a:prstGeom prst="rect">
              <a:avLst/>
            </a:prstGeom>
            <a:noFill/>
            <a:ln>
              <a:solidFill>
                <a:schemeClr val="tx1">
                  <a:lumMod val="50000"/>
                </a:schemeClr>
              </a:solidFill>
            </a:ln>
          </p:spPr>
          <p:txBody>
            <a:bodyPr wrap="none" rtlCol="0" anchor="ctr" anchorCtr="1">
              <a:noAutofit/>
            </a:bodyPr>
            <a:lstStyle/>
            <a:p>
              <a:pPr algn="ctr"/>
              <a:r>
                <a:rPr lang="en-US" sz="1800" dirty="0" smtClean="0">
                  <a:latin typeface="Calibri" panose="020F0502020204030204" pitchFamily="34" charset="0"/>
                </a:rPr>
                <a:t>UART0</a:t>
              </a:r>
              <a:endParaRPr lang="en-US" sz="1800" dirty="0">
                <a:latin typeface="Calibri" panose="020F0502020204030204" pitchFamily="34" charset="0"/>
              </a:endParaRPr>
            </a:p>
          </p:txBody>
        </p:sp>
        <p:sp>
          <p:nvSpPr>
            <p:cNvPr id="9" name="TextBox 8"/>
            <p:cNvSpPr txBox="1"/>
            <p:nvPr/>
          </p:nvSpPr>
          <p:spPr>
            <a:xfrm>
              <a:off x="3404071" y="3018486"/>
              <a:ext cx="848048" cy="304801"/>
            </a:xfrm>
            <a:prstGeom prst="rect">
              <a:avLst/>
            </a:prstGeom>
            <a:noFill/>
            <a:ln>
              <a:solidFill>
                <a:schemeClr val="tx1">
                  <a:lumMod val="50000"/>
                </a:schemeClr>
              </a:solidFill>
            </a:ln>
          </p:spPr>
          <p:txBody>
            <a:bodyPr wrap="none" rtlCol="0" anchor="ctr" anchorCtr="1">
              <a:noAutofit/>
            </a:bodyPr>
            <a:lstStyle/>
            <a:p>
              <a:pPr algn="ctr"/>
              <a:r>
                <a:rPr lang="en-US" sz="1800" dirty="0" smtClean="0">
                  <a:latin typeface="Calibri" panose="020F0502020204030204" pitchFamily="34" charset="0"/>
                </a:rPr>
                <a:t>TPM2</a:t>
              </a:r>
              <a:endParaRPr lang="en-US" sz="1800" dirty="0">
                <a:latin typeface="Calibri" panose="020F0502020204030204" pitchFamily="34" charset="0"/>
              </a:endParaRPr>
            </a:p>
          </p:txBody>
        </p:sp>
        <p:cxnSp>
          <p:nvCxnSpPr>
            <p:cNvPr id="10" name="Elbow Connector 9"/>
            <p:cNvCxnSpPr>
              <a:stCxn id="29" idx="0"/>
              <a:endCxn id="7" idx="1"/>
            </p:cNvCxnSpPr>
            <p:nvPr/>
          </p:nvCxnSpPr>
          <p:spPr bwMode="auto">
            <a:xfrm flipV="1">
              <a:off x="2641365" y="1955457"/>
              <a:ext cx="762706" cy="308567"/>
            </a:xfrm>
            <a:prstGeom prst="bentConnector3">
              <a:avLst>
                <a:gd name="adj1" fmla="val 50000"/>
              </a:avLst>
            </a:prstGeom>
            <a:solidFill>
              <a:schemeClr val="accent1"/>
            </a:solidFill>
            <a:ln w="19050" cap="flat" cmpd="sng" algn="ctr">
              <a:solidFill>
                <a:schemeClr val="tx1"/>
              </a:solidFill>
              <a:prstDash val="solid"/>
              <a:round/>
              <a:headEnd type="triangle" w="med" len="med"/>
              <a:tailEnd type="triangle" w="med" len="med"/>
            </a:ln>
            <a:effectLst/>
          </p:spPr>
        </p:cxnSp>
        <p:grpSp>
          <p:nvGrpSpPr>
            <p:cNvPr id="11" name="Group 10"/>
            <p:cNvGrpSpPr/>
            <p:nvPr/>
          </p:nvGrpSpPr>
          <p:grpSpPr>
            <a:xfrm rot="5400000">
              <a:off x="2064941" y="2408882"/>
              <a:ext cx="848048" cy="304802"/>
              <a:chOff x="3404071" y="3524118"/>
              <a:chExt cx="848048" cy="304802"/>
            </a:xfrm>
          </p:grpSpPr>
          <p:sp>
            <p:nvSpPr>
              <p:cNvPr id="29" name="TextBox 28"/>
              <p:cNvSpPr txBox="1"/>
              <p:nvPr/>
            </p:nvSpPr>
            <p:spPr>
              <a:xfrm>
                <a:off x="3404071" y="3524119"/>
                <a:ext cx="253529" cy="304801"/>
              </a:xfrm>
              <a:prstGeom prst="rect">
                <a:avLst/>
              </a:prstGeom>
              <a:noFill/>
              <a:ln>
                <a:solidFill>
                  <a:schemeClr val="tx1">
                    <a:lumMod val="50000"/>
                  </a:schemeClr>
                </a:solidFill>
              </a:ln>
            </p:spPr>
            <p:txBody>
              <a:bodyPr wrap="none" rtlCol="0" anchor="ctr" anchorCtr="1">
                <a:noAutofit/>
              </a:bodyPr>
              <a:lstStyle/>
              <a:p>
                <a:pPr algn="ctr"/>
                <a:endParaRPr lang="en-US" sz="1800" dirty="0">
                  <a:latin typeface="Calibri" panose="020F0502020204030204" pitchFamily="34" charset="0"/>
                </a:endParaRPr>
              </a:p>
            </p:txBody>
          </p:sp>
          <p:sp>
            <p:nvSpPr>
              <p:cNvPr id="30" name="TextBox 29"/>
              <p:cNvSpPr txBox="1"/>
              <p:nvPr/>
            </p:nvSpPr>
            <p:spPr>
              <a:xfrm>
                <a:off x="3998590" y="3524118"/>
                <a:ext cx="253529" cy="304801"/>
              </a:xfrm>
              <a:prstGeom prst="rect">
                <a:avLst/>
              </a:prstGeom>
              <a:noFill/>
              <a:ln>
                <a:solidFill>
                  <a:schemeClr val="tx1">
                    <a:lumMod val="50000"/>
                  </a:schemeClr>
                </a:solidFill>
              </a:ln>
            </p:spPr>
            <p:txBody>
              <a:bodyPr wrap="none" rtlCol="0" anchor="ctr" anchorCtr="1">
                <a:noAutofit/>
              </a:bodyPr>
              <a:lstStyle/>
              <a:p>
                <a:pPr algn="ctr"/>
                <a:endParaRPr lang="en-US" sz="1800" dirty="0">
                  <a:latin typeface="Calibri" panose="020F0502020204030204" pitchFamily="34" charset="0"/>
                </a:endParaRPr>
              </a:p>
            </p:txBody>
          </p:sp>
          <p:sp>
            <p:nvSpPr>
              <p:cNvPr id="31" name="TextBox 30"/>
              <p:cNvSpPr txBox="1"/>
              <p:nvPr/>
            </p:nvSpPr>
            <p:spPr>
              <a:xfrm>
                <a:off x="3404071" y="3524119"/>
                <a:ext cx="848048" cy="304801"/>
              </a:xfrm>
              <a:prstGeom prst="rect">
                <a:avLst/>
              </a:prstGeom>
              <a:solidFill>
                <a:schemeClr val="bg1"/>
              </a:solidFill>
              <a:ln>
                <a:solidFill>
                  <a:schemeClr val="tx1">
                    <a:lumMod val="50000"/>
                  </a:schemeClr>
                </a:solidFill>
              </a:ln>
            </p:spPr>
            <p:txBody>
              <a:bodyPr wrap="none" rtlCol="0" anchor="ctr" anchorCtr="1">
                <a:noAutofit/>
              </a:bodyPr>
              <a:lstStyle/>
              <a:p>
                <a:pPr algn="ctr"/>
                <a:r>
                  <a:rPr lang="en-US" sz="1800" dirty="0" smtClean="0">
                    <a:latin typeface="Calibri" panose="020F0502020204030204" pitchFamily="34" charset="0"/>
                  </a:rPr>
                  <a:t>PORTA</a:t>
                </a:r>
                <a:endParaRPr lang="en-US" sz="1800" dirty="0">
                  <a:latin typeface="Calibri" panose="020F0502020204030204" pitchFamily="34" charset="0"/>
                </a:endParaRPr>
              </a:p>
            </p:txBody>
          </p:sp>
        </p:grpSp>
        <p:cxnSp>
          <p:nvCxnSpPr>
            <p:cNvPr id="12" name="Elbow Connector 11"/>
            <p:cNvCxnSpPr>
              <a:stCxn id="31" idx="0"/>
              <a:endCxn id="8" idx="1"/>
            </p:cNvCxnSpPr>
            <p:nvPr/>
          </p:nvCxnSpPr>
          <p:spPr bwMode="auto">
            <a:xfrm>
              <a:off x="2641366" y="2561284"/>
              <a:ext cx="762705" cy="2"/>
            </a:xfrm>
            <a:prstGeom prst="bentConnector3">
              <a:avLst>
                <a:gd name="adj1" fmla="val 50000"/>
              </a:avLst>
            </a:prstGeom>
            <a:solidFill>
              <a:schemeClr val="accent1"/>
            </a:solidFill>
            <a:ln w="19050" cap="flat" cmpd="sng" algn="ctr">
              <a:solidFill>
                <a:schemeClr val="bg1">
                  <a:lumMod val="75000"/>
                </a:schemeClr>
              </a:solidFill>
              <a:prstDash val="solid"/>
              <a:round/>
              <a:headEnd type="triangle" w="med" len="med"/>
              <a:tailEnd type="triangle" w="med" len="med"/>
            </a:ln>
            <a:effectLst/>
          </p:spPr>
        </p:cxnSp>
        <p:cxnSp>
          <p:nvCxnSpPr>
            <p:cNvPr id="13" name="Elbow Connector 12"/>
            <p:cNvCxnSpPr>
              <a:stCxn id="30" idx="0"/>
              <a:endCxn id="9" idx="1"/>
            </p:cNvCxnSpPr>
            <p:nvPr/>
          </p:nvCxnSpPr>
          <p:spPr bwMode="auto">
            <a:xfrm>
              <a:off x="2641366" y="2858543"/>
              <a:ext cx="762705" cy="312344"/>
            </a:xfrm>
            <a:prstGeom prst="bentConnector3">
              <a:avLst>
                <a:gd name="adj1" fmla="val 50000"/>
              </a:avLst>
            </a:prstGeom>
            <a:solidFill>
              <a:schemeClr val="accent1"/>
            </a:solidFill>
            <a:ln w="19050" cap="flat" cmpd="sng" algn="ctr">
              <a:solidFill>
                <a:schemeClr val="bg1">
                  <a:lumMod val="75000"/>
                </a:schemeClr>
              </a:solidFill>
              <a:prstDash val="solid"/>
              <a:round/>
              <a:headEnd type="triangle" w="med" len="med"/>
              <a:tailEnd type="triangle" w="med" len="med"/>
            </a:ln>
            <a:effectLst/>
          </p:spPr>
        </p:cxnSp>
        <p:cxnSp>
          <p:nvCxnSpPr>
            <p:cNvPr id="14" name="Elbow Connector 13"/>
            <p:cNvCxnSpPr>
              <a:endCxn id="31" idx="2"/>
            </p:cNvCxnSpPr>
            <p:nvPr/>
          </p:nvCxnSpPr>
          <p:spPr bwMode="auto">
            <a:xfrm>
              <a:off x="1612134" y="2560811"/>
              <a:ext cx="724431" cy="473"/>
            </a:xfrm>
            <a:prstGeom prst="bentConnector3">
              <a:avLst>
                <a:gd name="adj1" fmla="val 50000"/>
              </a:avLst>
            </a:prstGeom>
            <a:solidFill>
              <a:schemeClr val="accent1"/>
            </a:solidFill>
            <a:ln w="19050" cap="flat" cmpd="sng" algn="ctr">
              <a:solidFill>
                <a:schemeClr val="tx1"/>
              </a:solidFill>
              <a:prstDash val="solid"/>
              <a:round/>
              <a:headEnd type="triangle" w="med" len="med"/>
              <a:tailEnd type="triangle" w="med" len="med"/>
            </a:ln>
            <a:effectLst/>
          </p:spPr>
        </p:cxnSp>
        <p:grpSp>
          <p:nvGrpSpPr>
            <p:cNvPr id="15" name="Group 14"/>
            <p:cNvGrpSpPr/>
            <p:nvPr/>
          </p:nvGrpSpPr>
          <p:grpSpPr>
            <a:xfrm>
              <a:off x="2752440" y="3955179"/>
              <a:ext cx="848048" cy="304802"/>
              <a:chOff x="3404071" y="3524118"/>
              <a:chExt cx="848048" cy="304802"/>
            </a:xfrm>
          </p:grpSpPr>
          <p:sp>
            <p:nvSpPr>
              <p:cNvPr id="26" name="TextBox 25"/>
              <p:cNvSpPr txBox="1"/>
              <p:nvPr/>
            </p:nvSpPr>
            <p:spPr>
              <a:xfrm>
                <a:off x="3404071" y="3524119"/>
                <a:ext cx="253529" cy="304801"/>
              </a:xfrm>
              <a:prstGeom prst="rect">
                <a:avLst/>
              </a:prstGeom>
              <a:noFill/>
              <a:ln>
                <a:solidFill>
                  <a:schemeClr val="tx1">
                    <a:lumMod val="50000"/>
                  </a:schemeClr>
                </a:solidFill>
              </a:ln>
            </p:spPr>
            <p:txBody>
              <a:bodyPr wrap="none" rtlCol="0" anchor="ctr" anchorCtr="1">
                <a:noAutofit/>
              </a:bodyPr>
              <a:lstStyle/>
              <a:p>
                <a:pPr algn="ctr"/>
                <a:endParaRPr lang="en-US" sz="1800" dirty="0">
                  <a:latin typeface="Calibri" panose="020F0502020204030204" pitchFamily="34" charset="0"/>
                </a:endParaRPr>
              </a:p>
            </p:txBody>
          </p:sp>
          <p:sp>
            <p:nvSpPr>
              <p:cNvPr id="27" name="TextBox 26"/>
              <p:cNvSpPr txBox="1"/>
              <p:nvPr/>
            </p:nvSpPr>
            <p:spPr>
              <a:xfrm>
                <a:off x="3998590" y="3524118"/>
                <a:ext cx="253529" cy="304801"/>
              </a:xfrm>
              <a:prstGeom prst="rect">
                <a:avLst/>
              </a:prstGeom>
              <a:noFill/>
              <a:ln>
                <a:solidFill>
                  <a:schemeClr val="tx1">
                    <a:lumMod val="50000"/>
                  </a:schemeClr>
                </a:solidFill>
              </a:ln>
            </p:spPr>
            <p:txBody>
              <a:bodyPr wrap="none" rtlCol="0" anchor="ctr" anchorCtr="1">
                <a:noAutofit/>
              </a:bodyPr>
              <a:lstStyle/>
              <a:p>
                <a:pPr algn="ctr"/>
                <a:endParaRPr lang="en-US" sz="1800" dirty="0">
                  <a:latin typeface="Calibri" panose="020F0502020204030204" pitchFamily="34" charset="0"/>
                </a:endParaRPr>
              </a:p>
            </p:txBody>
          </p:sp>
          <p:sp>
            <p:nvSpPr>
              <p:cNvPr id="28" name="TextBox 27"/>
              <p:cNvSpPr txBox="1"/>
              <p:nvPr/>
            </p:nvSpPr>
            <p:spPr>
              <a:xfrm>
                <a:off x="3404071" y="3524119"/>
                <a:ext cx="848048" cy="304801"/>
              </a:xfrm>
              <a:prstGeom prst="rect">
                <a:avLst/>
              </a:prstGeom>
              <a:solidFill>
                <a:schemeClr val="bg1"/>
              </a:solidFill>
              <a:ln>
                <a:solidFill>
                  <a:schemeClr val="tx1">
                    <a:lumMod val="50000"/>
                  </a:schemeClr>
                </a:solidFill>
              </a:ln>
            </p:spPr>
            <p:txBody>
              <a:bodyPr wrap="none" rtlCol="0" anchor="ctr" anchorCtr="1">
                <a:noAutofit/>
              </a:bodyPr>
              <a:lstStyle/>
              <a:p>
                <a:pPr algn="ctr"/>
                <a:r>
                  <a:rPr lang="en-US" sz="1800" dirty="0" smtClean="0">
                    <a:latin typeface="Calibri" panose="020F0502020204030204" pitchFamily="34" charset="0"/>
                  </a:rPr>
                  <a:t>SIM</a:t>
                </a:r>
                <a:endParaRPr lang="en-US" sz="1800" dirty="0">
                  <a:latin typeface="Calibri" panose="020F0502020204030204" pitchFamily="34" charset="0"/>
                </a:endParaRPr>
              </a:p>
            </p:txBody>
          </p:sp>
        </p:grpSp>
        <p:cxnSp>
          <p:nvCxnSpPr>
            <p:cNvPr id="16" name="Elbow Connector 15"/>
            <p:cNvCxnSpPr>
              <a:stCxn id="30" idx="3"/>
              <a:endCxn id="26" idx="0"/>
            </p:cNvCxnSpPr>
            <p:nvPr/>
          </p:nvCxnSpPr>
          <p:spPr bwMode="auto">
            <a:xfrm rot="16200000" flipH="1">
              <a:off x="2199149" y="3275123"/>
              <a:ext cx="969873" cy="390240"/>
            </a:xfrm>
            <a:prstGeom prst="bentConnector3">
              <a:avLst>
                <a:gd name="adj1" fmla="val 50000"/>
              </a:avLst>
            </a:prstGeom>
            <a:solidFill>
              <a:schemeClr val="accent1"/>
            </a:solidFill>
            <a:ln w="9525" cap="flat" cmpd="sng" algn="ctr">
              <a:solidFill>
                <a:srgbClr val="FF0000"/>
              </a:solidFill>
              <a:prstDash val="solid"/>
              <a:round/>
              <a:headEnd type="triangle" w="med" len="med"/>
              <a:tailEnd type="none"/>
            </a:ln>
            <a:effectLst/>
          </p:spPr>
        </p:cxnSp>
        <p:cxnSp>
          <p:nvCxnSpPr>
            <p:cNvPr id="17" name="Elbow Connector 16"/>
            <p:cNvCxnSpPr>
              <a:stCxn id="9" idx="2"/>
              <a:endCxn id="27" idx="0"/>
            </p:cNvCxnSpPr>
            <p:nvPr/>
          </p:nvCxnSpPr>
          <p:spPr bwMode="auto">
            <a:xfrm rot="5400000">
              <a:off x="3334964" y="3462048"/>
              <a:ext cx="631892" cy="354371"/>
            </a:xfrm>
            <a:prstGeom prst="bentConnector3">
              <a:avLst>
                <a:gd name="adj1" fmla="val 50000"/>
              </a:avLst>
            </a:prstGeom>
            <a:solidFill>
              <a:schemeClr val="accent1"/>
            </a:solidFill>
            <a:ln w="9525" cap="flat" cmpd="sng" algn="ctr">
              <a:solidFill>
                <a:schemeClr val="bg1">
                  <a:lumMod val="75000"/>
                </a:schemeClr>
              </a:solidFill>
              <a:prstDash val="solid"/>
              <a:round/>
              <a:headEnd type="triangle" w="med" len="med"/>
              <a:tailEnd type="none"/>
            </a:ln>
            <a:effectLst/>
          </p:spPr>
        </p:cxnSp>
        <p:cxnSp>
          <p:nvCxnSpPr>
            <p:cNvPr id="18" name="Elbow Connector 17"/>
            <p:cNvCxnSpPr>
              <a:stCxn id="8" idx="2"/>
              <a:endCxn id="28" idx="0"/>
            </p:cNvCxnSpPr>
            <p:nvPr/>
          </p:nvCxnSpPr>
          <p:spPr bwMode="auto">
            <a:xfrm rot="5400000">
              <a:off x="2881533" y="3008618"/>
              <a:ext cx="1241494" cy="651631"/>
            </a:xfrm>
            <a:prstGeom prst="bentConnector3">
              <a:avLst>
                <a:gd name="adj1" fmla="val 17393"/>
              </a:avLst>
            </a:prstGeom>
            <a:solidFill>
              <a:schemeClr val="accent1"/>
            </a:solidFill>
            <a:ln w="9525" cap="flat" cmpd="sng" algn="ctr">
              <a:solidFill>
                <a:schemeClr val="bg1">
                  <a:lumMod val="75000"/>
                </a:schemeClr>
              </a:solidFill>
              <a:prstDash val="solid"/>
              <a:round/>
              <a:headEnd type="triangle" w="med" len="med"/>
              <a:tailEnd type="none"/>
            </a:ln>
            <a:effectLst/>
          </p:spPr>
        </p:cxnSp>
        <p:cxnSp>
          <p:nvCxnSpPr>
            <p:cNvPr id="19" name="Elbow Connector 18"/>
            <p:cNvCxnSpPr>
              <a:stCxn id="8" idx="3"/>
              <a:endCxn id="6" idx="1"/>
            </p:cNvCxnSpPr>
            <p:nvPr/>
          </p:nvCxnSpPr>
          <p:spPr bwMode="auto">
            <a:xfrm flipV="1">
              <a:off x="4252119" y="2561283"/>
              <a:ext cx="929481" cy="3"/>
            </a:xfrm>
            <a:prstGeom prst="bentConnector3">
              <a:avLst>
                <a:gd name="adj1" fmla="val 50000"/>
              </a:avLst>
            </a:prstGeom>
            <a:solidFill>
              <a:schemeClr val="accent1"/>
            </a:solidFill>
            <a:ln w="19050" cap="flat" cmpd="sng" algn="ctr">
              <a:solidFill>
                <a:schemeClr val="bg1">
                  <a:lumMod val="75000"/>
                </a:schemeClr>
              </a:solidFill>
              <a:prstDash val="solid"/>
              <a:round/>
              <a:headEnd type="triangle" w="med" len="med"/>
              <a:tailEnd type="triangle" w="med" len="med"/>
            </a:ln>
            <a:effectLst/>
          </p:spPr>
        </p:cxnSp>
        <p:cxnSp>
          <p:nvCxnSpPr>
            <p:cNvPr id="20" name="Elbow Connector 19"/>
            <p:cNvCxnSpPr>
              <a:stCxn id="9" idx="3"/>
              <a:endCxn id="6" idx="1"/>
            </p:cNvCxnSpPr>
            <p:nvPr/>
          </p:nvCxnSpPr>
          <p:spPr bwMode="auto">
            <a:xfrm flipV="1">
              <a:off x="4252119" y="2561283"/>
              <a:ext cx="929481" cy="609604"/>
            </a:xfrm>
            <a:prstGeom prst="bentConnector3">
              <a:avLst>
                <a:gd name="adj1" fmla="val 50000"/>
              </a:avLst>
            </a:prstGeom>
            <a:solidFill>
              <a:schemeClr val="accent1"/>
            </a:solidFill>
            <a:ln w="19050" cap="flat" cmpd="sng" algn="ctr">
              <a:solidFill>
                <a:schemeClr val="bg1">
                  <a:lumMod val="75000"/>
                </a:schemeClr>
              </a:solidFill>
              <a:prstDash val="solid"/>
              <a:round/>
              <a:headEnd type="triangle" w="med" len="med"/>
              <a:tailEnd type="triangle" w="med" len="med"/>
            </a:ln>
            <a:effectLst/>
          </p:spPr>
        </p:cxnSp>
        <p:cxnSp>
          <p:nvCxnSpPr>
            <p:cNvPr id="21" name="Elbow Connector 20"/>
            <p:cNvCxnSpPr>
              <a:stCxn id="7" idx="3"/>
              <a:endCxn id="6" idx="1"/>
            </p:cNvCxnSpPr>
            <p:nvPr/>
          </p:nvCxnSpPr>
          <p:spPr bwMode="auto">
            <a:xfrm>
              <a:off x="4252119" y="1955457"/>
              <a:ext cx="929481" cy="605826"/>
            </a:xfrm>
            <a:prstGeom prst="bentConnector3">
              <a:avLst>
                <a:gd name="adj1" fmla="val 50000"/>
              </a:avLst>
            </a:prstGeom>
            <a:solidFill>
              <a:schemeClr val="accent1"/>
            </a:solidFill>
            <a:ln w="19050" cap="flat" cmpd="sng" algn="ctr">
              <a:solidFill>
                <a:schemeClr val="tx1"/>
              </a:solidFill>
              <a:prstDash val="solid"/>
              <a:round/>
              <a:headEnd type="triangle" w="med" len="med"/>
              <a:tailEnd type="triangle" w="med" len="med"/>
            </a:ln>
            <a:effectLst/>
          </p:spPr>
        </p:cxnSp>
        <p:sp>
          <p:nvSpPr>
            <p:cNvPr id="22" name="TextBox 21"/>
            <p:cNvSpPr txBox="1"/>
            <p:nvPr/>
          </p:nvSpPr>
          <p:spPr>
            <a:xfrm>
              <a:off x="2947101" y="3508629"/>
              <a:ext cx="609600" cy="461325"/>
            </a:xfrm>
            <a:prstGeom prst="rect">
              <a:avLst/>
            </a:prstGeom>
            <a:noFill/>
            <a:ln>
              <a:noFill/>
            </a:ln>
          </p:spPr>
          <p:txBody>
            <a:bodyPr wrap="none" rtlCol="0" anchor="ctr" anchorCtr="1">
              <a:noAutofit/>
            </a:bodyPr>
            <a:lstStyle/>
            <a:p>
              <a:pPr algn="ctr"/>
              <a:r>
                <a:rPr lang="en-US" sz="1800" i="1" dirty="0" smtClean="0">
                  <a:solidFill>
                    <a:srgbClr val="FF0000"/>
                  </a:solidFill>
                  <a:latin typeface="Calibri" panose="020F0502020204030204" pitchFamily="34" charset="0"/>
                </a:rPr>
                <a:t>Clock signals</a:t>
              </a:r>
              <a:endParaRPr lang="en-US" sz="1800" i="1" dirty="0">
                <a:solidFill>
                  <a:srgbClr val="FF0000"/>
                </a:solidFill>
                <a:latin typeface="Calibri" panose="020F0502020204030204" pitchFamily="34" charset="0"/>
              </a:endParaRPr>
            </a:p>
          </p:txBody>
        </p:sp>
        <p:sp>
          <p:nvSpPr>
            <p:cNvPr id="23" name="TextBox 22"/>
            <p:cNvSpPr txBox="1"/>
            <p:nvPr/>
          </p:nvSpPr>
          <p:spPr>
            <a:xfrm>
              <a:off x="4412059" y="1684720"/>
              <a:ext cx="609600" cy="236674"/>
            </a:xfrm>
            <a:prstGeom prst="rect">
              <a:avLst/>
            </a:prstGeom>
            <a:noFill/>
            <a:ln>
              <a:noFill/>
            </a:ln>
          </p:spPr>
          <p:txBody>
            <a:bodyPr wrap="none" rtlCol="0" anchor="ctr" anchorCtr="1">
              <a:noAutofit/>
            </a:bodyPr>
            <a:lstStyle/>
            <a:p>
              <a:pPr algn="ctr"/>
              <a:r>
                <a:rPr lang="en-US" sz="1800" i="1" dirty="0" smtClean="0">
                  <a:latin typeface="Calibri" panose="020F0502020204030204" pitchFamily="34" charset="0"/>
                </a:rPr>
                <a:t>Data</a:t>
              </a:r>
              <a:endParaRPr lang="en-US" sz="1800" i="1" dirty="0">
                <a:latin typeface="Calibri" panose="020F0502020204030204" pitchFamily="34" charset="0"/>
              </a:endParaRPr>
            </a:p>
          </p:txBody>
        </p:sp>
        <p:sp>
          <p:nvSpPr>
            <p:cNvPr id="24" name="TextBox 23"/>
            <p:cNvSpPr txBox="1"/>
            <p:nvPr/>
          </p:nvSpPr>
          <p:spPr>
            <a:xfrm>
              <a:off x="2701169" y="1682062"/>
              <a:ext cx="609600" cy="236674"/>
            </a:xfrm>
            <a:prstGeom prst="rect">
              <a:avLst/>
            </a:prstGeom>
            <a:noFill/>
            <a:ln>
              <a:noFill/>
            </a:ln>
          </p:spPr>
          <p:txBody>
            <a:bodyPr wrap="none" rtlCol="0" anchor="ctr" anchorCtr="1">
              <a:noAutofit/>
            </a:bodyPr>
            <a:lstStyle/>
            <a:p>
              <a:pPr algn="ctr"/>
              <a:r>
                <a:rPr lang="en-US" sz="1800" i="1" dirty="0" smtClean="0">
                  <a:latin typeface="Calibri" panose="020F0502020204030204" pitchFamily="34" charset="0"/>
                </a:rPr>
                <a:t>Data</a:t>
              </a:r>
              <a:endParaRPr lang="en-US" sz="1800" i="1" dirty="0">
                <a:latin typeface="Calibri" panose="020F0502020204030204" pitchFamily="34" charset="0"/>
              </a:endParaRPr>
            </a:p>
          </p:txBody>
        </p:sp>
        <p:sp>
          <p:nvSpPr>
            <p:cNvPr id="25" name="TextBox 24"/>
            <p:cNvSpPr txBox="1"/>
            <p:nvPr/>
          </p:nvSpPr>
          <p:spPr>
            <a:xfrm>
              <a:off x="1701099" y="2290548"/>
              <a:ext cx="609600" cy="236674"/>
            </a:xfrm>
            <a:prstGeom prst="rect">
              <a:avLst/>
            </a:prstGeom>
            <a:noFill/>
            <a:ln>
              <a:noFill/>
            </a:ln>
          </p:spPr>
          <p:txBody>
            <a:bodyPr wrap="none" rtlCol="0" anchor="ctr" anchorCtr="1">
              <a:noAutofit/>
            </a:bodyPr>
            <a:lstStyle/>
            <a:p>
              <a:pPr algn="ctr"/>
              <a:r>
                <a:rPr lang="en-US" sz="1800" i="1" dirty="0" smtClean="0">
                  <a:latin typeface="Calibri" panose="020F0502020204030204" pitchFamily="34" charset="0"/>
                </a:rPr>
                <a:t>Data</a:t>
              </a:r>
              <a:endParaRPr lang="en-US" sz="1800" i="1" dirty="0">
                <a:latin typeface="Calibri" panose="020F0502020204030204" pitchFamily="34" charset="0"/>
              </a:endParaRPr>
            </a:p>
          </p:txBody>
        </p:sp>
      </p:grpSp>
    </p:spTree>
    <p:extLst>
      <p:ext uri="{BB962C8B-B14F-4D97-AF65-F5344CB8AC3E}">
        <p14:creationId xmlns:p14="http://schemas.microsoft.com/office/powerpoint/2010/main" val="526657802"/>
      </p:ext>
    </p:extLst>
  </p:cSld>
  <p:clrMapOvr>
    <a:masterClrMapping/>
  </p:clrMapOvr>
  <p:transition>
    <p:pull dir="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Clocking Logic</a:t>
            </a:r>
            <a:endParaRPr lang="en-US" dirty="0"/>
          </a:p>
        </p:txBody>
      </p:sp>
      <p:sp>
        <p:nvSpPr>
          <p:cNvPr id="3" name="Content Placeholder 2"/>
          <p:cNvSpPr>
            <a:spLocks noGrp="1"/>
          </p:cNvSpPr>
          <p:nvPr>
            <p:ph idx="1"/>
          </p:nvPr>
        </p:nvSpPr>
        <p:spPr>
          <a:xfrm>
            <a:off x="479999" y="3048000"/>
            <a:ext cx="11527278" cy="3581400"/>
          </a:xfrm>
        </p:spPr>
        <p:txBody>
          <a:bodyPr/>
          <a:lstStyle/>
          <a:p>
            <a:pPr>
              <a:defRPr/>
            </a:pPr>
            <a:r>
              <a:rPr lang="en-US" dirty="0"/>
              <a:t>Need to enable clock to GPIO module</a:t>
            </a:r>
          </a:p>
          <a:p>
            <a:pPr>
              <a:defRPr/>
            </a:pPr>
            <a:r>
              <a:rPr lang="en-US" dirty="0"/>
              <a:t>By default, GPIO modules are disabled to save power</a:t>
            </a:r>
          </a:p>
          <a:p>
            <a:pPr>
              <a:defRPr/>
            </a:pPr>
            <a:r>
              <a:rPr lang="en-US" dirty="0"/>
              <a:t>Writing to an </a:t>
            </a:r>
            <a:r>
              <a:rPr lang="en-US" dirty="0" err="1"/>
              <a:t>unclocked</a:t>
            </a:r>
            <a:r>
              <a:rPr lang="en-US" dirty="0"/>
              <a:t> module triggers a hardware fault!</a:t>
            </a:r>
          </a:p>
          <a:p>
            <a:pPr>
              <a:defRPr/>
            </a:pPr>
            <a:r>
              <a:rPr lang="en-US" dirty="0"/>
              <a:t>Control register SIM_SCGC5 gates clocks to GPIO ports</a:t>
            </a:r>
          </a:p>
          <a:p>
            <a:pPr>
              <a:defRPr/>
            </a:pPr>
            <a:r>
              <a:rPr lang="en-US" dirty="0"/>
              <a:t>Enable clock to Port A</a:t>
            </a:r>
          </a:p>
          <a:p>
            <a:pPr marL="0" indent="0">
              <a:buNone/>
              <a:defRPr/>
            </a:pPr>
            <a:r>
              <a:rPr lang="en-US" dirty="0">
                <a:latin typeface="Lucida Console" pitchFamily="49" charset="0"/>
              </a:rPr>
              <a:t> SIM-&gt;SCGC5 |= (1UL &lt;&lt;  9);</a:t>
            </a:r>
          </a:p>
          <a:p>
            <a:pPr>
              <a:defRPr/>
            </a:pPr>
            <a:r>
              <a:rPr lang="en-US" dirty="0"/>
              <a:t>Header file MKL25Z4.h has definitions</a:t>
            </a:r>
          </a:p>
          <a:p>
            <a:pPr marL="0" indent="0">
              <a:buNone/>
              <a:defRPr/>
            </a:pPr>
            <a:r>
              <a:rPr lang="en-US" dirty="0">
                <a:latin typeface="Lucida Console" pitchFamily="49" charset="0"/>
              </a:rPr>
              <a:t> SIM-&gt;SCGC5 |= SIM_SCGC5_PORTA_MASK;</a:t>
            </a:r>
          </a:p>
          <a:p>
            <a:pPr marL="0" indent="0">
              <a:buNone/>
              <a:defRPr/>
            </a:pPr>
            <a:endParaRPr lang="en-US" dirty="0"/>
          </a:p>
        </p:txBody>
      </p:sp>
      <p:graphicFrame>
        <p:nvGraphicFramePr>
          <p:cNvPr id="4" name="Table 3"/>
          <p:cNvGraphicFramePr>
            <a:graphicFrameLocks noGrp="1"/>
          </p:cNvGraphicFramePr>
          <p:nvPr/>
        </p:nvGraphicFramePr>
        <p:xfrm>
          <a:off x="4876800" y="914400"/>
          <a:ext cx="2133600" cy="2103438"/>
        </p:xfrm>
        <a:graphic>
          <a:graphicData uri="http://schemas.openxmlformats.org/drawingml/2006/table">
            <a:tbl>
              <a:tblPr firstRow="1" firstCol="1" bandRow="1">
                <a:tableStyleId>{5C22544A-7EE6-4342-B048-85BDC9FD1C3A}</a:tableStyleId>
              </a:tblPr>
              <a:tblGrid>
                <a:gridCol w="808934"/>
                <a:gridCol w="1324666"/>
              </a:tblGrid>
              <a:tr h="350573">
                <a:tc>
                  <a:txBody>
                    <a:bodyPr/>
                    <a:lstStyle/>
                    <a:p>
                      <a:pPr marL="0" marR="0">
                        <a:lnSpc>
                          <a:spcPct val="115000"/>
                        </a:lnSpc>
                        <a:spcBef>
                          <a:spcPts val="0"/>
                        </a:spcBef>
                        <a:spcAft>
                          <a:spcPts val="0"/>
                        </a:spcAft>
                      </a:pPr>
                      <a:r>
                        <a:rPr lang="en-US" sz="2000" dirty="0">
                          <a:effectLst/>
                        </a:rPr>
                        <a:t>Bit</a:t>
                      </a:r>
                      <a:endParaRPr lang="en-US" sz="2000" dirty="0">
                        <a:solidFill>
                          <a:srgbClr val="943634"/>
                        </a:solidFill>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Port</a:t>
                      </a:r>
                      <a:endParaRPr lang="en-US" sz="2000" dirty="0">
                        <a:solidFill>
                          <a:srgbClr val="943634"/>
                        </a:solidFill>
                        <a:effectLst/>
                        <a:latin typeface="Calibri"/>
                        <a:ea typeface="Times New Roman"/>
                        <a:cs typeface="Times New Roman"/>
                      </a:endParaRPr>
                    </a:p>
                  </a:txBody>
                  <a:tcPr marL="68580" marR="68580" marT="0" marB="0"/>
                </a:tc>
              </a:tr>
              <a:tr h="350573">
                <a:tc>
                  <a:txBody>
                    <a:bodyPr/>
                    <a:lstStyle/>
                    <a:p>
                      <a:pPr marL="0" marR="0">
                        <a:lnSpc>
                          <a:spcPct val="115000"/>
                        </a:lnSpc>
                        <a:spcBef>
                          <a:spcPts val="0"/>
                        </a:spcBef>
                        <a:spcAft>
                          <a:spcPts val="0"/>
                        </a:spcAft>
                      </a:pPr>
                      <a:r>
                        <a:rPr lang="en-US" sz="2000">
                          <a:effectLst/>
                        </a:rPr>
                        <a:t>13</a:t>
                      </a:r>
                      <a:endParaRPr lang="en-US" sz="2000">
                        <a:solidFill>
                          <a:srgbClr val="943634"/>
                        </a:solidFill>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PORTE</a:t>
                      </a:r>
                      <a:endParaRPr lang="en-US" sz="2000">
                        <a:solidFill>
                          <a:srgbClr val="943634"/>
                        </a:solidFill>
                        <a:effectLst/>
                        <a:latin typeface="Calibri"/>
                        <a:ea typeface="Times New Roman"/>
                        <a:cs typeface="Times New Roman"/>
                      </a:endParaRPr>
                    </a:p>
                  </a:txBody>
                  <a:tcPr marL="68580" marR="68580" marT="0" marB="0"/>
                </a:tc>
              </a:tr>
              <a:tr h="350573">
                <a:tc>
                  <a:txBody>
                    <a:bodyPr/>
                    <a:lstStyle/>
                    <a:p>
                      <a:pPr marL="0" marR="0">
                        <a:lnSpc>
                          <a:spcPct val="115000"/>
                        </a:lnSpc>
                        <a:spcBef>
                          <a:spcPts val="0"/>
                        </a:spcBef>
                        <a:spcAft>
                          <a:spcPts val="0"/>
                        </a:spcAft>
                      </a:pPr>
                      <a:r>
                        <a:rPr lang="en-US" sz="2000">
                          <a:effectLst/>
                        </a:rPr>
                        <a:t>12</a:t>
                      </a:r>
                      <a:endParaRPr lang="en-US" sz="2000">
                        <a:solidFill>
                          <a:srgbClr val="943634"/>
                        </a:solidFill>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PORTD</a:t>
                      </a:r>
                      <a:endParaRPr lang="en-US" sz="2000">
                        <a:solidFill>
                          <a:srgbClr val="943634"/>
                        </a:solidFill>
                        <a:effectLst/>
                        <a:latin typeface="Calibri"/>
                        <a:ea typeface="Times New Roman"/>
                        <a:cs typeface="Times New Roman"/>
                      </a:endParaRPr>
                    </a:p>
                  </a:txBody>
                  <a:tcPr marL="68580" marR="68580" marT="0" marB="0"/>
                </a:tc>
              </a:tr>
              <a:tr h="350573">
                <a:tc>
                  <a:txBody>
                    <a:bodyPr/>
                    <a:lstStyle/>
                    <a:p>
                      <a:pPr marL="0" marR="0">
                        <a:lnSpc>
                          <a:spcPct val="115000"/>
                        </a:lnSpc>
                        <a:spcBef>
                          <a:spcPts val="0"/>
                        </a:spcBef>
                        <a:spcAft>
                          <a:spcPts val="0"/>
                        </a:spcAft>
                      </a:pPr>
                      <a:r>
                        <a:rPr lang="en-US" sz="2000">
                          <a:effectLst/>
                        </a:rPr>
                        <a:t>11</a:t>
                      </a:r>
                      <a:endParaRPr lang="en-US" sz="2000">
                        <a:solidFill>
                          <a:srgbClr val="943634"/>
                        </a:solidFill>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PORTC</a:t>
                      </a:r>
                      <a:endParaRPr lang="en-US" sz="2000">
                        <a:solidFill>
                          <a:srgbClr val="943634"/>
                        </a:solidFill>
                        <a:effectLst/>
                        <a:latin typeface="Calibri"/>
                        <a:ea typeface="Times New Roman"/>
                        <a:cs typeface="Times New Roman"/>
                      </a:endParaRPr>
                    </a:p>
                  </a:txBody>
                  <a:tcPr marL="68580" marR="68580" marT="0" marB="0"/>
                </a:tc>
              </a:tr>
              <a:tr h="350573">
                <a:tc>
                  <a:txBody>
                    <a:bodyPr/>
                    <a:lstStyle/>
                    <a:p>
                      <a:pPr marL="0" marR="0">
                        <a:lnSpc>
                          <a:spcPct val="115000"/>
                        </a:lnSpc>
                        <a:spcBef>
                          <a:spcPts val="0"/>
                        </a:spcBef>
                        <a:spcAft>
                          <a:spcPts val="0"/>
                        </a:spcAft>
                      </a:pPr>
                      <a:r>
                        <a:rPr lang="en-US" sz="2000">
                          <a:effectLst/>
                        </a:rPr>
                        <a:t>10</a:t>
                      </a:r>
                      <a:endParaRPr lang="en-US" sz="2000">
                        <a:solidFill>
                          <a:srgbClr val="943634"/>
                        </a:solidFill>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PORTB</a:t>
                      </a:r>
                      <a:endParaRPr lang="en-US" sz="2000">
                        <a:solidFill>
                          <a:srgbClr val="943634"/>
                        </a:solidFill>
                        <a:effectLst/>
                        <a:latin typeface="Calibri"/>
                        <a:ea typeface="Times New Roman"/>
                        <a:cs typeface="Times New Roman"/>
                      </a:endParaRPr>
                    </a:p>
                  </a:txBody>
                  <a:tcPr marL="68580" marR="68580" marT="0" marB="0"/>
                </a:tc>
              </a:tr>
              <a:tr h="350573">
                <a:tc>
                  <a:txBody>
                    <a:bodyPr/>
                    <a:lstStyle/>
                    <a:p>
                      <a:pPr marL="0" marR="0">
                        <a:lnSpc>
                          <a:spcPct val="115000"/>
                        </a:lnSpc>
                        <a:spcBef>
                          <a:spcPts val="0"/>
                        </a:spcBef>
                        <a:spcAft>
                          <a:spcPts val="0"/>
                        </a:spcAft>
                      </a:pPr>
                      <a:r>
                        <a:rPr lang="en-US" sz="2000">
                          <a:effectLst/>
                        </a:rPr>
                        <a:t>9</a:t>
                      </a:r>
                      <a:endParaRPr lang="en-US" sz="2000">
                        <a:solidFill>
                          <a:srgbClr val="943634"/>
                        </a:solidFill>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PORTA</a:t>
                      </a:r>
                      <a:endParaRPr lang="en-US" sz="2000" dirty="0">
                        <a:solidFill>
                          <a:srgbClr val="943634"/>
                        </a:solidFill>
                        <a:effectLst/>
                        <a:latin typeface="Calibri"/>
                        <a:ea typeface="Times New Roman"/>
                        <a:cs typeface="Times New Roman"/>
                      </a:endParaRPr>
                    </a:p>
                  </a:txBody>
                  <a:tcPr marL="68580" marR="68580" marT="0" marB="0"/>
                </a:tc>
              </a:tr>
            </a:tbl>
          </a:graphicData>
        </a:graphic>
      </p:graphicFrame>
    </p:spTree>
  </p:cSld>
  <p:clrMapOvr>
    <a:masterClrMapping/>
  </p:clrMapOvr>
  <p:transition>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Interfacing</a:t>
            </a:r>
            <a:endParaRPr lang="en-US" dirty="0"/>
          </a:p>
        </p:txBody>
      </p:sp>
      <p:sp>
        <p:nvSpPr>
          <p:cNvPr id="23555" name="Content Placeholder 2"/>
          <p:cNvSpPr>
            <a:spLocks noGrp="1"/>
          </p:cNvSpPr>
          <p:nvPr>
            <p:ph type="body" idx="1"/>
          </p:nvPr>
        </p:nvSpPr>
        <p:spPr/>
        <p:txBody>
          <a:bodyPr/>
          <a:lstStyle/>
          <a:p>
            <a:r>
              <a:rPr lang="en-US" dirty="0" smtClean="0"/>
              <a:t>Inputs and Outputs, Ones and Zeros, Voltages and Currents</a:t>
            </a:r>
          </a:p>
        </p:txBody>
      </p:sp>
    </p:spTree>
    <p:extLst>
      <p:ext uri="{BB962C8B-B14F-4D97-AF65-F5344CB8AC3E}">
        <p14:creationId xmlns:p14="http://schemas.microsoft.com/office/powerpoint/2010/main" val="3370654196"/>
      </p:ext>
    </p:extLst>
  </p:cSld>
  <p:clrMapOvr>
    <a:masterClrMapping/>
  </p:clrMapOvr>
  <p:transition>
    <p:pull dir="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CMSIS C Support for PCR</a:t>
            </a:r>
            <a:endParaRPr lang="en-US" dirty="0"/>
          </a:p>
        </p:txBody>
      </p:sp>
      <p:sp>
        <p:nvSpPr>
          <p:cNvPr id="3" name="Content Placeholder 2"/>
          <p:cNvSpPr>
            <a:spLocks noGrp="1"/>
          </p:cNvSpPr>
          <p:nvPr>
            <p:ph idx="1"/>
          </p:nvPr>
        </p:nvSpPr>
        <p:spPr>
          <a:xfrm>
            <a:off x="480000" y="1143000"/>
            <a:ext cx="11711999" cy="4977000"/>
          </a:xfrm>
        </p:spPr>
        <p:txBody>
          <a:bodyPr/>
          <a:lstStyle/>
          <a:p>
            <a:pPr>
              <a:defRPr/>
            </a:pPr>
            <a:r>
              <a:rPr lang="en-US" dirty="0" smtClean="0"/>
              <a:t>MKL25Z4.h defines </a:t>
            </a:r>
            <a:r>
              <a:rPr lang="en-US" dirty="0" err="1" smtClean="0"/>
              <a:t>PORT_Type</a:t>
            </a:r>
            <a:r>
              <a:rPr lang="en-US" dirty="0" smtClean="0"/>
              <a:t> structure with a PCR field (array of 32 integers)</a:t>
            </a:r>
          </a:p>
          <a:p>
            <a:pPr marL="0" indent="0">
              <a:buNone/>
              <a:defRPr/>
            </a:pPr>
            <a:endParaRPr lang="en-US" sz="2000" dirty="0" smtClean="0">
              <a:latin typeface="Lucida Console" pitchFamily="49" charset="0"/>
            </a:endParaRPr>
          </a:p>
          <a:p>
            <a:pPr marL="0" indent="0">
              <a:buNone/>
              <a:defRPr/>
            </a:pPr>
            <a:r>
              <a:rPr lang="en-US" sz="1600" dirty="0" smtClean="0">
                <a:latin typeface="Lucida Console" pitchFamily="49" charset="0"/>
              </a:rPr>
              <a:t>/** </a:t>
            </a:r>
            <a:r>
              <a:rPr lang="en-US" sz="1600" dirty="0">
                <a:latin typeface="Lucida Console" pitchFamily="49" charset="0"/>
              </a:rPr>
              <a:t>PORT - Register Layout </a:t>
            </a:r>
            <a:r>
              <a:rPr lang="en-US" sz="1600" dirty="0" err="1">
                <a:latin typeface="Lucida Console" pitchFamily="49" charset="0"/>
              </a:rPr>
              <a:t>Typedef</a:t>
            </a:r>
            <a:r>
              <a:rPr lang="en-US" sz="1600" dirty="0">
                <a:latin typeface="Lucida Console" pitchFamily="49" charset="0"/>
              </a:rPr>
              <a:t> */</a:t>
            </a:r>
          </a:p>
          <a:p>
            <a:pPr marL="0" indent="0">
              <a:buNone/>
              <a:defRPr/>
            </a:pPr>
            <a:r>
              <a:rPr lang="en-US" sz="1600" dirty="0" err="1">
                <a:latin typeface="Lucida Console" pitchFamily="49" charset="0"/>
              </a:rPr>
              <a:t>typedef</a:t>
            </a:r>
            <a:r>
              <a:rPr lang="en-US" sz="1600" dirty="0">
                <a:latin typeface="Lucida Console" pitchFamily="49" charset="0"/>
              </a:rPr>
              <a:t> </a:t>
            </a:r>
            <a:r>
              <a:rPr lang="en-US" sz="1600" dirty="0" err="1">
                <a:latin typeface="Lucida Console" pitchFamily="49" charset="0"/>
              </a:rPr>
              <a:t>struct</a:t>
            </a:r>
            <a:r>
              <a:rPr lang="en-US" sz="1600" dirty="0">
                <a:latin typeface="Lucida Console" pitchFamily="49" charset="0"/>
              </a:rPr>
              <a:t> {</a:t>
            </a:r>
          </a:p>
          <a:p>
            <a:pPr marL="0" indent="0">
              <a:buNone/>
              <a:defRPr/>
            </a:pPr>
            <a:r>
              <a:rPr lang="en-US" sz="1600" dirty="0">
                <a:latin typeface="Lucida Console" pitchFamily="49" charset="0"/>
              </a:rPr>
              <a:t>  __IO uint32_t PCR[32];	/** Pin Control Register n, array offset: 0x0, array step: 0x4 */</a:t>
            </a:r>
          </a:p>
          <a:p>
            <a:pPr marL="0" indent="0">
              <a:buNone/>
              <a:defRPr/>
            </a:pPr>
            <a:r>
              <a:rPr lang="en-US" sz="1600" dirty="0">
                <a:latin typeface="Lucida Console" pitchFamily="49" charset="0"/>
              </a:rPr>
              <a:t>  __O  uint32_t GPCLR;	/** Global Pin Control Low Register, offset: 0x80 */</a:t>
            </a:r>
          </a:p>
          <a:p>
            <a:pPr marL="0" indent="0">
              <a:buNone/>
              <a:defRPr/>
            </a:pPr>
            <a:r>
              <a:rPr lang="en-US" sz="1600" dirty="0">
                <a:latin typeface="Lucida Console" pitchFamily="49" charset="0"/>
              </a:rPr>
              <a:t>  __O  uint32_t GPCHR;	/** Global Pin Control High Register, offset: 0x84 */</a:t>
            </a:r>
          </a:p>
          <a:p>
            <a:pPr marL="0" indent="0">
              <a:buNone/>
              <a:defRPr/>
            </a:pPr>
            <a:r>
              <a:rPr lang="en-US" sz="1600" dirty="0">
                <a:latin typeface="Lucida Console" pitchFamily="49" charset="0"/>
              </a:rPr>
              <a:t>       uint8_t RESERVED_0[24];</a:t>
            </a:r>
          </a:p>
          <a:p>
            <a:pPr marL="0" indent="0">
              <a:buNone/>
              <a:defRPr/>
            </a:pPr>
            <a:r>
              <a:rPr lang="en-US" sz="1600" dirty="0">
                <a:latin typeface="Lucida Console" pitchFamily="49" charset="0"/>
              </a:rPr>
              <a:t>  __IO uint32_t ISFR;	/** Interrupt Status Flag Register, offset: 0xA0 */</a:t>
            </a:r>
          </a:p>
          <a:p>
            <a:pPr marL="0" indent="0">
              <a:buNone/>
              <a:defRPr/>
            </a:pPr>
            <a:r>
              <a:rPr lang="en-US" sz="1600" dirty="0">
                <a:latin typeface="Lucida Console" pitchFamily="49" charset="0"/>
              </a:rPr>
              <a:t>} </a:t>
            </a:r>
            <a:r>
              <a:rPr lang="en-US" sz="1600" dirty="0" err="1">
                <a:latin typeface="Lucida Console" pitchFamily="49" charset="0"/>
              </a:rPr>
              <a:t>PORT_Type</a:t>
            </a:r>
            <a:r>
              <a:rPr lang="en-US" sz="1600" dirty="0">
                <a:latin typeface="Lucida Console" pitchFamily="49" charset="0"/>
              </a:rPr>
              <a:t>;</a:t>
            </a:r>
          </a:p>
        </p:txBody>
      </p:sp>
    </p:spTree>
  </p:cSld>
  <p:clrMapOvr>
    <a:masterClrMapping/>
  </p:clrMapOvr>
  <p:transition>
    <p:pull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CMSIS C Support for PCR</a:t>
            </a:r>
            <a:endParaRPr lang="en-US" dirty="0"/>
          </a:p>
        </p:txBody>
      </p:sp>
      <p:sp>
        <p:nvSpPr>
          <p:cNvPr id="3" name="Content Placeholder 2"/>
          <p:cNvSpPr>
            <a:spLocks noGrp="1"/>
          </p:cNvSpPr>
          <p:nvPr>
            <p:ph idx="1"/>
          </p:nvPr>
        </p:nvSpPr>
        <p:spPr>
          <a:xfrm>
            <a:off x="480001" y="1143000"/>
            <a:ext cx="11160332" cy="4977000"/>
          </a:xfrm>
        </p:spPr>
        <p:txBody>
          <a:bodyPr/>
          <a:lstStyle/>
          <a:p>
            <a:pPr>
              <a:defRPr/>
            </a:pPr>
            <a:r>
              <a:rPr lang="en-US" dirty="0" smtClean="0"/>
              <a:t>Header file defines pointers to </a:t>
            </a:r>
            <a:r>
              <a:rPr lang="en-US" dirty="0" err="1" smtClean="0"/>
              <a:t>PORT_Type</a:t>
            </a:r>
            <a:r>
              <a:rPr lang="en-US" dirty="0" smtClean="0"/>
              <a:t> registers</a:t>
            </a:r>
          </a:p>
          <a:p>
            <a:pPr marL="0" indent="0">
              <a:buNone/>
              <a:defRPr/>
            </a:pPr>
            <a:r>
              <a:rPr lang="en-US" sz="2000" dirty="0" smtClean="0">
                <a:latin typeface="Lucida Console" pitchFamily="49" charset="0"/>
              </a:rPr>
              <a:t>/* </a:t>
            </a:r>
            <a:r>
              <a:rPr lang="en-US" sz="2000" dirty="0">
                <a:latin typeface="Lucida Console" pitchFamily="49" charset="0"/>
              </a:rPr>
              <a:t>PORT - Peripheral instance base addresses */</a:t>
            </a:r>
          </a:p>
          <a:p>
            <a:pPr marL="0" indent="0">
              <a:buNone/>
              <a:defRPr/>
            </a:pPr>
            <a:r>
              <a:rPr lang="en-US" sz="2000" dirty="0">
                <a:latin typeface="Lucida Console" pitchFamily="49" charset="0"/>
              </a:rPr>
              <a:t>/** Peripheral PORTA base address */</a:t>
            </a:r>
          </a:p>
          <a:p>
            <a:pPr marL="0" indent="0">
              <a:buNone/>
              <a:defRPr/>
            </a:pPr>
            <a:r>
              <a:rPr lang="en-US" sz="2000" dirty="0">
                <a:latin typeface="Lucida Console" pitchFamily="49" charset="0"/>
              </a:rPr>
              <a:t>#define PORTA_BASE 	(0x40049000u)</a:t>
            </a:r>
          </a:p>
          <a:p>
            <a:pPr marL="0" indent="0">
              <a:buNone/>
              <a:defRPr/>
            </a:pPr>
            <a:r>
              <a:rPr lang="en-US" sz="2000" dirty="0">
                <a:latin typeface="Lucida Console" pitchFamily="49" charset="0"/>
              </a:rPr>
              <a:t>/** Peripheral PORTA base pointer */</a:t>
            </a:r>
          </a:p>
          <a:p>
            <a:pPr marL="0" indent="0">
              <a:buNone/>
              <a:defRPr/>
            </a:pPr>
            <a:r>
              <a:rPr lang="en-US" sz="2000" dirty="0">
                <a:latin typeface="Lucida Console" pitchFamily="49" charset="0"/>
              </a:rPr>
              <a:t>#define PORTA 		((</a:t>
            </a:r>
            <a:r>
              <a:rPr lang="en-US" sz="2000" dirty="0" err="1">
                <a:latin typeface="Lucida Console" pitchFamily="49" charset="0"/>
              </a:rPr>
              <a:t>PORT_Type</a:t>
            </a:r>
            <a:r>
              <a:rPr lang="en-US" sz="2000" dirty="0">
                <a:latin typeface="Lucida Console" pitchFamily="49" charset="0"/>
              </a:rPr>
              <a:t> *)PORTA_BASE)</a:t>
            </a:r>
          </a:p>
          <a:p>
            <a:pPr>
              <a:defRPr/>
            </a:pPr>
            <a:endParaRPr lang="en-US" dirty="0" smtClean="0"/>
          </a:p>
          <a:p>
            <a:pPr>
              <a:defRPr/>
            </a:pPr>
            <a:r>
              <a:rPr lang="en-US" dirty="0" smtClean="0"/>
              <a:t>Also defines macros and constants</a:t>
            </a:r>
          </a:p>
          <a:p>
            <a:pPr marL="0" indent="0">
              <a:buNone/>
              <a:defRPr/>
            </a:pPr>
            <a:r>
              <a:rPr lang="en-US" sz="2000" dirty="0">
                <a:latin typeface="Lucida Console" pitchFamily="49" charset="0"/>
              </a:rPr>
              <a:t>#define PORT_PCR_MUX_MASK 	0x700u</a:t>
            </a:r>
          </a:p>
          <a:p>
            <a:pPr marL="0" indent="0">
              <a:buNone/>
              <a:defRPr/>
            </a:pPr>
            <a:r>
              <a:rPr lang="en-US" sz="2000" dirty="0">
                <a:latin typeface="Lucida Console" pitchFamily="49" charset="0"/>
              </a:rPr>
              <a:t>#define PORT_PCR_MUX_SHIFT   	8</a:t>
            </a:r>
          </a:p>
          <a:p>
            <a:pPr marL="0" indent="0">
              <a:buNone/>
              <a:defRPr/>
            </a:pPr>
            <a:r>
              <a:rPr lang="en-US" sz="2000" dirty="0">
                <a:latin typeface="Lucida Console" pitchFamily="49" charset="0"/>
              </a:rPr>
              <a:t>#define PORT_PCR_MUX(x)	 (((uint32_t)(((uint32_t)(x))&lt;&lt;PORT_PCR_MUX_SHIFT)) &amp;PORT_PCR_MUX_MASK)</a:t>
            </a:r>
          </a:p>
          <a:p>
            <a:pPr marL="0" indent="0">
              <a:buNone/>
              <a:defRPr/>
            </a:pPr>
            <a:endParaRPr lang="en-US" sz="2000" dirty="0">
              <a:latin typeface="Lucida Console" pitchFamily="49" charset="0"/>
            </a:endParaRPr>
          </a:p>
          <a:p>
            <a:pPr marL="0" indent="0">
              <a:buNone/>
              <a:defRPr/>
            </a:pPr>
            <a:endParaRPr lang="en-US" sz="2000" dirty="0">
              <a:latin typeface="Lucida Console" pitchFamily="49" charset="0"/>
            </a:endParaRPr>
          </a:p>
          <a:p>
            <a:pPr>
              <a:defRPr/>
            </a:pPr>
            <a:endParaRPr lang="en-US" dirty="0"/>
          </a:p>
        </p:txBody>
      </p:sp>
    </p:spTree>
  </p:cSld>
  <p:clrMapOvr>
    <a:masterClrMapping/>
  </p:clrMapOvr>
  <p:transition>
    <p:pull dir="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dirty="0"/>
              <a:t>Resulting C Code for Clock Control and Mux</a:t>
            </a:r>
          </a:p>
        </p:txBody>
      </p:sp>
      <p:sp>
        <p:nvSpPr>
          <p:cNvPr id="22531" name="Content Placeholder 2"/>
          <p:cNvSpPr>
            <a:spLocks noGrp="1"/>
          </p:cNvSpPr>
          <p:nvPr>
            <p:ph idx="1"/>
          </p:nvPr>
        </p:nvSpPr>
        <p:spPr>
          <a:xfrm>
            <a:off x="480001" y="1143000"/>
            <a:ext cx="11160332" cy="4977000"/>
          </a:xfrm>
        </p:spPr>
        <p:txBody>
          <a:bodyPr/>
          <a:lstStyle/>
          <a:p>
            <a:pPr marL="0" indent="0">
              <a:buNone/>
            </a:pPr>
            <a:r>
              <a:rPr lang="en-US" sz="2000" dirty="0">
                <a:latin typeface="Lucida Console" pitchFamily="49" charset="0"/>
              </a:rPr>
              <a:t>	// Enable Clock to Port A </a:t>
            </a:r>
          </a:p>
          <a:p>
            <a:pPr marL="0" indent="0">
              <a:buNone/>
            </a:pPr>
            <a:r>
              <a:rPr lang="en-US" sz="2000" dirty="0">
                <a:latin typeface="Lucida Console" pitchFamily="49" charset="0"/>
              </a:rPr>
              <a:t>	SIM-&gt;SCGC5 |= SIM_SCGC5_PORTA_MASK;          </a:t>
            </a:r>
          </a:p>
          <a:p>
            <a:pPr marL="0" indent="0">
              <a:buNone/>
            </a:pPr>
            <a:r>
              <a:rPr lang="en-US" sz="2000" dirty="0">
                <a:latin typeface="Lucida Console" pitchFamily="49" charset="0"/>
              </a:rPr>
              <a:t>  </a:t>
            </a:r>
          </a:p>
          <a:p>
            <a:pPr marL="0" indent="0">
              <a:buNone/>
            </a:pPr>
            <a:r>
              <a:rPr lang="en-US" sz="2000" dirty="0">
                <a:latin typeface="Lucida Console" pitchFamily="49" charset="0"/>
              </a:rPr>
              <a:t>	// Make 3 pins GPIO</a:t>
            </a:r>
          </a:p>
          <a:p>
            <a:pPr marL="0" indent="0">
              <a:buNone/>
            </a:pPr>
            <a:r>
              <a:rPr lang="en-US" sz="2000" dirty="0">
                <a:latin typeface="Lucida Console" pitchFamily="49" charset="0"/>
              </a:rPr>
              <a:t>	PORTA-&gt;PCR[LED1_POS] &amp;= ~PORT_PCR_MUX_MASK;          </a:t>
            </a:r>
          </a:p>
          <a:p>
            <a:pPr marL="0" indent="0">
              <a:buNone/>
            </a:pPr>
            <a:r>
              <a:rPr lang="en-US" sz="2000" dirty="0">
                <a:latin typeface="Lucida Console" pitchFamily="49" charset="0"/>
              </a:rPr>
              <a:t>	PORTA-&gt;PCR[LED1_POS] |= PORT_PCR_MUX(1);          </a:t>
            </a:r>
          </a:p>
          <a:p>
            <a:pPr marL="0" indent="0">
              <a:buNone/>
            </a:pPr>
            <a:r>
              <a:rPr lang="en-US" sz="2000" dirty="0">
                <a:latin typeface="Lucida Console" pitchFamily="49" charset="0"/>
              </a:rPr>
              <a:t>	PORTA-&gt;PCR[LED2_POS] &amp;= ~PORT_PCR_MUX_MASK;          </a:t>
            </a:r>
          </a:p>
          <a:p>
            <a:pPr marL="0" indent="0">
              <a:buNone/>
            </a:pPr>
            <a:r>
              <a:rPr lang="en-US" sz="2000" dirty="0">
                <a:latin typeface="Lucida Console" pitchFamily="49" charset="0"/>
              </a:rPr>
              <a:t>	PORTA-&gt;PCR[LED2_POS] |= PORT_PCR_MUX(1);          </a:t>
            </a:r>
          </a:p>
          <a:p>
            <a:pPr marL="0" indent="0">
              <a:buNone/>
            </a:pPr>
            <a:r>
              <a:rPr lang="en-US" sz="2000" dirty="0">
                <a:latin typeface="Lucida Console" pitchFamily="49" charset="0"/>
              </a:rPr>
              <a:t>	PORTA-&gt;PCR[SW1_POS] &amp;= ~PORT_PCR_MUX_MASK;          </a:t>
            </a:r>
          </a:p>
          <a:p>
            <a:pPr marL="0" indent="0">
              <a:buNone/>
            </a:pPr>
            <a:r>
              <a:rPr lang="en-US" sz="2000" dirty="0">
                <a:latin typeface="Lucida Console" pitchFamily="49" charset="0"/>
              </a:rPr>
              <a:t>	PORTA-&gt;PCR[SW1_POS] |= PORT_PCR_MUX(1);          </a:t>
            </a:r>
          </a:p>
        </p:txBody>
      </p:sp>
    </p:spTree>
  </p:cSld>
  <p:clrMapOvr>
    <a:masterClrMapping/>
  </p:clrMapOvr>
  <p:transition>
    <p:pull dir="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Miscellaneous</a:t>
            </a:r>
            <a:endParaRPr lang="en-US" dirty="0"/>
          </a:p>
        </p:txBody>
      </p:sp>
      <p:sp>
        <p:nvSpPr>
          <p:cNvPr id="23555" name="Content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2805061838"/>
      </p:ext>
    </p:extLst>
  </p:cSld>
  <p:clrMapOvr>
    <a:masterClrMapping/>
  </p:clrMapOvr>
  <p:transition>
    <p:pull dir="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IOPORT Module (Fast GPIO)</a:t>
            </a:r>
            <a:endParaRPr lang="en-US" dirty="0"/>
          </a:p>
        </p:txBody>
      </p:sp>
      <p:sp>
        <p:nvSpPr>
          <p:cNvPr id="3" name="Content Placeholder 2"/>
          <p:cNvSpPr>
            <a:spLocks noGrp="1"/>
          </p:cNvSpPr>
          <p:nvPr>
            <p:ph idx="1"/>
          </p:nvPr>
        </p:nvSpPr>
        <p:spPr>
          <a:xfrm>
            <a:off x="480001" y="1143000"/>
            <a:ext cx="11160332" cy="4977000"/>
          </a:xfrm>
        </p:spPr>
        <p:txBody>
          <a:bodyPr/>
          <a:lstStyle/>
          <a:p>
            <a:r>
              <a:rPr lang="en-US" dirty="0" smtClean="0"/>
              <a:t>IOPORT </a:t>
            </a:r>
            <a:r>
              <a:rPr lang="en-US" dirty="0"/>
              <a:t>and GPIO addresses both access same registers</a:t>
            </a:r>
          </a:p>
          <a:p>
            <a:endParaRPr lang="en-US" dirty="0"/>
          </a:p>
          <a:p>
            <a:r>
              <a:rPr lang="en-US" dirty="0"/>
              <a:t>Clocking is controlled to allow the core to do single cycle access to GPIO register through the IOPORT addresses</a:t>
            </a:r>
          </a:p>
          <a:p>
            <a:endParaRPr lang="en-US" dirty="0"/>
          </a:p>
          <a:p>
            <a:r>
              <a:rPr lang="en-US" dirty="0"/>
              <a:t>Access through GPIO registers is slower, takes several cycles because of use of peripheral bus</a:t>
            </a:r>
          </a:p>
        </p:txBody>
      </p:sp>
    </p:spTree>
    <p:extLst>
      <p:ext uri="{BB962C8B-B14F-4D97-AF65-F5344CB8AC3E}">
        <p14:creationId xmlns:p14="http://schemas.microsoft.com/office/powerpoint/2010/main" val="2516473876"/>
      </p:ext>
    </p:extLst>
  </p:cSld>
  <p:clrMapOvr>
    <a:masterClrMapping/>
  </p:clrMapOvr>
  <p:transition>
    <p:pull dir="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FGPIO: Single-Cycle I/O Port</a:t>
            </a:r>
            <a:endParaRPr lang="en-US" dirty="0"/>
          </a:p>
        </p:txBody>
      </p:sp>
      <p:sp>
        <p:nvSpPr>
          <p:cNvPr id="3" name="Content Placeholder 2"/>
          <p:cNvSpPr>
            <a:spLocks noGrp="1"/>
          </p:cNvSpPr>
          <p:nvPr>
            <p:ph idx="1"/>
          </p:nvPr>
        </p:nvSpPr>
        <p:spPr>
          <a:xfrm>
            <a:off x="480001" y="1143000"/>
            <a:ext cx="11160332" cy="4977000"/>
          </a:xfrm>
        </p:spPr>
        <p:txBody>
          <a:bodyPr/>
          <a:lstStyle/>
          <a:p>
            <a:pPr marL="0" indent="0">
              <a:buNone/>
            </a:pPr>
            <a:r>
              <a:rPr lang="en-US" sz="2000" dirty="0" err="1"/>
              <a:t>typedef</a:t>
            </a:r>
            <a:r>
              <a:rPr lang="en-US" sz="2000" dirty="0"/>
              <a:t> </a:t>
            </a:r>
            <a:r>
              <a:rPr lang="en-US" sz="2000" dirty="0" err="1"/>
              <a:t>struct</a:t>
            </a:r>
            <a:r>
              <a:rPr lang="en-US" sz="2000" dirty="0"/>
              <a:t> {</a:t>
            </a:r>
          </a:p>
          <a:p>
            <a:pPr marL="508000" indent="0">
              <a:buNone/>
            </a:pPr>
            <a:r>
              <a:rPr lang="en-US" sz="2000" dirty="0"/>
              <a:t>__IO uint32_t PDOR; </a:t>
            </a:r>
            <a:r>
              <a:rPr lang="en-US" sz="2000" b="0" dirty="0"/>
              <a:t>/**&lt; Port Data Output Register, offset: 0x0 */</a:t>
            </a:r>
          </a:p>
          <a:p>
            <a:pPr marL="508000" indent="0">
              <a:buNone/>
            </a:pPr>
            <a:r>
              <a:rPr lang="en-US" sz="2000" dirty="0"/>
              <a:t>__O uint32_t PSOR; </a:t>
            </a:r>
            <a:r>
              <a:rPr lang="en-US" sz="2000" b="0" dirty="0"/>
              <a:t>/**&lt; Port Set Output Register, offset: 0x4 */</a:t>
            </a:r>
          </a:p>
          <a:p>
            <a:pPr marL="508000" indent="0">
              <a:buNone/>
            </a:pPr>
            <a:r>
              <a:rPr lang="en-US" sz="2000" dirty="0"/>
              <a:t>__O uint32_t PCOR; </a:t>
            </a:r>
            <a:r>
              <a:rPr lang="en-US" sz="2000" b="0" dirty="0"/>
              <a:t>/**&lt; Port Clear Output Register, offset: 0x8 */</a:t>
            </a:r>
          </a:p>
          <a:p>
            <a:pPr marL="508000" indent="0">
              <a:buNone/>
            </a:pPr>
            <a:r>
              <a:rPr lang="en-US" sz="2000" dirty="0"/>
              <a:t>__O uint32_t PTOR; </a:t>
            </a:r>
            <a:r>
              <a:rPr lang="en-US" sz="2000" b="0" dirty="0"/>
              <a:t>/**&lt; Port Toggle Output Register, offset: 0xC */</a:t>
            </a:r>
          </a:p>
          <a:p>
            <a:pPr marL="508000" indent="0">
              <a:buNone/>
            </a:pPr>
            <a:r>
              <a:rPr lang="en-US" sz="2000" dirty="0"/>
              <a:t>__I uint32_t PDIR; </a:t>
            </a:r>
            <a:r>
              <a:rPr lang="en-US" sz="2000" b="0" dirty="0"/>
              <a:t>/**&lt; Port Data Input Register, offset: 0x10 */</a:t>
            </a:r>
          </a:p>
          <a:p>
            <a:pPr marL="508000" indent="0">
              <a:buNone/>
            </a:pPr>
            <a:r>
              <a:rPr lang="fr-FR" sz="2000" dirty="0"/>
              <a:t>__IO uint32_t PDDR; </a:t>
            </a:r>
            <a:r>
              <a:rPr lang="fr-FR" sz="2000" b="0" dirty="0"/>
              <a:t>/**&lt; Port Data Direction </a:t>
            </a:r>
            <a:r>
              <a:rPr lang="fr-FR" sz="2000" b="0" dirty="0" err="1"/>
              <a:t>Register</a:t>
            </a:r>
            <a:r>
              <a:rPr lang="fr-FR" sz="2000" b="0" dirty="0"/>
              <a:t>, offset: 0x14 */</a:t>
            </a:r>
          </a:p>
          <a:p>
            <a:pPr marL="0" indent="0">
              <a:buNone/>
            </a:pPr>
            <a:r>
              <a:rPr lang="en-US" sz="2000" dirty="0"/>
              <a:t>} </a:t>
            </a:r>
            <a:r>
              <a:rPr lang="en-US" sz="2000" dirty="0" err="1"/>
              <a:t>FGPIO_Type</a:t>
            </a:r>
            <a:r>
              <a:rPr lang="en-US" sz="2000" dirty="0"/>
              <a:t>;</a:t>
            </a:r>
          </a:p>
          <a:p>
            <a:pPr marL="0" indent="0">
              <a:buNone/>
            </a:pPr>
            <a:endParaRPr lang="en-US" sz="2000" dirty="0"/>
          </a:p>
          <a:p>
            <a:pPr marL="0" indent="0">
              <a:buNone/>
            </a:pPr>
            <a:r>
              <a:rPr lang="en-US" sz="2000" dirty="0">
                <a:solidFill>
                  <a:srgbClr val="002060"/>
                </a:solidFill>
              </a:rPr>
              <a:t>#define FPTA_BASE (0xF80FF000u)</a:t>
            </a:r>
          </a:p>
          <a:p>
            <a:pPr marL="0" indent="0">
              <a:buNone/>
            </a:pPr>
            <a:r>
              <a:rPr lang="en-US" sz="2000" b="0" dirty="0"/>
              <a:t>/** Peripheral FPTA base pointer */</a:t>
            </a:r>
          </a:p>
          <a:p>
            <a:pPr marL="0" indent="0">
              <a:buNone/>
            </a:pPr>
            <a:r>
              <a:rPr lang="en-US" sz="2000" dirty="0"/>
              <a:t>#define FPTA ((</a:t>
            </a:r>
            <a:r>
              <a:rPr lang="en-US" sz="2000" dirty="0" err="1"/>
              <a:t>FGPIO_Type</a:t>
            </a:r>
            <a:r>
              <a:rPr lang="en-US" sz="2000" dirty="0"/>
              <a:t> *)FPTA_BASE)</a:t>
            </a:r>
          </a:p>
          <a:p>
            <a:pPr marL="0" indent="0">
              <a:buNone/>
            </a:pPr>
            <a:endParaRPr lang="en-US" sz="2000" dirty="0">
              <a:solidFill>
                <a:srgbClr val="FF0000"/>
              </a:solidFill>
            </a:endParaRPr>
          </a:p>
          <a:p>
            <a:pPr marL="0" indent="0">
              <a:buNone/>
            </a:pPr>
            <a:r>
              <a:rPr lang="en-US" sz="2000" dirty="0">
                <a:solidFill>
                  <a:srgbClr val="002060"/>
                </a:solidFill>
              </a:rPr>
              <a:t>FPTA-&gt;PDOR = MASK(LED2_POS);</a:t>
            </a:r>
          </a:p>
        </p:txBody>
      </p:sp>
    </p:spTree>
    <p:extLst>
      <p:ext uri="{BB962C8B-B14F-4D97-AF65-F5344CB8AC3E}">
        <p14:creationId xmlns:p14="http://schemas.microsoft.com/office/powerpoint/2010/main" val="673051762"/>
      </p:ext>
    </p:extLst>
  </p:cSld>
  <p:clrMapOvr>
    <a:masterClrMapping/>
  </p:clrMapOvr>
  <p:transition>
    <p:pull dir="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Additional Configuration in PCR</a:t>
            </a:r>
            <a:endParaRPr lang="en-US" dirty="0"/>
          </a:p>
        </p:txBody>
      </p:sp>
      <p:sp>
        <p:nvSpPr>
          <p:cNvPr id="28675" name="Content Placeholder 2"/>
          <p:cNvSpPr>
            <a:spLocks noGrp="1"/>
          </p:cNvSpPr>
          <p:nvPr>
            <p:ph idx="1"/>
          </p:nvPr>
        </p:nvSpPr>
        <p:spPr>
          <a:xfrm>
            <a:off x="479999" y="3240088"/>
            <a:ext cx="11384402" cy="3389312"/>
          </a:xfrm>
        </p:spPr>
        <p:txBody>
          <a:bodyPr/>
          <a:lstStyle/>
          <a:p>
            <a:pPr marL="301625" lvl="1" indent="-301625"/>
            <a:r>
              <a:rPr lang="en-US" sz="2400" b="1" dirty="0"/>
              <a:t>Available on some pins, is MCU-dependent</a:t>
            </a:r>
            <a:endParaRPr lang="en-US" sz="2800" dirty="0"/>
          </a:p>
          <a:p>
            <a:r>
              <a:rPr lang="en-US" dirty="0"/>
              <a:t>Optional pull-up and pull-down resistors</a:t>
            </a:r>
          </a:p>
          <a:p>
            <a:pPr lvl="1"/>
            <a:r>
              <a:rPr lang="en-US" dirty="0"/>
              <a:t>Used to ensure input signal voltage is pulled to correct value when floating, disconnected or otherwise high-impedance</a:t>
            </a:r>
          </a:p>
          <a:p>
            <a:pPr lvl="1"/>
            <a:r>
              <a:rPr lang="en-US" dirty="0"/>
              <a:t>PE: Pull Enable. 1 enables the pull resistor</a:t>
            </a:r>
          </a:p>
          <a:p>
            <a:pPr lvl="1"/>
            <a:r>
              <a:rPr lang="en-US" dirty="0"/>
              <a:t>PS: Pull Select. 1 pulls up, 0 pulls down.</a:t>
            </a:r>
          </a:p>
          <a:p>
            <a:r>
              <a:rPr lang="en-US" dirty="0"/>
              <a:t>Optional high current drive strength</a:t>
            </a:r>
          </a:p>
          <a:p>
            <a:pPr lvl="1"/>
            <a:r>
              <a:rPr lang="en-US" dirty="0"/>
              <a:t>DSE: Set to 1 to drive more current (e.g. 18 mA vs. 5 mA @ &gt; 2.7 V, or 6 mA vs. 1.5 mA @ &lt;2.7 V) </a:t>
            </a:r>
          </a:p>
        </p:txBody>
      </p:sp>
      <p:pic>
        <p:nvPicPr>
          <p:cNvPr id="28676" name="Picture 3"/>
          <p:cNvPicPr>
            <a:picLocks noChangeAspect="1" noChangeArrowheads="1"/>
          </p:cNvPicPr>
          <p:nvPr/>
        </p:nvPicPr>
        <p:blipFill>
          <a:blip r:embed="rId3">
            <a:extLst>
              <a:ext uri="{28A0092B-C50C-407E-A947-70E740481C1C}">
                <a14:useLocalDpi xmlns:a14="http://schemas.microsoft.com/office/drawing/2010/main" val="0"/>
              </a:ext>
            </a:extLst>
          </a:blip>
          <a:srcRect b="17271"/>
          <a:stretch>
            <a:fillRect/>
          </a:stretch>
        </p:blipFill>
        <p:spPr bwMode="auto">
          <a:xfrm>
            <a:off x="1752600" y="990600"/>
            <a:ext cx="8534400" cy="224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KL25Z Pull-Ups and Pull-Downs</a:t>
            </a:r>
            <a:endParaRPr lang="en-US" dirty="0"/>
          </a:p>
        </p:txBody>
      </p:sp>
      <p:sp>
        <p:nvSpPr>
          <p:cNvPr id="3" name="Content Placeholder 2"/>
          <p:cNvSpPr>
            <a:spLocks noGrp="1"/>
          </p:cNvSpPr>
          <p:nvPr>
            <p:ph idx="1"/>
          </p:nvPr>
        </p:nvSpPr>
        <p:spPr>
          <a:xfrm>
            <a:off x="480000" y="3810001"/>
            <a:ext cx="10693840" cy="1909764"/>
          </a:xfrm>
        </p:spPr>
        <p:txBody>
          <a:bodyPr/>
          <a:lstStyle/>
          <a:p>
            <a:r>
              <a:rPr lang="en-US" dirty="0"/>
              <a:t>Available GPIO and pulls for 80-pin package</a:t>
            </a:r>
          </a:p>
          <a:p>
            <a:r>
              <a:rPr lang="en-US" b="0" dirty="0">
                <a:solidFill>
                  <a:srgbClr val="000000"/>
                </a:solidFill>
                <a:latin typeface="Calibri" panose="020F0502020204030204" pitchFamily="34" charset="0"/>
              </a:rPr>
              <a:t>↑</a:t>
            </a:r>
            <a:r>
              <a:rPr lang="en-US" dirty="0"/>
              <a:t> pull-up available </a:t>
            </a:r>
            <a:endParaRPr lang="en-US" b="0" dirty="0">
              <a:solidFill>
                <a:srgbClr val="000000"/>
              </a:solidFill>
              <a:latin typeface="Calibri" panose="020F0502020204030204" pitchFamily="34" charset="0"/>
            </a:endParaRPr>
          </a:p>
          <a:p>
            <a:r>
              <a:rPr lang="en-US" b="0" dirty="0">
                <a:solidFill>
                  <a:srgbClr val="000000"/>
                </a:solidFill>
                <a:latin typeface="Calibri" panose="020F0502020204030204" pitchFamily="34" charset="0"/>
              </a:rPr>
              <a:t>↕ </a:t>
            </a:r>
            <a:r>
              <a:rPr lang="en-US" dirty="0"/>
              <a:t>pull-up and pull-down available </a:t>
            </a:r>
            <a:endParaRPr lang="en-US" b="0" dirty="0">
              <a:solidFill>
                <a:srgbClr val="000000"/>
              </a:solidFill>
              <a:latin typeface="Calibri" panose="020F0502020204030204" pitchFamily="34" charset="0"/>
            </a:endParaRPr>
          </a:p>
          <a:p>
            <a:endParaRPr lang="en-US" b="0" dirty="0">
              <a:solidFill>
                <a:srgbClr val="000000"/>
              </a:solidFill>
              <a:latin typeface="Calibri" panose="020F0502020204030204" pitchFamily="34" charset="0"/>
            </a:endParaRPr>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590083577"/>
              </p:ext>
            </p:extLst>
          </p:nvPr>
        </p:nvGraphicFramePr>
        <p:xfrm>
          <a:off x="1607820" y="990600"/>
          <a:ext cx="9052568" cy="2346960"/>
        </p:xfrm>
        <a:graphic>
          <a:graphicData uri="http://schemas.openxmlformats.org/drawingml/2006/table">
            <a:tbl>
              <a:tblPr>
                <a:tableStyleId>{5C22544A-7EE6-4342-B048-85BDC9FD1C3A}</a:tableStyleId>
              </a:tblPr>
              <a:tblGrid>
                <a:gridCol w="266252"/>
                <a:gridCol w="266252"/>
                <a:gridCol w="266252"/>
                <a:gridCol w="266252"/>
                <a:gridCol w="266252"/>
                <a:gridCol w="266252"/>
                <a:gridCol w="266252"/>
                <a:gridCol w="266252"/>
                <a:gridCol w="266252"/>
                <a:gridCol w="266252"/>
                <a:gridCol w="266252"/>
                <a:gridCol w="266252"/>
                <a:gridCol w="266252"/>
                <a:gridCol w="266252"/>
                <a:gridCol w="266252"/>
                <a:gridCol w="266252"/>
                <a:gridCol w="266252"/>
                <a:gridCol w="266252"/>
                <a:gridCol w="266252"/>
                <a:gridCol w="266252"/>
                <a:gridCol w="266252"/>
                <a:gridCol w="266252"/>
                <a:gridCol w="266252"/>
                <a:gridCol w="266252"/>
                <a:gridCol w="266252"/>
                <a:gridCol w="266252"/>
                <a:gridCol w="266252"/>
                <a:gridCol w="266252"/>
                <a:gridCol w="266252"/>
                <a:gridCol w="266252"/>
                <a:gridCol w="266252"/>
                <a:gridCol w="266252"/>
                <a:gridCol w="266252"/>
                <a:gridCol w="266252"/>
              </a:tblGrid>
              <a:tr h="0">
                <a:tc>
                  <a:txBody>
                    <a:bodyPr/>
                    <a:lstStyle/>
                    <a:p>
                      <a:pPr algn="ctr" fontAlgn="b"/>
                      <a:endParaRPr lang="en-US" sz="1600" b="1" i="0" u="none" strike="noStrike" dirty="0">
                        <a:solidFill>
                          <a:srgbClr val="000000"/>
                        </a:solidFill>
                        <a:effectLst/>
                        <a:latin typeface="+mn-lt"/>
                      </a:endParaRPr>
                    </a:p>
                  </a:txBody>
                  <a:tcPr marL="45720" marR="45720" vert="vert27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1600" b="1" i="0" u="none" strike="noStrike" dirty="0">
                        <a:solidFill>
                          <a:srgbClr val="000000"/>
                        </a:solidFill>
                        <a:effectLst/>
                        <a:latin typeface="Calibri" panose="020F050202020403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32">
                  <a:txBody>
                    <a:bodyPr/>
                    <a:lstStyle/>
                    <a:p>
                      <a:pPr algn="ctr" fontAlgn="b"/>
                      <a:r>
                        <a:rPr lang="en-US" sz="1600" b="0" i="0" u="none" strike="noStrike" dirty="0" smtClean="0">
                          <a:solidFill>
                            <a:srgbClr val="000000"/>
                          </a:solidFill>
                          <a:effectLst/>
                          <a:latin typeface="+mj-lt"/>
                        </a:rPr>
                        <a:t>Bit</a:t>
                      </a:r>
                      <a:endParaRPr lang="en-US" sz="1600" b="0" i="0" u="none" strike="noStrike" dirty="0">
                        <a:solidFill>
                          <a:srgbClr val="000000"/>
                        </a:solidFill>
                        <a:effectLst/>
                        <a:latin typeface="+mj-lt"/>
                      </a:endParaRPr>
                    </a:p>
                  </a:txBody>
                  <a:tcPr marL="45720" marR="4572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fontAlgn="b"/>
                      <a:endParaRPr lang="en-US" sz="1600" b="1" i="0" u="none" strike="noStrike" dirty="0">
                        <a:solidFill>
                          <a:srgbClr val="000000"/>
                        </a:solidFill>
                        <a:effectLst/>
                        <a:latin typeface="Calibri" panose="020F0502020204030204" pitchFamily="34" charset="0"/>
                      </a:endParaRPr>
                    </a:p>
                  </a:txBody>
                  <a:tcPr marL="45720" marR="45720" vert="vert27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fontAlgn="b"/>
                      <a:endParaRPr lang="en-US" sz="1600" b="1" i="0" u="none" strike="noStrike" dirty="0">
                        <a:solidFill>
                          <a:srgbClr val="000000"/>
                        </a:solidFill>
                        <a:effectLst/>
                        <a:latin typeface="Calibri" panose="020F0502020204030204" pitchFamily="34" charset="0"/>
                      </a:endParaRPr>
                    </a:p>
                  </a:txBody>
                  <a:tcPr marL="45720" marR="45720" vert="vert27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fontAlgn="b"/>
                      <a:endParaRPr lang="en-US" sz="1600" b="1" i="0" u="none" strike="noStrike" dirty="0">
                        <a:solidFill>
                          <a:srgbClr val="000000"/>
                        </a:solidFill>
                        <a:effectLst/>
                        <a:latin typeface="Calibri" panose="020F0502020204030204" pitchFamily="34" charset="0"/>
                      </a:endParaRPr>
                    </a:p>
                  </a:txBody>
                  <a:tcPr marL="45720" marR="45720" vert="vert27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fontAlgn="b"/>
                      <a:endParaRPr lang="en-US" sz="1600" b="1" i="0" u="none" strike="noStrike" dirty="0">
                        <a:solidFill>
                          <a:srgbClr val="000000"/>
                        </a:solidFill>
                        <a:effectLst/>
                        <a:latin typeface="Calibri" panose="020F0502020204030204" pitchFamily="34" charset="0"/>
                      </a:endParaRPr>
                    </a:p>
                  </a:txBody>
                  <a:tcPr marL="45720" marR="45720" vert="vert27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fontAlgn="b"/>
                      <a:endParaRPr lang="en-US" sz="1600" b="1" i="0" u="none" strike="noStrike" dirty="0">
                        <a:solidFill>
                          <a:srgbClr val="000000"/>
                        </a:solidFill>
                        <a:effectLst/>
                        <a:latin typeface="Calibri" panose="020F0502020204030204" pitchFamily="34" charset="0"/>
                      </a:endParaRPr>
                    </a:p>
                  </a:txBody>
                  <a:tcPr marL="45720" marR="45720" vert="vert27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fontAlgn="b"/>
                      <a:endParaRPr lang="en-US" sz="1600" b="1" i="0" u="none" strike="noStrike" dirty="0">
                        <a:solidFill>
                          <a:srgbClr val="000000"/>
                        </a:solidFill>
                        <a:effectLst/>
                        <a:latin typeface="Calibri" panose="020F0502020204030204" pitchFamily="34" charset="0"/>
                      </a:endParaRPr>
                    </a:p>
                  </a:txBody>
                  <a:tcPr marL="45720" marR="45720" vert="vert27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fontAlgn="b"/>
                      <a:endParaRPr lang="en-US" sz="1600" b="1" i="0" u="none" strike="noStrike" dirty="0">
                        <a:solidFill>
                          <a:srgbClr val="000000"/>
                        </a:solidFill>
                        <a:effectLst/>
                        <a:latin typeface="Calibri" panose="020F0502020204030204" pitchFamily="34" charset="0"/>
                      </a:endParaRPr>
                    </a:p>
                  </a:txBody>
                  <a:tcPr marL="45720" marR="45720" vert="vert27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fontAlgn="b"/>
                      <a:endParaRPr lang="en-US" sz="1600" b="1" i="0" u="none" strike="noStrike" dirty="0">
                        <a:solidFill>
                          <a:srgbClr val="000000"/>
                        </a:solidFill>
                        <a:effectLst/>
                        <a:latin typeface="Calibri" panose="020F0502020204030204" pitchFamily="34" charset="0"/>
                      </a:endParaRPr>
                    </a:p>
                  </a:txBody>
                  <a:tcPr marL="45720" marR="45720" vert="vert27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fontAlgn="b"/>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fontAlgn="b"/>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fontAlgn="b"/>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fontAlgn="b"/>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fontAlgn="b"/>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fontAlgn="b"/>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fontAlgn="b"/>
                      <a:endParaRPr lang="en-US" sz="1600" b="1" i="0" u="none" strike="noStrike" dirty="0">
                        <a:solidFill>
                          <a:srgbClr val="000000"/>
                        </a:solidFill>
                        <a:effectLst/>
                        <a:latin typeface="Calibri" panose="020F0502020204030204" pitchFamily="34" charset="0"/>
                      </a:endParaRPr>
                    </a:p>
                  </a:txBody>
                  <a:tcPr marL="45720" marR="45720" vert="vert27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fontAlgn="b"/>
                      <a:endParaRPr lang="en-US" sz="1600" b="1" i="0" u="none" strike="noStrike" dirty="0">
                        <a:solidFill>
                          <a:srgbClr val="000000"/>
                        </a:solidFill>
                        <a:effectLst/>
                        <a:latin typeface="Calibri" panose="020F0502020204030204" pitchFamily="34" charset="0"/>
                      </a:endParaRPr>
                    </a:p>
                  </a:txBody>
                  <a:tcPr marL="45720" marR="45720" vert="vert27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fontAlgn="b"/>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fontAlgn="b"/>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fontAlgn="b"/>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fontAlgn="b"/>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fontAlgn="b"/>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fontAlgn="b"/>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fontAlgn="b"/>
                      <a:endParaRPr lang="en-US" sz="1600" b="1" i="0" u="none" strike="noStrike" dirty="0">
                        <a:solidFill>
                          <a:srgbClr val="000000"/>
                        </a:solidFill>
                        <a:effectLst/>
                        <a:latin typeface="Calibri" panose="020F0502020204030204" pitchFamily="34" charset="0"/>
                      </a:endParaRPr>
                    </a:p>
                  </a:txBody>
                  <a:tcPr marL="45720" marR="45720" vert="vert27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fontAlgn="b"/>
                      <a:endParaRPr lang="en-US" sz="1600" b="1" i="0" u="none" strike="noStrike" dirty="0">
                        <a:solidFill>
                          <a:srgbClr val="000000"/>
                        </a:solidFill>
                        <a:effectLst/>
                        <a:latin typeface="Calibri" panose="020F0502020204030204" pitchFamily="34" charset="0"/>
                      </a:endParaRPr>
                    </a:p>
                  </a:txBody>
                  <a:tcPr marL="45720" marR="45720" vert="vert27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fontAlgn="b"/>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fontAlgn="b"/>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fontAlgn="b"/>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fontAlgn="b"/>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fontAlgn="b"/>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fontAlgn="b"/>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fontAlgn="b"/>
                      <a:endParaRPr lang="en-US" sz="1600" b="1" i="0" u="none" strike="noStrike" dirty="0">
                        <a:solidFill>
                          <a:srgbClr val="000000"/>
                        </a:solidFill>
                        <a:effectLst/>
                        <a:latin typeface="Calibri" panose="020F0502020204030204" pitchFamily="34" charset="0"/>
                      </a:endParaRPr>
                    </a:p>
                  </a:txBody>
                  <a:tcPr marL="45720" marR="45720" vert="vert27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rowSpan="6">
                  <a:txBody>
                    <a:bodyPr/>
                    <a:lstStyle/>
                    <a:p>
                      <a:pPr algn="ctr" fontAlgn="b"/>
                      <a:r>
                        <a:rPr lang="en-US" sz="1600" b="0" i="0" u="none" strike="noStrike" dirty="0" smtClean="0">
                          <a:solidFill>
                            <a:srgbClr val="000000"/>
                          </a:solidFill>
                          <a:effectLst/>
                          <a:latin typeface="+mn-lt"/>
                        </a:rPr>
                        <a:t>Port</a:t>
                      </a:r>
                      <a:endParaRPr lang="en-US" sz="1600" b="0" i="0" u="none" strike="noStrike" dirty="0">
                        <a:solidFill>
                          <a:srgbClr val="000000"/>
                        </a:solidFill>
                        <a:effectLst/>
                        <a:latin typeface="+mn-lt"/>
                      </a:endParaRPr>
                    </a:p>
                  </a:txBody>
                  <a:tcPr marL="45720" marR="45720" vert="vert27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endParaRPr lang="en-US" sz="1600" b="1" i="0" u="none" strike="noStrike" dirty="0">
                        <a:solidFill>
                          <a:srgbClr val="000000"/>
                        </a:solidFill>
                        <a:effectLst/>
                        <a:latin typeface="Calibri" panose="020F0502020204030204" pitchFamily="34" charset="0"/>
                      </a:endParaRPr>
                    </a:p>
                  </a:txBody>
                  <a:tcPr marL="45720" marR="4572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algn="r" fontAlgn="b"/>
                      <a:r>
                        <a:rPr lang="en-US" sz="1600" u="none" strike="noStrike" dirty="0">
                          <a:effectLst/>
                        </a:rPr>
                        <a:t>0</a:t>
                      </a:r>
                      <a:endParaRPr lang="en-US" sz="1600" b="1" i="0" u="none" strike="noStrike" dirty="0">
                        <a:solidFill>
                          <a:srgbClr val="000000"/>
                        </a:solidFill>
                        <a:effectLst/>
                        <a:latin typeface="Calibri" panose="020F0502020204030204" pitchFamily="34" charset="0"/>
                      </a:endParaRPr>
                    </a:p>
                  </a:txBody>
                  <a:tcPr marL="45720" marR="45720" vert="vert27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600" u="none" strike="noStrike" dirty="0">
                          <a:effectLst/>
                        </a:rPr>
                        <a:t>1</a:t>
                      </a:r>
                      <a:endParaRPr lang="en-US" sz="1600" b="1" i="0" u="none" strike="noStrike" dirty="0">
                        <a:solidFill>
                          <a:srgbClr val="000000"/>
                        </a:solidFill>
                        <a:effectLst/>
                        <a:latin typeface="Calibri" panose="020F0502020204030204" pitchFamily="34" charset="0"/>
                      </a:endParaRPr>
                    </a:p>
                  </a:txBody>
                  <a:tcPr marL="45720" marR="45720" vert="vert27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600" u="none" strike="noStrike" dirty="0">
                          <a:effectLst/>
                        </a:rPr>
                        <a:t>2</a:t>
                      </a:r>
                      <a:endParaRPr lang="en-US" sz="1600" b="1" i="0" u="none" strike="noStrike" dirty="0">
                        <a:solidFill>
                          <a:srgbClr val="000000"/>
                        </a:solidFill>
                        <a:effectLst/>
                        <a:latin typeface="Calibri" panose="020F0502020204030204" pitchFamily="34" charset="0"/>
                      </a:endParaRPr>
                    </a:p>
                  </a:txBody>
                  <a:tcPr marL="45720" marR="45720" vert="vert27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600" u="none" strike="noStrike" dirty="0">
                          <a:effectLst/>
                        </a:rPr>
                        <a:t>3</a:t>
                      </a:r>
                      <a:endParaRPr lang="en-US" sz="1600" b="1" i="0" u="none" strike="noStrike" dirty="0">
                        <a:solidFill>
                          <a:srgbClr val="000000"/>
                        </a:solidFill>
                        <a:effectLst/>
                        <a:latin typeface="Calibri" panose="020F0502020204030204" pitchFamily="34" charset="0"/>
                      </a:endParaRPr>
                    </a:p>
                  </a:txBody>
                  <a:tcPr marL="45720" marR="45720" vert="vert27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600" u="none" strike="noStrike" dirty="0">
                          <a:effectLst/>
                        </a:rPr>
                        <a:t>4</a:t>
                      </a:r>
                      <a:endParaRPr lang="en-US" sz="1600" b="1" i="0" u="none" strike="noStrike" dirty="0">
                        <a:solidFill>
                          <a:srgbClr val="000000"/>
                        </a:solidFill>
                        <a:effectLst/>
                        <a:latin typeface="Calibri" panose="020F0502020204030204" pitchFamily="34" charset="0"/>
                      </a:endParaRPr>
                    </a:p>
                  </a:txBody>
                  <a:tcPr marL="45720" marR="45720" vert="vert27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600" u="none" strike="noStrike" dirty="0">
                          <a:effectLst/>
                        </a:rPr>
                        <a:t>5</a:t>
                      </a:r>
                      <a:endParaRPr lang="en-US" sz="1600" b="1" i="0" u="none" strike="noStrike" dirty="0">
                        <a:solidFill>
                          <a:srgbClr val="000000"/>
                        </a:solidFill>
                        <a:effectLst/>
                        <a:latin typeface="Calibri" panose="020F0502020204030204" pitchFamily="34" charset="0"/>
                      </a:endParaRPr>
                    </a:p>
                  </a:txBody>
                  <a:tcPr marL="45720" marR="45720" vert="vert27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600" u="none" strike="noStrike" dirty="0">
                          <a:effectLst/>
                        </a:rPr>
                        <a:t>6</a:t>
                      </a:r>
                      <a:endParaRPr lang="en-US" sz="1600" b="1" i="0" u="none" strike="noStrike" dirty="0">
                        <a:solidFill>
                          <a:srgbClr val="000000"/>
                        </a:solidFill>
                        <a:effectLst/>
                        <a:latin typeface="Calibri" panose="020F0502020204030204" pitchFamily="34" charset="0"/>
                      </a:endParaRPr>
                    </a:p>
                  </a:txBody>
                  <a:tcPr marL="45720" marR="45720" vert="vert27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600" u="none" strike="noStrike" dirty="0">
                          <a:effectLst/>
                        </a:rPr>
                        <a:t>7</a:t>
                      </a:r>
                      <a:endParaRPr lang="en-US" sz="1600" b="1" i="0" u="none" strike="noStrike" dirty="0">
                        <a:solidFill>
                          <a:srgbClr val="000000"/>
                        </a:solidFill>
                        <a:effectLst/>
                        <a:latin typeface="Calibri" panose="020F0502020204030204" pitchFamily="34" charset="0"/>
                      </a:endParaRPr>
                    </a:p>
                  </a:txBody>
                  <a:tcPr marL="45720" marR="45720" vert="vert27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600" u="none" strike="noStrike" dirty="0">
                          <a:effectLst/>
                        </a:rPr>
                        <a:t>8</a:t>
                      </a:r>
                      <a:endParaRPr lang="en-US" sz="1600" b="1" i="0" u="none" strike="noStrike" dirty="0">
                        <a:solidFill>
                          <a:srgbClr val="000000"/>
                        </a:solidFill>
                        <a:effectLst/>
                        <a:latin typeface="Calibri" panose="020F0502020204030204" pitchFamily="34" charset="0"/>
                      </a:endParaRPr>
                    </a:p>
                  </a:txBody>
                  <a:tcPr marL="45720" marR="45720" vert="vert27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9</a:t>
                      </a:r>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10</a:t>
                      </a:r>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11</a:t>
                      </a:r>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12</a:t>
                      </a:r>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13</a:t>
                      </a:r>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14</a:t>
                      </a:r>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15</a:t>
                      </a:r>
                      <a:endParaRPr lang="en-US" sz="1600" b="1" i="0" u="none" strike="noStrike" dirty="0">
                        <a:solidFill>
                          <a:srgbClr val="000000"/>
                        </a:solidFill>
                        <a:effectLst/>
                        <a:latin typeface="Calibri" panose="020F0502020204030204" pitchFamily="34" charset="0"/>
                      </a:endParaRPr>
                    </a:p>
                  </a:txBody>
                  <a:tcPr marL="45720" marR="45720" vert="vert27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16</a:t>
                      </a:r>
                      <a:endParaRPr lang="en-US" sz="1600" b="1" i="0" u="none" strike="noStrike" dirty="0">
                        <a:solidFill>
                          <a:srgbClr val="000000"/>
                        </a:solidFill>
                        <a:effectLst/>
                        <a:latin typeface="Calibri" panose="020F0502020204030204" pitchFamily="34" charset="0"/>
                      </a:endParaRPr>
                    </a:p>
                  </a:txBody>
                  <a:tcPr marL="45720" marR="45720" vert="vert27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17</a:t>
                      </a:r>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18</a:t>
                      </a:r>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19</a:t>
                      </a:r>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20</a:t>
                      </a:r>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21</a:t>
                      </a:r>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22</a:t>
                      </a:r>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23</a:t>
                      </a:r>
                      <a:endParaRPr lang="en-US" sz="1600" b="1" i="0" u="none" strike="noStrike" dirty="0">
                        <a:solidFill>
                          <a:srgbClr val="000000"/>
                        </a:solidFill>
                        <a:effectLst/>
                        <a:latin typeface="Calibri" panose="020F0502020204030204" pitchFamily="34" charset="0"/>
                      </a:endParaRPr>
                    </a:p>
                  </a:txBody>
                  <a:tcPr marL="45720" marR="45720" vert="vert27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24</a:t>
                      </a:r>
                      <a:endParaRPr lang="en-US" sz="1600" b="1" i="0" u="none" strike="noStrike" dirty="0">
                        <a:solidFill>
                          <a:srgbClr val="000000"/>
                        </a:solidFill>
                        <a:effectLst/>
                        <a:latin typeface="Calibri" panose="020F0502020204030204" pitchFamily="34" charset="0"/>
                      </a:endParaRPr>
                    </a:p>
                  </a:txBody>
                  <a:tcPr marL="45720" marR="45720" vert="vert27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25</a:t>
                      </a:r>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26</a:t>
                      </a:r>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27</a:t>
                      </a:r>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28</a:t>
                      </a:r>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29</a:t>
                      </a:r>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30</a:t>
                      </a:r>
                      <a:endParaRPr lang="en-US" sz="1600" b="1" i="0" u="none" strike="noStrike" dirty="0">
                        <a:solidFill>
                          <a:srgbClr val="000000"/>
                        </a:solidFill>
                        <a:effectLst/>
                        <a:latin typeface="Calibri" panose="020F0502020204030204" pitchFamily="34" charset="0"/>
                      </a:endParaRPr>
                    </a:p>
                  </a:txBody>
                  <a:tcPr marL="45720" marR="45720" vert="vert27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31</a:t>
                      </a:r>
                      <a:endParaRPr lang="en-US" sz="1600" b="1" i="0" u="none" strike="noStrike" dirty="0">
                        <a:solidFill>
                          <a:srgbClr val="000000"/>
                        </a:solidFill>
                        <a:effectLst/>
                        <a:latin typeface="Calibri" panose="020F0502020204030204" pitchFamily="34" charset="0"/>
                      </a:endParaRPr>
                    </a:p>
                  </a:txBody>
                  <a:tcPr marL="45720" marR="45720" vert="vert27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730">
                <a:tc vMerge="1">
                  <a:txBody>
                    <a:bodyPr/>
                    <a:lstStyle/>
                    <a:p>
                      <a:pPr algn="l" fontAlgn="b"/>
                      <a:endParaRPr lang="en-US" sz="1600" b="1" i="0" u="none" strike="noStrike">
                        <a:solidFill>
                          <a:srgbClr val="000000"/>
                        </a:solidFill>
                        <a:effectLst/>
                        <a:latin typeface="Calibri" panose="020F0502020204030204" pitchFamily="34" charset="0"/>
                      </a:endParaRPr>
                    </a:p>
                  </a:txBody>
                  <a:tcPr marL="45720" marR="45720" anchor="b">
                    <a:lnR w="12700" cap="flat" cmpd="sng" algn="ctr">
                      <a:solidFill>
                        <a:schemeClr val="tx1"/>
                      </a:solidFill>
                      <a:prstDash val="solid"/>
                      <a:round/>
                      <a:headEnd type="none" w="med" len="med"/>
                      <a:tailEnd type="none" w="med" len="med"/>
                    </a:lnR>
                  </a:tcPr>
                </a:tc>
                <a:tc>
                  <a:txBody>
                    <a:bodyPr/>
                    <a:lstStyle/>
                    <a:p>
                      <a:pPr algn="l" fontAlgn="b"/>
                      <a:r>
                        <a:rPr lang="en-US" sz="1600" u="none" strike="noStrike">
                          <a:effectLst/>
                        </a:rPr>
                        <a:t>A</a:t>
                      </a:r>
                      <a:endParaRPr lang="en-US" sz="1600" b="1" i="0" u="none" strike="noStrike">
                        <a:solidFill>
                          <a:srgbClr val="000000"/>
                        </a:solidFill>
                        <a:effectLst/>
                        <a:latin typeface="Calibri" panose="020F0502020204030204" pitchFamily="34" charset="0"/>
                      </a:endParaRPr>
                    </a:p>
                  </a:txBody>
                  <a:tcPr marL="45720" marR="4572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r>
              <a:tr h="0">
                <a:tc vMerge="1">
                  <a:txBody>
                    <a:bodyPr/>
                    <a:lstStyle/>
                    <a:p>
                      <a:pPr algn="l" fontAlgn="b"/>
                      <a:endParaRPr lang="en-US" sz="1600" b="1" i="0" u="none" strike="noStrike">
                        <a:solidFill>
                          <a:srgbClr val="000000"/>
                        </a:solidFill>
                        <a:effectLst/>
                        <a:latin typeface="Calibri" panose="020F0502020204030204" pitchFamily="34" charset="0"/>
                      </a:endParaRPr>
                    </a:p>
                  </a:txBody>
                  <a:tcPr marL="45720" marR="45720" anchor="b">
                    <a:lnR w="12700" cap="flat" cmpd="sng" algn="ctr">
                      <a:solidFill>
                        <a:schemeClr val="tx1"/>
                      </a:solidFill>
                      <a:prstDash val="solid"/>
                      <a:round/>
                      <a:headEnd type="none" w="med" len="med"/>
                      <a:tailEnd type="none" w="med" len="med"/>
                    </a:lnR>
                  </a:tcPr>
                </a:tc>
                <a:tc>
                  <a:txBody>
                    <a:bodyPr/>
                    <a:lstStyle/>
                    <a:p>
                      <a:pPr algn="l" fontAlgn="b"/>
                      <a:r>
                        <a:rPr lang="en-US" sz="1600" u="none" strike="noStrike" dirty="0">
                          <a:effectLst/>
                        </a:rPr>
                        <a:t>B</a:t>
                      </a:r>
                      <a:endParaRPr lang="en-US" sz="1600" b="1" i="0" u="none" strike="noStrike" dirty="0">
                        <a:solidFill>
                          <a:srgbClr val="000000"/>
                        </a:solidFill>
                        <a:effectLst/>
                        <a:latin typeface="Calibri" panose="020F0502020204030204" pitchFamily="34" charset="0"/>
                      </a:endParaRPr>
                    </a:p>
                  </a:txBody>
                  <a:tcPr marL="45720" marR="4572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r>
              <a:tr h="0">
                <a:tc vMerge="1">
                  <a:txBody>
                    <a:bodyPr/>
                    <a:lstStyle/>
                    <a:p>
                      <a:pPr algn="l" fontAlgn="b"/>
                      <a:endParaRPr lang="en-US" sz="1600" b="1" i="0" u="none" strike="noStrike">
                        <a:solidFill>
                          <a:srgbClr val="000000"/>
                        </a:solidFill>
                        <a:effectLst/>
                        <a:latin typeface="Calibri" panose="020F0502020204030204" pitchFamily="34" charset="0"/>
                      </a:endParaRPr>
                    </a:p>
                  </a:txBody>
                  <a:tcPr marL="45720" marR="45720" anchor="b">
                    <a:lnR w="12700" cap="flat" cmpd="sng" algn="ctr">
                      <a:solidFill>
                        <a:schemeClr val="tx1"/>
                      </a:solidFill>
                      <a:prstDash val="solid"/>
                      <a:round/>
                      <a:headEnd type="none" w="med" len="med"/>
                      <a:tailEnd type="none" w="med" len="med"/>
                    </a:lnR>
                  </a:tcPr>
                </a:tc>
                <a:tc>
                  <a:txBody>
                    <a:bodyPr/>
                    <a:lstStyle/>
                    <a:p>
                      <a:pPr algn="l" fontAlgn="b"/>
                      <a:r>
                        <a:rPr lang="en-US" sz="1600" u="none" strike="noStrike" dirty="0">
                          <a:effectLst/>
                        </a:rPr>
                        <a:t>C</a:t>
                      </a:r>
                      <a:endParaRPr lang="en-US" sz="1600" b="1" i="0" u="none" strike="noStrike" dirty="0">
                        <a:solidFill>
                          <a:srgbClr val="000000"/>
                        </a:solidFill>
                        <a:effectLst/>
                        <a:latin typeface="Calibri" panose="020F0502020204030204" pitchFamily="34" charset="0"/>
                      </a:endParaRPr>
                    </a:p>
                  </a:txBody>
                  <a:tcPr marL="45720" marR="4572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r>
              <a:tr h="0">
                <a:tc vMerge="1">
                  <a:txBody>
                    <a:bodyPr/>
                    <a:lstStyle/>
                    <a:p>
                      <a:pPr algn="l" fontAlgn="b"/>
                      <a:endParaRPr lang="en-US" sz="1600" b="1" i="0" u="none" strike="noStrike">
                        <a:solidFill>
                          <a:srgbClr val="000000"/>
                        </a:solidFill>
                        <a:effectLst/>
                        <a:latin typeface="Calibri" panose="020F0502020204030204" pitchFamily="34" charset="0"/>
                      </a:endParaRPr>
                    </a:p>
                  </a:txBody>
                  <a:tcPr marL="45720" marR="45720" anchor="b">
                    <a:lnR w="12700" cap="flat" cmpd="sng" algn="ctr">
                      <a:solidFill>
                        <a:schemeClr val="tx1"/>
                      </a:solidFill>
                      <a:prstDash val="solid"/>
                      <a:round/>
                      <a:headEnd type="none" w="med" len="med"/>
                      <a:tailEnd type="none" w="med" len="med"/>
                    </a:lnR>
                  </a:tcPr>
                </a:tc>
                <a:tc>
                  <a:txBody>
                    <a:bodyPr/>
                    <a:lstStyle/>
                    <a:p>
                      <a:pPr algn="l" fontAlgn="b"/>
                      <a:r>
                        <a:rPr lang="en-US" sz="1600" u="none" strike="noStrike">
                          <a:effectLst/>
                        </a:rPr>
                        <a:t>D</a:t>
                      </a:r>
                      <a:endParaRPr lang="en-US" sz="1600" b="1" i="0" u="none" strike="noStrike">
                        <a:solidFill>
                          <a:srgbClr val="000000"/>
                        </a:solidFill>
                        <a:effectLst/>
                        <a:latin typeface="Calibri" panose="020F0502020204030204" pitchFamily="34" charset="0"/>
                      </a:endParaRPr>
                    </a:p>
                  </a:txBody>
                  <a:tcPr marL="45720" marR="4572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r>
              <a:tr h="152730">
                <a:tc vMerge="1">
                  <a:txBody>
                    <a:bodyPr/>
                    <a:lstStyle/>
                    <a:p>
                      <a:pPr algn="l" fontAlgn="b"/>
                      <a:endParaRPr lang="en-US" sz="1600" b="1" i="0" u="none" strike="noStrike" dirty="0">
                        <a:solidFill>
                          <a:srgbClr val="000000"/>
                        </a:solidFill>
                        <a:effectLst/>
                        <a:latin typeface="Calibri" panose="020F0502020204030204" pitchFamily="34" charset="0"/>
                      </a:endParaRPr>
                    </a:p>
                  </a:txBody>
                  <a:tcPr marL="45720" marR="45720" anchor="b">
                    <a:lnR w="12700" cap="flat" cmpd="sng" algn="ctr">
                      <a:solidFill>
                        <a:schemeClr val="tx1"/>
                      </a:solidFill>
                      <a:prstDash val="solid"/>
                      <a:round/>
                      <a:headEnd type="none" w="med" len="med"/>
                      <a:tailEnd type="none" w="med" len="med"/>
                    </a:lnR>
                  </a:tcPr>
                </a:tc>
                <a:tc>
                  <a:txBody>
                    <a:bodyPr/>
                    <a:lstStyle/>
                    <a:p>
                      <a:pPr algn="l" fontAlgn="b"/>
                      <a:r>
                        <a:rPr lang="en-US" sz="1600" u="none" strike="noStrike" dirty="0">
                          <a:effectLst/>
                        </a:rPr>
                        <a:t>E</a:t>
                      </a:r>
                      <a:endParaRPr lang="en-US" sz="1600" b="1" i="0" u="none" strike="noStrike" dirty="0">
                        <a:solidFill>
                          <a:srgbClr val="000000"/>
                        </a:solidFill>
                        <a:effectLst/>
                        <a:latin typeface="Calibri" panose="020F0502020204030204" pitchFamily="34" charset="0"/>
                      </a:endParaRPr>
                    </a:p>
                  </a:txBody>
                  <a:tcPr marL="45720" marR="4572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r>
                        <a:rPr lang="en-US" sz="1600" b="0" i="0" u="none" strike="noStrike"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c>
                  <a:txBody>
                    <a:bodyPr/>
                    <a:lstStyle/>
                    <a:p>
                      <a:pPr algn="l"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CF7"/>
                    </a:solidFill>
                  </a:tcPr>
                </a:tc>
              </a:tr>
            </a:tbl>
          </a:graphicData>
        </a:graphic>
      </p:graphicFrame>
    </p:spTree>
    <p:extLst>
      <p:ext uri="{BB962C8B-B14F-4D97-AF65-F5344CB8AC3E}">
        <p14:creationId xmlns:p14="http://schemas.microsoft.com/office/powerpoint/2010/main" val="3656430719"/>
      </p:ext>
    </p:extLst>
  </p:cSld>
  <p:clrMapOvr>
    <a:masterClrMapping/>
  </p:clrMapOvr>
  <p:transition>
    <p:pull dir="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3"/>
          <p:cNvPicPr>
            <a:picLocks noChangeAspect="1" noChangeArrowheads="1"/>
          </p:cNvPicPr>
          <p:nvPr/>
        </p:nvPicPr>
        <p:blipFill>
          <a:blip r:embed="rId3">
            <a:extLst>
              <a:ext uri="{28A0092B-C50C-407E-A947-70E740481C1C}">
                <a14:useLocalDpi xmlns:a14="http://schemas.microsoft.com/office/drawing/2010/main" val="0"/>
              </a:ext>
            </a:extLst>
          </a:blip>
          <a:srcRect l="33087" t="39716" r="43706" b="45609"/>
          <a:stretch>
            <a:fillRect/>
          </a:stretch>
        </p:blipFill>
        <p:spPr bwMode="auto">
          <a:xfrm>
            <a:off x="6203950" y="914400"/>
            <a:ext cx="431165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fontScale="90000"/>
          </a:bodyPr>
          <a:lstStyle/>
          <a:p>
            <a:pPr>
              <a:defRPr/>
            </a:pPr>
            <a:r>
              <a:rPr lang="en-US" dirty="0" smtClean="0"/>
              <a:t>Output Example: Driving a Speaker</a:t>
            </a:r>
            <a:endParaRPr lang="en-US" dirty="0"/>
          </a:p>
        </p:txBody>
      </p:sp>
      <p:sp>
        <p:nvSpPr>
          <p:cNvPr id="3" name="Content Placeholder 2"/>
          <p:cNvSpPr>
            <a:spLocks noGrp="1"/>
          </p:cNvSpPr>
          <p:nvPr>
            <p:ph idx="1"/>
          </p:nvPr>
        </p:nvSpPr>
        <p:spPr>
          <a:xfrm>
            <a:off x="479999" y="1143000"/>
            <a:ext cx="6301801" cy="5715000"/>
          </a:xfrm>
        </p:spPr>
        <p:txBody>
          <a:bodyPr/>
          <a:lstStyle/>
          <a:p>
            <a:pPr>
              <a:defRPr/>
            </a:pPr>
            <a:r>
              <a:rPr lang="en-US" dirty="0"/>
              <a:t>Create a square wave with a GPIO output</a:t>
            </a:r>
          </a:p>
          <a:p>
            <a:pPr>
              <a:defRPr/>
            </a:pPr>
            <a:r>
              <a:rPr lang="en-US" dirty="0"/>
              <a:t>Use capacitor to block DC value</a:t>
            </a:r>
          </a:p>
          <a:p>
            <a:pPr>
              <a:defRPr/>
            </a:pPr>
            <a:r>
              <a:rPr lang="en-US" dirty="0"/>
              <a:t>Use resistor to reduce volume if needed</a:t>
            </a:r>
          </a:p>
          <a:p>
            <a:pPr>
              <a:defRPr/>
            </a:pPr>
            <a:r>
              <a:rPr lang="en-US" dirty="0"/>
              <a:t>Write to port toggle output register (PTOR) to simplify code</a:t>
            </a:r>
          </a:p>
          <a:p>
            <a:pPr marL="0" indent="0">
              <a:buNone/>
              <a:tabLst>
                <a:tab pos="457200" algn="l"/>
                <a:tab pos="914400" algn="l"/>
              </a:tabLst>
              <a:defRPr/>
            </a:pPr>
            <a:endParaRPr lang="en-US" dirty="0" smtClean="0">
              <a:latin typeface="Lucida Console" pitchFamily="49" charset="0"/>
            </a:endParaRPr>
          </a:p>
          <a:p>
            <a:pPr marL="0" indent="0">
              <a:buNone/>
              <a:tabLst>
                <a:tab pos="457200" algn="l"/>
                <a:tab pos="914400" algn="l"/>
              </a:tabLst>
              <a:defRPr/>
            </a:pPr>
            <a:r>
              <a:rPr lang="en-US" sz="2000" dirty="0" smtClean="0">
                <a:latin typeface="Lucida Console" pitchFamily="49" charset="0"/>
              </a:rPr>
              <a:t>void </a:t>
            </a:r>
            <a:r>
              <a:rPr lang="en-US" sz="2000" dirty="0">
                <a:latin typeface="Lucida Console" pitchFamily="49" charset="0"/>
              </a:rPr>
              <a:t>Beep(void) {</a:t>
            </a:r>
          </a:p>
          <a:p>
            <a:pPr marL="0" indent="0">
              <a:buNone/>
              <a:tabLst>
                <a:tab pos="457200" algn="l"/>
                <a:tab pos="914400" algn="l"/>
              </a:tabLst>
              <a:defRPr/>
            </a:pPr>
            <a:r>
              <a:rPr lang="en-US" sz="2000" dirty="0" smtClean="0">
                <a:latin typeface="Lucida Console" pitchFamily="49" charset="0"/>
              </a:rPr>
              <a:t>	unsigned </a:t>
            </a:r>
            <a:r>
              <a:rPr lang="en-US" sz="2000" dirty="0" err="1">
                <a:latin typeface="Lucida Console" pitchFamily="49" charset="0"/>
              </a:rPr>
              <a:t>int</a:t>
            </a:r>
            <a:r>
              <a:rPr lang="en-US" sz="2000" dirty="0">
                <a:latin typeface="Lucida Console" pitchFamily="49" charset="0"/>
              </a:rPr>
              <a:t> period=20000;</a:t>
            </a:r>
          </a:p>
          <a:p>
            <a:pPr marL="0" indent="0">
              <a:buNone/>
              <a:tabLst>
                <a:tab pos="457200" algn="l"/>
                <a:tab pos="914400" algn="l"/>
              </a:tabLst>
              <a:defRPr/>
            </a:pPr>
            <a:r>
              <a:rPr lang="en-US" sz="2000" dirty="0">
                <a:latin typeface="Lucida Console" pitchFamily="49" charset="0"/>
              </a:rPr>
              <a:t>	while (1) {</a:t>
            </a:r>
          </a:p>
          <a:p>
            <a:pPr marL="0" indent="0">
              <a:buNone/>
              <a:tabLst>
                <a:tab pos="457200" algn="l"/>
                <a:tab pos="914400" algn="l"/>
              </a:tabLst>
              <a:defRPr/>
            </a:pPr>
            <a:r>
              <a:rPr lang="en-US" sz="2000" dirty="0">
                <a:latin typeface="Lucida Console" pitchFamily="49" charset="0"/>
              </a:rPr>
              <a:t>		PTC-&gt;PTOR = MASK(SPKR_POS);</a:t>
            </a:r>
          </a:p>
          <a:p>
            <a:pPr marL="0" indent="0">
              <a:buNone/>
              <a:tabLst>
                <a:tab pos="457200" algn="l"/>
                <a:tab pos="914400" algn="l"/>
              </a:tabLst>
              <a:defRPr/>
            </a:pPr>
            <a:r>
              <a:rPr lang="en-US" sz="2000" dirty="0">
                <a:latin typeface="Lucida Console" pitchFamily="49" charset="0"/>
              </a:rPr>
              <a:t>		Delay(period/2);</a:t>
            </a:r>
          </a:p>
          <a:p>
            <a:pPr marL="0" indent="0">
              <a:buNone/>
              <a:tabLst>
                <a:tab pos="457200" algn="l"/>
                <a:tab pos="914400" algn="l"/>
              </a:tabLst>
              <a:defRPr/>
            </a:pPr>
            <a:r>
              <a:rPr lang="en-US" sz="2000" dirty="0">
                <a:latin typeface="Lucida Console" pitchFamily="49" charset="0"/>
              </a:rPr>
              <a:t>	}</a:t>
            </a:r>
          </a:p>
          <a:p>
            <a:pPr marL="0" indent="0">
              <a:buNone/>
              <a:tabLst>
                <a:tab pos="457200" algn="l"/>
                <a:tab pos="914400" algn="l"/>
              </a:tabLst>
              <a:defRPr/>
            </a:pPr>
            <a:r>
              <a:rPr lang="en-US" sz="2000" dirty="0">
                <a:latin typeface="Lucida Console" pitchFamily="49" charset="0"/>
              </a:rPr>
              <a:t>}</a:t>
            </a:r>
          </a:p>
        </p:txBody>
      </p:sp>
      <p:pic>
        <p:nvPicPr>
          <p:cNvPr id="27653" name="Picture 4" descr="F:\NewFile0.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6264" y="3357564"/>
            <a:ext cx="3646487" cy="266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Basic Concepts</a:t>
            </a:r>
          </a:p>
        </p:txBody>
      </p:sp>
      <p:sp>
        <p:nvSpPr>
          <p:cNvPr id="4099" name="Content Placeholder 2"/>
          <p:cNvSpPr>
            <a:spLocks noGrp="1"/>
          </p:cNvSpPr>
          <p:nvPr>
            <p:ph idx="1"/>
          </p:nvPr>
        </p:nvSpPr>
        <p:spPr>
          <a:xfrm>
            <a:off x="479999" y="3352800"/>
            <a:ext cx="11384402" cy="3355976"/>
          </a:xfrm>
        </p:spPr>
        <p:txBody>
          <a:bodyPr/>
          <a:lstStyle/>
          <a:p>
            <a:r>
              <a:rPr lang="en-US" dirty="0"/>
              <a:t>Goal: light either LED1 or LED2 based on switch SW1 position</a:t>
            </a:r>
          </a:p>
          <a:p>
            <a:r>
              <a:rPr lang="en-US" dirty="0"/>
              <a:t>GPIO = General-purpose input and output (digital)</a:t>
            </a:r>
          </a:p>
          <a:p>
            <a:pPr lvl="1"/>
            <a:r>
              <a:rPr lang="en-US" dirty="0"/>
              <a:t>Input: program can determine if input signal is a 1 or a 0</a:t>
            </a:r>
          </a:p>
          <a:p>
            <a:pPr lvl="1"/>
            <a:r>
              <a:rPr lang="en-US" dirty="0"/>
              <a:t>Output: program can set output to 1 or 0</a:t>
            </a:r>
          </a:p>
          <a:p>
            <a:r>
              <a:rPr lang="en-US" dirty="0"/>
              <a:t>Can use this to interface with external devices</a:t>
            </a:r>
          </a:p>
          <a:p>
            <a:pPr lvl="1"/>
            <a:r>
              <a:rPr lang="en-US" dirty="0"/>
              <a:t>Input: switch</a:t>
            </a:r>
          </a:p>
          <a:p>
            <a:pPr lvl="1"/>
            <a:r>
              <a:rPr lang="en-US" dirty="0"/>
              <a:t>Output: LEDs</a:t>
            </a:r>
          </a:p>
          <a:p>
            <a:pPr lvl="1"/>
            <a:endParaRPr lang="en-US" dirty="0"/>
          </a:p>
        </p:txBody>
      </p:sp>
      <p:pic>
        <p:nvPicPr>
          <p:cNvPr id="4100" name="Picture 3"/>
          <p:cNvPicPr>
            <a:picLocks noChangeAspect="1" noChangeArrowheads="1"/>
          </p:cNvPicPr>
          <p:nvPr/>
        </p:nvPicPr>
        <p:blipFill>
          <a:blip r:embed="rId3">
            <a:extLst>
              <a:ext uri="{28A0092B-C50C-407E-A947-70E740481C1C}">
                <a14:useLocalDpi xmlns:a14="http://schemas.microsoft.com/office/drawing/2010/main" val="0"/>
              </a:ext>
            </a:extLst>
          </a:blip>
          <a:srcRect l="35928" t="29584" r="27748" b="53098"/>
          <a:stretch>
            <a:fillRect/>
          </a:stretch>
        </p:blipFill>
        <p:spPr bwMode="auto">
          <a:xfrm>
            <a:off x="3200400" y="914401"/>
            <a:ext cx="6172200" cy="22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Inputs: What’s a One? A Zero?</a:t>
            </a:r>
            <a:endParaRPr lang="en-US" dirty="0"/>
          </a:p>
        </p:txBody>
      </p:sp>
      <p:sp>
        <p:nvSpPr>
          <p:cNvPr id="24579" name="Content Placeholder 2"/>
          <p:cNvSpPr>
            <a:spLocks noGrp="1"/>
          </p:cNvSpPr>
          <p:nvPr>
            <p:ph idx="1"/>
          </p:nvPr>
        </p:nvSpPr>
        <p:spPr>
          <a:xfrm>
            <a:off x="479999" y="1143000"/>
            <a:ext cx="3482401" cy="5715000"/>
          </a:xfrm>
        </p:spPr>
        <p:txBody>
          <a:bodyPr/>
          <a:lstStyle/>
          <a:p>
            <a:r>
              <a:rPr lang="en-US" dirty="0"/>
              <a:t>Input signal’s value is determined by voltage </a:t>
            </a:r>
          </a:p>
          <a:p>
            <a:endParaRPr lang="en-US" dirty="0"/>
          </a:p>
          <a:p>
            <a:r>
              <a:rPr lang="en-US" dirty="0"/>
              <a:t>Input threshold voltages depend on supply voltage V</a:t>
            </a:r>
            <a:r>
              <a:rPr lang="en-US" baseline="-25000" dirty="0"/>
              <a:t>DD</a:t>
            </a:r>
          </a:p>
          <a:p>
            <a:endParaRPr lang="en-US" dirty="0"/>
          </a:p>
          <a:p>
            <a:r>
              <a:rPr lang="en-US" dirty="0"/>
              <a:t>Exceeding V</a:t>
            </a:r>
            <a:r>
              <a:rPr lang="en-US" baseline="-25000" dirty="0"/>
              <a:t>DD</a:t>
            </a:r>
            <a:r>
              <a:rPr lang="en-US" dirty="0"/>
              <a:t> or GND may damage chip</a:t>
            </a:r>
          </a:p>
        </p:txBody>
      </p:sp>
      <p:pic>
        <p:nvPicPr>
          <p:cNvPr id="3" name="Picture 2"/>
          <p:cNvPicPr>
            <a:picLocks noChangeAspect="1"/>
          </p:cNvPicPr>
          <p:nvPr/>
        </p:nvPicPr>
        <p:blipFill>
          <a:blip r:embed="rId3"/>
          <a:stretch>
            <a:fillRect/>
          </a:stretch>
        </p:blipFill>
        <p:spPr>
          <a:xfrm>
            <a:off x="3962400" y="912000"/>
            <a:ext cx="8102126" cy="4726800"/>
          </a:xfrm>
          <a:prstGeom prst="rect">
            <a:avLst/>
          </a:prstGeom>
        </p:spPr>
      </p:pic>
    </p:spTree>
    <p:extLst>
      <p:ext uri="{BB962C8B-B14F-4D97-AF65-F5344CB8AC3E}">
        <p14:creationId xmlns:p14="http://schemas.microsoft.com/office/powerpoint/2010/main" val="2080491226"/>
      </p:ext>
    </p:extLst>
  </p:cSld>
  <p:clrMapOvr>
    <a:masterClrMapping/>
  </p:clrMapOvr>
  <p:transition>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Outputs: What’s a One? A Zero?</a:t>
            </a:r>
            <a:endParaRPr lang="en-US" dirty="0"/>
          </a:p>
        </p:txBody>
      </p:sp>
      <p:sp>
        <p:nvSpPr>
          <p:cNvPr id="25603" name="Content Placeholder 2"/>
          <p:cNvSpPr>
            <a:spLocks noGrp="1"/>
          </p:cNvSpPr>
          <p:nvPr>
            <p:ph idx="1"/>
          </p:nvPr>
        </p:nvSpPr>
        <p:spPr>
          <a:xfrm>
            <a:off x="479999" y="1143000"/>
            <a:ext cx="5692201" cy="5715000"/>
          </a:xfrm>
        </p:spPr>
        <p:txBody>
          <a:bodyPr/>
          <a:lstStyle/>
          <a:p>
            <a:r>
              <a:rPr lang="en-US" dirty="0"/>
              <a:t>Nominal output voltages</a:t>
            </a:r>
          </a:p>
          <a:p>
            <a:pPr lvl="1"/>
            <a:r>
              <a:rPr lang="en-US" dirty="0"/>
              <a:t>1: V</a:t>
            </a:r>
            <a:r>
              <a:rPr lang="en-US" baseline="-25000" dirty="0"/>
              <a:t>DD</a:t>
            </a:r>
            <a:r>
              <a:rPr lang="en-US" dirty="0"/>
              <a:t>-0.5 V to V</a:t>
            </a:r>
            <a:r>
              <a:rPr lang="en-US" baseline="-25000" dirty="0"/>
              <a:t>DD</a:t>
            </a:r>
          </a:p>
          <a:p>
            <a:pPr lvl="1"/>
            <a:r>
              <a:rPr lang="en-US" dirty="0"/>
              <a:t>0: 0 to 0.5 V</a:t>
            </a:r>
          </a:p>
          <a:p>
            <a:pPr lvl="1"/>
            <a:endParaRPr lang="en-US" dirty="0"/>
          </a:p>
          <a:p>
            <a:r>
              <a:rPr lang="en-US" dirty="0"/>
              <a:t>Note: Output voltage depends on current drawn by load on pin</a:t>
            </a:r>
          </a:p>
          <a:p>
            <a:pPr lvl="1"/>
            <a:r>
              <a:rPr lang="en-US" dirty="0"/>
              <a:t>Need to consider source-to-drain resistance in the transistor</a:t>
            </a:r>
          </a:p>
          <a:p>
            <a:pPr lvl="1"/>
            <a:r>
              <a:rPr lang="en-US" dirty="0"/>
              <a:t>Above values only specified when current &lt; 5 mA (18 mA for high-drive pads) and V</a:t>
            </a:r>
            <a:r>
              <a:rPr lang="en-US" baseline="-25000" dirty="0"/>
              <a:t>DD</a:t>
            </a:r>
            <a:r>
              <a:rPr lang="en-US" dirty="0"/>
              <a:t> &gt; 2.7 V</a:t>
            </a:r>
          </a:p>
          <a:p>
            <a:pPr lvl="1"/>
            <a:endParaRPr lang="en-US" dirty="0"/>
          </a:p>
          <a:p>
            <a:pPr lvl="1"/>
            <a:endParaRPr lang="en-US" dirty="0"/>
          </a:p>
        </p:txBody>
      </p:sp>
      <p:pic>
        <p:nvPicPr>
          <p:cNvPr id="25604" name="Picture 3"/>
          <p:cNvPicPr>
            <a:picLocks noChangeAspect="1" noChangeArrowheads="1"/>
          </p:cNvPicPr>
          <p:nvPr/>
        </p:nvPicPr>
        <p:blipFill>
          <a:blip r:embed="rId3">
            <a:extLst>
              <a:ext uri="{28A0092B-C50C-407E-A947-70E740481C1C}">
                <a14:useLocalDpi xmlns:a14="http://schemas.microsoft.com/office/drawing/2010/main" val="0"/>
              </a:ext>
            </a:extLst>
          </a:blip>
          <a:srcRect l="19962" t="12357" r="46190" b="61494"/>
          <a:stretch>
            <a:fillRect/>
          </a:stretch>
        </p:blipFill>
        <p:spPr bwMode="auto">
          <a:xfrm>
            <a:off x="6172200" y="838201"/>
            <a:ext cx="4356100"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p:nvPr/>
        </p:nvGrpSpPr>
        <p:grpSpPr>
          <a:xfrm>
            <a:off x="6172200" y="3409890"/>
            <a:ext cx="4057710" cy="2914710"/>
            <a:chOff x="4857690" y="3276600"/>
            <a:chExt cx="4057710" cy="2914710"/>
          </a:xfrm>
        </p:grpSpPr>
        <p:cxnSp>
          <p:nvCxnSpPr>
            <p:cNvPr id="25605" name="Straight Arrow Connector 5"/>
            <p:cNvCxnSpPr>
              <a:cxnSpLocks noChangeShapeType="1"/>
            </p:cNvCxnSpPr>
            <p:nvPr/>
          </p:nvCxnSpPr>
          <p:spPr bwMode="auto">
            <a:xfrm>
              <a:off x="5334000" y="5791200"/>
              <a:ext cx="3581400" cy="0"/>
            </a:xfrm>
            <a:prstGeom prst="straightConnector1">
              <a:avLst/>
            </a:prstGeom>
            <a:noFill/>
            <a:ln w="28575" algn="ctr">
              <a:solidFill>
                <a:schemeClr val="tx1"/>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06" name="Straight Arrow Connector 7"/>
            <p:cNvCxnSpPr>
              <a:cxnSpLocks noChangeShapeType="1"/>
            </p:cNvCxnSpPr>
            <p:nvPr/>
          </p:nvCxnSpPr>
          <p:spPr bwMode="auto">
            <a:xfrm flipV="1">
              <a:off x="5334000" y="3352800"/>
              <a:ext cx="0" cy="2438400"/>
            </a:xfrm>
            <a:prstGeom prst="straightConnector1">
              <a:avLst/>
            </a:prstGeom>
            <a:noFill/>
            <a:ln w="28575" algn="ctr">
              <a:solidFill>
                <a:schemeClr val="tx1"/>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07" name="TextBox 10"/>
            <p:cNvSpPr txBox="1">
              <a:spLocks noChangeArrowheads="1"/>
            </p:cNvSpPr>
            <p:nvPr/>
          </p:nvSpPr>
          <p:spPr bwMode="auto">
            <a:xfrm>
              <a:off x="6096000" y="5791200"/>
              <a:ext cx="4924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latin typeface="+mj-lt"/>
                </a:rPr>
                <a:t>I</a:t>
              </a:r>
              <a:r>
                <a:rPr lang="en-US" sz="2000" baseline="-25000">
                  <a:latin typeface="+mj-lt"/>
                </a:rPr>
                <a:t>out</a:t>
              </a:r>
            </a:p>
          </p:txBody>
        </p:sp>
        <p:sp>
          <p:nvSpPr>
            <p:cNvPr id="25608" name="TextBox 11"/>
            <p:cNvSpPr txBox="1">
              <a:spLocks noChangeArrowheads="1"/>
            </p:cNvSpPr>
            <p:nvPr/>
          </p:nvSpPr>
          <p:spPr bwMode="auto">
            <a:xfrm rot="-5400000">
              <a:off x="4768114" y="4371945"/>
              <a:ext cx="5792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dirty="0" err="1">
                  <a:latin typeface="+mj-lt"/>
                </a:rPr>
                <a:t>V</a:t>
              </a:r>
              <a:r>
                <a:rPr lang="en-US" sz="2000" baseline="-25000" dirty="0" err="1">
                  <a:latin typeface="+mj-lt"/>
                </a:rPr>
                <a:t>out</a:t>
              </a:r>
              <a:endParaRPr lang="en-US" sz="2000" baseline="-25000" dirty="0">
                <a:latin typeface="+mj-lt"/>
              </a:endParaRPr>
            </a:p>
          </p:txBody>
        </p:sp>
        <p:cxnSp>
          <p:nvCxnSpPr>
            <p:cNvPr id="25609" name="Straight Connector 13"/>
            <p:cNvCxnSpPr>
              <a:cxnSpLocks noChangeShapeType="1"/>
            </p:cNvCxnSpPr>
            <p:nvPr/>
          </p:nvCxnSpPr>
          <p:spPr bwMode="auto">
            <a:xfrm>
              <a:off x="7010400" y="3352800"/>
              <a:ext cx="0" cy="2438400"/>
            </a:xfrm>
            <a:prstGeom prst="line">
              <a:avLst/>
            </a:prstGeom>
            <a:noFill/>
            <a:ln w="9525" algn="ctr">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10" name="Straight Connector 14"/>
            <p:cNvCxnSpPr>
              <a:cxnSpLocks noChangeShapeType="1"/>
            </p:cNvCxnSpPr>
            <p:nvPr/>
          </p:nvCxnSpPr>
          <p:spPr bwMode="auto">
            <a:xfrm>
              <a:off x="5334000" y="3962400"/>
              <a:ext cx="3048000" cy="0"/>
            </a:xfrm>
            <a:prstGeom prst="line">
              <a:avLst/>
            </a:prstGeom>
            <a:noFill/>
            <a:ln w="9525" algn="ctr">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11" name="Straight Connector 17"/>
            <p:cNvCxnSpPr>
              <a:cxnSpLocks noChangeShapeType="1"/>
            </p:cNvCxnSpPr>
            <p:nvPr/>
          </p:nvCxnSpPr>
          <p:spPr bwMode="auto">
            <a:xfrm>
              <a:off x="5334000" y="5410200"/>
              <a:ext cx="3048000" cy="0"/>
            </a:xfrm>
            <a:prstGeom prst="line">
              <a:avLst/>
            </a:prstGeom>
            <a:noFill/>
            <a:ln w="9525" algn="ctr">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12" name="Freeform 20"/>
            <p:cNvSpPr>
              <a:spLocks/>
            </p:cNvSpPr>
            <p:nvPr/>
          </p:nvSpPr>
          <p:spPr bwMode="auto">
            <a:xfrm>
              <a:off x="5346700" y="4965700"/>
              <a:ext cx="3240088" cy="806450"/>
            </a:xfrm>
            <a:custGeom>
              <a:avLst/>
              <a:gdLst/>
              <a:ahLst/>
              <a:cxnLst/>
              <a:rect l="0" t="0" r="r" b="b"/>
              <a:pathLst>
                <a:path w="3239373" h="806450">
                  <a:moveTo>
                    <a:pt x="0" y="806450"/>
                  </a:moveTo>
                  <a:cubicBezTo>
                    <a:pt x="51572" y="801762"/>
                    <a:pt x="67950" y="801475"/>
                    <a:pt x="114300" y="793750"/>
                  </a:cubicBezTo>
                  <a:cubicBezTo>
                    <a:pt x="159663" y="786189"/>
                    <a:pt x="131492" y="789613"/>
                    <a:pt x="171450" y="781050"/>
                  </a:cubicBezTo>
                  <a:cubicBezTo>
                    <a:pt x="192557" y="776527"/>
                    <a:pt x="213581" y="771403"/>
                    <a:pt x="234950" y="768350"/>
                  </a:cubicBezTo>
                  <a:lnTo>
                    <a:pt x="279400" y="762000"/>
                  </a:lnTo>
                  <a:cubicBezTo>
                    <a:pt x="296315" y="759745"/>
                    <a:pt x="313333" y="758245"/>
                    <a:pt x="330200" y="755650"/>
                  </a:cubicBezTo>
                  <a:cubicBezTo>
                    <a:pt x="365941" y="750151"/>
                    <a:pt x="355172" y="749845"/>
                    <a:pt x="387350" y="742950"/>
                  </a:cubicBezTo>
                  <a:cubicBezTo>
                    <a:pt x="408457" y="738427"/>
                    <a:pt x="429743" y="734773"/>
                    <a:pt x="450850" y="730250"/>
                  </a:cubicBezTo>
                  <a:cubicBezTo>
                    <a:pt x="507926" y="718019"/>
                    <a:pt x="441467" y="729647"/>
                    <a:pt x="508000" y="717550"/>
                  </a:cubicBezTo>
                  <a:cubicBezTo>
                    <a:pt x="520668" y="715247"/>
                    <a:pt x="533475" y="713725"/>
                    <a:pt x="546100" y="711200"/>
                  </a:cubicBezTo>
                  <a:cubicBezTo>
                    <a:pt x="554658" y="709488"/>
                    <a:pt x="563109" y="707248"/>
                    <a:pt x="571500" y="704850"/>
                  </a:cubicBezTo>
                  <a:cubicBezTo>
                    <a:pt x="577936" y="703011"/>
                    <a:pt x="584016" y="699952"/>
                    <a:pt x="590550" y="698500"/>
                  </a:cubicBezTo>
                  <a:cubicBezTo>
                    <a:pt x="638511" y="687842"/>
                    <a:pt x="626132" y="697223"/>
                    <a:pt x="679450" y="679450"/>
                  </a:cubicBezTo>
                  <a:cubicBezTo>
                    <a:pt x="692150" y="675217"/>
                    <a:pt x="704423" y="669375"/>
                    <a:pt x="717550" y="666750"/>
                  </a:cubicBezTo>
                  <a:cubicBezTo>
                    <a:pt x="814661" y="647328"/>
                    <a:pt x="661703" y="677116"/>
                    <a:pt x="800100" y="654050"/>
                  </a:cubicBezTo>
                  <a:cubicBezTo>
                    <a:pt x="821392" y="650501"/>
                    <a:pt x="842231" y="644403"/>
                    <a:pt x="863600" y="641350"/>
                  </a:cubicBezTo>
                  <a:cubicBezTo>
                    <a:pt x="878417" y="639233"/>
                    <a:pt x="893311" y="637601"/>
                    <a:pt x="908050" y="635000"/>
                  </a:cubicBezTo>
                  <a:cubicBezTo>
                    <a:pt x="927116" y="631635"/>
                    <a:pt x="972034" y="623069"/>
                    <a:pt x="996950" y="615950"/>
                  </a:cubicBezTo>
                  <a:cubicBezTo>
                    <a:pt x="1003386" y="614111"/>
                    <a:pt x="1009436" y="610913"/>
                    <a:pt x="1016000" y="609600"/>
                  </a:cubicBezTo>
                  <a:cubicBezTo>
                    <a:pt x="1041250" y="604550"/>
                    <a:pt x="1066950" y="601950"/>
                    <a:pt x="1092200" y="596900"/>
                  </a:cubicBezTo>
                  <a:cubicBezTo>
                    <a:pt x="1102783" y="594783"/>
                    <a:pt x="1113289" y="592233"/>
                    <a:pt x="1123950" y="590550"/>
                  </a:cubicBezTo>
                  <a:cubicBezTo>
                    <a:pt x="1153518" y="585881"/>
                    <a:pt x="1183810" y="585110"/>
                    <a:pt x="1212850" y="577850"/>
                  </a:cubicBezTo>
                  <a:cubicBezTo>
                    <a:pt x="1235683" y="572142"/>
                    <a:pt x="1245815" y="569181"/>
                    <a:pt x="1270000" y="565150"/>
                  </a:cubicBezTo>
                  <a:cubicBezTo>
                    <a:pt x="1284763" y="562689"/>
                    <a:pt x="1299633" y="560917"/>
                    <a:pt x="1314450" y="558800"/>
                  </a:cubicBezTo>
                  <a:cubicBezTo>
                    <a:pt x="1320800" y="556683"/>
                    <a:pt x="1327042" y="554211"/>
                    <a:pt x="1333500" y="552450"/>
                  </a:cubicBezTo>
                  <a:cubicBezTo>
                    <a:pt x="1350339" y="547857"/>
                    <a:pt x="1367741" y="545270"/>
                    <a:pt x="1384300" y="539750"/>
                  </a:cubicBezTo>
                  <a:cubicBezTo>
                    <a:pt x="1408923" y="531542"/>
                    <a:pt x="1425503" y="525474"/>
                    <a:pt x="1454150" y="520700"/>
                  </a:cubicBezTo>
                  <a:cubicBezTo>
                    <a:pt x="1466850" y="518583"/>
                    <a:pt x="1479661" y="517048"/>
                    <a:pt x="1492250" y="514350"/>
                  </a:cubicBezTo>
                  <a:cubicBezTo>
                    <a:pt x="1509317" y="510693"/>
                    <a:pt x="1526491" y="507170"/>
                    <a:pt x="1543050" y="501650"/>
                  </a:cubicBezTo>
                  <a:lnTo>
                    <a:pt x="1600200" y="482600"/>
                  </a:lnTo>
                  <a:lnTo>
                    <a:pt x="1619250" y="476250"/>
                  </a:lnTo>
                  <a:cubicBezTo>
                    <a:pt x="1625600" y="474133"/>
                    <a:pt x="1631736" y="471213"/>
                    <a:pt x="1638300" y="469900"/>
                  </a:cubicBezTo>
                  <a:cubicBezTo>
                    <a:pt x="1656427" y="466275"/>
                    <a:pt x="1677515" y="462581"/>
                    <a:pt x="1695450" y="457200"/>
                  </a:cubicBezTo>
                  <a:cubicBezTo>
                    <a:pt x="1708272" y="453353"/>
                    <a:pt x="1720850" y="448733"/>
                    <a:pt x="1733550" y="444500"/>
                  </a:cubicBezTo>
                  <a:cubicBezTo>
                    <a:pt x="1739900" y="442383"/>
                    <a:pt x="1746106" y="439773"/>
                    <a:pt x="1752600" y="438150"/>
                  </a:cubicBezTo>
                  <a:cubicBezTo>
                    <a:pt x="1760738" y="436115"/>
                    <a:pt x="1787940" y="430005"/>
                    <a:pt x="1797050" y="425450"/>
                  </a:cubicBezTo>
                  <a:cubicBezTo>
                    <a:pt x="1803876" y="422037"/>
                    <a:pt x="1809126" y="415850"/>
                    <a:pt x="1816100" y="412750"/>
                  </a:cubicBezTo>
                  <a:cubicBezTo>
                    <a:pt x="1828333" y="407313"/>
                    <a:pt x="1841771" y="405022"/>
                    <a:pt x="1854200" y="400050"/>
                  </a:cubicBezTo>
                  <a:cubicBezTo>
                    <a:pt x="1864783" y="395817"/>
                    <a:pt x="1875277" y="391352"/>
                    <a:pt x="1885950" y="387350"/>
                  </a:cubicBezTo>
                  <a:cubicBezTo>
                    <a:pt x="1892217" y="385000"/>
                    <a:pt x="1898848" y="383637"/>
                    <a:pt x="1905000" y="381000"/>
                  </a:cubicBezTo>
                  <a:cubicBezTo>
                    <a:pt x="1913701" y="377271"/>
                    <a:pt x="1921537" y="371624"/>
                    <a:pt x="1930400" y="368300"/>
                  </a:cubicBezTo>
                  <a:cubicBezTo>
                    <a:pt x="1973364" y="352188"/>
                    <a:pt x="1939030" y="370952"/>
                    <a:pt x="1974850" y="355600"/>
                  </a:cubicBezTo>
                  <a:cubicBezTo>
                    <a:pt x="1983551" y="351871"/>
                    <a:pt x="1991549" y="346629"/>
                    <a:pt x="2000250" y="342900"/>
                  </a:cubicBezTo>
                  <a:cubicBezTo>
                    <a:pt x="2016848" y="335787"/>
                    <a:pt x="2026798" y="335571"/>
                    <a:pt x="2044700" y="330200"/>
                  </a:cubicBezTo>
                  <a:cubicBezTo>
                    <a:pt x="2057522" y="326353"/>
                    <a:pt x="2069673" y="320125"/>
                    <a:pt x="2082800" y="317500"/>
                  </a:cubicBezTo>
                  <a:cubicBezTo>
                    <a:pt x="2093383" y="315383"/>
                    <a:pt x="2104033" y="313577"/>
                    <a:pt x="2114550" y="311150"/>
                  </a:cubicBezTo>
                  <a:lnTo>
                    <a:pt x="2190750" y="292100"/>
                  </a:lnTo>
                  <a:lnTo>
                    <a:pt x="2216150" y="285750"/>
                  </a:lnTo>
                  <a:cubicBezTo>
                    <a:pt x="2224617" y="283633"/>
                    <a:pt x="2233271" y="282160"/>
                    <a:pt x="2241550" y="279400"/>
                  </a:cubicBezTo>
                  <a:cubicBezTo>
                    <a:pt x="2260600" y="273050"/>
                    <a:pt x="2279009" y="264288"/>
                    <a:pt x="2298700" y="260350"/>
                  </a:cubicBezTo>
                  <a:cubicBezTo>
                    <a:pt x="2316827" y="256725"/>
                    <a:pt x="2337915" y="253031"/>
                    <a:pt x="2355850" y="247650"/>
                  </a:cubicBezTo>
                  <a:cubicBezTo>
                    <a:pt x="2368672" y="243803"/>
                    <a:pt x="2381250" y="239183"/>
                    <a:pt x="2393950" y="234950"/>
                  </a:cubicBezTo>
                  <a:cubicBezTo>
                    <a:pt x="2400300" y="232833"/>
                    <a:pt x="2406436" y="229913"/>
                    <a:pt x="2413000" y="228600"/>
                  </a:cubicBezTo>
                  <a:cubicBezTo>
                    <a:pt x="2508759" y="209448"/>
                    <a:pt x="2389441" y="233835"/>
                    <a:pt x="2470150" y="215900"/>
                  </a:cubicBezTo>
                  <a:cubicBezTo>
                    <a:pt x="2531444" y="202279"/>
                    <a:pt x="2471071" y="216986"/>
                    <a:pt x="2540000" y="203200"/>
                  </a:cubicBezTo>
                  <a:cubicBezTo>
                    <a:pt x="2573085" y="196583"/>
                    <a:pt x="2556207" y="198570"/>
                    <a:pt x="2584450" y="190500"/>
                  </a:cubicBezTo>
                  <a:cubicBezTo>
                    <a:pt x="2592841" y="188102"/>
                    <a:pt x="2601316" y="185979"/>
                    <a:pt x="2609850" y="184150"/>
                  </a:cubicBezTo>
                  <a:cubicBezTo>
                    <a:pt x="2630957" y="179627"/>
                    <a:pt x="2652872" y="178276"/>
                    <a:pt x="2673350" y="171450"/>
                  </a:cubicBezTo>
                  <a:cubicBezTo>
                    <a:pt x="2686050" y="167217"/>
                    <a:pt x="2698463" y="161997"/>
                    <a:pt x="2711450" y="158750"/>
                  </a:cubicBezTo>
                  <a:cubicBezTo>
                    <a:pt x="2728383" y="154517"/>
                    <a:pt x="2745691" y="151570"/>
                    <a:pt x="2762250" y="146050"/>
                  </a:cubicBezTo>
                  <a:cubicBezTo>
                    <a:pt x="2768600" y="143933"/>
                    <a:pt x="2774864" y="141539"/>
                    <a:pt x="2781300" y="139700"/>
                  </a:cubicBezTo>
                  <a:cubicBezTo>
                    <a:pt x="2789691" y="137302"/>
                    <a:pt x="2798341" y="135858"/>
                    <a:pt x="2806700" y="133350"/>
                  </a:cubicBezTo>
                  <a:cubicBezTo>
                    <a:pt x="2819522" y="129503"/>
                    <a:pt x="2831813" y="123897"/>
                    <a:pt x="2844800" y="120650"/>
                  </a:cubicBezTo>
                  <a:lnTo>
                    <a:pt x="2895600" y="107950"/>
                  </a:lnTo>
                  <a:cubicBezTo>
                    <a:pt x="2904067" y="105833"/>
                    <a:pt x="2912442" y="103312"/>
                    <a:pt x="2921000" y="101600"/>
                  </a:cubicBezTo>
                  <a:cubicBezTo>
                    <a:pt x="2942167" y="97367"/>
                    <a:pt x="2963559" y="94135"/>
                    <a:pt x="2984500" y="88900"/>
                  </a:cubicBezTo>
                  <a:cubicBezTo>
                    <a:pt x="3063905" y="69049"/>
                    <a:pt x="2965181" y="94420"/>
                    <a:pt x="3028950" y="76200"/>
                  </a:cubicBezTo>
                  <a:cubicBezTo>
                    <a:pt x="3037341" y="73802"/>
                    <a:pt x="3045959" y="72248"/>
                    <a:pt x="3054350" y="69850"/>
                  </a:cubicBezTo>
                  <a:cubicBezTo>
                    <a:pt x="3060786" y="68011"/>
                    <a:pt x="3067549" y="66751"/>
                    <a:pt x="3073400" y="63500"/>
                  </a:cubicBezTo>
                  <a:cubicBezTo>
                    <a:pt x="3117841" y="38811"/>
                    <a:pt x="3096682" y="40987"/>
                    <a:pt x="3130550" y="31750"/>
                  </a:cubicBezTo>
                  <a:cubicBezTo>
                    <a:pt x="3147389" y="27157"/>
                    <a:pt x="3164417" y="23283"/>
                    <a:pt x="3181350" y="19050"/>
                  </a:cubicBezTo>
                  <a:cubicBezTo>
                    <a:pt x="3189817" y="16933"/>
                    <a:pt x="3198192" y="14412"/>
                    <a:pt x="3206750" y="12700"/>
                  </a:cubicBezTo>
                  <a:cubicBezTo>
                    <a:pt x="3217333" y="10583"/>
                    <a:pt x="3228479" y="10358"/>
                    <a:pt x="3238500" y="6350"/>
                  </a:cubicBezTo>
                  <a:cubicBezTo>
                    <a:pt x="3240465" y="5564"/>
                    <a:pt x="3238500" y="2117"/>
                    <a:pt x="3238500" y="0"/>
                  </a:cubicBezTo>
                </a:path>
              </a:pathLst>
            </a:cu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mj-lt"/>
              </a:endParaRPr>
            </a:p>
          </p:txBody>
        </p:sp>
        <p:sp>
          <p:nvSpPr>
            <p:cNvPr id="25613" name="Freeform 21"/>
            <p:cNvSpPr>
              <a:spLocks/>
            </p:cNvSpPr>
            <p:nvPr/>
          </p:nvSpPr>
          <p:spPr bwMode="auto">
            <a:xfrm>
              <a:off x="5346700" y="3676650"/>
              <a:ext cx="3397250" cy="774700"/>
            </a:xfrm>
            <a:custGeom>
              <a:avLst/>
              <a:gdLst/>
              <a:ahLst/>
              <a:cxnLst/>
              <a:rect l="0" t="0" r="r" b="b"/>
              <a:pathLst>
                <a:path w="3397250" h="774700">
                  <a:moveTo>
                    <a:pt x="0" y="0"/>
                  </a:moveTo>
                  <a:cubicBezTo>
                    <a:pt x="33867" y="2117"/>
                    <a:pt x="67820" y="3133"/>
                    <a:pt x="101600" y="6350"/>
                  </a:cubicBezTo>
                  <a:cubicBezTo>
                    <a:pt x="112344" y="7373"/>
                    <a:pt x="122704" y="10926"/>
                    <a:pt x="133350" y="12700"/>
                  </a:cubicBezTo>
                  <a:cubicBezTo>
                    <a:pt x="148113" y="15161"/>
                    <a:pt x="163074" y="16373"/>
                    <a:pt x="177800" y="19050"/>
                  </a:cubicBezTo>
                  <a:cubicBezTo>
                    <a:pt x="243300" y="30959"/>
                    <a:pt x="148502" y="21540"/>
                    <a:pt x="254000" y="31750"/>
                  </a:cubicBezTo>
                  <a:lnTo>
                    <a:pt x="463550" y="50800"/>
                  </a:lnTo>
                  <a:cubicBezTo>
                    <a:pt x="497455" y="54712"/>
                    <a:pt x="532039" y="55222"/>
                    <a:pt x="565150" y="63500"/>
                  </a:cubicBezTo>
                  <a:cubicBezTo>
                    <a:pt x="573617" y="65617"/>
                    <a:pt x="581910" y="68616"/>
                    <a:pt x="590550" y="69850"/>
                  </a:cubicBezTo>
                  <a:cubicBezTo>
                    <a:pt x="611608" y="72858"/>
                    <a:pt x="632908" y="73851"/>
                    <a:pt x="654050" y="76200"/>
                  </a:cubicBezTo>
                  <a:cubicBezTo>
                    <a:pt x="671011" y="78085"/>
                    <a:pt x="687917" y="80433"/>
                    <a:pt x="704850" y="82550"/>
                  </a:cubicBezTo>
                  <a:cubicBezTo>
                    <a:pt x="741267" y="94689"/>
                    <a:pt x="705842" y="83756"/>
                    <a:pt x="755650" y="95250"/>
                  </a:cubicBezTo>
                  <a:cubicBezTo>
                    <a:pt x="772657" y="99175"/>
                    <a:pt x="789233" y="105081"/>
                    <a:pt x="806450" y="107950"/>
                  </a:cubicBezTo>
                  <a:cubicBezTo>
                    <a:pt x="838227" y="113246"/>
                    <a:pt x="856317" y="116565"/>
                    <a:pt x="889000" y="120650"/>
                  </a:cubicBezTo>
                  <a:cubicBezTo>
                    <a:pt x="908019" y="123027"/>
                    <a:pt x="927100" y="124883"/>
                    <a:pt x="946150" y="127000"/>
                  </a:cubicBezTo>
                  <a:cubicBezTo>
                    <a:pt x="994915" y="139191"/>
                    <a:pt x="947742" y="128324"/>
                    <a:pt x="1016000" y="139700"/>
                  </a:cubicBezTo>
                  <a:cubicBezTo>
                    <a:pt x="1026646" y="141474"/>
                    <a:pt x="1037131" y="144119"/>
                    <a:pt x="1047750" y="146050"/>
                  </a:cubicBezTo>
                  <a:cubicBezTo>
                    <a:pt x="1060418" y="148353"/>
                    <a:pt x="1073182" y="150097"/>
                    <a:pt x="1085850" y="152400"/>
                  </a:cubicBezTo>
                  <a:cubicBezTo>
                    <a:pt x="1096469" y="154331"/>
                    <a:pt x="1106954" y="156976"/>
                    <a:pt x="1117600" y="158750"/>
                  </a:cubicBezTo>
                  <a:cubicBezTo>
                    <a:pt x="1194575" y="171579"/>
                    <a:pt x="1129376" y="158608"/>
                    <a:pt x="1212850" y="171450"/>
                  </a:cubicBezTo>
                  <a:cubicBezTo>
                    <a:pt x="1302046" y="185172"/>
                    <a:pt x="1202805" y="170629"/>
                    <a:pt x="1263650" y="184150"/>
                  </a:cubicBezTo>
                  <a:cubicBezTo>
                    <a:pt x="1276219" y="186943"/>
                    <a:pt x="1289259" y="187377"/>
                    <a:pt x="1301750" y="190500"/>
                  </a:cubicBezTo>
                  <a:cubicBezTo>
                    <a:pt x="1314737" y="193747"/>
                    <a:pt x="1326723" y="200575"/>
                    <a:pt x="1339850" y="203200"/>
                  </a:cubicBezTo>
                  <a:cubicBezTo>
                    <a:pt x="1350433" y="205317"/>
                    <a:pt x="1361083" y="207123"/>
                    <a:pt x="1371600" y="209550"/>
                  </a:cubicBezTo>
                  <a:cubicBezTo>
                    <a:pt x="1388607" y="213475"/>
                    <a:pt x="1405121" y="219782"/>
                    <a:pt x="1422400" y="222250"/>
                  </a:cubicBezTo>
                  <a:cubicBezTo>
                    <a:pt x="1485825" y="231311"/>
                    <a:pt x="1451974" y="226947"/>
                    <a:pt x="1524000" y="234950"/>
                  </a:cubicBezTo>
                  <a:cubicBezTo>
                    <a:pt x="1612020" y="256955"/>
                    <a:pt x="1476350" y="223465"/>
                    <a:pt x="1581150" y="247650"/>
                  </a:cubicBezTo>
                  <a:cubicBezTo>
                    <a:pt x="1598157" y="251575"/>
                    <a:pt x="1615017" y="256117"/>
                    <a:pt x="1631950" y="260350"/>
                  </a:cubicBezTo>
                  <a:cubicBezTo>
                    <a:pt x="1640417" y="262467"/>
                    <a:pt x="1649071" y="263940"/>
                    <a:pt x="1657350" y="266700"/>
                  </a:cubicBezTo>
                  <a:cubicBezTo>
                    <a:pt x="1700896" y="281215"/>
                    <a:pt x="1646848" y="264075"/>
                    <a:pt x="1708150" y="279400"/>
                  </a:cubicBezTo>
                  <a:cubicBezTo>
                    <a:pt x="1756567" y="291504"/>
                    <a:pt x="1693211" y="280222"/>
                    <a:pt x="1752600" y="292100"/>
                  </a:cubicBezTo>
                  <a:cubicBezTo>
                    <a:pt x="1765225" y="294625"/>
                    <a:pt x="1778209" y="295327"/>
                    <a:pt x="1790700" y="298450"/>
                  </a:cubicBezTo>
                  <a:cubicBezTo>
                    <a:pt x="1803687" y="301697"/>
                    <a:pt x="1815813" y="307903"/>
                    <a:pt x="1828800" y="311150"/>
                  </a:cubicBezTo>
                  <a:cubicBezTo>
                    <a:pt x="1837267" y="313267"/>
                    <a:pt x="1845859" y="314933"/>
                    <a:pt x="1854200" y="317500"/>
                  </a:cubicBezTo>
                  <a:cubicBezTo>
                    <a:pt x="1873392" y="323405"/>
                    <a:pt x="1891659" y="332612"/>
                    <a:pt x="1911350" y="336550"/>
                  </a:cubicBezTo>
                  <a:cubicBezTo>
                    <a:pt x="1921933" y="338667"/>
                    <a:pt x="1932687" y="340060"/>
                    <a:pt x="1943100" y="342900"/>
                  </a:cubicBezTo>
                  <a:cubicBezTo>
                    <a:pt x="1956015" y="346422"/>
                    <a:pt x="1968213" y="352353"/>
                    <a:pt x="1981200" y="355600"/>
                  </a:cubicBezTo>
                  <a:cubicBezTo>
                    <a:pt x="1989667" y="357717"/>
                    <a:pt x="1998209" y="359552"/>
                    <a:pt x="2006600" y="361950"/>
                  </a:cubicBezTo>
                  <a:cubicBezTo>
                    <a:pt x="2013036" y="363789"/>
                    <a:pt x="2019116" y="366848"/>
                    <a:pt x="2025650" y="368300"/>
                  </a:cubicBezTo>
                  <a:cubicBezTo>
                    <a:pt x="2038219" y="371093"/>
                    <a:pt x="2051161" y="371952"/>
                    <a:pt x="2063750" y="374650"/>
                  </a:cubicBezTo>
                  <a:cubicBezTo>
                    <a:pt x="2080817" y="378307"/>
                    <a:pt x="2097434" y="383927"/>
                    <a:pt x="2114550" y="387350"/>
                  </a:cubicBezTo>
                  <a:cubicBezTo>
                    <a:pt x="2160976" y="396635"/>
                    <a:pt x="2135616" y="392174"/>
                    <a:pt x="2190750" y="400050"/>
                  </a:cubicBezTo>
                  <a:cubicBezTo>
                    <a:pt x="2197100" y="402167"/>
                    <a:pt x="2203278" y="404895"/>
                    <a:pt x="2209800" y="406400"/>
                  </a:cubicBezTo>
                  <a:cubicBezTo>
                    <a:pt x="2230833" y="411254"/>
                    <a:pt x="2252545" y="413170"/>
                    <a:pt x="2273300" y="419100"/>
                  </a:cubicBezTo>
                  <a:lnTo>
                    <a:pt x="2317750" y="431800"/>
                  </a:lnTo>
                  <a:cubicBezTo>
                    <a:pt x="2362337" y="445176"/>
                    <a:pt x="2305512" y="429837"/>
                    <a:pt x="2368550" y="450850"/>
                  </a:cubicBezTo>
                  <a:cubicBezTo>
                    <a:pt x="2383169" y="455723"/>
                    <a:pt x="2398240" y="459122"/>
                    <a:pt x="2413000" y="463550"/>
                  </a:cubicBezTo>
                  <a:cubicBezTo>
                    <a:pt x="2419411" y="465473"/>
                    <a:pt x="2425556" y="468277"/>
                    <a:pt x="2432050" y="469900"/>
                  </a:cubicBezTo>
                  <a:cubicBezTo>
                    <a:pt x="2499941" y="486873"/>
                    <a:pt x="2423396" y="462433"/>
                    <a:pt x="2508250" y="488950"/>
                  </a:cubicBezTo>
                  <a:cubicBezTo>
                    <a:pt x="2527416" y="494940"/>
                    <a:pt x="2545919" y="503130"/>
                    <a:pt x="2565400" y="508000"/>
                  </a:cubicBezTo>
                  <a:cubicBezTo>
                    <a:pt x="2573867" y="510117"/>
                    <a:pt x="2582281" y="512457"/>
                    <a:pt x="2590800" y="514350"/>
                  </a:cubicBezTo>
                  <a:cubicBezTo>
                    <a:pt x="2620262" y="520897"/>
                    <a:pt x="2620849" y="519307"/>
                    <a:pt x="2647950" y="527050"/>
                  </a:cubicBezTo>
                  <a:cubicBezTo>
                    <a:pt x="2654386" y="528889"/>
                    <a:pt x="2660589" y="531477"/>
                    <a:pt x="2667000" y="533400"/>
                  </a:cubicBezTo>
                  <a:cubicBezTo>
                    <a:pt x="2681760" y="537828"/>
                    <a:pt x="2696690" y="541672"/>
                    <a:pt x="2711450" y="546100"/>
                  </a:cubicBezTo>
                  <a:cubicBezTo>
                    <a:pt x="2717861" y="548023"/>
                    <a:pt x="2724006" y="550827"/>
                    <a:pt x="2730500" y="552450"/>
                  </a:cubicBezTo>
                  <a:cubicBezTo>
                    <a:pt x="2740971" y="555068"/>
                    <a:pt x="2751667" y="556683"/>
                    <a:pt x="2762250" y="558800"/>
                  </a:cubicBezTo>
                  <a:cubicBezTo>
                    <a:pt x="2774950" y="565150"/>
                    <a:pt x="2787243" y="572389"/>
                    <a:pt x="2800350" y="577850"/>
                  </a:cubicBezTo>
                  <a:cubicBezTo>
                    <a:pt x="2812707" y="582999"/>
                    <a:pt x="2826185" y="585184"/>
                    <a:pt x="2838450" y="590550"/>
                  </a:cubicBezTo>
                  <a:cubicBezTo>
                    <a:pt x="2860131" y="600035"/>
                    <a:pt x="2879499" y="614816"/>
                    <a:pt x="2901950" y="622300"/>
                  </a:cubicBezTo>
                  <a:lnTo>
                    <a:pt x="2940050" y="635000"/>
                  </a:lnTo>
                  <a:cubicBezTo>
                    <a:pt x="2946400" y="637117"/>
                    <a:pt x="2952606" y="639727"/>
                    <a:pt x="2959100" y="641350"/>
                  </a:cubicBezTo>
                  <a:cubicBezTo>
                    <a:pt x="2976033" y="645583"/>
                    <a:pt x="2993341" y="648530"/>
                    <a:pt x="3009900" y="654050"/>
                  </a:cubicBezTo>
                  <a:cubicBezTo>
                    <a:pt x="3016250" y="656167"/>
                    <a:pt x="3022683" y="658050"/>
                    <a:pt x="3028950" y="660400"/>
                  </a:cubicBezTo>
                  <a:cubicBezTo>
                    <a:pt x="3039623" y="664402"/>
                    <a:pt x="3049886" y="669495"/>
                    <a:pt x="3060700" y="673100"/>
                  </a:cubicBezTo>
                  <a:cubicBezTo>
                    <a:pt x="3068979" y="675860"/>
                    <a:pt x="3077709" y="677052"/>
                    <a:pt x="3086100" y="679450"/>
                  </a:cubicBezTo>
                  <a:cubicBezTo>
                    <a:pt x="3092536" y="681289"/>
                    <a:pt x="3098692" y="684039"/>
                    <a:pt x="3105150" y="685800"/>
                  </a:cubicBezTo>
                  <a:cubicBezTo>
                    <a:pt x="3121989" y="690393"/>
                    <a:pt x="3139167" y="693705"/>
                    <a:pt x="3155950" y="698500"/>
                  </a:cubicBezTo>
                  <a:lnTo>
                    <a:pt x="3200400" y="711200"/>
                  </a:lnTo>
                  <a:cubicBezTo>
                    <a:pt x="3217265" y="715697"/>
                    <a:pt x="3234267" y="719667"/>
                    <a:pt x="3251200" y="723900"/>
                  </a:cubicBezTo>
                  <a:cubicBezTo>
                    <a:pt x="3259667" y="726017"/>
                    <a:pt x="3268321" y="727490"/>
                    <a:pt x="3276600" y="730250"/>
                  </a:cubicBezTo>
                  <a:cubicBezTo>
                    <a:pt x="3289300" y="734483"/>
                    <a:pt x="3302726" y="736963"/>
                    <a:pt x="3314700" y="742950"/>
                  </a:cubicBezTo>
                  <a:cubicBezTo>
                    <a:pt x="3323167" y="747183"/>
                    <a:pt x="3331311" y="752134"/>
                    <a:pt x="3340100" y="755650"/>
                  </a:cubicBezTo>
                  <a:cubicBezTo>
                    <a:pt x="3352529" y="760622"/>
                    <a:pt x="3365500" y="764117"/>
                    <a:pt x="3378200" y="768350"/>
                  </a:cubicBezTo>
                  <a:lnTo>
                    <a:pt x="3397250" y="774700"/>
                  </a:lnTo>
                  <a:lnTo>
                    <a:pt x="3390900" y="749300"/>
                  </a:lnTo>
                </a:path>
              </a:pathLst>
            </a:custGeom>
            <a:noFill/>
            <a:ln w="9525" cap="flat" cmpd="sng" algn="ctr">
              <a:solidFill>
                <a:srgbClr val="000099"/>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latin typeface="+mj-lt"/>
              </a:endParaRPr>
            </a:p>
          </p:txBody>
        </p:sp>
        <p:sp>
          <p:nvSpPr>
            <p:cNvPr id="25614" name="TextBox 22"/>
            <p:cNvSpPr txBox="1">
              <a:spLocks noChangeArrowheads="1"/>
            </p:cNvSpPr>
            <p:nvPr/>
          </p:nvSpPr>
          <p:spPr bwMode="auto">
            <a:xfrm>
              <a:off x="5410200" y="3276600"/>
              <a:ext cx="14382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latin typeface="+mj-lt"/>
                </a:rPr>
                <a:t>Logic 1 out</a:t>
              </a:r>
            </a:p>
          </p:txBody>
        </p:sp>
        <p:sp>
          <p:nvSpPr>
            <p:cNvPr id="25615" name="TextBox 23"/>
            <p:cNvSpPr txBox="1">
              <a:spLocks noChangeArrowheads="1"/>
            </p:cNvSpPr>
            <p:nvPr/>
          </p:nvSpPr>
          <p:spPr bwMode="auto">
            <a:xfrm>
              <a:off x="5484813" y="5024438"/>
              <a:ext cx="14382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latin typeface="+mj-lt"/>
                </a:rPr>
                <a:t>Logic 0 out</a:t>
              </a:r>
            </a:p>
          </p:txBody>
        </p:sp>
      </p:grpSp>
    </p:spTree>
    <p:extLst>
      <p:ext uri="{BB962C8B-B14F-4D97-AF65-F5344CB8AC3E}">
        <p14:creationId xmlns:p14="http://schemas.microsoft.com/office/powerpoint/2010/main" val="3150437658"/>
      </p:ext>
    </p:extLst>
  </p:cSld>
  <p:clrMapOvr>
    <a:masterClrMapping/>
  </p:clrMapOvr>
  <p:transition>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3"/>
          <p:cNvPicPr>
            <a:picLocks noChangeAspect="1" noChangeArrowheads="1"/>
          </p:cNvPicPr>
          <p:nvPr/>
        </p:nvPicPr>
        <p:blipFill>
          <a:blip r:embed="rId3">
            <a:extLst>
              <a:ext uri="{28A0092B-C50C-407E-A947-70E740481C1C}">
                <a14:useLocalDpi xmlns:a14="http://schemas.microsoft.com/office/drawing/2010/main" val="0"/>
              </a:ext>
            </a:extLst>
          </a:blip>
          <a:srcRect l="50000" t="28436" r="28331" b="48862"/>
          <a:stretch>
            <a:fillRect/>
          </a:stretch>
        </p:blipFill>
        <p:spPr bwMode="auto">
          <a:xfrm>
            <a:off x="6219886" y="1219200"/>
            <a:ext cx="4336026"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fontScale="90000"/>
          </a:bodyPr>
          <a:lstStyle/>
          <a:p>
            <a:pPr>
              <a:defRPr/>
            </a:pPr>
            <a:r>
              <a:rPr lang="en-US" dirty="0" smtClean="0"/>
              <a:t>Output Example: Driving LEDs</a:t>
            </a:r>
            <a:endParaRPr lang="en-US" dirty="0"/>
          </a:p>
        </p:txBody>
      </p:sp>
      <p:sp>
        <p:nvSpPr>
          <p:cNvPr id="8" name="Content Placeholder 7"/>
          <p:cNvSpPr>
            <a:spLocks noGrp="1"/>
          </p:cNvSpPr>
          <p:nvPr>
            <p:ph idx="1"/>
          </p:nvPr>
        </p:nvSpPr>
        <p:spPr>
          <a:xfrm>
            <a:off x="480000" y="1142999"/>
            <a:ext cx="6073202" cy="5186363"/>
          </a:xfrm>
        </p:spPr>
        <p:txBody>
          <a:bodyPr/>
          <a:lstStyle/>
          <a:p>
            <a:r>
              <a:rPr lang="en-US" sz="2000" dirty="0"/>
              <a:t>Need to limit current to a value which is safe for both LED and MCU port driver</a:t>
            </a:r>
          </a:p>
          <a:p>
            <a:r>
              <a:rPr lang="en-US" sz="2000" dirty="0"/>
              <a:t>Use current-limiting resistor</a:t>
            </a:r>
          </a:p>
          <a:p>
            <a:pPr lvl="1"/>
            <a:r>
              <a:rPr lang="en-US" sz="1900" dirty="0"/>
              <a:t>R = (V</a:t>
            </a:r>
            <a:r>
              <a:rPr lang="en-US" sz="1900" baseline="-25000" dirty="0"/>
              <a:t>DD</a:t>
            </a:r>
            <a:r>
              <a:rPr lang="en-US" sz="1900" dirty="0"/>
              <a:t> – V</a:t>
            </a:r>
            <a:r>
              <a:rPr lang="en-US" sz="1900" baseline="-25000" dirty="0"/>
              <a:t>LED</a:t>
            </a:r>
            <a:r>
              <a:rPr lang="en-US" sz="1900" dirty="0"/>
              <a:t>)/I</a:t>
            </a:r>
            <a:r>
              <a:rPr lang="en-US" sz="1900" baseline="-25000" dirty="0"/>
              <a:t>LED</a:t>
            </a:r>
          </a:p>
          <a:p>
            <a:r>
              <a:rPr lang="en-US" sz="2000" dirty="0"/>
              <a:t>Set I</a:t>
            </a:r>
            <a:r>
              <a:rPr lang="en-US" sz="2000" baseline="-25000" dirty="0"/>
              <a:t>LED</a:t>
            </a:r>
            <a:r>
              <a:rPr lang="en-US" sz="2000" dirty="0"/>
              <a:t> = 4 mA</a:t>
            </a:r>
          </a:p>
          <a:p>
            <a:r>
              <a:rPr lang="en-US" sz="2000" dirty="0"/>
              <a:t>V</a:t>
            </a:r>
            <a:r>
              <a:rPr lang="en-US" sz="2000" baseline="-25000" dirty="0"/>
              <a:t>LED</a:t>
            </a:r>
            <a:r>
              <a:rPr lang="en-US" sz="2000" dirty="0"/>
              <a:t> depends on type of LED (mainly color)</a:t>
            </a:r>
          </a:p>
          <a:p>
            <a:pPr lvl="1"/>
            <a:r>
              <a:rPr lang="en-US" sz="1800" dirty="0"/>
              <a:t>Red: ~1.8V</a:t>
            </a:r>
          </a:p>
          <a:p>
            <a:pPr lvl="1"/>
            <a:r>
              <a:rPr lang="en-US" sz="1800" dirty="0"/>
              <a:t>Blue: ~2.7 V</a:t>
            </a:r>
          </a:p>
          <a:p>
            <a:pPr lvl="0"/>
            <a:r>
              <a:rPr lang="en-US" sz="2000" dirty="0"/>
              <a:t>Solve for R given VDD = ~3.0 V</a:t>
            </a:r>
          </a:p>
          <a:p>
            <a:pPr lvl="1"/>
            <a:r>
              <a:rPr lang="en-US" sz="1800" dirty="0"/>
              <a:t>Red: 300 </a:t>
            </a:r>
            <a:r>
              <a:rPr lang="en-US" sz="1800" dirty="0">
                <a:latin typeface="Symbol" pitchFamily="18" charset="2"/>
              </a:rPr>
              <a:t>W</a:t>
            </a:r>
          </a:p>
          <a:p>
            <a:pPr lvl="1"/>
            <a:r>
              <a:rPr lang="en-US" sz="1800" dirty="0"/>
              <a:t>Blue: 75 </a:t>
            </a:r>
            <a:r>
              <a:rPr lang="en-US" sz="1800" dirty="0">
                <a:latin typeface="Symbol" pitchFamily="18" charset="2"/>
              </a:rPr>
              <a:t>W </a:t>
            </a:r>
            <a:endParaRPr lang="en-US" sz="1800" dirty="0"/>
          </a:p>
          <a:p>
            <a:pPr lvl="0"/>
            <a:r>
              <a:rPr lang="en-US" sz="2000" dirty="0"/>
              <a:t>Demonstration code in Basic Light Switching Example</a:t>
            </a:r>
          </a:p>
          <a:p>
            <a:endParaRPr lang="en-US" sz="2000" dirty="0"/>
          </a:p>
        </p:txBody>
      </p:sp>
    </p:spTree>
    <p:extLst>
      <p:ext uri="{BB962C8B-B14F-4D97-AF65-F5344CB8AC3E}">
        <p14:creationId xmlns:p14="http://schemas.microsoft.com/office/powerpoint/2010/main" val="1132125257"/>
      </p:ext>
    </p:extLst>
  </p:cSld>
  <p:clrMapOvr>
    <a:masterClrMapping/>
  </p:clrMapOvr>
  <p:transition>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GPIO Peripheral Hardware</a:t>
            </a:r>
            <a:endParaRPr lang="en-US" dirty="0"/>
          </a:p>
        </p:txBody>
      </p:sp>
      <p:sp>
        <p:nvSpPr>
          <p:cNvPr id="23555" name="Content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833922296"/>
      </p:ext>
    </p:extLst>
  </p:cSld>
  <p:clrMapOvr>
    <a:masterClrMapping/>
  </p:clrMapOvr>
  <p:transition>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KL25Z GPIO Ports</a:t>
            </a:r>
          </a:p>
        </p:txBody>
      </p:sp>
      <p:sp>
        <p:nvSpPr>
          <p:cNvPr id="5123" name="Content Placeholder 2"/>
          <p:cNvSpPr>
            <a:spLocks noGrp="1"/>
          </p:cNvSpPr>
          <p:nvPr>
            <p:ph idx="1"/>
          </p:nvPr>
        </p:nvSpPr>
        <p:spPr>
          <a:xfrm>
            <a:off x="479999" y="1143000"/>
            <a:ext cx="3787201" cy="5715000"/>
          </a:xfrm>
        </p:spPr>
        <p:txBody>
          <a:bodyPr/>
          <a:lstStyle/>
          <a:p>
            <a:r>
              <a:rPr lang="en-US" dirty="0"/>
              <a:t>Port A (PTA) through Port E (PTE)</a:t>
            </a:r>
          </a:p>
          <a:p>
            <a:endParaRPr lang="en-US" dirty="0"/>
          </a:p>
          <a:p>
            <a:r>
              <a:rPr lang="en-US" dirty="0"/>
              <a:t>Not all port bits are available</a:t>
            </a:r>
          </a:p>
          <a:p>
            <a:endParaRPr lang="en-US" dirty="0"/>
          </a:p>
          <a:p>
            <a:r>
              <a:rPr lang="en-US" dirty="0"/>
              <a:t>Quantity depends on package pin count</a:t>
            </a:r>
          </a:p>
          <a:p>
            <a:endParaRPr lang="en-US" dirty="0"/>
          </a:p>
          <a:p>
            <a:endParaRPr lang="en-US" dirty="0"/>
          </a:p>
        </p:txBody>
      </p:sp>
      <p:grpSp>
        <p:nvGrpSpPr>
          <p:cNvPr id="3" name="Group 2"/>
          <p:cNvGrpSpPr/>
          <p:nvPr/>
        </p:nvGrpSpPr>
        <p:grpSpPr>
          <a:xfrm>
            <a:off x="4337050" y="887414"/>
            <a:ext cx="5839888" cy="5437187"/>
            <a:chOff x="2813050" y="887413"/>
            <a:chExt cx="6330950" cy="5894387"/>
          </a:xfrm>
        </p:grpSpPr>
        <p:pic>
          <p:nvPicPr>
            <p:cNvPr id="51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3050" y="887413"/>
              <a:ext cx="6330950" cy="589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bwMode="auto">
            <a:xfrm>
              <a:off x="3733800" y="1752600"/>
              <a:ext cx="4114800" cy="0"/>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flipV="1">
              <a:off x="8088313" y="2438400"/>
              <a:ext cx="0" cy="3276600"/>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flipV="1">
              <a:off x="3429000" y="2038350"/>
              <a:ext cx="0" cy="1085850"/>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flipV="1">
              <a:off x="3429000" y="4572000"/>
              <a:ext cx="0" cy="685800"/>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3692525" y="6400800"/>
              <a:ext cx="3505200" cy="0"/>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flipV="1">
              <a:off x="8096250" y="6062663"/>
              <a:ext cx="0" cy="76200"/>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rot="5400000" flipV="1">
              <a:off x="7826375" y="6362700"/>
              <a:ext cx="0" cy="76200"/>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p:pull dir="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Interim Template Confidential">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extLst>
    <a:ext uri="{05A4C25C-085E-4340-85A3-A5531E510DB2}">
      <thm15:themeFamily xmlns:thm15="http://schemas.microsoft.com/office/thememl/2012/main" name="New Wide ARM Template.potx" id="{4900A8FD-E99F-4AD4-B9CB-137B9A0D075B}" vid="{12CAC1DE-85E5-42D1-B306-917D311F349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ARMTheme</Template>
  <TotalTime>10039</TotalTime>
  <Words>1954</Words>
  <Application>Microsoft Office PowerPoint</Application>
  <PresentationFormat>Widescreen</PresentationFormat>
  <Paragraphs>524</Paragraphs>
  <Slides>38</Slides>
  <Notes>32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MS PGothic</vt:lpstr>
      <vt:lpstr>Arial</vt:lpstr>
      <vt:lpstr>Calibri</vt:lpstr>
      <vt:lpstr>Gill Sans Light</vt:lpstr>
      <vt:lpstr>Gill Sans MT</vt:lpstr>
      <vt:lpstr>Lucida Console</vt:lpstr>
      <vt:lpstr>Symbol</vt:lpstr>
      <vt:lpstr>Times New Roman</vt:lpstr>
      <vt:lpstr>Verdana</vt:lpstr>
      <vt:lpstr>Wingdings</vt:lpstr>
      <vt:lpstr>Wingdings 2</vt:lpstr>
      <vt:lpstr>ARM Interim Template Confidential</vt:lpstr>
      <vt:lpstr>General Purpose I/O</vt:lpstr>
      <vt:lpstr>Overview</vt:lpstr>
      <vt:lpstr>Interfacing</vt:lpstr>
      <vt:lpstr>Basic Concepts</vt:lpstr>
      <vt:lpstr>Inputs: What’s a One? A Zero?</vt:lpstr>
      <vt:lpstr>Outputs: What’s a One? A Zero?</vt:lpstr>
      <vt:lpstr>Output Example: Driving LEDs</vt:lpstr>
      <vt:lpstr>GPIO Peripheral Hardware</vt:lpstr>
      <vt:lpstr>KL25Z GPIO Ports</vt:lpstr>
      <vt:lpstr>Sharing MCU Pins</vt:lpstr>
      <vt:lpstr>GPIO Port Bit Circuitry in MCU</vt:lpstr>
      <vt:lpstr>Connecting a GPIO Signal to a Pin</vt:lpstr>
      <vt:lpstr>Pin Control Register</vt:lpstr>
      <vt:lpstr>Control Registers</vt:lpstr>
      <vt:lpstr>PDDR: Port Data Direction</vt:lpstr>
      <vt:lpstr>Writing Output Port Data</vt:lpstr>
      <vt:lpstr>Reading Input Port Data</vt:lpstr>
      <vt:lpstr>GPIO Peripheral Software</vt:lpstr>
      <vt:lpstr>Pseudocode for Program</vt:lpstr>
      <vt:lpstr>Coding Style and Bit Access</vt:lpstr>
      <vt:lpstr>Using Masks</vt:lpstr>
      <vt:lpstr>CMSIS Overview</vt:lpstr>
      <vt:lpstr>CMSIS Structure</vt:lpstr>
      <vt:lpstr>Example: Accessing Hardware Registers in C</vt:lpstr>
      <vt:lpstr>Example: Accessing Hardware Registers in C</vt:lpstr>
      <vt:lpstr>Example: Using The Ports</vt:lpstr>
      <vt:lpstr>C Code</vt:lpstr>
      <vt:lpstr>Pin Use Checklist</vt:lpstr>
      <vt:lpstr>Clocking Logic</vt:lpstr>
      <vt:lpstr>CMSIS C Support for PCR</vt:lpstr>
      <vt:lpstr>CMSIS C Support for PCR</vt:lpstr>
      <vt:lpstr>Resulting C Code for Clock Control and Mux</vt:lpstr>
      <vt:lpstr>Miscellaneous</vt:lpstr>
      <vt:lpstr>IOPORT Module (Fast GPIO)</vt:lpstr>
      <vt:lpstr>FGPIO: Single-Cycle I/O Port</vt:lpstr>
      <vt:lpstr>Additional Configuration in PCR</vt:lpstr>
      <vt:lpstr>KL25Z Pull-Ups and Pull-Downs</vt:lpstr>
      <vt:lpstr>Output Example: Driving a Speaker</vt:lpstr>
    </vt:vector>
  </TitlesOfParts>
  <Company>Compaq</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Content</dc:title>
  <dc:creator>Compaq</dc:creator>
  <cp:lastModifiedBy>Alex Dean</cp:lastModifiedBy>
  <cp:revision>133</cp:revision>
  <cp:lastPrinted>2000-08-21T16:55:50Z</cp:lastPrinted>
  <dcterms:created xsi:type="dcterms:W3CDTF">2000-08-18T17:47:17Z</dcterms:created>
  <dcterms:modified xsi:type="dcterms:W3CDTF">2017-08-22T14:56:50Z</dcterms:modified>
</cp:coreProperties>
</file>