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7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9" r:id="rId2"/>
    <p:sldMasterId id="2147483697" r:id="rId3"/>
  </p:sldMasterIdLst>
  <p:notesMasterIdLst>
    <p:notesMasterId r:id="rId64"/>
  </p:notesMasterIdLst>
  <p:handoutMasterIdLst>
    <p:handoutMasterId r:id="rId65"/>
  </p:handoutMasterIdLst>
  <p:sldIdLst>
    <p:sldId id="258" r:id="rId4"/>
    <p:sldId id="287" r:id="rId5"/>
    <p:sldId id="324" r:id="rId6"/>
    <p:sldId id="289" r:id="rId7"/>
    <p:sldId id="288" r:id="rId8"/>
    <p:sldId id="323" r:id="rId9"/>
    <p:sldId id="290" r:id="rId10"/>
    <p:sldId id="353" r:id="rId11"/>
    <p:sldId id="291" r:id="rId12"/>
    <p:sldId id="354" r:id="rId13"/>
    <p:sldId id="292" r:id="rId14"/>
    <p:sldId id="293" r:id="rId15"/>
    <p:sldId id="296" r:id="rId16"/>
    <p:sldId id="297" r:id="rId17"/>
    <p:sldId id="298" r:id="rId18"/>
    <p:sldId id="299" r:id="rId19"/>
    <p:sldId id="301" r:id="rId20"/>
    <p:sldId id="302" r:id="rId21"/>
    <p:sldId id="279" r:id="rId22"/>
    <p:sldId id="263" r:id="rId23"/>
    <p:sldId id="264" r:id="rId24"/>
    <p:sldId id="349" r:id="rId25"/>
    <p:sldId id="260" r:id="rId26"/>
    <p:sldId id="275" r:id="rId27"/>
    <p:sldId id="326" r:id="rId28"/>
    <p:sldId id="329" r:id="rId29"/>
    <p:sldId id="331" r:id="rId30"/>
    <p:sldId id="328" r:id="rId31"/>
    <p:sldId id="333" r:id="rId32"/>
    <p:sldId id="332" r:id="rId33"/>
    <p:sldId id="325" r:id="rId34"/>
    <p:sldId id="281" r:id="rId35"/>
    <p:sldId id="327" r:id="rId36"/>
    <p:sldId id="284" r:id="rId37"/>
    <p:sldId id="334" r:id="rId38"/>
    <p:sldId id="336" r:id="rId39"/>
    <p:sldId id="286" r:id="rId40"/>
    <p:sldId id="351" r:id="rId41"/>
    <p:sldId id="285" r:id="rId42"/>
    <p:sldId id="335" r:id="rId43"/>
    <p:sldId id="282" r:id="rId44"/>
    <p:sldId id="304" r:id="rId45"/>
    <p:sldId id="337" r:id="rId46"/>
    <p:sldId id="305" r:id="rId47"/>
    <p:sldId id="339" r:id="rId48"/>
    <p:sldId id="340" r:id="rId49"/>
    <p:sldId id="342" r:id="rId50"/>
    <p:sldId id="341" r:id="rId51"/>
    <p:sldId id="343" r:id="rId52"/>
    <p:sldId id="345" r:id="rId53"/>
    <p:sldId id="346" r:id="rId54"/>
    <p:sldId id="355" r:id="rId55"/>
    <p:sldId id="352" r:id="rId56"/>
    <p:sldId id="347" r:id="rId57"/>
    <p:sldId id="344" r:id="rId58"/>
    <p:sldId id="338" r:id="rId59"/>
    <p:sldId id="350" r:id="rId60"/>
    <p:sldId id="348" r:id="rId61"/>
    <p:sldId id="313" r:id="rId62"/>
    <p:sldId id="320" r:id="rId63"/>
  </p:sldIdLst>
  <p:sldSz cx="12192000" cy="6858000"/>
  <p:notesSz cx="7077075" cy="89550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FF33"/>
    <a:srgbClr val="FF0000"/>
    <a:srgbClr val="FEDCD6"/>
    <a:srgbClr val="FFCC99"/>
    <a:srgbClr val="CCFF99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031" autoAdjust="0"/>
    <p:restoredTop sz="86350" autoAdjust="0"/>
  </p:normalViewPr>
  <p:slideViewPr>
    <p:cSldViewPr>
      <p:cViewPr varScale="1">
        <p:scale>
          <a:sx n="162" d="100"/>
          <a:sy n="162" d="100"/>
        </p:scale>
        <p:origin x="56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4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883" cy="4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087" y="0"/>
            <a:ext cx="3038882" cy="4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499561"/>
            <a:ext cx="3038883" cy="45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087" y="8499561"/>
            <a:ext cx="3038882" cy="45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E66AB8-B72B-46AD-93A3-8A023CEF0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883" cy="4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087" y="0"/>
            <a:ext cx="3038882" cy="4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4838" y="684213"/>
            <a:ext cx="5934075" cy="3338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485" y="4249003"/>
            <a:ext cx="5239001" cy="402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499561"/>
            <a:ext cx="3038883" cy="45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087" y="8499561"/>
            <a:ext cx="3038882" cy="45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5536E5-0377-4EEB-A512-2B9771343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05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F10A2B-8D9C-434A-AD03-94F0712C9332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91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BAFE4-0DD4-4449-ACD4-48CEEBB7F3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0D04AB-EF02-44B8-95F6-EA356C3F5068}" type="slidenum">
              <a:rPr lang="en-US" sz="1200" baseline="0" smtClean="0"/>
              <a:pPr/>
              <a:t>12</a:t>
            </a:fld>
            <a:endParaRPr lang="en-US" sz="1200" baseline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9675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006445-B82F-4C99-A9EA-CB11F840EE26}" type="slidenum">
              <a:rPr lang="en-US" sz="1200" baseline="0" smtClean="0"/>
              <a:pPr/>
              <a:t>13</a:t>
            </a:fld>
            <a:endParaRPr 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274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25C7-A074-4069-8674-04D4978E10F7}" type="slidenum">
              <a:rPr lang="en-US" sz="1200" baseline="0" smtClean="0"/>
              <a:pPr/>
              <a:t>14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 hardware for the successive approximation</a:t>
            </a:r>
            <a:r>
              <a:rPr lang="en-US" baseline="0" dirty="0" smtClean="0"/>
              <a:t> ADC uses a comparator to compare the input voltage against a test voltage generated by the D/A converter, which is driven by the successive approximation register according to the sequence on the previous slide.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276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E90A39-BB10-4A4C-8150-D83C8211A1F8}" type="slidenum">
              <a:rPr lang="en-US" sz="1200" baseline="0" smtClean="0"/>
              <a:pPr/>
              <a:t>15</a:t>
            </a:fld>
            <a:endParaRPr 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638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1C9C61-9152-4B7B-9B17-FB3EE8ACD057}" type="slidenum">
              <a:rPr lang="en-US" sz="1200" baseline="0" smtClean="0"/>
              <a:pPr/>
              <a:t>16</a:t>
            </a:fld>
            <a:endParaRPr lang="en-US" sz="1200" baseline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9250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0E8A37-FDB3-4BF9-835B-A9A2D0255E8D}" type="slidenum">
              <a:rPr lang="en-US" sz="1200" baseline="0" smtClean="0"/>
              <a:pPr/>
              <a:t>17</a:t>
            </a:fld>
            <a:endParaRPr lang="en-US" sz="1200" baseline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7752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D4B672-F9CD-4106-80E9-31AE8C88ABB6}" type="slidenum">
              <a:rPr lang="en-US" sz="1200" baseline="0" smtClean="0"/>
              <a:pPr/>
              <a:t>18</a:t>
            </a:fld>
            <a:endParaRPr 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454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16D3FF-4F74-4BBC-901A-57B46042AC99}" type="slidenum">
              <a:rPr lang="en-US" sz="1200" smtClean="0"/>
              <a:pPr/>
              <a:t>19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89261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FD62C7-F173-4927-B354-64743C6251B5}" type="slidenum">
              <a:rPr lang="en-US" sz="1200" baseline="0" smtClean="0"/>
              <a:pPr/>
              <a:t>2</a:t>
            </a:fld>
            <a:endParaRPr lang="en-US" sz="1200" baseline="0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BC9C34-9EE2-471A-9B11-687728805876}" type="slidenum">
              <a:rPr lang="en-US" sz="1200" smtClean="0"/>
              <a:pPr/>
              <a:t>20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89690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MCU has multiple analog inputs and one analog</a:t>
            </a:r>
            <a:r>
              <a:rPr lang="en-US" baseline="0" dirty="0" smtClean="0"/>
              <a:t> output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C6F68A-C189-46F9-8B27-9141ECC5A151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311020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BAFE4-0DD4-4449-ACD4-48CEEBB7F3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5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 order to use a</a:t>
            </a:r>
            <a:r>
              <a:rPr lang="en-US" baseline="0" dirty="0" smtClean="0"/>
              <a:t> pin for as an analog input or output we need to configure the pin control multiplexer to connect to the correct peripheral rather than the GPIO port circuitry.</a:t>
            </a:r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C2509-B3D7-46C2-80FA-592E08AD29BA}" type="slidenum">
              <a:rPr lang="en-US" sz="1200" smtClean="0"/>
              <a:pPr/>
              <a:t>23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65433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Here we see the pin control register for pins</a:t>
            </a:r>
            <a:r>
              <a:rPr lang="en-US" baseline="0" dirty="0" smtClean="0"/>
              <a:t> PTC7 and PTC8. We need to set the mux bits to 000 to select the analog functionality (Comparator 0 inputs 1 and 2).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605AE-6393-41BF-879D-E536C276A1CF}" type="slidenum">
              <a:rPr lang="en-US" sz="1200" smtClean="0"/>
              <a:pPr/>
              <a:t>24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108748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16D3FF-4F74-4BBC-901A-57B46042AC99}" type="slidenum">
              <a:rPr lang="en-US" sz="1200" smtClean="0"/>
              <a:pPr/>
              <a:t>25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417162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Digital</a:t>
            </a:r>
            <a:r>
              <a:rPr lang="en-US" baseline="0" dirty="0" smtClean="0"/>
              <a:t> to Analog Converter (DAC) generates an output voltage by scaling its input reference voltage by a fraction between 0 and 1, equal to (N+1)/2</a:t>
            </a:r>
            <a:r>
              <a:rPr lang="en-US" baseline="30000" dirty="0" smtClean="0"/>
              <a:t>12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4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3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C0C757-2BEB-4E63-99DD-53F160A7E2D7}" type="slidenum">
              <a:rPr lang="en-US" sz="1200" smtClean="0"/>
              <a:pPr/>
              <a:t>3</a:t>
            </a:fld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07644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3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2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856617-5F4B-4FBA-B5FF-9D6FC470BD17}" type="slidenum">
              <a:rPr lang="en-US" sz="1200" smtClean="0"/>
              <a:pPr/>
              <a:t>32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623907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1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A0310D-B982-4542-A385-20BAC2B0DF1F}" type="slidenum">
              <a:rPr lang="en-US" sz="1200" smtClean="0"/>
              <a:pPr/>
              <a:t>34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315598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2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5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output</a:t>
            </a:r>
            <a:r>
              <a:rPr lang="en-US" baseline="0" dirty="0" smtClean="0"/>
              <a:t> of the comparator is processed in several stages before possibly generating an interrupt or an output signal. We examine these on the next slide.</a:t>
            </a: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094970-2104-4BDB-9482-9B37C208491D}" type="slidenum">
              <a:rPr lang="en-US" sz="1200" smtClean="0"/>
              <a:pPr/>
              <a:t>37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48111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configure the comparator to generate an</a:t>
            </a:r>
            <a:r>
              <a:rPr lang="en-US" baseline="0" dirty="0" smtClean="0"/>
              <a:t> interrupt when the comparator output rises or falls, or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9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F7F3D9-1E4D-4CFB-85EF-9557F952D3A6}" type="slidenum">
              <a:rPr lang="en-US" sz="1200" smtClean="0"/>
              <a:pPr/>
              <a:t>39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69166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099B84-9EB5-40E4-A6F9-E6E9737B0ED3}" type="slidenum">
              <a:rPr lang="en-US" sz="1200" baseline="0" smtClean="0"/>
              <a:pPr/>
              <a:t>4</a:t>
            </a:fld>
            <a:endParaRPr lang="en-US" sz="1200" baseline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Let’s take</a:t>
            </a:r>
            <a:r>
              <a:rPr lang="en-US" baseline="0" dirty="0" smtClean="0"/>
              <a:t> a look at how an electronic depth gauge on a scuba diver or submarine works using an analog to digital converter.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337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3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C0C757-2BEB-4E63-99DD-53F160A7E2D7}" type="slidenum">
              <a:rPr lang="en-US" sz="1200" smtClean="0"/>
              <a:pPr/>
              <a:t>41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33991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BAFE4-0DD4-4449-ACD4-48CEEBB7F3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58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ADC is</a:t>
            </a:r>
            <a:r>
              <a:rPr lang="en-US" baseline="0" dirty="0" smtClean="0"/>
              <a:t> many features and may look overwhelming initially. On the next page we will start looking at its major 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8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heart of the ADC is the SAR converter in the center. This is driven by a conversion clock with a configurable speed to let us trade off speed, accuracy and power. The ADC will convert an analog input (or the difference between two, in differential mode) into a digital value which is placed in a result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3F7F-60F9-42A9-9D82-C8BF1166E1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0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basic steps to using the ADC.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756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17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5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select which reference voltages</a:t>
            </a:r>
            <a:r>
              <a:rPr lang="en-US" baseline="0" dirty="0" smtClean="0"/>
              <a:t> to use. The lower reference indicates the voltage resulting in a 0000…000 conversion, while the upper reference is for a 1111….1111 conversion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15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select how to trigger the ADC. Both software and hardware triggering are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08014B-4093-4ED0-9055-9E9540EE27B9}" type="slidenum">
              <a:rPr lang="en-US" sz="1200" baseline="0" smtClean="0"/>
              <a:pPr/>
              <a:t>5</a:t>
            </a:fld>
            <a:endParaRPr lang="en-US" sz="1200" baseline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There are two common devices used to convert from analog to digital. The comparator gives</a:t>
            </a:r>
            <a:r>
              <a:rPr lang="en-US" baseline="0" dirty="0" smtClean="0"/>
              <a:t> a simple Higher/Lower answer, while the ADC gives a proportional digital value.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0075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11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select whether the conversion is of a single</a:t>
            </a:r>
            <a:r>
              <a:rPr lang="en-US" baseline="0" dirty="0" smtClean="0"/>
              <a:t> channel or the difference between two channels. We also can measure other analog voltages, described on the next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78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9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28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01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49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54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536E5-0377-4EEB-A512-2B9771343D1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62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4075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BAFE4-0DD4-4449-ACD4-48CEEBB7F32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86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5EF963-A9B7-4B27-A42D-84120295523B}" type="slidenum">
              <a:rPr lang="en-US" sz="1200" baseline="0" smtClean="0"/>
              <a:pPr/>
              <a:t>60</a:t>
            </a:fld>
            <a:endParaRPr 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426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95BD28-DC11-4E0F-9935-1351C109749D}" type="slidenum">
              <a:rPr lang="en-US" sz="1200" baseline="0" smtClean="0"/>
              <a:pPr/>
              <a:t>6</a:t>
            </a:fld>
            <a:endParaRPr 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268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D13213-BCB8-4096-86FB-1D00414EA0B8}" type="slidenum">
              <a:rPr lang="en-US" sz="1200" baseline="0" smtClean="0"/>
              <a:pPr/>
              <a:t>7</a:t>
            </a:fld>
            <a:endParaRPr lang="en-US" sz="1200" baseline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031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30CAE-D980-4B1A-A7FB-CE4682D18786}" type="slidenum">
              <a:rPr lang="en-US" sz="1200" baseline="0" smtClean="0"/>
              <a:pPr/>
              <a:t>8</a:t>
            </a:fld>
            <a:endParaRPr lang="en-US" sz="1200" baseline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189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30CAE-D980-4B1A-A7FB-CE4682D18786}" type="slidenum">
              <a:rPr lang="en-US" sz="1200" baseline="0" smtClean="0"/>
              <a:pPr/>
              <a:t>9</a:t>
            </a:fld>
            <a:endParaRPr lang="en-US" sz="1200" baseline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4838" y="684213"/>
            <a:ext cx="5934075" cy="33385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463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8" y="228600"/>
            <a:ext cx="119676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57912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299200" y="990600"/>
            <a:ext cx="5791200" cy="5867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90653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6670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8" y="228600"/>
            <a:ext cx="119676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57912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299200" y="990600"/>
            <a:ext cx="5791200" cy="5867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90653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38" y="6495779"/>
            <a:ext cx="3735768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447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67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4336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2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327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2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628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1116033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3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9325" y="6105410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9325" y="615373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  <p:extLst>
      <p:ext uri="{BB962C8B-B14F-4D97-AF65-F5344CB8AC3E}">
        <p14:creationId xmlns:p14="http://schemas.microsoft.com/office/powerpoint/2010/main" val="74138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3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9325" y="6105410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8383" y="1440000"/>
            <a:ext cx="556194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9325" y="615373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785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8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2796215"/>
            <a:ext cx="11040000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313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5390" y="2540003"/>
            <a:ext cx="9278624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9418" y="4515556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2456" y="4524561"/>
            <a:ext cx="4712219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9604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37614"/>
      </p:ext>
    </p:extLst>
  </p:cSld>
  <p:clrMapOvr>
    <a:masterClrMapping/>
  </p:clrMapOvr>
  <p:transition>
    <p:pull dir="r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370821"/>
      </p:ext>
    </p:extLst>
  </p:cSld>
  <p:clrMapOvr>
    <a:masterClrMapping/>
  </p:clrMapOvr>
  <p:transition>
    <p:pull dir="r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8" y="228600"/>
            <a:ext cx="119676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57912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299200" y="990600"/>
            <a:ext cx="5791200" cy="5867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5509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6176434" y="6518275"/>
            <a:ext cx="205316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12192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6176434" y="6518275"/>
            <a:ext cx="205316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999" y="336000"/>
            <a:ext cx="1116290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01" y="1440000"/>
            <a:ext cx="11160332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913" y="6559369"/>
            <a:ext cx="1303385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z="1000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/>
          </a:p>
          <a:p>
            <a:endParaRPr lang="en-US" sz="10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545" y="6313933"/>
            <a:ext cx="1164886" cy="363693"/>
          </a:xfrm>
          <a:prstGeom prst="rect">
            <a:avLst/>
          </a:prstGeom>
        </p:spPr>
      </p:pic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6176434" y="6518275"/>
            <a:ext cx="205316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200" smtClean="0"/>
          </a:p>
        </p:txBody>
      </p:sp>
      <p:pic>
        <p:nvPicPr>
          <p:cNvPr id="8" name="Picture 6" descr="https://brand.ncsu.edu/assets/logos/ncstate-brick-4x1-red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16583"/>
            <a:ext cx="2700231" cy="42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6270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556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8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0334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6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1201738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4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100.xml"/><Relationship Id="rId7" Type="http://schemas.openxmlformats.org/officeDocument/2006/relationships/oleObject" Target="../embeddings/oleObject1.bin"/><Relationship Id="rId2" Type="http://schemas.openxmlformats.org/officeDocument/2006/relationships/tags" Target="../tags/tag99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5.xml"/><Relationship Id="rId4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109.xml"/><Relationship Id="rId7" Type="http://schemas.openxmlformats.org/officeDocument/2006/relationships/oleObject" Target="../embeddings/oleObject2.bin"/><Relationship Id="rId2" Type="http://schemas.openxmlformats.org/officeDocument/2006/relationships/tags" Target="../tags/tag108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4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4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notesSlide" Target="../notesSlides/notesSlide5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9" Type="http://schemas.openxmlformats.org/officeDocument/2006/relationships/tags" Target="../tags/tag72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34" Type="http://schemas.openxmlformats.org/officeDocument/2006/relationships/tags" Target="../tags/tag67.xml"/><Relationship Id="rId42" Type="http://schemas.openxmlformats.org/officeDocument/2006/relationships/tags" Target="../tags/tag75.xml"/><Relationship Id="rId47" Type="http://schemas.openxmlformats.org/officeDocument/2006/relationships/tags" Target="../tags/tag80.xml"/><Relationship Id="rId50" Type="http://schemas.openxmlformats.org/officeDocument/2006/relationships/tags" Target="../tags/tag83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33" Type="http://schemas.openxmlformats.org/officeDocument/2006/relationships/tags" Target="../tags/tag66.xml"/><Relationship Id="rId38" Type="http://schemas.openxmlformats.org/officeDocument/2006/relationships/tags" Target="../tags/tag71.xml"/><Relationship Id="rId46" Type="http://schemas.openxmlformats.org/officeDocument/2006/relationships/tags" Target="../tags/tag79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41" Type="http://schemas.openxmlformats.org/officeDocument/2006/relationships/tags" Target="../tags/tag74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32" Type="http://schemas.openxmlformats.org/officeDocument/2006/relationships/tags" Target="../tags/tag65.xml"/><Relationship Id="rId37" Type="http://schemas.openxmlformats.org/officeDocument/2006/relationships/tags" Target="../tags/tag70.xml"/><Relationship Id="rId40" Type="http://schemas.openxmlformats.org/officeDocument/2006/relationships/tags" Target="../tags/tag73.xml"/><Relationship Id="rId45" Type="http://schemas.openxmlformats.org/officeDocument/2006/relationships/tags" Target="../tags/tag78.xml"/><Relationship Id="rId53" Type="http://schemas.openxmlformats.org/officeDocument/2006/relationships/notesSlide" Target="../notesSlides/notesSlide7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36" Type="http://schemas.openxmlformats.org/officeDocument/2006/relationships/tags" Target="../tags/tag69.xml"/><Relationship Id="rId49" Type="http://schemas.openxmlformats.org/officeDocument/2006/relationships/tags" Target="../tags/tag82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tags" Target="../tags/tag64.xml"/><Relationship Id="rId44" Type="http://schemas.openxmlformats.org/officeDocument/2006/relationships/tags" Target="../tags/tag77.xml"/><Relationship Id="rId52" Type="http://schemas.openxmlformats.org/officeDocument/2006/relationships/slideLayout" Target="../slideLayouts/slideLayout47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tags" Target="../tags/tag63.xml"/><Relationship Id="rId35" Type="http://schemas.openxmlformats.org/officeDocument/2006/relationships/tags" Target="../tags/tag68.xml"/><Relationship Id="rId43" Type="http://schemas.openxmlformats.org/officeDocument/2006/relationships/tags" Target="../tags/tag76.xml"/><Relationship Id="rId48" Type="http://schemas.openxmlformats.org/officeDocument/2006/relationships/tags" Target="../tags/tag81.xml"/><Relationship Id="rId8" Type="http://schemas.openxmlformats.org/officeDocument/2006/relationships/tags" Target="../tags/tag41.xml"/><Relationship Id="rId5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45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93.xml"/><Relationship Id="rId7" Type="http://schemas.openxmlformats.org/officeDocument/2006/relationships/image" Target="../media/image33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6.png"/><Relationship Id="rId4" Type="http://schemas.openxmlformats.org/officeDocument/2006/relationships/tags" Target="../tags/tag94.xml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895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Analog Interfacing</a:t>
            </a:r>
            <a:endParaRPr lang="en-US" sz="4000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648200"/>
            <a:ext cx="6400800" cy="12954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if the Reference Voltage is not known?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8392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0" dirty="0"/>
              <a:t>Example - running off an unregulated battery (to save power)</a:t>
            </a:r>
          </a:p>
          <a:p>
            <a:pPr>
              <a:spcBef>
                <a:spcPts val="600"/>
              </a:spcBef>
            </a:pPr>
            <a:r>
              <a:rPr lang="en-US" sz="2000" b="0" dirty="0"/>
              <a:t>Measure a known voltage and an unknown voltage</a:t>
            </a:r>
          </a:p>
          <a:p>
            <a:pPr>
              <a:spcBef>
                <a:spcPts val="600"/>
              </a:spcBef>
            </a:pPr>
            <a:endParaRPr lang="en-US" sz="2000" b="0" dirty="0"/>
          </a:p>
          <a:p>
            <a:pPr>
              <a:spcBef>
                <a:spcPts val="600"/>
              </a:spcBef>
            </a:pPr>
            <a:endParaRPr lang="en-US" sz="2000" b="0" dirty="0"/>
          </a:p>
          <a:p>
            <a:pPr>
              <a:spcBef>
                <a:spcPts val="600"/>
              </a:spcBef>
            </a:pPr>
            <a:endParaRPr lang="en-US" sz="2000" b="0" dirty="0"/>
          </a:p>
          <a:p>
            <a:pPr>
              <a:spcBef>
                <a:spcPts val="600"/>
              </a:spcBef>
            </a:pPr>
            <a:r>
              <a:rPr lang="en-US" sz="2000" b="0" dirty="0"/>
              <a:t>Many MCUs include an internal fixed voltage source which ADC can measure for this purpose</a:t>
            </a:r>
          </a:p>
          <a:p>
            <a:pPr>
              <a:spcBef>
                <a:spcPts val="600"/>
              </a:spcBef>
            </a:pPr>
            <a:r>
              <a:rPr lang="en-US" sz="2000" b="0" dirty="0"/>
              <a:t>Can also solve for </a:t>
            </a:r>
            <a:r>
              <a:rPr lang="en-US" sz="2000" b="0" dirty="0" err="1"/>
              <a:t>Vref</a:t>
            </a:r>
            <a:endParaRPr lang="en-US" sz="2000" b="0" dirty="0"/>
          </a:p>
        </p:txBody>
      </p:sp>
      <p:sp>
        <p:nvSpPr>
          <p:cNvPr id="4" name="Rectangle 3"/>
          <p:cNvSpPr/>
          <p:nvPr/>
        </p:nvSpPr>
        <p:spPr>
          <a:xfrm>
            <a:off x="3200400" y="5105401"/>
            <a:ext cx="563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+mn-lt"/>
              </a:rPr>
              <a:t>“My ADC tells me that channel 27 returns a code of 0x6543, so I can calculate that V</a:t>
            </a:r>
            <a:r>
              <a:rPr lang="en-US" sz="2000" baseline="-25000" dirty="0">
                <a:latin typeface="+mn-lt"/>
              </a:rPr>
              <a:t>REFSH</a:t>
            </a:r>
            <a:r>
              <a:rPr lang="en-US" sz="2000" dirty="0">
                <a:latin typeface="+mn-lt"/>
              </a:rPr>
              <a:t> = 1.0V * 2</a:t>
            </a:r>
            <a:r>
              <a:rPr lang="en-US" sz="2000" baseline="30000" dirty="0">
                <a:latin typeface="+mn-lt"/>
              </a:rPr>
              <a:t>16</a:t>
            </a:r>
            <a:r>
              <a:rPr lang="en-US" sz="2000" dirty="0">
                <a:latin typeface="+mn-lt"/>
              </a:rPr>
              <a:t>/0x6543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4257196"/>
                <a:ext cx="2529860" cy="833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𝑘𝑛𝑜𝑤𝑛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257196"/>
                <a:ext cx="2529860" cy="8336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1923144"/>
                <a:ext cx="4061946" cy="787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𝑢𝑛𝑘𝑛𝑜𝑤𝑛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𝑘𝑛𝑜𝑤𝑛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𝑢𝑛𝑘𝑛𝑜𝑤𝑛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𝑘𝑛𝑜𝑤𝑛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23143"/>
                <a:ext cx="4061946" cy="787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1566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743201"/>
            <a:ext cx="7772400" cy="1362075"/>
          </a:xfrm>
        </p:spPr>
        <p:txBody>
          <a:bodyPr/>
          <a:lstStyle/>
          <a:p>
            <a:r>
              <a:rPr lang="en-US" dirty="0" smtClean="0"/>
              <a:t>Analog to Digital conversion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7535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A/D – Flash Conversion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79999" y="914400"/>
            <a:ext cx="5841427" cy="5867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/>
              <a:t>A multi-level voltage divider is used to set voltage levels over the complete range of conversion.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A comparator is used at each level to determine whether the voltage is lower or higher than the level.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The series of comparator outputs are encoded to a binary number in digital logic (a priority encoder)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Components used</a:t>
            </a:r>
          </a:p>
          <a:p>
            <a:pPr lvl="1">
              <a:spcBef>
                <a:spcPct val="0"/>
              </a:spcBef>
            </a:pPr>
            <a:r>
              <a:rPr lang="en-US" sz="1800" dirty="0"/>
              <a:t>2</a:t>
            </a:r>
            <a:r>
              <a:rPr lang="en-US" sz="1800" baseline="30000" dirty="0"/>
              <a:t>N</a:t>
            </a:r>
            <a:r>
              <a:rPr lang="en-US" sz="1800" dirty="0"/>
              <a:t> resistors</a:t>
            </a:r>
          </a:p>
          <a:p>
            <a:pPr lvl="1">
              <a:spcBef>
                <a:spcPct val="0"/>
              </a:spcBef>
            </a:pPr>
            <a:r>
              <a:rPr lang="en-US" sz="1800" dirty="0"/>
              <a:t>2</a:t>
            </a:r>
            <a:r>
              <a:rPr lang="en-US" sz="1800" baseline="30000" dirty="0"/>
              <a:t>N</a:t>
            </a:r>
            <a:r>
              <a:rPr lang="en-US" sz="1800" dirty="0"/>
              <a:t>-1 comparators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Note </a:t>
            </a:r>
          </a:p>
          <a:p>
            <a:pPr lvl="1">
              <a:spcBef>
                <a:spcPct val="0"/>
              </a:spcBef>
            </a:pPr>
            <a:r>
              <a:rPr lang="en-US" sz="1800" dirty="0"/>
              <a:t>This particular resistor divider generates voltages which are </a:t>
            </a:r>
            <a:r>
              <a:rPr lang="en-US" sz="1800" i="1" dirty="0"/>
              <a:t>not </a:t>
            </a:r>
            <a:r>
              <a:rPr lang="en-US" sz="1800" dirty="0"/>
              <a:t>offset by ½ bit, so maximum error is 1 bit</a:t>
            </a:r>
          </a:p>
          <a:p>
            <a:pPr lvl="1">
              <a:spcBef>
                <a:spcPct val="0"/>
              </a:spcBef>
            </a:pPr>
            <a:r>
              <a:rPr lang="en-US" sz="1800" dirty="0"/>
              <a:t>We could change this offset voltage by using resistors of values R, 2R, 2R ...  2R, 3R (starting at bottom)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43713" y="1155700"/>
            <a:ext cx="5119687" cy="5118488"/>
            <a:chOff x="5334001" y="1155700"/>
            <a:chExt cx="5119687" cy="5118488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5334001" y="1447800"/>
              <a:ext cx="785813" cy="3994150"/>
              <a:chOff x="2448" y="940"/>
              <a:chExt cx="495" cy="2516"/>
            </a:xfrm>
          </p:grpSpPr>
          <p:sp>
            <p:nvSpPr>
              <p:cNvPr id="9312" name="Text Box 5"/>
              <p:cNvSpPr txBox="1">
                <a:spLocks noChangeArrowheads="1"/>
              </p:cNvSpPr>
              <p:nvPr/>
            </p:nvSpPr>
            <p:spPr bwMode="auto">
              <a:xfrm>
                <a:off x="2474" y="3244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aseline="0">
                    <a:solidFill>
                      <a:schemeClr val="accent2"/>
                    </a:solidFill>
                    <a:latin typeface="Verdana" pitchFamily="34" charset="0"/>
                  </a:rPr>
                  <a:t>1/8 V</a:t>
                </a:r>
              </a:p>
            </p:txBody>
          </p:sp>
          <p:sp>
            <p:nvSpPr>
              <p:cNvPr id="9313" name="Text Box 6"/>
              <p:cNvSpPr txBox="1">
                <a:spLocks noChangeArrowheads="1"/>
              </p:cNvSpPr>
              <p:nvPr/>
            </p:nvSpPr>
            <p:spPr bwMode="auto">
              <a:xfrm>
                <a:off x="2474" y="2860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aseline="0">
                    <a:solidFill>
                      <a:schemeClr val="accent2"/>
                    </a:solidFill>
                    <a:latin typeface="Verdana" pitchFamily="34" charset="0"/>
                  </a:rPr>
                  <a:t>2/8 V</a:t>
                </a:r>
              </a:p>
            </p:txBody>
          </p:sp>
          <p:sp>
            <p:nvSpPr>
              <p:cNvPr id="9314" name="Text Box 7"/>
              <p:cNvSpPr txBox="1">
                <a:spLocks noChangeArrowheads="1"/>
              </p:cNvSpPr>
              <p:nvPr/>
            </p:nvSpPr>
            <p:spPr bwMode="auto">
              <a:xfrm>
                <a:off x="2474" y="2476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aseline="0">
                    <a:solidFill>
                      <a:schemeClr val="accent2"/>
                    </a:solidFill>
                    <a:latin typeface="Verdana" pitchFamily="34" charset="0"/>
                  </a:rPr>
                  <a:t>3/8 V</a:t>
                </a:r>
              </a:p>
            </p:txBody>
          </p:sp>
          <p:sp>
            <p:nvSpPr>
              <p:cNvPr id="9315" name="Text Box 8"/>
              <p:cNvSpPr txBox="1">
                <a:spLocks noChangeArrowheads="1"/>
              </p:cNvSpPr>
              <p:nvPr/>
            </p:nvSpPr>
            <p:spPr bwMode="auto">
              <a:xfrm>
                <a:off x="2474" y="2064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aseline="0">
                    <a:solidFill>
                      <a:schemeClr val="accent2"/>
                    </a:solidFill>
                    <a:latin typeface="Verdana" pitchFamily="34" charset="0"/>
                  </a:rPr>
                  <a:t>4/8 V</a:t>
                </a:r>
              </a:p>
            </p:txBody>
          </p:sp>
          <p:sp>
            <p:nvSpPr>
              <p:cNvPr id="9316" name="Text Box 9"/>
              <p:cNvSpPr txBox="1">
                <a:spLocks noChangeArrowheads="1"/>
              </p:cNvSpPr>
              <p:nvPr/>
            </p:nvSpPr>
            <p:spPr bwMode="auto">
              <a:xfrm>
                <a:off x="2474" y="1708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aseline="0">
                    <a:solidFill>
                      <a:schemeClr val="accent2"/>
                    </a:solidFill>
                    <a:latin typeface="Verdana" pitchFamily="34" charset="0"/>
                  </a:rPr>
                  <a:t>5/8 V</a:t>
                </a:r>
              </a:p>
            </p:txBody>
          </p:sp>
          <p:sp>
            <p:nvSpPr>
              <p:cNvPr id="9317" name="Text Box 10"/>
              <p:cNvSpPr txBox="1">
                <a:spLocks noChangeArrowheads="1"/>
              </p:cNvSpPr>
              <p:nvPr/>
            </p:nvSpPr>
            <p:spPr bwMode="auto">
              <a:xfrm>
                <a:off x="2474" y="1324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aseline="0">
                    <a:solidFill>
                      <a:schemeClr val="accent2"/>
                    </a:solidFill>
                    <a:latin typeface="Verdana" pitchFamily="34" charset="0"/>
                  </a:rPr>
                  <a:t>6/8 V</a:t>
                </a:r>
              </a:p>
            </p:txBody>
          </p:sp>
          <p:sp>
            <p:nvSpPr>
              <p:cNvPr id="9318" name="Text Box 11"/>
              <p:cNvSpPr txBox="1">
                <a:spLocks noChangeArrowheads="1"/>
              </p:cNvSpPr>
              <p:nvPr/>
            </p:nvSpPr>
            <p:spPr bwMode="auto">
              <a:xfrm>
                <a:off x="2448" y="940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aseline="0">
                    <a:solidFill>
                      <a:schemeClr val="accent2"/>
                    </a:solidFill>
                    <a:latin typeface="Verdana" pitchFamily="34" charset="0"/>
                  </a:rPr>
                  <a:t>7/8 V</a:t>
                </a:r>
              </a:p>
            </p:txBody>
          </p:sp>
        </p:grpSp>
        <p:sp>
          <p:nvSpPr>
            <p:cNvPr id="9221" name="Freeform 16"/>
            <p:cNvSpPr>
              <a:spLocks/>
            </p:cNvSpPr>
            <p:nvPr/>
          </p:nvSpPr>
          <p:spPr bwMode="auto">
            <a:xfrm>
              <a:off x="6337300" y="1782764"/>
              <a:ext cx="69850" cy="174625"/>
            </a:xfrm>
            <a:custGeom>
              <a:avLst/>
              <a:gdLst>
                <a:gd name="T0" fmla="*/ 2147483647 w 44"/>
                <a:gd name="T1" fmla="*/ 0 h 110"/>
                <a:gd name="T2" fmla="*/ 2147483647 w 44"/>
                <a:gd name="T3" fmla="*/ 2147483647 h 110"/>
                <a:gd name="T4" fmla="*/ 0 w 44"/>
                <a:gd name="T5" fmla="*/ 2147483647 h 110"/>
                <a:gd name="T6" fmla="*/ 2147483647 w 44"/>
                <a:gd name="T7" fmla="*/ 2147483647 h 110"/>
                <a:gd name="T8" fmla="*/ 0 w 44"/>
                <a:gd name="T9" fmla="*/ 2147483647 h 110"/>
                <a:gd name="T10" fmla="*/ 2147483647 w 44"/>
                <a:gd name="T11" fmla="*/ 2147483647 h 110"/>
                <a:gd name="T12" fmla="*/ 0 w 44"/>
                <a:gd name="T13" fmla="*/ 2147483647 h 110"/>
                <a:gd name="T14" fmla="*/ 2147483647 w 44"/>
                <a:gd name="T15" fmla="*/ 2147483647 h 1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10"/>
                <a:gd name="T26" fmla="*/ 44 w 44"/>
                <a:gd name="T27" fmla="*/ 110 h 1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10">
                  <a:moveTo>
                    <a:pt x="22" y="0"/>
                  </a:moveTo>
                  <a:lnTo>
                    <a:pt x="44" y="9"/>
                  </a:lnTo>
                  <a:lnTo>
                    <a:pt x="0" y="26"/>
                  </a:lnTo>
                  <a:lnTo>
                    <a:pt x="44" y="45"/>
                  </a:lnTo>
                  <a:lnTo>
                    <a:pt x="0" y="63"/>
                  </a:lnTo>
                  <a:lnTo>
                    <a:pt x="44" y="82"/>
                  </a:lnTo>
                  <a:lnTo>
                    <a:pt x="0" y="99"/>
                  </a:lnTo>
                  <a:lnTo>
                    <a:pt x="22" y="1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Line 17"/>
            <p:cNvSpPr>
              <a:spLocks noChangeShapeType="1"/>
            </p:cNvSpPr>
            <p:nvPr/>
          </p:nvSpPr>
          <p:spPr bwMode="auto">
            <a:xfrm>
              <a:off x="6343650" y="5954714"/>
              <a:ext cx="58738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18"/>
            <p:cNvSpPr>
              <a:spLocks noChangeShapeType="1"/>
            </p:cNvSpPr>
            <p:nvPr/>
          </p:nvSpPr>
          <p:spPr bwMode="auto">
            <a:xfrm>
              <a:off x="6313489" y="5927725"/>
              <a:ext cx="115887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19"/>
            <p:cNvSpPr>
              <a:spLocks noChangeShapeType="1"/>
            </p:cNvSpPr>
            <p:nvPr/>
          </p:nvSpPr>
          <p:spPr bwMode="auto">
            <a:xfrm>
              <a:off x="6286500" y="5897564"/>
              <a:ext cx="173038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20"/>
            <p:cNvSpPr>
              <a:spLocks noChangeShapeType="1"/>
            </p:cNvSpPr>
            <p:nvPr/>
          </p:nvSpPr>
          <p:spPr bwMode="auto">
            <a:xfrm>
              <a:off x="6372225" y="5781675"/>
              <a:ext cx="1588" cy="1158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Freeform 21"/>
            <p:cNvSpPr>
              <a:spLocks/>
            </p:cNvSpPr>
            <p:nvPr/>
          </p:nvSpPr>
          <p:spPr bwMode="auto">
            <a:xfrm>
              <a:off x="6337300" y="2390775"/>
              <a:ext cx="69850" cy="173038"/>
            </a:xfrm>
            <a:custGeom>
              <a:avLst/>
              <a:gdLst>
                <a:gd name="T0" fmla="*/ 2147483647 w 44"/>
                <a:gd name="T1" fmla="*/ 0 h 109"/>
                <a:gd name="T2" fmla="*/ 2147483647 w 44"/>
                <a:gd name="T3" fmla="*/ 2147483647 h 109"/>
                <a:gd name="T4" fmla="*/ 0 w 44"/>
                <a:gd name="T5" fmla="*/ 2147483647 h 109"/>
                <a:gd name="T6" fmla="*/ 2147483647 w 44"/>
                <a:gd name="T7" fmla="*/ 2147483647 h 109"/>
                <a:gd name="T8" fmla="*/ 0 w 44"/>
                <a:gd name="T9" fmla="*/ 2147483647 h 109"/>
                <a:gd name="T10" fmla="*/ 2147483647 w 44"/>
                <a:gd name="T11" fmla="*/ 2147483647 h 109"/>
                <a:gd name="T12" fmla="*/ 0 w 44"/>
                <a:gd name="T13" fmla="*/ 2147483647 h 109"/>
                <a:gd name="T14" fmla="*/ 2147483647 w 44"/>
                <a:gd name="T15" fmla="*/ 2147483647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09"/>
                <a:gd name="T26" fmla="*/ 44 w 44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09">
                  <a:moveTo>
                    <a:pt x="22" y="0"/>
                  </a:moveTo>
                  <a:lnTo>
                    <a:pt x="44" y="8"/>
                  </a:lnTo>
                  <a:lnTo>
                    <a:pt x="0" y="27"/>
                  </a:lnTo>
                  <a:lnTo>
                    <a:pt x="44" y="45"/>
                  </a:lnTo>
                  <a:lnTo>
                    <a:pt x="0" y="64"/>
                  </a:lnTo>
                  <a:lnTo>
                    <a:pt x="44" y="81"/>
                  </a:lnTo>
                  <a:lnTo>
                    <a:pt x="0" y="100"/>
                  </a:lnTo>
                  <a:lnTo>
                    <a:pt x="22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22"/>
            <p:cNvSpPr>
              <a:spLocks/>
            </p:cNvSpPr>
            <p:nvPr/>
          </p:nvSpPr>
          <p:spPr bwMode="auto">
            <a:xfrm>
              <a:off x="8123239" y="1520826"/>
              <a:ext cx="522287" cy="695325"/>
            </a:xfrm>
            <a:custGeom>
              <a:avLst/>
              <a:gdLst>
                <a:gd name="T0" fmla="*/ 0 w 329"/>
                <a:gd name="T1" fmla="*/ 0 h 438"/>
                <a:gd name="T2" fmla="*/ 0 w 329"/>
                <a:gd name="T3" fmla="*/ 2147483647 h 438"/>
                <a:gd name="T4" fmla="*/ 2147483647 w 329"/>
                <a:gd name="T5" fmla="*/ 2147483647 h 438"/>
                <a:gd name="T6" fmla="*/ 0 w 329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438"/>
                <a:gd name="T14" fmla="*/ 329 w 329"/>
                <a:gd name="T15" fmla="*/ 438 h 4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438">
                  <a:moveTo>
                    <a:pt x="0" y="0"/>
                  </a:moveTo>
                  <a:lnTo>
                    <a:pt x="0" y="438"/>
                  </a:lnTo>
                  <a:lnTo>
                    <a:pt x="329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Rectangle 23"/>
            <p:cNvSpPr>
              <a:spLocks noChangeArrowheads="1"/>
            </p:cNvSpPr>
            <p:nvPr/>
          </p:nvSpPr>
          <p:spPr bwMode="auto">
            <a:xfrm>
              <a:off x="8162925" y="1633539"/>
              <a:ext cx="6732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/>
            </a:p>
          </p:txBody>
        </p:sp>
        <p:sp>
          <p:nvSpPr>
            <p:cNvPr id="9229" name="Rectangle 24"/>
            <p:cNvSpPr>
              <a:spLocks noChangeArrowheads="1"/>
            </p:cNvSpPr>
            <p:nvPr/>
          </p:nvSpPr>
          <p:spPr bwMode="auto">
            <a:xfrm>
              <a:off x="8181975" y="1981201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/>
            </a:p>
          </p:txBody>
        </p:sp>
        <p:sp>
          <p:nvSpPr>
            <p:cNvPr id="9230" name="Rectangle 25"/>
            <p:cNvSpPr>
              <a:spLocks noChangeArrowheads="1"/>
            </p:cNvSpPr>
            <p:nvPr/>
          </p:nvSpPr>
          <p:spPr bwMode="auto">
            <a:xfrm>
              <a:off x="8810626" y="1609725"/>
              <a:ext cx="695325" cy="41719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Rectangle 26"/>
            <p:cNvSpPr>
              <a:spLocks noChangeArrowheads="1"/>
            </p:cNvSpPr>
            <p:nvPr/>
          </p:nvSpPr>
          <p:spPr bwMode="auto">
            <a:xfrm>
              <a:off x="8907463" y="3613151"/>
              <a:ext cx="5207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Encoder</a:t>
              </a:r>
              <a:endParaRPr lang="en-US"/>
            </a:p>
          </p:txBody>
        </p:sp>
        <p:sp>
          <p:nvSpPr>
            <p:cNvPr id="9232" name="Line 27"/>
            <p:cNvSpPr>
              <a:spLocks noChangeShapeType="1"/>
            </p:cNvSpPr>
            <p:nvPr/>
          </p:nvSpPr>
          <p:spPr bwMode="auto">
            <a:xfrm>
              <a:off x="8645525" y="1868489"/>
              <a:ext cx="165100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Freeform 28"/>
            <p:cNvSpPr>
              <a:spLocks/>
            </p:cNvSpPr>
            <p:nvPr/>
          </p:nvSpPr>
          <p:spPr bwMode="auto">
            <a:xfrm>
              <a:off x="7427914" y="2130426"/>
              <a:ext cx="522287" cy="695325"/>
            </a:xfrm>
            <a:custGeom>
              <a:avLst/>
              <a:gdLst>
                <a:gd name="T0" fmla="*/ 0 w 329"/>
                <a:gd name="T1" fmla="*/ 0 h 438"/>
                <a:gd name="T2" fmla="*/ 0 w 329"/>
                <a:gd name="T3" fmla="*/ 2147483647 h 438"/>
                <a:gd name="T4" fmla="*/ 2147483647 w 329"/>
                <a:gd name="T5" fmla="*/ 2147483647 h 438"/>
                <a:gd name="T6" fmla="*/ 0 w 329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438"/>
                <a:gd name="T14" fmla="*/ 329 w 329"/>
                <a:gd name="T15" fmla="*/ 438 h 4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438">
                  <a:moveTo>
                    <a:pt x="0" y="0"/>
                  </a:moveTo>
                  <a:lnTo>
                    <a:pt x="0" y="438"/>
                  </a:lnTo>
                  <a:lnTo>
                    <a:pt x="329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29"/>
            <p:cNvSpPr>
              <a:spLocks noChangeArrowheads="1"/>
            </p:cNvSpPr>
            <p:nvPr/>
          </p:nvSpPr>
          <p:spPr bwMode="auto">
            <a:xfrm>
              <a:off x="7467600" y="2243139"/>
              <a:ext cx="6732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/>
            </a:p>
          </p:txBody>
        </p:sp>
        <p:sp>
          <p:nvSpPr>
            <p:cNvPr id="9235" name="Rectangle 30"/>
            <p:cNvSpPr>
              <a:spLocks noChangeArrowheads="1"/>
            </p:cNvSpPr>
            <p:nvPr/>
          </p:nvSpPr>
          <p:spPr bwMode="auto">
            <a:xfrm>
              <a:off x="7485063" y="2590801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/>
            </a:p>
          </p:txBody>
        </p:sp>
        <p:sp>
          <p:nvSpPr>
            <p:cNvPr id="9236" name="Line 31"/>
            <p:cNvSpPr>
              <a:spLocks noChangeShapeType="1"/>
            </p:cNvSpPr>
            <p:nvPr/>
          </p:nvSpPr>
          <p:spPr bwMode="auto">
            <a:xfrm>
              <a:off x="7950201" y="2478089"/>
              <a:ext cx="86042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Freeform 32"/>
            <p:cNvSpPr>
              <a:spLocks/>
            </p:cNvSpPr>
            <p:nvPr/>
          </p:nvSpPr>
          <p:spPr bwMode="auto">
            <a:xfrm>
              <a:off x="6372226" y="1651001"/>
              <a:ext cx="1751013" cy="131763"/>
            </a:xfrm>
            <a:custGeom>
              <a:avLst/>
              <a:gdLst>
                <a:gd name="T0" fmla="*/ 0 w 1103"/>
                <a:gd name="T1" fmla="*/ 2147483647 h 83"/>
                <a:gd name="T2" fmla="*/ 0 w 1103"/>
                <a:gd name="T3" fmla="*/ 0 h 83"/>
                <a:gd name="T4" fmla="*/ 2147483647 w 1103"/>
                <a:gd name="T5" fmla="*/ 0 h 83"/>
                <a:gd name="T6" fmla="*/ 0 60000 65536"/>
                <a:gd name="T7" fmla="*/ 0 60000 65536"/>
                <a:gd name="T8" fmla="*/ 0 60000 65536"/>
                <a:gd name="T9" fmla="*/ 0 w 1103"/>
                <a:gd name="T10" fmla="*/ 0 h 83"/>
                <a:gd name="T11" fmla="*/ 1103 w 1103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3" h="83">
                  <a:moveTo>
                    <a:pt x="0" y="83"/>
                  </a:moveTo>
                  <a:lnTo>
                    <a:pt x="0" y="0"/>
                  </a:lnTo>
                  <a:lnTo>
                    <a:pt x="110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33"/>
            <p:cNvSpPr>
              <a:spLocks noChangeShapeType="1"/>
            </p:cNvSpPr>
            <p:nvPr/>
          </p:nvSpPr>
          <p:spPr bwMode="auto">
            <a:xfrm>
              <a:off x="6372225" y="1957389"/>
              <a:ext cx="1588" cy="43338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34"/>
            <p:cNvSpPr>
              <a:spLocks/>
            </p:cNvSpPr>
            <p:nvPr/>
          </p:nvSpPr>
          <p:spPr bwMode="auto">
            <a:xfrm>
              <a:off x="6372225" y="2230439"/>
              <a:ext cx="1055688" cy="160337"/>
            </a:xfrm>
            <a:custGeom>
              <a:avLst/>
              <a:gdLst>
                <a:gd name="T0" fmla="*/ 0 w 665"/>
                <a:gd name="T1" fmla="*/ 2147483647 h 101"/>
                <a:gd name="T2" fmla="*/ 0 w 665"/>
                <a:gd name="T3" fmla="*/ 2147483647 h 101"/>
                <a:gd name="T4" fmla="*/ 2147483647 w 665"/>
                <a:gd name="T5" fmla="*/ 2147483647 h 101"/>
                <a:gd name="T6" fmla="*/ 2147483647 w 665"/>
                <a:gd name="T7" fmla="*/ 2147483647 h 101"/>
                <a:gd name="T8" fmla="*/ 2147483647 w 665"/>
                <a:gd name="T9" fmla="*/ 2147483647 h 101"/>
                <a:gd name="T10" fmla="*/ 2147483647 w 665"/>
                <a:gd name="T11" fmla="*/ 0 h 101"/>
                <a:gd name="T12" fmla="*/ 2147483647 w 665"/>
                <a:gd name="T13" fmla="*/ 2147483647 h 101"/>
                <a:gd name="T14" fmla="*/ 2147483647 w 665"/>
                <a:gd name="T15" fmla="*/ 2147483647 h 101"/>
                <a:gd name="T16" fmla="*/ 2147483647 w 665"/>
                <a:gd name="T17" fmla="*/ 2147483647 h 101"/>
                <a:gd name="T18" fmla="*/ 2147483647 w 665"/>
                <a:gd name="T19" fmla="*/ 2147483647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5"/>
                <a:gd name="T31" fmla="*/ 0 h 101"/>
                <a:gd name="T32" fmla="*/ 665 w 66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5" h="101">
                  <a:moveTo>
                    <a:pt x="0" y="101"/>
                  </a:moveTo>
                  <a:lnTo>
                    <a:pt x="0" y="19"/>
                  </a:lnTo>
                  <a:lnTo>
                    <a:pt x="202" y="19"/>
                  </a:lnTo>
                  <a:lnTo>
                    <a:pt x="203" y="10"/>
                  </a:lnTo>
                  <a:lnTo>
                    <a:pt x="210" y="3"/>
                  </a:lnTo>
                  <a:lnTo>
                    <a:pt x="219" y="0"/>
                  </a:lnTo>
                  <a:lnTo>
                    <a:pt x="229" y="3"/>
                  </a:lnTo>
                  <a:lnTo>
                    <a:pt x="235" y="10"/>
                  </a:lnTo>
                  <a:lnTo>
                    <a:pt x="238" y="19"/>
                  </a:lnTo>
                  <a:lnTo>
                    <a:pt x="665" y="1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35"/>
            <p:cNvSpPr>
              <a:spLocks/>
            </p:cNvSpPr>
            <p:nvPr/>
          </p:nvSpPr>
          <p:spPr bwMode="auto">
            <a:xfrm>
              <a:off x="6719888" y="2043114"/>
              <a:ext cx="1403350" cy="4086225"/>
            </a:xfrm>
            <a:custGeom>
              <a:avLst/>
              <a:gdLst>
                <a:gd name="T0" fmla="*/ 0 w 884"/>
                <a:gd name="T1" fmla="*/ 2147483647 h 2574"/>
                <a:gd name="T2" fmla="*/ 0 w 884"/>
                <a:gd name="T3" fmla="*/ 0 h 2574"/>
                <a:gd name="T4" fmla="*/ 2147483647 w 884"/>
                <a:gd name="T5" fmla="*/ 0 h 2574"/>
                <a:gd name="T6" fmla="*/ 0 60000 65536"/>
                <a:gd name="T7" fmla="*/ 0 60000 65536"/>
                <a:gd name="T8" fmla="*/ 0 60000 65536"/>
                <a:gd name="T9" fmla="*/ 0 w 884"/>
                <a:gd name="T10" fmla="*/ 0 h 2574"/>
                <a:gd name="T11" fmla="*/ 884 w 884"/>
                <a:gd name="T12" fmla="*/ 2574 h 2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4" h="2574">
                  <a:moveTo>
                    <a:pt x="0" y="2574"/>
                  </a:moveTo>
                  <a:lnTo>
                    <a:pt x="0" y="0"/>
                  </a:lnTo>
                  <a:lnTo>
                    <a:pt x="88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36"/>
            <p:cNvSpPr>
              <a:spLocks/>
            </p:cNvSpPr>
            <p:nvPr/>
          </p:nvSpPr>
          <p:spPr bwMode="auto">
            <a:xfrm>
              <a:off x="6337300" y="3043239"/>
              <a:ext cx="69850" cy="174625"/>
            </a:xfrm>
            <a:custGeom>
              <a:avLst/>
              <a:gdLst>
                <a:gd name="T0" fmla="*/ 2147483647 w 44"/>
                <a:gd name="T1" fmla="*/ 0 h 110"/>
                <a:gd name="T2" fmla="*/ 2147483647 w 44"/>
                <a:gd name="T3" fmla="*/ 2147483647 h 110"/>
                <a:gd name="T4" fmla="*/ 0 w 44"/>
                <a:gd name="T5" fmla="*/ 2147483647 h 110"/>
                <a:gd name="T6" fmla="*/ 2147483647 w 44"/>
                <a:gd name="T7" fmla="*/ 2147483647 h 110"/>
                <a:gd name="T8" fmla="*/ 0 w 44"/>
                <a:gd name="T9" fmla="*/ 2147483647 h 110"/>
                <a:gd name="T10" fmla="*/ 2147483647 w 44"/>
                <a:gd name="T11" fmla="*/ 2147483647 h 110"/>
                <a:gd name="T12" fmla="*/ 0 w 44"/>
                <a:gd name="T13" fmla="*/ 2147483647 h 110"/>
                <a:gd name="T14" fmla="*/ 2147483647 w 44"/>
                <a:gd name="T15" fmla="*/ 2147483647 h 1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10"/>
                <a:gd name="T26" fmla="*/ 44 w 44"/>
                <a:gd name="T27" fmla="*/ 110 h 1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10">
                  <a:moveTo>
                    <a:pt x="22" y="0"/>
                  </a:moveTo>
                  <a:lnTo>
                    <a:pt x="44" y="9"/>
                  </a:lnTo>
                  <a:lnTo>
                    <a:pt x="0" y="27"/>
                  </a:lnTo>
                  <a:lnTo>
                    <a:pt x="44" y="46"/>
                  </a:lnTo>
                  <a:lnTo>
                    <a:pt x="0" y="63"/>
                  </a:lnTo>
                  <a:lnTo>
                    <a:pt x="44" y="82"/>
                  </a:lnTo>
                  <a:lnTo>
                    <a:pt x="0" y="100"/>
                  </a:lnTo>
                  <a:lnTo>
                    <a:pt x="22" y="1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37"/>
            <p:cNvSpPr>
              <a:spLocks/>
            </p:cNvSpPr>
            <p:nvPr/>
          </p:nvSpPr>
          <p:spPr bwMode="auto">
            <a:xfrm>
              <a:off x="6337300" y="3651250"/>
              <a:ext cx="69850" cy="173038"/>
            </a:xfrm>
            <a:custGeom>
              <a:avLst/>
              <a:gdLst>
                <a:gd name="T0" fmla="*/ 2147483647 w 44"/>
                <a:gd name="T1" fmla="*/ 0 h 109"/>
                <a:gd name="T2" fmla="*/ 2147483647 w 44"/>
                <a:gd name="T3" fmla="*/ 2147483647 h 109"/>
                <a:gd name="T4" fmla="*/ 0 w 44"/>
                <a:gd name="T5" fmla="*/ 2147483647 h 109"/>
                <a:gd name="T6" fmla="*/ 2147483647 w 44"/>
                <a:gd name="T7" fmla="*/ 2147483647 h 109"/>
                <a:gd name="T8" fmla="*/ 0 w 44"/>
                <a:gd name="T9" fmla="*/ 2147483647 h 109"/>
                <a:gd name="T10" fmla="*/ 2147483647 w 44"/>
                <a:gd name="T11" fmla="*/ 2147483647 h 109"/>
                <a:gd name="T12" fmla="*/ 0 w 44"/>
                <a:gd name="T13" fmla="*/ 2147483647 h 109"/>
                <a:gd name="T14" fmla="*/ 2147483647 w 44"/>
                <a:gd name="T15" fmla="*/ 2147483647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09"/>
                <a:gd name="T26" fmla="*/ 44 w 44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09">
                  <a:moveTo>
                    <a:pt x="22" y="0"/>
                  </a:moveTo>
                  <a:lnTo>
                    <a:pt x="44" y="9"/>
                  </a:lnTo>
                  <a:lnTo>
                    <a:pt x="0" y="28"/>
                  </a:lnTo>
                  <a:lnTo>
                    <a:pt x="44" y="45"/>
                  </a:lnTo>
                  <a:lnTo>
                    <a:pt x="0" y="64"/>
                  </a:lnTo>
                  <a:lnTo>
                    <a:pt x="44" y="82"/>
                  </a:lnTo>
                  <a:lnTo>
                    <a:pt x="0" y="101"/>
                  </a:lnTo>
                  <a:lnTo>
                    <a:pt x="22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38"/>
            <p:cNvSpPr>
              <a:spLocks/>
            </p:cNvSpPr>
            <p:nvPr/>
          </p:nvSpPr>
          <p:spPr bwMode="auto">
            <a:xfrm>
              <a:off x="8123239" y="2781301"/>
              <a:ext cx="522287" cy="695325"/>
            </a:xfrm>
            <a:custGeom>
              <a:avLst/>
              <a:gdLst>
                <a:gd name="T0" fmla="*/ 0 w 329"/>
                <a:gd name="T1" fmla="*/ 0 h 438"/>
                <a:gd name="T2" fmla="*/ 0 w 329"/>
                <a:gd name="T3" fmla="*/ 2147483647 h 438"/>
                <a:gd name="T4" fmla="*/ 2147483647 w 329"/>
                <a:gd name="T5" fmla="*/ 2147483647 h 438"/>
                <a:gd name="T6" fmla="*/ 0 w 329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438"/>
                <a:gd name="T14" fmla="*/ 329 w 329"/>
                <a:gd name="T15" fmla="*/ 438 h 4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438">
                  <a:moveTo>
                    <a:pt x="0" y="0"/>
                  </a:moveTo>
                  <a:lnTo>
                    <a:pt x="0" y="438"/>
                  </a:lnTo>
                  <a:lnTo>
                    <a:pt x="329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Rectangle 39"/>
            <p:cNvSpPr>
              <a:spLocks noChangeArrowheads="1"/>
            </p:cNvSpPr>
            <p:nvPr/>
          </p:nvSpPr>
          <p:spPr bwMode="auto">
            <a:xfrm>
              <a:off x="8162925" y="2895601"/>
              <a:ext cx="6732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/>
            </a:p>
          </p:txBody>
        </p:sp>
        <p:sp>
          <p:nvSpPr>
            <p:cNvPr id="9245" name="Rectangle 40"/>
            <p:cNvSpPr>
              <a:spLocks noChangeArrowheads="1"/>
            </p:cNvSpPr>
            <p:nvPr/>
          </p:nvSpPr>
          <p:spPr bwMode="auto">
            <a:xfrm>
              <a:off x="8181975" y="3243264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/>
            </a:p>
          </p:txBody>
        </p:sp>
        <p:sp>
          <p:nvSpPr>
            <p:cNvPr id="9246" name="Line 41"/>
            <p:cNvSpPr>
              <a:spLocks noChangeShapeType="1"/>
            </p:cNvSpPr>
            <p:nvPr/>
          </p:nvSpPr>
          <p:spPr bwMode="auto">
            <a:xfrm>
              <a:off x="8645525" y="3128964"/>
              <a:ext cx="165100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42"/>
            <p:cNvSpPr>
              <a:spLocks/>
            </p:cNvSpPr>
            <p:nvPr/>
          </p:nvSpPr>
          <p:spPr bwMode="auto">
            <a:xfrm>
              <a:off x="7427914" y="3390901"/>
              <a:ext cx="522287" cy="695325"/>
            </a:xfrm>
            <a:custGeom>
              <a:avLst/>
              <a:gdLst>
                <a:gd name="T0" fmla="*/ 0 w 329"/>
                <a:gd name="T1" fmla="*/ 0 h 438"/>
                <a:gd name="T2" fmla="*/ 0 w 329"/>
                <a:gd name="T3" fmla="*/ 2147483647 h 438"/>
                <a:gd name="T4" fmla="*/ 2147483647 w 329"/>
                <a:gd name="T5" fmla="*/ 2147483647 h 438"/>
                <a:gd name="T6" fmla="*/ 0 w 329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438"/>
                <a:gd name="T14" fmla="*/ 329 w 329"/>
                <a:gd name="T15" fmla="*/ 438 h 4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438">
                  <a:moveTo>
                    <a:pt x="0" y="0"/>
                  </a:moveTo>
                  <a:lnTo>
                    <a:pt x="0" y="438"/>
                  </a:lnTo>
                  <a:lnTo>
                    <a:pt x="329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Rectangle 43"/>
            <p:cNvSpPr>
              <a:spLocks noChangeArrowheads="1"/>
            </p:cNvSpPr>
            <p:nvPr/>
          </p:nvSpPr>
          <p:spPr bwMode="auto">
            <a:xfrm>
              <a:off x="7467600" y="3505201"/>
              <a:ext cx="6732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/>
            </a:p>
          </p:txBody>
        </p:sp>
        <p:sp>
          <p:nvSpPr>
            <p:cNvPr id="9249" name="Rectangle 44"/>
            <p:cNvSpPr>
              <a:spLocks noChangeArrowheads="1"/>
            </p:cNvSpPr>
            <p:nvPr/>
          </p:nvSpPr>
          <p:spPr bwMode="auto">
            <a:xfrm>
              <a:off x="7485063" y="3852864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/>
            </a:p>
          </p:txBody>
        </p:sp>
        <p:sp>
          <p:nvSpPr>
            <p:cNvPr id="9250" name="Line 45"/>
            <p:cNvSpPr>
              <a:spLocks noChangeShapeType="1"/>
            </p:cNvSpPr>
            <p:nvPr/>
          </p:nvSpPr>
          <p:spPr bwMode="auto">
            <a:xfrm>
              <a:off x="7950201" y="3738564"/>
              <a:ext cx="86042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46"/>
            <p:cNvSpPr>
              <a:spLocks/>
            </p:cNvSpPr>
            <p:nvPr/>
          </p:nvSpPr>
          <p:spPr bwMode="auto">
            <a:xfrm>
              <a:off x="6372226" y="2884488"/>
              <a:ext cx="1751013" cy="158750"/>
            </a:xfrm>
            <a:custGeom>
              <a:avLst/>
              <a:gdLst>
                <a:gd name="T0" fmla="*/ 0 w 1103"/>
                <a:gd name="T1" fmla="*/ 2147483647 h 100"/>
                <a:gd name="T2" fmla="*/ 0 w 1103"/>
                <a:gd name="T3" fmla="*/ 2147483647 h 100"/>
                <a:gd name="T4" fmla="*/ 2147483647 w 1103"/>
                <a:gd name="T5" fmla="*/ 2147483647 h 100"/>
                <a:gd name="T6" fmla="*/ 2147483647 w 1103"/>
                <a:gd name="T7" fmla="*/ 2147483647 h 100"/>
                <a:gd name="T8" fmla="*/ 2147483647 w 1103"/>
                <a:gd name="T9" fmla="*/ 2147483647 h 100"/>
                <a:gd name="T10" fmla="*/ 2147483647 w 1103"/>
                <a:gd name="T11" fmla="*/ 0 h 100"/>
                <a:gd name="T12" fmla="*/ 2147483647 w 1103"/>
                <a:gd name="T13" fmla="*/ 2147483647 h 100"/>
                <a:gd name="T14" fmla="*/ 2147483647 w 1103"/>
                <a:gd name="T15" fmla="*/ 2147483647 h 100"/>
                <a:gd name="T16" fmla="*/ 2147483647 w 1103"/>
                <a:gd name="T17" fmla="*/ 2147483647 h 100"/>
                <a:gd name="T18" fmla="*/ 2147483647 w 1103"/>
                <a:gd name="T19" fmla="*/ 2147483647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3"/>
                <a:gd name="T31" fmla="*/ 0 h 100"/>
                <a:gd name="T32" fmla="*/ 1103 w 1103"/>
                <a:gd name="T33" fmla="*/ 100 h 1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3" h="100">
                  <a:moveTo>
                    <a:pt x="0" y="100"/>
                  </a:moveTo>
                  <a:lnTo>
                    <a:pt x="0" y="17"/>
                  </a:lnTo>
                  <a:lnTo>
                    <a:pt x="202" y="17"/>
                  </a:lnTo>
                  <a:lnTo>
                    <a:pt x="203" y="8"/>
                  </a:lnTo>
                  <a:lnTo>
                    <a:pt x="210" y="1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5" y="8"/>
                  </a:lnTo>
                  <a:lnTo>
                    <a:pt x="238" y="17"/>
                  </a:lnTo>
                  <a:lnTo>
                    <a:pt x="1103" y="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47"/>
            <p:cNvSpPr>
              <a:spLocks noChangeShapeType="1"/>
            </p:cNvSpPr>
            <p:nvPr/>
          </p:nvSpPr>
          <p:spPr bwMode="auto">
            <a:xfrm>
              <a:off x="6372225" y="3217864"/>
              <a:ext cx="1588" cy="43338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48"/>
            <p:cNvSpPr>
              <a:spLocks/>
            </p:cNvSpPr>
            <p:nvPr/>
          </p:nvSpPr>
          <p:spPr bwMode="auto">
            <a:xfrm>
              <a:off x="6372225" y="3490914"/>
              <a:ext cx="1055688" cy="160337"/>
            </a:xfrm>
            <a:custGeom>
              <a:avLst/>
              <a:gdLst>
                <a:gd name="T0" fmla="*/ 0 w 665"/>
                <a:gd name="T1" fmla="*/ 2147483647 h 101"/>
                <a:gd name="T2" fmla="*/ 0 w 665"/>
                <a:gd name="T3" fmla="*/ 2147483647 h 101"/>
                <a:gd name="T4" fmla="*/ 2147483647 w 665"/>
                <a:gd name="T5" fmla="*/ 2147483647 h 101"/>
                <a:gd name="T6" fmla="*/ 2147483647 w 665"/>
                <a:gd name="T7" fmla="*/ 2147483647 h 101"/>
                <a:gd name="T8" fmla="*/ 2147483647 w 665"/>
                <a:gd name="T9" fmla="*/ 2147483647 h 101"/>
                <a:gd name="T10" fmla="*/ 2147483647 w 665"/>
                <a:gd name="T11" fmla="*/ 0 h 101"/>
                <a:gd name="T12" fmla="*/ 2147483647 w 665"/>
                <a:gd name="T13" fmla="*/ 2147483647 h 101"/>
                <a:gd name="T14" fmla="*/ 2147483647 w 665"/>
                <a:gd name="T15" fmla="*/ 2147483647 h 101"/>
                <a:gd name="T16" fmla="*/ 2147483647 w 665"/>
                <a:gd name="T17" fmla="*/ 2147483647 h 101"/>
                <a:gd name="T18" fmla="*/ 2147483647 w 665"/>
                <a:gd name="T19" fmla="*/ 2147483647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5"/>
                <a:gd name="T31" fmla="*/ 0 h 101"/>
                <a:gd name="T32" fmla="*/ 665 w 66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5" h="101">
                  <a:moveTo>
                    <a:pt x="0" y="101"/>
                  </a:moveTo>
                  <a:lnTo>
                    <a:pt x="0" y="19"/>
                  </a:lnTo>
                  <a:lnTo>
                    <a:pt x="202" y="19"/>
                  </a:lnTo>
                  <a:lnTo>
                    <a:pt x="203" y="10"/>
                  </a:lnTo>
                  <a:lnTo>
                    <a:pt x="210" y="3"/>
                  </a:lnTo>
                  <a:lnTo>
                    <a:pt x="219" y="0"/>
                  </a:lnTo>
                  <a:lnTo>
                    <a:pt x="229" y="3"/>
                  </a:lnTo>
                  <a:lnTo>
                    <a:pt x="235" y="10"/>
                  </a:lnTo>
                  <a:lnTo>
                    <a:pt x="238" y="19"/>
                  </a:lnTo>
                  <a:lnTo>
                    <a:pt x="665" y="1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49"/>
            <p:cNvSpPr>
              <a:spLocks noChangeShapeType="1"/>
            </p:cNvSpPr>
            <p:nvPr/>
          </p:nvSpPr>
          <p:spPr bwMode="auto">
            <a:xfrm>
              <a:off x="6372225" y="2563814"/>
              <a:ext cx="1588" cy="4794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50"/>
            <p:cNvSpPr>
              <a:spLocks/>
            </p:cNvSpPr>
            <p:nvPr/>
          </p:nvSpPr>
          <p:spPr bwMode="auto">
            <a:xfrm>
              <a:off x="6337300" y="4260851"/>
              <a:ext cx="69850" cy="174625"/>
            </a:xfrm>
            <a:custGeom>
              <a:avLst/>
              <a:gdLst>
                <a:gd name="T0" fmla="*/ 2147483647 w 44"/>
                <a:gd name="T1" fmla="*/ 0 h 110"/>
                <a:gd name="T2" fmla="*/ 2147483647 w 44"/>
                <a:gd name="T3" fmla="*/ 2147483647 h 110"/>
                <a:gd name="T4" fmla="*/ 0 w 44"/>
                <a:gd name="T5" fmla="*/ 2147483647 h 110"/>
                <a:gd name="T6" fmla="*/ 2147483647 w 44"/>
                <a:gd name="T7" fmla="*/ 2147483647 h 110"/>
                <a:gd name="T8" fmla="*/ 0 w 44"/>
                <a:gd name="T9" fmla="*/ 2147483647 h 110"/>
                <a:gd name="T10" fmla="*/ 2147483647 w 44"/>
                <a:gd name="T11" fmla="*/ 2147483647 h 110"/>
                <a:gd name="T12" fmla="*/ 0 w 44"/>
                <a:gd name="T13" fmla="*/ 2147483647 h 110"/>
                <a:gd name="T14" fmla="*/ 2147483647 w 44"/>
                <a:gd name="T15" fmla="*/ 2147483647 h 1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10"/>
                <a:gd name="T26" fmla="*/ 44 w 44"/>
                <a:gd name="T27" fmla="*/ 110 h 1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10">
                  <a:moveTo>
                    <a:pt x="22" y="0"/>
                  </a:moveTo>
                  <a:lnTo>
                    <a:pt x="44" y="9"/>
                  </a:lnTo>
                  <a:lnTo>
                    <a:pt x="0" y="26"/>
                  </a:lnTo>
                  <a:lnTo>
                    <a:pt x="44" y="45"/>
                  </a:lnTo>
                  <a:lnTo>
                    <a:pt x="0" y="63"/>
                  </a:lnTo>
                  <a:lnTo>
                    <a:pt x="44" y="82"/>
                  </a:lnTo>
                  <a:lnTo>
                    <a:pt x="0" y="99"/>
                  </a:lnTo>
                  <a:lnTo>
                    <a:pt x="22" y="1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51"/>
            <p:cNvSpPr>
              <a:spLocks/>
            </p:cNvSpPr>
            <p:nvPr/>
          </p:nvSpPr>
          <p:spPr bwMode="auto">
            <a:xfrm>
              <a:off x="6337300" y="4868864"/>
              <a:ext cx="69850" cy="173037"/>
            </a:xfrm>
            <a:custGeom>
              <a:avLst/>
              <a:gdLst>
                <a:gd name="T0" fmla="*/ 2147483647 w 44"/>
                <a:gd name="T1" fmla="*/ 0 h 109"/>
                <a:gd name="T2" fmla="*/ 2147483647 w 44"/>
                <a:gd name="T3" fmla="*/ 2147483647 h 109"/>
                <a:gd name="T4" fmla="*/ 0 w 44"/>
                <a:gd name="T5" fmla="*/ 2147483647 h 109"/>
                <a:gd name="T6" fmla="*/ 2147483647 w 44"/>
                <a:gd name="T7" fmla="*/ 2147483647 h 109"/>
                <a:gd name="T8" fmla="*/ 0 w 44"/>
                <a:gd name="T9" fmla="*/ 2147483647 h 109"/>
                <a:gd name="T10" fmla="*/ 2147483647 w 44"/>
                <a:gd name="T11" fmla="*/ 2147483647 h 109"/>
                <a:gd name="T12" fmla="*/ 0 w 44"/>
                <a:gd name="T13" fmla="*/ 2147483647 h 109"/>
                <a:gd name="T14" fmla="*/ 2147483647 w 44"/>
                <a:gd name="T15" fmla="*/ 2147483647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09"/>
                <a:gd name="T26" fmla="*/ 44 w 44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09">
                  <a:moveTo>
                    <a:pt x="22" y="0"/>
                  </a:moveTo>
                  <a:lnTo>
                    <a:pt x="44" y="8"/>
                  </a:lnTo>
                  <a:lnTo>
                    <a:pt x="0" y="27"/>
                  </a:lnTo>
                  <a:lnTo>
                    <a:pt x="44" y="45"/>
                  </a:lnTo>
                  <a:lnTo>
                    <a:pt x="0" y="64"/>
                  </a:lnTo>
                  <a:lnTo>
                    <a:pt x="44" y="83"/>
                  </a:lnTo>
                  <a:lnTo>
                    <a:pt x="0" y="100"/>
                  </a:lnTo>
                  <a:lnTo>
                    <a:pt x="22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52"/>
            <p:cNvSpPr>
              <a:spLocks/>
            </p:cNvSpPr>
            <p:nvPr/>
          </p:nvSpPr>
          <p:spPr bwMode="auto">
            <a:xfrm>
              <a:off x="8123239" y="3998914"/>
              <a:ext cx="522287" cy="695325"/>
            </a:xfrm>
            <a:custGeom>
              <a:avLst/>
              <a:gdLst>
                <a:gd name="T0" fmla="*/ 0 w 329"/>
                <a:gd name="T1" fmla="*/ 0 h 438"/>
                <a:gd name="T2" fmla="*/ 0 w 329"/>
                <a:gd name="T3" fmla="*/ 2147483647 h 438"/>
                <a:gd name="T4" fmla="*/ 2147483647 w 329"/>
                <a:gd name="T5" fmla="*/ 2147483647 h 438"/>
                <a:gd name="T6" fmla="*/ 0 w 329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438"/>
                <a:gd name="T14" fmla="*/ 329 w 329"/>
                <a:gd name="T15" fmla="*/ 438 h 4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438">
                  <a:moveTo>
                    <a:pt x="0" y="0"/>
                  </a:moveTo>
                  <a:lnTo>
                    <a:pt x="0" y="438"/>
                  </a:lnTo>
                  <a:lnTo>
                    <a:pt x="329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Rectangle 53"/>
            <p:cNvSpPr>
              <a:spLocks noChangeArrowheads="1"/>
            </p:cNvSpPr>
            <p:nvPr/>
          </p:nvSpPr>
          <p:spPr bwMode="auto">
            <a:xfrm>
              <a:off x="8162925" y="4111626"/>
              <a:ext cx="6732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/>
            </a:p>
          </p:txBody>
        </p:sp>
        <p:sp>
          <p:nvSpPr>
            <p:cNvPr id="9259" name="Rectangle 54"/>
            <p:cNvSpPr>
              <a:spLocks noChangeArrowheads="1"/>
            </p:cNvSpPr>
            <p:nvPr/>
          </p:nvSpPr>
          <p:spPr bwMode="auto">
            <a:xfrm>
              <a:off x="8181975" y="4459289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/>
            </a:p>
          </p:txBody>
        </p:sp>
        <p:sp>
          <p:nvSpPr>
            <p:cNvPr id="9260" name="Line 55"/>
            <p:cNvSpPr>
              <a:spLocks noChangeShapeType="1"/>
            </p:cNvSpPr>
            <p:nvPr/>
          </p:nvSpPr>
          <p:spPr bwMode="auto">
            <a:xfrm>
              <a:off x="8645525" y="4346575"/>
              <a:ext cx="1651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56"/>
            <p:cNvSpPr>
              <a:spLocks/>
            </p:cNvSpPr>
            <p:nvPr/>
          </p:nvSpPr>
          <p:spPr bwMode="auto">
            <a:xfrm>
              <a:off x="7427914" y="4608514"/>
              <a:ext cx="522287" cy="695325"/>
            </a:xfrm>
            <a:custGeom>
              <a:avLst/>
              <a:gdLst>
                <a:gd name="T0" fmla="*/ 0 w 329"/>
                <a:gd name="T1" fmla="*/ 0 h 438"/>
                <a:gd name="T2" fmla="*/ 0 w 329"/>
                <a:gd name="T3" fmla="*/ 2147483647 h 438"/>
                <a:gd name="T4" fmla="*/ 2147483647 w 329"/>
                <a:gd name="T5" fmla="*/ 2147483647 h 438"/>
                <a:gd name="T6" fmla="*/ 0 w 329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438"/>
                <a:gd name="T14" fmla="*/ 329 w 329"/>
                <a:gd name="T15" fmla="*/ 438 h 4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438">
                  <a:moveTo>
                    <a:pt x="0" y="0"/>
                  </a:moveTo>
                  <a:lnTo>
                    <a:pt x="0" y="438"/>
                  </a:lnTo>
                  <a:lnTo>
                    <a:pt x="329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Rectangle 57"/>
            <p:cNvSpPr>
              <a:spLocks noChangeArrowheads="1"/>
            </p:cNvSpPr>
            <p:nvPr/>
          </p:nvSpPr>
          <p:spPr bwMode="auto">
            <a:xfrm>
              <a:off x="7467600" y="4721226"/>
              <a:ext cx="6732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/>
            </a:p>
          </p:txBody>
        </p:sp>
        <p:sp>
          <p:nvSpPr>
            <p:cNvPr id="9263" name="Rectangle 58"/>
            <p:cNvSpPr>
              <a:spLocks noChangeArrowheads="1"/>
            </p:cNvSpPr>
            <p:nvPr/>
          </p:nvSpPr>
          <p:spPr bwMode="auto">
            <a:xfrm>
              <a:off x="7485063" y="5068889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/>
            </a:p>
          </p:txBody>
        </p:sp>
        <p:sp>
          <p:nvSpPr>
            <p:cNvPr id="9264" name="Line 59"/>
            <p:cNvSpPr>
              <a:spLocks noChangeShapeType="1"/>
            </p:cNvSpPr>
            <p:nvPr/>
          </p:nvSpPr>
          <p:spPr bwMode="auto">
            <a:xfrm>
              <a:off x="7950201" y="4956175"/>
              <a:ext cx="860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60"/>
            <p:cNvSpPr>
              <a:spLocks/>
            </p:cNvSpPr>
            <p:nvPr/>
          </p:nvSpPr>
          <p:spPr bwMode="auto">
            <a:xfrm>
              <a:off x="6372226" y="4100514"/>
              <a:ext cx="1751013" cy="160337"/>
            </a:xfrm>
            <a:custGeom>
              <a:avLst/>
              <a:gdLst>
                <a:gd name="T0" fmla="*/ 0 w 1103"/>
                <a:gd name="T1" fmla="*/ 2147483647 h 101"/>
                <a:gd name="T2" fmla="*/ 0 w 1103"/>
                <a:gd name="T3" fmla="*/ 2147483647 h 101"/>
                <a:gd name="T4" fmla="*/ 2147483647 w 1103"/>
                <a:gd name="T5" fmla="*/ 2147483647 h 101"/>
                <a:gd name="T6" fmla="*/ 2147483647 w 1103"/>
                <a:gd name="T7" fmla="*/ 2147483647 h 101"/>
                <a:gd name="T8" fmla="*/ 2147483647 w 1103"/>
                <a:gd name="T9" fmla="*/ 2147483647 h 101"/>
                <a:gd name="T10" fmla="*/ 2147483647 w 1103"/>
                <a:gd name="T11" fmla="*/ 0 h 101"/>
                <a:gd name="T12" fmla="*/ 2147483647 w 1103"/>
                <a:gd name="T13" fmla="*/ 2147483647 h 101"/>
                <a:gd name="T14" fmla="*/ 2147483647 w 1103"/>
                <a:gd name="T15" fmla="*/ 2147483647 h 101"/>
                <a:gd name="T16" fmla="*/ 2147483647 w 1103"/>
                <a:gd name="T17" fmla="*/ 2147483647 h 101"/>
                <a:gd name="T18" fmla="*/ 2147483647 w 1103"/>
                <a:gd name="T19" fmla="*/ 2147483647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3"/>
                <a:gd name="T31" fmla="*/ 0 h 101"/>
                <a:gd name="T32" fmla="*/ 1103 w 1103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3" h="101">
                  <a:moveTo>
                    <a:pt x="0" y="101"/>
                  </a:moveTo>
                  <a:lnTo>
                    <a:pt x="0" y="18"/>
                  </a:lnTo>
                  <a:lnTo>
                    <a:pt x="202" y="18"/>
                  </a:lnTo>
                  <a:lnTo>
                    <a:pt x="203" y="9"/>
                  </a:lnTo>
                  <a:lnTo>
                    <a:pt x="210" y="3"/>
                  </a:lnTo>
                  <a:lnTo>
                    <a:pt x="219" y="0"/>
                  </a:lnTo>
                  <a:lnTo>
                    <a:pt x="229" y="3"/>
                  </a:lnTo>
                  <a:lnTo>
                    <a:pt x="235" y="9"/>
                  </a:lnTo>
                  <a:lnTo>
                    <a:pt x="238" y="18"/>
                  </a:lnTo>
                  <a:lnTo>
                    <a:pt x="1103" y="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61"/>
            <p:cNvSpPr>
              <a:spLocks noChangeShapeType="1"/>
            </p:cNvSpPr>
            <p:nvPr/>
          </p:nvSpPr>
          <p:spPr bwMode="auto">
            <a:xfrm>
              <a:off x="6372225" y="4435475"/>
              <a:ext cx="1588" cy="433388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62"/>
            <p:cNvSpPr>
              <a:spLocks/>
            </p:cNvSpPr>
            <p:nvPr/>
          </p:nvSpPr>
          <p:spPr bwMode="auto">
            <a:xfrm>
              <a:off x="6372225" y="4708525"/>
              <a:ext cx="1055688" cy="160338"/>
            </a:xfrm>
            <a:custGeom>
              <a:avLst/>
              <a:gdLst>
                <a:gd name="T0" fmla="*/ 0 w 665"/>
                <a:gd name="T1" fmla="*/ 2147483647 h 101"/>
                <a:gd name="T2" fmla="*/ 0 w 665"/>
                <a:gd name="T3" fmla="*/ 2147483647 h 101"/>
                <a:gd name="T4" fmla="*/ 2147483647 w 665"/>
                <a:gd name="T5" fmla="*/ 2147483647 h 101"/>
                <a:gd name="T6" fmla="*/ 2147483647 w 665"/>
                <a:gd name="T7" fmla="*/ 2147483647 h 101"/>
                <a:gd name="T8" fmla="*/ 2147483647 w 665"/>
                <a:gd name="T9" fmla="*/ 2147483647 h 101"/>
                <a:gd name="T10" fmla="*/ 2147483647 w 665"/>
                <a:gd name="T11" fmla="*/ 0 h 101"/>
                <a:gd name="T12" fmla="*/ 2147483647 w 665"/>
                <a:gd name="T13" fmla="*/ 2147483647 h 101"/>
                <a:gd name="T14" fmla="*/ 2147483647 w 665"/>
                <a:gd name="T15" fmla="*/ 2147483647 h 101"/>
                <a:gd name="T16" fmla="*/ 2147483647 w 665"/>
                <a:gd name="T17" fmla="*/ 2147483647 h 101"/>
                <a:gd name="T18" fmla="*/ 2147483647 w 665"/>
                <a:gd name="T19" fmla="*/ 2147483647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5"/>
                <a:gd name="T31" fmla="*/ 0 h 101"/>
                <a:gd name="T32" fmla="*/ 665 w 665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5" h="101">
                  <a:moveTo>
                    <a:pt x="0" y="101"/>
                  </a:moveTo>
                  <a:lnTo>
                    <a:pt x="0" y="19"/>
                  </a:lnTo>
                  <a:lnTo>
                    <a:pt x="202" y="19"/>
                  </a:lnTo>
                  <a:lnTo>
                    <a:pt x="203" y="10"/>
                  </a:lnTo>
                  <a:lnTo>
                    <a:pt x="210" y="3"/>
                  </a:lnTo>
                  <a:lnTo>
                    <a:pt x="219" y="0"/>
                  </a:lnTo>
                  <a:lnTo>
                    <a:pt x="229" y="3"/>
                  </a:lnTo>
                  <a:lnTo>
                    <a:pt x="235" y="10"/>
                  </a:lnTo>
                  <a:lnTo>
                    <a:pt x="238" y="19"/>
                  </a:lnTo>
                  <a:lnTo>
                    <a:pt x="665" y="1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63"/>
            <p:cNvSpPr>
              <a:spLocks noChangeShapeType="1"/>
            </p:cNvSpPr>
            <p:nvPr/>
          </p:nvSpPr>
          <p:spPr bwMode="auto">
            <a:xfrm>
              <a:off x="6372225" y="3781426"/>
              <a:ext cx="1588" cy="4794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64"/>
            <p:cNvSpPr>
              <a:spLocks/>
            </p:cNvSpPr>
            <p:nvPr/>
          </p:nvSpPr>
          <p:spPr bwMode="auto">
            <a:xfrm>
              <a:off x="6337300" y="5478464"/>
              <a:ext cx="69850" cy="173037"/>
            </a:xfrm>
            <a:custGeom>
              <a:avLst/>
              <a:gdLst>
                <a:gd name="T0" fmla="*/ 2147483647 w 44"/>
                <a:gd name="T1" fmla="*/ 0 h 109"/>
                <a:gd name="T2" fmla="*/ 2147483647 w 44"/>
                <a:gd name="T3" fmla="*/ 2147483647 h 109"/>
                <a:gd name="T4" fmla="*/ 0 w 44"/>
                <a:gd name="T5" fmla="*/ 2147483647 h 109"/>
                <a:gd name="T6" fmla="*/ 2147483647 w 44"/>
                <a:gd name="T7" fmla="*/ 2147483647 h 109"/>
                <a:gd name="T8" fmla="*/ 0 w 44"/>
                <a:gd name="T9" fmla="*/ 2147483647 h 109"/>
                <a:gd name="T10" fmla="*/ 2147483647 w 44"/>
                <a:gd name="T11" fmla="*/ 2147483647 h 109"/>
                <a:gd name="T12" fmla="*/ 0 w 44"/>
                <a:gd name="T13" fmla="*/ 2147483647 h 109"/>
                <a:gd name="T14" fmla="*/ 2147483647 w 44"/>
                <a:gd name="T15" fmla="*/ 2147483647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09"/>
                <a:gd name="T26" fmla="*/ 44 w 44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09">
                  <a:moveTo>
                    <a:pt x="22" y="0"/>
                  </a:moveTo>
                  <a:lnTo>
                    <a:pt x="44" y="8"/>
                  </a:lnTo>
                  <a:lnTo>
                    <a:pt x="0" y="27"/>
                  </a:lnTo>
                  <a:lnTo>
                    <a:pt x="44" y="45"/>
                  </a:lnTo>
                  <a:lnTo>
                    <a:pt x="0" y="64"/>
                  </a:lnTo>
                  <a:lnTo>
                    <a:pt x="44" y="81"/>
                  </a:lnTo>
                  <a:lnTo>
                    <a:pt x="0" y="100"/>
                  </a:lnTo>
                  <a:lnTo>
                    <a:pt x="22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65"/>
            <p:cNvSpPr>
              <a:spLocks/>
            </p:cNvSpPr>
            <p:nvPr/>
          </p:nvSpPr>
          <p:spPr bwMode="auto">
            <a:xfrm>
              <a:off x="8123239" y="5216526"/>
              <a:ext cx="522287" cy="695325"/>
            </a:xfrm>
            <a:custGeom>
              <a:avLst/>
              <a:gdLst>
                <a:gd name="T0" fmla="*/ 0 w 329"/>
                <a:gd name="T1" fmla="*/ 0 h 438"/>
                <a:gd name="T2" fmla="*/ 0 w 329"/>
                <a:gd name="T3" fmla="*/ 2147483647 h 438"/>
                <a:gd name="T4" fmla="*/ 2147483647 w 329"/>
                <a:gd name="T5" fmla="*/ 2147483647 h 438"/>
                <a:gd name="T6" fmla="*/ 0 w 329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438"/>
                <a:gd name="T14" fmla="*/ 329 w 329"/>
                <a:gd name="T15" fmla="*/ 438 h 4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438">
                  <a:moveTo>
                    <a:pt x="0" y="0"/>
                  </a:moveTo>
                  <a:lnTo>
                    <a:pt x="0" y="438"/>
                  </a:lnTo>
                  <a:lnTo>
                    <a:pt x="329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Rectangle 66"/>
            <p:cNvSpPr>
              <a:spLocks noChangeArrowheads="1"/>
            </p:cNvSpPr>
            <p:nvPr/>
          </p:nvSpPr>
          <p:spPr bwMode="auto">
            <a:xfrm>
              <a:off x="8162925" y="5329239"/>
              <a:ext cx="6732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/>
            </a:p>
          </p:txBody>
        </p:sp>
        <p:sp>
          <p:nvSpPr>
            <p:cNvPr id="9272" name="Rectangle 67"/>
            <p:cNvSpPr>
              <a:spLocks noChangeArrowheads="1"/>
            </p:cNvSpPr>
            <p:nvPr/>
          </p:nvSpPr>
          <p:spPr bwMode="auto">
            <a:xfrm>
              <a:off x="8181975" y="5678489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/>
            </a:p>
          </p:txBody>
        </p:sp>
        <p:sp>
          <p:nvSpPr>
            <p:cNvPr id="9273" name="Line 68"/>
            <p:cNvSpPr>
              <a:spLocks noChangeShapeType="1"/>
            </p:cNvSpPr>
            <p:nvPr/>
          </p:nvSpPr>
          <p:spPr bwMode="auto">
            <a:xfrm>
              <a:off x="8645525" y="5564189"/>
              <a:ext cx="165100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69"/>
            <p:cNvSpPr>
              <a:spLocks/>
            </p:cNvSpPr>
            <p:nvPr/>
          </p:nvSpPr>
          <p:spPr bwMode="auto">
            <a:xfrm>
              <a:off x="6372226" y="5318125"/>
              <a:ext cx="1751013" cy="160338"/>
            </a:xfrm>
            <a:custGeom>
              <a:avLst/>
              <a:gdLst>
                <a:gd name="T0" fmla="*/ 0 w 1103"/>
                <a:gd name="T1" fmla="*/ 2147483647 h 101"/>
                <a:gd name="T2" fmla="*/ 0 w 1103"/>
                <a:gd name="T3" fmla="*/ 2147483647 h 101"/>
                <a:gd name="T4" fmla="*/ 2147483647 w 1103"/>
                <a:gd name="T5" fmla="*/ 2147483647 h 101"/>
                <a:gd name="T6" fmla="*/ 2147483647 w 1103"/>
                <a:gd name="T7" fmla="*/ 2147483647 h 101"/>
                <a:gd name="T8" fmla="*/ 2147483647 w 1103"/>
                <a:gd name="T9" fmla="*/ 2147483647 h 101"/>
                <a:gd name="T10" fmla="*/ 2147483647 w 1103"/>
                <a:gd name="T11" fmla="*/ 0 h 101"/>
                <a:gd name="T12" fmla="*/ 2147483647 w 1103"/>
                <a:gd name="T13" fmla="*/ 2147483647 h 101"/>
                <a:gd name="T14" fmla="*/ 2147483647 w 1103"/>
                <a:gd name="T15" fmla="*/ 2147483647 h 101"/>
                <a:gd name="T16" fmla="*/ 2147483647 w 1103"/>
                <a:gd name="T17" fmla="*/ 2147483647 h 101"/>
                <a:gd name="T18" fmla="*/ 2147483647 w 1103"/>
                <a:gd name="T19" fmla="*/ 2147483647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3"/>
                <a:gd name="T31" fmla="*/ 0 h 101"/>
                <a:gd name="T32" fmla="*/ 1103 w 1103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3" h="101">
                  <a:moveTo>
                    <a:pt x="0" y="101"/>
                  </a:moveTo>
                  <a:lnTo>
                    <a:pt x="0" y="19"/>
                  </a:lnTo>
                  <a:lnTo>
                    <a:pt x="202" y="19"/>
                  </a:lnTo>
                  <a:lnTo>
                    <a:pt x="203" y="9"/>
                  </a:lnTo>
                  <a:lnTo>
                    <a:pt x="210" y="3"/>
                  </a:lnTo>
                  <a:lnTo>
                    <a:pt x="219" y="0"/>
                  </a:lnTo>
                  <a:lnTo>
                    <a:pt x="229" y="3"/>
                  </a:lnTo>
                  <a:lnTo>
                    <a:pt x="235" y="9"/>
                  </a:lnTo>
                  <a:lnTo>
                    <a:pt x="238" y="19"/>
                  </a:lnTo>
                  <a:lnTo>
                    <a:pt x="1103" y="1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70"/>
            <p:cNvSpPr>
              <a:spLocks noChangeShapeType="1"/>
            </p:cNvSpPr>
            <p:nvPr/>
          </p:nvSpPr>
          <p:spPr bwMode="auto">
            <a:xfrm>
              <a:off x="6372225" y="5651501"/>
              <a:ext cx="1588" cy="13017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71"/>
            <p:cNvSpPr>
              <a:spLocks noChangeShapeType="1"/>
            </p:cNvSpPr>
            <p:nvPr/>
          </p:nvSpPr>
          <p:spPr bwMode="auto">
            <a:xfrm>
              <a:off x="6372225" y="5000625"/>
              <a:ext cx="1588" cy="477838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72"/>
            <p:cNvSpPr>
              <a:spLocks/>
            </p:cNvSpPr>
            <p:nvPr/>
          </p:nvSpPr>
          <p:spPr bwMode="auto">
            <a:xfrm>
              <a:off x="6337300" y="1347789"/>
              <a:ext cx="69850" cy="173037"/>
            </a:xfrm>
            <a:custGeom>
              <a:avLst/>
              <a:gdLst>
                <a:gd name="T0" fmla="*/ 2147483647 w 44"/>
                <a:gd name="T1" fmla="*/ 0 h 109"/>
                <a:gd name="T2" fmla="*/ 2147483647 w 44"/>
                <a:gd name="T3" fmla="*/ 2147483647 h 109"/>
                <a:gd name="T4" fmla="*/ 0 w 44"/>
                <a:gd name="T5" fmla="*/ 2147483647 h 109"/>
                <a:gd name="T6" fmla="*/ 2147483647 w 44"/>
                <a:gd name="T7" fmla="*/ 2147483647 h 109"/>
                <a:gd name="T8" fmla="*/ 0 w 44"/>
                <a:gd name="T9" fmla="*/ 2147483647 h 109"/>
                <a:gd name="T10" fmla="*/ 2147483647 w 44"/>
                <a:gd name="T11" fmla="*/ 2147483647 h 109"/>
                <a:gd name="T12" fmla="*/ 0 w 44"/>
                <a:gd name="T13" fmla="*/ 2147483647 h 109"/>
                <a:gd name="T14" fmla="*/ 2147483647 w 44"/>
                <a:gd name="T15" fmla="*/ 2147483647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109"/>
                <a:gd name="T26" fmla="*/ 44 w 44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109">
                  <a:moveTo>
                    <a:pt x="22" y="0"/>
                  </a:moveTo>
                  <a:lnTo>
                    <a:pt x="44" y="8"/>
                  </a:lnTo>
                  <a:lnTo>
                    <a:pt x="0" y="27"/>
                  </a:lnTo>
                  <a:lnTo>
                    <a:pt x="44" y="45"/>
                  </a:lnTo>
                  <a:lnTo>
                    <a:pt x="0" y="64"/>
                  </a:lnTo>
                  <a:lnTo>
                    <a:pt x="44" y="81"/>
                  </a:lnTo>
                  <a:lnTo>
                    <a:pt x="0" y="100"/>
                  </a:lnTo>
                  <a:lnTo>
                    <a:pt x="22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73"/>
            <p:cNvSpPr>
              <a:spLocks/>
            </p:cNvSpPr>
            <p:nvPr/>
          </p:nvSpPr>
          <p:spPr bwMode="auto">
            <a:xfrm>
              <a:off x="6024563" y="1260476"/>
              <a:ext cx="347662" cy="87313"/>
            </a:xfrm>
            <a:custGeom>
              <a:avLst/>
              <a:gdLst>
                <a:gd name="T0" fmla="*/ 0 w 219"/>
                <a:gd name="T1" fmla="*/ 0 h 55"/>
                <a:gd name="T2" fmla="*/ 2147483647 w 219"/>
                <a:gd name="T3" fmla="*/ 0 h 55"/>
                <a:gd name="T4" fmla="*/ 2147483647 w 219"/>
                <a:gd name="T5" fmla="*/ 2147483647 h 55"/>
                <a:gd name="T6" fmla="*/ 0 60000 65536"/>
                <a:gd name="T7" fmla="*/ 0 60000 65536"/>
                <a:gd name="T8" fmla="*/ 0 60000 65536"/>
                <a:gd name="T9" fmla="*/ 0 w 219"/>
                <a:gd name="T10" fmla="*/ 0 h 55"/>
                <a:gd name="T11" fmla="*/ 219 w 219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" h="55">
                  <a:moveTo>
                    <a:pt x="0" y="0"/>
                  </a:moveTo>
                  <a:lnTo>
                    <a:pt x="219" y="0"/>
                  </a:lnTo>
                  <a:lnTo>
                    <a:pt x="219" y="5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74"/>
            <p:cNvSpPr>
              <a:spLocks noChangeShapeType="1"/>
            </p:cNvSpPr>
            <p:nvPr/>
          </p:nvSpPr>
          <p:spPr bwMode="auto">
            <a:xfrm>
              <a:off x="6372225" y="1520825"/>
              <a:ext cx="1588" cy="261938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75"/>
            <p:cNvSpPr>
              <a:spLocks/>
            </p:cNvSpPr>
            <p:nvPr/>
          </p:nvSpPr>
          <p:spPr bwMode="auto">
            <a:xfrm>
              <a:off x="6011863" y="1249364"/>
              <a:ext cx="23812" cy="20637"/>
            </a:xfrm>
            <a:custGeom>
              <a:avLst/>
              <a:gdLst>
                <a:gd name="T0" fmla="*/ 0 w 15"/>
                <a:gd name="T1" fmla="*/ 2147483647 h 13"/>
                <a:gd name="T2" fmla="*/ 2147483647 w 15"/>
                <a:gd name="T3" fmla="*/ 2147483647 h 13"/>
                <a:gd name="T4" fmla="*/ 2147483647 w 15"/>
                <a:gd name="T5" fmla="*/ 0 h 13"/>
                <a:gd name="T6" fmla="*/ 2147483647 w 15"/>
                <a:gd name="T7" fmla="*/ 2147483647 h 13"/>
                <a:gd name="T8" fmla="*/ 2147483647 w 15"/>
                <a:gd name="T9" fmla="*/ 2147483647 h 13"/>
                <a:gd name="T10" fmla="*/ 2147483647 w 15"/>
                <a:gd name="T11" fmla="*/ 2147483647 h 13"/>
                <a:gd name="T12" fmla="*/ 2147483647 w 15"/>
                <a:gd name="T13" fmla="*/ 2147483647 h 13"/>
                <a:gd name="T14" fmla="*/ 2147483647 w 15"/>
                <a:gd name="T15" fmla="*/ 2147483647 h 13"/>
                <a:gd name="T16" fmla="*/ 0 w 15"/>
                <a:gd name="T17" fmla="*/ 2147483647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13"/>
                <a:gd name="T29" fmla="*/ 15 w 15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13">
                  <a:moveTo>
                    <a:pt x="0" y="7"/>
                  </a:moveTo>
                  <a:lnTo>
                    <a:pt x="3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7"/>
                  </a:lnTo>
                  <a:lnTo>
                    <a:pt x="12" y="12"/>
                  </a:lnTo>
                  <a:lnTo>
                    <a:pt x="8" y="13"/>
                  </a:lnTo>
                  <a:lnTo>
                    <a:pt x="3" y="1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Rectangle 76"/>
            <p:cNvSpPr>
              <a:spLocks noChangeArrowheads="1"/>
            </p:cNvSpPr>
            <p:nvPr/>
          </p:nvSpPr>
          <p:spPr bwMode="auto">
            <a:xfrm>
              <a:off x="5743575" y="1155700"/>
              <a:ext cx="2196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1V</a:t>
              </a:r>
              <a:endParaRPr lang="en-US"/>
            </a:p>
          </p:txBody>
        </p:sp>
        <p:sp>
          <p:nvSpPr>
            <p:cNvPr id="9282" name="Line 77"/>
            <p:cNvSpPr>
              <a:spLocks noChangeShapeType="1"/>
            </p:cNvSpPr>
            <p:nvPr/>
          </p:nvSpPr>
          <p:spPr bwMode="auto">
            <a:xfrm>
              <a:off x="6030914" y="6129339"/>
              <a:ext cx="69532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78"/>
            <p:cNvSpPr>
              <a:spLocks/>
            </p:cNvSpPr>
            <p:nvPr/>
          </p:nvSpPr>
          <p:spPr bwMode="auto">
            <a:xfrm>
              <a:off x="6011863" y="6118226"/>
              <a:ext cx="23812" cy="22225"/>
            </a:xfrm>
            <a:custGeom>
              <a:avLst/>
              <a:gdLst>
                <a:gd name="T0" fmla="*/ 0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0 h 14"/>
                <a:gd name="T6" fmla="*/ 2147483647 w 15"/>
                <a:gd name="T7" fmla="*/ 2147483647 h 14"/>
                <a:gd name="T8" fmla="*/ 2147483647 w 15"/>
                <a:gd name="T9" fmla="*/ 2147483647 h 14"/>
                <a:gd name="T10" fmla="*/ 2147483647 w 15"/>
                <a:gd name="T11" fmla="*/ 2147483647 h 14"/>
                <a:gd name="T12" fmla="*/ 2147483647 w 15"/>
                <a:gd name="T13" fmla="*/ 2147483647 h 14"/>
                <a:gd name="T14" fmla="*/ 2147483647 w 15"/>
                <a:gd name="T15" fmla="*/ 2147483647 h 14"/>
                <a:gd name="T16" fmla="*/ 0 w 15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14"/>
                <a:gd name="T29" fmla="*/ 15 w 15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14">
                  <a:moveTo>
                    <a:pt x="0" y="7"/>
                  </a:moveTo>
                  <a:lnTo>
                    <a:pt x="3" y="3"/>
                  </a:lnTo>
                  <a:lnTo>
                    <a:pt x="8" y="0"/>
                  </a:lnTo>
                  <a:lnTo>
                    <a:pt x="12" y="3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8" y="14"/>
                  </a:lnTo>
                  <a:lnTo>
                    <a:pt x="3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Rectangle 79"/>
            <p:cNvSpPr>
              <a:spLocks noChangeArrowheads="1"/>
            </p:cNvSpPr>
            <p:nvPr/>
          </p:nvSpPr>
          <p:spPr bwMode="auto">
            <a:xfrm>
              <a:off x="5745163" y="6026150"/>
              <a:ext cx="12022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/>
            </a:p>
          </p:txBody>
        </p:sp>
        <p:sp>
          <p:nvSpPr>
            <p:cNvPr id="9285" name="Rectangle 80"/>
            <p:cNvSpPr>
              <a:spLocks noChangeArrowheads="1"/>
            </p:cNvSpPr>
            <p:nvPr/>
          </p:nvSpPr>
          <p:spPr bwMode="auto">
            <a:xfrm>
              <a:off x="5861050" y="6135689"/>
              <a:ext cx="8976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in</a:t>
              </a:r>
              <a:endParaRPr lang="en-US"/>
            </a:p>
          </p:txBody>
        </p:sp>
        <p:sp>
          <p:nvSpPr>
            <p:cNvPr id="9286" name="Line 81"/>
            <p:cNvSpPr>
              <a:spLocks noChangeShapeType="1"/>
            </p:cNvSpPr>
            <p:nvPr/>
          </p:nvSpPr>
          <p:spPr bwMode="auto">
            <a:xfrm flipH="1">
              <a:off x="6719889" y="2652714"/>
              <a:ext cx="70802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82"/>
            <p:cNvSpPr>
              <a:spLocks noChangeShapeType="1"/>
            </p:cNvSpPr>
            <p:nvPr/>
          </p:nvSpPr>
          <p:spPr bwMode="auto">
            <a:xfrm flipH="1">
              <a:off x="6719889" y="3954464"/>
              <a:ext cx="70802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83"/>
            <p:cNvSpPr>
              <a:spLocks noChangeShapeType="1"/>
            </p:cNvSpPr>
            <p:nvPr/>
          </p:nvSpPr>
          <p:spPr bwMode="auto">
            <a:xfrm flipH="1">
              <a:off x="6719889" y="5173664"/>
              <a:ext cx="708025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84"/>
            <p:cNvSpPr>
              <a:spLocks noChangeShapeType="1"/>
            </p:cNvSpPr>
            <p:nvPr/>
          </p:nvSpPr>
          <p:spPr bwMode="auto">
            <a:xfrm flipH="1">
              <a:off x="6719888" y="3348039"/>
              <a:ext cx="1403350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85"/>
            <p:cNvSpPr>
              <a:spLocks noChangeShapeType="1"/>
            </p:cNvSpPr>
            <p:nvPr/>
          </p:nvSpPr>
          <p:spPr bwMode="auto">
            <a:xfrm flipH="1">
              <a:off x="6719888" y="4564064"/>
              <a:ext cx="1403350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86"/>
            <p:cNvSpPr>
              <a:spLocks noChangeShapeType="1"/>
            </p:cNvSpPr>
            <p:nvPr/>
          </p:nvSpPr>
          <p:spPr bwMode="auto">
            <a:xfrm flipH="1">
              <a:off x="6719888" y="5781675"/>
              <a:ext cx="14033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Rectangle 87"/>
            <p:cNvSpPr>
              <a:spLocks noChangeArrowheads="1"/>
            </p:cNvSpPr>
            <p:nvPr/>
          </p:nvSpPr>
          <p:spPr bwMode="auto">
            <a:xfrm>
              <a:off x="7297739" y="1252538"/>
              <a:ext cx="103393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Comparators</a:t>
              </a:r>
              <a:endParaRPr lang="en-US"/>
            </a:p>
          </p:txBody>
        </p:sp>
        <p:sp>
          <p:nvSpPr>
            <p:cNvPr id="9293" name="Rectangle 88"/>
            <p:cNvSpPr>
              <a:spLocks noChangeArrowheads="1"/>
            </p:cNvSpPr>
            <p:nvPr/>
          </p:nvSpPr>
          <p:spPr bwMode="auto">
            <a:xfrm>
              <a:off x="6084888" y="1328738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294" name="Rectangle 89"/>
            <p:cNvSpPr>
              <a:spLocks noChangeArrowheads="1"/>
            </p:cNvSpPr>
            <p:nvPr/>
          </p:nvSpPr>
          <p:spPr bwMode="auto">
            <a:xfrm>
              <a:off x="6084888" y="1773238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295" name="Rectangle 90"/>
            <p:cNvSpPr>
              <a:spLocks noChangeArrowheads="1"/>
            </p:cNvSpPr>
            <p:nvPr/>
          </p:nvSpPr>
          <p:spPr bwMode="auto">
            <a:xfrm>
              <a:off x="6089650" y="2371725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296" name="Rectangle 91"/>
            <p:cNvSpPr>
              <a:spLocks noChangeArrowheads="1"/>
            </p:cNvSpPr>
            <p:nvPr/>
          </p:nvSpPr>
          <p:spPr bwMode="auto">
            <a:xfrm>
              <a:off x="6084888" y="2990850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297" name="Rectangle 92"/>
            <p:cNvSpPr>
              <a:spLocks noChangeArrowheads="1"/>
            </p:cNvSpPr>
            <p:nvPr/>
          </p:nvSpPr>
          <p:spPr bwMode="auto">
            <a:xfrm>
              <a:off x="6089650" y="3589338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298" name="Rectangle 93"/>
            <p:cNvSpPr>
              <a:spLocks noChangeArrowheads="1"/>
            </p:cNvSpPr>
            <p:nvPr/>
          </p:nvSpPr>
          <p:spPr bwMode="auto">
            <a:xfrm>
              <a:off x="6089650" y="4208463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299" name="Rectangle 94"/>
            <p:cNvSpPr>
              <a:spLocks noChangeArrowheads="1"/>
            </p:cNvSpPr>
            <p:nvPr/>
          </p:nvSpPr>
          <p:spPr bwMode="auto">
            <a:xfrm>
              <a:off x="6089650" y="4805363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300" name="Rectangle 95"/>
            <p:cNvSpPr>
              <a:spLocks noChangeArrowheads="1"/>
            </p:cNvSpPr>
            <p:nvPr/>
          </p:nvSpPr>
          <p:spPr bwMode="auto">
            <a:xfrm>
              <a:off x="6132513" y="5407025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9301" name="Freeform 96"/>
            <p:cNvSpPr>
              <a:spLocks/>
            </p:cNvSpPr>
            <p:nvPr/>
          </p:nvSpPr>
          <p:spPr bwMode="auto">
            <a:xfrm>
              <a:off x="10028238" y="3335339"/>
              <a:ext cx="425450" cy="708025"/>
            </a:xfrm>
            <a:custGeom>
              <a:avLst/>
              <a:gdLst>
                <a:gd name="T0" fmla="*/ 0 w 268"/>
                <a:gd name="T1" fmla="*/ 2147483647 h 446"/>
                <a:gd name="T2" fmla="*/ 0 w 268"/>
                <a:gd name="T3" fmla="*/ 2147483647 h 446"/>
                <a:gd name="T4" fmla="*/ 2147483647 w 268"/>
                <a:gd name="T5" fmla="*/ 2147483647 h 446"/>
                <a:gd name="T6" fmla="*/ 0 w 268"/>
                <a:gd name="T7" fmla="*/ 0 h 446"/>
                <a:gd name="T8" fmla="*/ 0 w 268"/>
                <a:gd name="T9" fmla="*/ 2147483647 h 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446"/>
                <a:gd name="T17" fmla="*/ 268 w 268"/>
                <a:gd name="T18" fmla="*/ 446 h 4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446">
                  <a:moveTo>
                    <a:pt x="0" y="357"/>
                  </a:moveTo>
                  <a:lnTo>
                    <a:pt x="0" y="446"/>
                  </a:lnTo>
                  <a:lnTo>
                    <a:pt x="268" y="222"/>
                  </a:lnTo>
                  <a:lnTo>
                    <a:pt x="0" y="0"/>
                  </a:lnTo>
                  <a:lnTo>
                    <a:pt x="0" y="8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97"/>
            <p:cNvSpPr>
              <a:spLocks noChangeShapeType="1"/>
            </p:cNvSpPr>
            <p:nvPr/>
          </p:nvSpPr>
          <p:spPr bwMode="auto">
            <a:xfrm flipH="1">
              <a:off x="9505950" y="3476625"/>
              <a:ext cx="5222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98"/>
            <p:cNvSpPr>
              <a:spLocks noChangeShapeType="1"/>
            </p:cNvSpPr>
            <p:nvPr/>
          </p:nvSpPr>
          <p:spPr bwMode="auto">
            <a:xfrm flipH="1">
              <a:off x="9505950" y="3913189"/>
              <a:ext cx="522288" cy="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Rectangle 99"/>
            <p:cNvSpPr>
              <a:spLocks noChangeArrowheads="1"/>
            </p:cNvSpPr>
            <p:nvPr/>
          </p:nvSpPr>
          <p:spPr bwMode="auto">
            <a:xfrm>
              <a:off x="9717088" y="3598863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9305" name="Text Box 100"/>
            <p:cNvSpPr txBox="1">
              <a:spLocks noChangeArrowheads="1"/>
            </p:cNvSpPr>
            <p:nvPr/>
          </p:nvSpPr>
          <p:spPr bwMode="auto">
            <a:xfrm>
              <a:off x="8915401" y="16764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aseline="0">
                  <a:solidFill>
                    <a:srgbClr val="CC0000"/>
                  </a:solidFill>
                  <a:latin typeface="Tahoma" charset="0"/>
                </a:rPr>
                <a:t>1</a:t>
              </a:r>
            </a:p>
          </p:txBody>
        </p:sp>
        <p:sp>
          <p:nvSpPr>
            <p:cNvPr id="9306" name="Text Box 101"/>
            <p:cNvSpPr txBox="1">
              <a:spLocks noChangeArrowheads="1"/>
            </p:cNvSpPr>
            <p:nvPr/>
          </p:nvSpPr>
          <p:spPr bwMode="auto">
            <a:xfrm>
              <a:off x="8915401" y="225425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aseline="0">
                  <a:solidFill>
                    <a:srgbClr val="CC0000"/>
                  </a:solidFill>
                  <a:latin typeface="Tahoma" charset="0"/>
                </a:rPr>
                <a:t>1</a:t>
              </a:r>
            </a:p>
          </p:txBody>
        </p:sp>
        <p:sp>
          <p:nvSpPr>
            <p:cNvPr id="9307" name="Text Box 102"/>
            <p:cNvSpPr txBox="1">
              <a:spLocks noChangeArrowheads="1"/>
            </p:cNvSpPr>
            <p:nvPr/>
          </p:nvSpPr>
          <p:spPr bwMode="auto">
            <a:xfrm>
              <a:off x="8915401" y="29718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aseline="0">
                  <a:solidFill>
                    <a:srgbClr val="CC0000"/>
                  </a:solidFill>
                  <a:latin typeface="Tahoma" charset="0"/>
                </a:rPr>
                <a:t>1</a:t>
              </a:r>
            </a:p>
          </p:txBody>
        </p:sp>
        <p:sp>
          <p:nvSpPr>
            <p:cNvPr id="9308" name="Text Box 103"/>
            <p:cNvSpPr txBox="1">
              <a:spLocks noChangeArrowheads="1"/>
            </p:cNvSpPr>
            <p:nvPr/>
          </p:nvSpPr>
          <p:spPr bwMode="auto">
            <a:xfrm>
              <a:off x="8924926" y="415925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aseline="0">
                  <a:solidFill>
                    <a:srgbClr val="CC0000"/>
                  </a:solidFill>
                  <a:latin typeface="Tahoma" charset="0"/>
                </a:rPr>
                <a:t>0</a:t>
              </a:r>
            </a:p>
          </p:txBody>
        </p:sp>
        <p:sp>
          <p:nvSpPr>
            <p:cNvPr id="9309" name="Text Box 104"/>
            <p:cNvSpPr txBox="1">
              <a:spLocks noChangeArrowheads="1"/>
            </p:cNvSpPr>
            <p:nvPr/>
          </p:nvSpPr>
          <p:spPr bwMode="auto">
            <a:xfrm>
              <a:off x="8915401" y="476885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aseline="0">
                  <a:solidFill>
                    <a:srgbClr val="CC0000"/>
                  </a:solidFill>
                  <a:latin typeface="Tahoma" charset="0"/>
                </a:rPr>
                <a:t>0</a:t>
              </a:r>
            </a:p>
          </p:txBody>
        </p:sp>
        <p:sp>
          <p:nvSpPr>
            <p:cNvPr id="9310" name="Text Box 105"/>
            <p:cNvSpPr txBox="1">
              <a:spLocks noChangeArrowheads="1"/>
            </p:cNvSpPr>
            <p:nvPr/>
          </p:nvSpPr>
          <p:spPr bwMode="auto">
            <a:xfrm>
              <a:off x="8915401" y="537845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aseline="0">
                  <a:solidFill>
                    <a:srgbClr val="CC0000"/>
                  </a:solidFill>
                  <a:latin typeface="Tahoma" charset="0"/>
                </a:rPr>
                <a:t>0</a:t>
              </a:r>
            </a:p>
          </p:txBody>
        </p:sp>
        <p:sp>
          <p:nvSpPr>
            <p:cNvPr id="9311" name="Text Box 106"/>
            <p:cNvSpPr txBox="1">
              <a:spLocks noChangeArrowheads="1"/>
            </p:cNvSpPr>
            <p:nvPr/>
          </p:nvSpPr>
          <p:spPr bwMode="auto">
            <a:xfrm>
              <a:off x="8915401" y="36576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aseline="0">
                  <a:solidFill>
                    <a:srgbClr val="CC0000"/>
                  </a:solidFill>
                  <a:latin typeface="Tahoma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3699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ADC - Successive Approximation Conversion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1752600" y="990600"/>
            <a:ext cx="4038600" cy="5867400"/>
          </a:xfrm>
        </p:spPr>
        <p:txBody>
          <a:bodyPr/>
          <a:lstStyle/>
          <a:p>
            <a:r>
              <a:rPr lang="en-US" sz="2000" dirty="0"/>
              <a:t>Successively approximate input voltage by using a binary search and a DAC</a:t>
            </a:r>
          </a:p>
          <a:p>
            <a:r>
              <a:rPr lang="en-US" sz="2000" dirty="0"/>
              <a:t>SA Register holds current approximation of result</a:t>
            </a:r>
          </a:p>
          <a:p>
            <a:r>
              <a:rPr lang="en-US" sz="2000" dirty="0"/>
              <a:t>Set all DAC input bits to 0</a:t>
            </a:r>
          </a:p>
          <a:p>
            <a:r>
              <a:rPr lang="en-US" sz="2000" dirty="0"/>
              <a:t>Start with DAC’s most significant bit</a:t>
            </a:r>
          </a:p>
          <a:p>
            <a:r>
              <a:rPr lang="en-US" sz="2000" dirty="0"/>
              <a:t>Repeat </a:t>
            </a:r>
          </a:p>
          <a:p>
            <a:pPr lvl="1"/>
            <a:r>
              <a:rPr lang="en-US" sz="1800" dirty="0"/>
              <a:t>Set next input bit for DAC to 1</a:t>
            </a:r>
          </a:p>
          <a:p>
            <a:pPr lvl="1"/>
            <a:r>
              <a:rPr lang="en-US" sz="1800" dirty="0"/>
              <a:t>Wait for DAC and comparator to stabilize</a:t>
            </a:r>
          </a:p>
          <a:p>
            <a:pPr lvl="1"/>
            <a:r>
              <a:rPr lang="en-US" sz="1800" dirty="0"/>
              <a:t>If the DAC output (test voltage) is </a:t>
            </a:r>
            <a:r>
              <a:rPr lang="en-US" sz="1800" b="1" dirty="0"/>
              <a:t>smaller</a:t>
            </a:r>
            <a:r>
              <a:rPr lang="en-US" sz="1800" dirty="0"/>
              <a:t> than the input then set the current bit to 1, else clear the current bit to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 rot="-5400000">
            <a:off x="5505450" y="2952750"/>
            <a:ext cx="647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Arial" charset="0"/>
              </a:rPr>
              <a:t>Voltage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491538" y="5943600"/>
            <a:ext cx="423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80"/>
                </a:solidFill>
                <a:latin typeface="Arial" charset="0"/>
              </a:rPr>
              <a:t>Time</a:t>
            </a:r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886493" y="5867401"/>
            <a:ext cx="976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charset="0"/>
              </a:rPr>
              <a:t>Start of 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latin typeface="Arial" charset="0"/>
              </a:rPr>
              <a:t>Conversion</a:t>
            </a:r>
            <a:endParaRPr lang="en-US" dirty="0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6096001" y="868363"/>
            <a:ext cx="3533775" cy="4770437"/>
          </a:xfrm>
          <a:custGeom>
            <a:avLst/>
            <a:gdLst>
              <a:gd name="T0" fmla="*/ 0 w 2438"/>
              <a:gd name="T1" fmla="*/ 0 h 2463"/>
              <a:gd name="T2" fmla="*/ 0 w 2438"/>
              <a:gd name="T3" fmla="*/ 2147483647 h 2463"/>
              <a:gd name="T4" fmla="*/ 2147483647 w 2438"/>
              <a:gd name="T5" fmla="*/ 2147483647 h 2463"/>
              <a:gd name="T6" fmla="*/ 0 60000 65536"/>
              <a:gd name="T7" fmla="*/ 0 60000 65536"/>
              <a:gd name="T8" fmla="*/ 0 60000 65536"/>
              <a:gd name="T9" fmla="*/ 0 w 2438"/>
              <a:gd name="T10" fmla="*/ 0 h 2463"/>
              <a:gd name="T11" fmla="*/ 2438 w 2438"/>
              <a:gd name="T12" fmla="*/ 2463 h 2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8" h="2463">
                <a:moveTo>
                  <a:pt x="0" y="0"/>
                </a:moveTo>
                <a:lnTo>
                  <a:pt x="0" y="2463"/>
                </a:lnTo>
                <a:lnTo>
                  <a:pt x="2438" y="2463"/>
                </a:lnTo>
              </a:path>
            </a:pathLst>
          </a:custGeom>
          <a:noFill/>
          <a:ln w="11113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016872" y="1371601"/>
            <a:ext cx="1123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500">
                <a:solidFill>
                  <a:srgbClr val="FF0000"/>
                </a:solidFill>
                <a:latin typeface="Arial" charset="0"/>
              </a:rPr>
              <a:t>Test voltage</a:t>
            </a:r>
            <a:br>
              <a:rPr lang="en-US" sz="1500">
                <a:solidFill>
                  <a:srgbClr val="FF0000"/>
                </a:solidFill>
                <a:latin typeface="Arial" charset="0"/>
              </a:rPr>
            </a:br>
            <a:r>
              <a:rPr lang="en-US" sz="1500">
                <a:solidFill>
                  <a:srgbClr val="FF0000"/>
                </a:solidFill>
                <a:latin typeface="Arial" charset="0"/>
              </a:rPr>
              <a:t>(DAC output)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096001" y="2711450"/>
            <a:ext cx="36861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21426" y="5638800"/>
            <a:ext cx="169863" cy="273050"/>
            <a:chOff x="3466" y="2720"/>
            <a:chExt cx="121" cy="172"/>
          </a:xfrm>
        </p:grpSpPr>
        <p:sp>
          <p:nvSpPr>
            <p:cNvPr id="12372" name="Rectangle 11"/>
            <p:cNvSpPr>
              <a:spLocks noChangeArrowheads="1"/>
            </p:cNvSpPr>
            <p:nvPr/>
          </p:nvSpPr>
          <p:spPr bwMode="auto">
            <a:xfrm>
              <a:off x="3466" y="2720"/>
              <a:ext cx="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12373" name="Rectangle 12"/>
            <p:cNvSpPr>
              <a:spLocks noChangeArrowheads="1"/>
            </p:cNvSpPr>
            <p:nvPr/>
          </p:nvSpPr>
          <p:spPr bwMode="auto">
            <a:xfrm>
              <a:off x="3537" y="2796"/>
              <a:ext cx="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grpSp>
        <p:nvGrpSpPr>
          <p:cNvPr id="12299" name="Group 13"/>
          <p:cNvGrpSpPr>
            <a:grpSpLocks/>
          </p:cNvGrpSpPr>
          <p:nvPr/>
        </p:nvGrpSpPr>
        <p:grpSpPr bwMode="auto">
          <a:xfrm>
            <a:off x="6826250" y="5638801"/>
            <a:ext cx="171450" cy="271463"/>
            <a:chOff x="3640" y="2545"/>
            <a:chExt cx="121" cy="171"/>
          </a:xfrm>
        </p:grpSpPr>
        <p:sp>
          <p:nvSpPr>
            <p:cNvPr id="12370" name="Rectangle 14"/>
            <p:cNvSpPr>
              <a:spLocks noChangeArrowheads="1"/>
            </p:cNvSpPr>
            <p:nvPr/>
          </p:nvSpPr>
          <p:spPr bwMode="auto">
            <a:xfrm>
              <a:off x="3640" y="2545"/>
              <a:ext cx="8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12371" name="Rectangle 15"/>
            <p:cNvSpPr>
              <a:spLocks noChangeArrowheads="1"/>
            </p:cNvSpPr>
            <p:nvPr/>
          </p:nvSpPr>
          <p:spPr bwMode="auto">
            <a:xfrm>
              <a:off x="3711" y="2620"/>
              <a:ext cx="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</p:grpSp>
      <p:grpSp>
        <p:nvGrpSpPr>
          <p:cNvPr id="12300" name="Group 16"/>
          <p:cNvGrpSpPr>
            <a:grpSpLocks/>
          </p:cNvGrpSpPr>
          <p:nvPr/>
        </p:nvGrpSpPr>
        <p:grpSpPr bwMode="auto">
          <a:xfrm>
            <a:off x="7334251" y="5638800"/>
            <a:ext cx="169863" cy="273050"/>
            <a:chOff x="3814" y="1930"/>
            <a:chExt cx="121" cy="172"/>
          </a:xfrm>
        </p:grpSpPr>
        <p:sp>
          <p:nvSpPr>
            <p:cNvPr id="12368" name="Rectangle 17"/>
            <p:cNvSpPr>
              <a:spLocks noChangeArrowheads="1"/>
            </p:cNvSpPr>
            <p:nvPr/>
          </p:nvSpPr>
          <p:spPr bwMode="auto">
            <a:xfrm>
              <a:off x="3814" y="1930"/>
              <a:ext cx="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12369" name="Rectangle 18"/>
            <p:cNvSpPr>
              <a:spLocks noChangeArrowheads="1"/>
            </p:cNvSpPr>
            <p:nvPr/>
          </p:nvSpPr>
          <p:spPr bwMode="auto">
            <a:xfrm>
              <a:off x="3885" y="2006"/>
              <a:ext cx="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</p:grpSp>
      <p:grpSp>
        <p:nvGrpSpPr>
          <p:cNvPr id="12301" name="Group 19"/>
          <p:cNvGrpSpPr>
            <a:grpSpLocks/>
          </p:cNvGrpSpPr>
          <p:nvPr/>
        </p:nvGrpSpPr>
        <p:grpSpPr bwMode="auto">
          <a:xfrm>
            <a:off x="7840663" y="5638800"/>
            <a:ext cx="171450" cy="273050"/>
            <a:chOff x="3989" y="1665"/>
            <a:chExt cx="121" cy="172"/>
          </a:xfrm>
        </p:grpSpPr>
        <p:sp>
          <p:nvSpPr>
            <p:cNvPr id="12366" name="Rectangle 20"/>
            <p:cNvSpPr>
              <a:spLocks noChangeArrowheads="1"/>
            </p:cNvSpPr>
            <p:nvPr/>
          </p:nvSpPr>
          <p:spPr bwMode="auto">
            <a:xfrm>
              <a:off x="3989" y="1665"/>
              <a:ext cx="8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12367" name="Rectangle 21"/>
            <p:cNvSpPr>
              <a:spLocks noChangeArrowheads="1"/>
            </p:cNvSpPr>
            <p:nvPr/>
          </p:nvSpPr>
          <p:spPr bwMode="auto">
            <a:xfrm>
              <a:off x="4060" y="1741"/>
              <a:ext cx="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</p:grpSp>
      <p:grpSp>
        <p:nvGrpSpPr>
          <p:cNvPr id="12302" name="Group 22"/>
          <p:cNvGrpSpPr>
            <a:grpSpLocks/>
          </p:cNvGrpSpPr>
          <p:nvPr/>
        </p:nvGrpSpPr>
        <p:grpSpPr bwMode="auto">
          <a:xfrm>
            <a:off x="8347076" y="5638800"/>
            <a:ext cx="169863" cy="273050"/>
            <a:chOff x="4163" y="1754"/>
            <a:chExt cx="121" cy="172"/>
          </a:xfrm>
        </p:grpSpPr>
        <p:sp>
          <p:nvSpPr>
            <p:cNvPr id="12364" name="Rectangle 23"/>
            <p:cNvSpPr>
              <a:spLocks noChangeArrowheads="1"/>
            </p:cNvSpPr>
            <p:nvPr/>
          </p:nvSpPr>
          <p:spPr bwMode="auto">
            <a:xfrm>
              <a:off x="4163" y="1754"/>
              <a:ext cx="8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12365" name="Rectangle 24"/>
            <p:cNvSpPr>
              <a:spLocks noChangeArrowheads="1"/>
            </p:cNvSpPr>
            <p:nvPr/>
          </p:nvSpPr>
          <p:spPr bwMode="auto">
            <a:xfrm>
              <a:off x="4234" y="1830"/>
              <a:ext cx="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/>
            </a:p>
          </p:txBody>
        </p:sp>
      </p:grpSp>
      <p:grpSp>
        <p:nvGrpSpPr>
          <p:cNvPr id="12303" name="Group 25"/>
          <p:cNvGrpSpPr>
            <a:grpSpLocks/>
          </p:cNvGrpSpPr>
          <p:nvPr/>
        </p:nvGrpSpPr>
        <p:grpSpPr bwMode="auto">
          <a:xfrm>
            <a:off x="8853488" y="5638800"/>
            <a:ext cx="171450" cy="273050"/>
            <a:chOff x="4337" y="1665"/>
            <a:chExt cx="121" cy="172"/>
          </a:xfrm>
        </p:grpSpPr>
        <p:sp>
          <p:nvSpPr>
            <p:cNvPr id="12362" name="Rectangle 26"/>
            <p:cNvSpPr>
              <a:spLocks noChangeArrowheads="1"/>
            </p:cNvSpPr>
            <p:nvPr/>
          </p:nvSpPr>
          <p:spPr bwMode="auto">
            <a:xfrm>
              <a:off x="4337" y="1665"/>
              <a:ext cx="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12363" name="Rectangle 27"/>
            <p:cNvSpPr>
              <a:spLocks noChangeArrowheads="1"/>
            </p:cNvSpPr>
            <p:nvPr/>
          </p:nvSpPr>
          <p:spPr bwMode="auto">
            <a:xfrm>
              <a:off x="4408" y="1741"/>
              <a:ext cx="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604001" y="1981200"/>
            <a:ext cx="504825" cy="1219200"/>
            <a:chOff x="3200" y="1536"/>
            <a:chExt cx="318" cy="768"/>
          </a:xfrm>
        </p:grpSpPr>
        <p:sp>
          <p:nvSpPr>
            <p:cNvPr id="12358" name="Rectangle 29"/>
            <p:cNvSpPr>
              <a:spLocks noChangeArrowheads="1"/>
            </p:cNvSpPr>
            <p:nvPr/>
          </p:nvSpPr>
          <p:spPr bwMode="auto">
            <a:xfrm>
              <a:off x="3200" y="1536"/>
              <a:ext cx="31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59" name="Group 30"/>
            <p:cNvGrpSpPr>
              <a:grpSpLocks/>
            </p:cNvGrpSpPr>
            <p:nvPr/>
          </p:nvGrpSpPr>
          <p:grpSpPr bwMode="auto">
            <a:xfrm>
              <a:off x="3200" y="1536"/>
              <a:ext cx="318" cy="768"/>
              <a:chOff x="3216" y="1824"/>
              <a:chExt cx="144" cy="768"/>
            </a:xfrm>
          </p:grpSpPr>
          <p:sp>
            <p:nvSpPr>
              <p:cNvPr id="12360" name="Line 3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1" name="Arc 32"/>
              <p:cNvSpPr>
                <a:spLocks/>
              </p:cNvSpPr>
              <p:nvPr/>
            </p:nvSpPr>
            <p:spPr bwMode="auto">
              <a:xfrm rot="10800000" flipV="1">
                <a:off x="3216" y="1824"/>
                <a:ext cx="96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8123238" y="2743200"/>
            <a:ext cx="508000" cy="152400"/>
            <a:chOff x="4157" y="2016"/>
            <a:chExt cx="320" cy="96"/>
          </a:xfrm>
        </p:grpSpPr>
        <p:sp>
          <p:nvSpPr>
            <p:cNvPr id="12354" name="Rectangle 34"/>
            <p:cNvSpPr>
              <a:spLocks noChangeArrowheads="1"/>
            </p:cNvSpPr>
            <p:nvPr/>
          </p:nvSpPr>
          <p:spPr bwMode="auto">
            <a:xfrm>
              <a:off x="4157" y="2016"/>
              <a:ext cx="320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55" name="Group 35"/>
            <p:cNvGrpSpPr>
              <a:grpSpLocks/>
            </p:cNvGrpSpPr>
            <p:nvPr/>
          </p:nvGrpSpPr>
          <p:grpSpPr bwMode="auto">
            <a:xfrm>
              <a:off x="4157" y="2016"/>
              <a:ext cx="320" cy="96"/>
              <a:chOff x="3216" y="1824"/>
              <a:chExt cx="144" cy="768"/>
            </a:xfrm>
          </p:grpSpPr>
          <p:sp>
            <p:nvSpPr>
              <p:cNvPr id="12356" name="Line 3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7" name="Arc 37"/>
              <p:cNvSpPr>
                <a:spLocks/>
              </p:cNvSpPr>
              <p:nvPr/>
            </p:nvSpPr>
            <p:spPr bwMode="auto">
              <a:xfrm rot="10800000" flipV="1">
                <a:off x="3216" y="1824"/>
                <a:ext cx="96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8631239" y="2667000"/>
            <a:ext cx="504825" cy="76200"/>
            <a:chOff x="4477" y="1968"/>
            <a:chExt cx="318" cy="48"/>
          </a:xfrm>
        </p:grpSpPr>
        <p:sp>
          <p:nvSpPr>
            <p:cNvPr id="12350" name="Rectangle 39"/>
            <p:cNvSpPr>
              <a:spLocks noChangeArrowheads="1"/>
            </p:cNvSpPr>
            <p:nvPr/>
          </p:nvSpPr>
          <p:spPr bwMode="auto">
            <a:xfrm>
              <a:off x="4477" y="1968"/>
              <a:ext cx="31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51" name="Group 40"/>
            <p:cNvGrpSpPr>
              <a:grpSpLocks/>
            </p:cNvGrpSpPr>
            <p:nvPr/>
          </p:nvGrpSpPr>
          <p:grpSpPr bwMode="auto">
            <a:xfrm>
              <a:off x="4477" y="1968"/>
              <a:ext cx="318" cy="48"/>
              <a:chOff x="3216" y="1824"/>
              <a:chExt cx="144" cy="768"/>
            </a:xfrm>
          </p:grpSpPr>
          <p:sp>
            <p:nvSpPr>
              <p:cNvPr id="12352" name="Line 4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3" name="Arc 42"/>
              <p:cNvSpPr>
                <a:spLocks/>
              </p:cNvSpPr>
              <p:nvPr/>
            </p:nvSpPr>
            <p:spPr bwMode="auto">
              <a:xfrm rot="10800000" flipV="1">
                <a:off x="3216" y="1824"/>
                <a:ext cx="96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7108825" y="1981200"/>
            <a:ext cx="508000" cy="1219200"/>
            <a:chOff x="3518" y="1536"/>
            <a:chExt cx="320" cy="768"/>
          </a:xfrm>
        </p:grpSpPr>
        <p:sp>
          <p:nvSpPr>
            <p:cNvPr id="12346" name="Rectangle 44"/>
            <p:cNvSpPr>
              <a:spLocks noChangeArrowheads="1"/>
            </p:cNvSpPr>
            <p:nvPr/>
          </p:nvSpPr>
          <p:spPr bwMode="auto">
            <a:xfrm>
              <a:off x="3518" y="1920"/>
              <a:ext cx="3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47" name="Group 45"/>
            <p:cNvGrpSpPr>
              <a:grpSpLocks/>
            </p:cNvGrpSpPr>
            <p:nvPr/>
          </p:nvGrpSpPr>
          <p:grpSpPr bwMode="auto">
            <a:xfrm flipV="1">
              <a:off x="3518" y="1536"/>
              <a:ext cx="320" cy="384"/>
              <a:chOff x="3216" y="1824"/>
              <a:chExt cx="144" cy="768"/>
            </a:xfrm>
          </p:grpSpPr>
          <p:sp>
            <p:nvSpPr>
              <p:cNvPr id="12348" name="Line 4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9" name="Arc 47"/>
              <p:cNvSpPr>
                <a:spLocks/>
              </p:cNvSpPr>
              <p:nvPr/>
            </p:nvSpPr>
            <p:spPr bwMode="auto">
              <a:xfrm rot="10800000" flipV="1">
                <a:off x="3216" y="1824"/>
                <a:ext cx="96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7616826" y="2590800"/>
            <a:ext cx="506413" cy="609600"/>
            <a:chOff x="3838" y="1920"/>
            <a:chExt cx="319" cy="384"/>
          </a:xfrm>
        </p:grpSpPr>
        <p:sp>
          <p:nvSpPr>
            <p:cNvPr id="12342" name="Rectangle 49"/>
            <p:cNvSpPr>
              <a:spLocks noChangeArrowheads="1"/>
            </p:cNvSpPr>
            <p:nvPr/>
          </p:nvSpPr>
          <p:spPr bwMode="auto">
            <a:xfrm>
              <a:off x="3838" y="2112"/>
              <a:ext cx="319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43" name="Group 50"/>
            <p:cNvGrpSpPr>
              <a:grpSpLocks/>
            </p:cNvGrpSpPr>
            <p:nvPr/>
          </p:nvGrpSpPr>
          <p:grpSpPr bwMode="auto">
            <a:xfrm flipV="1">
              <a:off x="3838" y="1920"/>
              <a:ext cx="319" cy="192"/>
              <a:chOff x="3216" y="1824"/>
              <a:chExt cx="144" cy="768"/>
            </a:xfrm>
          </p:grpSpPr>
          <p:sp>
            <p:nvSpPr>
              <p:cNvPr id="12344" name="Line 5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Arc 52"/>
              <p:cNvSpPr>
                <a:spLocks/>
              </p:cNvSpPr>
              <p:nvPr/>
            </p:nvSpPr>
            <p:spPr bwMode="auto">
              <a:xfrm rot="10800000" flipV="1">
                <a:off x="3216" y="1824"/>
                <a:ext cx="96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096000" y="3200400"/>
            <a:ext cx="508000" cy="2438400"/>
            <a:chOff x="2880" y="2304"/>
            <a:chExt cx="320" cy="1536"/>
          </a:xfrm>
        </p:grpSpPr>
        <p:sp>
          <p:nvSpPr>
            <p:cNvPr id="12340" name="Rectangle 54"/>
            <p:cNvSpPr>
              <a:spLocks noChangeArrowheads="1"/>
            </p:cNvSpPr>
            <p:nvPr/>
          </p:nvSpPr>
          <p:spPr bwMode="auto">
            <a:xfrm>
              <a:off x="2880" y="2304"/>
              <a:ext cx="320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Arc 55"/>
            <p:cNvSpPr>
              <a:spLocks/>
            </p:cNvSpPr>
            <p:nvPr/>
          </p:nvSpPr>
          <p:spPr bwMode="auto">
            <a:xfrm rot="10800000" flipV="1">
              <a:off x="2880" y="2304"/>
              <a:ext cx="320" cy="15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Rectangle 56"/>
          <p:cNvSpPr>
            <a:spLocks noChangeArrowheads="1"/>
          </p:cNvSpPr>
          <p:nvPr/>
        </p:nvSpPr>
        <p:spPr bwMode="auto">
          <a:xfrm>
            <a:off x="9722561" y="5562600"/>
            <a:ext cx="5097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" charset="0"/>
              </a:rPr>
              <a:t>000000</a:t>
            </a:r>
            <a:endParaRPr lang="en-US" sz="1200"/>
          </a:p>
        </p:txBody>
      </p:sp>
      <p:sp>
        <p:nvSpPr>
          <p:cNvPr id="12311" name="Rectangle 57"/>
          <p:cNvSpPr>
            <a:spLocks noChangeArrowheads="1"/>
          </p:cNvSpPr>
          <p:nvPr/>
        </p:nvSpPr>
        <p:spPr bwMode="auto">
          <a:xfrm>
            <a:off x="9754268" y="868363"/>
            <a:ext cx="4526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111111</a:t>
            </a:r>
            <a:endParaRPr lang="en-US" sz="1200" dirty="0"/>
          </a:p>
        </p:txBody>
      </p:sp>
      <p:sp>
        <p:nvSpPr>
          <p:cNvPr id="12312" name="Rectangle 58"/>
          <p:cNvSpPr>
            <a:spLocks noChangeArrowheads="1"/>
          </p:cNvSpPr>
          <p:nvPr/>
        </p:nvSpPr>
        <p:spPr bwMode="auto">
          <a:xfrm>
            <a:off x="9674936" y="3124200"/>
            <a:ext cx="5097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" charset="0"/>
              </a:rPr>
              <a:t>100000</a:t>
            </a:r>
            <a:endParaRPr lang="en-US" sz="1200"/>
          </a:p>
        </p:txBody>
      </p:sp>
      <p:sp>
        <p:nvSpPr>
          <p:cNvPr id="12313" name="Rectangle 59"/>
          <p:cNvSpPr>
            <a:spLocks noChangeArrowheads="1"/>
          </p:cNvSpPr>
          <p:nvPr/>
        </p:nvSpPr>
        <p:spPr bwMode="auto">
          <a:xfrm>
            <a:off x="9670174" y="2819400"/>
            <a:ext cx="5097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" charset="0"/>
              </a:rPr>
              <a:t>100100</a:t>
            </a:r>
            <a:endParaRPr lang="en-US" sz="1200"/>
          </a:p>
        </p:txBody>
      </p:sp>
      <p:sp>
        <p:nvSpPr>
          <p:cNvPr id="12314" name="Rectangle 60"/>
          <p:cNvSpPr>
            <a:spLocks noChangeArrowheads="1"/>
          </p:cNvSpPr>
          <p:nvPr/>
        </p:nvSpPr>
        <p:spPr bwMode="auto">
          <a:xfrm>
            <a:off x="6107382" y="2209801"/>
            <a:ext cx="601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500">
                <a:solidFill>
                  <a:schemeClr val="hlink"/>
                </a:solidFill>
                <a:latin typeface="Arial" charset="0"/>
              </a:rPr>
              <a:t>Analog</a:t>
            </a:r>
            <a:br>
              <a:rPr lang="en-US" sz="1500">
                <a:solidFill>
                  <a:schemeClr val="hlink"/>
                </a:solidFill>
                <a:latin typeface="Arial" charset="0"/>
              </a:rPr>
            </a:br>
            <a:r>
              <a:rPr lang="en-US" sz="1500">
                <a:solidFill>
                  <a:schemeClr val="hlink"/>
                </a:solidFill>
                <a:latin typeface="Arial" charset="0"/>
              </a:rPr>
              <a:t>Input</a:t>
            </a:r>
            <a:endParaRPr lang="en-US">
              <a:solidFill>
                <a:schemeClr val="hlink"/>
              </a:solidFill>
            </a:endParaRPr>
          </a:p>
        </p:txBody>
      </p: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6604001" y="3200400"/>
            <a:ext cx="504825" cy="2451100"/>
            <a:chOff x="3200" y="2304"/>
            <a:chExt cx="318" cy="1544"/>
          </a:xfrm>
        </p:grpSpPr>
        <p:sp>
          <p:nvSpPr>
            <p:cNvPr id="12338" name="Rectangle 62"/>
            <p:cNvSpPr>
              <a:spLocks noChangeArrowheads="1"/>
            </p:cNvSpPr>
            <p:nvPr/>
          </p:nvSpPr>
          <p:spPr bwMode="auto">
            <a:xfrm>
              <a:off x="3200" y="2304"/>
              <a:ext cx="318" cy="15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63"/>
            <p:cNvSpPr>
              <a:spLocks noChangeArrowheads="1"/>
            </p:cNvSpPr>
            <p:nvPr/>
          </p:nvSpPr>
          <p:spPr bwMode="auto">
            <a:xfrm rot="16200000">
              <a:off x="2610" y="3011"/>
              <a:ext cx="150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know 1xxxxx, try 1</a:t>
              </a:r>
              <a:r>
                <a:rPr lang="en-US" sz="1700" b="1">
                  <a:solidFill>
                    <a:srgbClr val="66FF33"/>
                  </a:solidFill>
                  <a:latin typeface="Arial" charset="0"/>
                </a:rPr>
                <a:t>1</a:t>
              </a:r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0000</a:t>
              </a:r>
              <a:endParaRPr lang="en-US" sz="2800">
                <a:solidFill>
                  <a:srgbClr val="000099"/>
                </a:solidFill>
              </a:endParaRPr>
            </a:p>
          </p:txBody>
        </p:sp>
      </p:grpSp>
      <p:sp>
        <p:nvSpPr>
          <p:cNvPr id="12316" name="Rectangle 87"/>
          <p:cNvSpPr>
            <a:spLocks noChangeArrowheads="1"/>
          </p:cNvSpPr>
          <p:nvPr/>
        </p:nvSpPr>
        <p:spPr bwMode="auto">
          <a:xfrm>
            <a:off x="9680641" y="2636838"/>
            <a:ext cx="4983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" charset="0"/>
              </a:rPr>
              <a:t>100110</a:t>
            </a:r>
            <a:endParaRPr lang="en-US" sz="1200"/>
          </a:p>
        </p:txBody>
      </p:sp>
      <p:sp>
        <p:nvSpPr>
          <p:cNvPr id="12317" name="Rectangle 88"/>
          <p:cNvSpPr>
            <a:spLocks noChangeArrowheads="1"/>
          </p:cNvSpPr>
          <p:nvPr/>
        </p:nvSpPr>
        <p:spPr bwMode="auto">
          <a:xfrm rot="-5400000">
            <a:off x="5187552" y="4307052"/>
            <a:ext cx="238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700">
                <a:solidFill>
                  <a:srgbClr val="000099"/>
                </a:solidFill>
                <a:latin typeface="Arial" charset="0"/>
              </a:rPr>
              <a:t>know xxxxxx, try </a:t>
            </a:r>
            <a:r>
              <a:rPr lang="en-US" sz="1700" b="1">
                <a:solidFill>
                  <a:srgbClr val="66FF33"/>
                </a:solidFill>
                <a:latin typeface="Arial" charset="0"/>
              </a:rPr>
              <a:t>1</a:t>
            </a:r>
            <a:r>
              <a:rPr lang="en-US" sz="1700">
                <a:solidFill>
                  <a:srgbClr val="000099"/>
                </a:solidFill>
                <a:latin typeface="Arial" charset="0"/>
              </a:rPr>
              <a:t>00000</a:t>
            </a:r>
            <a:endParaRPr lang="en-US" sz="2800">
              <a:solidFill>
                <a:srgbClr val="000099"/>
              </a:solidFill>
            </a:endParaRPr>
          </a:p>
        </p:txBody>
      </p: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7108825" y="3200400"/>
            <a:ext cx="508000" cy="2451100"/>
            <a:chOff x="3518" y="2304"/>
            <a:chExt cx="320" cy="1544"/>
          </a:xfrm>
        </p:grpSpPr>
        <p:sp>
          <p:nvSpPr>
            <p:cNvPr id="12336" name="Rectangle 65"/>
            <p:cNvSpPr>
              <a:spLocks noChangeArrowheads="1"/>
            </p:cNvSpPr>
            <p:nvPr/>
          </p:nvSpPr>
          <p:spPr bwMode="auto">
            <a:xfrm>
              <a:off x="3518" y="2304"/>
              <a:ext cx="320" cy="15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90"/>
            <p:cNvSpPr>
              <a:spLocks noChangeArrowheads="1"/>
            </p:cNvSpPr>
            <p:nvPr/>
          </p:nvSpPr>
          <p:spPr bwMode="auto">
            <a:xfrm rot="16200000">
              <a:off x="2906" y="3007"/>
              <a:ext cx="151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know 10xxxx, try 10</a:t>
              </a:r>
              <a:r>
                <a:rPr lang="en-US" sz="1700" b="1">
                  <a:solidFill>
                    <a:srgbClr val="66FF33"/>
                  </a:solidFill>
                  <a:latin typeface="Arial" charset="0"/>
                </a:rPr>
                <a:t>1</a:t>
              </a:r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000</a:t>
              </a:r>
              <a:endParaRPr lang="en-US" sz="2800">
                <a:solidFill>
                  <a:srgbClr val="000099"/>
                </a:solidFill>
              </a:endParaRPr>
            </a:p>
          </p:txBody>
        </p:sp>
      </p:grpSp>
      <p:grpSp>
        <p:nvGrpSpPr>
          <p:cNvPr id="21" name="Group 97"/>
          <p:cNvGrpSpPr>
            <a:grpSpLocks/>
          </p:cNvGrpSpPr>
          <p:nvPr/>
        </p:nvGrpSpPr>
        <p:grpSpPr bwMode="auto">
          <a:xfrm>
            <a:off x="7616826" y="3200401"/>
            <a:ext cx="506413" cy="2455863"/>
            <a:chOff x="3838" y="2304"/>
            <a:chExt cx="319" cy="1547"/>
          </a:xfrm>
        </p:grpSpPr>
        <p:sp>
          <p:nvSpPr>
            <p:cNvPr id="12334" name="Rectangle 68"/>
            <p:cNvSpPr>
              <a:spLocks noChangeArrowheads="1"/>
            </p:cNvSpPr>
            <p:nvPr/>
          </p:nvSpPr>
          <p:spPr bwMode="auto">
            <a:xfrm>
              <a:off x="3838" y="2304"/>
              <a:ext cx="319" cy="15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91"/>
            <p:cNvSpPr>
              <a:spLocks noChangeArrowheads="1"/>
            </p:cNvSpPr>
            <p:nvPr/>
          </p:nvSpPr>
          <p:spPr bwMode="auto">
            <a:xfrm rot="16200000">
              <a:off x="3238" y="3006"/>
              <a:ext cx="15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know 100xxx, try 100</a:t>
              </a:r>
              <a:r>
                <a:rPr lang="en-US" sz="1700" b="1">
                  <a:solidFill>
                    <a:srgbClr val="66FF33"/>
                  </a:solidFill>
                  <a:latin typeface="Arial" charset="0"/>
                </a:rPr>
                <a:t>1</a:t>
              </a:r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00</a:t>
              </a:r>
              <a:endParaRPr lang="en-US" sz="2800">
                <a:solidFill>
                  <a:srgbClr val="000099"/>
                </a:solidFill>
              </a:endParaRPr>
            </a:p>
          </p:txBody>
        </p:sp>
      </p:grpSp>
      <p:grpSp>
        <p:nvGrpSpPr>
          <p:cNvPr id="22" name="Group 98"/>
          <p:cNvGrpSpPr>
            <a:grpSpLocks/>
          </p:cNvGrpSpPr>
          <p:nvPr/>
        </p:nvGrpSpPr>
        <p:grpSpPr bwMode="auto">
          <a:xfrm>
            <a:off x="8123238" y="2895600"/>
            <a:ext cx="508000" cy="2762250"/>
            <a:chOff x="4157" y="2112"/>
            <a:chExt cx="320" cy="1740"/>
          </a:xfrm>
        </p:grpSpPr>
        <p:sp>
          <p:nvSpPr>
            <p:cNvPr id="12331" name="Rectangle 71"/>
            <p:cNvSpPr>
              <a:spLocks noChangeArrowheads="1"/>
            </p:cNvSpPr>
            <p:nvPr/>
          </p:nvSpPr>
          <p:spPr bwMode="auto">
            <a:xfrm>
              <a:off x="4157" y="2112"/>
              <a:ext cx="32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73"/>
            <p:cNvSpPr>
              <a:spLocks noChangeArrowheads="1"/>
            </p:cNvSpPr>
            <p:nvPr/>
          </p:nvSpPr>
          <p:spPr bwMode="auto">
            <a:xfrm>
              <a:off x="4157" y="2304"/>
              <a:ext cx="320" cy="15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92"/>
            <p:cNvSpPr>
              <a:spLocks noChangeArrowheads="1"/>
            </p:cNvSpPr>
            <p:nvPr/>
          </p:nvSpPr>
          <p:spPr bwMode="auto">
            <a:xfrm rot="16200000">
              <a:off x="3541" y="3003"/>
              <a:ext cx="153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know 1001xx, try 1001</a:t>
              </a:r>
              <a:r>
                <a:rPr lang="en-US" sz="1700" b="1">
                  <a:solidFill>
                    <a:srgbClr val="66FF33"/>
                  </a:solidFill>
                  <a:latin typeface="Arial" charset="0"/>
                </a:rPr>
                <a:t>1</a:t>
              </a:r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0</a:t>
              </a:r>
              <a:endParaRPr lang="en-US" sz="2800">
                <a:solidFill>
                  <a:srgbClr val="000099"/>
                </a:solidFill>
              </a:endParaRPr>
            </a:p>
          </p:txBody>
        </p:sp>
      </p:grpSp>
      <p:grpSp>
        <p:nvGrpSpPr>
          <p:cNvPr id="23" name="Group 99"/>
          <p:cNvGrpSpPr>
            <a:grpSpLocks/>
          </p:cNvGrpSpPr>
          <p:nvPr/>
        </p:nvGrpSpPr>
        <p:grpSpPr bwMode="auto">
          <a:xfrm>
            <a:off x="8631239" y="2743201"/>
            <a:ext cx="504825" cy="2898775"/>
            <a:chOff x="4477" y="2016"/>
            <a:chExt cx="318" cy="1826"/>
          </a:xfrm>
        </p:grpSpPr>
        <p:sp>
          <p:nvSpPr>
            <p:cNvPr id="12327" name="Rectangle 76"/>
            <p:cNvSpPr>
              <a:spLocks noChangeArrowheads="1"/>
            </p:cNvSpPr>
            <p:nvPr/>
          </p:nvSpPr>
          <p:spPr bwMode="auto">
            <a:xfrm>
              <a:off x="4477" y="2016"/>
              <a:ext cx="318" cy="9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77"/>
            <p:cNvSpPr>
              <a:spLocks noChangeArrowheads="1"/>
            </p:cNvSpPr>
            <p:nvPr/>
          </p:nvSpPr>
          <p:spPr bwMode="auto">
            <a:xfrm>
              <a:off x="4477" y="2112"/>
              <a:ext cx="318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79"/>
            <p:cNvSpPr>
              <a:spLocks noChangeArrowheads="1"/>
            </p:cNvSpPr>
            <p:nvPr/>
          </p:nvSpPr>
          <p:spPr bwMode="auto">
            <a:xfrm>
              <a:off x="4477" y="2304"/>
              <a:ext cx="318" cy="15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93"/>
            <p:cNvSpPr>
              <a:spLocks noChangeArrowheads="1"/>
            </p:cNvSpPr>
            <p:nvPr/>
          </p:nvSpPr>
          <p:spPr bwMode="auto">
            <a:xfrm rot="16200000">
              <a:off x="3864" y="2999"/>
              <a:ext cx="15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know 10011x, try 10011</a:t>
              </a:r>
              <a:r>
                <a:rPr lang="en-US" sz="1700" b="1">
                  <a:solidFill>
                    <a:srgbClr val="66FF33"/>
                  </a:solidFill>
                  <a:latin typeface="Arial" charset="0"/>
                </a:rPr>
                <a:t>1</a:t>
              </a:r>
              <a:endParaRPr lang="en-US" sz="2800" b="1">
                <a:solidFill>
                  <a:srgbClr val="66FF33"/>
                </a:solidFill>
              </a:endParaRPr>
            </a:p>
          </p:txBody>
        </p:sp>
      </p:grpSp>
      <p:grpSp>
        <p:nvGrpSpPr>
          <p:cNvPr id="24" name="Group 100"/>
          <p:cNvGrpSpPr>
            <a:grpSpLocks/>
          </p:cNvGrpSpPr>
          <p:nvPr/>
        </p:nvGrpSpPr>
        <p:grpSpPr bwMode="auto">
          <a:xfrm>
            <a:off x="9136063" y="2743201"/>
            <a:ext cx="508000" cy="2897188"/>
            <a:chOff x="4795" y="2016"/>
            <a:chExt cx="320" cy="1825"/>
          </a:xfrm>
        </p:grpSpPr>
        <p:sp>
          <p:nvSpPr>
            <p:cNvPr id="12323" name="Rectangle 82"/>
            <p:cNvSpPr>
              <a:spLocks noChangeArrowheads="1"/>
            </p:cNvSpPr>
            <p:nvPr/>
          </p:nvSpPr>
          <p:spPr bwMode="auto">
            <a:xfrm>
              <a:off x="4795" y="2016"/>
              <a:ext cx="320" cy="9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83"/>
            <p:cNvSpPr>
              <a:spLocks noChangeArrowheads="1"/>
            </p:cNvSpPr>
            <p:nvPr/>
          </p:nvSpPr>
          <p:spPr bwMode="auto">
            <a:xfrm>
              <a:off x="4795" y="2112"/>
              <a:ext cx="32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85"/>
            <p:cNvSpPr>
              <a:spLocks noChangeArrowheads="1"/>
            </p:cNvSpPr>
            <p:nvPr/>
          </p:nvSpPr>
          <p:spPr bwMode="auto">
            <a:xfrm>
              <a:off x="4795" y="2304"/>
              <a:ext cx="320" cy="15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94"/>
            <p:cNvSpPr>
              <a:spLocks noChangeArrowheads="1"/>
            </p:cNvSpPr>
            <p:nvPr/>
          </p:nvSpPr>
          <p:spPr bwMode="auto">
            <a:xfrm rot="16200000">
              <a:off x="4334" y="3131"/>
              <a:ext cx="125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99"/>
                  </a:solidFill>
                  <a:latin typeface="Arial" charset="0"/>
                </a:rPr>
                <a:t>know 100110. Done.</a:t>
              </a:r>
              <a:endParaRPr lang="en-US" sz="28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26846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A/D - Successive Approximation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752600" y="990600"/>
            <a:ext cx="88392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Arial" charset="0"/>
              </a:rPr>
              <a:t>Converter Schematic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09801" y="1524001"/>
          <a:ext cx="7388225" cy="46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VISIO" r:id="rId7" imgW="5253840" imgH="3304800" progId="Visio.Drawing.6">
                  <p:embed/>
                </p:oleObj>
              </mc:Choice>
              <mc:Fallback>
                <p:oleObj name="VISIO" r:id="rId7" imgW="5253840" imgH="3304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524001"/>
                        <a:ext cx="7388225" cy="46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65445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mtClean="0">
                <a:ea typeface="PMingLiU" pitchFamily="18" charset="-120"/>
              </a:rPr>
              <a:t>ADC Performance Metrics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sz="2000" dirty="0">
                <a:ea typeface="PMingLiU" pitchFamily="18" charset="-120"/>
              </a:rPr>
              <a:t>Linearity </a:t>
            </a:r>
            <a:r>
              <a:rPr lang="en-US" altLang="zh-TW" sz="2000" b="0" dirty="0">
                <a:ea typeface="PMingLiU" pitchFamily="18" charset="-120"/>
              </a:rPr>
              <a:t>measures how well the transition voltages lie on a straight line.</a:t>
            </a: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ea typeface="PMingLiU" pitchFamily="18" charset="-120"/>
              </a:rPr>
              <a:t>Differential linearity </a:t>
            </a:r>
            <a:r>
              <a:rPr lang="en-US" altLang="zh-TW" sz="2000" b="0" dirty="0">
                <a:ea typeface="PMingLiU" pitchFamily="18" charset="-120"/>
              </a:rPr>
              <a:t>measure the equality of the step size.</a:t>
            </a: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ea typeface="PMingLiU" pitchFamily="18" charset="-120"/>
              </a:rPr>
              <a:t>Conversion time: </a:t>
            </a:r>
            <a:r>
              <a:rPr lang="en-US" altLang="zh-TW" sz="2000" b="0" dirty="0">
                <a:ea typeface="PMingLiU" pitchFamily="18" charset="-120"/>
              </a:rPr>
              <a:t>between start of conversion and generation of result</a:t>
            </a: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ea typeface="PMingLiU" pitchFamily="18" charset="-120"/>
              </a:rPr>
              <a:t>Conversion </a:t>
            </a:r>
            <a:r>
              <a:rPr lang="en-US" altLang="zh-TW" sz="2000" i="1" dirty="0">
                <a:ea typeface="PMingLiU" pitchFamily="18" charset="-120"/>
              </a:rPr>
              <a:t>rate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b="0" dirty="0">
                <a:ea typeface="PMingLiU" pitchFamily="18" charset="-120"/>
              </a:rPr>
              <a:t>= inverse of conversion </a:t>
            </a:r>
            <a:r>
              <a:rPr lang="en-US" altLang="zh-TW" sz="2000" b="0" i="1" dirty="0">
                <a:ea typeface="PMingLiU" pitchFamily="18" charset="-120"/>
              </a:rPr>
              <a:t>time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8706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Sampling Problems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000" dirty="0" err="1"/>
              <a:t>Nyquist</a:t>
            </a:r>
            <a:r>
              <a:rPr lang="en-US" sz="2000" dirty="0"/>
              <a:t> criterion</a:t>
            </a:r>
          </a:p>
          <a:p>
            <a:pPr lvl="1"/>
            <a:r>
              <a:rPr lang="en-US" sz="1800" dirty="0" err="1"/>
              <a:t>F</a:t>
            </a:r>
            <a:r>
              <a:rPr lang="en-US" sz="1800" baseline="-25000" dirty="0" err="1"/>
              <a:t>sample</a:t>
            </a:r>
            <a:r>
              <a:rPr lang="en-US" sz="1800" dirty="0"/>
              <a:t> &gt;= 2 * </a:t>
            </a:r>
            <a:r>
              <a:rPr lang="en-US" sz="1800" dirty="0" err="1"/>
              <a:t>F</a:t>
            </a:r>
            <a:r>
              <a:rPr lang="en-US" sz="1800" baseline="-25000" dirty="0" err="1"/>
              <a:t>max</a:t>
            </a:r>
            <a:r>
              <a:rPr lang="en-US" sz="1800" baseline="-25000" dirty="0"/>
              <a:t> frequency component</a:t>
            </a:r>
          </a:p>
          <a:p>
            <a:pPr lvl="1"/>
            <a:r>
              <a:rPr lang="en-US" sz="1800" dirty="0"/>
              <a:t>Frequency components above ½ </a:t>
            </a:r>
            <a:r>
              <a:rPr lang="en-US" sz="1800" dirty="0" err="1"/>
              <a:t>F</a:t>
            </a:r>
            <a:r>
              <a:rPr lang="en-US" sz="1800" baseline="-25000" dirty="0" err="1"/>
              <a:t>sample</a:t>
            </a:r>
            <a:r>
              <a:rPr lang="en-US" sz="1800" dirty="0"/>
              <a:t> are aliased, distort measured signal</a:t>
            </a:r>
          </a:p>
          <a:p>
            <a:endParaRPr lang="en-US" sz="2000" dirty="0"/>
          </a:p>
          <a:p>
            <a:r>
              <a:rPr lang="en-US" sz="2000" dirty="0" err="1"/>
              <a:t>Nyquist</a:t>
            </a:r>
            <a:r>
              <a:rPr lang="en-US" sz="2000" dirty="0"/>
              <a:t> and the real world</a:t>
            </a:r>
          </a:p>
          <a:p>
            <a:pPr lvl="1"/>
            <a:r>
              <a:rPr lang="en-US" sz="1800" dirty="0"/>
              <a:t>This theorem assumes we have a perfect filter with “brick wall” roll-off</a:t>
            </a:r>
          </a:p>
          <a:p>
            <a:pPr lvl="1"/>
            <a:r>
              <a:rPr lang="en-US" sz="1800" dirty="0"/>
              <a:t>Real world filters have more gentle roll-off</a:t>
            </a:r>
          </a:p>
          <a:p>
            <a:pPr lvl="1"/>
            <a:r>
              <a:rPr lang="en-US" sz="1800" dirty="0"/>
              <a:t>Inexpensive filters are even worse (e.g. first order filter is 20 dB/decade, aka 6 dB/octave)</a:t>
            </a:r>
          </a:p>
          <a:p>
            <a:pPr lvl="1"/>
            <a:r>
              <a:rPr lang="en-US" sz="1800" dirty="0"/>
              <a:t>So we have to choose a sampling frequency high enough that our filter attenuates aliasing components adequately</a:t>
            </a:r>
          </a:p>
        </p:txBody>
      </p:sp>
    </p:spTree>
    <p:extLst>
      <p:ext uri="{BB962C8B-B14F-4D97-AF65-F5344CB8AC3E}">
        <p14:creationId xmlns:p14="http://schemas.microsoft.com/office/powerpoint/2010/main" val="153409036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Inputs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Differential</a:t>
            </a:r>
          </a:p>
          <a:p>
            <a:pPr lvl="1"/>
            <a:r>
              <a:rPr lang="en-US" dirty="0" smtClean="0"/>
              <a:t>Use two channels, and compute difference between them</a:t>
            </a:r>
          </a:p>
          <a:p>
            <a:pPr lvl="1"/>
            <a:r>
              <a:rPr lang="en-US" dirty="0" smtClean="0"/>
              <a:t>Very good noise immunity</a:t>
            </a:r>
          </a:p>
          <a:p>
            <a:pPr lvl="1"/>
            <a:r>
              <a:rPr lang="en-US" dirty="0" smtClean="0"/>
              <a:t>Some sensors offer differential outputs (e.g. Wheatstone Bridge)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Multiplexing</a:t>
            </a:r>
          </a:p>
          <a:p>
            <a:pPr lvl="1"/>
            <a:r>
              <a:rPr lang="en-US" dirty="0" smtClean="0"/>
              <a:t>Typically share a single ADC among multiple inputs</a:t>
            </a:r>
          </a:p>
          <a:p>
            <a:pPr lvl="1"/>
            <a:r>
              <a:rPr lang="en-US" dirty="0" smtClean="0"/>
              <a:t>Need to select an input, allow time to settle before sampling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Signal Conditioning</a:t>
            </a:r>
          </a:p>
          <a:p>
            <a:pPr lvl="1"/>
            <a:r>
              <a:rPr lang="en-US" dirty="0" smtClean="0"/>
              <a:t>Amplify and filter input signal</a:t>
            </a:r>
          </a:p>
          <a:p>
            <a:pPr lvl="1"/>
            <a:r>
              <a:rPr lang="en-US" dirty="0" smtClean="0"/>
              <a:t>Protect against out-of-range inputs with clamping diodes</a:t>
            </a:r>
          </a:p>
        </p:txBody>
      </p:sp>
    </p:spTree>
    <p:extLst>
      <p:ext uri="{BB962C8B-B14F-4D97-AF65-F5344CB8AC3E}">
        <p14:creationId xmlns:p14="http://schemas.microsoft.com/office/powerpoint/2010/main" val="90779896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Sample and Hold Devices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52600" y="3581400"/>
            <a:ext cx="8382000" cy="3276600"/>
          </a:xfrm>
        </p:spPr>
        <p:txBody>
          <a:bodyPr/>
          <a:lstStyle/>
          <a:p>
            <a:r>
              <a:rPr lang="en-US" sz="2000" b="0" dirty="0"/>
              <a:t>Some A/D converters require the input analog signal to be held constant during conversion (e.g. successive approximation devices)</a:t>
            </a:r>
          </a:p>
          <a:p>
            <a:r>
              <a:rPr lang="en-US" sz="2000" b="0" dirty="0"/>
              <a:t>In other cases, peak capture or sampling at a specific point in time requires a sampling device.</a:t>
            </a:r>
          </a:p>
          <a:p>
            <a:r>
              <a:rPr lang="en-US" sz="2000" b="0" dirty="0"/>
              <a:t>A “sample and hold” circuit performs this operation</a:t>
            </a:r>
          </a:p>
          <a:p>
            <a:r>
              <a:rPr lang="en-US" sz="2000" b="0" dirty="0"/>
              <a:t>Many A/D converters include a sample and hold circuit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16277978"/>
              </p:ext>
            </p:extLst>
          </p:nvPr>
        </p:nvGraphicFramePr>
        <p:xfrm>
          <a:off x="2057400" y="990600"/>
          <a:ext cx="6599936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VISIO" r:id="rId7" imgW="3629520" imgH="1215720" progId="Visio.Drawing.6">
                  <p:embed/>
                </p:oleObj>
              </mc:Choice>
              <mc:Fallback>
                <p:oleObj name="VISIO" r:id="rId7" imgW="3629520" imgH="121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90600"/>
                        <a:ext cx="6599936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6490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2590801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KL25 Analog Interfacing Peripherals</a:t>
            </a:r>
            <a:endParaRPr lang="en-US" dirty="0"/>
          </a:p>
        </p:txBody>
      </p:sp>
      <p:sp>
        <p:nvSpPr>
          <p:cNvPr id="40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Why It’s Needed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990600"/>
            <a:ext cx="88392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Embedded systems often need to measure values of physical parameters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parameters are usually continuous (</a:t>
            </a:r>
            <a:r>
              <a:rPr lang="en-US" sz="2000" i="1" dirty="0"/>
              <a:t>analog</a:t>
            </a:r>
            <a:r>
              <a:rPr lang="en-US" sz="2000" dirty="0"/>
              <a:t>) and not in a digital form which computers (which operate on discrete data values) can process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172200" y="2590800"/>
            <a:ext cx="419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Pressure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Blood pressure monitor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Altimeter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Car engine controller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Scuba dive computer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Tsunami detector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Acceleration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latin typeface="+mn-lt"/>
              </a:rPr>
              <a:t>Air bag controller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latin typeface="+mn-lt"/>
              </a:rPr>
              <a:t>Vehicle stability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latin typeface="+mn-lt"/>
              </a:rPr>
              <a:t>Video game remote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Mechanical strain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Other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Touch screen controller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EKG, EEG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Breathalyzer</a:t>
            </a:r>
            <a:endParaRPr lang="en-US" sz="1800" dirty="0">
              <a:latin typeface="+mn-lt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52600" y="2590801"/>
            <a:ext cx="4191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Temperature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Thermometer (do you have a fever?)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Thermostat for building, fridge, freezer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Car engine controller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Chemical reaction monitor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Safety (e.g. microprocessor processor thermal management)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Light (or infrared or ultraviolet) intensity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Digital camera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IR remote control receiver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Tanning bed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UV monitor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+mn-lt"/>
              </a:rPr>
              <a:t>Rotary position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Wind gauge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+mn-lt"/>
              </a:rPr>
              <a:t>Knobs</a:t>
            </a:r>
          </a:p>
        </p:txBody>
      </p:sp>
    </p:spTree>
    <p:extLst>
      <p:ext uri="{BB962C8B-B14F-4D97-AF65-F5344CB8AC3E}">
        <p14:creationId xmlns:p14="http://schemas.microsoft.com/office/powerpoint/2010/main" val="268787509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Sources of Information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KL25 Subfamily Reference Manual (Rev. 1, June 2012)</a:t>
            </a:r>
          </a:p>
          <a:p>
            <a:pPr lvl="1"/>
            <a:r>
              <a:rPr lang="en-US" dirty="0" smtClean="0"/>
              <a:t>Describes architecture of peripherals and their control registers</a:t>
            </a:r>
            <a:endParaRPr lang="en-US" dirty="0"/>
          </a:p>
          <a:p>
            <a:pPr lvl="1"/>
            <a:r>
              <a:rPr lang="en-US" dirty="0" smtClean="0"/>
              <a:t>Digital to Analog Converter</a:t>
            </a:r>
          </a:p>
          <a:p>
            <a:pPr lvl="2"/>
            <a:r>
              <a:rPr lang="en-US" dirty="0" smtClean="0"/>
              <a:t>Chapter 30 of KL25 Subfamily Reference Manual</a:t>
            </a:r>
          </a:p>
          <a:p>
            <a:pPr lvl="1"/>
            <a:r>
              <a:rPr lang="en-US" dirty="0" smtClean="0"/>
              <a:t>Analog Comparator</a:t>
            </a:r>
          </a:p>
          <a:p>
            <a:pPr lvl="2"/>
            <a:r>
              <a:rPr lang="en-US" dirty="0" smtClean="0"/>
              <a:t>Chapter 29 of KL25 Subfamily Reference Manual</a:t>
            </a:r>
          </a:p>
          <a:p>
            <a:pPr lvl="1"/>
            <a:r>
              <a:rPr lang="en-US" dirty="0" smtClean="0"/>
              <a:t>Analog to Digital Converter</a:t>
            </a:r>
          </a:p>
          <a:p>
            <a:pPr lvl="2"/>
            <a:r>
              <a:rPr lang="en-US" dirty="0" smtClean="0"/>
              <a:t>Chapter 28 of KL25 Subfamily Reference Manual</a:t>
            </a:r>
          </a:p>
          <a:p>
            <a:endParaRPr lang="en-US" dirty="0" smtClean="0"/>
          </a:p>
          <a:p>
            <a:r>
              <a:rPr lang="en-US" dirty="0" smtClean="0"/>
              <a:t>KL25 Sub-family Data Sheet (Rev. 3, 9/19/2012)</a:t>
            </a:r>
          </a:p>
          <a:p>
            <a:pPr lvl="1"/>
            <a:r>
              <a:rPr lang="en-US" dirty="0" smtClean="0"/>
              <a:t>Describes circuit-specific performance parameters: operating voltages, min/max speeds, cycle times, delays, power and energy use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KL25Z Analog Interface Pins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9999" y="1524000"/>
            <a:ext cx="3787201" cy="3228976"/>
          </a:xfrm>
        </p:spPr>
        <p:txBody>
          <a:bodyPr/>
          <a:lstStyle/>
          <a:p>
            <a:r>
              <a:rPr lang="en-US" sz="2400" dirty="0"/>
              <a:t>80-pin QFP</a:t>
            </a:r>
          </a:p>
          <a:p>
            <a:r>
              <a:rPr lang="en-US" sz="2400" dirty="0"/>
              <a:t>Inputs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1 16-bit ADC with 14 input channels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1 comparator with 6 external inputs, one 6-bit DAC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>
                <a:solidFill>
                  <a:srgbClr val="000099"/>
                </a:solidFill>
              </a:rPr>
              <a:t>1 12-bit DAC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34600" y="963614"/>
            <a:ext cx="5676200" cy="5284787"/>
            <a:chOff x="2813050" y="887413"/>
            <a:chExt cx="6330950" cy="5894387"/>
          </a:xfrm>
        </p:grpSpPr>
        <p:pic>
          <p:nvPicPr>
            <p:cNvPr id="133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050" y="887413"/>
              <a:ext cx="6330950" cy="5894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3352800" y="4552950"/>
              <a:ext cx="228600" cy="735333"/>
              <a:chOff x="3352800" y="4552950"/>
              <a:chExt cx="228600" cy="735333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352800" y="4552950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352800" y="4772022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352800" y="4981578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352800" y="5193033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657600" y="6267450"/>
              <a:ext cx="395284" cy="228600"/>
              <a:chOff x="3657600" y="6267450"/>
              <a:chExt cx="395284" cy="228600"/>
            </a:xfrm>
          </p:grpSpPr>
          <p:sp>
            <p:nvSpPr>
              <p:cNvPr id="22" name="Rectangle 21"/>
              <p:cNvSpPr/>
              <p:nvPr/>
            </p:nvSpPr>
            <p:spPr bwMode="auto">
              <a:xfrm rot="16200000">
                <a:off x="3590925" y="6334125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 rot="16200000">
                <a:off x="3667125" y="6334125"/>
                <a:ext cx="228600" cy="9525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867150" y="6267450"/>
                <a:ext cx="185734" cy="228600"/>
                <a:chOff x="3867150" y="6276978"/>
                <a:chExt cx="185734" cy="228600"/>
              </a:xfrm>
            </p:grpSpPr>
            <p:sp>
              <p:nvSpPr>
                <p:cNvPr id="40" name="Rectangle 39"/>
                <p:cNvSpPr/>
                <p:nvPr/>
              </p:nvSpPr>
              <p:spPr bwMode="auto">
                <a:xfrm rot="16200000">
                  <a:off x="3800475" y="6343653"/>
                  <a:ext cx="228600" cy="952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 rot="16200000">
                  <a:off x="3843334" y="6343653"/>
                  <a:ext cx="228600" cy="95250"/>
                </a:xfrm>
                <a:prstGeom prst="rect">
                  <a:avLst/>
                </a:prstGeom>
                <a:solidFill>
                  <a:srgbClr val="000099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 rot="16200000">
                  <a:off x="3890959" y="6343653"/>
                  <a:ext cx="228600" cy="9525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7975600" y="4979037"/>
              <a:ext cx="228600" cy="735333"/>
              <a:chOff x="3352800" y="4552950"/>
              <a:chExt cx="228600" cy="735333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352800" y="4552950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352800" y="4772022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3352800" y="4981578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3352800" y="5193033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 bwMode="auto">
            <a:xfrm>
              <a:off x="7975600" y="2651122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975600" y="2860678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975600" y="3072133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rot="16200000">
              <a:off x="6958967" y="1391283"/>
              <a:ext cx="228600" cy="735333"/>
              <a:chOff x="3352800" y="4552950"/>
              <a:chExt cx="228600" cy="735333"/>
            </a:xfrm>
            <a:solidFill>
              <a:srgbClr val="FF0000"/>
            </a:solidFill>
          </p:grpSpPr>
          <p:sp>
            <p:nvSpPr>
              <p:cNvPr id="53" name="Rectangle 52"/>
              <p:cNvSpPr/>
              <p:nvPr/>
            </p:nvSpPr>
            <p:spPr bwMode="auto">
              <a:xfrm>
                <a:off x="3352800" y="4552950"/>
                <a:ext cx="228600" cy="9525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352800" y="4772022"/>
                <a:ext cx="228600" cy="9525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352800" y="4981578"/>
                <a:ext cx="228600" cy="9525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352800" y="5193033"/>
                <a:ext cx="228600" cy="9525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 bwMode="auto">
            <a:xfrm rot="16200000">
              <a:off x="4905375" y="1704975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 bwMode="auto">
            <a:xfrm rot="16200000">
              <a:off x="4048125" y="1704975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 bwMode="auto">
            <a:xfrm rot="16200000">
              <a:off x="3816350" y="1711325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Freedom KL25Z Analog I/O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52601" y="838200"/>
            <a:ext cx="5387083" cy="5337324"/>
            <a:chOff x="228600" y="899045"/>
            <a:chExt cx="5867400" cy="5813204"/>
          </a:xfrm>
        </p:grpSpPr>
        <p:pic>
          <p:nvPicPr>
            <p:cNvPr id="15" name="Picture 14"/>
            <p:cNvPicPr/>
            <p:nvPr/>
          </p:nvPicPr>
          <p:blipFill rotWithShape="1">
            <a:blip r:embed="rId3"/>
            <a:srcRect r="2395" b="2084"/>
            <a:stretch/>
          </p:blipFill>
          <p:spPr>
            <a:xfrm>
              <a:off x="228600" y="899045"/>
              <a:ext cx="5867400" cy="5813204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443983" y="2590800"/>
              <a:ext cx="228600" cy="640083"/>
              <a:chOff x="3352800" y="4552950"/>
              <a:chExt cx="228600" cy="735333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352800" y="4552950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352800" y="4772022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352800" y="4981578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52800" y="5193033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6200000">
              <a:off x="3360641" y="2216942"/>
              <a:ext cx="395284" cy="228600"/>
              <a:chOff x="3657600" y="6267450"/>
              <a:chExt cx="395284" cy="228600"/>
            </a:xfrm>
          </p:grpSpPr>
          <p:sp>
            <p:nvSpPr>
              <p:cNvPr id="16" name="Rectangle 15"/>
              <p:cNvSpPr/>
              <p:nvPr/>
            </p:nvSpPr>
            <p:spPr bwMode="auto">
              <a:xfrm rot="16200000">
                <a:off x="3590925" y="6334125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 rot="16200000">
                <a:off x="3667125" y="6334125"/>
                <a:ext cx="228600" cy="9525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867150" y="6267450"/>
                <a:ext cx="185734" cy="228600"/>
                <a:chOff x="3867150" y="6276978"/>
                <a:chExt cx="185734" cy="228600"/>
              </a:xfrm>
            </p:grpSpPr>
            <p:sp>
              <p:nvSpPr>
                <p:cNvPr id="19" name="Rectangle 18"/>
                <p:cNvSpPr/>
                <p:nvPr/>
              </p:nvSpPr>
              <p:spPr bwMode="auto">
                <a:xfrm rot="16200000">
                  <a:off x="3800475" y="6343653"/>
                  <a:ext cx="228600" cy="952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 rot="16200000">
                  <a:off x="3843334" y="6343653"/>
                  <a:ext cx="228600" cy="95250"/>
                </a:xfrm>
                <a:prstGeom prst="rect">
                  <a:avLst/>
                </a:prstGeom>
                <a:solidFill>
                  <a:srgbClr val="000099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 rot="16200000">
                  <a:off x="3890959" y="6343653"/>
                  <a:ext cx="228600" cy="9525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5615683" y="2560317"/>
              <a:ext cx="228600" cy="640083"/>
              <a:chOff x="3352800" y="4552950"/>
              <a:chExt cx="228600" cy="735333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3352800" y="4552950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352800" y="4772022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352800" y="4981578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352800" y="5193033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 bwMode="auto">
            <a:xfrm>
              <a:off x="2415283" y="2366994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615683" y="2171741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615683" y="2383196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 rot="10800000">
              <a:off x="357883" y="3432551"/>
              <a:ext cx="228603" cy="890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auto">
            <a:xfrm rot="10800000">
              <a:off x="357883" y="3227667"/>
              <a:ext cx="228603" cy="890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>
              <a:off x="2415280" y="2179824"/>
              <a:ext cx="228603" cy="890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 rot="10800000">
              <a:off x="2529581" y="3079075"/>
              <a:ext cx="228603" cy="890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7886" y="3886200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529584" y="5145405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7886" y="4572000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7543800" y="2278320"/>
            <a:ext cx="2895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14 external ADC channels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6 external comparator channels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sz="2000" dirty="0">
                <a:solidFill>
                  <a:srgbClr val="000099"/>
                </a:solidFill>
              </a:rPr>
              <a:t>1 12-bit DAC</a:t>
            </a:r>
          </a:p>
        </p:txBody>
      </p:sp>
    </p:spTree>
    <p:extLst>
      <p:ext uri="{BB962C8B-B14F-4D97-AF65-F5344CB8AC3E}">
        <p14:creationId xmlns:p14="http://schemas.microsoft.com/office/powerpoint/2010/main" val="164523236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a Pin for Analog Input or Output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79999" y="1219200"/>
            <a:ext cx="4244401" cy="5638800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MUX</a:t>
            </a:r>
          </a:p>
          <a:p>
            <a:endParaRPr lang="en-US" dirty="0" smtClean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Output (different ways to access it)</a:t>
            </a:r>
          </a:p>
          <a:p>
            <a:pPr lvl="1"/>
            <a:r>
              <a:rPr lang="en-US" dirty="0" smtClean="0"/>
              <a:t>Input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9201" y="1143000"/>
            <a:ext cx="5546725" cy="4711700"/>
            <a:chOff x="3597275" y="1143000"/>
            <a:chExt cx="5546725" cy="4711700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275" y="1143000"/>
              <a:ext cx="5546725" cy="471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7772400" y="3157734"/>
              <a:ext cx="1219200" cy="3139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endParaRPr lang="en-US" sz="180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Pin Control Register to Select MUX Channel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79999" y="3657600"/>
            <a:ext cx="4244401" cy="2514600"/>
          </a:xfrm>
        </p:spPr>
        <p:txBody>
          <a:bodyPr/>
          <a:lstStyle/>
          <a:p>
            <a:r>
              <a:rPr lang="en-US" dirty="0" smtClean="0"/>
              <a:t>MUX field of PCR defines connections 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7" t="40885" r="1437" b="952"/>
          <a:stretch/>
        </p:blipFill>
        <p:spPr bwMode="auto">
          <a:xfrm>
            <a:off x="1983581" y="914400"/>
            <a:ext cx="8367713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1981201"/>
            <a:ext cx="884872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94877"/>
              </p:ext>
            </p:extLst>
          </p:nvPr>
        </p:nvGraphicFramePr>
        <p:xfrm>
          <a:off x="5181600" y="3173186"/>
          <a:ext cx="5461000" cy="2524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/>
                <a:gridCol w="3784600"/>
              </a:tblGrid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MUX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bits 10-8)</a:t>
                      </a:r>
                      <a:endParaRPr lang="en-US" sz="16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Configuration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Digital circuits disabled,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analog enabled</a:t>
                      </a:r>
                      <a:endParaRPr lang="en-US" sz="16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Alternative 1 – GPIO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Alternative 2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011</a:t>
                      </a:r>
                      <a:endParaRPr lang="en-US" sz="16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Alternative 3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Alternative 4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Alternative 5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Alternative 6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0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</a:t>
                      </a:r>
                      <a:endParaRPr lang="en-US" sz="16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Alternative 7</a:t>
                      </a:r>
                      <a:endParaRPr lang="en-US" sz="16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9999" y="5614896"/>
            <a:ext cx="86082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 pitchFamily="49" charset="0"/>
              </a:rPr>
              <a:t>PORTC-&gt;PCR[7] &amp;= ~PORT_PCR_MUX_MASK;          </a:t>
            </a:r>
          </a:p>
          <a:p>
            <a:r>
              <a:rPr lang="en-US" sz="2000" dirty="0">
                <a:latin typeface="Lucida Console" pitchFamily="49" charset="0"/>
              </a:rPr>
              <a:t>PORTC-&gt;PCR[7] |= PORT_PCR_MUX(0);        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648200" y="2362200"/>
            <a:ext cx="685800" cy="8109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3962400" y="2362200"/>
            <a:ext cx="685800" cy="8109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Digital to Analog Converter</a:t>
            </a:r>
            <a:endParaRPr lang="en-US" dirty="0"/>
          </a:p>
        </p:txBody>
      </p:sp>
      <p:sp>
        <p:nvSpPr>
          <p:cNvPr id="40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93201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DAC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999" y="4267200"/>
            <a:ext cx="11384402" cy="2514600"/>
          </a:xfrm>
        </p:spPr>
        <p:txBody>
          <a:bodyPr/>
          <a:lstStyle/>
          <a:p>
            <a:r>
              <a:rPr lang="en-US" dirty="0"/>
              <a:t>Load DACDAT with 12-bit data N</a:t>
            </a:r>
          </a:p>
          <a:p>
            <a:r>
              <a:rPr lang="en-US" dirty="0"/>
              <a:t>MUX selects a node from resistor divider network to create 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-25000" dirty="0"/>
              <a:t>o</a:t>
            </a:r>
            <a:r>
              <a:rPr lang="en-US" dirty="0"/>
              <a:t> = (N+1)*V</a:t>
            </a:r>
            <a:r>
              <a:rPr lang="en-US" baseline="-25000" dirty="0"/>
              <a:t>in</a:t>
            </a:r>
            <a:r>
              <a:rPr lang="en-US" dirty="0"/>
              <a:t>/2</a:t>
            </a:r>
            <a:r>
              <a:rPr lang="en-US" baseline="30000" dirty="0"/>
              <a:t>12</a:t>
            </a:r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  <a:r>
              <a:rPr lang="en-US" dirty="0"/>
              <a:t> is buffered by output amplifier to create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baseline="-25000" dirty="0"/>
              <a:t> 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baseline="-25000" dirty="0"/>
              <a:t>o </a:t>
            </a:r>
            <a:r>
              <a:rPr lang="en-US" dirty="0"/>
              <a:t>=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baseline="-25000" dirty="0"/>
              <a:t> </a:t>
            </a:r>
            <a:r>
              <a:rPr lang="en-US" dirty="0"/>
              <a:t>but V</a:t>
            </a:r>
            <a:r>
              <a:rPr lang="en-US" baseline="-25000" dirty="0"/>
              <a:t>o </a:t>
            </a:r>
            <a:r>
              <a:rPr lang="en-US" dirty="0"/>
              <a:t>is high impedance - can’t drive much of a load, so need to buffer it</a:t>
            </a:r>
            <a:endParaRPr lang="en-US" baseline="-250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35"/>
          <a:stretch/>
        </p:blipFill>
        <p:spPr bwMode="auto">
          <a:xfrm>
            <a:off x="2362200" y="867230"/>
            <a:ext cx="7467600" cy="332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3037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DAC Operating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DAT0 is converted to voltage immediately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Buffered </a:t>
            </a:r>
          </a:p>
          <a:p>
            <a:pPr lvl="1"/>
            <a:r>
              <a:rPr lang="en-US" dirty="0" smtClean="0"/>
              <a:t>Data to output is stored in 16-word buffer</a:t>
            </a:r>
          </a:p>
          <a:p>
            <a:pPr lvl="1"/>
            <a:r>
              <a:rPr lang="en-US" dirty="0" smtClean="0"/>
              <a:t>Next data item is sent to DAC when a selectable trigger event occurs</a:t>
            </a:r>
          </a:p>
          <a:p>
            <a:pPr lvl="2"/>
            <a:r>
              <a:rPr lang="en-US" dirty="0" smtClean="0"/>
              <a:t>Software Trigger - write to DACSWTRG field in DACx_C0</a:t>
            </a:r>
          </a:p>
          <a:p>
            <a:pPr lvl="2"/>
            <a:r>
              <a:rPr lang="en-US" dirty="0" smtClean="0"/>
              <a:t>Hardware Trigger - from PIT timer peripheral</a:t>
            </a:r>
          </a:p>
          <a:p>
            <a:pPr lvl="1"/>
            <a:r>
              <a:rPr lang="en-US" dirty="0" smtClean="0"/>
              <a:t>Normal Mode</a:t>
            </a:r>
          </a:p>
          <a:p>
            <a:pPr lvl="2"/>
            <a:r>
              <a:rPr lang="en-US" dirty="0" smtClean="0"/>
              <a:t>Circular buffer</a:t>
            </a:r>
          </a:p>
          <a:p>
            <a:pPr lvl="1"/>
            <a:r>
              <a:rPr lang="en-US" dirty="0" smtClean="0"/>
              <a:t>One-time Scan Mode</a:t>
            </a:r>
          </a:p>
          <a:p>
            <a:pPr lvl="2"/>
            <a:r>
              <a:rPr lang="en-US" dirty="0" smtClean="0"/>
              <a:t>Pointer advances until reaching upper limit of buffer, then stops</a:t>
            </a:r>
          </a:p>
          <a:p>
            <a:pPr lvl="1"/>
            <a:r>
              <a:rPr lang="en-US" dirty="0" smtClean="0"/>
              <a:t>Status flags in </a:t>
            </a:r>
            <a:r>
              <a:rPr lang="en-US" dirty="0" err="1" smtClean="0"/>
              <a:t>DACx_SR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926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086600" y="1981200"/>
            <a:ext cx="3505200" cy="2895600"/>
            <a:chOff x="5105400" y="1905000"/>
            <a:chExt cx="3505200" cy="2895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14" r="40816" b="55939"/>
            <a:stretch/>
          </p:blipFill>
          <p:spPr bwMode="auto">
            <a:xfrm>
              <a:off x="5105400" y="1905000"/>
              <a:ext cx="3334285" cy="282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7391400" y="3315063"/>
              <a:ext cx="1219200" cy="14855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53200" y="4419600"/>
              <a:ext cx="1219200" cy="3055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DAC Control Register 0: DACx_C0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2133600"/>
            <a:ext cx="6835201" cy="3886200"/>
          </a:xfrm>
        </p:spPr>
        <p:txBody>
          <a:bodyPr/>
          <a:lstStyle/>
          <a:p>
            <a:r>
              <a:rPr lang="en-US" sz="2000" b="0" dirty="0"/>
              <a:t>DACEN - DAC Enabled when 1</a:t>
            </a:r>
          </a:p>
          <a:p>
            <a:r>
              <a:rPr lang="en-US" sz="2000" b="0" dirty="0"/>
              <a:t>DACRFS - DAC reference voltage select</a:t>
            </a:r>
          </a:p>
          <a:p>
            <a:pPr lvl="1"/>
            <a:r>
              <a:rPr lang="en-US" sz="1800" dirty="0"/>
              <a:t>0: DACREF_1. Connected to VREFH</a:t>
            </a:r>
          </a:p>
          <a:p>
            <a:pPr lvl="1"/>
            <a:r>
              <a:rPr lang="en-US" sz="1800" dirty="0"/>
              <a:t>1: DACREF_2. Connected to VDDA</a:t>
            </a:r>
          </a:p>
          <a:p>
            <a:r>
              <a:rPr lang="en-US" sz="2000" b="0" dirty="0"/>
              <a:t>LPEN - low-power mode</a:t>
            </a:r>
          </a:p>
          <a:p>
            <a:pPr lvl="1"/>
            <a:r>
              <a:rPr lang="en-US" sz="1800" dirty="0"/>
              <a:t>0: High-speed mode. Fast (15 us settling </a:t>
            </a:r>
            <a:br>
              <a:rPr lang="en-US" sz="1800" dirty="0"/>
            </a:br>
            <a:r>
              <a:rPr lang="en-US" sz="1800" dirty="0"/>
              <a:t>time) but uses more power (up to 900 </a:t>
            </a:r>
            <a:r>
              <a:rPr lang="en-US" sz="1800" dirty="0" err="1"/>
              <a:t>uA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supply current)</a:t>
            </a:r>
          </a:p>
          <a:p>
            <a:pPr lvl="1"/>
            <a:r>
              <a:rPr lang="en-US" sz="1800" dirty="0"/>
              <a:t>1: Low-power mode. Slow (100 us settling time) but more power-efficient (up to 250 </a:t>
            </a:r>
            <a:r>
              <a:rPr lang="en-US" sz="1800" dirty="0" err="1"/>
              <a:t>uA</a:t>
            </a:r>
            <a:r>
              <a:rPr lang="en-US" sz="1800" dirty="0"/>
              <a:t> supply current)</a:t>
            </a:r>
          </a:p>
          <a:p>
            <a:r>
              <a:rPr lang="en-US" sz="2000" b="0" dirty="0"/>
              <a:t>Additional control registers used for buffered mode</a:t>
            </a:r>
          </a:p>
          <a:p>
            <a:pPr lvl="1"/>
            <a:endParaRPr lang="en-US" sz="18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990600"/>
            <a:ext cx="73628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3246120" y="1295400"/>
            <a:ext cx="685800" cy="5061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038600" y="1295400"/>
            <a:ext cx="685800" cy="5061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553200" y="1371600"/>
            <a:ext cx="685800" cy="5061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9410700" y="2209800"/>
            <a:ext cx="1010185" cy="5061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9393149" y="2827290"/>
            <a:ext cx="1010185" cy="5061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368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DAC Control Register 1: DACx_C1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743200"/>
            <a:ext cx="8839200" cy="4114800"/>
          </a:xfrm>
        </p:spPr>
        <p:txBody>
          <a:bodyPr/>
          <a:lstStyle/>
          <a:p>
            <a:r>
              <a:rPr lang="en-US" dirty="0" smtClean="0"/>
              <a:t>DACBFEN</a:t>
            </a:r>
          </a:p>
          <a:p>
            <a:pPr lvl="1"/>
            <a:r>
              <a:rPr lang="en-US" dirty="0" smtClean="0"/>
              <a:t>0: Disable buffer mode</a:t>
            </a:r>
          </a:p>
          <a:p>
            <a:pPr lvl="1"/>
            <a:r>
              <a:rPr lang="en-US" dirty="0" smtClean="0"/>
              <a:t>1: Enable buffer mode</a:t>
            </a:r>
          </a:p>
          <a:p>
            <a:r>
              <a:rPr lang="en-US" dirty="0" smtClean="0"/>
              <a:t>DACBFMD - Buffer mode select</a:t>
            </a:r>
          </a:p>
          <a:p>
            <a:pPr lvl="1"/>
            <a:r>
              <a:rPr lang="en-US" dirty="0" smtClean="0"/>
              <a:t>0: Normal mode (circular buffer)</a:t>
            </a:r>
          </a:p>
          <a:p>
            <a:pPr lvl="1"/>
            <a:r>
              <a:rPr lang="en-US" dirty="0" smtClean="0"/>
              <a:t>1: One-time scan mode</a:t>
            </a:r>
          </a:p>
          <a:p>
            <a:pPr lvl="1"/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29" y="9906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37695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2590801"/>
            <a:ext cx="7772400" cy="13620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Converting Between Analog and Digital Values</a:t>
            </a:r>
            <a:endParaRPr lang="en-US" dirty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1268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DAC Data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0" dirty="0"/>
          </a:p>
          <a:p>
            <a:r>
              <a:rPr lang="en-US" sz="2400" b="0" dirty="0"/>
              <a:t>These registers are only eight bits long</a:t>
            </a:r>
          </a:p>
          <a:p>
            <a:endParaRPr lang="en-US" sz="2400" b="0" dirty="0"/>
          </a:p>
          <a:p>
            <a:r>
              <a:rPr lang="en-US" sz="2400" b="0" dirty="0"/>
              <a:t>DATA[11:0] stored in two registers</a:t>
            </a:r>
          </a:p>
          <a:p>
            <a:pPr lvl="1"/>
            <a:r>
              <a:rPr lang="en-US" sz="2000" dirty="0"/>
              <a:t>DATA0: Low byte [7:0] in </a:t>
            </a:r>
            <a:r>
              <a:rPr lang="en-US" sz="2000" dirty="0" err="1"/>
              <a:t>DACx_DATnL</a:t>
            </a:r>
            <a:endParaRPr lang="en-US" sz="2000" dirty="0"/>
          </a:p>
          <a:p>
            <a:pPr lvl="1"/>
            <a:r>
              <a:rPr lang="en-US" sz="2000" dirty="0"/>
              <a:t>DATA1: High nibble [11:0] in </a:t>
            </a:r>
            <a:r>
              <a:rPr lang="en-US" sz="2000" dirty="0" err="1"/>
              <a:t>DACx_DATnH</a:t>
            </a:r>
            <a:endParaRPr lang="en-US" sz="2000" dirty="0"/>
          </a:p>
          <a:p>
            <a:endParaRPr lang="en-US" sz="2400" b="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4050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Waveform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clock to DAC0 module</a:t>
            </a:r>
          </a:p>
          <a:p>
            <a:pPr lvl="1"/>
            <a:r>
              <a:rPr lang="en-US" dirty="0"/>
              <a:t>Bit 31 of SIM SCGC6</a:t>
            </a:r>
          </a:p>
          <a:p>
            <a:r>
              <a:rPr lang="en-US" dirty="0"/>
              <a:t>Set Pin Mux to Analog (0)</a:t>
            </a:r>
          </a:p>
          <a:p>
            <a:r>
              <a:rPr lang="en-US" dirty="0"/>
              <a:t>Enable DAC</a:t>
            </a:r>
          </a:p>
          <a:p>
            <a:r>
              <a:rPr lang="en-US" dirty="0"/>
              <a:t>Configure DAC</a:t>
            </a:r>
          </a:p>
          <a:p>
            <a:pPr lvl="1"/>
            <a:r>
              <a:rPr lang="en-US" dirty="0"/>
              <a:t>Reference voltage</a:t>
            </a:r>
          </a:p>
          <a:p>
            <a:pPr lvl="1"/>
            <a:r>
              <a:rPr lang="en-US" dirty="0"/>
              <a:t>Low power mode?</a:t>
            </a:r>
          </a:p>
          <a:p>
            <a:pPr lvl="1"/>
            <a:r>
              <a:rPr lang="en-US" dirty="0"/>
              <a:t>Normal mode (not buffered)</a:t>
            </a:r>
          </a:p>
          <a:p>
            <a:r>
              <a:rPr lang="en-US" dirty="0"/>
              <a:t>Write to DAC data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786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Analog Comparator</a:t>
            </a:r>
            <a:endParaRPr lang="en-US" dirty="0"/>
          </a:p>
        </p:txBody>
      </p:sp>
      <p:sp>
        <p:nvSpPr>
          <p:cNvPr id="614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Power 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3962400"/>
            <a:ext cx="11384402" cy="2895600"/>
          </a:xfrm>
        </p:spPr>
        <p:txBody>
          <a:bodyPr/>
          <a:lstStyle/>
          <a:p>
            <a:r>
              <a:rPr lang="en-US" b="0" dirty="0"/>
              <a:t>Need warning of when power has failed</a:t>
            </a:r>
          </a:p>
          <a:p>
            <a:pPr lvl="1"/>
            <a:r>
              <a:rPr lang="en-US" dirty="0"/>
              <a:t>Very limited amount of time before capacitor C2 discharges</a:t>
            </a:r>
          </a:p>
          <a:p>
            <a:pPr lvl="1"/>
            <a:r>
              <a:rPr lang="en-US" dirty="0"/>
              <a:t>Save critical information</a:t>
            </a:r>
          </a:p>
          <a:p>
            <a:pPr lvl="1"/>
            <a:r>
              <a:rPr lang="en-US" dirty="0"/>
              <a:t>Turn off output devices</a:t>
            </a:r>
          </a:p>
          <a:p>
            <a:pPr lvl="1"/>
            <a:r>
              <a:rPr lang="en-US" dirty="0"/>
              <a:t>Put system into safe mode</a:t>
            </a:r>
          </a:p>
          <a:p>
            <a:r>
              <a:rPr lang="en-US" b="0" dirty="0"/>
              <a:t>Can use a comparator to compare V</a:t>
            </a:r>
            <a:r>
              <a:rPr lang="en-US" b="0" baseline="-25000" dirty="0"/>
              <a:t>in</a:t>
            </a:r>
            <a:r>
              <a:rPr lang="en-US" b="0" dirty="0"/>
              <a:t> against a fixed reference voltage </a:t>
            </a:r>
            <a:r>
              <a:rPr lang="en-US" b="0" dirty="0" err="1"/>
              <a:t>V</a:t>
            </a:r>
            <a:r>
              <a:rPr lang="en-US" b="0" baseline="-25000" dirty="0" err="1"/>
              <a:t>Ref</a:t>
            </a:r>
            <a:endParaRPr lang="en-US" b="0" baseline="-250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0930"/>
            <a:ext cx="8610600" cy="318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10143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Comparator Overview</a:t>
            </a:r>
            <a:endParaRPr lang="en-US" dirty="0"/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>
          <a:xfrm>
            <a:off x="479999" y="4873626"/>
            <a:ext cx="11333602" cy="1984375"/>
          </a:xfrm>
        </p:spPr>
        <p:txBody>
          <a:bodyPr/>
          <a:lstStyle/>
          <a:p>
            <a:r>
              <a:rPr lang="en-US" b="0" dirty="0" smtClean="0"/>
              <a:t>Comparator compares INP and INM</a:t>
            </a:r>
          </a:p>
          <a:p>
            <a:r>
              <a:rPr lang="en-US" b="0" dirty="0" smtClean="0"/>
              <a:t>CMPO Output indicates if INP&gt;INM (1) or INP&lt;INM (0)</a:t>
            </a:r>
          </a:p>
          <a:p>
            <a:r>
              <a:rPr lang="en-US" b="0" dirty="0" smtClean="0"/>
              <a:t>Can generate an interrupt request (+, -, or +- edges)</a:t>
            </a:r>
          </a:p>
          <a:p>
            <a:r>
              <a:rPr lang="en-US" b="0" dirty="0" smtClean="0"/>
              <a:t>ANMUX selection of one of multiple reference inputs, using PSEL and MSEL fields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914401"/>
            <a:ext cx="7137400" cy="375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CMP Control Register 1 CMPx_CR1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09800"/>
            <a:ext cx="8839200" cy="4648200"/>
          </a:xfrm>
        </p:spPr>
        <p:txBody>
          <a:bodyPr/>
          <a:lstStyle/>
          <a:p>
            <a:r>
              <a:rPr lang="en-US" dirty="0" smtClean="0"/>
              <a:t>EN: Module enable (1)</a:t>
            </a:r>
          </a:p>
          <a:p>
            <a:r>
              <a:rPr lang="en-US" dirty="0" smtClean="0"/>
              <a:t>OPE: Output Pin Enable</a:t>
            </a:r>
          </a:p>
          <a:p>
            <a:pPr lvl="1"/>
            <a:r>
              <a:rPr lang="en-US" dirty="0" smtClean="0"/>
              <a:t>1: connects comparator output signal CMPO to output pin</a:t>
            </a:r>
          </a:p>
          <a:p>
            <a:r>
              <a:rPr lang="en-US" dirty="0" smtClean="0"/>
              <a:t>PMODE: Power Mode Select</a:t>
            </a:r>
          </a:p>
          <a:p>
            <a:pPr lvl="1"/>
            <a:r>
              <a:rPr lang="en-US" dirty="0" smtClean="0"/>
              <a:t>0: Low speed</a:t>
            </a:r>
          </a:p>
          <a:p>
            <a:pPr lvl="1"/>
            <a:r>
              <a:rPr lang="en-US" dirty="0" smtClean="0"/>
              <a:t>1: High speed</a:t>
            </a:r>
          </a:p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52815"/>
            <a:ext cx="8839200" cy="107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3055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Control Register </a:t>
            </a:r>
            <a:r>
              <a:rPr lang="en-US" dirty="0" err="1" smtClean="0"/>
              <a:t>CMPx_MUXCR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133600"/>
            <a:ext cx="4780340" cy="4724400"/>
          </a:xfrm>
        </p:spPr>
        <p:txBody>
          <a:bodyPr/>
          <a:lstStyle/>
          <a:p>
            <a:r>
              <a:rPr lang="en-US" sz="2000" dirty="0"/>
              <a:t>PSTM: Enable Pass Through Mode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PSEL: Plus Input Mux Control</a:t>
            </a:r>
          </a:p>
          <a:p>
            <a:pPr lvl="1"/>
            <a:r>
              <a:rPr lang="en-US" sz="1800" dirty="0"/>
              <a:t>Selects which input (IN0-7) goes to the comparator’s + input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MSEL: Minus Input Mux Control</a:t>
            </a:r>
          </a:p>
          <a:p>
            <a:pPr lvl="1"/>
            <a:r>
              <a:rPr lang="en-US" sz="1800" dirty="0"/>
              <a:t>Selects which input (IN0-7) goes to the comparator’s - input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1"/>
            <a:ext cx="8839200" cy="11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7" r="15670"/>
          <a:stretch/>
        </p:blipFill>
        <p:spPr bwMode="auto">
          <a:xfrm>
            <a:off x="6781800" y="2133601"/>
            <a:ext cx="3733800" cy="41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2100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Comparator Output Processing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/>
          <a:stretch/>
        </p:blipFill>
        <p:spPr bwMode="auto">
          <a:xfrm>
            <a:off x="2446782" y="1066801"/>
            <a:ext cx="7298438" cy="482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Comparator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2229962"/>
            <a:ext cx="11384402" cy="4628039"/>
          </a:xfrm>
        </p:spPr>
        <p:txBody>
          <a:bodyPr/>
          <a:lstStyle/>
          <a:p>
            <a:r>
              <a:rPr lang="en-US" dirty="0" err="1"/>
              <a:t>CMPx_SCR</a:t>
            </a:r>
            <a:r>
              <a:rPr lang="en-US" dirty="0"/>
              <a:t>: Status and control register</a:t>
            </a:r>
          </a:p>
          <a:p>
            <a:pPr lvl="1"/>
            <a:r>
              <a:rPr lang="en-US" dirty="0"/>
              <a:t>COUT: output of comparator</a:t>
            </a:r>
          </a:p>
          <a:p>
            <a:pPr lvl="1"/>
            <a:r>
              <a:rPr lang="en-US" dirty="0"/>
              <a:t>CFR: Comparator flag rising. Rising edge detected on comparator output COUT. Clear flag by writing with a 1.</a:t>
            </a:r>
          </a:p>
          <a:p>
            <a:pPr lvl="1"/>
            <a:r>
              <a:rPr lang="en-US" dirty="0"/>
              <a:t>CFF: Comparator flag falling. Falling edge detected on comparator output COUT. Clear flag by writing with a 1.</a:t>
            </a:r>
          </a:p>
          <a:p>
            <a:pPr lvl="1"/>
            <a:r>
              <a:rPr lang="en-US" dirty="0"/>
              <a:t>IER: 1 enables interrupt when CFR is set.</a:t>
            </a:r>
          </a:p>
          <a:p>
            <a:pPr lvl="1"/>
            <a:r>
              <a:rPr lang="en-US" dirty="0"/>
              <a:t>IEF: 1 enables interrupt when CFF is set.</a:t>
            </a:r>
          </a:p>
          <a:p>
            <a:r>
              <a:rPr lang="en-US" dirty="0"/>
              <a:t>Can generate interrupt on matching edge</a:t>
            </a:r>
          </a:p>
          <a:p>
            <a:pPr lvl="1"/>
            <a:r>
              <a:rPr lang="en-US" dirty="0"/>
              <a:t>CMSIS-defined ISR name for Comparator Interrupt is CMP0_IRQHandler</a:t>
            </a:r>
          </a:p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1"/>
            <a:ext cx="8763000" cy="116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4118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Programmable Threshold for Comparator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315200" y="990600"/>
            <a:ext cx="3276600" cy="5867400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 smtClean="0"/>
              <a:t>Comparator </a:t>
            </a:r>
            <a:r>
              <a:rPr lang="en-US" b="0" dirty="0"/>
              <a:t>has 6-bit DAC</a:t>
            </a:r>
          </a:p>
          <a:p>
            <a:endParaRPr lang="en-US" b="0" dirty="0"/>
          </a:p>
          <a:p>
            <a:r>
              <a:rPr lang="en-US" b="0" dirty="0"/>
              <a:t>Can use DAC to set threshold voltage for comparator</a:t>
            </a:r>
          </a:p>
          <a:p>
            <a:endParaRPr lang="en-US" b="0" dirty="0"/>
          </a:p>
          <a:p>
            <a:r>
              <a:rPr lang="en-US" b="0" dirty="0"/>
              <a:t>Supports 64 different threshold voltages 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48" y="990601"/>
            <a:ext cx="489475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4088" y="1021504"/>
            <a:ext cx="1826994" cy="1092306"/>
          </a:xfrm>
          <a:prstGeom prst="rect">
            <a:avLst/>
          </a:prstGeom>
        </p:spPr>
      </p:pic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The Big Picture – A Depth Gauge</a:t>
            </a:r>
          </a:p>
        </p:txBody>
      </p:sp>
      <p:sp>
        <p:nvSpPr>
          <p:cNvPr id="6164" name="Rectangle 44"/>
          <p:cNvSpPr>
            <a:spLocks noGrp="1" noChangeArrowheads="1"/>
          </p:cNvSpPr>
          <p:nvPr>
            <p:ph idx="1"/>
          </p:nvPr>
        </p:nvSpPr>
        <p:spPr>
          <a:xfrm>
            <a:off x="5903961" y="4240501"/>
            <a:ext cx="4706356" cy="251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1600" b="0" dirty="0"/>
              <a:t>Sensor detects </a:t>
            </a:r>
            <a:r>
              <a:rPr lang="en-US" sz="1600" b="0" i="1" dirty="0"/>
              <a:t>water pressure </a:t>
            </a:r>
            <a:r>
              <a:rPr lang="en-US" sz="1600" b="0" dirty="0"/>
              <a:t>and generates a proportional </a:t>
            </a:r>
            <a:r>
              <a:rPr lang="en-US" sz="1600" b="0" i="1" dirty="0"/>
              <a:t>output voltage</a:t>
            </a:r>
            <a:r>
              <a:rPr lang="en-US" sz="1600" b="0" dirty="0"/>
              <a:t> </a:t>
            </a:r>
            <a:r>
              <a:rPr lang="en-US" sz="1600" b="0" dirty="0" err="1"/>
              <a:t>V_sensor</a:t>
            </a:r>
            <a:endParaRPr lang="en-US" sz="1600" b="0" dirty="0"/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1600" b="0" dirty="0"/>
              <a:t>ADC generates a proportional digital </a:t>
            </a:r>
            <a:r>
              <a:rPr lang="en-US" sz="1600" b="0" i="1" dirty="0"/>
              <a:t>integer</a:t>
            </a:r>
            <a:r>
              <a:rPr lang="en-US" sz="1600" b="0" dirty="0"/>
              <a:t> (code) based on </a:t>
            </a:r>
            <a:r>
              <a:rPr lang="en-US" sz="1600" b="0" dirty="0" err="1"/>
              <a:t>V_sensor</a:t>
            </a:r>
            <a:r>
              <a:rPr lang="en-US" sz="1600" b="0" dirty="0"/>
              <a:t> and </a:t>
            </a:r>
            <a:r>
              <a:rPr lang="en-US" sz="1600" b="0" dirty="0" err="1"/>
              <a:t>V_ref</a:t>
            </a:r>
            <a:endParaRPr lang="en-US" sz="1600" b="0" dirty="0"/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1600" b="0" dirty="0"/>
              <a:t>Code can convert that integer to a something more useful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first a float representing the </a:t>
            </a:r>
            <a:r>
              <a:rPr lang="en-US" sz="1400" i="1" dirty="0"/>
              <a:t>voltage</a:t>
            </a:r>
            <a:r>
              <a:rPr lang="en-US" sz="1400" dirty="0"/>
              <a:t>, 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then another float representing </a:t>
            </a:r>
            <a:r>
              <a:rPr lang="en-US" sz="1400" i="1" dirty="0"/>
              <a:t>pressure</a:t>
            </a:r>
            <a:r>
              <a:rPr lang="en-US" sz="1400" dirty="0"/>
              <a:t>,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finally another float representing </a:t>
            </a:r>
            <a:r>
              <a:rPr lang="en-US" sz="1400" i="1" dirty="0"/>
              <a:t>depth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622550" y="1355725"/>
            <a:ext cx="958850" cy="590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 dirty="0">
                <a:latin typeface="Tahoma" charset="0"/>
              </a:rPr>
              <a:t>Pressure</a:t>
            </a:r>
            <a:br>
              <a:rPr lang="en-US" sz="1600" baseline="0" dirty="0">
                <a:latin typeface="Tahoma" charset="0"/>
              </a:rPr>
            </a:br>
            <a:r>
              <a:rPr lang="en-US" sz="1600" baseline="0" dirty="0">
                <a:latin typeface="Tahoma" charset="0"/>
              </a:rPr>
              <a:t>Sensor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41750" y="1233489"/>
            <a:ext cx="1111250" cy="835025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 dirty="0">
                <a:latin typeface="Tahoma" charset="0"/>
              </a:rPr>
              <a:t>Analog to </a:t>
            </a:r>
            <a:br>
              <a:rPr lang="en-US" sz="1600" baseline="0" dirty="0">
                <a:latin typeface="Tahoma" charset="0"/>
              </a:rPr>
            </a:br>
            <a:r>
              <a:rPr lang="en-US" sz="1600" baseline="0" dirty="0">
                <a:latin typeface="Tahoma" charset="0"/>
              </a:rPr>
              <a:t>Digital </a:t>
            </a:r>
            <a:br>
              <a:rPr lang="en-US" sz="1600" baseline="0" dirty="0">
                <a:latin typeface="Tahoma" charset="0"/>
              </a:rPr>
            </a:br>
            <a:r>
              <a:rPr lang="en-US" sz="1600" baseline="0" dirty="0">
                <a:latin typeface="Tahoma" charset="0"/>
              </a:rPr>
              <a:t>Converter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352517" y="814190"/>
            <a:ext cx="5257800" cy="156966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aseline="0" dirty="0">
                <a:latin typeface="Tahoma" charset="0"/>
              </a:rPr>
              <a:t>// Your software</a:t>
            </a:r>
          </a:p>
          <a:p>
            <a:r>
              <a:rPr lang="en-US" sz="1600" baseline="0" dirty="0" err="1">
                <a:latin typeface="Tahoma" charset="0"/>
              </a:rPr>
              <a:t>ADC_Code</a:t>
            </a:r>
            <a:r>
              <a:rPr lang="en-US" sz="1600" baseline="0" dirty="0">
                <a:latin typeface="Tahoma" charset="0"/>
              </a:rPr>
              <a:t> = ADC0-&gt;R[0];</a:t>
            </a:r>
          </a:p>
          <a:p>
            <a:r>
              <a:rPr lang="en-US" sz="1600" baseline="0" dirty="0" err="1">
                <a:latin typeface="Tahoma" charset="0"/>
              </a:rPr>
              <a:t>V_sensor</a:t>
            </a:r>
            <a:r>
              <a:rPr lang="en-US" sz="1600" baseline="0" dirty="0">
                <a:latin typeface="Tahoma" charset="0"/>
              </a:rPr>
              <a:t> = </a:t>
            </a:r>
            <a:r>
              <a:rPr lang="en-US" sz="1600" baseline="0" dirty="0" err="1">
                <a:latin typeface="Tahoma" charset="0"/>
              </a:rPr>
              <a:t>ADC_code</a:t>
            </a:r>
            <a:r>
              <a:rPr lang="en-US" sz="1600" baseline="0" dirty="0">
                <a:latin typeface="Tahoma" charset="0"/>
              </a:rPr>
              <a:t>*</a:t>
            </a:r>
            <a:r>
              <a:rPr lang="en-US" sz="1600" baseline="0" dirty="0" err="1">
                <a:latin typeface="Tahoma" charset="0"/>
              </a:rPr>
              <a:t>V_ref</a:t>
            </a:r>
            <a:r>
              <a:rPr lang="en-US" sz="1600" baseline="0" dirty="0">
                <a:latin typeface="Tahoma" charset="0"/>
              </a:rPr>
              <a:t>/1023;</a:t>
            </a:r>
          </a:p>
          <a:p>
            <a:r>
              <a:rPr lang="en-US" sz="1600" baseline="0" dirty="0" err="1">
                <a:latin typeface="Tahoma" charset="0"/>
              </a:rPr>
              <a:t>Pressure_kPa</a:t>
            </a:r>
            <a:r>
              <a:rPr lang="en-US" sz="1600" baseline="0" dirty="0">
                <a:latin typeface="Tahoma" charset="0"/>
              </a:rPr>
              <a:t> = 250 * (</a:t>
            </a:r>
            <a:r>
              <a:rPr lang="en-US" sz="1600" baseline="0" dirty="0" err="1">
                <a:latin typeface="Tahoma" charset="0"/>
              </a:rPr>
              <a:t>V_sensor</a:t>
            </a:r>
            <a:r>
              <a:rPr lang="en-US" sz="1600" baseline="0" dirty="0">
                <a:latin typeface="Tahoma" charset="0"/>
              </a:rPr>
              <a:t>/V_supply+0.04);</a:t>
            </a:r>
          </a:p>
          <a:p>
            <a:r>
              <a:rPr lang="en-US" sz="1600" baseline="0" dirty="0" err="1">
                <a:latin typeface="Tahoma" charset="0"/>
              </a:rPr>
              <a:t>Depth_ft</a:t>
            </a:r>
            <a:r>
              <a:rPr lang="en-US" sz="1600" baseline="0" dirty="0">
                <a:latin typeface="Tahoma" charset="0"/>
              </a:rPr>
              <a:t> = 33 * (</a:t>
            </a:r>
            <a:r>
              <a:rPr lang="en-US" sz="1600" baseline="0" dirty="0" err="1">
                <a:latin typeface="Tahoma" charset="0"/>
              </a:rPr>
              <a:t>Pressure_kPa</a:t>
            </a:r>
            <a:r>
              <a:rPr lang="en-US" sz="1600" baseline="0" dirty="0">
                <a:latin typeface="Tahoma" charset="0"/>
              </a:rPr>
              <a:t> –  </a:t>
            </a:r>
          </a:p>
          <a:p>
            <a:r>
              <a:rPr lang="en-US" sz="1600" baseline="0" dirty="0">
                <a:latin typeface="Tahoma" charset="0"/>
              </a:rPr>
              <a:t>	  </a:t>
            </a:r>
            <a:r>
              <a:rPr lang="en-US" sz="1600" baseline="0" dirty="0" err="1">
                <a:latin typeface="Tahoma" charset="0"/>
              </a:rPr>
              <a:t>Atmos_Press_kPa</a:t>
            </a:r>
            <a:r>
              <a:rPr lang="en-US" sz="1600" baseline="0" dirty="0">
                <a:latin typeface="Tahoma" charset="0"/>
              </a:rPr>
              <a:t>)/101.3;</a:t>
            </a:r>
          </a:p>
        </p:txBody>
      </p:sp>
      <p:cxnSp>
        <p:nvCxnSpPr>
          <p:cNvPr id="6150" name="AutoShape 8"/>
          <p:cNvCxnSpPr>
            <a:cxnSpLocks noChangeShapeType="1"/>
            <a:stCxn id="6147" idx="3"/>
            <a:endCxn id="6148" idx="1"/>
          </p:cNvCxnSpPr>
          <p:nvPr/>
        </p:nvCxnSpPr>
        <p:spPr bwMode="auto">
          <a:xfrm>
            <a:off x="3581400" y="1651000"/>
            <a:ext cx="260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9"/>
          <p:cNvCxnSpPr>
            <a:cxnSpLocks noChangeShapeType="1"/>
            <a:stCxn id="6148" idx="3"/>
            <a:endCxn id="6149" idx="1"/>
          </p:cNvCxnSpPr>
          <p:nvPr/>
        </p:nvCxnSpPr>
        <p:spPr bwMode="auto">
          <a:xfrm flipV="1">
            <a:off x="4953001" y="1599021"/>
            <a:ext cx="399517" cy="5198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3317293" y="2795170"/>
            <a:ext cx="1000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 dirty="0" err="1">
                <a:solidFill>
                  <a:srgbClr val="FF0066"/>
                </a:solidFill>
                <a:latin typeface="Tahoma" charset="0"/>
              </a:rPr>
              <a:t>V_sensor</a:t>
            </a:r>
            <a:endParaRPr lang="en-US" sz="1600" baseline="0" dirty="0">
              <a:solidFill>
                <a:srgbClr val="FF0066"/>
              </a:solidFill>
              <a:latin typeface="Tahoma" charset="0"/>
            </a:endParaRPr>
          </a:p>
        </p:txBody>
      </p:sp>
      <p:cxnSp>
        <p:nvCxnSpPr>
          <p:cNvPr id="6153" name="AutoShape 12"/>
          <p:cNvCxnSpPr>
            <a:cxnSpLocks noChangeShapeType="1"/>
            <a:stCxn id="6152" idx="0"/>
          </p:cNvCxnSpPr>
          <p:nvPr/>
        </p:nvCxnSpPr>
        <p:spPr bwMode="auto">
          <a:xfrm flipH="1" flipV="1">
            <a:off x="3716219" y="1669038"/>
            <a:ext cx="101137" cy="1126132"/>
          </a:xfrm>
          <a:prstGeom prst="straightConnector1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4281488" y="2787650"/>
            <a:ext cx="1130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>
                <a:solidFill>
                  <a:schemeClr val="accent2"/>
                </a:solidFill>
                <a:latin typeface="Tahoma" charset="0"/>
              </a:rPr>
              <a:t>ADC_Code</a:t>
            </a:r>
          </a:p>
        </p:txBody>
      </p:sp>
      <p:cxnSp>
        <p:nvCxnSpPr>
          <p:cNvPr id="6155" name="AutoShape 14"/>
          <p:cNvCxnSpPr>
            <a:cxnSpLocks noChangeShapeType="1"/>
            <a:stCxn id="6154" idx="0"/>
          </p:cNvCxnSpPr>
          <p:nvPr/>
        </p:nvCxnSpPr>
        <p:spPr bwMode="auto">
          <a:xfrm flipV="1">
            <a:off x="4846638" y="1644650"/>
            <a:ext cx="195262" cy="1143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7"/>
          <p:cNvSpPr txBox="1">
            <a:spLocks noChangeArrowheads="1"/>
          </p:cNvSpPr>
          <p:nvPr/>
        </p:nvSpPr>
        <p:spPr bwMode="auto">
          <a:xfrm>
            <a:off x="3048000" y="838200"/>
            <a:ext cx="66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>
                <a:solidFill>
                  <a:schemeClr val="hlink"/>
                </a:solidFill>
                <a:latin typeface="Tahoma" charset="0"/>
              </a:rPr>
              <a:t>V_ref</a:t>
            </a:r>
          </a:p>
        </p:txBody>
      </p:sp>
      <p:sp>
        <p:nvSpPr>
          <p:cNvPr id="6157" name="Line 18"/>
          <p:cNvSpPr>
            <a:spLocks noChangeShapeType="1"/>
          </p:cNvSpPr>
          <p:nvPr/>
        </p:nvSpPr>
        <p:spPr bwMode="auto">
          <a:xfrm>
            <a:off x="3657600" y="990600"/>
            <a:ext cx="3810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8" name="Group 42"/>
          <p:cNvGrpSpPr>
            <a:grpSpLocks/>
          </p:cNvGrpSpPr>
          <p:nvPr/>
        </p:nvGrpSpPr>
        <p:grpSpPr bwMode="auto">
          <a:xfrm>
            <a:off x="6626225" y="2438400"/>
            <a:ext cx="2082800" cy="1817688"/>
            <a:chOff x="2542" y="1632"/>
            <a:chExt cx="2136" cy="1866"/>
          </a:xfrm>
        </p:grpSpPr>
        <p:sp>
          <p:nvSpPr>
            <p:cNvPr id="6169" name="Text Box 15"/>
            <p:cNvSpPr txBox="1">
              <a:spLocks noChangeArrowheads="1"/>
            </p:cNvSpPr>
            <p:nvPr/>
          </p:nvSpPr>
          <p:spPr bwMode="auto">
            <a:xfrm>
              <a:off x="2542" y="2815"/>
              <a:ext cx="7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rgbClr val="FF0066"/>
                  </a:solidFill>
                  <a:latin typeface="Tahoma" charset="0"/>
                </a:rPr>
                <a:t>V_sensor</a:t>
              </a:r>
            </a:p>
          </p:txBody>
        </p:sp>
        <p:sp>
          <p:nvSpPr>
            <p:cNvPr id="6170" name="Text Box 16"/>
            <p:cNvSpPr txBox="1">
              <a:spLocks noChangeArrowheads="1"/>
            </p:cNvSpPr>
            <p:nvPr/>
          </p:nvSpPr>
          <p:spPr bwMode="auto">
            <a:xfrm>
              <a:off x="3706" y="2815"/>
              <a:ext cx="7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accent2"/>
                  </a:solidFill>
                  <a:latin typeface="Tahoma" charset="0"/>
                </a:rPr>
                <a:t>ADC_Code</a:t>
              </a:r>
            </a:p>
          </p:txBody>
        </p:sp>
        <p:sp>
          <p:nvSpPr>
            <p:cNvPr id="6171" name="Text Box 19"/>
            <p:cNvSpPr txBox="1">
              <a:spLocks noChangeArrowheads="1"/>
            </p:cNvSpPr>
            <p:nvPr/>
          </p:nvSpPr>
          <p:spPr bwMode="auto">
            <a:xfrm>
              <a:off x="2549" y="1759"/>
              <a:ext cx="75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="1" baseline="0">
                  <a:latin typeface="Tahoma" charset="0"/>
                </a:rPr>
                <a:t>Voltages</a:t>
              </a:r>
            </a:p>
          </p:txBody>
        </p:sp>
        <p:sp>
          <p:nvSpPr>
            <p:cNvPr id="6172" name="Text Box 20"/>
            <p:cNvSpPr txBox="1">
              <a:spLocks noChangeArrowheads="1"/>
            </p:cNvSpPr>
            <p:nvPr/>
          </p:nvSpPr>
          <p:spPr bwMode="auto">
            <a:xfrm>
              <a:off x="2664" y="2028"/>
              <a:ext cx="4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hlink"/>
                  </a:solidFill>
                  <a:latin typeface="Tahoma" charset="0"/>
                </a:rPr>
                <a:t>V_ref</a:t>
              </a:r>
            </a:p>
          </p:txBody>
        </p:sp>
        <p:sp>
          <p:nvSpPr>
            <p:cNvPr id="6173" name="Text Box 21"/>
            <p:cNvSpPr txBox="1">
              <a:spLocks noChangeArrowheads="1"/>
            </p:cNvSpPr>
            <p:nvPr/>
          </p:nvSpPr>
          <p:spPr bwMode="auto">
            <a:xfrm>
              <a:off x="2592" y="3247"/>
              <a:ext cx="61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latin typeface="Tahoma" charset="0"/>
                </a:rPr>
                <a:t>Ground</a:t>
              </a:r>
            </a:p>
          </p:txBody>
        </p:sp>
        <p:sp>
          <p:nvSpPr>
            <p:cNvPr id="6174" name="Text Box 22"/>
            <p:cNvSpPr txBox="1">
              <a:spLocks noChangeArrowheads="1"/>
            </p:cNvSpPr>
            <p:nvPr/>
          </p:nvSpPr>
          <p:spPr bwMode="auto">
            <a:xfrm>
              <a:off x="3604" y="1712"/>
              <a:ext cx="107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="1" baseline="0">
                  <a:latin typeface="Tahoma" charset="0"/>
                </a:rPr>
                <a:t>ADC </a:t>
              </a:r>
              <a:br>
                <a:rPr lang="en-US" sz="1000" b="1" baseline="0">
                  <a:latin typeface="Tahoma" charset="0"/>
                </a:rPr>
              </a:br>
              <a:r>
                <a:rPr lang="en-US" sz="1000" b="1" baseline="0">
                  <a:latin typeface="Tahoma" charset="0"/>
                </a:rPr>
                <a:t>Output Codes</a:t>
              </a:r>
            </a:p>
          </p:txBody>
        </p:sp>
        <p:grpSp>
          <p:nvGrpSpPr>
            <p:cNvPr id="6175" name="Group 28"/>
            <p:cNvGrpSpPr>
              <a:grpSpLocks/>
            </p:cNvGrpSpPr>
            <p:nvPr/>
          </p:nvGrpSpPr>
          <p:grpSpPr bwMode="auto">
            <a:xfrm>
              <a:off x="3216" y="2064"/>
              <a:ext cx="432" cy="1248"/>
              <a:chOff x="3216" y="2064"/>
              <a:chExt cx="864" cy="1248"/>
            </a:xfrm>
          </p:grpSpPr>
          <p:sp>
            <p:nvSpPr>
              <p:cNvPr id="6183" name="Line 23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Line 24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Line 25"/>
              <p:cNvSpPr>
                <a:spLocks noChangeShapeType="1"/>
              </p:cNvSpPr>
              <p:nvPr/>
            </p:nvSpPr>
            <p:spPr bwMode="auto">
              <a:xfrm>
                <a:off x="3216" y="3312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76" name="Text Box 26"/>
            <p:cNvSpPr txBox="1">
              <a:spLocks noChangeArrowheads="1"/>
            </p:cNvSpPr>
            <p:nvPr/>
          </p:nvSpPr>
          <p:spPr bwMode="auto">
            <a:xfrm>
              <a:off x="3757" y="2048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hlink"/>
                  </a:solidFill>
                  <a:latin typeface="Tahoma" charset="0"/>
                </a:rPr>
                <a:t>111..111</a:t>
              </a:r>
            </a:p>
          </p:txBody>
        </p:sp>
        <p:sp>
          <p:nvSpPr>
            <p:cNvPr id="6177" name="Text Box 27"/>
            <p:cNvSpPr txBox="1">
              <a:spLocks noChangeArrowheads="1"/>
            </p:cNvSpPr>
            <p:nvPr/>
          </p:nvSpPr>
          <p:spPr bwMode="auto">
            <a:xfrm>
              <a:off x="3713" y="3247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latin typeface="Tahoma" charset="0"/>
                </a:rPr>
                <a:t>000..000</a:t>
              </a:r>
            </a:p>
          </p:txBody>
        </p:sp>
        <p:sp>
          <p:nvSpPr>
            <p:cNvPr id="6178" name="Text Box 29"/>
            <p:cNvSpPr txBox="1">
              <a:spLocks noChangeArrowheads="1"/>
            </p:cNvSpPr>
            <p:nvPr/>
          </p:nvSpPr>
          <p:spPr bwMode="auto">
            <a:xfrm>
              <a:off x="3703" y="3131"/>
              <a:ext cx="69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000..001</a:t>
              </a:r>
            </a:p>
          </p:txBody>
        </p:sp>
        <p:sp>
          <p:nvSpPr>
            <p:cNvPr id="6179" name="Text Box 30"/>
            <p:cNvSpPr txBox="1">
              <a:spLocks noChangeArrowheads="1"/>
            </p:cNvSpPr>
            <p:nvPr/>
          </p:nvSpPr>
          <p:spPr bwMode="auto">
            <a:xfrm>
              <a:off x="3752" y="2171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111..110</a:t>
              </a:r>
            </a:p>
          </p:txBody>
        </p:sp>
        <p:sp>
          <p:nvSpPr>
            <p:cNvPr id="6180" name="Text Box 31"/>
            <p:cNvSpPr txBox="1">
              <a:spLocks noChangeArrowheads="1"/>
            </p:cNvSpPr>
            <p:nvPr/>
          </p:nvSpPr>
          <p:spPr bwMode="auto">
            <a:xfrm>
              <a:off x="3752" y="2287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111..101</a:t>
              </a:r>
            </a:p>
          </p:txBody>
        </p:sp>
        <p:sp>
          <p:nvSpPr>
            <p:cNvPr id="6181" name="Text Box 32"/>
            <p:cNvSpPr txBox="1">
              <a:spLocks noChangeArrowheads="1"/>
            </p:cNvSpPr>
            <p:nvPr/>
          </p:nvSpPr>
          <p:spPr bwMode="auto">
            <a:xfrm>
              <a:off x="3752" y="2411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111..100</a:t>
              </a:r>
            </a:p>
          </p:txBody>
        </p:sp>
        <p:sp>
          <p:nvSpPr>
            <p:cNvPr id="6182" name="Rectangle 33"/>
            <p:cNvSpPr>
              <a:spLocks noChangeArrowheads="1"/>
            </p:cNvSpPr>
            <p:nvPr/>
          </p:nvSpPr>
          <p:spPr bwMode="auto">
            <a:xfrm>
              <a:off x="2544" y="1632"/>
              <a:ext cx="2112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9" name="AutoShape 34"/>
          <p:cNvSpPr>
            <a:spLocks noChangeArrowheads="1"/>
          </p:cNvSpPr>
          <p:nvPr/>
        </p:nvSpPr>
        <p:spPr bwMode="auto">
          <a:xfrm rot="-3533138">
            <a:off x="5334000" y="1524000"/>
            <a:ext cx="381000" cy="2514600"/>
          </a:xfrm>
          <a:prstGeom prst="downArrow">
            <a:avLst>
              <a:gd name="adj1" fmla="val 50000"/>
              <a:gd name="adj2" fmla="val 1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0" name="AutoShape 36"/>
          <p:cNvCxnSpPr>
            <a:cxnSpLocks noChangeShapeType="1"/>
          </p:cNvCxnSpPr>
          <p:nvPr/>
        </p:nvCxnSpPr>
        <p:spPr bwMode="auto">
          <a:xfrm>
            <a:off x="2362200" y="1651000"/>
            <a:ext cx="260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Text Box 37"/>
          <p:cNvSpPr txBox="1">
            <a:spLocks noChangeArrowheads="1"/>
          </p:cNvSpPr>
          <p:nvPr/>
        </p:nvSpPr>
        <p:spPr bwMode="auto">
          <a:xfrm>
            <a:off x="1946276" y="2133601"/>
            <a:ext cx="949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 dirty="0">
                <a:solidFill>
                  <a:srgbClr val="CC66FF"/>
                </a:solidFill>
                <a:latin typeface="Tahoma" charset="0"/>
              </a:rPr>
              <a:t>Water</a:t>
            </a:r>
            <a:br>
              <a:rPr lang="en-US" sz="1600" baseline="0" dirty="0">
                <a:solidFill>
                  <a:srgbClr val="CC66FF"/>
                </a:solidFill>
                <a:latin typeface="Tahoma" charset="0"/>
              </a:rPr>
            </a:br>
            <a:r>
              <a:rPr lang="en-US" sz="1600" baseline="0" dirty="0">
                <a:solidFill>
                  <a:srgbClr val="CC66FF"/>
                </a:solidFill>
                <a:latin typeface="Tahoma" charset="0"/>
              </a:rPr>
              <a:t>Pressure</a:t>
            </a:r>
          </a:p>
        </p:txBody>
      </p:sp>
      <p:cxnSp>
        <p:nvCxnSpPr>
          <p:cNvPr id="6162" name="AutoShape 38"/>
          <p:cNvCxnSpPr>
            <a:cxnSpLocks noChangeShapeType="1"/>
            <a:stCxn id="6161" idx="0"/>
          </p:cNvCxnSpPr>
          <p:nvPr/>
        </p:nvCxnSpPr>
        <p:spPr bwMode="auto">
          <a:xfrm flipV="1">
            <a:off x="2420938" y="1676400"/>
            <a:ext cx="93662" cy="457200"/>
          </a:xfrm>
          <a:prstGeom prst="straightConnector1">
            <a:avLst/>
          </a:prstGeom>
          <a:noFill/>
          <a:ln w="9525">
            <a:solidFill>
              <a:srgbClr val="CC66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3" name="Group 43"/>
          <p:cNvGrpSpPr>
            <a:grpSpLocks/>
          </p:cNvGrpSpPr>
          <p:nvPr/>
        </p:nvGrpSpPr>
        <p:grpSpPr bwMode="auto">
          <a:xfrm>
            <a:off x="1752600" y="3200401"/>
            <a:ext cx="4114800" cy="2982913"/>
            <a:chOff x="144" y="2016"/>
            <a:chExt cx="1968" cy="1427"/>
          </a:xfrm>
        </p:grpSpPr>
        <p:pic>
          <p:nvPicPr>
            <p:cNvPr id="6166" name="Picture 7" descr="MPX4250 Transfer Func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016"/>
              <a:ext cx="1968" cy="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7" name="Line 39"/>
            <p:cNvSpPr>
              <a:spLocks noChangeShapeType="1"/>
            </p:cNvSpPr>
            <p:nvPr/>
          </p:nvSpPr>
          <p:spPr bwMode="auto">
            <a:xfrm>
              <a:off x="528" y="3264"/>
              <a:ext cx="1440" cy="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1"/>
            <p:cNvSpPr>
              <a:spLocks noChangeShapeType="1"/>
            </p:cNvSpPr>
            <p:nvPr/>
          </p:nvSpPr>
          <p:spPr bwMode="auto">
            <a:xfrm flipH="1" flipV="1">
              <a:off x="240" y="2016"/>
              <a:ext cx="0" cy="105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5" name="AutoShape 45"/>
          <p:cNvSpPr>
            <a:spLocks noChangeArrowheads="1"/>
          </p:cNvSpPr>
          <p:nvPr/>
        </p:nvSpPr>
        <p:spPr bwMode="auto">
          <a:xfrm rot="-273754">
            <a:off x="2929029" y="1906977"/>
            <a:ext cx="381000" cy="1371600"/>
          </a:xfrm>
          <a:prstGeom prst="down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713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DAC Control Register </a:t>
            </a:r>
            <a:r>
              <a:rPr lang="en-US" dirty="0" err="1" smtClean="0"/>
              <a:t>CMPx_DACCR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14600"/>
            <a:ext cx="8839200" cy="4343400"/>
          </a:xfrm>
        </p:spPr>
        <p:txBody>
          <a:bodyPr/>
          <a:lstStyle/>
          <a:p>
            <a:r>
              <a:rPr lang="en-US" dirty="0" smtClean="0"/>
              <a:t>DACEN: Enable CMP DAC (1)</a:t>
            </a:r>
          </a:p>
          <a:p>
            <a:endParaRPr lang="en-US" dirty="0" smtClean="0"/>
          </a:p>
          <a:p>
            <a:r>
              <a:rPr lang="en-US" dirty="0" smtClean="0"/>
              <a:t>VRSEL: DAC reference voltage select</a:t>
            </a:r>
          </a:p>
          <a:p>
            <a:pPr lvl="1"/>
            <a:r>
              <a:rPr lang="en-US" dirty="0" smtClean="0"/>
              <a:t>0: Connected to VREFH</a:t>
            </a:r>
          </a:p>
          <a:p>
            <a:pPr lvl="1"/>
            <a:r>
              <a:rPr lang="en-US" dirty="0" smtClean="0"/>
              <a:t>1: Connected to VDD</a:t>
            </a:r>
          </a:p>
          <a:p>
            <a:endParaRPr lang="en-US" dirty="0" smtClean="0"/>
          </a:p>
          <a:p>
            <a:r>
              <a:rPr lang="en-US" dirty="0" smtClean="0"/>
              <a:t>VOSEL: Output voltage select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DACO</a:t>
            </a:r>
            <a:r>
              <a:rPr lang="en-US" dirty="0" smtClean="0"/>
              <a:t> = </a:t>
            </a:r>
            <a:r>
              <a:rPr lang="en-US" dirty="0"/>
              <a:t>(VOSEL+1</a:t>
            </a:r>
            <a:r>
              <a:rPr lang="en-US" dirty="0" smtClean="0"/>
              <a:t>)*(V</a:t>
            </a:r>
            <a:r>
              <a:rPr lang="en-US" baseline="-25000" dirty="0" smtClean="0"/>
              <a:t>in</a:t>
            </a:r>
            <a:r>
              <a:rPr lang="en-US" dirty="0" smtClean="0"/>
              <a:t>/64)</a:t>
            </a:r>
          </a:p>
          <a:p>
            <a:pPr lvl="1"/>
            <a:r>
              <a:rPr lang="en-US" dirty="0" smtClean="0"/>
              <a:t>VOSEL = 64*(V</a:t>
            </a:r>
            <a:r>
              <a:rPr lang="en-US" baseline="-25000" dirty="0" smtClean="0"/>
              <a:t>DACO</a:t>
            </a:r>
            <a:r>
              <a:rPr lang="en-US" dirty="0" smtClean="0"/>
              <a:t> /V</a:t>
            </a:r>
            <a:r>
              <a:rPr lang="en-US" baseline="-25000" dirty="0" smtClean="0"/>
              <a:t>in</a:t>
            </a:r>
            <a:r>
              <a:rPr lang="en-US" dirty="0" smtClean="0"/>
              <a:t>) - 1</a:t>
            </a:r>
          </a:p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11977"/>
          <a:stretch/>
        </p:blipFill>
        <p:spPr bwMode="auto">
          <a:xfrm>
            <a:off x="1696316" y="1003300"/>
            <a:ext cx="8743084" cy="88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1328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Analog </a:t>
            </a:r>
            <a:r>
              <a:rPr lang="en-US" dirty="0" smtClean="0"/>
              <a:t>to </a:t>
            </a:r>
            <a:r>
              <a:rPr lang="en-US" dirty="0"/>
              <a:t>Digital </a:t>
            </a:r>
            <a:r>
              <a:rPr lang="en-US" dirty="0" smtClean="0"/>
              <a:t>Converter</a:t>
            </a:r>
            <a:endParaRPr lang="en-US" dirty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839200" cy="5867400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sz="2400" b="0" dirty="0"/>
          </a:p>
          <a:p>
            <a:pPr>
              <a:spcBef>
                <a:spcPts val="600"/>
              </a:spcBef>
            </a:pPr>
            <a:r>
              <a:rPr lang="en-US" sz="2400" b="0" dirty="0"/>
              <a:t>Uses successive approximation for conversion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Supports multiple resolutions: 16, 13, 12, 11, 10, 9, and 8 bits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Supports single-ended and differential conversions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Signed or unsigned results available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Up to 24 analog inputs supported (single-ended), 4 pairs of differential inputs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Automatic compare and interrupt for level and range comparisons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Hardware data averaging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Temperature sensor</a:t>
            </a:r>
          </a:p>
          <a:p>
            <a:pPr>
              <a:spcBef>
                <a:spcPts val="600"/>
              </a:spcBef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2084208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845624"/>
            <a:ext cx="4809907" cy="547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ADC 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500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ADC System Fundamentals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8560" y="762000"/>
            <a:ext cx="7438840" cy="5486400"/>
            <a:chOff x="152400" y="762000"/>
            <a:chExt cx="8265378" cy="6096000"/>
          </a:xfrm>
        </p:grpSpPr>
        <p:grpSp>
          <p:nvGrpSpPr>
            <p:cNvPr id="16" name="Group 15"/>
            <p:cNvGrpSpPr/>
            <p:nvPr/>
          </p:nvGrpSpPr>
          <p:grpSpPr>
            <a:xfrm>
              <a:off x="405045" y="1219200"/>
              <a:ext cx="8012733" cy="5638800"/>
              <a:chOff x="405045" y="1219200"/>
              <a:chExt cx="8012733" cy="56388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5045" y="1219200"/>
                <a:ext cx="8012733" cy="5638800"/>
                <a:chOff x="405045" y="1219200"/>
                <a:chExt cx="8012733" cy="5638800"/>
              </a:xfrm>
            </p:grpSpPr>
            <p:pic>
              <p:nvPicPr>
                <p:cNvPr id="4301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7269" b="14254"/>
                <a:stretch/>
              </p:blipFill>
              <p:spPr bwMode="auto">
                <a:xfrm>
                  <a:off x="405045" y="1219200"/>
                  <a:ext cx="8012733" cy="5337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" name="Rectangle 4"/>
                <p:cNvSpPr/>
                <p:nvPr/>
              </p:nvSpPr>
              <p:spPr bwMode="auto">
                <a:xfrm>
                  <a:off x="761999" y="5562600"/>
                  <a:ext cx="2209801" cy="1143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2772264" y="5867400"/>
                  <a:ext cx="2209801" cy="9906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4495801" y="3810000"/>
                  <a:ext cx="3200399" cy="18005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533400" y="1590675"/>
                  <a:ext cx="1524000" cy="69532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dirty="0">
                      <a:solidFill>
                        <a:srgbClr val="66FF33"/>
                      </a:solidFill>
                      <a:latin typeface="Arial" pitchFamily="34" charset="0"/>
                      <a:cs typeface="Arial" pitchFamily="34" charset="0"/>
                    </a:rPr>
                    <a:t>Analog</a:t>
                  </a:r>
                  <a:br>
                    <a:rPr lang="en-US" dirty="0">
                      <a:solidFill>
                        <a:srgbClr val="66FF33"/>
                      </a:solidFill>
                      <a:latin typeface="Arial" pitchFamily="34" charset="0"/>
                      <a:cs typeface="Arial" pitchFamily="34" charset="0"/>
                    </a:rPr>
                  </a:br>
                  <a:r>
                    <a:rPr lang="en-US" dirty="0">
                      <a:solidFill>
                        <a:srgbClr val="66FF33"/>
                      </a:solidFill>
                      <a:latin typeface="Arial" pitchFamily="34" charset="0"/>
                      <a:cs typeface="Arial" pitchFamily="34" charset="0"/>
                    </a:rPr>
                    <a:t>Inputs</a:t>
                  </a:r>
                </a:p>
              </p:txBody>
            </p:sp>
          </p:grpSp>
          <p:sp>
            <p:nvSpPr>
              <p:cNvPr id="12" name="Rectangle 11"/>
              <p:cNvSpPr/>
              <p:nvPr/>
            </p:nvSpPr>
            <p:spPr bwMode="auto">
              <a:xfrm>
                <a:off x="6019800" y="2438400"/>
                <a:ext cx="1905000" cy="15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 bwMode="auto">
            <a:xfrm>
              <a:off x="5172609" y="1196939"/>
              <a:ext cx="3056991" cy="990600"/>
            </a:xfrm>
            <a:prstGeom prst="ellipse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24200" y="2476500"/>
              <a:ext cx="2971800" cy="1333500"/>
            </a:xfrm>
            <a:prstGeom prst="ellipse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00700" y="5357936"/>
              <a:ext cx="1866900" cy="1500063"/>
            </a:xfrm>
            <a:prstGeom prst="ellipse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52400" y="1692239"/>
              <a:ext cx="2362200" cy="1965361"/>
            </a:xfrm>
            <a:prstGeom prst="ellipse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52400" y="3749639"/>
              <a:ext cx="2362200" cy="1965361"/>
            </a:xfrm>
            <a:prstGeom prst="ellipse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33400" y="4876800"/>
              <a:ext cx="1524000" cy="6953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Analog</a:t>
              </a:r>
              <a:br>
                <a:rPr lang="en-US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Inputs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53000" y="762000"/>
              <a:ext cx="3352800" cy="6953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Conversion Clock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600700" y="4562475"/>
              <a:ext cx="1866900" cy="6953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 algn="ctr"/>
              <a:r>
                <a:rPr lang="en-US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Registers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90900" y="3124200"/>
              <a:ext cx="2400300" cy="6953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A/D Converter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70039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ADC initialization</a:t>
            </a:r>
          </a:p>
          <a:p>
            <a:pPr lvl="1"/>
            <a:r>
              <a:rPr lang="en-US" dirty="0"/>
              <a:t>Configure clock</a:t>
            </a:r>
          </a:p>
          <a:p>
            <a:pPr lvl="1"/>
            <a:r>
              <a:rPr lang="en-US" dirty="0"/>
              <a:t>Select voltage reference</a:t>
            </a:r>
          </a:p>
          <a:p>
            <a:pPr lvl="1"/>
            <a:r>
              <a:rPr lang="en-US" dirty="0"/>
              <a:t>Select trigger source</a:t>
            </a:r>
          </a:p>
          <a:p>
            <a:pPr lvl="1"/>
            <a:r>
              <a:rPr lang="en-US" dirty="0"/>
              <a:t>Select input channel</a:t>
            </a:r>
          </a:p>
          <a:p>
            <a:pPr lvl="1"/>
            <a:r>
              <a:rPr lang="en-US" dirty="0"/>
              <a:t>Select other parameters</a:t>
            </a:r>
          </a:p>
          <a:p>
            <a:r>
              <a:rPr lang="en-US" dirty="0"/>
              <a:t>Trigger conversion</a:t>
            </a:r>
          </a:p>
          <a:p>
            <a:r>
              <a:rPr lang="en-US" dirty="0"/>
              <a:t>Read results</a:t>
            </a:r>
          </a:p>
        </p:txBody>
      </p:sp>
    </p:spTree>
    <p:extLst>
      <p:ext uri="{BB962C8B-B14F-4D97-AF65-F5344CB8AC3E}">
        <p14:creationId xmlns:p14="http://schemas.microsoft.com/office/powerpoint/2010/main" val="149871658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Select clock source with </a:t>
            </a:r>
            <a:r>
              <a:rPr lang="en-US" sz="2400" b="0" dirty="0" smtClean="0"/>
              <a:t>ADICLK</a:t>
            </a:r>
            <a:endParaRPr lang="en-US" sz="2400" b="0" dirty="0"/>
          </a:p>
          <a:p>
            <a:pPr lvl="1"/>
            <a:r>
              <a:rPr lang="en-US" sz="2000" dirty="0"/>
              <a:t>Bus Clock (default)</a:t>
            </a:r>
          </a:p>
          <a:p>
            <a:pPr lvl="1"/>
            <a:r>
              <a:rPr lang="en-US" sz="2000" dirty="0"/>
              <a:t>ADACK: Local clock, </a:t>
            </a:r>
            <a:r>
              <a:rPr lang="en-US" sz="2000" dirty="0" smtClean="0"/>
              <a:t>allows ADC </a:t>
            </a:r>
            <a:r>
              <a:rPr lang="en-US" sz="2000" dirty="0"/>
              <a:t>operation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while </a:t>
            </a:r>
            <a:r>
              <a:rPr lang="en-US" sz="2000" dirty="0"/>
              <a:t>rest </a:t>
            </a:r>
            <a:r>
              <a:rPr lang="en-US" sz="2000" dirty="0" smtClean="0"/>
              <a:t>of CPU </a:t>
            </a:r>
            <a:r>
              <a:rPr lang="en-US" sz="2000" dirty="0"/>
              <a:t>is in stop mode</a:t>
            </a:r>
          </a:p>
          <a:p>
            <a:pPr lvl="1"/>
            <a:r>
              <a:rPr lang="en-US" sz="2000" dirty="0"/>
              <a:t>ALTCLK: alternate clock </a:t>
            </a:r>
            <a:r>
              <a:rPr lang="en-US" sz="2000" dirty="0" smtClean="0"/>
              <a:t>(</a:t>
            </a:r>
            <a:r>
              <a:rPr lang="en-US" sz="2000" dirty="0"/>
              <a:t>MCU-specific)</a:t>
            </a:r>
          </a:p>
          <a:p>
            <a:r>
              <a:rPr lang="en-US" sz="2400" b="0" dirty="0"/>
              <a:t>Divide down selected clock by factor of ADIV,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creating </a:t>
            </a:r>
            <a:r>
              <a:rPr lang="en-US" sz="2400" b="0" dirty="0"/>
              <a:t>ADCK</a:t>
            </a:r>
          </a:p>
          <a:p>
            <a:r>
              <a:rPr lang="en-US" sz="2400" b="0" dirty="0"/>
              <a:t>Resulting ADCK must be within valid range to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ensure </a:t>
            </a:r>
            <a:r>
              <a:rPr lang="en-US" sz="2400" b="0" dirty="0"/>
              <a:t>accuracy (See KL25 Subfamily datasheet)</a:t>
            </a:r>
          </a:p>
          <a:p>
            <a:pPr lvl="1"/>
            <a:r>
              <a:rPr lang="en-US" sz="2000" dirty="0"/>
              <a:t>1 to 18 MHz (&lt;= 13-bit mode)</a:t>
            </a:r>
          </a:p>
          <a:p>
            <a:pPr lvl="1"/>
            <a:r>
              <a:rPr lang="en-US" sz="2000" dirty="0"/>
              <a:t>2 to 12 MHz (16-bit mode)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0" t="12130" b="57621"/>
          <a:stretch/>
        </p:blipFill>
        <p:spPr bwMode="auto">
          <a:xfrm>
            <a:off x="7010400" y="1219200"/>
            <a:ext cx="4800600" cy="24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41104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 Configuration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990600"/>
            <a:ext cx="5844601" cy="5867400"/>
          </a:xfrm>
        </p:spPr>
        <p:txBody>
          <a:bodyPr/>
          <a:lstStyle/>
          <a:p>
            <a:r>
              <a:rPr lang="en-US" dirty="0" smtClean="0"/>
              <a:t>ADCx_CFG1</a:t>
            </a:r>
          </a:p>
          <a:p>
            <a:pPr lvl="1"/>
            <a:r>
              <a:rPr lang="en-US" dirty="0" smtClean="0"/>
              <a:t>ADIV: divide clock by 2</a:t>
            </a:r>
            <a:r>
              <a:rPr lang="en-US" baseline="30000" dirty="0" smtClean="0"/>
              <a:t>ADIV</a:t>
            </a:r>
          </a:p>
          <a:p>
            <a:pPr lvl="2"/>
            <a:r>
              <a:rPr lang="en-US" dirty="0" smtClean="0"/>
              <a:t>00: 1</a:t>
            </a:r>
          </a:p>
          <a:p>
            <a:pPr lvl="2"/>
            <a:r>
              <a:rPr lang="en-US" dirty="0" smtClean="0"/>
              <a:t>01: 2</a:t>
            </a:r>
          </a:p>
          <a:p>
            <a:pPr lvl="2"/>
            <a:r>
              <a:rPr lang="en-US" dirty="0" smtClean="0"/>
              <a:t>10: 4</a:t>
            </a:r>
          </a:p>
          <a:p>
            <a:pPr lvl="2"/>
            <a:r>
              <a:rPr lang="en-US" dirty="0" smtClean="0"/>
              <a:t>11: 8</a:t>
            </a:r>
          </a:p>
          <a:p>
            <a:pPr lvl="1"/>
            <a:r>
              <a:rPr lang="en-US" dirty="0" smtClean="0"/>
              <a:t>ADICLK: Input clock select</a:t>
            </a:r>
          </a:p>
          <a:p>
            <a:pPr lvl="2"/>
            <a:r>
              <a:rPr lang="en-US" dirty="0" smtClean="0"/>
              <a:t>00: Bus clock</a:t>
            </a:r>
          </a:p>
          <a:p>
            <a:pPr lvl="2"/>
            <a:r>
              <a:rPr lang="en-US" dirty="0" smtClean="0"/>
              <a:t>01: Bus clock/2</a:t>
            </a:r>
          </a:p>
          <a:p>
            <a:pPr lvl="2"/>
            <a:r>
              <a:rPr lang="en-US" dirty="0" smtClean="0"/>
              <a:t>10: ALTCLK</a:t>
            </a:r>
          </a:p>
          <a:p>
            <a:pPr lvl="2"/>
            <a:r>
              <a:rPr lang="en-US" dirty="0" smtClean="0"/>
              <a:t>11: ADACK</a:t>
            </a:r>
          </a:p>
          <a:p>
            <a:r>
              <a:rPr lang="en-US" dirty="0" smtClean="0"/>
              <a:t>ADCx_CFG2</a:t>
            </a:r>
          </a:p>
          <a:p>
            <a:pPr lvl="1"/>
            <a:r>
              <a:rPr lang="en-US" dirty="0" smtClean="0"/>
              <a:t>ADACKEN: Enable asynchronous clock</a:t>
            </a:r>
          </a:p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46863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10" y="3962401"/>
            <a:ext cx="3008616" cy="184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46738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Voltage </a:t>
            </a:r>
            <a:r>
              <a:rPr lang="en-US" dirty="0"/>
              <a:t>Reference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50706"/>
            <a:ext cx="7521001" cy="5707294"/>
          </a:xfrm>
        </p:spPr>
        <p:txBody>
          <a:bodyPr/>
          <a:lstStyle/>
          <a:p>
            <a:r>
              <a:rPr lang="en-US" dirty="0" smtClean="0"/>
              <a:t>Two voltage reference pairs available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REFH</a:t>
            </a:r>
            <a:r>
              <a:rPr lang="en-US" dirty="0" smtClean="0"/>
              <a:t>, V</a:t>
            </a:r>
            <a:r>
              <a:rPr lang="en-US" baseline="-25000" dirty="0" smtClean="0"/>
              <a:t>REFL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ALTH</a:t>
            </a:r>
            <a:r>
              <a:rPr lang="en-US" dirty="0" smtClean="0"/>
              <a:t>, V</a:t>
            </a:r>
            <a:r>
              <a:rPr lang="en-US" baseline="-25000" dirty="0" smtClean="0"/>
              <a:t>ALTL</a:t>
            </a:r>
          </a:p>
          <a:p>
            <a:r>
              <a:rPr lang="en-US" dirty="0" smtClean="0"/>
              <a:t>Select with SC2 register’s REFSEL bits</a:t>
            </a:r>
          </a:p>
          <a:p>
            <a:pPr lvl="1"/>
            <a:r>
              <a:rPr lang="en-US" dirty="0" smtClean="0"/>
              <a:t>00: </a:t>
            </a:r>
            <a:r>
              <a:rPr lang="en-US" dirty="0"/>
              <a:t>V</a:t>
            </a:r>
            <a:r>
              <a:rPr lang="en-US" baseline="-25000" dirty="0"/>
              <a:t>REFH</a:t>
            </a:r>
            <a:r>
              <a:rPr lang="en-US" dirty="0"/>
              <a:t>, V</a:t>
            </a:r>
            <a:r>
              <a:rPr lang="en-US" baseline="-25000" dirty="0"/>
              <a:t>REFL</a:t>
            </a:r>
          </a:p>
          <a:p>
            <a:pPr lvl="1"/>
            <a:r>
              <a:rPr lang="en-US" dirty="0" smtClean="0"/>
              <a:t>01: </a:t>
            </a:r>
            <a:r>
              <a:rPr lang="en-US" dirty="0"/>
              <a:t>V</a:t>
            </a:r>
            <a:r>
              <a:rPr lang="en-US" baseline="-25000" dirty="0"/>
              <a:t>ALTH</a:t>
            </a:r>
            <a:r>
              <a:rPr lang="en-US" dirty="0"/>
              <a:t>, V</a:t>
            </a:r>
            <a:r>
              <a:rPr lang="en-US" baseline="-25000" dirty="0"/>
              <a:t>ALTL</a:t>
            </a:r>
          </a:p>
          <a:p>
            <a:pPr lvl="1"/>
            <a:r>
              <a:rPr lang="en-US" dirty="0" smtClean="0"/>
              <a:t>10, 11: Reserved</a:t>
            </a:r>
          </a:p>
          <a:p>
            <a:r>
              <a:rPr lang="en-US" dirty="0" smtClean="0"/>
              <a:t>KL25Z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ALTH</a:t>
            </a:r>
            <a:r>
              <a:rPr lang="en-US" dirty="0" smtClean="0"/>
              <a:t> connected to V</a:t>
            </a:r>
            <a:r>
              <a:rPr lang="en-US" baseline="-25000" dirty="0" smtClean="0"/>
              <a:t>DDA</a:t>
            </a:r>
            <a:endParaRPr lang="en-US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924800" y="1066800"/>
            <a:ext cx="2332412" cy="2467510"/>
            <a:chOff x="6400800" y="1066800"/>
            <a:chExt cx="2332412" cy="246751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8" t="66643" r="67041" b="7206"/>
            <a:stretch/>
          </p:blipFill>
          <p:spPr bwMode="auto">
            <a:xfrm>
              <a:off x="6472719" y="1150706"/>
              <a:ext cx="2260493" cy="2383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6400800" y="1066800"/>
              <a:ext cx="17526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40632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Trigger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6682801" cy="5715000"/>
          </a:xfrm>
        </p:spPr>
        <p:txBody>
          <a:bodyPr/>
          <a:lstStyle/>
          <a:p>
            <a:r>
              <a:rPr lang="en-US" dirty="0" smtClean="0"/>
              <a:t>ADTRG in SC2</a:t>
            </a:r>
          </a:p>
          <a:p>
            <a:pPr lvl="1"/>
            <a:r>
              <a:rPr lang="en-US" dirty="0" smtClean="0"/>
              <a:t>0: software trigger</a:t>
            </a:r>
          </a:p>
          <a:p>
            <a:pPr lvl="1"/>
            <a:r>
              <a:rPr lang="en-US" dirty="0" smtClean="0"/>
              <a:t>1: hardware trigger</a:t>
            </a:r>
          </a:p>
          <a:p>
            <a:r>
              <a:rPr lang="en-US" dirty="0" smtClean="0"/>
              <a:t>Software trigger:</a:t>
            </a:r>
          </a:p>
          <a:p>
            <a:pPr lvl="1"/>
            <a:r>
              <a:rPr lang="en-US" dirty="0" smtClean="0"/>
              <a:t>Write to SC1A</a:t>
            </a:r>
          </a:p>
          <a:p>
            <a:r>
              <a:rPr lang="en-US" dirty="0" err="1" smtClean="0"/>
              <a:t>Ping-pong</a:t>
            </a:r>
            <a:r>
              <a:rPr lang="en-US" dirty="0" smtClean="0"/>
              <a:t> buffering</a:t>
            </a:r>
          </a:p>
          <a:p>
            <a:pPr lvl="1"/>
            <a:r>
              <a:rPr lang="en-US" dirty="0" smtClean="0"/>
              <a:t>SC1A vs. SC1n</a:t>
            </a:r>
          </a:p>
          <a:p>
            <a:r>
              <a:rPr lang="en-US" dirty="0" smtClean="0"/>
              <a:t>Hardware trigger:</a:t>
            </a:r>
          </a:p>
          <a:p>
            <a:pPr lvl="1"/>
            <a:r>
              <a:rPr lang="en-US" dirty="0" smtClean="0"/>
              <a:t>Rising edge of ADHWT signal</a:t>
            </a:r>
          </a:p>
          <a:p>
            <a:pPr lvl="1"/>
            <a:r>
              <a:rPr lang="en-US" dirty="0" smtClean="0"/>
              <a:t>ADHWT sources: TPM, LPTMR, PIT, RTC, EXTRG_IN, HSCMP0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1" b="57950"/>
          <a:stretch/>
        </p:blipFill>
        <p:spPr bwMode="auto">
          <a:xfrm>
            <a:off x="5486400" y="914400"/>
            <a:ext cx="5003514" cy="262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52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Getting From Analog to Digital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990600"/>
            <a:ext cx="5174456" cy="2743200"/>
          </a:xfrm>
        </p:spPr>
        <p:txBody>
          <a:bodyPr/>
          <a:lstStyle/>
          <a:p>
            <a:r>
              <a:rPr lang="en-US" sz="2000" dirty="0"/>
              <a:t>A Comparator tells us “Is V</a:t>
            </a:r>
            <a:r>
              <a:rPr lang="en-US" sz="2000" baseline="-25000" dirty="0"/>
              <a:t>in</a:t>
            </a:r>
            <a:r>
              <a:rPr lang="en-US" sz="2000" dirty="0"/>
              <a:t> &gt; </a:t>
            </a:r>
            <a:r>
              <a:rPr lang="en-US" sz="2000" dirty="0" err="1"/>
              <a:t>V</a:t>
            </a:r>
            <a:r>
              <a:rPr lang="en-US" sz="2000" baseline="-25000" dirty="0" err="1"/>
              <a:t>ref</a:t>
            </a:r>
            <a:r>
              <a:rPr lang="en-US" sz="2000" dirty="0"/>
              <a:t>?”</a:t>
            </a:r>
          </a:p>
          <a:p>
            <a:pPr lvl="1"/>
            <a:r>
              <a:rPr lang="en-US" sz="1800" dirty="0"/>
              <a:t>Compares an </a:t>
            </a:r>
            <a:r>
              <a:rPr lang="en-US" sz="1800" b="1" dirty="0"/>
              <a:t>analog input voltage </a:t>
            </a:r>
            <a:r>
              <a:rPr lang="en-US" sz="1800" dirty="0"/>
              <a:t>with an </a:t>
            </a:r>
            <a:r>
              <a:rPr lang="en-US" sz="1800" b="1" dirty="0"/>
              <a:t>analog reference voltage </a:t>
            </a:r>
            <a:r>
              <a:rPr lang="en-US" sz="1800" dirty="0"/>
              <a:t>and determines which is larger, returning a 1-bit number</a:t>
            </a:r>
          </a:p>
          <a:p>
            <a:pPr lvl="1"/>
            <a:r>
              <a:rPr lang="en-US" sz="1800" dirty="0"/>
              <a:t>E.g. Indicate if depth &gt; 100 </a:t>
            </a:r>
            <a:r>
              <a:rPr lang="en-US" sz="1800" dirty="0" err="1"/>
              <a:t>ft</a:t>
            </a:r>
            <a:endParaRPr lang="en-US" sz="1800" dirty="0"/>
          </a:p>
          <a:p>
            <a:pPr lvl="1"/>
            <a:r>
              <a:rPr lang="en-US" sz="1800" dirty="0"/>
              <a:t>Set </a:t>
            </a:r>
            <a:r>
              <a:rPr lang="en-US" sz="1800" dirty="0" err="1"/>
              <a:t>V</a:t>
            </a:r>
            <a:r>
              <a:rPr lang="en-US" sz="1800" baseline="-25000" dirty="0" err="1"/>
              <a:t>ref</a:t>
            </a:r>
            <a:r>
              <a:rPr lang="en-US" sz="1800" dirty="0"/>
              <a:t> to voltage pressure sensor returns with 100 </a:t>
            </a:r>
            <a:r>
              <a:rPr lang="en-US" sz="1800" dirty="0" err="1"/>
              <a:t>ft</a:t>
            </a:r>
            <a:r>
              <a:rPr lang="en-US" sz="1800" dirty="0"/>
              <a:t> depth.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 Analog to Digital converter [AD or ADC] tells us how large V</a:t>
            </a:r>
            <a:r>
              <a:rPr lang="en-US" sz="2000" baseline="-25000" dirty="0"/>
              <a:t>in</a:t>
            </a:r>
            <a:r>
              <a:rPr lang="en-US" sz="2000" dirty="0"/>
              <a:t> is as a fraction of </a:t>
            </a:r>
            <a:r>
              <a:rPr lang="en-US" sz="2000" dirty="0" err="1"/>
              <a:t>V</a:t>
            </a:r>
            <a:r>
              <a:rPr lang="en-US" sz="2000" baseline="-25000" dirty="0" err="1"/>
              <a:t>ref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Reads an analog input signal (usually a voltage) and produces a corresponding multi-bit number at the output.</a:t>
            </a:r>
          </a:p>
          <a:p>
            <a:pPr lvl="1"/>
            <a:r>
              <a:rPr lang="en-US" sz="1800" dirty="0"/>
              <a:t>E.g. calculate the depth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73722" y="1219200"/>
            <a:ext cx="3341878" cy="1221204"/>
            <a:chOff x="391922" y="3886200"/>
            <a:chExt cx="3341878" cy="1221204"/>
          </a:xfrm>
        </p:grpSpPr>
        <p:sp>
          <p:nvSpPr>
            <p:cNvPr id="5135" name="Line 1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792163" y="4495800"/>
              <a:ext cx="9017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519363" y="4732338"/>
              <a:ext cx="90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Text Box 1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82963" y="4540250"/>
              <a:ext cx="3508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0</a:t>
              </a:r>
            </a:p>
          </p:txBody>
        </p:sp>
        <p:sp>
          <p:nvSpPr>
            <p:cNvPr id="5138" name="Text Box 1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14620" y="4311650"/>
              <a:ext cx="4010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aseline="0" dirty="0">
                  <a:solidFill>
                    <a:srgbClr val="FF0000"/>
                  </a:solidFill>
                  <a:latin typeface="Franklin Gothic Book" pitchFamily="34" charset="0"/>
                </a:rPr>
                <a:t>V</a:t>
              </a:r>
              <a:r>
                <a:rPr lang="en-US" sz="1600" dirty="0">
                  <a:solidFill>
                    <a:srgbClr val="FF0000"/>
                  </a:solidFill>
                  <a:latin typeface="Franklin Gothic Book" pitchFamily="34" charset="0"/>
                </a:rPr>
                <a:t>in</a:t>
              </a:r>
            </a:p>
          </p:txBody>
        </p:sp>
        <p:sp>
          <p:nvSpPr>
            <p:cNvPr id="5139" name="Line 1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792163" y="4953000"/>
              <a:ext cx="9017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AutoShape 20"/>
            <p:cNvSpPr>
              <a:spLocks noChangeArrowheads="1"/>
            </p:cNvSpPr>
            <p:nvPr/>
          </p:nvSpPr>
          <p:spPr bwMode="auto">
            <a:xfrm rot="5400000">
              <a:off x="1706563" y="4343400"/>
              <a:ext cx="762000" cy="762000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2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91922" y="4768850"/>
              <a:ext cx="4464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aseline="0" dirty="0" err="1">
                  <a:solidFill>
                    <a:srgbClr val="FF0000"/>
                  </a:solidFill>
                  <a:latin typeface="Franklin Gothic Book" pitchFamily="34" charset="0"/>
                </a:rPr>
                <a:t>V</a:t>
              </a:r>
              <a:r>
                <a:rPr lang="en-US" sz="1600" dirty="0" err="1">
                  <a:solidFill>
                    <a:srgbClr val="FF0000"/>
                  </a:solidFill>
                  <a:latin typeface="Franklin Gothic Book" pitchFamily="34" charset="0"/>
                </a:rPr>
                <a:t>ref</a:t>
              </a:r>
              <a:endParaRPr lang="en-US" sz="1600" dirty="0">
                <a:solidFill>
                  <a:srgbClr val="FF0000"/>
                </a:solidFill>
                <a:latin typeface="Franklin Gothic Book" pitchFamily="34" charset="0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43451" y="3886200"/>
              <a:ext cx="12041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1" baseline="0">
                  <a:latin typeface="Franklin Gothic Book" pitchFamily="34" charset="0"/>
                </a:rPr>
                <a:t>Comparator</a:t>
              </a:r>
              <a:endParaRPr lang="en-US" sz="1600" b="1">
                <a:latin typeface="Franklin Gothic Book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46758" y="3740150"/>
            <a:ext cx="3468843" cy="1898650"/>
            <a:chOff x="5122707" y="3892550"/>
            <a:chExt cx="3468843" cy="1898650"/>
          </a:xfrm>
        </p:grpSpPr>
        <p:sp>
          <p:nvSpPr>
            <p:cNvPr id="5124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686550" y="4289425"/>
              <a:ext cx="952500" cy="1501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>
                <a:latin typeface="Franklin Gothic Book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732463" y="4940300"/>
              <a:ext cx="9540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7639050" y="4389438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7639050" y="5440363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7639050" y="5089525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7639050" y="4740275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Text Box 1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221663" y="4340225"/>
              <a:ext cx="369887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0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0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1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144577" y="4886325"/>
              <a:ext cx="4010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aseline="0">
                  <a:solidFill>
                    <a:srgbClr val="FF0000"/>
                  </a:solidFill>
                  <a:latin typeface="Franklin Gothic Book" pitchFamily="34" charset="0"/>
                </a:rPr>
                <a:t>V</a:t>
              </a:r>
              <a:r>
                <a:rPr lang="en-US" sz="1600">
                  <a:solidFill>
                    <a:srgbClr val="FF0000"/>
                  </a:solidFill>
                  <a:latin typeface="Franklin Gothic Book" pitchFamily="34" charset="0"/>
                </a:rPr>
                <a:t>in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179822" y="4229100"/>
              <a:ext cx="4464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aseline="0">
                  <a:solidFill>
                    <a:srgbClr val="FF0000"/>
                  </a:solidFill>
                  <a:latin typeface="Franklin Gothic Book" pitchFamily="34" charset="0"/>
                </a:rPr>
                <a:t>V</a:t>
              </a:r>
              <a:r>
                <a:rPr lang="en-US" sz="1600">
                  <a:solidFill>
                    <a:srgbClr val="FF0000"/>
                  </a:solidFill>
                  <a:latin typeface="Franklin Gothic Book" pitchFamily="34" charset="0"/>
                </a:rPr>
                <a:t>ref</a:t>
              </a:r>
            </a:p>
          </p:txBody>
        </p:sp>
        <p:sp>
          <p:nvSpPr>
            <p:cNvPr id="5133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5732463" y="5440363"/>
              <a:ext cx="954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Text Box 1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22707" y="5386388"/>
              <a:ext cx="6559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aseline="0">
                  <a:latin typeface="Franklin Gothic Book" pitchFamily="34" charset="0"/>
                </a:rPr>
                <a:t>Clock</a:t>
              </a:r>
            </a:p>
          </p:txBody>
        </p:sp>
        <p:sp>
          <p:nvSpPr>
            <p:cNvPr id="5143" name="Line 2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732463" y="4457700"/>
              <a:ext cx="9540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Text Box 2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518188" y="3892550"/>
              <a:ext cx="14098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1" baseline="0">
                  <a:latin typeface="Franklin Gothic Book" pitchFamily="34" charset="0"/>
                </a:rPr>
                <a:t>A/D Converter</a:t>
              </a:r>
              <a:endParaRPr lang="en-US" sz="1600" b="1">
                <a:latin typeface="Franklin Gothic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48367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Trigger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System Integration Module</a:t>
            </a:r>
          </a:p>
          <a:p>
            <a:pPr lvl="1"/>
            <a:r>
              <a:rPr lang="en-US" sz="1800" dirty="0"/>
              <a:t> SIM_SOPT7 register</a:t>
            </a:r>
          </a:p>
          <a:p>
            <a:pPr marL="742950" lvl="2" indent="-342900"/>
            <a:r>
              <a:rPr lang="en-US" sz="1800" dirty="0"/>
              <a:t>See section 12.2.6 of Reference </a:t>
            </a:r>
            <a:br>
              <a:rPr lang="en-US" sz="1800" dirty="0"/>
            </a:br>
            <a:r>
              <a:rPr lang="en-US" sz="1800" dirty="0"/>
              <a:t>Manual</a:t>
            </a:r>
          </a:p>
          <a:p>
            <a:endParaRPr lang="en-US" sz="2000" dirty="0"/>
          </a:p>
          <a:p>
            <a:r>
              <a:rPr lang="en-US" sz="2000" dirty="0"/>
              <a:t>ADC0ALTTRGEN: Alternate </a:t>
            </a:r>
            <a:br>
              <a:rPr lang="en-US" sz="2000" dirty="0"/>
            </a:br>
            <a:r>
              <a:rPr lang="en-US" sz="2000" dirty="0"/>
              <a:t>trigger enable</a:t>
            </a:r>
          </a:p>
          <a:p>
            <a:endParaRPr lang="en-US" sz="2000" dirty="0"/>
          </a:p>
          <a:p>
            <a:r>
              <a:rPr lang="en-US" sz="2000" dirty="0"/>
              <a:t>ADC0PRETRGSEL: ADC </a:t>
            </a:r>
            <a:br>
              <a:rPr lang="en-US" sz="2000" dirty="0"/>
            </a:br>
            <a:r>
              <a:rPr lang="en-US" sz="2000" dirty="0"/>
              <a:t>pre-trigger select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23933"/>
            <a:ext cx="3276600" cy="394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89570"/>
            <a:ext cx="3581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71075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Channel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4267200" cy="2362200"/>
          </a:xfrm>
        </p:spPr>
        <p:txBody>
          <a:bodyPr/>
          <a:lstStyle/>
          <a:p>
            <a:r>
              <a:rPr lang="en-US" dirty="0" smtClean="0"/>
              <a:t>Two modes, selected by SC1n[DIFF] bit</a:t>
            </a:r>
          </a:p>
          <a:p>
            <a:pPr lvl="1"/>
            <a:r>
              <a:rPr lang="en-US" dirty="0" smtClean="0"/>
              <a:t>0: Single-ended</a:t>
            </a:r>
          </a:p>
          <a:p>
            <a:pPr lvl="1"/>
            <a:r>
              <a:rPr lang="en-US" dirty="0" smtClean="0"/>
              <a:t>1: Differential</a:t>
            </a:r>
          </a:p>
          <a:p>
            <a:endParaRPr lang="en-US" dirty="0" smtClean="0"/>
          </a:p>
          <a:p>
            <a:r>
              <a:rPr lang="en-US" dirty="0" smtClean="0"/>
              <a:t>Input channel selected by value of ADCH</a:t>
            </a:r>
          </a:p>
          <a:p>
            <a:endParaRPr lang="en-US" dirty="0" smtClean="0"/>
          </a:p>
          <a:p>
            <a:r>
              <a:rPr lang="en-US" dirty="0" smtClean="0"/>
              <a:t>Extras</a:t>
            </a:r>
          </a:p>
          <a:p>
            <a:pPr lvl="1"/>
            <a:r>
              <a:rPr lang="en-US" dirty="0" smtClean="0"/>
              <a:t>Reference voltages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Band Gap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" t="15987" r="60596" b="24664"/>
          <a:stretch/>
        </p:blipFill>
        <p:spPr bwMode="auto">
          <a:xfrm>
            <a:off x="7423062" y="914400"/>
            <a:ext cx="309253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1"/>
            <a:ext cx="2438400" cy="16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1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72" y="2647950"/>
            <a:ext cx="203732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28583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ADC Inputs on Freedom Board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24963"/>
              </p:ext>
            </p:extLst>
          </p:nvPr>
        </p:nvGraphicFramePr>
        <p:xfrm>
          <a:off x="479999" y="912000"/>
          <a:ext cx="5920801" cy="5430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299"/>
                <a:gridCol w="2133600"/>
                <a:gridCol w="2041902"/>
              </a:tblGrid>
              <a:tr h="10142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ADC Channel (Single-Ended)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MCU Signal (with ALT0 </a:t>
                      </a:r>
                      <a:r>
                        <a:rPr lang="en-US" sz="1800" dirty="0" smtClean="0">
                          <a:effectLst/>
                        </a:rPr>
                        <a:t>multiplexer </a:t>
                      </a:r>
                      <a:r>
                        <a:rPr lang="en-US" sz="1800" dirty="0">
                          <a:effectLst/>
                        </a:rPr>
                        <a:t>setting)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Freedom KL25Z Connector and Pin 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PTE20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PTE22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PTE21 (a), PTB29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3 (a), J10 9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PTD1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J2 12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PTD5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J2 4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PTE23 (a), PTD6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7 (a), J2 17(b)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PTB0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PTB1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PTC2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PTB2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PTB3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PTC0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PTC1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J10 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PTE30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J10 11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629400" y="957294"/>
            <a:ext cx="5387083" cy="5337324"/>
            <a:chOff x="228600" y="899045"/>
            <a:chExt cx="5867400" cy="5813204"/>
          </a:xfrm>
        </p:grpSpPr>
        <p:pic>
          <p:nvPicPr>
            <p:cNvPr id="6" name="Picture 5"/>
            <p:cNvPicPr/>
            <p:nvPr/>
          </p:nvPicPr>
          <p:blipFill rotWithShape="1">
            <a:blip r:embed="rId2"/>
            <a:srcRect r="2395" b="2084"/>
            <a:stretch/>
          </p:blipFill>
          <p:spPr>
            <a:xfrm>
              <a:off x="228600" y="899045"/>
              <a:ext cx="5867400" cy="581320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443983" y="2590800"/>
              <a:ext cx="228600" cy="640083"/>
              <a:chOff x="3352800" y="4552950"/>
              <a:chExt cx="228600" cy="735333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352800" y="4552950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352800" y="4772022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352800" y="4981578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352800" y="5193033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3405885" y="2262184"/>
              <a:ext cx="304800" cy="228602"/>
              <a:chOff x="3657600" y="6267450"/>
              <a:chExt cx="304800" cy="228602"/>
            </a:xfrm>
          </p:grpSpPr>
          <p:sp>
            <p:nvSpPr>
              <p:cNvPr id="24" name="Rectangle 23"/>
              <p:cNvSpPr/>
              <p:nvPr/>
            </p:nvSpPr>
            <p:spPr bwMode="auto">
              <a:xfrm rot="16200000">
                <a:off x="3590925" y="6334125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 rot="16200000">
                <a:off x="3800475" y="6334126"/>
                <a:ext cx="228600" cy="95251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615683" y="2560317"/>
              <a:ext cx="228600" cy="640083"/>
              <a:chOff x="3352800" y="4552950"/>
              <a:chExt cx="228600" cy="73533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352800" y="4552950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352800" y="4772022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352800" y="4981578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352800" y="5193033"/>
                <a:ext cx="228600" cy="952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2415283" y="2366994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15683" y="2171741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15683" y="2383196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57886" y="3886200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29584" y="5145405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57886" y="4572000"/>
              <a:ext cx="228600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17423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Input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26: Temperature Sensor</a:t>
            </a:r>
          </a:p>
          <a:p>
            <a:pPr lvl="1"/>
            <a:r>
              <a:rPr lang="en-US" sz="1800" dirty="0"/>
              <a:t>T = 25°C - ((</a:t>
            </a:r>
            <a:r>
              <a:rPr lang="en-US" sz="1800" dirty="0" err="1"/>
              <a:t>V</a:t>
            </a:r>
            <a:r>
              <a:rPr lang="en-US" sz="1800" baseline="-25000" dirty="0" err="1"/>
              <a:t>Temp</a:t>
            </a:r>
            <a:r>
              <a:rPr lang="en-US" sz="1800" dirty="0"/>
              <a:t> - V</a:t>
            </a:r>
            <a:r>
              <a:rPr lang="en-US" sz="1800" baseline="-25000" dirty="0"/>
              <a:t>Temp25</a:t>
            </a:r>
            <a:r>
              <a:rPr lang="en-US" sz="1800" dirty="0"/>
              <a:t>)/m)</a:t>
            </a:r>
          </a:p>
          <a:p>
            <a:pPr lvl="1"/>
            <a:r>
              <a:rPr lang="en-US" sz="1800" dirty="0"/>
              <a:t>m = 1.715 mV/°C</a:t>
            </a:r>
          </a:p>
          <a:p>
            <a:pPr lvl="1"/>
            <a:r>
              <a:rPr lang="en-US" sz="1800" dirty="0"/>
              <a:t>V</a:t>
            </a:r>
            <a:r>
              <a:rPr lang="en-US" sz="1800" baseline="-25000" dirty="0"/>
              <a:t>TEMP25</a:t>
            </a:r>
            <a:r>
              <a:rPr lang="en-US" sz="1800" dirty="0"/>
              <a:t> = 719 mV</a:t>
            </a:r>
          </a:p>
          <a:p>
            <a:pPr lvl="1"/>
            <a:r>
              <a:rPr lang="en-US" sz="1800" dirty="0" err="1"/>
              <a:t>V</a:t>
            </a:r>
            <a:r>
              <a:rPr lang="en-US" sz="1800" baseline="-25000" dirty="0" err="1"/>
              <a:t>Temp</a:t>
            </a:r>
            <a:r>
              <a:rPr lang="en-US" sz="1800" dirty="0"/>
              <a:t> is derived from ADC conversion result</a:t>
            </a:r>
          </a:p>
          <a:p>
            <a:r>
              <a:rPr lang="en-US" sz="2000" dirty="0"/>
              <a:t>27: Band Gap</a:t>
            </a:r>
          </a:p>
          <a:p>
            <a:pPr lvl="1"/>
            <a:r>
              <a:rPr lang="en-US" sz="1800" dirty="0"/>
              <a:t>Nominally 1.0 V, +/- 3%</a:t>
            </a:r>
          </a:p>
          <a:p>
            <a:pPr lvl="1"/>
            <a:r>
              <a:rPr lang="en-US" sz="1800" dirty="0"/>
              <a:t>Used to allow calculation of reference voltage if it is not calibrated/regulated</a:t>
            </a:r>
          </a:p>
          <a:p>
            <a:pPr lvl="1"/>
            <a:r>
              <a:rPr lang="en-US" sz="1800" dirty="0"/>
              <a:t>Enable BG buffer by setting BGBE bit in Power Management Control REGSC</a:t>
            </a:r>
          </a:p>
          <a:p>
            <a:pPr lvl="1"/>
            <a:r>
              <a:rPr lang="en-US" sz="1800" dirty="0"/>
              <a:t>“My ADC tells me that channel 27 returns a code of 36000, and channel 0 returns a code of 25145. So V</a:t>
            </a:r>
            <a:r>
              <a:rPr lang="en-US" sz="1800" baseline="-25000" dirty="0"/>
              <a:t>0</a:t>
            </a:r>
            <a:r>
              <a:rPr lang="en-US" sz="1800" dirty="0"/>
              <a:t> = 36000/25145 * 1.0 V =  1.432 V</a:t>
            </a:r>
          </a:p>
          <a:p>
            <a:r>
              <a:rPr lang="en-US" sz="2000" dirty="0"/>
              <a:t>29, 30: Reference voltages</a:t>
            </a:r>
          </a:p>
          <a:p>
            <a:pPr lvl="1"/>
            <a:r>
              <a:rPr lang="en-US" sz="1800" dirty="0"/>
              <a:t>29: V</a:t>
            </a:r>
            <a:r>
              <a:rPr lang="en-US" sz="1800" baseline="-25000" dirty="0"/>
              <a:t>REFSH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30: V</a:t>
            </a:r>
            <a:r>
              <a:rPr lang="en-US" sz="1800" baseline="-25000" dirty="0"/>
              <a:t>REFSL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92805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Options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534400" cy="5562600"/>
          </a:xfrm>
        </p:spPr>
        <p:txBody>
          <a:bodyPr/>
          <a:lstStyle/>
          <a:p>
            <a:r>
              <a:rPr lang="en-US" sz="2400" dirty="0"/>
              <a:t>Low power</a:t>
            </a:r>
          </a:p>
          <a:p>
            <a:pPr lvl="1"/>
            <a:r>
              <a:rPr lang="en-US" sz="2000" dirty="0"/>
              <a:t>Set ADLPC (in ADCx_CFG1) to 1</a:t>
            </a:r>
          </a:p>
          <a:p>
            <a:pPr lvl="1"/>
            <a:r>
              <a:rPr lang="en-US" sz="2000" dirty="0"/>
              <a:t>Slower max clock speed</a:t>
            </a:r>
          </a:p>
          <a:p>
            <a:r>
              <a:rPr lang="en-US" sz="2400" dirty="0"/>
              <a:t>Long sample time select</a:t>
            </a:r>
          </a:p>
          <a:p>
            <a:pPr lvl="1"/>
            <a:r>
              <a:rPr lang="en-US" sz="2000" dirty="0"/>
              <a:t>Set ADLSMP (in ADCx_CFG1) to 1</a:t>
            </a:r>
          </a:p>
          <a:p>
            <a:pPr lvl="1"/>
            <a:r>
              <a:rPr lang="en-US" sz="2000" dirty="0"/>
              <a:t>Can select longer sample time with ADLSTS </a:t>
            </a:r>
            <a:br>
              <a:rPr lang="en-US" sz="2000" dirty="0"/>
            </a:br>
            <a:r>
              <a:rPr lang="en-US" sz="2000" dirty="0"/>
              <a:t>bits (in ADCx_CFG2) to add 20, 16, 10 or 6 </a:t>
            </a:r>
            <a:br>
              <a:rPr lang="en-US" sz="2000" dirty="0"/>
            </a:br>
            <a:r>
              <a:rPr lang="en-US" sz="2000" dirty="0"/>
              <a:t>ADCK cycles)</a:t>
            </a:r>
          </a:p>
          <a:p>
            <a:r>
              <a:rPr lang="en-US" sz="2400" dirty="0"/>
              <a:t>Conversion mode</a:t>
            </a:r>
          </a:p>
          <a:p>
            <a:pPr lvl="1"/>
            <a:r>
              <a:rPr lang="en-US" sz="2000" dirty="0"/>
              <a:t>MODE (in ADCx_CFG1)</a:t>
            </a:r>
          </a:p>
          <a:p>
            <a:pPr lvl="1"/>
            <a:r>
              <a:rPr lang="en-US" sz="2000" dirty="0"/>
              <a:t>Sets result precision (8 </a:t>
            </a:r>
            <a:br>
              <a:rPr lang="en-US" sz="2000" dirty="0"/>
            </a:br>
            <a:r>
              <a:rPr lang="en-US" sz="2000" dirty="0"/>
              <a:t>through 16 bits)</a:t>
            </a:r>
          </a:p>
          <a:p>
            <a:r>
              <a:rPr lang="en-US" sz="2400" dirty="0"/>
              <a:t>Continuous vs. single conversion</a:t>
            </a:r>
          </a:p>
          <a:p>
            <a:pPr lvl="1"/>
            <a:r>
              <a:rPr lang="en-US" sz="2000" dirty="0"/>
              <a:t>Set ADCO (in ADCx_SC3) to 1 for continuous conversions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66801"/>
            <a:ext cx="3733800" cy="134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886200"/>
            <a:ext cx="48291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92291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0"/>
            <a:ext cx="10134601" cy="2519363"/>
          </a:xfrm>
        </p:spPr>
        <p:txBody>
          <a:bodyPr/>
          <a:lstStyle/>
          <a:p>
            <a:r>
              <a:rPr lang="en-US" sz="2000" dirty="0"/>
              <a:t>Signaled by COCO bit in SC1n</a:t>
            </a:r>
          </a:p>
          <a:p>
            <a:endParaRPr lang="en-US" sz="2000" dirty="0"/>
          </a:p>
          <a:p>
            <a:r>
              <a:rPr lang="en-US" sz="2000" dirty="0"/>
              <a:t>Can generate conversion complete interrupt if AIEN in SC1 is set</a:t>
            </a:r>
          </a:p>
          <a:p>
            <a:pPr lvl="1"/>
            <a:r>
              <a:rPr lang="en-US" sz="1800" dirty="0"/>
              <a:t>CMSIS-defined ISR name for ADC Interrupt is ADC0_IRQHandler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2438400" cy="16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99" b="50436"/>
          <a:stretch/>
        </p:blipFill>
        <p:spPr bwMode="auto">
          <a:xfrm>
            <a:off x="6096000" y="842002"/>
            <a:ext cx="3886200" cy="351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7010400" y="2088011"/>
            <a:ext cx="1406128" cy="313932"/>
          </a:xfrm>
          <a:custGeom>
            <a:avLst/>
            <a:gdLst>
              <a:gd name="connsiteX0" fmla="*/ 1493240 w 1515185"/>
              <a:gd name="connsiteY0" fmla="*/ 1268344 h 1305351"/>
              <a:gd name="connsiteX1" fmla="*/ 1484851 w 1515185"/>
              <a:gd name="connsiteY1" fmla="*/ 169386 h 1305351"/>
              <a:gd name="connsiteX2" fmla="*/ 1199626 w 1515185"/>
              <a:gd name="connsiteY2" fmla="*/ 18384 h 1305351"/>
              <a:gd name="connsiteX3" fmla="*/ 998290 w 1515185"/>
              <a:gd name="connsiteY3" fmla="*/ 320388 h 1305351"/>
              <a:gd name="connsiteX4" fmla="*/ 1015068 w 1515185"/>
              <a:gd name="connsiteY4" fmla="*/ 983118 h 1305351"/>
              <a:gd name="connsiteX5" fmla="*/ 931178 w 1515185"/>
              <a:gd name="connsiteY5" fmla="*/ 1259955 h 1305351"/>
              <a:gd name="connsiteX6" fmla="*/ 0 w 1515185"/>
              <a:gd name="connsiteY6" fmla="*/ 1301900 h 13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5185" h="1305351">
                <a:moveTo>
                  <a:pt x="1493240" y="1268344"/>
                </a:moveTo>
                <a:cubicBezTo>
                  <a:pt x="1513513" y="823028"/>
                  <a:pt x="1533787" y="377713"/>
                  <a:pt x="1484851" y="169386"/>
                </a:cubicBezTo>
                <a:cubicBezTo>
                  <a:pt x="1435915" y="-38941"/>
                  <a:pt x="1280719" y="-6783"/>
                  <a:pt x="1199626" y="18384"/>
                </a:cubicBezTo>
                <a:cubicBezTo>
                  <a:pt x="1118533" y="43551"/>
                  <a:pt x="1029050" y="159599"/>
                  <a:pt x="998290" y="320388"/>
                </a:cubicBezTo>
                <a:cubicBezTo>
                  <a:pt x="967530" y="481177"/>
                  <a:pt x="1026253" y="826523"/>
                  <a:pt x="1015068" y="983118"/>
                </a:cubicBezTo>
                <a:cubicBezTo>
                  <a:pt x="1003883" y="1139712"/>
                  <a:pt x="1100356" y="1206825"/>
                  <a:pt x="931178" y="1259955"/>
                </a:cubicBezTo>
                <a:cubicBezTo>
                  <a:pt x="762000" y="1313085"/>
                  <a:pt x="381000" y="1307492"/>
                  <a:pt x="0" y="1301900"/>
                </a:cubicBezTo>
              </a:path>
            </a:pathLst>
          </a:custGeom>
          <a:noFill/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endParaRPr 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216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5311202" cy="5715000"/>
          </a:xfrm>
        </p:spPr>
        <p:txBody>
          <a:bodyPr/>
          <a:lstStyle/>
          <a:p>
            <a:r>
              <a:rPr lang="en-US" sz="2000" dirty="0"/>
              <a:t>Optional output processing before storage in result registers</a:t>
            </a:r>
          </a:p>
          <a:p>
            <a:pPr lvl="1"/>
            <a:r>
              <a:rPr lang="en-US" sz="1800" dirty="0"/>
              <a:t>Offset subtraction from calibration</a:t>
            </a:r>
          </a:p>
          <a:p>
            <a:pPr lvl="1"/>
            <a:r>
              <a:rPr lang="en-US" sz="1800" dirty="0"/>
              <a:t>Averaging: 1, 4, 8, 16 or 32 samples</a:t>
            </a:r>
          </a:p>
          <a:p>
            <a:pPr lvl="1"/>
            <a:r>
              <a:rPr lang="en-US" sz="1800" dirty="0"/>
              <a:t>Formatting: Right justification, sign- or zero-extension to 16 bits</a:t>
            </a:r>
          </a:p>
          <a:p>
            <a:pPr lvl="1"/>
            <a:r>
              <a:rPr lang="en-US" sz="1800" dirty="0"/>
              <a:t>Output comparison</a:t>
            </a:r>
          </a:p>
          <a:p>
            <a:r>
              <a:rPr lang="en-US" sz="2000" dirty="0"/>
              <a:t>Two result registers RA and </a:t>
            </a:r>
            <a:r>
              <a:rPr lang="en-US" sz="2000" dirty="0" err="1"/>
              <a:t>Rn</a:t>
            </a:r>
            <a:endParaRPr lang="en-US" sz="2000" dirty="0"/>
          </a:p>
          <a:p>
            <a:pPr lvl="1"/>
            <a:r>
              <a:rPr lang="en-US" sz="1800" dirty="0"/>
              <a:t>Conversion result goes into register corresponding to SC1 register used to start conversion (SC1A, SC1n)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02783" y="914401"/>
            <a:ext cx="4665217" cy="5410200"/>
            <a:chOff x="4598540" y="1190087"/>
            <a:chExt cx="5040760" cy="584571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39" t="41179" r="7982" b="47"/>
            <a:stretch/>
          </p:blipFill>
          <p:spPr bwMode="auto">
            <a:xfrm>
              <a:off x="4598541" y="1225193"/>
              <a:ext cx="5040759" cy="5810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756132" y="1190088"/>
              <a:ext cx="1768868" cy="34127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059184" y="2621623"/>
              <a:ext cx="1828800" cy="20163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598540" y="1190087"/>
              <a:ext cx="54795" cy="17063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727024" y="1225193"/>
              <a:ext cx="54795" cy="13955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8403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105400" cy="5715000"/>
          </a:xfrm>
        </p:spPr>
        <p:txBody>
          <a:bodyPr/>
          <a:lstStyle/>
          <a:p>
            <a:r>
              <a:rPr lang="en-US" dirty="0" smtClean="0"/>
              <a:t>Accumulate and average multiple samples before writing the averaged result to the result register</a:t>
            </a:r>
          </a:p>
          <a:p>
            <a:endParaRPr lang="en-US" dirty="0" smtClean="0"/>
          </a:p>
          <a:p>
            <a:r>
              <a:rPr lang="en-US" dirty="0" smtClean="0"/>
              <a:t>Result rate = sample rate / averaging factor</a:t>
            </a:r>
          </a:p>
          <a:p>
            <a:endParaRPr lang="en-US" dirty="0" smtClean="0"/>
          </a:p>
          <a:p>
            <a:r>
              <a:rPr lang="en-US" dirty="0" smtClean="0"/>
              <a:t>SC3 register</a:t>
            </a:r>
          </a:p>
          <a:p>
            <a:pPr lvl="1"/>
            <a:r>
              <a:rPr lang="en-US" dirty="0" smtClean="0"/>
              <a:t>AVGE: average enable</a:t>
            </a:r>
          </a:p>
          <a:p>
            <a:pPr lvl="1"/>
            <a:r>
              <a:rPr lang="en-US" dirty="0" smtClean="0"/>
              <a:t>AVGS: average sample count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610"/>
              </p:ext>
            </p:extLst>
          </p:nvPr>
        </p:nvGraphicFramePr>
        <p:xfrm>
          <a:off x="5943601" y="1143000"/>
          <a:ext cx="3885215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966"/>
                <a:gridCol w="957834"/>
                <a:gridCol w="2056415"/>
              </a:tblGrid>
              <a:tr h="624281">
                <a:tc>
                  <a:txBody>
                    <a:bodyPr/>
                    <a:lstStyle/>
                    <a:p>
                      <a:r>
                        <a:rPr lang="en-US" dirty="0" smtClean="0"/>
                        <a:t>AVGE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samples averaged</a:t>
                      </a:r>
                      <a:endParaRPr lang="en-US" dirty="0"/>
                    </a:p>
                  </a:txBody>
                  <a:tcPr/>
                </a:tc>
              </a:tr>
              <a:tr h="35673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7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67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567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567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88649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56390"/>
            <a:ext cx="5616001" cy="5625409"/>
          </a:xfrm>
        </p:spPr>
        <p:txBody>
          <a:bodyPr/>
          <a:lstStyle/>
          <a:p>
            <a:r>
              <a:rPr lang="en-US" dirty="0" smtClean="0"/>
              <a:t>Can ignore ADC result based on comparison with CV1 and CV2</a:t>
            </a:r>
          </a:p>
          <a:p>
            <a:pPr lvl="1"/>
            <a:r>
              <a:rPr lang="en-US" dirty="0" smtClean="0"/>
              <a:t>Above or equal to threshold</a:t>
            </a:r>
          </a:p>
          <a:p>
            <a:pPr lvl="1"/>
            <a:r>
              <a:rPr lang="en-US" dirty="0" smtClean="0"/>
              <a:t>Below threshold</a:t>
            </a:r>
          </a:p>
          <a:p>
            <a:pPr lvl="1"/>
            <a:r>
              <a:rPr lang="en-US" dirty="0" smtClean="0"/>
              <a:t>Outside range</a:t>
            </a:r>
          </a:p>
          <a:p>
            <a:pPr lvl="1"/>
            <a:r>
              <a:rPr lang="en-US" dirty="0" smtClean="0"/>
              <a:t>Inside range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Ignored result…</a:t>
            </a:r>
          </a:p>
          <a:p>
            <a:pPr lvl="1"/>
            <a:r>
              <a:rPr lang="en-US" dirty="0" smtClean="0"/>
              <a:t>Not saved to RA/</a:t>
            </a:r>
            <a:r>
              <a:rPr lang="en-US" dirty="0" err="1" smtClean="0"/>
              <a:t>Rn</a:t>
            </a:r>
            <a:endParaRPr lang="en-US" dirty="0" smtClean="0"/>
          </a:p>
          <a:p>
            <a:pPr lvl="1"/>
            <a:r>
              <a:rPr lang="en-US" dirty="0" err="1" smtClean="0"/>
              <a:t>CoCo</a:t>
            </a:r>
            <a:r>
              <a:rPr lang="en-US" dirty="0" smtClean="0"/>
              <a:t> not set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914400"/>
            <a:ext cx="4109664" cy="3859281"/>
            <a:chOff x="3955552" y="568504"/>
            <a:chExt cx="5030912" cy="4724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86" t="55963" r="8548" b="-606"/>
            <a:stretch/>
          </p:blipFill>
          <p:spPr bwMode="auto">
            <a:xfrm>
              <a:off x="3955552" y="879298"/>
              <a:ext cx="5030912" cy="441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465852" y="864741"/>
              <a:ext cx="3500063" cy="18990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645687" y="568504"/>
              <a:ext cx="54795" cy="17063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42116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Time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752601"/>
            <a:ext cx="5235001" cy="343842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Conversion time depends on multiple factors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Precision in bits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Single-ended vs. differential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Adders:  LST, HSC, SFC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Averaging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815924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2534"/>
              </p:ext>
            </p:extLst>
          </p:nvPr>
        </p:nvGraphicFramePr>
        <p:xfrm>
          <a:off x="5984623" y="1615440"/>
          <a:ext cx="4530977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2798"/>
                <a:gridCol w="1380823"/>
                <a:gridCol w="198735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 (bits)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</a:t>
                      </a:r>
                      <a:r>
                        <a:rPr lang="en-US" sz="1600" baseline="0" dirty="0" smtClean="0"/>
                        <a:t> Conversion Time BCT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single-ended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 ADCK cycles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differential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single-ended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differential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single-ended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differential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single-ended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differential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46698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Digital to Analog Conversion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990600"/>
            <a:ext cx="4587081" cy="3124200"/>
          </a:xfrm>
        </p:spPr>
        <p:txBody>
          <a:bodyPr/>
          <a:lstStyle/>
          <a:p>
            <a:r>
              <a:rPr lang="en-US" dirty="0" smtClean="0"/>
              <a:t>May need to generate an analog voltage or current as an output signal</a:t>
            </a:r>
          </a:p>
          <a:p>
            <a:pPr lvl="1"/>
            <a:r>
              <a:rPr lang="en-US" sz="1600" dirty="0"/>
              <a:t>E.g. audio signal, video signal brightness.</a:t>
            </a:r>
          </a:p>
          <a:p>
            <a:r>
              <a:rPr lang="en-US" dirty="0" smtClean="0"/>
              <a:t>DAC: “Generate the analog voltage which is this fraction of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ref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Digital to Analog Converter equation</a:t>
            </a:r>
          </a:p>
          <a:p>
            <a:pPr lvl="1"/>
            <a:r>
              <a:rPr lang="en-US" sz="1600" i="1" dirty="0"/>
              <a:t>n </a:t>
            </a:r>
            <a:r>
              <a:rPr lang="en-US" sz="1600" dirty="0"/>
              <a:t>= input code</a:t>
            </a:r>
          </a:p>
          <a:p>
            <a:pPr lvl="1"/>
            <a:r>
              <a:rPr lang="en-US" sz="1600" i="1" dirty="0"/>
              <a:t>N</a:t>
            </a:r>
            <a:r>
              <a:rPr lang="en-US" sz="1600" dirty="0"/>
              <a:t> = number of bits of resolution of converter</a:t>
            </a:r>
          </a:p>
          <a:p>
            <a:pPr lvl="1"/>
            <a:r>
              <a:rPr lang="en-US" sz="1600" i="1" dirty="0" err="1"/>
              <a:t>V</a:t>
            </a:r>
            <a:r>
              <a:rPr lang="en-US" sz="1600" i="1" baseline="-25000" dirty="0" err="1"/>
              <a:t>ref</a:t>
            </a:r>
            <a:r>
              <a:rPr lang="en-US" sz="1600" i="1" dirty="0"/>
              <a:t> </a:t>
            </a:r>
            <a:r>
              <a:rPr lang="en-US" sz="1600" dirty="0"/>
              <a:t>= reference voltage</a:t>
            </a:r>
          </a:p>
          <a:p>
            <a:pPr lvl="1"/>
            <a:r>
              <a:rPr lang="en-US" sz="1600" i="1" dirty="0" err="1"/>
              <a:t>V</a:t>
            </a:r>
            <a:r>
              <a:rPr lang="en-US" sz="1600" i="1" baseline="-25000" dirty="0" err="1"/>
              <a:t>out</a:t>
            </a:r>
            <a:r>
              <a:rPr lang="en-US" sz="1600" i="1" dirty="0"/>
              <a:t> </a:t>
            </a:r>
            <a:r>
              <a:rPr lang="en-US" sz="1600" dirty="0"/>
              <a:t>= output voltage. Either</a:t>
            </a:r>
          </a:p>
          <a:p>
            <a:pPr lvl="2"/>
            <a:r>
              <a:rPr lang="en-US" sz="1500" i="1" dirty="0" err="1"/>
              <a:t>V</a:t>
            </a:r>
            <a:r>
              <a:rPr lang="en-US" sz="1500" i="1" baseline="-25000" dirty="0" err="1"/>
              <a:t>out</a:t>
            </a:r>
            <a:r>
              <a:rPr lang="en-US" sz="1500" i="1" dirty="0"/>
              <a:t> = </a:t>
            </a:r>
            <a:r>
              <a:rPr lang="en-US" sz="1500" i="1" dirty="0" err="1"/>
              <a:t>V</a:t>
            </a:r>
            <a:r>
              <a:rPr lang="en-US" sz="1500" i="1" baseline="-25000" dirty="0" err="1"/>
              <a:t>ref</a:t>
            </a:r>
            <a:r>
              <a:rPr lang="en-US" sz="1500" i="1" dirty="0"/>
              <a:t> * n/(2</a:t>
            </a:r>
            <a:r>
              <a:rPr lang="en-US" sz="1500" i="1" baseline="30000" dirty="0"/>
              <a:t>N</a:t>
            </a:r>
            <a:r>
              <a:rPr lang="en-US" sz="1500" i="1" dirty="0"/>
              <a:t>)  or </a:t>
            </a:r>
          </a:p>
          <a:p>
            <a:pPr lvl="2"/>
            <a:r>
              <a:rPr lang="en-US" sz="1500" i="1" dirty="0" err="1"/>
              <a:t>V</a:t>
            </a:r>
            <a:r>
              <a:rPr lang="en-US" sz="1500" i="1" baseline="-25000" dirty="0" err="1"/>
              <a:t>out</a:t>
            </a:r>
            <a:r>
              <a:rPr lang="en-US" sz="1500" i="1" dirty="0"/>
              <a:t> = </a:t>
            </a:r>
            <a:r>
              <a:rPr lang="en-US" sz="1500" i="1" dirty="0" err="1"/>
              <a:t>V</a:t>
            </a:r>
            <a:r>
              <a:rPr lang="en-US" sz="1500" i="1" baseline="-25000" dirty="0" err="1"/>
              <a:t>ref</a:t>
            </a:r>
            <a:r>
              <a:rPr lang="en-US" sz="1500" i="1" dirty="0"/>
              <a:t> * (n+1)/(2</a:t>
            </a:r>
            <a:r>
              <a:rPr lang="en-US" sz="1500" i="1" baseline="30000" dirty="0"/>
              <a:t>N</a:t>
            </a:r>
            <a:r>
              <a:rPr lang="en-US" sz="1500" i="1" dirty="0"/>
              <a:t>) </a:t>
            </a:r>
          </a:p>
          <a:p>
            <a:pPr lvl="2"/>
            <a:r>
              <a:rPr lang="en-US" sz="1400" i="1" dirty="0"/>
              <a:t>The offset +1 term depends on the internal tap configuration of the DAC – check the datasheet to be sure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411912" y="2057400"/>
            <a:ext cx="4027488" cy="1936750"/>
            <a:chOff x="2819400" y="4114800"/>
            <a:chExt cx="4027488" cy="1936750"/>
          </a:xfrm>
        </p:grpSpPr>
        <p:sp>
          <p:nvSpPr>
            <p:cNvPr id="33796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4343400" y="4518025"/>
              <a:ext cx="952500" cy="1501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>
                <a:latin typeface="Franklin Gothic Book" pitchFamily="34" charset="0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5295900" y="5168900"/>
              <a:ext cx="9540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3390900" y="4618038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3390900" y="5668963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390900" y="5318125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390900" y="4968875"/>
              <a:ext cx="95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390900" y="4267200"/>
              <a:ext cx="369888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0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0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aseline="0">
                  <a:latin typeface="Franklin Gothic Book" pitchFamily="34" charset="0"/>
                </a:rPr>
                <a:t>1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6361113" y="5105400"/>
              <a:ext cx="485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aseline="0">
                  <a:solidFill>
                    <a:srgbClr val="FF0000"/>
                  </a:solidFill>
                  <a:latin typeface="Franklin Gothic Book" pitchFamily="34" charset="0"/>
                </a:rPr>
                <a:t>V</a:t>
              </a:r>
              <a:r>
                <a:rPr lang="en-US" sz="1600">
                  <a:solidFill>
                    <a:srgbClr val="FF0000"/>
                  </a:solidFill>
                  <a:latin typeface="Franklin Gothic Book" pitchFamily="34" charset="0"/>
                </a:rPr>
                <a:t>out</a:t>
              </a:r>
            </a:p>
          </p:txBody>
        </p:sp>
        <p:grpSp>
          <p:nvGrpSpPr>
            <p:cNvPr id="33804" name="Group 18"/>
            <p:cNvGrpSpPr>
              <a:grpSpLocks/>
            </p:cNvGrpSpPr>
            <p:nvPr/>
          </p:nvGrpSpPr>
          <p:grpSpPr bwMode="auto">
            <a:xfrm flipH="1">
              <a:off x="2819400" y="5715000"/>
              <a:ext cx="1511300" cy="336550"/>
              <a:chOff x="3336" y="2808"/>
              <a:chExt cx="952" cy="212"/>
            </a:xfrm>
          </p:grpSpPr>
          <p:sp>
            <p:nvSpPr>
              <p:cNvPr id="33806" name="Text Box 1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4002" y="2808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600" baseline="0">
                    <a:solidFill>
                      <a:srgbClr val="FF0000"/>
                    </a:solidFill>
                    <a:latin typeface="Franklin Gothic Book" pitchFamily="34" charset="0"/>
                  </a:rPr>
                  <a:t>V</a:t>
                </a:r>
                <a:r>
                  <a:rPr lang="en-US" sz="1600">
                    <a:solidFill>
                      <a:srgbClr val="FF0000"/>
                    </a:solidFill>
                    <a:latin typeface="Franklin Gothic Book" pitchFamily="34" charset="0"/>
                  </a:rPr>
                  <a:t>ref</a:t>
                </a:r>
              </a:p>
            </p:txBody>
          </p:sp>
          <p:sp>
            <p:nvSpPr>
              <p:cNvPr id="33807" name="Line 15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H="1">
                <a:off x="3336" y="2952"/>
                <a:ext cx="60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5" name="Text Box 16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114800" y="4114800"/>
              <a:ext cx="14017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1" baseline="0">
                  <a:latin typeface="Franklin Gothic Book" pitchFamily="34" charset="0"/>
                </a:rPr>
                <a:t>D/A Converter</a:t>
              </a:r>
              <a:endParaRPr lang="en-US" sz="1600" b="1">
                <a:latin typeface="Franklin Gothic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8211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Using ADC Values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ADC gives an integer representing the input voltage relative to the reference voltages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Several conversions may be needed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many applications you will need to compute the approximate input voltage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V</a:t>
            </a:r>
            <a:r>
              <a:rPr lang="en-US" baseline="-25000" dirty="0"/>
              <a:t>in</a:t>
            </a:r>
            <a:r>
              <a:rPr lang="en-US" dirty="0"/>
              <a:t> = …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some sensor-based applications you will need to compute the physical parameter value based on that voltage (e.g. pressure) – this depends on the sensor’s transfer function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will likely need to do additional computations based on this physical parameter (e.g. compute depth based on pressure)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Data type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It’s likely that doing these conversions with integer math will lead to excessive loss of precision, so use floating point math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AFTER you have the application working, you can think about accelerating the program using fixed-point math (scaled integers).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Sometimes you will want to output ASCII characters (to the LCD, for example).  You will need to convert the floating point number to ASCII using </a:t>
            </a:r>
            <a:r>
              <a:rPr lang="en-US" sz="2000" dirty="0" err="1"/>
              <a:t>sprintf</a:t>
            </a:r>
            <a:r>
              <a:rPr lang="en-US" sz="2000" dirty="0"/>
              <a:t>, </a:t>
            </a:r>
            <a:r>
              <a:rPr lang="en-US" sz="2000" dirty="0" err="1"/>
              <a:t>ftoa</a:t>
            </a:r>
            <a:r>
              <a:rPr lang="en-US" sz="2000" dirty="0"/>
              <a:t>, or another method.</a:t>
            </a:r>
          </a:p>
        </p:txBody>
      </p:sp>
    </p:spTree>
    <p:extLst>
      <p:ext uri="{BB962C8B-B14F-4D97-AF65-F5344CB8AC3E}">
        <p14:creationId xmlns:p14="http://schemas.microsoft.com/office/powerpoint/2010/main" val="372963234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Waveform Sampling and Quantization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1708150" y="2819400"/>
            <a:ext cx="8502650" cy="3048000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000" dirty="0"/>
              <a:t>A waveform is sampled at a constant rate – every </a:t>
            </a:r>
            <a:r>
              <a:rPr lang="en-US" sz="2000" dirty="0" err="1">
                <a:latin typeface="Symbol" pitchFamily="18" charset="2"/>
              </a:rPr>
              <a:t>D</a:t>
            </a:r>
            <a:r>
              <a:rPr lang="en-US" sz="2000" dirty="0" err="1"/>
              <a:t>t</a:t>
            </a:r>
            <a:endParaRPr lang="en-US" sz="2000" dirty="0"/>
          </a:p>
          <a:p>
            <a:pPr marL="1047750" lvl="1">
              <a:lnSpc>
                <a:spcPct val="90000"/>
              </a:lnSpc>
            </a:pPr>
            <a:r>
              <a:rPr lang="en-US" sz="1800" dirty="0"/>
              <a:t>Each such sample represents the instantaneous amplitude at the instant of sampling</a:t>
            </a:r>
          </a:p>
          <a:p>
            <a:pPr marL="1047750" lvl="1">
              <a:lnSpc>
                <a:spcPct val="90000"/>
              </a:lnSpc>
            </a:pPr>
            <a:r>
              <a:rPr lang="en-US" sz="1800" i="1" dirty="0"/>
              <a:t>“At 37 ms, the input is 1.91341914513451451234311… V”</a:t>
            </a:r>
          </a:p>
          <a:p>
            <a:pPr marL="1047750" lvl="1">
              <a:lnSpc>
                <a:spcPct val="90000"/>
              </a:lnSpc>
            </a:pPr>
            <a:r>
              <a:rPr lang="en-US" sz="1800" dirty="0"/>
              <a:t>Sampling converts a </a:t>
            </a:r>
            <a:r>
              <a:rPr lang="en-US" sz="1800" b="1" dirty="0"/>
              <a:t>continuous time </a:t>
            </a:r>
            <a:r>
              <a:rPr lang="en-US" sz="1800" dirty="0"/>
              <a:t>signal to a </a:t>
            </a:r>
            <a:r>
              <a:rPr lang="en-US" sz="1800" b="1" dirty="0"/>
              <a:t>discrete time </a:t>
            </a:r>
            <a:r>
              <a:rPr lang="en-US" sz="1800" dirty="0"/>
              <a:t>signal</a:t>
            </a:r>
          </a:p>
          <a:p>
            <a:pPr marL="571500" indent="-571500">
              <a:lnSpc>
                <a:spcPct val="90000"/>
              </a:lnSpc>
            </a:pPr>
            <a:r>
              <a:rPr lang="en-US" sz="2000" dirty="0"/>
              <a:t>The sample can now be quantized (converted) into a digital value</a:t>
            </a:r>
          </a:p>
          <a:p>
            <a:pPr marL="1047750" lvl="1">
              <a:lnSpc>
                <a:spcPct val="90000"/>
              </a:lnSpc>
            </a:pPr>
            <a:r>
              <a:rPr lang="en-US" sz="1800" dirty="0"/>
              <a:t>Quantization represents a </a:t>
            </a:r>
            <a:r>
              <a:rPr lang="en-US" sz="1800" b="1" dirty="0"/>
              <a:t>continuous </a:t>
            </a:r>
            <a:r>
              <a:rPr lang="en-US" sz="1800" dirty="0"/>
              <a:t>(analog) value with the closest </a:t>
            </a:r>
            <a:r>
              <a:rPr lang="en-US" sz="1800" b="1" dirty="0"/>
              <a:t>discrete </a:t>
            </a:r>
            <a:r>
              <a:rPr lang="en-US" sz="1800" dirty="0"/>
              <a:t>(digital) value</a:t>
            </a:r>
          </a:p>
          <a:p>
            <a:pPr marL="1047750" lvl="1">
              <a:lnSpc>
                <a:spcPct val="90000"/>
              </a:lnSpc>
            </a:pPr>
            <a:r>
              <a:rPr lang="en-US" sz="1800" i="1" dirty="0"/>
              <a:t>“The sampled input voltage of 1.91341914513451451234311… V is best represented by the code 0x018, since it is in the range of 1.901 to 1.9980 V which corresponds to code 0x018.”</a:t>
            </a:r>
          </a:p>
        </p:txBody>
      </p:sp>
      <p:grpSp>
        <p:nvGrpSpPr>
          <p:cNvPr id="717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743200" y="1143000"/>
            <a:ext cx="7132638" cy="1625600"/>
            <a:chOff x="712" y="1252"/>
            <a:chExt cx="4493" cy="1024"/>
          </a:xfrm>
        </p:grpSpPr>
        <p:sp>
          <p:nvSpPr>
            <p:cNvPr id="7173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044" y="1278"/>
              <a:ext cx="0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855" y="2018"/>
              <a:ext cx="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98" y="2036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1" baseline="0">
                  <a:latin typeface="Arial" charset="0"/>
                </a:rPr>
                <a:t>time</a:t>
              </a:r>
              <a:endParaRPr lang="en-US" sz="1800" b="1" baseline="0">
                <a:latin typeface="Arial" charset="0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-5400000">
              <a:off x="496" y="1694"/>
              <a:ext cx="5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1" baseline="0">
                  <a:latin typeface="Arial" charset="0"/>
                </a:rPr>
                <a:t>Digital value</a:t>
              </a:r>
              <a:endParaRPr lang="en-US" sz="1800" b="1" baseline="0">
                <a:latin typeface="Arial" charset="0"/>
              </a:endParaRPr>
            </a:p>
          </p:txBody>
        </p:sp>
        <p:sp>
          <p:nvSpPr>
            <p:cNvPr id="7177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44" y="1769"/>
              <a:ext cx="0" cy="28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88" y="1769"/>
              <a:ext cx="0" cy="45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332" y="1769"/>
              <a:ext cx="0" cy="4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476" y="1769"/>
              <a:ext cx="0" cy="43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620" y="1769"/>
              <a:ext cx="0" cy="36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1769"/>
              <a:ext cx="0" cy="20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 flipV="1">
              <a:off x="1900" y="1652"/>
              <a:ext cx="0" cy="11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 flipV="1">
              <a:off x="2044" y="1379"/>
              <a:ext cx="0" cy="38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 flipV="1">
              <a:off x="2188" y="1259"/>
              <a:ext cx="0" cy="50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 flipV="1">
              <a:off x="2345" y="1335"/>
              <a:ext cx="0" cy="43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2492" y="1341"/>
              <a:ext cx="0" cy="4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 flipV="1">
              <a:off x="2636" y="1347"/>
              <a:ext cx="0" cy="42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 flipV="1">
              <a:off x="2780" y="1515"/>
              <a:ext cx="0" cy="25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 flipV="1">
              <a:off x="2927" y="1623"/>
              <a:ext cx="0" cy="1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3068" y="1713"/>
              <a:ext cx="0" cy="5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207" y="1767"/>
              <a:ext cx="0" cy="3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351" y="1767"/>
              <a:ext cx="0" cy="10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495" y="1767"/>
              <a:ext cx="0" cy="21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644" y="1768"/>
              <a:ext cx="0" cy="33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788" y="1768"/>
              <a:ext cx="0" cy="33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069" y="1750"/>
              <a:ext cx="1" cy="1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4217" y="1513"/>
              <a:ext cx="0" cy="25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361" y="1336"/>
              <a:ext cx="0" cy="43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3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4497" y="1309"/>
              <a:ext cx="0" cy="46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3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4641" y="1318"/>
              <a:ext cx="0" cy="45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4785" y="1381"/>
              <a:ext cx="0" cy="38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3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4935" y="1624"/>
              <a:ext cx="0" cy="1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5079" y="1774"/>
              <a:ext cx="0" cy="2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3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932" y="1768"/>
              <a:ext cx="0" cy="15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Freeform 38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052" y="1252"/>
              <a:ext cx="4091" cy="992"/>
            </a:xfrm>
            <a:custGeom>
              <a:avLst/>
              <a:gdLst>
                <a:gd name="T0" fmla="*/ 0 w 4091"/>
                <a:gd name="T1" fmla="*/ 805 h 992"/>
                <a:gd name="T2" fmla="*/ 16 w 4091"/>
                <a:gd name="T3" fmla="*/ 868 h 992"/>
                <a:gd name="T4" fmla="*/ 171 w 4091"/>
                <a:gd name="T5" fmla="*/ 992 h 992"/>
                <a:gd name="T6" fmla="*/ 296 w 4091"/>
                <a:gd name="T7" fmla="*/ 985 h 992"/>
                <a:gd name="T8" fmla="*/ 413 w 4091"/>
                <a:gd name="T9" fmla="*/ 946 h 992"/>
                <a:gd name="T10" fmla="*/ 507 w 4091"/>
                <a:gd name="T11" fmla="*/ 930 h 992"/>
                <a:gd name="T12" fmla="*/ 608 w 4091"/>
                <a:gd name="T13" fmla="*/ 844 h 992"/>
                <a:gd name="T14" fmla="*/ 694 w 4091"/>
                <a:gd name="T15" fmla="*/ 751 h 992"/>
                <a:gd name="T16" fmla="*/ 803 w 4091"/>
                <a:gd name="T17" fmla="*/ 548 h 992"/>
                <a:gd name="T18" fmla="*/ 865 w 4091"/>
                <a:gd name="T19" fmla="*/ 361 h 992"/>
                <a:gd name="T20" fmla="*/ 904 w 4091"/>
                <a:gd name="T21" fmla="*/ 221 h 992"/>
                <a:gd name="T22" fmla="*/ 1029 w 4091"/>
                <a:gd name="T23" fmla="*/ 88 h 992"/>
                <a:gd name="T24" fmla="*/ 1146 w 4091"/>
                <a:gd name="T25" fmla="*/ 3 h 992"/>
                <a:gd name="T26" fmla="*/ 1231 w 4091"/>
                <a:gd name="T27" fmla="*/ 18 h 992"/>
                <a:gd name="T28" fmla="*/ 1247 w 4091"/>
                <a:gd name="T29" fmla="*/ 42 h 992"/>
                <a:gd name="T30" fmla="*/ 1340 w 4091"/>
                <a:gd name="T31" fmla="*/ 104 h 992"/>
                <a:gd name="T32" fmla="*/ 1496 w 4091"/>
                <a:gd name="T33" fmla="*/ 73 h 992"/>
                <a:gd name="T34" fmla="*/ 1644 w 4091"/>
                <a:gd name="T35" fmla="*/ 104 h 992"/>
                <a:gd name="T36" fmla="*/ 1691 w 4091"/>
                <a:gd name="T37" fmla="*/ 205 h 992"/>
                <a:gd name="T38" fmla="*/ 1878 w 4091"/>
                <a:gd name="T39" fmla="*/ 369 h 992"/>
                <a:gd name="T40" fmla="*/ 1979 w 4091"/>
                <a:gd name="T41" fmla="*/ 431 h 992"/>
                <a:gd name="T42" fmla="*/ 2268 w 4091"/>
                <a:gd name="T43" fmla="*/ 603 h 992"/>
                <a:gd name="T44" fmla="*/ 2385 w 4091"/>
                <a:gd name="T45" fmla="*/ 657 h 992"/>
                <a:gd name="T46" fmla="*/ 2618 w 4091"/>
                <a:gd name="T47" fmla="*/ 860 h 992"/>
                <a:gd name="T48" fmla="*/ 2727 w 4091"/>
                <a:gd name="T49" fmla="*/ 852 h 992"/>
                <a:gd name="T50" fmla="*/ 2805 w 4091"/>
                <a:gd name="T51" fmla="*/ 751 h 992"/>
                <a:gd name="T52" fmla="*/ 2883 w 4091"/>
                <a:gd name="T53" fmla="*/ 665 h 992"/>
                <a:gd name="T54" fmla="*/ 2969 w 4091"/>
                <a:gd name="T55" fmla="*/ 556 h 992"/>
                <a:gd name="T56" fmla="*/ 3039 w 4091"/>
                <a:gd name="T57" fmla="*/ 470 h 992"/>
                <a:gd name="T58" fmla="*/ 3086 w 4091"/>
                <a:gd name="T59" fmla="*/ 408 h 992"/>
                <a:gd name="T60" fmla="*/ 3109 w 4091"/>
                <a:gd name="T61" fmla="*/ 377 h 992"/>
                <a:gd name="T62" fmla="*/ 3164 w 4091"/>
                <a:gd name="T63" fmla="*/ 268 h 992"/>
                <a:gd name="T64" fmla="*/ 3242 w 4091"/>
                <a:gd name="T65" fmla="*/ 112 h 992"/>
                <a:gd name="T66" fmla="*/ 3351 w 4091"/>
                <a:gd name="T67" fmla="*/ 81 h 992"/>
                <a:gd name="T68" fmla="*/ 3398 w 4091"/>
                <a:gd name="T69" fmla="*/ 65 h 992"/>
                <a:gd name="T70" fmla="*/ 3421 w 4091"/>
                <a:gd name="T71" fmla="*/ 57 h 992"/>
                <a:gd name="T72" fmla="*/ 3686 w 4091"/>
                <a:gd name="T73" fmla="*/ 88 h 992"/>
                <a:gd name="T74" fmla="*/ 3733 w 4091"/>
                <a:gd name="T75" fmla="*/ 127 h 992"/>
                <a:gd name="T76" fmla="*/ 3740 w 4091"/>
                <a:gd name="T77" fmla="*/ 151 h 992"/>
                <a:gd name="T78" fmla="*/ 3764 w 4091"/>
                <a:gd name="T79" fmla="*/ 174 h 992"/>
                <a:gd name="T80" fmla="*/ 3834 w 4091"/>
                <a:gd name="T81" fmla="*/ 283 h 992"/>
                <a:gd name="T82" fmla="*/ 3850 w 4091"/>
                <a:gd name="T83" fmla="*/ 307 h 992"/>
                <a:gd name="T84" fmla="*/ 3959 w 4091"/>
                <a:gd name="T85" fmla="*/ 462 h 992"/>
                <a:gd name="T86" fmla="*/ 4091 w 4091"/>
                <a:gd name="T87" fmla="*/ 611 h 9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91"/>
                <a:gd name="T133" fmla="*/ 0 h 992"/>
                <a:gd name="T134" fmla="*/ 4091 w 4091"/>
                <a:gd name="T135" fmla="*/ 992 h 9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91" h="992">
                  <a:moveTo>
                    <a:pt x="0" y="805"/>
                  </a:moveTo>
                  <a:cubicBezTo>
                    <a:pt x="3" y="821"/>
                    <a:pt x="8" y="851"/>
                    <a:pt x="16" y="868"/>
                  </a:cubicBezTo>
                  <a:cubicBezTo>
                    <a:pt x="38" y="913"/>
                    <a:pt x="125" y="978"/>
                    <a:pt x="171" y="992"/>
                  </a:cubicBezTo>
                  <a:cubicBezTo>
                    <a:pt x="213" y="990"/>
                    <a:pt x="254" y="989"/>
                    <a:pt x="296" y="985"/>
                  </a:cubicBezTo>
                  <a:cubicBezTo>
                    <a:pt x="333" y="981"/>
                    <a:pt x="376" y="953"/>
                    <a:pt x="413" y="946"/>
                  </a:cubicBezTo>
                  <a:cubicBezTo>
                    <a:pt x="444" y="940"/>
                    <a:pt x="507" y="930"/>
                    <a:pt x="507" y="930"/>
                  </a:cubicBezTo>
                  <a:cubicBezTo>
                    <a:pt x="546" y="904"/>
                    <a:pt x="575" y="877"/>
                    <a:pt x="608" y="844"/>
                  </a:cubicBezTo>
                  <a:cubicBezTo>
                    <a:pt x="638" y="813"/>
                    <a:pt x="657" y="774"/>
                    <a:pt x="694" y="751"/>
                  </a:cubicBezTo>
                  <a:cubicBezTo>
                    <a:pt x="727" y="682"/>
                    <a:pt x="768" y="616"/>
                    <a:pt x="803" y="548"/>
                  </a:cubicBezTo>
                  <a:cubicBezTo>
                    <a:pt x="828" y="443"/>
                    <a:pt x="811" y="506"/>
                    <a:pt x="865" y="361"/>
                  </a:cubicBezTo>
                  <a:cubicBezTo>
                    <a:pt x="883" y="313"/>
                    <a:pt x="878" y="265"/>
                    <a:pt x="904" y="221"/>
                  </a:cubicBezTo>
                  <a:cubicBezTo>
                    <a:pt x="935" y="168"/>
                    <a:pt x="984" y="128"/>
                    <a:pt x="1029" y="88"/>
                  </a:cubicBezTo>
                  <a:cubicBezTo>
                    <a:pt x="1068" y="53"/>
                    <a:pt x="1094" y="18"/>
                    <a:pt x="1146" y="3"/>
                  </a:cubicBezTo>
                  <a:cubicBezTo>
                    <a:pt x="1175" y="6"/>
                    <a:pt x="1209" y="0"/>
                    <a:pt x="1231" y="18"/>
                  </a:cubicBezTo>
                  <a:cubicBezTo>
                    <a:pt x="1238" y="24"/>
                    <a:pt x="1241" y="35"/>
                    <a:pt x="1247" y="42"/>
                  </a:cubicBezTo>
                  <a:cubicBezTo>
                    <a:pt x="1272" y="72"/>
                    <a:pt x="1304" y="91"/>
                    <a:pt x="1340" y="104"/>
                  </a:cubicBezTo>
                  <a:cubicBezTo>
                    <a:pt x="1391" y="87"/>
                    <a:pt x="1445" y="91"/>
                    <a:pt x="1496" y="73"/>
                  </a:cubicBezTo>
                  <a:cubicBezTo>
                    <a:pt x="1545" y="83"/>
                    <a:pt x="1594" y="96"/>
                    <a:pt x="1644" y="104"/>
                  </a:cubicBezTo>
                  <a:cubicBezTo>
                    <a:pt x="1692" y="136"/>
                    <a:pt x="1661" y="159"/>
                    <a:pt x="1691" y="205"/>
                  </a:cubicBezTo>
                  <a:cubicBezTo>
                    <a:pt x="1732" y="267"/>
                    <a:pt x="1804" y="350"/>
                    <a:pt x="1878" y="369"/>
                  </a:cubicBezTo>
                  <a:cubicBezTo>
                    <a:pt x="1910" y="391"/>
                    <a:pt x="1942" y="420"/>
                    <a:pt x="1979" y="431"/>
                  </a:cubicBezTo>
                  <a:cubicBezTo>
                    <a:pt x="2073" y="504"/>
                    <a:pt x="2152" y="569"/>
                    <a:pt x="2268" y="603"/>
                  </a:cubicBezTo>
                  <a:cubicBezTo>
                    <a:pt x="2305" y="627"/>
                    <a:pt x="2348" y="634"/>
                    <a:pt x="2385" y="657"/>
                  </a:cubicBezTo>
                  <a:cubicBezTo>
                    <a:pt x="2441" y="746"/>
                    <a:pt x="2518" y="825"/>
                    <a:pt x="2618" y="860"/>
                  </a:cubicBezTo>
                  <a:cubicBezTo>
                    <a:pt x="2654" y="857"/>
                    <a:pt x="2692" y="862"/>
                    <a:pt x="2727" y="852"/>
                  </a:cubicBezTo>
                  <a:cubicBezTo>
                    <a:pt x="2762" y="842"/>
                    <a:pt x="2787" y="779"/>
                    <a:pt x="2805" y="751"/>
                  </a:cubicBezTo>
                  <a:cubicBezTo>
                    <a:pt x="2825" y="720"/>
                    <a:pt x="2859" y="693"/>
                    <a:pt x="2883" y="665"/>
                  </a:cubicBezTo>
                  <a:cubicBezTo>
                    <a:pt x="2913" y="630"/>
                    <a:pt x="2938" y="591"/>
                    <a:pt x="2969" y="556"/>
                  </a:cubicBezTo>
                  <a:cubicBezTo>
                    <a:pt x="2994" y="527"/>
                    <a:pt x="3017" y="501"/>
                    <a:pt x="3039" y="470"/>
                  </a:cubicBezTo>
                  <a:cubicBezTo>
                    <a:pt x="3054" y="449"/>
                    <a:pt x="3070" y="429"/>
                    <a:pt x="3086" y="408"/>
                  </a:cubicBezTo>
                  <a:cubicBezTo>
                    <a:pt x="3094" y="398"/>
                    <a:pt x="3109" y="377"/>
                    <a:pt x="3109" y="377"/>
                  </a:cubicBezTo>
                  <a:cubicBezTo>
                    <a:pt x="3122" y="337"/>
                    <a:pt x="3149" y="306"/>
                    <a:pt x="3164" y="268"/>
                  </a:cubicBezTo>
                  <a:cubicBezTo>
                    <a:pt x="3187" y="211"/>
                    <a:pt x="3197" y="157"/>
                    <a:pt x="3242" y="112"/>
                  </a:cubicBezTo>
                  <a:cubicBezTo>
                    <a:pt x="3271" y="83"/>
                    <a:pt x="3314" y="92"/>
                    <a:pt x="3351" y="81"/>
                  </a:cubicBezTo>
                  <a:cubicBezTo>
                    <a:pt x="3367" y="76"/>
                    <a:pt x="3382" y="70"/>
                    <a:pt x="3398" y="65"/>
                  </a:cubicBezTo>
                  <a:cubicBezTo>
                    <a:pt x="3406" y="62"/>
                    <a:pt x="3421" y="57"/>
                    <a:pt x="3421" y="57"/>
                  </a:cubicBezTo>
                  <a:cubicBezTo>
                    <a:pt x="3512" y="62"/>
                    <a:pt x="3599" y="63"/>
                    <a:pt x="3686" y="88"/>
                  </a:cubicBezTo>
                  <a:cubicBezTo>
                    <a:pt x="3700" y="103"/>
                    <a:pt x="3720" y="111"/>
                    <a:pt x="3733" y="127"/>
                  </a:cubicBezTo>
                  <a:cubicBezTo>
                    <a:pt x="3738" y="134"/>
                    <a:pt x="3735" y="144"/>
                    <a:pt x="3740" y="151"/>
                  </a:cubicBezTo>
                  <a:cubicBezTo>
                    <a:pt x="3746" y="160"/>
                    <a:pt x="3756" y="166"/>
                    <a:pt x="3764" y="174"/>
                  </a:cubicBezTo>
                  <a:cubicBezTo>
                    <a:pt x="3784" y="215"/>
                    <a:pt x="3807" y="245"/>
                    <a:pt x="3834" y="283"/>
                  </a:cubicBezTo>
                  <a:cubicBezTo>
                    <a:pt x="3840" y="291"/>
                    <a:pt x="3850" y="307"/>
                    <a:pt x="3850" y="307"/>
                  </a:cubicBezTo>
                  <a:cubicBezTo>
                    <a:pt x="3866" y="358"/>
                    <a:pt x="3913" y="433"/>
                    <a:pt x="3959" y="462"/>
                  </a:cubicBezTo>
                  <a:cubicBezTo>
                    <a:pt x="3996" y="521"/>
                    <a:pt x="4043" y="563"/>
                    <a:pt x="4091" y="61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3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960" y="1776"/>
              <a:ext cx="4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>
              <a:off x="1044" y="2064"/>
              <a:ext cx="14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41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1188" y="2223"/>
              <a:ext cx="14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42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1332" y="2241"/>
              <a:ext cx="14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H="1">
              <a:off x="1479" y="2199"/>
              <a:ext cx="14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44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flipH="1">
              <a:off x="1623" y="2133"/>
              <a:ext cx="14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45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V="1">
              <a:off x="1476" y="2196"/>
              <a:ext cx="0" cy="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46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1626" y="2133"/>
              <a:ext cx="0" cy="6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47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768" y="1964"/>
              <a:ext cx="0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48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1765" y="1959"/>
              <a:ext cx="14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4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H="1">
              <a:off x="1899" y="1651"/>
              <a:ext cx="14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5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2043" y="1375"/>
              <a:ext cx="14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5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1904" y="1650"/>
              <a:ext cx="0" cy="31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5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2048" y="1374"/>
              <a:ext cx="0" cy="27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3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>
                <a:ea typeface="PMingLiU" pitchFamily="18" charset="-120"/>
              </a:rPr>
              <a:t>Forward Transfer Function Equations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33600" y="1524000"/>
            <a:ext cx="44958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 i="1" dirty="0">
                <a:ea typeface="PMingLiU" pitchFamily="18" charset="-120"/>
              </a:rPr>
              <a:t>General Equation</a:t>
            </a:r>
          </a:p>
          <a:p>
            <a:pPr>
              <a:buFontTx/>
              <a:buNone/>
            </a:pPr>
            <a:r>
              <a:rPr lang="en-US" altLang="zh-TW" sz="2000" b="0" i="1" dirty="0">
                <a:ea typeface="PMingLiU" pitchFamily="18" charset="-120"/>
              </a:rPr>
              <a:t>n </a:t>
            </a:r>
            <a:r>
              <a:rPr lang="en-US" altLang="zh-TW" sz="2000" b="0" dirty="0">
                <a:ea typeface="PMingLiU" pitchFamily="18" charset="-120"/>
              </a:rPr>
              <a:t>= converted code</a:t>
            </a:r>
          </a:p>
          <a:p>
            <a:pPr>
              <a:buFontTx/>
              <a:buNone/>
            </a:pPr>
            <a:r>
              <a:rPr lang="en-US" altLang="zh-TW" sz="2000" b="0" i="1" dirty="0">
                <a:ea typeface="PMingLiU" pitchFamily="18" charset="-120"/>
              </a:rPr>
              <a:t>V</a:t>
            </a:r>
            <a:r>
              <a:rPr lang="en-US" altLang="zh-TW" sz="2000" b="0" i="1" baseline="-25000" dirty="0">
                <a:ea typeface="PMingLiU" pitchFamily="18" charset="-120"/>
              </a:rPr>
              <a:t>in</a:t>
            </a:r>
            <a:r>
              <a:rPr lang="en-US" altLang="zh-TW" sz="2000" b="0" i="1" dirty="0">
                <a:ea typeface="PMingLiU" pitchFamily="18" charset="-120"/>
              </a:rPr>
              <a:t> </a:t>
            </a:r>
            <a:r>
              <a:rPr lang="en-US" altLang="zh-TW" sz="2000" b="0" dirty="0">
                <a:ea typeface="PMingLiU" pitchFamily="18" charset="-120"/>
              </a:rPr>
              <a:t>= sampled input voltage</a:t>
            </a:r>
          </a:p>
          <a:p>
            <a:pPr>
              <a:buFontTx/>
              <a:buNone/>
            </a:pPr>
            <a:r>
              <a:rPr lang="en-US" altLang="zh-TW" sz="2000" b="0" i="1" dirty="0" err="1">
                <a:ea typeface="PMingLiU" pitchFamily="18" charset="-120"/>
              </a:rPr>
              <a:t>V</a:t>
            </a:r>
            <a:r>
              <a:rPr lang="en-US" altLang="zh-TW" sz="2000" b="0" i="1" baseline="-25000" dirty="0" err="1">
                <a:ea typeface="PMingLiU" pitchFamily="18" charset="-120"/>
              </a:rPr>
              <a:t>+ref</a:t>
            </a:r>
            <a:r>
              <a:rPr lang="en-US" altLang="zh-TW" sz="2000" b="0" dirty="0">
                <a:ea typeface="PMingLiU" pitchFamily="18" charset="-120"/>
              </a:rPr>
              <a:t> = upper voltage reference</a:t>
            </a:r>
          </a:p>
          <a:p>
            <a:pPr>
              <a:buFontTx/>
              <a:buNone/>
            </a:pPr>
            <a:r>
              <a:rPr lang="en-US" altLang="zh-TW" sz="2000" b="0" i="1" dirty="0">
                <a:ea typeface="PMingLiU" pitchFamily="18" charset="-120"/>
              </a:rPr>
              <a:t>V</a:t>
            </a:r>
            <a:r>
              <a:rPr lang="en-US" altLang="zh-TW" sz="2000" b="0" i="1" baseline="-25000" dirty="0">
                <a:ea typeface="PMingLiU" pitchFamily="18" charset="-120"/>
              </a:rPr>
              <a:t>-ref</a:t>
            </a:r>
            <a:r>
              <a:rPr lang="en-US" altLang="zh-TW" sz="2000" b="0" dirty="0">
                <a:ea typeface="PMingLiU" pitchFamily="18" charset="-120"/>
              </a:rPr>
              <a:t> = lower voltage reference</a:t>
            </a:r>
          </a:p>
          <a:p>
            <a:pPr>
              <a:buFontTx/>
              <a:buNone/>
            </a:pPr>
            <a:r>
              <a:rPr lang="en-US" altLang="zh-TW" sz="2000" b="0" i="1" dirty="0">
                <a:ea typeface="PMingLiU" pitchFamily="18" charset="-120"/>
              </a:rPr>
              <a:t>N</a:t>
            </a:r>
            <a:r>
              <a:rPr lang="en-US" altLang="zh-TW" sz="2000" b="0" dirty="0">
                <a:ea typeface="PMingLiU" pitchFamily="18" charset="-120"/>
              </a:rPr>
              <a:t> = number of bits of resolution in ADC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655888" y="4010025"/>
            <a:ext cx="12343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3614738" y="4010025"/>
            <a:ext cx="12343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2401888" y="4506914"/>
            <a:ext cx="1714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4546600" y="43561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8200" name="Rectangle 14"/>
          <p:cNvSpPr>
            <a:spLocks noChangeArrowheads="1"/>
          </p:cNvSpPr>
          <p:nvPr/>
        </p:nvSpPr>
        <p:spPr bwMode="auto">
          <a:xfrm>
            <a:off x="4443413" y="4356100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/</a:t>
            </a:r>
            <a:endParaRPr lang="en-US"/>
          </a:p>
        </p:txBody>
      </p:sp>
      <p:sp>
        <p:nvSpPr>
          <p:cNvPr id="8201" name="Rectangle 15"/>
          <p:cNvSpPr>
            <a:spLocks noChangeArrowheads="1"/>
          </p:cNvSpPr>
          <p:nvPr/>
        </p:nvSpPr>
        <p:spPr bwMode="auto">
          <a:xfrm>
            <a:off x="4316413" y="43561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8202" name="Rectangle 16"/>
          <p:cNvSpPr>
            <a:spLocks noChangeArrowheads="1"/>
          </p:cNvSpPr>
          <p:nvPr/>
        </p:nvSpPr>
        <p:spPr bwMode="auto">
          <a:xfrm>
            <a:off x="3949701" y="417512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3746500" y="41910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4667250" y="4562475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n-US"/>
          </a:p>
        </p:txBody>
      </p:sp>
      <p:sp>
        <p:nvSpPr>
          <p:cNvPr id="8205" name="Rectangle 19"/>
          <p:cNvSpPr>
            <a:spLocks noChangeArrowheads="1"/>
          </p:cNvSpPr>
          <p:nvPr/>
        </p:nvSpPr>
        <p:spPr bwMode="auto">
          <a:xfrm>
            <a:off x="4667250" y="4359275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n-US"/>
          </a:p>
        </p:txBody>
      </p:sp>
      <p:sp>
        <p:nvSpPr>
          <p:cNvPr id="8206" name="Rectangle 20"/>
          <p:cNvSpPr>
            <a:spLocks noChangeArrowheads="1"/>
          </p:cNvSpPr>
          <p:nvPr/>
        </p:nvSpPr>
        <p:spPr bwMode="auto">
          <a:xfrm>
            <a:off x="4667250" y="4603750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n-US"/>
          </a:p>
        </p:txBody>
      </p:sp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2301875" y="4562475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n-US"/>
          </a:p>
        </p:txBody>
      </p:sp>
      <p:sp>
        <p:nvSpPr>
          <p:cNvPr id="8208" name="Rectangle 23"/>
          <p:cNvSpPr>
            <a:spLocks noChangeArrowheads="1"/>
          </p:cNvSpPr>
          <p:nvPr/>
        </p:nvSpPr>
        <p:spPr bwMode="auto">
          <a:xfrm>
            <a:off x="2301875" y="4359275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n-US"/>
          </a:p>
        </p:txBody>
      </p:sp>
      <p:sp>
        <p:nvSpPr>
          <p:cNvPr id="8209" name="Rectangle 24"/>
          <p:cNvSpPr>
            <a:spLocks noChangeArrowheads="1"/>
          </p:cNvSpPr>
          <p:nvPr/>
        </p:nvSpPr>
        <p:spPr bwMode="auto">
          <a:xfrm>
            <a:off x="2301875" y="4603750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n-US"/>
          </a:p>
        </p:txBody>
      </p:sp>
      <p:sp>
        <p:nvSpPr>
          <p:cNvPr id="8210" name="Rectangle 26"/>
          <p:cNvSpPr>
            <a:spLocks noChangeArrowheads="1"/>
          </p:cNvSpPr>
          <p:nvPr/>
        </p:nvSpPr>
        <p:spPr bwMode="auto">
          <a:xfrm>
            <a:off x="4167188" y="4329113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8211" name="Rectangle 27"/>
          <p:cNvSpPr>
            <a:spLocks noChangeArrowheads="1"/>
          </p:cNvSpPr>
          <p:nvPr/>
        </p:nvSpPr>
        <p:spPr bwMode="auto">
          <a:xfrm>
            <a:off x="3197225" y="4511675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/>
          </a:p>
        </p:txBody>
      </p:sp>
      <p:sp>
        <p:nvSpPr>
          <p:cNvPr id="8212" name="Rectangle 29"/>
          <p:cNvSpPr>
            <a:spLocks noChangeArrowheads="1"/>
          </p:cNvSpPr>
          <p:nvPr/>
        </p:nvSpPr>
        <p:spPr bwMode="auto">
          <a:xfrm>
            <a:off x="3016250" y="4148138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/>
          </a:p>
        </p:txBody>
      </p:sp>
      <p:sp>
        <p:nvSpPr>
          <p:cNvPr id="8213" name="Rectangle 30"/>
          <p:cNvSpPr>
            <a:spLocks noChangeArrowheads="1"/>
          </p:cNvSpPr>
          <p:nvPr/>
        </p:nvSpPr>
        <p:spPr bwMode="auto">
          <a:xfrm>
            <a:off x="2114550" y="4329113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8214" name="Rectangle 31"/>
          <p:cNvSpPr>
            <a:spLocks noChangeArrowheads="1"/>
          </p:cNvSpPr>
          <p:nvPr/>
        </p:nvSpPr>
        <p:spPr bwMode="auto">
          <a:xfrm>
            <a:off x="3490913" y="4668839"/>
            <a:ext cx="76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/>
          </a:p>
        </p:txBody>
      </p:sp>
      <p:sp>
        <p:nvSpPr>
          <p:cNvPr id="8215" name="Rectangle 32"/>
          <p:cNvSpPr>
            <a:spLocks noChangeArrowheads="1"/>
          </p:cNvSpPr>
          <p:nvPr/>
        </p:nvSpPr>
        <p:spPr bwMode="auto">
          <a:xfrm>
            <a:off x="2859088" y="4668839"/>
            <a:ext cx="76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8216" name="Rectangle 33"/>
          <p:cNvSpPr>
            <a:spLocks noChangeArrowheads="1"/>
          </p:cNvSpPr>
          <p:nvPr/>
        </p:nvSpPr>
        <p:spPr bwMode="auto">
          <a:xfrm>
            <a:off x="3309938" y="4305301"/>
            <a:ext cx="76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/>
          </a:p>
        </p:txBody>
      </p:sp>
      <p:sp>
        <p:nvSpPr>
          <p:cNvPr id="8217" name="Rectangle 34"/>
          <p:cNvSpPr>
            <a:spLocks noChangeArrowheads="1"/>
          </p:cNvSpPr>
          <p:nvPr/>
        </p:nvSpPr>
        <p:spPr bwMode="auto">
          <a:xfrm>
            <a:off x="3573463" y="4684714"/>
            <a:ext cx="1554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ref</a:t>
            </a:r>
            <a:endParaRPr lang="en-US"/>
          </a:p>
        </p:txBody>
      </p:sp>
      <p:sp>
        <p:nvSpPr>
          <p:cNvPr id="8218" name="Rectangle 35"/>
          <p:cNvSpPr>
            <a:spLocks noChangeArrowheads="1"/>
          </p:cNvSpPr>
          <p:nvPr/>
        </p:nvSpPr>
        <p:spPr bwMode="auto">
          <a:xfrm>
            <a:off x="2943225" y="4684714"/>
            <a:ext cx="1539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ref</a:t>
            </a:r>
            <a:endParaRPr lang="en-US"/>
          </a:p>
        </p:txBody>
      </p:sp>
      <p:sp>
        <p:nvSpPr>
          <p:cNvPr id="8219" name="Rectangle 36"/>
          <p:cNvSpPr>
            <a:spLocks noChangeArrowheads="1"/>
          </p:cNvSpPr>
          <p:nvPr/>
        </p:nvSpPr>
        <p:spPr bwMode="auto">
          <a:xfrm>
            <a:off x="3868738" y="4156076"/>
            <a:ext cx="945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N</a:t>
            </a:r>
            <a:endParaRPr lang="en-US"/>
          </a:p>
        </p:txBody>
      </p:sp>
      <p:sp>
        <p:nvSpPr>
          <p:cNvPr id="8220" name="Rectangle 37"/>
          <p:cNvSpPr>
            <a:spLocks noChangeArrowheads="1"/>
          </p:cNvSpPr>
          <p:nvPr/>
        </p:nvSpPr>
        <p:spPr bwMode="auto">
          <a:xfrm>
            <a:off x="3390900" y="4321176"/>
            <a:ext cx="1539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ref</a:t>
            </a:r>
            <a:endParaRPr lang="en-US"/>
          </a:p>
        </p:txBody>
      </p:sp>
      <p:sp>
        <p:nvSpPr>
          <p:cNvPr id="8221" name="Rectangle 38"/>
          <p:cNvSpPr>
            <a:spLocks noChangeArrowheads="1"/>
          </p:cNvSpPr>
          <p:nvPr/>
        </p:nvSpPr>
        <p:spPr bwMode="auto">
          <a:xfrm>
            <a:off x="2836863" y="4321176"/>
            <a:ext cx="107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in</a:t>
            </a:r>
            <a:endParaRPr lang="en-US"/>
          </a:p>
        </p:txBody>
      </p:sp>
      <p:sp>
        <p:nvSpPr>
          <p:cNvPr id="8222" name="Rectangle 39"/>
          <p:cNvSpPr>
            <a:spLocks noChangeArrowheads="1"/>
          </p:cNvSpPr>
          <p:nvPr/>
        </p:nvSpPr>
        <p:spPr bwMode="auto">
          <a:xfrm>
            <a:off x="3346450" y="4538663"/>
            <a:ext cx="1490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23" name="Rectangle 40"/>
          <p:cNvSpPr>
            <a:spLocks noChangeArrowheads="1"/>
          </p:cNvSpPr>
          <p:nvPr/>
        </p:nvSpPr>
        <p:spPr bwMode="auto">
          <a:xfrm>
            <a:off x="2714625" y="4538663"/>
            <a:ext cx="1490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24" name="Rectangle 41"/>
          <p:cNvSpPr>
            <a:spLocks noChangeArrowheads="1"/>
          </p:cNvSpPr>
          <p:nvPr/>
        </p:nvSpPr>
        <p:spPr bwMode="auto">
          <a:xfrm>
            <a:off x="3165475" y="4175125"/>
            <a:ext cx="1490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25" name="Rectangle 42"/>
          <p:cNvSpPr>
            <a:spLocks noChangeArrowheads="1"/>
          </p:cNvSpPr>
          <p:nvPr/>
        </p:nvSpPr>
        <p:spPr bwMode="auto">
          <a:xfrm>
            <a:off x="2697163" y="4175125"/>
            <a:ext cx="1490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26" name="Rectangle 43"/>
          <p:cNvSpPr>
            <a:spLocks noChangeArrowheads="1"/>
          </p:cNvSpPr>
          <p:nvPr/>
        </p:nvSpPr>
        <p:spPr bwMode="auto">
          <a:xfrm>
            <a:off x="1939925" y="43561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n</a:t>
            </a:r>
            <a:endParaRPr lang="en-US"/>
          </a:p>
        </p:txBody>
      </p:sp>
      <p:sp>
        <p:nvSpPr>
          <p:cNvPr id="8227" name="Rectangle 45"/>
          <p:cNvSpPr>
            <a:spLocks noChangeArrowheads="1"/>
          </p:cNvSpPr>
          <p:nvPr/>
        </p:nvSpPr>
        <p:spPr bwMode="auto">
          <a:xfrm>
            <a:off x="5076825" y="4354513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8228" name="Rectangle 46"/>
          <p:cNvSpPr>
            <a:spLocks noChangeArrowheads="1"/>
          </p:cNvSpPr>
          <p:nvPr/>
        </p:nvSpPr>
        <p:spPr bwMode="auto">
          <a:xfrm>
            <a:off x="6937375" y="2479675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8229" name="Rectangle 47"/>
          <p:cNvSpPr>
            <a:spLocks noChangeArrowheads="1"/>
          </p:cNvSpPr>
          <p:nvPr/>
        </p:nvSpPr>
        <p:spPr bwMode="auto">
          <a:xfrm>
            <a:off x="7689850" y="2735263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/>
          </a:p>
        </p:txBody>
      </p:sp>
      <p:sp>
        <p:nvSpPr>
          <p:cNvPr id="8230" name="Rectangle 48"/>
          <p:cNvSpPr>
            <a:spLocks noChangeArrowheads="1"/>
          </p:cNvSpPr>
          <p:nvPr/>
        </p:nvSpPr>
        <p:spPr bwMode="auto">
          <a:xfrm>
            <a:off x="8026400" y="2735263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/>
          </a:p>
        </p:txBody>
      </p:sp>
      <p:sp>
        <p:nvSpPr>
          <p:cNvPr id="8231" name="Line 51"/>
          <p:cNvSpPr>
            <a:spLocks noChangeShapeType="1"/>
          </p:cNvSpPr>
          <p:nvPr/>
        </p:nvSpPr>
        <p:spPr bwMode="auto">
          <a:xfrm>
            <a:off x="7427914" y="3141664"/>
            <a:ext cx="10937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Rectangle 53"/>
          <p:cNvSpPr>
            <a:spLocks noChangeArrowheads="1"/>
          </p:cNvSpPr>
          <p:nvPr/>
        </p:nvSpPr>
        <p:spPr bwMode="auto">
          <a:xfrm>
            <a:off x="8943975" y="299085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8233" name="Rectangle 54"/>
          <p:cNvSpPr>
            <a:spLocks noChangeArrowheads="1"/>
          </p:cNvSpPr>
          <p:nvPr/>
        </p:nvSpPr>
        <p:spPr bwMode="auto">
          <a:xfrm>
            <a:off x="8842375" y="2990850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/</a:t>
            </a:r>
            <a:endParaRPr lang="en-US"/>
          </a:p>
        </p:txBody>
      </p:sp>
      <p:sp>
        <p:nvSpPr>
          <p:cNvPr id="8234" name="Rectangle 55"/>
          <p:cNvSpPr>
            <a:spLocks noChangeArrowheads="1"/>
          </p:cNvSpPr>
          <p:nvPr/>
        </p:nvSpPr>
        <p:spPr bwMode="auto">
          <a:xfrm>
            <a:off x="8715375" y="299085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8235" name="Rectangle 57"/>
          <p:cNvSpPr>
            <a:spLocks noChangeArrowheads="1"/>
          </p:cNvSpPr>
          <p:nvPr/>
        </p:nvSpPr>
        <p:spPr bwMode="auto">
          <a:xfrm>
            <a:off x="8151813" y="28194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8236" name="Rectangle 58"/>
          <p:cNvSpPr>
            <a:spLocks noChangeArrowheads="1"/>
          </p:cNvSpPr>
          <p:nvPr/>
        </p:nvSpPr>
        <p:spPr bwMode="auto">
          <a:xfrm>
            <a:off x="9064625" y="3195638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n-US"/>
          </a:p>
        </p:txBody>
      </p:sp>
      <p:sp>
        <p:nvSpPr>
          <p:cNvPr id="8237" name="Rectangle 59"/>
          <p:cNvSpPr>
            <a:spLocks noChangeArrowheads="1"/>
          </p:cNvSpPr>
          <p:nvPr/>
        </p:nvSpPr>
        <p:spPr bwMode="auto">
          <a:xfrm>
            <a:off x="9064625" y="2997200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n-US"/>
          </a:p>
        </p:txBody>
      </p:sp>
      <p:sp>
        <p:nvSpPr>
          <p:cNvPr id="8238" name="Rectangle 60"/>
          <p:cNvSpPr>
            <a:spLocks noChangeArrowheads="1"/>
          </p:cNvSpPr>
          <p:nvPr/>
        </p:nvSpPr>
        <p:spPr bwMode="auto">
          <a:xfrm>
            <a:off x="9064625" y="3236913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n-US"/>
          </a:p>
        </p:txBody>
      </p:sp>
      <p:sp>
        <p:nvSpPr>
          <p:cNvPr id="8239" name="Rectangle 62"/>
          <p:cNvSpPr>
            <a:spLocks noChangeArrowheads="1"/>
          </p:cNvSpPr>
          <p:nvPr/>
        </p:nvSpPr>
        <p:spPr bwMode="auto">
          <a:xfrm>
            <a:off x="7329488" y="3195638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n-US"/>
          </a:p>
        </p:txBody>
      </p:sp>
      <p:sp>
        <p:nvSpPr>
          <p:cNvPr id="8240" name="Rectangle 63"/>
          <p:cNvSpPr>
            <a:spLocks noChangeArrowheads="1"/>
          </p:cNvSpPr>
          <p:nvPr/>
        </p:nvSpPr>
        <p:spPr bwMode="auto">
          <a:xfrm>
            <a:off x="7329488" y="2997200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n-US"/>
          </a:p>
        </p:txBody>
      </p:sp>
      <p:sp>
        <p:nvSpPr>
          <p:cNvPr id="8241" name="Rectangle 64"/>
          <p:cNvSpPr>
            <a:spLocks noChangeArrowheads="1"/>
          </p:cNvSpPr>
          <p:nvPr/>
        </p:nvSpPr>
        <p:spPr bwMode="auto">
          <a:xfrm>
            <a:off x="7329488" y="3236913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n-US"/>
          </a:p>
        </p:txBody>
      </p:sp>
      <p:sp>
        <p:nvSpPr>
          <p:cNvPr id="8242" name="Rectangle 66"/>
          <p:cNvSpPr>
            <a:spLocks noChangeArrowheads="1"/>
          </p:cNvSpPr>
          <p:nvPr/>
        </p:nvSpPr>
        <p:spPr bwMode="auto">
          <a:xfrm>
            <a:off x="8569325" y="2963863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8243" name="Rectangle 68"/>
          <p:cNvSpPr>
            <a:spLocks noChangeArrowheads="1"/>
          </p:cNvSpPr>
          <p:nvPr/>
        </p:nvSpPr>
        <p:spPr bwMode="auto">
          <a:xfrm>
            <a:off x="7143750" y="2963863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8244" name="Rectangle 69"/>
          <p:cNvSpPr>
            <a:spLocks noChangeArrowheads="1"/>
          </p:cNvSpPr>
          <p:nvPr/>
        </p:nvSpPr>
        <p:spPr bwMode="auto">
          <a:xfrm>
            <a:off x="7889875" y="3303589"/>
            <a:ext cx="76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8245" name="Rectangle 70"/>
          <p:cNvSpPr>
            <a:spLocks noChangeArrowheads="1"/>
          </p:cNvSpPr>
          <p:nvPr/>
        </p:nvSpPr>
        <p:spPr bwMode="auto">
          <a:xfrm>
            <a:off x="7974013" y="3319464"/>
            <a:ext cx="1554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ref</a:t>
            </a:r>
            <a:endParaRPr lang="en-US"/>
          </a:p>
        </p:txBody>
      </p:sp>
      <p:sp>
        <p:nvSpPr>
          <p:cNvPr id="8246" name="Rectangle 71"/>
          <p:cNvSpPr>
            <a:spLocks noChangeArrowheads="1"/>
          </p:cNvSpPr>
          <p:nvPr/>
        </p:nvSpPr>
        <p:spPr bwMode="auto">
          <a:xfrm>
            <a:off x="8288338" y="2822576"/>
            <a:ext cx="945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N</a:t>
            </a:r>
            <a:endParaRPr lang="en-US"/>
          </a:p>
        </p:txBody>
      </p:sp>
      <p:sp>
        <p:nvSpPr>
          <p:cNvPr id="8247" name="Rectangle 72"/>
          <p:cNvSpPr>
            <a:spLocks noChangeArrowheads="1"/>
          </p:cNvSpPr>
          <p:nvPr/>
        </p:nvSpPr>
        <p:spPr bwMode="auto">
          <a:xfrm>
            <a:off x="7880350" y="2986089"/>
            <a:ext cx="107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</a:rPr>
              <a:t>in</a:t>
            </a:r>
            <a:endParaRPr lang="en-US"/>
          </a:p>
        </p:txBody>
      </p:sp>
      <p:sp>
        <p:nvSpPr>
          <p:cNvPr id="8248" name="Rectangle 73"/>
          <p:cNvSpPr>
            <a:spLocks noChangeArrowheads="1"/>
          </p:cNvSpPr>
          <p:nvPr/>
        </p:nvSpPr>
        <p:spPr bwMode="auto">
          <a:xfrm>
            <a:off x="7747000" y="3173413"/>
            <a:ext cx="1490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49" name="Rectangle 74"/>
          <p:cNvSpPr>
            <a:spLocks noChangeArrowheads="1"/>
          </p:cNvSpPr>
          <p:nvPr/>
        </p:nvSpPr>
        <p:spPr bwMode="auto">
          <a:xfrm>
            <a:off x="7742238" y="2840038"/>
            <a:ext cx="1490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50" name="Rectangle 75"/>
          <p:cNvSpPr>
            <a:spLocks noChangeArrowheads="1"/>
          </p:cNvSpPr>
          <p:nvPr/>
        </p:nvSpPr>
        <p:spPr bwMode="auto">
          <a:xfrm>
            <a:off x="6972300" y="299085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n</a:t>
            </a:r>
            <a:endParaRPr lang="en-US"/>
          </a:p>
        </p:txBody>
      </p:sp>
      <p:sp>
        <p:nvSpPr>
          <p:cNvPr id="8251" name="Rectangle 77"/>
          <p:cNvSpPr>
            <a:spLocks noChangeArrowheads="1"/>
          </p:cNvSpPr>
          <p:nvPr/>
        </p:nvSpPr>
        <p:spPr bwMode="auto">
          <a:xfrm>
            <a:off x="9463088" y="2990850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8252" name="Rectangle 78"/>
          <p:cNvSpPr>
            <a:spLocks noChangeArrowheads="1"/>
          </p:cNvSpPr>
          <p:nvPr/>
        </p:nvSpPr>
        <p:spPr bwMode="auto">
          <a:xfrm>
            <a:off x="9756775" y="2990850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8253" name="Rectangle 86"/>
          <p:cNvSpPr>
            <a:spLocks noChangeArrowheads="1"/>
          </p:cNvSpPr>
          <p:nvPr/>
        </p:nvSpPr>
        <p:spPr bwMode="auto">
          <a:xfrm>
            <a:off x="6937375" y="3573463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8254" name="Line 89"/>
          <p:cNvSpPr>
            <a:spLocks noChangeShapeType="1"/>
          </p:cNvSpPr>
          <p:nvPr/>
        </p:nvSpPr>
        <p:spPr bwMode="auto">
          <a:xfrm>
            <a:off x="7434264" y="4214814"/>
            <a:ext cx="12287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Rectangle 90"/>
          <p:cNvSpPr>
            <a:spLocks noChangeArrowheads="1"/>
          </p:cNvSpPr>
          <p:nvPr/>
        </p:nvSpPr>
        <p:spPr bwMode="auto">
          <a:xfrm>
            <a:off x="9836151" y="4064000"/>
            <a:ext cx="36548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676</a:t>
            </a:r>
            <a:endParaRPr lang="en-US"/>
          </a:p>
        </p:txBody>
      </p:sp>
      <p:sp>
        <p:nvSpPr>
          <p:cNvPr id="8256" name="Rectangle 92"/>
          <p:cNvSpPr>
            <a:spLocks noChangeArrowheads="1"/>
          </p:cNvSpPr>
          <p:nvPr/>
        </p:nvSpPr>
        <p:spPr bwMode="auto">
          <a:xfrm>
            <a:off x="9091613" y="40640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8257" name="Rectangle 93"/>
          <p:cNvSpPr>
            <a:spLocks noChangeArrowheads="1"/>
          </p:cNvSpPr>
          <p:nvPr/>
        </p:nvSpPr>
        <p:spPr bwMode="auto">
          <a:xfrm>
            <a:off x="8990013" y="4064000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/</a:t>
            </a:r>
            <a:endParaRPr lang="en-US"/>
          </a:p>
        </p:txBody>
      </p:sp>
      <p:sp>
        <p:nvSpPr>
          <p:cNvPr id="8258" name="Rectangle 94"/>
          <p:cNvSpPr>
            <a:spLocks noChangeArrowheads="1"/>
          </p:cNvSpPr>
          <p:nvPr/>
        </p:nvSpPr>
        <p:spPr bwMode="auto">
          <a:xfrm>
            <a:off x="8861425" y="40640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8259" name="Rectangle 95"/>
          <p:cNvSpPr>
            <a:spLocks noChangeArrowheads="1"/>
          </p:cNvSpPr>
          <p:nvPr/>
        </p:nvSpPr>
        <p:spPr bwMode="auto">
          <a:xfrm>
            <a:off x="7935913" y="4246563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8260" name="Rectangle 97"/>
          <p:cNvSpPr>
            <a:spLocks noChangeArrowheads="1"/>
          </p:cNvSpPr>
          <p:nvPr/>
        </p:nvSpPr>
        <p:spPr bwMode="auto">
          <a:xfrm>
            <a:off x="8312150" y="3916363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8261" name="Rectangle 98"/>
          <p:cNvSpPr>
            <a:spLocks noChangeArrowheads="1"/>
          </p:cNvSpPr>
          <p:nvPr/>
        </p:nvSpPr>
        <p:spPr bwMode="auto">
          <a:xfrm>
            <a:off x="7904163" y="3916363"/>
            <a:ext cx="2436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30</a:t>
            </a:r>
            <a:endParaRPr lang="en-US"/>
          </a:p>
        </p:txBody>
      </p:sp>
      <p:sp>
        <p:nvSpPr>
          <p:cNvPr id="8262" name="Rectangle 99"/>
          <p:cNvSpPr>
            <a:spLocks noChangeArrowheads="1"/>
          </p:cNvSpPr>
          <p:nvPr/>
        </p:nvSpPr>
        <p:spPr bwMode="auto">
          <a:xfrm>
            <a:off x="7845425" y="3916363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.</a:t>
            </a:r>
            <a:endParaRPr lang="en-US"/>
          </a:p>
        </p:txBody>
      </p:sp>
      <p:sp>
        <p:nvSpPr>
          <p:cNvPr id="8263" name="Rectangle 100"/>
          <p:cNvSpPr>
            <a:spLocks noChangeArrowheads="1"/>
          </p:cNvSpPr>
          <p:nvPr/>
        </p:nvSpPr>
        <p:spPr bwMode="auto">
          <a:xfrm>
            <a:off x="7727950" y="3916363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8264" name="Rectangle 101"/>
          <p:cNvSpPr>
            <a:spLocks noChangeArrowheads="1"/>
          </p:cNvSpPr>
          <p:nvPr/>
        </p:nvSpPr>
        <p:spPr bwMode="auto">
          <a:xfrm>
            <a:off x="8429625" y="3898901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8265" name="Rectangle 102"/>
          <p:cNvSpPr>
            <a:spLocks noChangeArrowheads="1"/>
          </p:cNvSpPr>
          <p:nvPr/>
        </p:nvSpPr>
        <p:spPr bwMode="auto">
          <a:xfrm>
            <a:off x="9656763" y="4037013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8266" name="Rectangle 103"/>
          <p:cNvSpPr>
            <a:spLocks noChangeArrowheads="1"/>
          </p:cNvSpPr>
          <p:nvPr/>
        </p:nvSpPr>
        <p:spPr bwMode="auto">
          <a:xfrm>
            <a:off x="9213850" y="4102100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n-US"/>
          </a:p>
        </p:txBody>
      </p:sp>
      <p:sp>
        <p:nvSpPr>
          <p:cNvPr id="8267" name="Rectangle 104"/>
          <p:cNvSpPr>
            <a:spLocks noChangeArrowheads="1"/>
          </p:cNvSpPr>
          <p:nvPr/>
        </p:nvSpPr>
        <p:spPr bwMode="auto">
          <a:xfrm>
            <a:off x="9213850" y="4278313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n-US"/>
          </a:p>
        </p:txBody>
      </p:sp>
      <p:sp>
        <p:nvSpPr>
          <p:cNvPr id="8268" name="Rectangle 106"/>
          <p:cNvSpPr>
            <a:spLocks noChangeArrowheads="1"/>
          </p:cNvSpPr>
          <p:nvPr/>
        </p:nvSpPr>
        <p:spPr bwMode="auto">
          <a:xfrm>
            <a:off x="7334250" y="4102100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n-US"/>
          </a:p>
        </p:txBody>
      </p:sp>
      <p:sp>
        <p:nvSpPr>
          <p:cNvPr id="8269" name="Rectangle 107"/>
          <p:cNvSpPr>
            <a:spLocks noChangeArrowheads="1"/>
          </p:cNvSpPr>
          <p:nvPr/>
        </p:nvSpPr>
        <p:spPr bwMode="auto">
          <a:xfrm>
            <a:off x="7334250" y="4278313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n-US"/>
          </a:p>
        </p:txBody>
      </p:sp>
      <p:sp>
        <p:nvSpPr>
          <p:cNvPr id="8270" name="Rectangle 109"/>
          <p:cNvSpPr>
            <a:spLocks noChangeArrowheads="1"/>
          </p:cNvSpPr>
          <p:nvPr/>
        </p:nvSpPr>
        <p:spPr bwMode="auto">
          <a:xfrm>
            <a:off x="8712200" y="4037013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8271" name="Rectangle 111"/>
          <p:cNvSpPr>
            <a:spLocks noChangeArrowheads="1"/>
          </p:cNvSpPr>
          <p:nvPr/>
        </p:nvSpPr>
        <p:spPr bwMode="auto">
          <a:xfrm>
            <a:off x="7146925" y="4037013"/>
            <a:ext cx="133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8272" name="Rectangle 112"/>
          <p:cNvSpPr>
            <a:spLocks noChangeArrowheads="1"/>
          </p:cNvSpPr>
          <p:nvPr/>
        </p:nvSpPr>
        <p:spPr bwMode="auto">
          <a:xfrm>
            <a:off x="8050213" y="4246563"/>
            <a:ext cx="1074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73" name="Rectangle 113"/>
          <p:cNvSpPr>
            <a:spLocks noChangeArrowheads="1"/>
          </p:cNvSpPr>
          <p:nvPr/>
        </p:nvSpPr>
        <p:spPr bwMode="auto">
          <a:xfrm>
            <a:off x="8139113" y="3916363"/>
            <a:ext cx="1074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8274" name="Rectangle 114"/>
          <p:cNvSpPr>
            <a:spLocks noChangeArrowheads="1"/>
          </p:cNvSpPr>
          <p:nvPr/>
        </p:nvSpPr>
        <p:spPr bwMode="auto">
          <a:xfrm>
            <a:off x="6972300" y="4064000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</a:rPr>
              <a:t>n</a:t>
            </a:r>
            <a:endParaRPr lang="en-US"/>
          </a:p>
        </p:txBody>
      </p:sp>
      <p:sp>
        <p:nvSpPr>
          <p:cNvPr id="8275" name="Rectangle 1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1524000"/>
            <a:ext cx="381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i="1" dirty="0">
                <a:latin typeface="+mn-lt"/>
                <a:ea typeface="PMingLiU" pitchFamily="18" charset="-120"/>
              </a:rPr>
              <a:t>Simplification with V</a:t>
            </a:r>
            <a:r>
              <a:rPr lang="en-US" altLang="zh-TW" sz="2000" b="1" i="1" baseline="-25000" dirty="0">
                <a:latin typeface="+mn-lt"/>
                <a:ea typeface="PMingLiU" pitchFamily="18" charset="-120"/>
              </a:rPr>
              <a:t>-ref</a:t>
            </a:r>
            <a:r>
              <a:rPr lang="en-US" altLang="zh-TW" sz="2000" b="1" i="1" dirty="0">
                <a:latin typeface="+mn-lt"/>
                <a:ea typeface="PMingLiU" pitchFamily="18" charset="-120"/>
              </a:rPr>
              <a:t> = 0 V</a:t>
            </a:r>
          </a:p>
        </p:txBody>
      </p:sp>
      <p:sp>
        <p:nvSpPr>
          <p:cNvPr id="8276" name="Rectangle 118"/>
          <p:cNvSpPr>
            <a:spLocks noChangeArrowheads="1"/>
          </p:cNvSpPr>
          <p:nvPr/>
        </p:nvSpPr>
        <p:spPr bwMode="auto">
          <a:xfrm>
            <a:off x="2514600" y="5715000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n-US"/>
          </a:p>
        </p:txBody>
      </p:sp>
      <p:sp>
        <p:nvSpPr>
          <p:cNvPr id="8277" name="Rectangle 119"/>
          <p:cNvSpPr>
            <a:spLocks noChangeArrowheads="1"/>
          </p:cNvSpPr>
          <p:nvPr/>
        </p:nvSpPr>
        <p:spPr bwMode="auto">
          <a:xfrm>
            <a:off x="2209800" y="5730875"/>
            <a:ext cx="929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n-US"/>
          </a:p>
        </p:txBody>
      </p:sp>
      <p:sp>
        <p:nvSpPr>
          <p:cNvPr id="8278" name="Rectangle 1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76600" y="56388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i="1" dirty="0">
                <a:latin typeface="+mn-lt"/>
                <a:ea typeface="PMingLiU" pitchFamily="18" charset="-120"/>
              </a:rPr>
              <a:t>floor function: nearest integer I such that I &lt;= X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i="1" dirty="0">
                <a:latin typeface="+mn-lt"/>
                <a:ea typeface="PMingLiU" pitchFamily="18" charset="-120"/>
              </a:rPr>
              <a:t>floor(x+0.5) rounds x to the nearest integer</a:t>
            </a:r>
          </a:p>
        </p:txBody>
      </p:sp>
      <p:sp>
        <p:nvSpPr>
          <p:cNvPr id="8279" name="Rectangle 12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5638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i="1" dirty="0">
                <a:ea typeface="PMingLiU" pitchFamily="18" charset="-120"/>
              </a:rPr>
              <a:t>X   = I</a:t>
            </a:r>
          </a:p>
        </p:txBody>
      </p:sp>
      <p:sp>
        <p:nvSpPr>
          <p:cNvPr id="88" name="Rectangle 1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60637" y="9906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i="1" dirty="0">
                <a:latin typeface="+mn-lt"/>
                <a:ea typeface="PMingLiU" pitchFamily="18" charset="-120"/>
                <a:cs typeface="Times New Roman" pitchFamily="18" charset="0"/>
              </a:rPr>
              <a:t>What code n will the ADC use to represent voltage V</a:t>
            </a:r>
            <a:r>
              <a:rPr lang="en-US" altLang="zh-TW" sz="2000" i="1" baseline="-25000" dirty="0">
                <a:latin typeface="+mn-lt"/>
                <a:ea typeface="PMingLiU" pitchFamily="18" charset="-120"/>
                <a:cs typeface="Times New Roman" pitchFamily="18" charset="0"/>
              </a:rPr>
              <a:t>in</a:t>
            </a:r>
            <a:r>
              <a:rPr lang="en-US" altLang="zh-TW" sz="2000" i="1" dirty="0">
                <a:latin typeface="+mn-lt"/>
                <a:ea typeface="PMingLiU" pitchFamily="18" charset="-12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857331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>
                <a:ea typeface="PMingLiU" pitchFamily="18" charset="-120"/>
              </a:rPr>
              <a:t>Inverse Transfer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33600" y="1676400"/>
            <a:ext cx="5654675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 i="1" dirty="0">
                <a:ea typeface="PMingLiU" pitchFamily="18" charset="-120"/>
              </a:rPr>
              <a:t>General Equation</a:t>
            </a:r>
          </a:p>
          <a:p>
            <a:pPr>
              <a:buFontTx/>
              <a:buNone/>
            </a:pPr>
            <a:r>
              <a:rPr lang="en-US" altLang="zh-TW" sz="2000" b="0" i="1" dirty="0">
                <a:ea typeface="PMingLiU" pitchFamily="18" charset="-120"/>
              </a:rPr>
              <a:t>n </a:t>
            </a:r>
            <a:r>
              <a:rPr lang="en-US" altLang="zh-TW" sz="2000" b="0" dirty="0">
                <a:ea typeface="PMingLiU" pitchFamily="18" charset="-120"/>
              </a:rPr>
              <a:t>= converted code</a:t>
            </a:r>
          </a:p>
          <a:p>
            <a:pPr>
              <a:buFontTx/>
              <a:buNone/>
            </a:pPr>
            <a:r>
              <a:rPr lang="en-US" altLang="zh-TW" sz="2000" b="0" i="1" dirty="0" err="1">
                <a:ea typeface="PMingLiU" pitchFamily="18" charset="-120"/>
              </a:rPr>
              <a:t>V</a:t>
            </a:r>
            <a:r>
              <a:rPr lang="en-US" altLang="zh-TW" sz="2000" b="0" i="1" baseline="-25000" dirty="0" err="1">
                <a:ea typeface="PMingLiU" pitchFamily="18" charset="-120"/>
              </a:rPr>
              <a:t>in_min</a:t>
            </a:r>
            <a:r>
              <a:rPr lang="en-US" altLang="zh-TW" sz="2000" b="0" i="1" dirty="0">
                <a:ea typeface="PMingLiU" pitchFamily="18" charset="-120"/>
              </a:rPr>
              <a:t> </a:t>
            </a:r>
            <a:r>
              <a:rPr lang="en-US" altLang="zh-TW" sz="2000" b="0" dirty="0">
                <a:ea typeface="PMingLiU" pitchFamily="18" charset="-120"/>
              </a:rPr>
              <a:t>= minimum input voltage for code n</a:t>
            </a:r>
          </a:p>
          <a:p>
            <a:pPr>
              <a:buNone/>
            </a:pPr>
            <a:r>
              <a:rPr lang="en-US" altLang="zh-TW" sz="2000" b="0" i="1" dirty="0" err="1">
                <a:ea typeface="PMingLiU" pitchFamily="18" charset="-120"/>
              </a:rPr>
              <a:t>V</a:t>
            </a:r>
            <a:r>
              <a:rPr lang="en-US" altLang="zh-TW" sz="2000" b="0" i="1" baseline="-25000" dirty="0" err="1">
                <a:ea typeface="PMingLiU" pitchFamily="18" charset="-120"/>
              </a:rPr>
              <a:t>in_max</a:t>
            </a:r>
            <a:r>
              <a:rPr lang="en-US" altLang="zh-TW" sz="2000" b="0" i="1" dirty="0">
                <a:ea typeface="PMingLiU" pitchFamily="18" charset="-120"/>
              </a:rPr>
              <a:t> </a:t>
            </a:r>
            <a:r>
              <a:rPr lang="en-US" altLang="zh-TW" sz="2000" b="0" dirty="0">
                <a:ea typeface="PMingLiU" pitchFamily="18" charset="-120"/>
              </a:rPr>
              <a:t>= maximum input voltage for code n</a:t>
            </a:r>
          </a:p>
          <a:p>
            <a:pPr>
              <a:buFontTx/>
              <a:buNone/>
            </a:pPr>
            <a:r>
              <a:rPr lang="en-US" altLang="zh-TW" sz="2000" b="0" i="1" dirty="0" err="1">
                <a:ea typeface="PMingLiU" pitchFamily="18" charset="-120"/>
              </a:rPr>
              <a:t>V</a:t>
            </a:r>
            <a:r>
              <a:rPr lang="en-US" altLang="zh-TW" sz="2000" b="0" i="1" baseline="-25000" dirty="0" err="1">
                <a:ea typeface="PMingLiU" pitchFamily="18" charset="-120"/>
              </a:rPr>
              <a:t>+ref</a:t>
            </a:r>
            <a:r>
              <a:rPr lang="en-US" altLang="zh-TW" sz="2000" b="0" dirty="0">
                <a:ea typeface="PMingLiU" pitchFamily="18" charset="-120"/>
              </a:rPr>
              <a:t> = upper voltage reference</a:t>
            </a:r>
          </a:p>
          <a:p>
            <a:pPr>
              <a:buFontTx/>
              <a:buNone/>
            </a:pPr>
            <a:r>
              <a:rPr lang="en-US" altLang="zh-TW" sz="2000" b="0" i="1" dirty="0">
                <a:ea typeface="PMingLiU" pitchFamily="18" charset="-120"/>
              </a:rPr>
              <a:t>V</a:t>
            </a:r>
            <a:r>
              <a:rPr lang="en-US" altLang="zh-TW" sz="2000" b="0" i="1" baseline="-25000" dirty="0">
                <a:ea typeface="PMingLiU" pitchFamily="18" charset="-120"/>
              </a:rPr>
              <a:t>-ref</a:t>
            </a:r>
            <a:r>
              <a:rPr lang="en-US" altLang="zh-TW" sz="2000" b="0" dirty="0">
                <a:ea typeface="PMingLiU" pitchFamily="18" charset="-120"/>
              </a:rPr>
              <a:t> = lower voltage reference</a:t>
            </a:r>
          </a:p>
          <a:p>
            <a:pPr>
              <a:buFontTx/>
              <a:buNone/>
            </a:pPr>
            <a:r>
              <a:rPr lang="en-US" altLang="zh-TW" sz="2000" b="0" i="1" dirty="0">
                <a:ea typeface="PMingLiU" pitchFamily="18" charset="-120"/>
              </a:rPr>
              <a:t>N</a:t>
            </a:r>
            <a:r>
              <a:rPr lang="en-US" altLang="zh-TW" sz="2000" b="0" dirty="0">
                <a:ea typeface="PMingLiU" pitchFamily="18" charset="-120"/>
              </a:rPr>
              <a:t> = number of bits of resolution in ADC</a:t>
            </a:r>
          </a:p>
        </p:txBody>
      </p:sp>
      <p:sp>
        <p:nvSpPr>
          <p:cNvPr id="8275" name="Rectangle 1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1676400"/>
            <a:ext cx="373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i="1" dirty="0">
                <a:latin typeface="+mn-lt"/>
                <a:ea typeface="PMingLiU" pitchFamily="18" charset="-120"/>
              </a:rPr>
              <a:t>Simplification with V</a:t>
            </a:r>
            <a:r>
              <a:rPr lang="en-US" altLang="zh-TW" sz="2000" b="1" i="1" baseline="-25000" dirty="0">
                <a:latin typeface="+mn-lt"/>
                <a:ea typeface="PMingLiU" pitchFamily="18" charset="-120"/>
              </a:rPr>
              <a:t>-ref</a:t>
            </a:r>
            <a:r>
              <a:rPr lang="en-US" altLang="zh-TW" sz="2000" b="1" i="1" dirty="0">
                <a:latin typeface="+mn-lt"/>
                <a:ea typeface="PMingLiU" pitchFamily="18" charset="-120"/>
              </a:rPr>
              <a:t> = 0 V</a:t>
            </a:r>
          </a:p>
        </p:txBody>
      </p:sp>
      <p:sp>
        <p:nvSpPr>
          <p:cNvPr id="88" name="Rectangle 1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97074" y="990600"/>
            <a:ext cx="81375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TW" sz="2000" i="1" dirty="0">
                <a:latin typeface="+mn-lt"/>
                <a:ea typeface="PMingLiU" pitchFamily="18" charset="-120"/>
              </a:rPr>
              <a:t>What range of voltages </a:t>
            </a:r>
            <a:r>
              <a:rPr lang="en-US" altLang="zh-TW" sz="2000" i="1" dirty="0" err="1">
                <a:latin typeface="+mn-lt"/>
                <a:ea typeface="PMingLiU" pitchFamily="18" charset="-120"/>
              </a:rPr>
              <a:t>V</a:t>
            </a:r>
            <a:r>
              <a:rPr lang="en-US" altLang="zh-TW" sz="2000" i="1" baseline="-25000" dirty="0" err="1">
                <a:latin typeface="+mn-lt"/>
                <a:ea typeface="PMingLiU" pitchFamily="18" charset="-120"/>
              </a:rPr>
              <a:t>in_min</a:t>
            </a:r>
            <a:r>
              <a:rPr lang="en-US" altLang="zh-TW" sz="2000" i="1" dirty="0">
                <a:latin typeface="+mn-lt"/>
                <a:ea typeface="PMingLiU" pitchFamily="18" charset="-120"/>
              </a:rPr>
              <a:t> to </a:t>
            </a:r>
            <a:r>
              <a:rPr lang="en-US" altLang="zh-TW" sz="2000" i="1" dirty="0" err="1">
                <a:latin typeface="+mn-lt"/>
                <a:ea typeface="PMingLiU" pitchFamily="18" charset="-120"/>
              </a:rPr>
              <a:t>V</a:t>
            </a:r>
            <a:r>
              <a:rPr lang="en-US" altLang="zh-TW" sz="2000" i="1" baseline="-25000" dirty="0" err="1">
                <a:latin typeface="+mn-lt"/>
                <a:ea typeface="PMingLiU" pitchFamily="18" charset="-120"/>
              </a:rPr>
              <a:t>in_max</a:t>
            </a:r>
            <a:r>
              <a:rPr lang="en-US" altLang="zh-TW" sz="2000" i="1" dirty="0">
                <a:latin typeface="+mn-lt"/>
                <a:ea typeface="PMingLiU" pitchFamily="18" charset="-120"/>
              </a:rPr>
              <a:t> does code n represent?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4343400"/>
                <a:ext cx="5105400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/>
                            </a:rPr>
                            <m:t>_</m:t>
                          </m:r>
                          <m:r>
                            <a:rPr lang="en-US" sz="2000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43400"/>
                <a:ext cx="5105400" cy="8679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828800" y="5228070"/>
                <a:ext cx="5105400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/>
                            </a:rPr>
                            <m:t>_</m:t>
                          </m:r>
                          <m:r>
                            <a:rPr lang="en-US" sz="20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28070"/>
                <a:ext cx="5105400" cy="86793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58000" y="2209800"/>
                <a:ext cx="3810000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/>
                            </a:rPr>
                            <m:t>_</m:t>
                          </m:r>
                          <m:r>
                            <a:rPr lang="en-US" sz="2000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209800"/>
                <a:ext cx="3810000" cy="8679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858000" y="3094470"/>
                <a:ext cx="3810000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/>
                            </a:rPr>
                            <m:t>_</m:t>
                          </m:r>
                          <m:r>
                            <a:rPr lang="en-US" sz="20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094470"/>
                <a:ext cx="3810000" cy="86793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46145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w Wide ARM Template.potx" id="{4900A8FD-E99F-4AD4-B9CB-137B9A0D075B}" vid="{12CAC1DE-85E5-42D1-B306-917D311F349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ARMTheme</Template>
  <TotalTime>12383</TotalTime>
  <Words>3746</Words>
  <Application>Microsoft Office PowerPoint</Application>
  <PresentationFormat>Widescreen</PresentationFormat>
  <Paragraphs>855</Paragraphs>
  <Slides>60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0" baseType="lpstr">
      <vt:lpstr>ＭＳ Ｐゴシック</vt:lpstr>
      <vt:lpstr>ＭＳ Ｐゴシック</vt:lpstr>
      <vt:lpstr>Arial</vt:lpstr>
      <vt:lpstr>Calibri</vt:lpstr>
      <vt:lpstr>Cambria Math</vt:lpstr>
      <vt:lpstr>Franklin Gothic Book</vt:lpstr>
      <vt:lpstr>Gill Sans Light</vt:lpstr>
      <vt:lpstr>Gill Sans MT</vt:lpstr>
      <vt:lpstr>Lucida Console</vt:lpstr>
      <vt:lpstr>PMingLiU</vt:lpstr>
      <vt:lpstr>Symbol</vt:lpstr>
      <vt:lpstr>Tahoma</vt:lpstr>
      <vt:lpstr>Times New Roman</vt:lpstr>
      <vt:lpstr>Verdana</vt:lpstr>
      <vt:lpstr>Wingdings</vt:lpstr>
      <vt:lpstr>Wingdings 2</vt:lpstr>
      <vt:lpstr>ARMTheme</vt:lpstr>
      <vt:lpstr>Improved ARMTheme</vt:lpstr>
      <vt:lpstr>ARM Interim Template Confidential</vt:lpstr>
      <vt:lpstr>VISIO</vt:lpstr>
      <vt:lpstr>Analog Interfacing</vt:lpstr>
      <vt:lpstr>Why It’s Needed</vt:lpstr>
      <vt:lpstr>Converting Between Analog and Digital Values</vt:lpstr>
      <vt:lpstr>The Big Picture – A Depth Gauge</vt:lpstr>
      <vt:lpstr>Getting From Analog to Digital</vt:lpstr>
      <vt:lpstr>Digital to Analog Conversion</vt:lpstr>
      <vt:lpstr>Waveform Sampling and Quantization</vt:lpstr>
      <vt:lpstr>Forward Transfer Function Equations</vt:lpstr>
      <vt:lpstr>Inverse Transfer Function</vt:lpstr>
      <vt:lpstr>What if the Reference Voltage is not known?</vt:lpstr>
      <vt:lpstr>Analog to Digital conversion concepts</vt:lpstr>
      <vt:lpstr>A/D – Flash Conversion</vt:lpstr>
      <vt:lpstr>ADC - Successive Approximation Conversion</vt:lpstr>
      <vt:lpstr>A/D - Successive Approximation</vt:lpstr>
      <vt:lpstr>ADC Performance Metrics</vt:lpstr>
      <vt:lpstr>Sampling Problems</vt:lpstr>
      <vt:lpstr>Inputs </vt:lpstr>
      <vt:lpstr>Sample and Hold Devices</vt:lpstr>
      <vt:lpstr>KL25 Analog Interfacing Peripherals</vt:lpstr>
      <vt:lpstr>Sources of Information</vt:lpstr>
      <vt:lpstr>KL25Z Analog Interface Pins</vt:lpstr>
      <vt:lpstr>Freedom KL25Z Analog I/O</vt:lpstr>
      <vt:lpstr>Using a Pin for Analog Input or Output</vt:lpstr>
      <vt:lpstr>Pin Control Register to Select MUX Channel</vt:lpstr>
      <vt:lpstr>Digital to Analog Converter</vt:lpstr>
      <vt:lpstr>DAC Overview</vt:lpstr>
      <vt:lpstr>DAC Operating Modes</vt:lpstr>
      <vt:lpstr>DAC Control Register 0: DACx_C0</vt:lpstr>
      <vt:lpstr>DAC Control Register 1: DACx_C1</vt:lpstr>
      <vt:lpstr>DAC Data Registers</vt:lpstr>
      <vt:lpstr>Example: Waveform Generator</vt:lpstr>
      <vt:lpstr>Analog Comparator</vt:lpstr>
      <vt:lpstr>Example: Power Failure Detection</vt:lpstr>
      <vt:lpstr>Comparator Overview</vt:lpstr>
      <vt:lpstr>CMP Control Register 1 CMPx_CR1</vt:lpstr>
      <vt:lpstr>MUX Control Register CMPx_MUXCR</vt:lpstr>
      <vt:lpstr>Comparator Output Processing</vt:lpstr>
      <vt:lpstr>Comparator Interrupt</vt:lpstr>
      <vt:lpstr>Programmable Threshold for Comparator</vt:lpstr>
      <vt:lpstr>DAC Control Register CMPx_DACCR</vt:lpstr>
      <vt:lpstr>Analog to Digital Converter</vt:lpstr>
      <vt:lpstr>ADC Overview</vt:lpstr>
      <vt:lpstr>ADC System Overview</vt:lpstr>
      <vt:lpstr>ADC System Fundamentals</vt:lpstr>
      <vt:lpstr>Using the ADC</vt:lpstr>
      <vt:lpstr>Clock Configuration</vt:lpstr>
      <vt:lpstr>Clock Configuration Registers</vt:lpstr>
      <vt:lpstr>Voltage Reference Selection</vt:lpstr>
      <vt:lpstr>Conversion Trigger Selection</vt:lpstr>
      <vt:lpstr>Hardware Trigger Sources</vt:lpstr>
      <vt:lpstr>Input Channel Selection</vt:lpstr>
      <vt:lpstr>ADC Inputs on Freedom Board</vt:lpstr>
      <vt:lpstr>Special Input Channels</vt:lpstr>
      <vt:lpstr>Conversion Options Selection</vt:lpstr>
      <vt:lpstr>Conversion Completion</vt:lpstr>
      <vt:lpstr>Result Registers</vt:lpstr>
      <vt:lpstr>Output Averaging</vt:lpstr>
      <vt:lpstr>Automatic Compare</vt:lpstr>
      <vt:lpstr>Conversion Time Requirements</vt:lpstr>
      <vt:lpstr>Using ADC Values</vt:lpstr>
    </vt:vector>
  </TitlesOfParts>
  <Company>Compaq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Compaq</dc:creator>
  <cp:lastModifiedBy>Alex Dean</cp:lastModifiedBy>
  <cp:revision>191</cp:revision>
  <cp:lastPrinted>2013-04-02T13:44:45Z</cp:lastPrinted>
  <dcterms:created xsi:type="dcterms:W3CDTF">2000-08-18T17:47:17Z</dcterms:created>
  <dcterms:modified xsi:type="dcterms:W3CDTF">2016-09-17T17:47:59Z</dcterms:modified>
</cp:coreProperties>
</file>