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77" r:id="rId2"/>
    <p:sldMasterId id="2147483694" r:id="rId3"/>
  </p:sldMasterIdLst>
  <p:notesMasterIdLst>
    <p:notesMasterId r:id="rId55"/>
  </p:notesMasterIdLst>
  <p:handoutMasterIdLst>
    <p:handoutMasterId r:id="rId56"/>
  </p:handoutMasterIdLst>
  <p:sldIdLst>
    <p:sldId id="260" r:id="rId4"/>
    <p:sldId id="354" r:id="rId5"/>
    <p:sldId id="324" r:id="rId6"/>
    <p:sldId id="382" r:id="rId7"/>
    <p:sldId id="360" r:id="rId8"/>
    <p:sldId id="389" r:id="rId9"/>
    <p:sldId id="359" r:id="rId10"/>
    <p:sldId id="361" r:id="rId11"/>
    <p:sldId id="364" r:id="rId12"/>
    <p:sldId id="366" r:id="rId13"/>
    <p:sldId id="363" r:id="rId14"/>
    <p:sldId id="362" r:id="rId15"/>
    <p:sldId id="365" r:id="rId16"/>
    <p:sldId id="358" r:id="rId17"/>
    <p:sldId id="383" r:id="rId18"/>
    <p:sldId id="367" r:id="rId19"/>
    <p:sldId id="372" r:id="rId20"/>
    <p:sldId id="368" r:id="rId21"/>
    <p:sldId id="373" r:id="rId22"/>
    <p:sldId id="374" r:id="rId23"/>
    <p:sldId id="378" r:id="rId24"/>
    <p:sldId id="379" r:id="rId25"/>
    <p:sldId id="369" r:id="rId26"/>
    <p:sldId id="380" r:id="rId27"/>
    <p:sldId id="375" r:id="rId28"/>
    <p:sldId id="348" r:id="rId29"/>
    <p:sldId id="376" r:id="rId30"/>
    <p:sldId id="377" r:id="rId31"/>
    <p:sldId id="327" r:id="rId32"/>
    <p:sldId id="390" r:id="rId33"/>
    <p:sldId id="371" r:id="rId34"/>
    <p:sldId id="381" r:id="rId35"/>
    <p:sldId id="345" r:id="rId36"/>
    <p:sldId id="391" r:id="rId37"/>
    <p:sldId id="384" r:id="rId38"/>
    <p:sldId id="385" r:id="rId39"/>
    <p:sldId id="387" r:id="rId40"/>
    <p:sldId id="386" r:id="rId41"/>
    <p:sldId id="388" r:id="rId42"/>
    <p:sldId id="334" r:id="rId43"/>
    <p:sldId id="277" r:id="rId44"/>
    <p:sldId id="282" r:id="rId45"/>
    <p:sldId id="263" r:id="rId46"/>
    <p:sldId id="264" r:id="rId47"/>
    <p:sldId id="283" r:id="rId48"/>
    <p:sldId id="329" r:id="rId49"/>
    <p:sldId id="292" r:id="rId50"/>
    <p:sldId id="266" r:id="rId51"/>
    <p:sldId id="284" r:id="rId52"/>
    <p:sldId id="279" r:id="rId53"/>
    <p:sldId id="281" r:id="rId54"/>
  </p:sldIdLst>
  <p:sldSz cx="12192000" cy="6858000"/>
  <p:notesSz cx="7077075" cy="8564563"/>
  <p:custDataLst>
    <p:tags r:id="rId5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97803"/>
    <a:srgbClr val="FEDCD6"/>
    <a:srgbClr val="FFCC99"/>
    <a:srgbClr val="CCFF99"/>
    <a:srgbClr val="FFCCFF"/>
    <a:srgbClr val="66FF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470" autoAdjust="0"/>
    <p:restoredTop sz="86350" autoAdjust="0"/>
  </p:normalViewPr>
  <p:slideViewPr>
    <p:cSldViewPr>
      <p:cViewPr varScale="1">
        <p:scale>
          <a:sx n="89" d="100"/>
          <a:sy n="89" d="100"/>
        </p:scale>
        <p:origin x="103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4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15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gs" Target="tags/tag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56" tIns="44679" rIns="89356" bIns="44679" numCol="1" anchor="t" anchorCtr="0" compatLnSpc="1">
            <a:prstTxWarp prst="textNoShape">
              <a:avLst/>
            </a:prstTxWarp>
          </a:bodyPr>
          <a:lstStyle>
            <a:lvl1pPr defTabSz="8939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353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56" tIns="44679" rIns="89356" bIns="44679" numCol="1" anchor="t" anchorCtr="0" compatLnSpc="1">
            <a:prstTxWarp prst="textNoShape">
              <a:avLst/>
            </a:prstTxWarp>
          </a:bodyPr>
          <a:lstStyle>
            <a:lvl1pPr algn="r" defTabSz="8939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129588"/>
            <a:ext cx="3036888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56" tIns="44679" rIns="89356" bIns="44679" numCol="1" anchor="b" anchorCtr="0" compatLnSpc="1">
            <a:prstTxWarp prst="textNoShape">
              <a:avLst/>
            </a:prstTxWarp>
          </a:bodyPr>
          <a:lstStyle>
            <a:lvl1pPr defTabSz="8939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8129588"/>
            <a:ext cx="30353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56" tIns="44679" rIns="89356" bIns="44679" numCol="1" anchor="b" anchorCtr="0" compatLnSpc="1">
            <a:prstTxWarp prst="textNoShape">
              <a:avLst/>
            </a:prstTxWarp>
          </a:bodyPr>
          <a:lstStyle>
            <a:lvl1pPr algn="r" defTabSz="893913">
              <a:defRPr sz="1200"/>
            </a:lvl1pPr>
          </a:lstStyle>
          <a:p>
            <a:pPr>
              <a:defRPr/>
            </a:pPr>
            <a:fld id="{06BF8246-88AA-4455-8B5F-8D864B7FD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71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56" tIns="44679" rIns="89356" bIns="44679" numCol="1" anchor="t" anchorCtr="0" compatLnSpc="1">
            <a:prstTxWarp prst="textNoShape">
              <a:avLst/>
            </a:prstTxWarp>
          </a:bodyPr>
          <a:lstStyle>
            <a:lvl1pPr defTabSz="8939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0"/>
            <a:ext cx="30353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56" tIns="44679" rIns="89356" bIns="44679" numCol="1" anchor="t" anchorCtr="0" compatLnSpc="1">
            <a:prstTxWarp prst="textNoShape">
              <a:avLst/>
            </a:prstTxWarp>
          </a:bodyPr>
          <a:lstStyle>
            <a:lvl1pPr algn="r" defTabSz="8939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3425" y="654050"/>
            <a:ext cx="5675313" cy="3192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062413"/>
            <a:ext cx="5237162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56" tIns="44679" rIns="89356" bIns="446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129588"/>
            <a:ext cx="3036888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56" tIns="44679" rIns="89356" bIns="44679" numCol="1" anchor="b" anchorCtr="0" compatLnSpc="1">
            <a:prstTxWarp prst="textNoShape">
              <a:avLst/>
            </a:prstTxWarp>
          </a:bodyPr>
          <a:lstStyle>
            <a:lvl1pPr defTabSz="8939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8129588"/>
            <a:ext cx="30353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56" tIns="44679" rIns="89356" bIns="44679" numCol="1" anchor="b" anchorCtr="0" compatLnSpc="1">
            <a:prstTxWarp prst="textNoShape">
              <a:avLst/>
            </a:prstTxWarp>
          </a:bodyPr>
          <a:lstStyle>
            <a:lvl1pPr algn="r" defTabSz="893913">
              <a:defRPr sz="1200"/>
            </a:lvl1pPr>
          </a:lstStyle>
          <a:p>
            <a:pPr>
              <a:defRPr/>
            </a:pPr>
            <a:fld id="{A171160E-C2CD-4179-9342-8ED303E42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1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3945ED-A276-4D50-AA82-F739EC1CB1FE}" type="slidenum">
              <a:rPr lang="en-US" sz="1200" smtClean="0"/>
              <a:pPr/>
              <a:t>1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3425" y="654050"/>
            <a:ext cx="5675313" cy="3192463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9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3425" y="654050"/>
            <a:ext cx="5675313" cy="3192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71160E-C2CD-4179-9342-8ED303E4265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67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3425" y="654050"/>
            <a:ext cx="5675313" cy="3192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71160E-C2CD-4179-9342-8ED303E4265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98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3425" y="654050"/>
            <a:ext cx="5675313" cy="3192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71160E-C2CD-4179-9342-8ED303E4265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11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3425" y="654050"/>
            <a:ext cx="5675313" cy="3192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71160E-C2CD-4179-9342-8ED303E4265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35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3425" y="654050"/>
            <a:ext cx="5675313" cy="3192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71160E-C2CD-4179-9342-8ED303E4265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07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3425" y="654050"/>
            <a:ext cx="5675313" cy="3192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71160E-C2CD-4179-9342-8ED303E4265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11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3425" y="654050"/>
            <a:ext cx="5675313" cy="3192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71160E-C2CD-4179-9342-8ED303E4265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70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3425" y="654050"/>
            <a:ext cx="5675313" cy="3192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71160E-C2CD-4179-9342-8ED303E4265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92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3425" y="654050"/>
            <a:ext cx="5675313" cy="3192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71160E-C2CD-4179-9342-8ED303E4265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0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3425" y="654050"/>
            <a:ext cx="5675313" cy="3192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71160E-C2CD-4179-9342-8ED303E4265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3425" y="654050"/>
            <a:ext cx="5675313" cy="3192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71160E-C2CD-4179-9342-8ED303E4265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65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3425" y="654050"/>
            <a:ext cx="5675313" cy="3192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71160E-C2CD-4179-9342-8ED303E4265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45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3425" y="654050"/>
            <a:ext cx="5675313" cy="3192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71160E-C2CD-4179-9342-8ED303E4265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36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3425" y="654050"/>
            <a:ext cx="5675313" cy="3192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71160E-C2CD-4179-9342-8ED303E4265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14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3425" y="654050"/>
            <a:ext cx="5675313" cy="3192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71160E-C2CD-4179-9342-8ED303E4265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358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3425" y="654050"/>
            <a:ext cx="5675313" cy="3192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71160E-C2CD-4179-9342-8ED303E4265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585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3425" y="654050"/>
            <a:ext cx="5675313" cy="3192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71160E-C2CD-4179-9342-8ED303E4265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682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3425" y="654050"/>
            <a:ext cx="5675313" cy="3192463"/>
          </a:xfrm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4292D2-2BB7-46EC-ADE5-3445166FBA92}" type="slidenum">
              <a:rPr lang="en-US" sz="1200" smtClean="0"/>
              <a:pPr/>
              <a:t>26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123057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3425" y="654050"/>
            <a:ext cx="5675313" cy="3192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71160E-C2CD-4179-9342-8ED303E4265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71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3425" y="654050"/>
            <a:ext cx="5675313" cy="3192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71160E-C2CD-4179-9342-8ED303E4265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053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D3DA39-BB8B-4DC5-8637-6E095DFF719D}" type="slidenum">
              <a:rPr lang="en-US" sz="1200" smtClean="0"/>
              <a:pPr/>
              <a:t>29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3425" y="654050"/>
            <a:ext cx="5675313" cy="319246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30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34F31F-6AAB-4934-8F1D-147B415E7695}" type="slidenum">
              <a:rPr lang="en-US" sz="1200" smtClean="0"/>
              <a:pPr/>
              <a:t>3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3425" y="654050"/>
            <a:ext cx="5675313" cy="3192463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23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D3DA39-BB8B-4DC5-8637-6E095DFF719D}" type="slidenum">
              <a:rPr lang="en-US" sz="1200" smtClean="0"/>
              <a:pPr/>
              <a:t>30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3425" y="654050"/>
            <a:ext cx="5675313" cy="319246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08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3425" y="654050"/>
            <a:ext cx="5675313" cy="3192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71160E-C2CD-4179-9342-8ED303E4265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566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3425" y="654050"/>
            <a:ext cx="5675313" cy="3192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71160E-C2CD-4179-9342-8ED303E4265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566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3425" y="654050"/>
            <a:ext cx="5675313" cy="3192463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5B6AB5-CC59-4947-924E-6814B0B41F82}" type="slidenum">
              <a:rPr lang="en-US" sz="1200" smtClean="0"/>
              <a:pPr/>
              <a:t>33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175608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3425" y="654050"/>
            <a:ext cx="5675313" cy="3192463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5B6AB5-CC59-4947-924E-6814B0B41F82}" type="slidenum">
              <a:rPr lang="en-US" sz="1200" smtClean="0"/>
              <a:pPr/>
              <a:t>34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922739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3425" y="654050"/>
            <a:ext cx="5675313" cy="3192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71160E-C2CD-4179-9342-8ED303E4265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115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3425" y="654050"/>
            <a:ext cx="5675313" cy="3192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71160E-C2CD-4179-9342-8ED303E4265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024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3425" y="654050"/>
            <a:ext cx="5675313" cy="3192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71160E-C2CD-4179-9342-8ED303E4265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748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3425" y="654050"/>
            <a:ext cx="5675313" cy="3192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71160E-C2CD-4179-9342-8ED303E4265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581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3425" y="654050"/>
            <a:ext cx="5675313" cy="3192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71160E-C2CD-4179-9342-8ED303E4265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58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3425" y="654050"/>
            <a:ext cx="5675313" cy="3192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71160E-C2CD-4179-9342-8ED303E4265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115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FA4600-B42F-48F4-B667-3F692FD1C9AF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3425" y="654050"/>
            <a:ext cx="5675313" cy="3192463"/>
          </a:xfrm>
          <a:ln/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984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FA4600-B42F-48F4-B667-3F692FD1C9AF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3425" y="654050"/>
            <a:ext cx="5675313" cy="3192463"/>
          </a:xfrm>
          <a:ln/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3088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133143-20A2-4536-BFBB-BC50F376B184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3425" y="654050"/>
            <a:ext cx="5675313" cy="3192463"/>
          </a:xfrm>
          <a:ln/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34239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73D912-65BB-45C9-91A1-0375434EA20B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3425" y="654050"/>
            <a:ext cx="5675313" cy="3192463"/>
          </a:xfrm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99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34F31F-6AAB-4934-8F1D-147B415E7695}" type="slidenum">
              <a:rPr lang="en-US" sz="1200" smtClean="0"/>
              <a:pPr/>
              <a:t>5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3425" y="654050"/>
            <a:ext cx="5675313" cy="3192463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38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937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34F31F-6AAB-4934-8F1D-147B415E7695}" type="slidenum">
              <a:rPr lang="en-US" sz="1200" smtClean="0"/>
              <a:pPr/>
              <a:t>6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3425" y="654050"/>
            <a:ext cx="5675313" cy="3192463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37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3425" y="654050"/>
            <a:ext cx="5675313" cy="3192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71160E-C2CD-4179-9342-8ED303E4265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13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3425" y="654050"/>
            <a:ext cx="5675313" cy="3192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71160E-C2CD-4179-9342-8ED303E4265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28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3425" y="654050"/>
            <a:ext cx="5675313" cy="3192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71160E-C2CD-4179-9342-8ED303E4265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86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gray">
          <a:xfrm>
            <a:off x="0" y="6364288"/>
            <a:ext cx="12192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 sz="2400">
              <a:latin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9795933" y="6537326"/>
            <a:ext cx="349452" cy="26561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907B36F5-0D9A-4D83-AE4B-C8B5FD6D4AF1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1238252" y="2017714"/>
            <a:ext cx="9783233" cy="1411287"/>
          </a:xfrm>
          <a:solidFill>
            <a:schemeClr val="bg1"/>
          </a:solidFill>
        </p:spPr>
        <p:txBody>
          <a:bodyPr lIns="0" tIns="0" rIns="0" bIns="0" anchor="t"/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invGray">
          <a:xfrm>
            <a:off x="406400" y="6400801"/>
            <a:ext cx="3048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13851" y="12701"/>
            <a:ext cx="2978149" cy="63166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400" y="12701"/>
            <a:ext cx="8731251" cy="63166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2700"/>
            <a:ext cx="11912600" cy="839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1151" y="906463"/>
            <a:ext cx="5837767" cy="542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117" y="906463"/>
            <a:ext cx="5839883" cy="542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2700"/>
            <a:ext cx="11912600" cy="839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1" y="906463"/>
            <a:ext cx="5837767" cy="542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2117" y="906463"/>
            <a:ext cx="5839883" cy="542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285" y="0"/>
            <a:ext cx="11914716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11152" y="906463"/>
            <a:ext cx="11880849" cy="54737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54118" y="6599239"/>
            <a:ext cx="569383" cy="238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25000"/>
              </a:spcBef>
              <a:buSzPct val="125000"/>
              <a:buFont typeface="Wingdings" pitchFamily="2" charset="2"/>
              <a:buNone/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08618860-3153-46CC-A4A1-37526655B86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2700"/>
            <a:ext cx="11912600" cy="839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11152" y="906463"/>
            <a:ext cx="11880849" cy="54229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gray">
          <a:xfrm>
            <a:off x="0" y="6364288"/>
            <a:ext cx="12192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 sz="2400">
              <a:latin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9795933" y="6537326"/>
            <a:ext cx="349452" cy="26561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907B36F5-0D9A-4D83-AE4B-C8B5FD6D4AF1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1238252" y="2017714"/>
            <a:ext cx="9783233" cy="1411287"/>
          </a:xfrm>
          <a:solidFill>
            <a:schemeClr val="bg1"/>
          </a:solidFill>
        </p:spPr>
        <p:txBody>
          <a:bodyPr lIns="0" tIns="0" rIns="0" bIns="0" anchor="t"/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invGray">
          <a:xfrm>
            <a:off x="406400" y="6400801"/>
            <a:ext cx="3048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1" y="906463"/>
            <a:ext cx="5837767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117" y="906463"/>
            <a:ext cx="5839883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r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13851" y="12701"/>
            <a:ext cx="2978149" cy="63166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400" y="12701"/>
            <a:ext cx="8731251" cy="63166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2700"/>
            <a:ext cx="11912600" cy="839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1151" y="906463"/>
            <a:ext cx="5837767" cy="542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117" y="906463"/>
            <a:ext cx="5839883" cy="542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2700"/>
            <a:ext cx="11912600" cy="839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1" y="906463"/>
            <a:ext cx="5837767" cy="542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2117" y="906463"/>
            <a:ext cx="5839883" cy="542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285" y="0"/>
            <a:ext cx="11914716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11152" y="906463"/>
            <a:ext cx="11880849" cy="54737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54118" y="6599239"/>
            <a:ext cx="569383" cy="238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25000"/>
              </a:spcBef>
              <a:buSzPct val="125000"/>
              <a:buFont typeface="Wingdings" pitchFamily="2" charset="2"/>
              <a:buNone/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08618860-3153-46CC-A4A1-37526655B86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2700"/>
            <a:ext cx="11912600" cy="839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11152" y="906463"/>
            <a:ext cx="11880849" cy="54229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38" y="6495779"/>
            <a:ext cx="3735768" cy="22649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235" y="1440000"/>
            <a:ext cx="11040000" cy="1920000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 hasCustomPrompt="1"/>
          </p:nvPr>
        </p:nvSpPr>
        <p:spPr>
          <a:xfrm>
            <a:off x="900235" y="3600000"/>
            <a:ext cx="11040000" cy="960000"/>
          </a:xfrm>
        </p:spPr>
        <p:txBody>
          <a:bodyPr lIns="0" tIns="0" rIns="0"/>
          <a:lstStyle>
            <a:lvl1pPr marL="36576" indent="0" algn="r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/>
              <a:t>Click to edit subtitle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046084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672" y="1440000"/>
            <a:ext cx="1115865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458" y="1197429"/>
            <a:ext cx="914638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41686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2" y="1440000"/>
            <a:ext cx="527571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7782" y="1440000"/>
            <a:ext cx="5562551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33433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672" y="1440000"/>
            <a:ext cx="527571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7782" y="1440000"/>
            <a:ext cx="5562551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739" y="920442"/>
            <a:ext cx="11162907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458" y="1197429"/>
            <a:ext cx="914638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36092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672" y="1440000"/>
            <a:ext cx="1115865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739" y="920442"/>
            <a:ext cx="11162907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458" y="1197429"/>
            <a:ext cx="914638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66475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rence check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1" y="1440000"/>
            <a:ext cx="1116033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0" y="1524003"/>
            <a:ext cx="12192000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89325" y="1023286"/>
            <a:ext cx="4083712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89325" y="6105410"/>
            <a:ext cx="4083712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89325" y="835138"/>
            <a:ext cx="4083712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89325" y="6153730"/>
            <a:ext cx="4083712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</p:spTree>
    <p:extLst>
      <p:ext uri="{BB962C8B-B14F-4D97-AF65-F5344CB8AC3E}">
        <p14:creationId xmlns:p14="http://schemas.microsoft.com/office/powerpoint/2010/main" val="4035113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earence check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1524003"/>
            <a:ext cx="12192000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89325" y="1023286"/>
            <a:ext cx="4083712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89325" y="6105410"/>
            <a:ext cx="4083712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6730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2" y="1440000"/>
            <a:ext cx="527571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8383" y="1440000"/>
            <a:ext cx="556194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989325" y="835138"/>
            <a:ext cx="4083712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89325" y="6153730"/>
            <a:ext cx="4083712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8785" y="1339852"/>
            <a:ext cx="0" cy="50678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6730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7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1" y="906463"/>
            <a:ext cx="5837767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117" y="906463"/>
            <a:ext cx="5839883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235" y="2796215"/>
            <a:ext cx="11040000" cy="1013625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Click to Edit 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255701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1535390" y="2540003"/>
            <a:ext cx="9278624" cy="1479663"/>
          </a:xfrm>
        </p:spPr>
        <p:txBody>
          <a:bodyPr lIns="0" tIns="0" rIns="0" bIns="0">
            <a:noAutofit/>
          </a:bodyPr>
          <a:lstStyle>
            <a:lvl1pPr algn="l">
              <a:defRPr sz="3200" b="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Type or insert a quote into this box ensuring each line of text is as equal as possible.  There are three line to fill so please edit as required.  Character count </a:t>
            </a:r>
            <a:r>
              <a:rPr kumimoji="0" lang="en-GB" dirty="0" err="1"/>
              <a:t>approx</a:t>
            </a:r>
            <a:r>
              <a:rPr kumimoji="0" lang="en-GB" dirty="0"/>
              <a:t> 160</a:t>
            </a:r>
            <a:endParaRPr kumimoji="0"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59418" y="4515556"/>
            <a:ext cx="914638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sz="24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82456" y="4524561"/>
            <a:ext cx="4712219" cy="546041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7F7F7F"/>
                </a:solidFill>
              </a:defRPr>
            </a:lvl1pPr>
            <a:lvl2pPr marL="538162" indent="0">
              <a:buNone/>
              <a:defRPr sz="1200">
                <a:solidFill>
                  <a:srgbClr val="7F7F7F"/>
                </a:solidFill>
              </a:defRPr>
            </a:lvl2pPr>
            <a:lvl3pPr marL="538162" indent="0">
              <a:buNone/>
              <a:defRPr sz="1200">
                <a:solidFill>
                  <a:srgbClr val="7F7F7F"/>
                </a:solidFill>
              </a:defRPr>
            </a:lvl3pPr>
            <a:lvl4pPr marL="538162" indent="0">
              <a:buNone/>
              <a:defRPr sz="1200">
                <a:solidFill>
                  <a:srgbClr val="7F7F7F"/>
                </a:solidFill>
              </a:defRPr>
            </a:lvl4pPr>
            <a:lvl5pPr marL="538162" indent="0">
              <a:buNone/>
              <a:defRPr sz="1200">
                <a:solidFill>
                  <a:srgbClr val="7F7F7F"/>
                </a:solidFill>
              </a:defRPr>
            </a:lvl5pPr>
          </a:lstStyle>
          <a:p>
            <a:pPr lvl="0"/>
            <a:r>
              <a:rPr lang="en-GB" dirty="0"/>
              <a:t>Type acknowledgement or source of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818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167503"/>
      </p:ext>
    </p:extLst>
  </p:cSld>
  <p:clrMapOvr>
    <a:masterClrMapping/>
  </p:clrMapOvr>
  <p:transition>
    <p:pull dir="ru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27440"/>
      </p:ext>
    </p:extLst>
  </p:cSld>
  <p:clrMapOvr>
    <a:masterClrMapping/>
  </p:clrMapOvr>
  <p:transition>
    <p:pull dir="ru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4378907"/>
      </p:ext>
    </p:extLst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12700"/>
            <a:ext cx="119126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2" y="906463"/>
            <a:ext cx="11880849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</a:t>
            </a:r>
          </a:p>
          <a:p>
            <a:pPr lvl="2"/>
            <a:r>
              <a:rPr lang="en-GB" dirty="0"/>
              <a:t>Third</a:t>
            </a:r>
          </a:p>
          <a:p>
            <a:pPr lvl="3"/>
            <a:r>
              <a:rPr lang="en-GB" dirty="0"/>
              <a:t>Fourth</a:t>
            </a:r>
          </a:p>
        </p:txBody>
      </p:sp>
      <p:sp>
        <p:nvSpPr>
          <p:cNvPr id="830468" name="Line 4"/>
          <p:cNvSpPr>
            <a:spLocks noChangeShapeType="1"/>
          </p:cNvSpPr>
          <p:nvPr/>
        </p:nvSpPr>
        <p:spPr bwMode="gray">
          <a:xfrm>
            <a:off x="457200" y="787400"/>
            <a:ext cx="117348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 sz="2400">
              <a:latin typeface="Arial" pitchFamily="34" charset="0"/>
            </a:endParaRPr>
          </a:p>
        </p:txBody>
      </p:sp>
      <p:sp>
        <p:nvSpPr>
          <p:cNvPr id="830469" name="Line 5"/>
          <p:cNvSpPr>
            <a:spLocks noChangeShapeType="1"/>
          </p:cNvSpPr>
          <p:nvPr/>
        </p:nvSpPr>
        <p:spPr bwMode="gray">
          <a:xfrm>
            <a:off x="0" y="6373813"/>
            <a:ext cx="12192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 sz="2400">
              <a:latin typeface="Arial" pitchFamily="34" charset="0"/>
            </a:endParaRPr>
          </a:p>
        </p:txBody>
      </p:sp>
      <p:sp>
        <p:nvSpPr>
          <p:cNvPr id="830470" name="Rectangle 6"/>
          <p:cNvSpPr>
            <a:spLocks noChangeArrowheads="1"/>
          </p:cNvSpPr>
          <p:nvPr/>
        </p:nvSpPr>
        <p:spPr bwMode="invGray">
          <a:xfrm>
            <a:off x="9795933" y="6537326"/>
            <a:ext cx="349452" cy="26561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A1A00B9A-5B0F-4DB6-8E15-38D31F7471AF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0471" name="Text Box 7"/>
          <p:cNvSpPr txBox="1">
            <a:spLocks noChangeArrowheads="1"/>
          </p:cNvSpPr>
          <p:nvPr/>
        </p:nvSpPr>
        <p:spPr bwMode="invGray">
          <a:xfrm>
            <a:off x="406400" y="6400801"/>
            <a:ext cx="3048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pull dir="ru"/>
  </p:transition>
  <p:txStyles>
    <p:titleStyle>
      <a:lvl1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2pPr>
      <a:lvl3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3pPr>
      <a:lvl4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4pPr>
      <a:lvl5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5pPr>
      <a:lvl6pPr marL="4572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6pPr>
      <a:lvl7pPr marL="9144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7pPr>
      <a:lvl8pPr marL="13716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8pPr>
      <a:lvl9pPr marL="18288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9pPr>
    </p:titleStyle>
    <p:bodyStyle>
      <a:lvl1pPr marL="301625" indent="-3016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50875" indent="-249238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2pPr>
      <a:lvl3pPr marL="1001713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403350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4pPr>
      <a:lvl5pPr marL="18034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5pPr>
      <a:lvl6pPr marL="22606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7178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1750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6322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ex\Documents\Teaching\Book Writin'\ARM Cortex M0Plus\Production\ARM Footer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9652"/>
            <a:ext cx="12192000" cy="49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12700"/>
            <a:ext cx="119126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2" y="906463"/>
            <a:ext cx="11880849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</a:t>
            </a:r>
          </a:p>
          <a:p>
            <a:pPr lvl="2"/>
            <a:r>
              <a:rPr lang="en-GB" dirty="0"/>
              <a:t>Third</a:t>
            </a:r>
          </a:p>
          <a:p>
            <a:pPr lvl="3"/>
            <a:r>
              <a:rPr lang="en-GB" dirty="0"/>
              <a:t>Fourth</a:t>
            </a:r>
          </a:p>
        </p:txBody>
      </p:sp>
      <p:sp>
        <p:nvSpPr>
          <p:cNvPr id="830468" name="Line 4"/>
          <p:cNvSpPr>
            <a:spLocks noChangeShapeType="1"/>
          </p:cNvSpPr>
          <p:nvPr/>
        </p:nvSpPr>
        <p:spPr bwMode="gray">
          <a:xfrm>
            <a:off x="457200" y="787400"/>
            <a:ext cx="117348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 sz="2400">
              <a:latin typeface="Arial" pitchFamily="34" charset="0"/>
            </a:endParaRPr>
          </a:p>
        </p:txBody>
      </p:sp>
      <p:sp>
        <p:nvSpPr>
          <p:cNvPr id="830469" name="Line 5"/>
          <p:cNvSpPr>
            <a:spLocks noChangeShapeType="1"/>
          </p:cNvSpPr>
          <p:nvPr/>
        </p:nvSpPr>
        <p:spPr bwMode="gray">
          <a:xfrm>
            <a:off x="0" y="6373813"/>
            <a:ext cx="12192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 sz="2400">
              <a:latin typeface="Arial" pitchFamily="34" charset="0"/>
            </a:endParaRPr>
          </a:p>
        </p:txBody>
      </p:sp>
      <p:sp>
        <p:nvSpPr>
          <p:cNvPr id="830470" name="Rectangle 6"/>
          <p:cNvSpPr>
            <a:spLocks noChangeArrowheads="1"/>
          </p:cNvSpPr>
          <p:nvPr/>
        </p:nvSpPr>
        <p:spPr bwMode="invGray">
          <a:xfrm>
            <a:off x="9795933" y="6537326"/>
            <a:ext cx="349452" cy="26561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A1A00B9A-5B0F-4DB6-8E15-38D31F7471AF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0471" name="Text Box 7"/>
          <p:cNvSpPr txBox="1">
            <a:spLocks noChangeArrowheads="1"/>
          </p:cNvSpPr>
          <p:nvPr/>
        </p:nvSpPr>
        <p:spPr bwMode="invGray">
          <a:xfrm>
            <a:off x="406400" y="6400801"/>
            <a:ext cx="3048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>
    <p:pull dir="ru"/>
  </p:transition>
  <p:txStyles>
    <p:titleStyle>
      <a:lvl1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2pPr>
      <a:lvl3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3pPr>
      <a:lvl4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4pPr>
      <a:lvl5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5pPr>
      <a:lvl6pPr marL="4572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6pPr>
      <a:lvl7pPr marL="9144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7pPr>
      <a:lvl8pPr marL="13716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8pPr>
      <a:lvl9pPr marL="18288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9pPr>
    </p:titleStyle>
    <p:bodyStyle>
      <a:lvl1pPr marL="301625" indent="-3016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50875" indent="-249238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2pPr>
      <a:lvl3pPr marL="1001713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403350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4pPr>
      <a:lvl5pPr marL="18034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5pPr>
      <a:lvl6pPr marL="22606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7178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1750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6322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79999" y="336000"/>
            <a:ext cx="11162907" cy="57600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80001" y="1440000"/>
            <a:ext cx="11160332" cy="468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lvl="0" eaLnBrk="1" latinLnBrk="0" hangingPunct="1"/>
            <a:r>
              <a:rPr kumimoji="0" lang="en-GB" dirty="0"/>
              <a:t>Click to edit text</a:t>
            </a:r>
          </a:p>
          <a:p>
            <a:pPr lvl="1" eaLnBrk="1" latinLnBrk="0" hangingPunct="1"/>
            <a:r>
              <a:rPr kumimoji="0" lang="en-GB" dirty="0"/>
              <a:t>Second level</a:t>
            </a:r>
          </a:p>
          <a:p>
            <a:pPr lvl="2" eaLnBrk="1" latinLnBrk="0" hangingPunct="1"/>
            <a:r>
              <a:rPr kumimoji="0" lang="en-GB" dirty="0"/>
              <a:t>Third level</a:t>
            </a:r>
          </a:p>
          <a:p>
            <a:pPr lvl="3" eaLnBrk="1" latinLnBrk="0" hangingPunct="1"/>
            <a:r>
              <a:rPr kumimoji="0" lang="en-GB" dirty="0"/>
              <a:t>Fourth level</a:t>
            </a:r>
          </a:p>
          <a:p>
            <a:pPr lvl="4" eaLnBrk="1" latinLnBrk="0" hangingPunct="1"/>
            <a:r>
              <a:rPr kumimoji="0" lang="en-GB" dirty="0"/>
              <a:t>Fifth level</a:t>
            </a:r>
            <a:endParaRPr kumimoji="0"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77913" y="6559369"/>
            <a:ext cx="1303385" cy="240000"/>
          </a:xfrm>
          <a:prstGeom prst="rect">
            <a:avLst/>
          </a:prstGeom>
        </p:spPr>
        <p:txBody>
          <a:bodyPr vert="horz" lIns="0" tIns="0" bIns="0" anchor="t"/>
          <a:lstStyle>
            <a:defPPr>
              <a:defRPr lang="en-US"/>
            </a:defPPr>
            <a:lvl1pPr marL="0" algn="l" defTabSz="4572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Gill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9DA607-C033-414D-8F05-C963E77EB547}" type="slidenum">
              <a:rPr lang="en-US" sz="1000" smtClean="0"/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/>
          </a:p>
          <a:p>
            <a:endParaRPr lang="en-US" sz="1000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545" y="6313933"/>
            <a:ext cx="1164886" cy="363693"/>
          </a:xfrm>
          <a:prstGeom prst="rect">
            <a:avLst/>
          </a:prstGeom>
        </p:spPr>
      </p:pic>
      <p:pic>
        <p:nvPicPr>
          <p:cNvPr id="6" name="Picture 6" descr="https://brand.ncsu.edu/assets/logos/ncstate-brick-4x1-red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456" y="216583"/>
            <a:ext cx="3355975" cy="52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30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>
    <p:pull dir="ru"/>
  </p:transition>
  <p:txStyles>
    <p:titleStyle>
      <a:lvl1pPr algn="l" rtl="0" eaLnBrk="1" latinLnBrk="0" hangingPunct="1">
        <a:spcBef>
          <a:spcPct val="0"/>
        </a:spcBef>
        <a:buNone/>
        <a:tabLst>
          <a:tab pos="2155825" algn="l"/>
        </a:tabLst>
        <a:defRPr kumimoji="0" sz="3800" b="0" i="0" kern="1200">
          <a:solidFill>
            <a:schemeClr val="accent1"/>
          </a:solidFill>
          <a:effectLst/>
          <a:latin typeface="Gill Sans MT"/>
          <a:ea typeface="+mj-ea"/>
          <a:cs typeface="Gill Sans MT"/>
        </a:defRPr>
      </a:lvl1pPr>
    </p:titleStyle>
    <p:bodyStyle>
      <a:lvl1pPr marL="265113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400" b="0" i="0" kern="1200">
          <a:solidFill>
            <a:schemeClr val="tx1"/>
          </a:solidFill>
          <a:effectLst/>
          <a:latin typeface="Gill Sans MT"/>
          <a:ea typeface="+mn-ea"/>
          <a:cs typeface="Gill Sans MT"/>
        </a:defRPr>
      </a:lvl1pPr>
      <a:lvl2pPr marL="627063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855663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1800" b="0" i="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1033463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1600" b="0" i="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1201738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1400" b="0" i="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4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4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1026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209800" y="1981200"/>
            <a:ext cx="7772400" cy="1917700"/>
          </a:xfrm>
        </p:spPr>
        <p:txBody>
          <a:bodyPr/>
          <a:lstStyle/>
          <a:p>
            <a:pPr>
              <a:defRPr/>
            </a:pPr>
            <a:r>
              <a:rPr lang="en-US" sz="4400" dirty="0"/>
              <a:t>Timer Peripherals</a:t>
            </a:r>
          </a:p>
        </p:txBody>
      </p:sp>
      <p:sp>
        <p:nvSpPr>
          <p:cNvPr id="2051" name="Rectangle 102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Load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generate an interrupt every T seconds</a:t>
            </a:r>
          </a:p>
          <a:p>
            <a:r>
              <a:rPr lang="en-US" dirty="0"/>
              <a:t>LDV = round(T*</a:t>
            </a:r>
            <a:r>
              <a:rPr lang="en-US" dirty="0" err="1"/>
              <a:t>f</a:t>
            </a:r>
            <a:r>
              <a:rPr lang="en-US" baseline="-25000" dirty="0" err="1"/>
              <a:t>count</a:t>
            </a:r>
            <a:r>
              <a:rPr lang="en-US" dirty="0"/>
              <a:t> - 1)</a:t>
            </a:r>
          </a:p>
          <a:p>
            <a:pPr lvl="1"/>
            <a:r>
              <a:rPr lang="en-US" dirty="0"/>
              <a:t>-1 since the counter counts down to 0</a:t>
            </a:r>
          </a:p>
          <a:p>
            <a:pPr lvl="1"/>
            <a:r>
              <a:rPr lang="en-US" dirty="0"/>
              <a:t>Round since LDV register is an integer, not a real number</a:t>
            </a:r>
          </a:p>
          <a:p>
            <a:pPr lvl="2"/>
            <a:r>
              <a:rPr lang="en-US" dirty="0"/>
              <a:t>Rounding provides closest integer to desired value, resulting in minimum timing error</a:t>
            </a:r>
          </a:p>
          <a:p>
            <a:r>
              <a:rPr lang="en-US" dirty="0"/>
              <a:t>Example: Interrupt every 137.41 ms</a:t>
            </a:r>
          </a:p>
          <a:p>
            <a:pPr lvl="1"/>
            <a:r>
              <a:rPr lang="en-US" dirty="0"/>
              <a:t>LDV = 137.41 ms * 24 MHz - 1 = 3297839</a:t>
            </a:r>
          </a:p>
          <a:p>
            <a:r>
              <a:rPr lang="en-US" dirty="0"/>
              <a:t>Example: Interrupt with a frequency of 91 Hz</a:t>
            </a:r>
          </a:p>
          <a:p>
            <a:pPr lvl="1"/>
            <a:r>
              <a:rPr lang="en-US" dirty="0"/>
              <a:t>LDV = (1/91 Hz)*24 MHz - 1 = round (263735.2637-1) = 263734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8024"/>
      </p:ext>
    </p:extLst>
  </p:cSld>
  <p:clrMapOvr>
    <a:masterClrMapping/>
  </p:clrMapOvr>
  <p:transition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Configuring the PIT and NVIC for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PIT</a:t>
            </a:r>
          </a:p>
          <a:p>
            <a:pPr lvl="1"/>
            <a:r>
              <a:rPr lang="en-US" dirty="0"/>
              <a:t>Let the PIT channel generate interrupt requests</a:t>
            </a:r>
          </a:p>
          <a:p>
            <a:pPr marL="914400" lvl="2" indent="0">
              <a:buNone/>
            </a:pPr>
            <a:r>
              <a:rPr lang="en-US" sz="2000" dirty="0">
                <a:latin typeface="Lucida Console" pitchFamily="49" charset="0"/>
              </a:rPr>
              <a:t>PIT-&gt;CHANNEL[0].TCTRL |= PIT_TCTRL_TIE_MASK;</a:t>
            </a:r>
          </a:p>
          <a:p>
            <a:r>
              <a:rPr lang="en-US" dirty="0"/>
              <a:t>Configure NVIC</a:t>
            </a:r>
          </a:p>
          <a:p>
            <a:pPr lvl="1"/>
            <a:r>
              <a:rPr lang="en-US" dirty="0"/>
              <a:t>Set PIT IRQ priority</a:t>
            </a:r>
          </a:p>
          <a:p>
            <a:pPr marL="914400" lvl="2" indent="0">
              <a:buNone/>
            </a:pPr>
            <a:r>
              <a:rPr lang="en-US" sz="2000" dirty="0" err="1">
                <a:latin typeface="Lucida Console" pitchFamily="49" charset="0"/>
              </a:rPr>
              <a:t>NVIC_SetPriority</a:t>
            </a:r>
            <a:r>
              <a:rPr lang="en-US" sz="2000" dirty="0">
                <a:latin typeface="Lucida Console" pitchFamily="49" charset="0"/>
              </a:rPr>
              <a:t>(</a:t>
            </a:r>
            <a:r>
              <a:rPr lang="en-US" sz="2000" dirty="0" err="1">
                <a:latin typeface="Lucida Console" pitchFamily="49" charset="0"/>
              </a:rPr>
              <a:t>PIT_IRQn</a:t>
            </a:r>
            <a:r>
              <a:rPr lang="en-US" sz="2000" dirty="0">
                <a:latin typeface="Lucida Console" pitchFamily="49" charset="0"/>
              </a:rPr>
              <a:t>, 128); // 0, 64, 128 or 192</a:t>
            </a:r>
          </a:p>
          <a:p>
            <a:pPr lvl="1"/>
            <a:r>
              <a:rPr lang="en-US" dirty="0"/>
              <a:t>Clear any pending IRQ from PIT</a:t>
            </a:r>
          </a:p>
          <a:p>
            <a:pPr marL="914400" lvl="2" indent="0">
              <a:buNone/>
            </a:pPr>
            <a:r>
              <a:rPr lang="en-US" sz="2000" dirty="0" err="1">
                <a:latin typeface="Lucida Console" pitchFamily="49" charset="0"/>
              </a:rPr>
              <a:t>NVIC_ClearPendingIRQ</a:t>
            </a:r>
            <a:r>
              <a:rPr lang="en-US" sz="2000" dirty="0">
                <a:latin typeface="Lucida Console" pitchFamily="49" charset="0"/>
              </a:rPr>
              <a:t>(</a:t>
            </a:r>
            <a:r>
              <a:rPr lang="en-US" sz="2000" dirty="0" err="1">
                <a:latin typeface="Lucida Console" pitchFamily="49" charset="0"/>
              </a:rPr>
              <a:t>PIT_IRQn</a:t>
            </a:r>
            <a:r>
              <a:rPr lang="en-US" sz="2000" dirty="0">
                <a:latin typeface="Lucida Console" pitchFamily="49" charset="0"/>
              </a:rPr>
              <a:t>); </a:t>
            </a:r>
          </a:p>
          <a:p>
            <a:pPr lvl="1"/>
            <a:r>
              <a:rPr lang="en-US" dirty="0"/>
              <a:t>Enable the PIT interrupt in the NVIC</a:t>
            </a:r>
          </a:p>
          <a:p>
            <a:pPr marL="914400" lvl="2" indent="0">
              <a:buNone/>
            </a:pPr>
            <a:r>
              <a:rPr lang="en-US" sz="2000" dirty="0" err="1">
                <a:latin typeface="Lucida Console" pitchFamily="49" charset="0"/>
              </a:rPr>
              <a:t>NVIC_EnableIRQ</a:t>
            </a:r>
            <a:r>
              <a:rPr lang="en-US" sz="2000" dirty="0">
                <a:latin typeface="Lucida Console" pitchFamily="49" charset="0"/>
              </a:rPr>
              <a:t>(</a:t>
            </a:r>
            <a:r>
              <a:rPr lang="en-US" sz="2000" dirty="0" err="1">
                <a:latin typeface="Lucida Console" pitchFamily="49" charset="0"/>
              </a:rPr>
              <a:t>PIT_IRQn</a:t>
            </a:r>
            <a:r>
              <a:rPr lang="en-US" sz="2000" dirty="0">
                <a:latin typeface="Lucida Console" pitchFamily="49" charset="0"/>
              </a:rPr>
              <a:t>);	</a:t>
            </a:r>
          </a:p>
          <a:p>
            <a:r>
              <a:rPr lang="en-US" dirty="0"/>
              <a:t>Make sure interrupts are not masked globally</a:t>
            </a:r>
          </a:p>
          <a:p>
            <a:pPr marL="914400" lvl="2" indent="0">
              <a:buNone/>
            </a:pPr>
            <a:r>
              <a:rPr lang="en-US" sz="2000" dirty="0">
                <a:latin typeface="Lucida Console" pitchFamily="49" charset="0"/>
              </a:rPr>
              <a:t>__</a:t>
            </a:r>
            <a:r>
              <a:rPr lang="en-US" sz="2000" dirty="0" err="1">
                <a:latin typeface="Lucida Console" pitchFamily="49" charset="0"/>
              </a:rPr>
              <a:t>enable_irq</a:t>
            </a:r>
            <a:r>
              <a:rPr lang="en-US" sz="2000" dirty="0">
                <a:latin typeface="Lucida Console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833396"/>
      </p:ext>
    </p:extLst>
  </p:cSld>
  <p:clrMapOvr>
    <a:masterClrMapping/>
  </p:clrMapOvr>
  <p:transition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Interrupt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interrupt for entire PIT</a:t>
            </a:r>
          </a:p>
          <a:p>
            <a:endParaRPr lang="en-US" dirty="0"/>
          </a:p>
          <a:p>
            <a:r>
              <a:rPr lang="en-US" dirty="0"/>
              <a:t>CMSIS ISR name: </a:t>
            </a:r>
            <a:r>
              <a:rPr lang="en-US" dirty="0" err="1"/>
              <a:t>PIT_IRQHandler</a:t>
            </a:r>
            <a:endParaRPr lang="en-US" dirty="0"/>
          </a:p>
          <a:p>
            <a:endParaRPr lang="en-US" dirty="0"/>
          </a:p>
          <a:p>
            <a:r>
              <a:rPr lang="en-US" dirty="0"/>
              <a:t>ISR activities</a:t>
            </a:r>
          </a:p>
          <a:p>
            <a:pPr lvl="1"/>
            <a:r>
              <a:rPr lang="en-US" dirty="0"/>
              <a:t>Determine which channel triggered interrupt</a:t>
            </a:r>
          </a:p>
          <a:p>
            <a:pPr marL="914400" lvl="2" indent="0">
              <a:buNone/>
            </a:pPr>
            <a:r>
              <a:rPr lang="en-US" sz="2000" dirty="0">
                <a:latin typeface="Lucida Console" pitchFamily="49" charset="0"/>
              </a:rPr>
              <a:t>if (PIT-&gt;CHANNEL[n].TFLG &amp; PIT_TFLG_TIF_MASK) {</a:t>
            </a:r>
          </a:p>
          <a:p>
            <a:pPr lvl="1"/>
            <a:r>
              <a:rPr lang="en-US" dirty="0"/>
              <a:t>Clear interrupt request flag for channel by writing one to it</a:t>
            </a:r>
          </a:p>
          <a:p>
            <a:pPr marL="914400" lvl="2" indent="0">
              <a:buNone/>
            </a:pPr>
            <a:r>
              <a:rPr lang="en-US" sz="2000" dirty="0">
                <a:latin typeface="Lucida Console" pitchFamily="49" charset="0"/>
              </a:rPr>
              <a:t>PIT-&gt;CHANNEL[0].TFLG |= PIT_TFLG_TIF_MASK;</a:t>
            </a:r>
          </a:p>
          <a:p>
            <a:pPr lvl="1"/>
            <a:r>
              <a:rPr lang="en-US" dirty="0"/>
              <a:t>Do the ISR’s work</a:t>
            </a:r>
          </a:p>
          <a:p>
            <a:pPr lvl="2"/>
            <a:endParaRPr lang="en-US" sz="2000" dirty="0">
              <a:latin typeface="Lucida Console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63892"/>
      </p:ext>
    </p:extLst>
  </p:cSld>
  <p:clrMapOvr>
    <a:masterClrMapping/>
  </p:clrMapOvr>
  <p:transition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Starting and Stopping the Timer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99" y="1143000"/>
            <a:ext cx="10340401" cy="5715000"/>
          </a:xfrm>
        </p:spPr>
        <p:txBody>
          <a:bodyPr/>
          <a:lstStyle/>
          <a:p>
            <a:r>
              <a:rPr lang="en-US" dirty="0"/>
              <a:t>Start the timer channel	</a:t>
            </a:r>
          </a:p>
          <a:p>
            <a:pPr marL="457200" lvl="1" indent="0">
              <a:buNone/>
            </a:pPr>
            <a:r>
              <a:rPr lang="en-US" dirty="0">
                <a:latin typeface="Lucida Console" pitchFamily="49" charset="0"/>
              </a:rPr>
              <a:t>PIT-&gt;CHANNEL[0].TCTRL |= PIT_TCTRL_TEN_MASK;</a:t>
            </a:r>
          </a:p>
          <a:p>
            <a:endParaRPr lang="en-US" dirty="0"/>
          </a:p>
          <a:p>
            <a:r>
              <a:rPr lang="en-US" dirty="0"/>
              <a:t>Stop the timer channel	</a:t>
            </a:r>
          </a:p>
          <a:p>
            <a:pPr marL="457200" lvl="1" indent="0">
              <a:buNone/>
            </a:pPr>
            <a:r>
              <a:rPr lang="en-US" dirty="0">
                <a:latin typeface="Lucida Console" pitchFamily="49" charset="0"/>
              </a:rPr>
              <a:t>PIT-&gt;CHANNEL[0].TCTRL &amp;= ~PIT_TCTRL_TEN_MASK;</a:t>
            </a:r>
          </a:p>
          <a:p>
            <a:pPr marL="457200" lvl="1" indent="0">
              <a:buNone/>
            </a:pPr>
            <a:endParaRPr lang="en-US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795588"/>
      </p:ext>
    </p:extLst>
  </p:cSld>
  <p:clrMapOvr>
    <a:masterClrMapping/>
  </p:clrMapOvr>
  <p:transition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Stopwatch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99" y="1143000"/>
            <a:ext cx="10111801" cy="5638800"/>
          </a:xfrm>
        </p:spPr>
        <p:txBody>
          <a:bodyPr/>
          <a:lstStyle/>
          <a:p>
            <a:r>
              <a:rPr lang="en-US" dirty="0"/>
              <a:t>Measure time with 100 us resolution</a:t>
            </a:r>
          </a:p>
          <a:p>
            <a:r>
              <a:rPr lang="en-US" dirty="0"/>
              <a:t>Display elapsed time, updating screen every 10 ms</a:t>
            </a:r>
          </a:p>
          <a:p>
            <a:r>
              <a:rPr lang="en-US" dirty="0"/>
              <a:t>Controls</a:t>
            </a:r>
          </a:p>
          <a:p>
            <a:pPr lvl="1"/>
            <a:r>
              <a:rPr lang="en-US" dirty="0"/>
              <a:t>S1: toggle start/stop</a:t>
            </a:r>
          </a:p>
          <a:p>
            <a:r>
              <a:rPr lang="en-US" dirty="0"/>
              <a:t>Use PIT</a:t>
            </a:r>
          </a:p>
          <a:p>
            <a:pPr lvl="1"/>
            <a:r>
              <a:rPr lang="en-US" dirty="0"/>
              <a:t>Counter increment every 100 us</a:t>
            </a:r>
          </a:p>
          <a:p>
            <a:pPr lvl="2"/>
            <a:r>
              <a:rPr lang="en-US" sz="2000" dirty="0"/>
              <a:t>Set to PIT Channel 0 to expire every 100 us</a:t>
            </a:r>
          </a:p>
          <a:p>
            <a:pPr lvl="2"/>
            <a:r>
              <a:rPr lang="en-US" sz="2000" dirty="0"/>
              <a:t>Calculate load value LDVAL = round (100 us * 24 MHz -1) = 2399</a:t>
            </a:r>
          </a:p>
          <a:p>
            <a:pPr lvl="1"/>
            <a:r>
              <a:rPr lang="en-US" dirty="0"/>
              <a:t>LCD Update every 10 ms</a:t>
            </a:r>
          </a:p>
          <a:p>
            <a:pPr lvl="2"/>
            <a:r>
              <a:rPr lang="en-US" sz="2000" dirty="0"/>
              <a:t>Update LCD every nth PIT ISR</a:t>
            </a:r>
          </a:p>
          <a:p>
            <a:pPr lvl="2"/>
            <a:r>
              <a:rPr lang="en-US" sz="2000" dirty="0"/>
              <a:t>n = 10 ms/100us = 100</a:t>
            </a:r>
          </a:p>
          <a:p>
            <a:pPr lvl="2"/>
            <a:r>
              <a:rPr lang="en-US" sz="2000" dirty="0"/>
              <a:t>Don’t update LCD in ISR! Too slow.</a:t>
            </a:r>
          </a:p>
          <a:p>
            <a:pPr lvl="2"/>
            <a:r>
              <a:rPr lang="en-US" sz="2000" dirty="0"/>
              <a:t>Instead set flag </a:t>
            </a:r>
            <a:r>
              <a:rPr lang="en-US" sz="2000" dirty="0" err="1"/>
              <a:t>LCD_Update</a:t>
            </a:r>
            <a:r>
              <a:rPr lang="en-US" sz="2000" dirty="0"/>
              <a:t> in ISR, poll it in main loop</a:t>
            </a:r>
          </a:p>
        </p:txBody>
      </p:sp>
    </p:spTree>
    <p:extLst>
      <p:ext uri="{BB962C8B-B14F-4D97-AF65-F5344CB8AC3E}">
        <p14:creationId xmlns:p14="http://schemas.microsoft.com/office/powerpoint/2010/main" val="4078006357"/>
      </p:ext>
    </p:extLst>
  </p:cSld>
  <p:clrMapOvr>
    <a:masterClrMapping/>
  </p:clrMapOvr>
  <p:transition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6313" y="2895601"/>
            <a:ext cx="7772400" cy="1362075"/>
          </a:xfrm>
        </p:spPr>
        <p:txBody>
          <a:bodyPr/>
          <a:lstStyle/>
          <a:p>
            <a:r>
              <a:rPr lang="en-US" dirty="0"/>
              <a:t>Timer/PWM Module (TPM)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33600" y="4038601"/>
            <a:ext cx="7772400" cy="1500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8801"/>
      </p:ext>
    </p:extLst>
  </p:cSld>
  <p:clrMapOvr>
    <a:masterClrMapping/>
  </p:clrMapOvr>
  <p:transition>
    <p:pull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TPM - Timer/PWM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99" y="990600"/>
            <a:ext cx="4930201" cy="58674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000" dirty="0"/>
              <a:t>Core: Module counter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Two clock options - external or internal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Prescaler to divide clock by 1 to 128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16-bit counter </a:t>
            </a:r>
          </a:p>
          <a:p>
            <a:pPr lvl="2">
              <a:spcBef>
                <a:spcPts val="300"/>
              </a:spcBef>
            </a:pPr>
            <a:r>
              <a:rPr lang="en-US" sz="1600" dirty="0"/>
              <a:t>Can count up or up/down</a:t>
            </a:r>
          </a:p>
          <a:p>
            <a:pPr lvl="2">
              <a:spcBef>
                <a:spcPts val="300"/>
              </a:spcBef>
            </a:pPr>
            <a:r>
              <a:rPr lang="en-US" sz="1600" dirty="0"/>
              <a:t>Can reload with set load value or wrap around (to FFFF or 0000)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Multiple (6) independent channels 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3 modes</a:t>
            </a:r>
          </a:p>
          <a:p>
            <a:pPr lvl="2">
              <a:spcBef>
                <a:spcPts val="300"/>
              </a:spcBef>
            </a:pPr>
            <a:r>
              <a:rPr lang="en-US" sz="1600" dirty="0"/>
              <a:t>Capture Mode: capture timer’s value when input signal changes</a:t>
            </a:r>
          </a:p>
          <a:p>
            <a:pPr lvl="2">
              <a:spcBef>
                <a:spcPts val="300"/>
              </a:spcBef>
            </a:pPr>
            <a:r>
              <a:rPr lang="en-US" sz="1600" dirty="0"/>
              <a:t>Output Compare: Change output signal when timer reaches certain value</a:t>
            </a:r>
          </a:p>
          <a:p>
            <a:pPr lvl="2">
              <a:spcBef>
                <a:spcPts val="300"/>
              </a:spcBef>
            </a:pPr>
            <a:r>
              <a:rPr lang="en-US" sz="1600" dirty="0"/>
              <a:t>PWM: Generate pulse-width-modulated signal. Width of pulse is proportional to specified value.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Each channel can generate interrupt, DMA request, hardware trigger on overflow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One I/O pin per channel: </a:t>
            </a:r>
            <a:r>
              <a:rPr lang="en-US" sz="1800" dirty="0" err="1"/>
              <a:t>TPM_CHn</a:t>
            </a:r>
            <a:endParaRPr 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210" y="934860"/>
            <a:ext cx="6744010" cy="508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325397"/>
      </p:ext>
    </p:extLst>
  </p:cSld>
  <p:clrMapOvr>
    <a:masterClrMapping/>
  </p:clrMapOvr>
  <p:transition>
    <p:pull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47800" y="822960"/>
            <a:ext cx="8338131" cy="2667000"/>
            <a:chOff x="1758798" y="901557"/>
            <a:chExt cx="7385202" cy="236220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72" b="60621"/>
            <a:stretch/>
          </p:blipFill>
          <p:spPr bwMode="auto">
            <a:xfrm>
              <a:off x="1758798" y="901557"/>
              <a:ext cx="7385202" cy="236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2286000" y="2819400"/>
              <a:ext cx="1905000" cy="44435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99" y="3505200"/>
            <a:ext cx="11483401" cy="3200401"/>
          </a:xfrm>
        </p:spPr>
        <p:txBody>
          <a:bodyPr numCol="2"/>
          <a:lstStyle/>
          <a:p>
            <a:pPr>
              <a:spcBef>
                <a:spcPts val="300"/>
              </a:spcBef>
            </a:pPr>
            <a:r>
              <a:rPr lang="en-US" sz="2000" dirty="0"/>
              <a:t>Clock source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CMOD: selects internal or external clock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Prescaler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PS: divide selected clock by 1, 2, 4, 8, 16, 32,64, 128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Count Mode: direction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CPWMS: count up (0) or up &amp; down (1)</a:t>
            </a:r>
          </a:p>
          <a:p>
            <a:pPr>
              <a:spcBef>
                <a:spcPts val="300"/>
              </a:spcBef>
            </a:pPr>
            <a:endParaRPr lang="en-US" sz="2000" dirty="0"/>
          </a:p>
          <a:p>
            <a:pPr>
              <a:spcBef>
                <a:spcPts val="300"/>
              </a:spcBef>
            </a:pPr>
            <a:endParaRPr lang="en-US" sz="2000" dirty="0"/>
          </a:p>
          <a:p>
            <a:pPr>
              <a:spcBef>
                <a:spcPts val="300"/>
              </a:spcBef>
            </a:pPr>
            <a:endParaRPr lang="en-US" sz="2000" dirty="0"/>
          </a:p>
          <a:p>
            <a:pPr>
              <a:spcBef>
                <a:spcPts val="300"/>
              </a:spcBef>
            </a:pPr>
            <a:r>
              <a:rPr lang="en-US" sz="2000" dirty="0"/>
              <a:t>Count Modulus: value to counts up to</a:t>
            </a:r>
          </a:p>
          <a:p>
            <a:pPr lvl="1">
              <a:spcBef>
                <a:spcPts val="300"/>
              </a:spcBef>
            </a:pPr>
            <a:r>
              <a:rPr lang="en-US" sz="1600" dirty="0"/>
              <a:t>MOD: 16-bit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Timer overflows when counter goes past MOD value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Up counting: 0, 1, 2, … MOD, 0/Overflow, 1, 2, … MOD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Up/down counting: 0, 1, 2, … MOD, MOD-1/Interrupt, MOD-2, … 2, 1, 0, 1, 2, …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DMA: Enable DMA transfer on overflow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TOF: Flag indicating timer has overflowed</a:t>
            </a:r>
          </a:p>
        </p:txBody>
      </p:sp>
    </p:spTree>
    <p:extLst>
      <p:ext uri="{BB962C8B-B14F-4D97-AF65-F5344CB8AC3E}">
        <p14:creationId xmlns:p14="http://schemas.microsoft.com/office/powerpoint/2010/main" val="3084856853"/>
      </p:ext>
    </p:extLst>
  </p:cSld>
  <p:clrMapOvr>
    <a:masterClrMapping/>
  </p:clrMapOvr>
  <p:transition>
    <p:pull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Counter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99" y="3733800"/>
            <a:ext cx="5463601" cy="3124200"/>
          </a:xfrm>
        </p:spPr>
        <p:txBody>
          <a:bodyPr/>
          <a:lstStyle/>
          <a:p>
            <a:r>
              <a:rPr lang="en-US" sz="2000" dirty="0"/>
              <a:t>Count external events applied on input pin</a:t>
            </a:r>
          </a:p>
          <a:p>
            <a:pPr lvl="1"/>
            <a:r>
              <a:rPr lang="en-US" sz="1800" dirty="0"/>
              <a:t>Set CMOD = 01 to select external clock</a:t>
            </a:r>
          </a:p>
          <a:p>
            <a:pPr lvl="1"/>
            <a:r>
              <a:rPr lang="en-US" sz="1800" dirty="0"/>
              <a:t>Set PS = 000 (unless division needed</a:t>
            </a:r>
          </a:p>
          <a:p>
            <a:r>
              <a:rPr lang="en-US" sz="2000" dirty="0"/>
              <a:t>Timer overflow flag TOF set to 1 upon receiving MOD * prescaler pulses</a:t>
            </a:r>
          </a:p>
          <a:p>
            <a:r>
              <a:rPr lang="en-US" sz="2000" dirty="0"/>
              <a:t>Can generate interrupt if TOIE is set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38300" y="838200"/>
            <a:ext cx="8610600" cy="2754151"/>
            <a:chOff x="1758798" y="901557"/>
            <a:chExt cx="7385202" cy="23622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72" b="60621"/>
            <a:stretch/>
          </p:blipFill>
          <p:spPr bwMode="auto">
            <a:xfrm>
              <a:off x="1758798" y="901557"/>
              <a:ext cx="7385202" cy="236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 bwMode="auto">
            <a:xfrm>
              <a:off x="2286000" y="2819400"/>
              <a:ext cx="1905000" cy="44435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670417"/>
              </p:ext>
            </p:extLst>
          </p:nvPr>
        </p:nvGraphicFramePr>
        <p:xfrm>
          <a:off x="6629400" y="3733800"/>
          <a:ext cx="2438400" cy="2514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2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2-0 PS</a:t>
                      </a: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Prescaler</a:t>
                      </a:r>
                      <a:r>
                        <a:rPr lang="en-US" sz="1400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Factor</a:t>
                      </a:r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000</a:t>
                      </a: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001</a:t>
                      </a: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010</a:t>
                      </a: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011</a:t>
                      </a: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101</a:t>
                      </a: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110</a:t>
                      </a: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111</a:t>
                      </a: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128</a:t>
                      </a:r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619906"/>
      </p:ext>
    </p:extLst>
  </p:cSld>
  <p:clrMapOvr>
    <a:masterClrMapping/>
  </p:clrMapOvr>
  <p:transition>
    <p:pull dir="r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 Mode and Modulo - Counting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00" y="4648200"/>
            <a:ext cx="11465366" cy="1600200"/>
          </a:xfrm>
        </p:spPr>
        <p:txBody>
          <a:bodyPr numCol="2"/>
          <a:lstStyle/>
          <a:p>
            <a:r>
              <a:rPr lang="en-US" dirty="0"/>
              <a:t>Counter increments with each clock tick</a:t>
            </a:r>
          </a:p>
          <a:p>
            <a:r>
              <a:rPr lang="en-US" dirty="0"/>
              <a:t>When counter reaches MOD,</a:t>
            </a:r>
          </a:p>
          <a:p>
            <a:pPr lvl="1"/>
            <a:r>
              <a:rPr lang="en-US" dirty="0"/>
              <a:t>set TOF bit (timer overflow) </a:t>
            </a:r>
          </a:p>
          <a:p>
            <a:pPr lvl="1"/>
            <a:r>
              <a:rPr lang="en-US" dirty="0"/>
              <a:t>reset counter value to 0</a:t>
            </a:r>
          </a:p>
          <a:p>
            <a:r>
              <a:rPr lang="en-US" dirty="0"/>
              <a:t>Frequency of overflows is timer clock frequency / (1 + MOD)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100" y="838200"/>
            <a:ext cx="915037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604517"/>
      </p:ext>
    </p:extLst>
  </p:cSld>
  <p:clrMapOvr>
    <a:masterClrMapping/>
  </p:clrMapOvr>
  <p:transition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KL25 Timer Peripherals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99" y="1143000"/>
            <a:ext cx="11384402" cy="5029200"/>
          </a:xfrm>
        </p:spPr>
        <p:txBody>
          <a:bodyPr numCol="2"/>
          <a:lstStyle/>
          <a:p>
            <a:pPr>
              <a:spcBef>
                <a:spcPts val="600"/>
              </a:spcBef>
            </a:pPr>
            <a:r>
              <a:rPr lang="en-US" dirty="0"/>
              <a:t>PIT - Periodic Interrupt Timer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Can generate periodically generate interrupts or trigger DMA (direct memory access) transfers</a:t>
            </a:r>
          </a:p>
          <a:p>
            <a:pPr>
              <a:spcBef>
                <a:spcPts val="600"/>
              </a:spcBef>
            </a:pPr>
            <a:r>
              <a:rPr lang="en-US" dirty="0"/>
              <a:t>TPM - Timer/PWM Module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Connected to I/O pins, has input capture and output compare support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Can generate PWM signals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Can generate interrupts and DMA requests</a:t>
            </a:r>
          </a:p>
          <a:p>
            <a:pPr>
              <a:spcBef>
                <a:spcPts val="600"/>
              </a:spcBef>
            </a:pPr>
            <a:r>
              <a:rPr lang="en-US" dirty="0"/>
              <a:t>LPTMR - Low-Power Timer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Can operate as timer or counter in all power modes (including low-leakage modes)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Can wake up system with interrupt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Can trigger hardware</a:t>
            </a:r>
          </a:p>
          <a:p>
            <a:pPr>
              <a:spcBef>
                <a:spcPts val="600"/>
              </a:spcBef>
            </a:pPr>
            <a:r>
              <a:rPr lang="en-US" dirty="0"/>
              <a:t>Real-Time Clock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Powered by external 32.768 kHz crystal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Tracks elapsed time (seconds) in 32-bit register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Can set alarm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Can generate 1Hz output signal and/or interrupt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Can wake up system with interrupt</a:t>
            </a:r>
          </a:p>
          <a:p>
            <a:pPr>
              <a:spcBef>
                <a:spcPts val="600"/>
              </a:spcBef>
            </a:pPr>
            <a:r>
              <a:rPr lang="en-US" dirty="0"/>
              <a:t>SYSTICK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Part of CPU core’s peripherals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Can generate periodic interrupt</a:t>
            </a:r>
          </a:p>
        </p:txBody>
      </p:sp>
    </p:spTree>
    <p:extLst>
      <p:ext uri="{BB962C8B-B14F-4D97-AF65-F5344CB8AC3E}">
        <p14:creationId xmlns:p14="http://schemas.microsoft.com/office/powerpoint/2010/main" val="4190813152"/>
      </p:ext>
    </p:extLst>
  </p:cSld>
  <p:clrMapOvr>
    <a:masterClrMapping/>
  </p:clrMapOvr>
  <p:transition>
    <p:pull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Count Mode and Modulo - Counting Up and 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99" y="4648200"/>
            <a:ext cx="11465368" cy="2045554"/>
          </a:xfrm>
        </p:spPr>
        <p:txBody>
          <a:bodyPr numCol="2"/>
          <a:lstStyle/>
          <a:p>
            <a:r>
              <a:rPr lang="en-US" sz="2000" dirty="0"/>
              <a:t>Up-counting phase</a:t>
            </a:r>
          </a:p>
          <a:p>
            <a:pPr lvl="1"/>
            <a:r>
              <a:rPr lang="en-US" sz="1800" dirty="0"/>
              <a:t>Counter increments with each clock tick</a:t>
            </a:r>
          </a:p>
          <a:p>
            <a:pPr lvl="1"/>
            <a:r>
              <a:rPr lang="en-US" sz="1800" dirty="0"/>
              <a:t>When counter reaches MOD, set TOF bit (timer overflow), set to down-count mode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Down-counting phase</a:t>
            </a:r>
          </a:p>
          <a:p>
            <a:pPr lvl="1"/>
            <a:r>
              <a:rPr lang="en-US" sz="1800" dirty="0"/>
              <a:t>Counter decrements with each clock tick</a:t>
            </a:r>
          </a:p>
          <a:p>
            <a:pPr lvl="1"/>
            <a:r>
              <a:rPr lang="en-US" sz="1800" dirty="0"/>
              <a:t>When counter reaches 0, set to up-count mode</a:t>
            </a:r>
          </a:p>
          <a:p>
            <a:r>
              <a:rPr lang="en-US" sz="2000" dirty="0"/>
              <a:t>Frequency of overflows is timer clock frequency / </a:t>
            </a:r>
            <a:br>
              <a:rPr lang="en-US" sz="2000" dirty="0"/>
            </a:br>
            <a:r>
              <a:rPr lang="en-US" sz="2000" dirty="0"/>
              <a:t>(2 * MOD)</a:t>
            </a:r>
          </a:p>
          <a:p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762000"/>
            <a:ext cx="791849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3075864"/>
      </p:ext>
    </p:extLst>
  </p:cSld>
  <p:clrMapOvr>
    <a:masterClrMapping/>
  </p:clrMapOvr>
  <p:transition>
    <p:pull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TPM Configuration (</a:t>
            </a:r>
            <a:r>
              <a:rPr lang="en-US" dirty="0" err="1"/>
              <a:t>TPMx_CONF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7364" y="3429000"/>
            <a:ext cx="8910637" cy="2900363"/>
          </a:xfrm>
        </p:spPr>
        <p:txBody>
          <a:bodyPr/>
          <a:lstStyle/>
          <a:p>
            <a:r>
              <a:rPr lang="en-US" sz="2000" dirty="0"/>
              <a:t>TRGSEL - input trigger select</a:t>
            </a:r>
          </a:p>
          <a:p>
            <a:r>
              <a:rPr lang="en-US" sz="2000" dirty="0"/>
              <a:t>CROT - counter reload on trigger</a:t>
            </a:r>
          </a:p>
          <a:p>
            <a:r>
              <a:rPr lang="en-US" sz="2000" dirty="0"/>
              <a:t>CSOO - counter stop on overflow</a:t>
            </a:r>
          </a:p>
          <a:p>
            <a:r>
              <a:rPr lang="en-US" sz="2000" dirty="0"/>
              <a:t>CSOT - counter start on trigger</a:t>
            </a:r>
          </a:p>
          <a:p>
            <a:r>
              <a:rPr lang="en-US" sz="2000" dirty="0"/>
              <a:t>GTBEEN - external global time base enable (rather than LPTPM counter)</a:t>
            </a:r>
          </a:p>
          <a:p>
            <a:r>
              <a:rPr lang="en-US" sz="2000" dirty="0"/>
              <a:t>DBGMODE - let LPTPM counter increment during debug mode</a:t>
            </a:r>
          </a:p>
          <a:p>
            <a:r>
              <a:rPr lang="en-US" sz="2000" dirty="0"/>
              <a:t>DOZEEN - pause LPTPM when in doze mode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012" y="840994"/>
            <a:ext cx="7071526" cy="250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06277"/>
      </p:ext>
    </p:extLst>
  </p:cSld>
  <p:clrMapOvr>
    <a:masterClrMapping/>
  </p:clrMapOvr>
  <p:transition>
    <p:pull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TPM Status (</a:t>
            </a:r>
            <a:r>
              <a:rPr lang="en-US" dirty="0" err="1"/>
              <a:t>TPMx_STATUS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7364" y="3276600"/>
            <a:ext cx="8910637" cy="3052763"/>
          </a:xfrm>
        </p:spPr>
        <p:txBody>
          <a:bodyPr/>
          <a:lstStyle/>
          <a:p>
            <a:r>
              <a:rPr lang="en-US" sz="2000" dirty="0"/>
              <a:t>TOF - Counter has overflowed</a:t>
            </a:r>
          </a:p>
          <a:p>
            <a:r>
              <a:rPr lang="en-US" sz="2000" dirty="0" err="1"/>
              <a:t>CHxF</a:t>
            </a:r>
            <a:r>
              <a:rPr lang="en-US" sz="2000" dirty="0"/>
              <a:t> - Channel event has occurred (event depends on mode)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066800"/>
            <a:ext cx="3780376" cy="158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86790"/>
      </p:ext>
    </p:extLst>
  </p:cSld>
  <p:clrMapOvr>
    <a:masterClrMapping/>
  </p:clrMapOvr>
  <p:transition>
    <p:pull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 Channel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Input Capture Mode</a:t>
            </a:r>
          </a:p>
          <a:p>
            <a:pPr lvl="1"/>
            <a:r>
              <a:rPr lang="en-US" sz="1800" dirty="0"/>
              <a:t>Capture timer’s value when input signal changes</a:t>
            </a:r>
          </a:p>
          <a:p>
            <a:pPr lvl="2"/>
            <a:r>
              <a:rPr lang="en-US" sz="1800" dirty="0"/>
              <a:t>Rising edge, falling edge, both</a:t>
            </a:r>
          </a:p>
          <a:p>
            <a:pPr lvl="1"/>
            <a:r>
              <a:rPr lang="en-US" sz="1800" dirty="0"/>
              <a:t>How long after I started the timer did the input change?</a:t>
            </a:r>
          </a:p>
          <a:p>
            <a:pPr lvl="2"/>
            <a:r>
              <a:rPr lang="en-US" sz="1800" dirty="0"/>
              <a:t>Measure time delay</a:t>
            </a:r>
          </a:p>
          <a:p>
            <a:endParaRPr lang="en-US" sz="2000" dirty="0"/>
          </a:p>
          <a:p>
            <a:r>
              <a:rPr lang="en-US" sz="2000" dirty="0"/>
              <a:t>Output Compare Mode</a:t>
            </a:r>
          </a:p>
          <a:p>
            <a:pPr lvl="1"/>
            <a:r>
              <a:rPr lang="en-US" sz="1800" dirty="0"/>
              <a:t>Modify output signal when timer reaches specified value</a:t>
            </a:r>
          </a:p>
          <a:p>
            <a:pPr lvl="2"/>
            <a:r>
              <a:rPr lang="en-US" sz="1800" dirty="0"/>
              <a:t>Set, clear, pulse, toggle (invert)</a:t>
            </a:r>
          </a:p>
          <a:p>
            <a:pPr lvl="1"/>
            <a:r>
              <a:rPr lang="en-US" sz="1800" dirty="0"/>
              <a:t>Make a pulse of specified width</a:t>
            </a:r>
          </a:p>
          <a:p>
            <a:pPr lvl="1"/>
            <a:r>
              <a:rPr lang="en-US" sz="1800" dirty="0"/>
              <a:t>Make a pulse after specified delay</a:t>
            </a:r>
          </a:p>
          <a:p>
            <a:endParaRPr lang="en-US" sz="2000" dirty="0"/>
          </a:p>
          <a:p>
            <a:r>
              <a:rPr lang="en-US" sz="2000" dirty="0"/>
              <a:t>Pulse Width Modulation</a:t>
            </a:r>
          </a:p>
          <a:p>
            <a:pPr lvl="1"/>
            <a:r>
              <a:rPr lang="en-US" sz="1800" dirty="0"/>
              <a:t>Make a series of pulses of specified width and frequency</a:t>
            </a:r>
          </a:p>
        </p:txBody>
      </p:sp>
    </p:spTree>
    <p:extLst>
      <p:ext uri="{BB962C8B-B14F-4D97-AF65-F5344CB8AC3E}">
        <p14:creationId xmlns:p14="http://schemas.microsoft.com/office/powerpoint/2010/main" val="2121103958"/>
      </p:ext>
    </p:extLst>
  </p:cSld>
  <p:clrMapOvr>
    <a:masterClrMapping/>
  </p:clrMapOvr>
  <p:transition>
    <p:pull dir="r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Channel Configuration and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99" y="914400"/>
            <a:ext cx="10111801" cy="5943600"/>
          </a:xfrm>
        </p:spPr>
        <p:txBody>
          <a:bodyPr/>
          <a:lstStyle/>
          <a:p>
            <a:r>
              <a:rPr lang="en-US" sz="2000" dirty="0"/>
              <a:t>Configuration: </a:t>
            </a:r>
            <a:r>
              <a:rPr lang="en-US" sz="2000" dirty="0" err="1"/>
              <a:t>TPMx_CnSC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CHF - set when event occurs</a:t>
            </a:r>
          </a:p>
          <a:p>
            <a:pPr lvl="1"/>
            <a:r>
              <a:rPr lang="en-US" sz="1800" dirty="0"/>
              <a:t>CHIE - enable channel to generate an interrupt</a:t>
            </a:r>
          </a:p>
          <a:p>
            <a:pPr lvl="1"/>
            <a:r>
              <a:rPr lang="en-US" sz="1800" dirty="0"/>
              <a:t>MSB:MSA - mode select</a:t>
            </a:r>
          </a:p>
          <a:p>
            <a:pPr lvl="1"/>
            <a:r>
              <a:rPr lang="en-US" sz="1800" dirty="0"/>
              <a:t>ELSB:ELSA - edge or level select</a:t>
            </a:r>
          </a:p>
          <a:p>
            <a:pPr lvl="1"/>
            <a:r>
              <a:rPr lang="en-US" sz="1800" dirty="0"/>
              <a:t>DMA - enable DMA transfers</a:t>
            </a:r>
            <a:endParaRPr lang="en-US" sz="2000" dirty="0"/>
          </a:p>
          <a:p>
            <a:endParaRPr lang="en-US" dirty="0"/>
          </a:p>
          <a:p>
            <a:r>
              <a:rPr lang="en-US" sz="2000" dirty="0"/>
              <a:t>Value: </a:t>
            </a:r>
            <a:r>
              <a:rPr lang="en-US" sz="2000" dirty="0" err="1"/>
              <a:t>TPMx_CnV</a:t>
            </a:r>
            <a:endParaRPr lang="en-US" sz="2000" dirty="0"/>
          </a:p>
          <a:p>
            <a:pPr lvl="1"/>
            <a:r>
              <a:rPr lang="en-US" sz="1800" dirty="0"/>
              <a:t>16-bit value for output compare or input capture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489511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273849"/>
      </p:ext>
    </p:extLst>
  </p:cSld>
  <p:clrMapOvr>
    <a:masterClrMapping/>
  </p:clrMapOvr>
  <p:transition>
    <p:pull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Input Capture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99" y="1143000"/>
            <a:ext cx="5034976" cy="5715000"/>
          </a:xfrm>
        </p:spPr>
        <p:txBody>
          <a:bodyPr/>
          <a:lstStyle/>
          <a:p>
            <a:r>
              <a:rPr lang="en-US" sz="2000" dirty="0"/>
              <a:t>Select mode with CPWMS = 0, </a:t>
            </a:r>
            <a:br>
              <a:rPr lang="en-US" sz="2000" dirty="0"/>
            </a:br>
            <a:r>
              <a:rPr lang="en-US" sz="2000" dirty="0" err="1"/>
              <a:t>MSnB:MSnA</a:t>
            </a:r>
            <a:r>
              <a:rPr lang="en-US" sz="2000" dirty="0"/>
              <a:t> = 00</a:t>
            </a:r>
          </a:p>
          <a:p>
            <a:r>
              <a:rPr lang="en-US" sz="2000" dirty="0" err="1"/>
              <a:t>TPM_CHn</a:t>
            </a:r>
            <a:r>
              <a:rPr lang="en-US" sz="2000" dirty="0"/>
              <a:t> I/O pin operates as edge-</a:t>
            </a:r>
            <a:br>
              <a:rPr lang="en-US" sz="2000" dirty="0"/>
            </a:br>
            <a:r>
              <a:rPr lang="en-US" sz="2000" dirty="0"/>
              <a:t>sensitive input</a:t>
            </a:r>
          </a:p>
          <a:p>
            <a:pPr lvl="1"/>
            <a:r>
              <a:rPr lang="en-US" sz="1800" dirty="0" err="1"/>
              <a:t>ELSnB:ELSnA</a:t>
            </a:r>
            <a:r>
              <a:rPr lang="en-US" sz="1800" dirty="0"/>
              <a:t> select rising (01) or </a:t>
            </a:r>
            <a:br>
              <a:rPr lang="en-US" sz="1800" dirty="0"/>
            </a:br>
            <a:r>
              <a:rPr lang="en-US" sz="1800" dirty="0"/>
              <a:t>falling edge (10) or both (11)</a:t>
            </a:r>
          </a:p>
          <a:p>
            <a:endParaRPr lang="en-US" sz="2000" dirty="0"/>
          </a:p>
          <a:p>
            <a:r>
              <a:rPr lang="en-US" sz="2000" dirty="0"/>
              <a:t>When valid edge is detected on </a:t>
            </a:r>
            <a:r>
              <a:rPr lang="en-US" sz="2000" dirty="0" err="1"/>
              <a:t>TPM_CHn</a:t>
            </a:r>
            <a:r>
              <a:rPr lang="en-US" sz="2000" dirty="0"/>
              <a:t>…</a:t>
            </a:r>
          </a:p>
          <a:p>
            <a:pPr lvl="1"/>
            <a:r>
              <a:rPr lang="en-US" sz="1800" dirty="0"/>
              <a:t>Current value of counter is stored in </a:t>
            </a:r>
            <a:r>
              <a:rPr lang="en-US" sz="1800" dirty="0" err="1"/>
              <a:t>CnV</a:t>
            </a:r>
            <a:endParaRPr lang="en-US" sz="1800" dirty="0"/>
          </a:p>
          <a:p>
            <a:pPr lvl="1"/>
            <a:r>
              <a:rPr lang="en-US" sz="1800" dirty="0"/>
              <a:t>Interrupt is enabled (if </a:t>
            </a:r>
            <a:r>
              <a:rPr lang="en-US" sz="1800" dirty="0" err="1"/>
              <a:t>CHnIE</a:t>
            </a:r>
            <a:r>
              <a:rPr lang="en-US" sz="1800" dirty="0"/>
              <a:t> = 1)</a:t>
            </a:r>
          </a:p>
          <a:p>
            <a:pPr lvl="1"/>
            <a:r>
              <a:rPr lang="en-US" sz="1800" dirty="0" err="1"/>
              <a:t>CHnF</a:t>
            </a:r>
            <a:r>
              <a:rPr lang="en-US" sz="1800" dirty="0"/>
              <a:t> flag is set (after 3 clock delay)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43600" y="1340174"/>
            <a:ext cx="5486400" cy="3765226"/>
            <a:chOff x="1752600" y="879296"/>
            <a:chExt cx="4876800" cy="334686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8" r="41825"/>
            <a:stretch/>
          </p:blipFill>
          <p:spPr bwMode="auto">
            <a:xfrm>
              <a:off x="2209800" y="879296"/>
              <a:ext cx="4292030" cy="2549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Connector 4"/>
            <p:cNvCxnSpPr/>
            <p:nvPr/>
          </p:nvCxnSpPr>
          <p:spPr bwMode="auto">
            <a:xfrm>
              <a:off x="3352800" y="3810000"/>
              <a:ext cx="2209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5562600" y="3581400"/>
              <a:ext cx="990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5562600" y="3581400"/>
              <a:ext cx="0" cy="228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1752600" y="3495645"/>
              <a:ext cx="112167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Arial" pitchFamily="34" charset="0"/>
                  <a:cs typeface="Arial" pitchFamily="34" charset="0"/>
                </a:rPr>
                <a:t>TPM_CHn</a:t>
              </a:r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3897868"/>
              <a:ext cx="56311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Arial" pitchFamily="34" charset="0"/>
                  <a:cs typeface="Arial" pitchFamily="34" charset="0"/>
                </a:rPr>
                <a:t>CnV</a:t>
              </a:r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61003" y="3886200"/>
              <a:ext cx="155484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initialized value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43600" y="3886200"/>
              <a:ext cx="278139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5562600" y="1143000"/>
              <a:ext cx="0" cy="25373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5638800" y="1143000"/>
              <a:ext cx="76200" cy="2819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ectangle 21"/>
            <p:cNvSpPr/>
            <p:nvPr/>
          </p:nvSpPr>
          <p:spPr bwMode="auto">
            <a:xfrm>
              <a:off x="5562600" y="3962400"/>
              <a:ext cx="1066800" cy="2286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352800" y="3962400"/>
              <a:ext cx="2209800" cy="2286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940335"/>
      </p:ext>
    </p:extLst>
  </p:cSld>
  <p:clrMapOvr>
    <a:masterClrMapping/>
  </p:clrMapOvr>
  <p:transition>
    <p:pull dir="r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Wind Speed Indicator (Anemometer)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79999" y="990600"/>
            <a:ext cx="5920801" cy="4572000"/>
          </a:xfrm>
        </p:spPr>
        <p:txBody>
          <a:bodyPr/>
          <a:lstStyle/>
          <a:p>
            <a:r>
              <a:rPr lang="en-US" sz="2000" dirty="0"/>
              <a:t>Rotational speed (and pulse frequency) is proportional to wind velocity</a:t>
            </a:r>
          </a:p>
          <a:p>
            <a:endParaRPr lang="en-US" sz="2000" dirty="0"/>
          </a:p>
          <a:p>
            <a:r>
              <a:rPr lang="en-US" sz="2000" dirty="0"/>
              <a:t>Two measurement options:</a:t>
            </a:r>
          </a:p>
          <a:p>
            <a:pPr lvl="1"/>
            <a:r>
              <a:rPr lang="en-US" sz="1800" dirty="0"/>
              <a:t>Frequency (best for high speeds) </a:t>
            </a:r>
          </a:p>
          <a:p>
            <a:pPr lvl="1"/>
            <a:r>
              <a:rPr lang="en-US" sz="1800" dirty="0"/>
              <a:t>Width (best for low speeds)</a:t>
            </a:r>
          </a:p>
          <a:p>
            <a:endParaRPr lang="en-US" sz="2000" dirty="0"/>
          </a:p>
          <a:p>
            <a:r>
              <a:rPr lang="en-US" sz="2000" dirty="0"/>
              <a:t>Can solve for wind velocity v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How can we use the TPM for this?</a:t>
            </a:r>
          </a:p>
          <a:p>
            <a:pPr lvl="1"/>
            <a:r>
              <a:rPr lang="en-US" sz="1800" dirty="0"/>
              <a:t>Use Input Capture Mode to measure period of input signal</a:t>
            </a:r>
          </a:p>
          <a:p>
            <a:endParaRPr lang="en-US" sz="2000" dirty="0"/>
          </a:p>
        </p:txBody>
      </p:sp>
      <p:pic>
        <p:nvPicPr>
          <p:cNvPr id="12292" name="Picture 3" descr="C:\Users\Alex\Documents\Teaching\Book Writin'\RL78 Book\Chapters\Timers and Counters\Photos\Anemometer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990600"/>
            <a:ext cx="2854325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6" y="3071327"/>
            <a:ext cx="4048124" cy="292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362200" y="3810000"/>
                <a:ext cx="3058722" cy="8569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𝑤𝑖𝑛𝑑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𝑐𝑙𝑘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𝑎𝑛𝑒𝑚𝑜𝑚𝑒𝑡𝑒𝑟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810000"/>
                <a:ext cx="3058722" cy="85690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pull dir="r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TPM Capture Mode for Anemometer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01" y="1143000"/>
            <a:ext cx="11160332" cy="4977000"/>
          </a:xfrm>
        </p:spPr>
        <p:txBody>
          <a:bodyPr/>
          <a:lstStyle/>
          <a:p>
            <a:r>
              <a:rPr lang="en-US" dirty="0"/>
              <a:t>Configuration</a:t>
            </a:r>
          </a:p>
          <a:p>
            <a:pPr lvl="1"/>
            <a:r>
              <a:rPr lang="en-US" dirty="0"/>
              <a:t>Set up TPM to count at given speed from internal clock</a:t>
            </a:r>
          </a:p>
          <a:p>
            <a:pPr lvl="1"/>
            <a:r>
              <a:rPr lang="en-US" dirty="0"/>
              <a:t>Set up TPM channel for input capture on rising edge</a:t>
            </a:r>
          </a:p>
          <a:p>
            <a:endParaRPr lang="en-US" dirty="0"/>
          </a:p>
          <a:p>
            <a:r>
              <a:rPr lang="en-US" dirty="0"/>
              <a:t>Operation: Repeat</a:t>
            </a:r>
          </a:p>
          <a:p>
            <a:pPr lvl="1"/>
            <a:r>
              <a:rPr lang="en-US" dirty="0"/>
              <a:t>First TPM interrupt - on rising edge</a:t>
            </a:r>
          </a:p>
          <a:p>
            <a:pPr lvl="2"/>
            <a:r>
              <a:rPr lang="en-US" sz="2000" dirty="0"/>
              <a:t>Reconfigure channel for input capture on falling edge</a:t>
            </a:r>
          </a:p>
          <a:p>
            <a:pPr lvl="2"/>
            <a:r>
              <a:rPr lang="en-US" sz="2000" dirty="0"/>
              <a:t>Clear TPM counter, start it counting</a:t>
            </a:r>
          </a:p>
          <a:p>
            <a:pPr lvl="1"/>
            <a:r>
              <a:rPr lang="en-US" dirty="0"/>
              <a:t>Second TPM interrupt - on falling edge</a:t>
            </a:r>
          </a:p>
          <a:p>
            <a:pPr lvl="2"/>
            <a:r>
              <a:rPr lang="en-US" sz="2000" dirty="0"/>
              <a:t>Read capture value from </a:t>
            </a:r>
            <a:r>
              <a:rPr lang="en-US" sz="2000" dirty="0" err="1"/>
              <a:t>CnV</a:t>
            </a:r>
            <a:r>
              <a:rPr lang="en-US" sz="2000" dirty="0"/>
              <a:t>, save for later use in wind speed calculation</a:t>
            </a:r>
          </a:p>
          <a:p>
            <a:pPr lvl="2"/>
            <a:r>
              <a:rPr lang="en-US" sz="2000" dirty="0"/>
              <a:t>Reconfigure channel for input capture on rising edge</a:t>
            </a:r>
          </a:p>
          <a:p>
            <a:pPr lvl="2"/>
            <a:r>
              <a:rPr lang="en-US" sz="2000" dirty="0"/>
              <a:t>Clear TPM counter, start it counting</a:t>
            </a:r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3891328"/>
      </p:ext>
    </p:extLst>
  </p:cSld>
  <p:clrMapOvr>
    <a:masterClrMapping/>
  </p:clrMapOvr>
  <p:transition>
    <p:pull dir="r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 Compare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99" y="3886200"/>
            <a:ext cx="11483401" cy="2971800"/>
          </a:xfrm>
        </p:spPr>
        <p:txBody>
          <a:bodyPr numCol="2"/>
          <a:lstStyle/>
          <a:p>
            <a:pPr>
              <a:spcBef>
                <a:spcPts val="600"/>
              </a:spcBef>
            </a:pPr>
            <a:r>
              <a:rPr lang="en-US" dirty="0"/>
              <a:t>Select mode with CPWMS = 0, </a:t>
            </a:r>
            <a:r>
              <a:rPr lang="en-US" dirty="0" err="1"/>
              <a:t>MSnA</a:t>
            </a:r>
            <a:r>
              <a:rPr lang="en-US" dirty="0"/>
              <a:t> = 1</a:t>
            </a:r>
          </a:p>
          <a:p>
            <a:pPr>
              <a:spcBef>
                <a:spcPts val="600"/>
              </a:spcBef>
            </a:pPr>
            <a:r>
              <a:rPr lang="en-US" dirty="0" err="1"/>
              <a:t>TPM_CHn</a:t>
            </a:r>
            <a:r>
              <a:rPr lang="en-US" dirty="0"/>
              <a:t> I/O pin operates  as output </a:t>
            </a:r>
          </a:p>
          <a:p>
            <a:pPr>
              <a:spcBef>
                <a:spcPts val="600"/>
              </a:spcBef>
            </a:pPr>
            <a:r>
              <a:rPr lang="en-US" dirty="0"/>
              <a:t>When CNT matches </a:t>
            </a:r>
            <a:r>
              <a:rPr lang="en-US" dirty="0" err="1"/>
              <a:t>CnV</a:t>
            </a:r>
            <a:r>
              <a:rPr lang="en-US" dirty="0"/>
              <a:t> …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Output signal </a:t>
            </a:r>
            <a:r>
              <a:rPr lang="en-US" dirty="0" err="1"/>
              <a:t>TPM_CHn</a:t>
            </a:r>
            <a:r>
              <a:rPr lang="en-US" dirty="0"/>
              <a:t> is updated</a:t>
            </a:r>
          </a:p>
          <a:p>
            <a:pPr lvl="1">
              <a:spcBef>
                <a:spcPts val="600"/>
              </a:spcBef>
            </a:pPr>
            <a:r>
              <a:rPr lang="en-US" dirty="0" err="1"/>
              <a:t>CHnF</a:t>
            </a:r>
            <a:r>
              <a:rPr lang="en-US" dirty="0"/>
              <a:t> flag is set</a:t>
            </a:r>
          </a:p>
          <a:p>
            <a:pPr lvl="1">
              <a:spcBef>
                <a:spcPts val="600"/>
              </a:spcBef>
            </a:pPr>
            <a:r>
              <a:rPr lang="en-US" dirty="0" err="1"/>
              <a:t>CHnI</a:t>
            </a:r>
            <a:r>
              <a:rPr lang="en-US" dirty="0"/>
              <a:t> Interrupt is enabled (if </a:t>
            </a:r>
            <a:r>
              <a:rPr lang="en-US" dirty="0" err="1"/>
              <a:t>CHnIE</a:t>
            </a:r>
            <a:r>
              <a:rPr lang="en-US" dirty="0"/>
              <a:t> = 1)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Can select one of multiple output signal actions on match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Toggle, clear, set, pulse low, pulse high</a:t>
            </a:r>
            <a:endParaRPr lang="en-US" sz="2800" dirty="0"/>
          </a:p>
          <a:p>
            <a:pPr>
              <a:spcBef>
                <a:spcPts val="600"/>
              </a:spcBef>
            </a:pP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970743"/>
            <a:ext cx="7239000" cy="212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82628"/>
              </p:ext>
            </p:extLst>
          </p:nvPr>
        </p:nvGraphicFramePr>
        <p:xfrm>
          <a:off x="7848600" y="1371600"/>
          <a:ext cx="3626399" cy="1676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3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MSnB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ELSnB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ELSnA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Output Action</a:t>
                      </a:r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Toggle</a:t>
                      </a:r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Clear</a:t>
                      </a:r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Set</a:t>
                      </a:r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Pulse low</a:t>
                      </a:r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Pulse high</a:t>
                      </a:r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89150" y="92868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i="1" dirty="0">
                <a:latin typeface="Arial" charset="0"/>
                <a:cs typeface="Arial" charset="0"/>
              </a:rPr>
              <a:t>Events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564249"/>
              </p:ext>
            </p:extLst>
          </p:nvPr>
        </p:nvGraphicFramePr>
        <p:xfrm>
          <a:off x="500127" y="1536840"/>
          <a:ext cx="7162803" cy="1341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7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1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7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0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1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1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1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1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6568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CNT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687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err="1">
                          <a:solidFill>
                            <a:sysClr val="windowText" lastClr="000000"/>
                          </a:solidFill>
                          <a:latin typeface="+mn-lt"/>
                        </a:rPr>
                        <a:t>CnV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1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err="1">
                          <a:solidFill>
                            <a:sysClr val="windowText" lastClr="000000"/>
                          </a:solidFill>
                          <a:latin typeface="+mn-lt"/>
                        </a:rPr>
                        <a:t>TPM_CHn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687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err="1">
                          <a:solidFill>
                            <a:sysClr val="windowText" lastClr="000000"/>
                          </a:solidFill>
                          <a:latin typeface="+mn-lt"/>
                        </a:rPr>
                        <a:t>CHnF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754592"/>
      </p:ext>
    </p:extLst>
  </p:cSld>
  <p:clrMapOvr>
    <a:masterClrMapping/>
  </p:clrMapOvr>
  <p:transition>
    <p:pull dir="r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Pulse-Width Modulation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79999" y="1219200"/>
            <a:ext cx="5006401" cy="5486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sz="2000" dirty="0"/>
              <a:t>Allows a single digital signal to send more than two values (0, 1)</a:t>
            </a:r>
          </a:p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sz="2000" dirty="0"/>
              <a:t>Simple encoding: value is the fraction of time signal is a 1</a:t>
            </a:r>
          </a:p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sz="2000" dirty="0"/>
              <a:t>Signal can easily be averaged to create an analog voltage</a:t>
            </a:r>
          </a:p>
          <a:p>
            <a:pPr>
              <a:lnSpc>
                <a:spcPct val="95000"/>
              </a:lnSpc>
              <a:spcBef>
                <a:spcPts val="300"/>
              </a:spcBef>
            </a:pPr>
            <a:endParaRPr lang="en-US" sz="2000" dirty="0"/>
          </a:p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sz="2000" dirty="0"/>
              <a:t>PWM signal characteristics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sz="1800" dirty="0"/>
              <a:t>Modulation frequency – how many </a:t>
            </a:r>
            <a:br>
              <a:rPr lang="en-US" sz="1800" dirty="0"/>
            </a:br>
            <a:r>
              <a:rPr lang="en-US" sz="1800" dirty="0"/>
              <a:t>pulses occur per second (fixed)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sz="1800" dirty="0"/>
              <a:t>Period – 1/(modulation frequency)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sz="1800" dirty="0"/>
              <a:t>On-time – amount of time that each </a:t>
            </a:r>
            <a:br>
              <a:rPr lang="en-US" sz="1800" dirty="0"/>
            </a:br>
            <a:r>
              <a:rPr lang="en-US" sz="1800" dirty="0"/>
              <a:t>pulse is on (asserted)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sz="1800" dirty="0"/>
              <a:t>Duty-cycle – on-time/period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sz="1800" dirty="0"/>
              <a:t>Adjust </a:t>
            </a:r>
            <a:r>
              <a:rPr lang="en-US" sz="1800" i="1" dirty="0"/>
              <a:t>on-time </a:t>
            </a:r>
            <a:r>
              <a:rPr lang="en-US" sz="1800" dirty="0"/>
              <a:t>(hence </a:t>
            </a:r>
            <a:r>
              <a:rPr lang="en-US" sz="1800" i="1" dirty="0"/>
              <a:t>duty cycle</a:t>
            </a:r>
            <a:r>
              <a:rPr lang="en-US" sz="1800" dirty="0"/>
              <a:t>) to </a:t>
            </a:r>
            <a:br>
              <a:rPr lang="en-US" sz="1800" dirty="0"/>
            </a:br>
            <a:r>
              <a:rPr lang="en-US" sz="1800" dirty="0"/>
              <a:t>represent the analog value</a:t>
            </a:r>
          </a:p>
        </p:txBody>
      </p:sp>
      <p:pic>
        <p:nvPicPr>
          <p:cNvPr id="14340" name="Picture 4" descr="pw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9" r="1172"/>
          <a:stretch>
            <a:fillRect/>
          </a:stretch>
        </p:blipFill>
        <p:spPr bwMode="auto">
          <a:xfrm>
            <a:off x="5638800" y="1219200"/>
            <a:ext cx="6256283" cy="421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Timer/Counter Peripheral 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79999" y="3064689"/>
            <a:ext cx="11384402" cy="3686135"/>
          </a:xfrm>
        </p:spPr>
        <p:txBody>
          <a:bodyPr numCol="2"/>
          <a:lstStyle/>
          <a:p>
            <a:pPr>
              <a:spcBef>
                <a:spcPct val="0"/>
              </a:spcBef>
            </a:pPr>
            <a:r>
              <a:rPr lang="en-US" dirty="0"/>
              <a:t>Common peripheral for microcontrollers</a:t>
            </a:r>
          </a:p>
          <a:p>
            <a:pPr>
              <a:spcBef>
                <a:spcPct val="0"/>
              </a:spcBef>
            </a:pPr>
            <a:r>
              <a:rPr lang="en-US" dirty="0"/>
              <a:t>Based on </a:t>
            </a:r>
            <a:r>
              <a:rPr lang="en-US" dirty="0" err="1"/>
              <a:t>presettable</a:t>
            </a:r>
            <a:r>
              <a:rPr lang="en-US" dirty="0"/>
              <a:t> binary counter, enhanced with configurability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Two basic modes</a:t>
            </a:r>
          </a:p>
          <a:p>
            <a:pPr lvl="1">
              <a:spcBef>
                <a:spcPct val="0"/>
              </a:spcBef>
            </a:pPr>
            <a:r>
              <a:rPr lang="en-US" sz="2200" b="1" dirty="0"/>
              <a:t>Counter mode: </a:t>
            </a:r>
            <a:r>
              <a:rPr lang="en-US" sz="2200" dirty="0"/>
              <a:t>count </a:t>
            </a:r>
            <a:r>
              <a:rPr lang="en-US" sz="2200" b="1" dirty="0"/>
              <a:t>pulses </a:t>
            </a:r>
            <a:r>
              <a:rPr lang="en-US" sz="2200" dirty="0"/>
              <a:t>which indicate </a:t>
            </a:r>
            <a:r>
              <a:rPr lang="en-US" sz="2200" b="1" dirty="0"/>
              <a:t>events </a:t>
            </a:r>
            <a:r>
              <a:rPr lang="en-US" sz="2200" dirty="0"/>
              <a:t>(e.g. odometer pulses)</a:t>
            </a:r>
          </a:p>
          <a:p>
            <a:pPr lvl="1">
              <a:spcBef>
                <a:spcPct val="0"/>
              </a:spcBef>
            </a:pPr>
            <a:r>
              <a:rPr lang="en-US" sz="2200" b="1" dirty="0"/>
              <a:t>Timer mode</a:t>
            </a:r>
            <a:r>
              <a:rPr lang="en-US" sz="2200" dirty="0"/>
              <a:t>: clock source is periodic, so counter value is proportional to </a:t>
            </a:r>
            <a:r>
              <a:rPr lang="en-US" sz="2200" b="1" dirty="0"/>
              <a:t>elapsed time </a:t>
            </a:r>
            <a:r>
              <a:rPr lang="en-US" sz="2200" dirty="0"/>
              <a:t>(e.g. stopwatch)</a:t>
            </a:r>
          </a:p>
          <a:p>
            <a:pPr>
              <a:spcBef>
                <a:spcPct val="0"/>
              </a:spcBef>
            </a:pPr>
            <a:r>
              <a:rPr lang="en-US" dirty="0"/>
              <a:t>Main configurable options</a:t>
            </a:r>
          </a:p>
          <a:p>
            <a:pPr lvl="1">
              <a:spcBef>
                <a:spcPct val="0"/>
              </a:spcBef>
            </a:pPr>
            <a:r>
              <a:rPr lang="en-US" dirty="0"/>
              <a:t>Current count </a:t>
            </a:r>
            <a:r>
              <a:rPr lang="en-US" b="1" dirty="0"/>
              <a:t>value</a:t>
            </a:r>
            <a:endParaRPr lang="en-US" dirty="0"/>
          </a:p>
          <a:p>
            <a:pPr lvl="1">
              <a:spcBef>
                <a:spcPct val="0"/>
              </a:spcBef>
            </a:pPr>
            <a:r>
              <a:rPr lang="en-US" dirty="0"/>
              <a:t>Count </a:t>
            </a:r>
            <a:r>
              <a:rPr lang="en-US" b="1" dirty="0"/>
              <a:t>reload value</a:t>
            </a:r>
          </a:p>
          <a:p>
            <a:pPr lvl="1">
              <a:spcBef>
                <a:spcPct val="0"/>
              </a:spcBef>
            </a:pPr>
            <a:r>
              <a:rPr lang="en-US" dirty="0"/>
              <a:t>Count </a:t>
            </a:r>
            <a:r>
              <a:rPr lang="en-US" b="1" dirty="0"/>
              <a:t>direction: </a:t>
            </a:r>
            <a:r>
              <a:rPr lang="en-US" dirty="0"/>
              <a:t>up or down</a:t>
            </a:r>
          </a:p>
          <a:p>
            <a:pPr lvl="1">
              <a:spcBef>
                <a:spcPct val="0"/>
              </a:spcBef>
            </a:pPr>
            <a:r>
              <a:rPr lang="en-US" dirty="0"/>
              <a:t>Counter’s </a:t>
            </a:r>
            <a:r>
              <a:rPr lang="en-US" b="1" dirty="0"/>
              <a:t>clock source</a:t>
            </a:r>
            <a:endParaRPr lang="en-US" dirty="0"/>
          </a:p>
          <a:p>
            <a:pPr lvl="1">
              <a:spcBef>
                <a:spcPct val="0"/>
              </a:spcBef>
            </a:pPr>
            <a:r>
              <a:rPr lang="en-US" dirty="0"/>
              <a:t>Counter’s </a:t>
            </a:r>
            <a:r>
              <a:rPr lang="en-US" b="1" dirty="0"/>
              <a:t>overflow/underflow action</a:t>
            </a:r>
            <a:endParaRPr lang="en-US" dirty="0"/>
          </a:p>
          <a:p>
            <a:pPr lvl="2">
              <a:spcBef>
                <a:spcPct val="0"/>
              </a:spcBef>
            </a:pPr>
            <a:r>
              <a:rPr lang="en-US" dirty="0"/>
              <a:t>Generate interrupt</a:t>
            </a:r>
          </a:p>
          <a:p>
            <a:pPr lvl="2">
              <a:spcBef>
                <a:spcPct val="0"/>
              </a:spcBef>
            </a:pPr>
            <a:r>
              <a:rPr lang="en-US" dirty="0"/>
              <a:t>Reload counter, resume counting</a:t>
            </a:r>
          </a:p>
          <a:p>
            <a:pPr lvl="2">
              <a:spcBef>
                <a:spcPct val="0"/>
              </a:spcBef>
            </a:pPr>
            <a:r>
              <a:rPr lang="en-US" dirty="0"/>
              <a:t>Toggle hardware output signal</a:t>
            </a:r>
          </a:p>
          <a:p>
            <a:pPr lvl="2">
              <a:spcBef>
                <a:spcPct val="0"/>
              </a:spcBef>
            </a:pPr>
            <a:r>
              <a:rPr lang="en-US" dirty="0"/>
              <a:t>Stop!</a:t>
            </a: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2089150" y="92868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i="1" dirty="0">
                <a:latin typeface="Arial" charset="0"/>
                <a:cs typeface="Arial" charset="0"/>
              </a:rPr>
              <a:t>Events</a:t>
            </a: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2139950" y="1981201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i="1">
                <a:latin typeface="Arial" charset="0"/>
                <a:cs typeface="Arial" charset="0"/>
              </a:rPr>
              <a:t>Clock</a:t>
            </a:r>
          </a:p>
        </p:txBody>
      </p:sp>
      <p:grpSp>
        <p:nvGrpSpPr>
          <p:cNvPr id="4102" name="Group 38"/>
          <p:cNvGrpSpPr>
            <a:grpSpLocks/>
          </p:cNvGrpSpPr>
          <p:nvPr/>
        </p:nvGrpSpPr>
        <p:grpSpPr bwMode="auto">
          <a:xfrm>
            <a:off x="3567114" y="852489"/>
            <a:ext cx="2681287" cy="2105025"/>
            <a:chOff x="960" y="537"/>
            <a:chExt cx="1689" cy="1326"/>
          </a:xfrm>
        </p:grpSpPr>
        <p:sp>
          <p:nvSpPr>
            <p:cNvPr id="4125" name="Text Box 11"/>
            <p:cNvSpPr txBox="1">
              <a:spLocks noChangeArrowheads="1"/>
            </p:cNvSpPr>
            <p:nvPr/>
          </p:nvSpPr>
          <p:spPr bwMode="auto">
            <a:xfrm>
              <a:off x="1584" y="1632"/>
              <a:ext cx="10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i="1" dirty="0">
                  <a:latin typeface="Arial" charset="0"/>
                  <a:cs typeface="Arial" charset="0"/>
                </a:rPr>
                <a:t>Current Count</a:t>
              </a:r>
            </a:p>
          </p:txBody>
        </p:sp>
        <p:sp>
          <p:nvSpPr>
            <p:cNvPr id="4126" name="Text Box 12"/>
            <p:cNvSpPr txBox="1">
              <a:spLocks noChangeArrowheads="1"/>
            </p:cNvSpPr>
            <p:nvPr/>
          </p:nvSpPr>
          <p:spPr bwMode="auto">
            <a:xfrm>
              <a:off x="1584" y="537"/>
              <a:ext cx="9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i="1" dirty="0">
                  <a:latin typeface="Arial" charset="0"/>
                  <a:cs typeface="Arial" charset="0"/>
                </a:rPr>
                <a:t>Reload Value</a:t>
              </a:r>
            </a:p>
          </p:txBody>
        </p:sp>
        <p:sp>
          <p:nvSpPr>
            <p:cNvPr id="4127" name="Line 9"/>
            <p:cNvSpPr>
              <a:spLocks noChangeShapeType="1"/>
            </p:cNvSpPr>
            <p:nvPr/>
          </p:nvSpPr>
          <p:spPr bwMode="auto">
            <a:xfrm>
              <a:off x="960" y="1200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Rectangle 4"/>
            <p:cNvSpPr>
              <a:spLocks noChangeArrowheads="1"/>
            </p:cNvSpPr>
            <p:nvPr/>
          </p:nvSpPr>
          <p:spPr bwMode="auto">
            <a:xfrm>
              <a:off x="1440" y="960"/>
              <a:ext cx="1209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>
                  <a:solidFill>
                    <a:srgbClr val="FFFF00"/>
                  </a:solidFill>
                  <a:latin typeface="Arial" charset="0"/>
                  <a:cs typeface="Arial" charset="0"/>
                </a:rPr>
                <a:t>Presettable </a:t>
              </a:r>
              <a:br>
                <a:rPr lang="en-US" sz="1800" b="1">
                  <a:solidFill>
                    <a:srgbClr val="FFFF00"/>
                  </a:solidFill>
                  <a:latin typeface="Arial" charset="0"/>
                  <a:cs typeface="Arial" charset="0"/>
                </a:rPr>
              </a:br>
              <a:r>
                <a:rPr lang="en-US" sz="1800" b="1">
                  <a:solidFill>
                    <a:srgbClr val="FFFF00"/>
                  </a:solidFill>
                  <a:latin typeface="Arial" charset="0"/>
                  <a:cs typeface="Arial" charset="0"/>
                </a:rPr>
                <a:t>Binary Counter</a:t>
              </a:r>
            </a:p>
          </p:txBody>
        </p:sp>
        <p:sp>
          <p:nvSpPr>
            <p:cNvPr id="4129" name="AutoShape 5"/>
            <p:cNvSpPr>
              <a:spLocks noChangeArrowheads="1"/>
            </p:cNvSpPr>
            <p:nvPr/>
          </p:nvSpPr>
          <p:spPr bwMode="auto">
            <a:xfrm rot="5400000">
              <a:off x="1414" y="1126"/>
              <a:ext cx="196" cy="144"/>
            </a:xfrm>
            <a:prstGeom prst="triangle">
              <a:avLst>
                <a:gd name="adj" fmla="val 50000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0"/>
            <p:cNvSpPr>
              <a:spLocks noChangeShapeType="1"/>
            </p:cNvSpPr>
            <p:nvPr/>
          </p:nvSpPr>
          <p:spPr bwMode="auto">
            <a:xfrm>
              <a:off x="2064" y="1440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Line 13"/>
            <p:cNvSpPr>
              <a:spLocks noChangeShapeType="1"/>
            </p:cNvSpPr>
            <p:nvPr/>
          </p:nvSpPr>
          <p:spPr bwMode="auto">
            <a:xfrm>
              <a:off x="2064" y="720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3" name="Text Box 17"/>
          <p:cNvSpPr txBox="1">
            <a:spLocks noChangeArrowheads="1"/>
          </p:cNvSpPr>
          <p:nvPr/>
        </p:nvSpPr>
        <p:spPr bwMode="auto">
          <a:xfrm>
            <a:off x="7696201" y="1666876"/>
            <a:ext cx="13747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FFFF00"/>
                </a:solidFill>
                <a:latin typeface="Arial" charset="0"/>
                <a:cs typeface="Arial" charset="0"/>
              </a:rPr>
              <a:t>÷2 or RS</a:t>
            </a:r>
          </a:p>
        </p:txBody>
      </p:sp>
      <p:sp>
        <p:nvSpPr>
          <p:cNvPr id="4104" name="AutoShape 18"/>
          <p:cNvSpPr>
            <a:spLocks noChangeArrowheads="1"/>
          </p:cNvSpPr>
          <p:nvPr/>
        </p:nvSpPr>
        <p:spPr bwMode="auto">
          <a:xfrm rot="5400000">
            <a:off x="7654925" y="1787525"/>
            <a:ext cx="311150" cy="228600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05" name="AutoShape 20"/>
          <p:cNvCxnSpPr>
            <a:cxnSpLocks noChangeShapeType="1"/>
            <a:stCxn id="4128" idx="3"/>
            <a:endCxn id="4104" idx="3"/>
          </p:cNvCxnSpPr>
          <p:nvPr/>
        </p:nvCxnSpPr>
        <p:spPr bwMode="auto">
          <a:xfrm flipV="1">
            <a:off x="6248400" y="1901826"/>
            <a:ext cx="1447800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6" name="AutoShape 21"/>
          <p:cNvCxnSpPr>
            <a:cxnSpLocks noChangeShapeType="1"/>
            <a:stCxn id="4103" idx="3"/>
            <a:endCxn id="4107" idx="1"/>
          </p:cNvCxnSpPr>
          <p:nvPr/>
        </p:nvCxnSpPr>
        <p:spPr bwMode="auto">
          <a:xfrm flipV="1">
            <a:off x="9070976" y="1874838"/>
            <a:ext cx="225425" cy="25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7" name="Text Box 22"/>
          <p:cNvSpPr txBox="1">
            <a:spLocks noChangeArrowheads="1"/>
          </p:cNvSpPr>
          <p:nvPr/>
        </p:nvSpPr>
        <p:spPr bwMode="auto">
          <a:xfrm>
            <a:off x="9296400" y="1690688"/>
            <a:ext cx="74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i="1">
                <a:latin typeface="Arial" charset="0"/>
                <a:cs typeface="Arial" charset="0"/>
              </a:rPr>
              <a:t>PWM</a:t>
            </a:r>
          </a:p>
        </p:txBody>
      </p:sp>
      <p:sp>
        <p:nvSpPr>
          <p:cNvPr id="4108" name="Text Box 23"/>
          <p:cNvSpPr txBox="1">
            <a:spLocks noChangeArrowheads="1"/>
          </p:cNvSpPr>
          <p:nvPr/>
        </p:nvSpPr>
        <p:spPr bwMode="auto">
          <a:xfrm>
            <a:off x="8477250" y="2300288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i="1">
                <a:latin typeface="Arial" charset="0"/>
                <a:cs typeface="Arial" charset="0"/>
              </a:rPr>
              <a:t>Interrupt</a:t>
            </a:r>
          </a:p>
        </p:txBody>
      </p:sp>
      <p:cxnSp>
        <p:nvCxnSpPr>
          <p:cNvPr id="4109" name="AutoShape 24"/>
          <p:cNvCxnSpPr>
            <a:cxnSpLocks noChangeShapeType="1"/>
            <a:stCxn id="4128" idx="3"/>
            <a:endCxn id="4108" idx="1"/>
          </p:cNvCxnSpPr>
          <p:nvPr/>
        </p:nvCxnSpPr>
        <p:spPr bwMode="auto">
          <a:xfrm>
            <a:off x="6248400" y="1905000"/>
            <a:ext cx="2228850" cy="5794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0" name="Freeform 26"/>
          <p:cNvSpPr>
            <a:spLocks/>
          </p:cNvSpPr>
          <p:nvPr/>
        </p:nvSpPr>
        <p:spPr bwMode="auto">
          <a:xfrm>
            <a:off x="1752600" y="1295400"/>
            <a:ext cx="1752600" cy="228600"/>
          </a:xfrm>
          <a:custGeom>
            <a:avLst/>
            <a:gdLst>
              <a:gd name="T0" fmla="*/ 0 w 1104"/>
              <a:gd name="T1" fmla="*/ 2147483647 h 144"/>
              <a:gd name="T2" fmla="*/ 2147483647 w 1104"/>
              <a:gd name="T3" fmla="*/ 2147483647 h 144"/>
              <a:gd name="T4" fmla="*/ 2147483647 w 1104"/>
              <a:gd name="T5" fmla="*/ 0 h 144"/>
              <a:gd name="T6" fmla="*/ 2147483647 w 1104"/>
              <a:gd name="T7" fmla="*/ 0 h 144"/>
              <a:gd name="T8" fmla="*/ 2147483647 w 1104"/>
              <a:gd name="T9" fmla="*/ 2147483647 h 144"/>
              <a:gd name="T10" fmla="*/ 2147483647 w 1104"/>
              <a:gd name="T11" fmla="*/ 2147483647 h 144"/>
              <a:gd name="T12" fmla="*/ 2147483647 w 1104"/>
              <a:gd name="T13" fmla="*/ 0 h 144"/>
              <a:gd name="T14" fmla="*/ 2147483647 w 1104"/>
              <a:gd name="T15" fmla="*/ 0 h 144"/>
              <a:gd name="T16" fmla="*/ 2147483647 w 1104"/>
              <a:gd name="T17" fmla="*/ 2147483647 h 144"/>
              <a:gd name="T18" fmla="*/ 2147483647 w 1104"/>
              <a:gd name="T19" fmla="*/ 2147483647 h 144"/>
              <a:gd name="T20" fmla="*/ 2147483647 w 1104"/>
              <a:gd name="T21" fmla="*/ 0 h 144"/>
              <a:gd name="T22" fmla="*/ 2147483647 w 1104"/>
              <a:gd name="T23" fmla="*/ 0 h 144"/>
              <a:gd name="T24" fmla="*/ 2147483647 w 1104"/>
              <a:gd name="T25" fmla="*/ 2147483647 h 144"/>
              <a:gd name="T26" fmla="*/ 2147483647 w 1104"/>
              <a:gd name="T27" fmla="*/ 2147483647 h 144"/>
              <a:gd name="T28" fmla="*/ 2147483647 w 1104"/>
              <a:gd name="T29" fmla="*/ 0 h 144"/>
              <a:gd name="T30" fmla="*/ 2147483647 w 1104"/>
              <a:gd name="T31" fmla="*/ 0 h 144"/>
              <a:gd name="T32" fmla="*/ 2147483647 w 1104"/>
              <a:gd name="T33" fmla="*/ 2147483647 h 144"/>
              <a:gd name="T34" fmla="*/ 2147483647 w 1104"/>
              <a:gd name="T35" fmla="*/ 2147483647 h 14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104"/>
              <a:gd name="T55" fmla="*/ 0 h 144"/>
              <a:gd name="T56" fmla="*/ 1104 w 1104"/>
              <a:gd name="T57" fmla="*/ 144 h 14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104" h="144">
                <a:moveTo>
                  <a:pt x="0" y="144"/>
                </a:moveTo>
                <a:lnTo>
                  <a:pt x="96" y="144"/>
                </a:lnTo>
                <a:lnTo>
                  <a:pt x="96" y="0"/>
                </a:lnTo>
                <a:lnTo>
                  <a:pt x="144" y="0"/>
                </a:lnTo>
                <a:lnTo>
                  <a:pt x="144" y="144"/>
                </a:lnTo>
                <a:lnTo>
                  <a:pt x="432" y="144"/>
                </a:lnTo>
                <a:lnTo>
                  <a:pt x="432" y="0"/>
                </a:lnTo>
                <a:lnTo>
                  <a:pt x="528" y="0"/>
                </a:lnTo>
                <a:lnTo>
                  <a:pt x="528" y="144"/>
                </a:lnTo>
                <a:lnTo>
                  <a:pt x="576" y="144"/>
                </a:lnTo>
                <a:lnTo>
                  <a:pt x="576" y="0"/>
                </a:lnTo>
                <a:lnTo>
                  <a:pt x="624" y="0"/>
                </a:lnTo>
                <a:lnTo>
                  <a:pt x="624" y="144"/>
                </a:lnTo>
                <a:lnTo>
                  <a:pt x="864" y="144"/>
                </a:lnTo>
                <a:lnTo>
                  <a:pt x="864" y="0"/>
                </a:lnTo>
                <a:lnTo>
                  <a:pt x="912" y="0"/>
                </a:lnTo>
                <a:lnTo>
                  <a:pt x="912" y="144"/>
                </a:lnTo>
                <a:lnTo>
                  <a:pt x="1104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11" name="Group 37"/>
          <p:cNvGrpSpPr>
            <a:grpSpLocks/>
          </p:cNvGrpSpPr>
          <p:nvPr/>
        </p:nvGrpSpPr>
        <p:grpSpPr bwMode="auto">
          <a:xfrm>
            <a:off x="1752600" y="2286000"/>
            <a:ext cx="1524000" cy="228600"/>
            <a:chOff x="144" y="1440"/>
            <a:chExt cx="960" cy="144"/>
          </a:xfrm>
        </p:grpSpPr>
        <p:sp>
          <p:nvSpPr>
            <p:cNvPr id="4115" name="Freeform 27"/>
            <p:cNvSpPr>
              <a:spLocks/>
            </p:cNvSpPr>
            <p:nvPr/>
          </p:nvSpPr>
          <p:spPr bwMode="auto">
            <a:xfrm>
              <a:off x="144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Freeform 28"/>
            <p:cNvSpPr>
              <a:spLocks/>
            </p:cNvSpPr>
            <p:nvPr/>
          </p:nvSpPr>
          <p:spPr bwMode="auto">
            <a:xfrm>
              <a:off x="240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Freeform 29"/>
            <p:cNvSpPr>
              <a:spLocks/>
            </p:cNvSpPr>
            <p:nvPr/>
          </p:nvSpPr>
          <p:spPr bwMode="auto">
            <a:xfrm>
              <a:off x="336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Freeform 30"/>
            <p:cNvSpPr>
              <a:spLocks/>
            </p:cNvSpPr>
            <p:nvPr/>
          </p:nvSpPr>
          <p:spPr bwMode="auto">
            <a:xfrm>
              <a:off x="432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Freeform 31"/>
            <p:cNvSpPr>
              <a:spLocks/>
            </p:cNvSpPr>
            <p:nvPr/>
          </p:nvSpPr>
          <p:spPr bwMode="auto">
            <a:xfrm>
              <a:off x="528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Freeform 32"/>
            <p:cNvSpPr>
              <a:spLocks/>
            </p:cNvSpPr>
            <p:nvPr/>
          </p:nvSpPr>
          <p:spPr bwMode="auto">
            <a:xfrm>
              <a:off x="624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Freeform 33"/>
            <p:cNvSpPr>
              <a:spLocks/>
            </p:cNvSpPr>
            <p:nvPr/>
          </p:nvSpPr>
          <p:spPr bwMode="auto">
            <a:xfrm>
              <a:off x="720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Freeform 34"/>
            <p:cNvSpPr>
              <a:spLocks/>
            </p:cNvSpPr>
            <p:nvPr/>
          </p:nvSpPr>
          <p:spPr bwMode="auto">
            <a:xfrm>
              <a:off x="816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Freeform 35"/>
            <p:cNvSpPr>
              <a:spLocks/>
            </p:cNvSpPr>
            <p:nvPr/>
          </p:nvSpPr>
          <p:spPr bwMode="auto">
            <a:xfrm>
              <a:off x="912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4" name="Freeform 36"/>
            <p:cNvSpPr>
              <a:spLocks/>
            </p:cNvSpPr>
            <p:nvPr/>
          </p:nvSpPr>
          <p:spPr bwMode="auto">
            <a:xfrm>
              <a:off x="1008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2" name="Text Box 41"/>
          <p:cNvSpPr txBox="1">
            <a:spLocks noChangeArrowheads="1"/>
          </p:cNvSpPr>
          <p:nvPr/>
        </p:nvSpPr>
        <p:spPr bwMode="auto">
          <a:xfrm>
            <a:off x="5594350" y="1143000"/>
            <a:ext cx="958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i="1">
                <a:latin typeface="Arial" charset="0"/>
                <a:cs typeface="Arial" charset="0"/>
              </a:rPr>
              <a:t>Reload</a:t>
            </a:r>
          </a:p>
        </p:txBody>
      </p:sp>
      <p:sp>
        <p:nvSpPr>
          <p:cNvPr id="4113" name="Freeform 42"/>
          <p:cNvSpPr>
            <a:spLocks/>
          </p:cNvSpPr>
          <p:nvPr/>
        </p:nvSpPr>
        <p:spPr bwMode="auto">
          <a:xfrm>
            <a:off x="5562600" y="1447800"/>
            <a:ext cx="838200" cy="457200"/>
          </a:xfrm>
          <a:custGeom>
            <a:avLst/>
            <a:gdLst>
              <a:gd name="T0" fmla="*/ 2147483647 w 528"/>
              <a:gd name="T1" fmla="*/ 2147483647 h 288"/>
              <a:gd name="T2" fmla="*/ 2147483647 w 528"/>
              <a:gd name="T3" fmla="*/ 0 h 288"/>
              <a:gd name="T4" fmla="*/ 0 w 528"/>
              <a:gd name="T5" fmla="*/ 0 h 288"/>
              <a:gd name="T6" fmla="*/ 0 w 528"/>
              <a:gd name="T7" fmla="*/ 2147483647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88"/>
              <a:gd name="T14" fmla="*/ 528 w 528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88">
                <a:moveTo>
                  <a:pt x="528" y="288"/>
                </a:moveTo>
                <a:lnTo>
                  <a:pt x="528" y="0"/>
                </a:ln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4" name="Text Box 43"/>
          <p:cNvSpPr txBox="1">
            <a:spLocks noChangeArrowheads="1"/>
          </p:cNvSpPr>
          <p:nvPr/>
        </p:nvSpPr>
        <p:spPr bwMode="auto">
          <a:xfrm>
            <a:off x="2286000" y="1614488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i="1">
                <a:latin typeface="Arial" charset="0"/>
                <a:cs typeface="Arial" charset="0"/>
              </a:rPr>
              <a:t>or</a:t>
            </a:r>
          </a:p>
        </p:txBody>
      </p:sp>
    </p:spTree>
  </p:cSld>
  <p:clrMapOvr>
    <a:masterClrMapping/>
  </p:clrMapOvr>
  <p:transition>
    <p:pull dir="r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Uses of Pulse-Width Modulation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79999" y="1219200"/>
            <a:ext cx="9959401" cy="5486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Digital communication</a:t>
            </a:r>
            <a:r>
              <a:rPr lang="en-US" dirty="0"/>
              <a:t> is less sensitive to noise than analog methods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PWM provides a </a:t>
            </a:r>
            <a:r>
              <a:rPr lang="en-US" i="1" dirty="0"/>
              <a:t>digital encoding</a:t>
            </a:r>
            <a:r>
              <a:rPr lang="en-US" dirty="0"/>
              <a:t> of an </a:t>
            </a:r>
            <a:r>
              <a:rPr lang="en-US" i="1" dirty="0"/>
              <a:t>analog </a:t>
            </a:r>
            <a:r>
              <a:rPr lang="en-US" dirty="0"/>
              <a:t>value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Much less vulnerable to noise</a:t>
            </a:r>
          </a:p>
          <a:p>
            <a:pPr>
              <a:spcBef>
                <a:spcPts val="600"/>
              </a:spcBef>
            </a:pPr>
            <a:r>
              <a:rPr lang="en-US" b="1" dirty="0"/>
              <a:t>Digital power amplifiers </a:t>
            </a:r>
            <a:r>
              <a:rPr lang="en-US" dirty="0"/>
              <a:t>are more efficient and less expensive than analog power amplifiers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Applications: motor speed control, light dimmer, switch-mode power conversion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Load (motor, light, etc.) responds slowly, averages PWM signal</a:t>
            </a:r>
          </a:p>
        </p:txBody>
      </p:sp>
    </p:spTree>
    <p:extLst>
      <p:ext uri="{BB962C8B-B14F-4D97-AF65-F5344CB8AC3E}">
        <p14:creationId xmlns:p14="http://schemas.microsoft.com/office/powerpoint/2010/main" val="396158620"/>
      </p:ext>
    </p:extLst>
  </p:cSld>
  <p:clrMapOvr>
    <a:masterClrMapping/>
  </p:clrMapOvr>
  <p:transition>
    <p:pull dir="r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Edge-Aligned PWM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99" y="3810000"/>
            <a:ext cx="11384402" cy="2667000"/>
          </a:xfrm>
        </p:spPr>
        <p:txBody>
          <a:bodyPr/>
          <a:lstStyle/>
          <a:p>
            <a:r>
              <a:rPr lang="en-US" dirty="0"/>
              <a:t>Edge-aligned - leading edges of signals from all PWM channels are aligned</a:t>
            </a:r>
          </a:p>
          <a:p>
            <a:pPr lvl="1"/>
            <a:r>
              <a:rPr lang="en-US" dirty="0"/>
              <a:t>Uses count up mode</a:t>
            </a:r>
          </a:p>
          <a:p>
            <a:pPr lvl="1"/>
            <a:r>
              <a:rPr lang="en-US" dirty="0"/>
              <a:t>Period = (MOD + 1) cycles</a:t>
            </a:r>
          </a:p>
          <a:p>
            <a:pPr lvl="1"/>
            <a:r>
              <a:rPr lang="en-US" dirty="0"/>
              <a:t>Pulse width = (</a:t>
            </a:r>
            <a:r>
              <a:rPr lang="en-US" dirty="0" err="1"/>
              <a:t>CnV</a:t>
            </a:r>
            <a:r>
              <a:rPr lang="en-US" dirty="0"/>
              <a:t>) cycles</a:t>
            </a:r>
          </a:p>
          <a:p>
            <a:r>
              <a:rPr lang="en-US" dirty="0" err="1"/>
              <a:t>MSnB:MSnA</a:t>
            </a:r>
            <a:r>
              <a:rPr lang="en-US" dirty="0"/>
              <a:t> = 01, CPWMS = 0</a:t>
            </a:r>
          </a:p>
          <a:p>
            <a:pPr lvl="1"/>
            <a:r>
              <a:rPr lang="en-US" dirty="0" err="1"/>
              <a:t>ELSnB:ELSnA</a:t>
            </a:r>
            <a:r>
              <a:rPr lang="en-US" dirty="0"/>
              <a:t> = 10 - high-true pulses</a:t>
            </a:r>
          </a:p>
          <a:p>
            <a:pPr lvl="1"/>
            <a:r>
              <a:rPr lang="en-US" dirty="0" err="1"/>
              <a:t>ELSnB:ELSnA</a:t>
            </a:r>
            <a:r>
              <a:rPr lang="en-US" dirty="0"/>
              <a:t> = x1 - low-true pulses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1029267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600236"/>
      </p:ext>
    </p:extLst>
  </p:cSld>
  <p:clrMapOvr>
    <a:masterClrMapping/>
  </p:clrMapOvr>
  <p:transition>
    <p:pull dir="r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Center-Aligned PWM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99" y="3810000"/>
            <a:ext cx="11384402" cy="2057400"/>
          </a:xfrm>
        </p:spPr>
        <p:txBody>
          <a:bodyPr/>
          <a:lstStyle/>
          <a:p>
            <a:r>
              <a:rPr lang="en-US" dirty="0"/>
              <a:t>Center-aligned - centers of signals from all PWM channels are aligned</a:t>
            </a:r>
          </a:p>
          <a:p>
            <a:pPr lvl="1"/>
            <a:r>
              <a:rPr lang="en-US" dirty="0"/>
              <a:t>Uses count up/down mode</a:t>
            </a:r>
          </a:p>
          <a:p>
            <a:pPr lvl="1"/>
            <a:r>
              <a:rPr lang="en-US" dirty="0"/>
              <a:t>Period = 2*MOD cycles. 0x0001 &lt;= MOD &lt;= 0x7FFFF</a:t>
            </a:r>
          </a:p>
          <a:p>
            <a:pPr lvl="1"/>
            <a:r>
              <a:rPr lang="en-US" dirty="0"/>
              <a:t>Pulse width = 2*</a:t>
            </a:r>
            <a:r>
              <a:rPr lang="en-US" dirty="0" err="1"/>
              <a:t>CnV</a:t>
            </a:r>
            <a:r>
              <a:rPr lang="en-US" dirty="0"/>
              <a:t> cycles</a:t>
            </a:r>
          </a:p>
          <a:p>
            <a:r>
              <a:rPr lang="en-US" dirty="0" err="1"/>
              <a:t>MSnB:MSnA</a:t>
            </a:r>
            <a:r>
              <a:rPr lang="en-US" dirty="0"/>
              <a:t> = 10, CPWMS = 1</a:t>
            </a:r>
          </a:p>
          <a:p>
            <a:pPr lvl="1"/>
            <a:r>
              <a:rPr lang="en-US" dirty="0" err="1"/>
              <a:t>ELSnB:ELSnA</a:t>
            </a:r>
            <a:r>
              <a:rPr lang="en-US" dirty="0"/>
              <a:t> = 10 - high-true pulses</a:t>
            </a:r>
          </a:p>
          <a:p>
            <a:pPr lvl="1"/>
            <a:r>
              <a:rPr lang="en-US" dirty="0" err="1"/>
              <a:t>ELSnB:ELSnA</a:t>
            </a:r>
            <a:r>
              <a:rPr lang="en-US" dirty="0"/>
              <a:t> = x1 - low-true pulses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6"/>
          <a:stretch/>
        </p:blipFill>
        <p:spPr bwMode="auto">
          <a:xfrm>
            <a:off x="914400" y="861060"/>
            <a:ext cx="8623382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894337"/>
      </p:ext>
    </p:extLst>
  </p:cSld>
  <p:clrMapOvr>
    <a:masterClrMapping/>
  </p:clrMapOvr>
  <p:transition>
    <p:pull dir="r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Servo Motor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79999" y="3286359"/>
            <a:ext cx="11483401" cy="3495441"/>
          </a:xfrm>
        </p:spPr>
        <p:txBody>
          <a:bodyPr numCol="2"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Motor</a:t>
            </a:r>
          </a:p>
          <a:p>
            <a:pPr lvl="1"/>
            <a:r>
              <a:rPr lang="en-US" dirty="0"/>
              <a:t>Gearbox</a:t>
            </a:r>
          </a:p>
          <a:p>
            <a:pPr lvl="1"/>
            <a:r>
              <a:rPr lang="en-US" dirty="0"/>
              <a:t>Output shaft with crown and position sensor</a:t>
            </a:r>
          </a:p>
          <a:p>
            <a:pPr lvl="1"/>
            <a:r>
              <a:rPr lang="en-US" dirty="0"/>
              <a:t>Control system</a:t>
            </a:r>
          </a:p>
          <a:p>
            <a:r>
              <a:rPr lang="en-US" dirty="0"/>
              <a:t>Inputs</a:t>
            </a:r>
          </a:p>
          <a:p>
            <a:pPr lvl="1"/>
            <a:r>
              <a:rPr lang="en-US" dirty="0"/>
              <a:t>Power &amp; Ground</a:t>
            </a:r>
          </a:p>
          <a:p>
            <a:pPr lvl="1"/>
            <a:r>
              <a:rPr lang="en-US" dirty="0"/>
              <a:t>PWM control signal</a:t>
            </a:r>
          </a:p>
          <a:p>
            <a:endParaRPr lang="en-US" dirty="0"/>
          </a:p>
          <a:p>
            <a:r>
              <a:rPr lang="en-US" dirty="0"/>
              <a:t>Control system </a:t>
            </a:r>
          </a:p>
          <a:p>
            <a:pPr lvl="1"/>
            <a:r>
              <a:rPr lang="en-US" dirty="0"/>
              <a:t>Moves motor to commanded position</a:t>
            </a:r>
          </a:p>
          <a:p>
            <a:pPr lvl="1"/>
            <a:r>
              <a:rPr lang="en-US" dirty="0"/>
              <a:t>Uses position sensor for feedback</a:t>
            </a:r>
          </a:p>
          <a:p>
            <a:r>
              <a:rPr lang="en-US" dirty="0"/>
              <a:t>Gearing from motor to output shaft</a:t>
            </a:r>
          </a:p>
          <a:p>
            <a:pPr lvl="1"/>
            <a:r>
              <a:rPr lang="en-US" dirty="0"/>
              <a:t>Increases torque, reduces speed</a:t>
            </a:r>
          </a:p>
          <a:p>
            <a:r>
              <a:rPr lang="en-US" dirty="0"/>
              <a:t>Limited range of rotation (e.g. 90</a:t>
            </a:r>
            <a:r>
              <a:rPr lang="en-US" dirty="0">
                <a:latin typeface="Calibri" panose="020F0502020204030204" pitchFamily="34" charset="0"/>
              </a:rPr>
              <a:t>⁰), can’t </a:t>
            </a:r>
            <a:r>
              <a:rPr lang="en-US" dirty="0"/>
              <a:t>do full rotation</a:t>
            </a:r>
          </a:p>
        </p:txBody>
      </p:sp>
      <p:pic>
        <p:nvPicPr>
          <p:cNvPr id="16390" name="Picture 2" descr="Futaba S3003 Servo Stand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3" t="3241" b="3838"/>
          <a:stretch>
            <a:fillRect/>
          </a:stretch>
        </p:blipFill>
        <p:spPr bwMode="auto">
          <a:xfrm>
            <a:off x="1537200" y="893522"/>
            <a:ext cx="1980659" cy="238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638800" y="2362200"/>
            <a:ext cx="1371600" cy="45734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Arial" charset="0"/>
              </a:rPr>
              <a:t>Controller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315200" y="2126189"/>
            <a:ext cx="955405" cy="931498"/>
          </a:xfrm>
          <a:prstGeom prst="rect">
            <a:avLst/>
          </a:prstGeom>
          <a:gradFill>
            <a:gsLst>
              <a:gs pos="0">
                <a:schemeClr val="tx1">
                  <a:lumMod val="76000"/>
                  <a:lumOff val="24000"/>
                </a:schemeClr>
              </a:gs>
              <a:gs pos="55000">
                <a:schemeClr val="bg1">
                  <a:lumMod val="71000"/>
                </a:schemeClr>
              </a:gs>
              <a:gs pos="100000">
                <a:schemeClr val="bg1">
                  <a:lumMod val="22000"/>
                </a:schemeClr>
              </a:gs>
            </a:gsLst>
            <a:lin ang="10800000" scaled="0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Arial" charset="0"/>
              </a:rPr>
              <a:t>Motor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620000" y="1647138"/>
            <a:ext cx="955405" cy="336622"/>
          </a:xfrm>
          <a:prstGeom prst="rect">
            <a:avLst/>
          </a:prstGeom>
          <a:gradFill>
            <a:gsLst>
              <a:gs pos="0">
                <a:schemeClr val="tx1">
                  <a:lumMod val="76000"/>
                  <a:lumOff val="24000"/>
                </a:schemeClr>
              </a:gs>
              <a:gs pos="55000">
                <a:schemeClr val="bg1">
                  <a:lumMod val="71000"/>
                </a:schemeClr>
              </a:gs>
              <a:gs pos="100000">
                <a:schemeClr val="bg1">
                  <a:lumMod val="22000"/>
                </a:schemeClr>
              </a:gs>
            </a:gsLst>
            <a:lin ang="10800000" scaled="0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Arial" charset="0"/>
              </a:rPr>
              <a:t>Gearbox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914225" y="1170011"/>
            <a:ext cx="955405" cy="336622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55000">
                <a:schemeClr val="bg2">
                  <a:lumMod val="39000"/>
                  <a:lumOff val="61000"/>
                </a:schemeClr>
              </a:gs>
              <a:gs pos="100000">
                <a:srgbClr val="F97803"/>
              </a:gs>
            </a:gsLst>
            <a:lin ang="10800000" scaled="0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Arial" charset="0"/>
              </a:rPr>
              <a:t>Pos. Sensor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7315200" y="961065"/>
            <a:ext cx="2153454" cy="2203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Arial" charset="0"/>
              </a:rPr>
              <a:t>Arms/Crown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724775" y="1983761"/>
            <a:ext cx="123825" cy="140504"/>
          </a:xfrm>
          <a:prstGeom prst="rect">
            <a:avLst/>
          </a:prstGeom>
          <a:gradFill>
            <a:gsLst>
              <a:gs pos="0">
                <a:schemeClr val="tx1">
                  <a:lumMod val="51000"/>
                  <a:lumOff val="49000"/>
                </a:schemeClr>
              </a:gs>
              <a:gs pos="55000">
                <a:schemeClr val="accent1">
                  <a:lumMod val="20000"/>
                  <a:lumOff val="80000"/>
                </a:schemeClr>
              </a:gs>
              <a:gs pos="100000">
                <a:schemeClr val="bg1">
                  <a:lumMod val="32000"/>
                </a:schemeClr>
              </a:gs>
            </a:gsLst>
            <a:lin ang="10800000" scaled="0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330014" y="1508556"/>
            <a:ext cx="123825" cy="136172"/>
          </a:xfrm>
          <a:prstGeom prst="rect">
            <a:avLst/>
          </a:prstGeom>
          <a:gradFill>
            <a:gsLst>
              <a:gs pos="0">
                <a:schemeClr val="tx1">
                  <a:lumMod val="51000"/>
                  <a:lumOff val="49000"/>
                </a:schemeClr>
              </a:gs>
              <a:gs pos="55000">
                <a:schemeClr val="accent1">
                  <a:lumMod val="20000"/>
                  <a:lumOff val="80000"/>
                </a:schemeClr>
              </a:gs>
              <a:gs pos="100000">
                <a:schemeClr val="bg1">
                  <a:lumMod val="32000"/>
                </a:schemeClr>
              </a:gs>
            </a:gsLst>
            <a:lin ang="10800000" scaled="0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690354" y="2267706"/>
            <a:ext cx="14073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i="1" dirty="0">
                <a:latin typeface="Calibri" panose="020F0502020204030204" pitchFamily="34" charset="0"/>
                <a:cs typeface="Arial" charset="0"/>
              </a:rPr>
              <a:t>Commanded Position</a:t>
            </a:r>
          </a:p>
        </p:txBody>
      </p:sp>
      <p:cxnSp>
        <p:nvCxnSpPr>
          <p:cNvPr id="6" name="Straight Arrow Connector 5"/>
          <p:cNvCxnSpPr>
            <a:stCxn id="17" idx="3"/>
            <a:endCxn id="7" idx="1"/>
          </p:cNvCxnSpPr>
          <p:nvPr/>
        </p:nvCxnSpPr>
        <p:spPr>
          <a:xfrm>
            <a:off x="5097748" y="2590872"/>
            <a:ext cx="5410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1"/>
            <a:endCxn id="7" idx="0"/>
          </p:cNvCxnSpPr>
          <p:nvPr/>
        </p:nvCxnSpPr>
        <p:spPr>
          <a:xfrm rot="10800000" flipV="1">
            <a:off x="6324601" y="1338322"/>
            <a:ext cx="1589625" cy="10238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5299210" y="1338322"/>
            <a:ext cx="1219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i="1" dirty="0">
                <a:latin typeface="Calibri" panose="020F0502020204030204" pitchFamily="34" charset="0"/>
                <a:cs typeface="Arial" charset="0"/>
              </a:rPr>
              <a:t>Actual Position</a:t>
            </a:r>
          </a:p>
        </p:txBody>
      </p:sp>
      <p:cxnSp>
        <p:nvCxnSpPr>
          <p:cNvPr id="25" name="Straight Arrow Connector 24"/>
          <p:cNvCxnSpPr>
            <a:stCxn id="7" idx="3"/>
            <a:endCxn id="11" idx="1"/>
          </p:cNvCxnSpPr>
          <p:nvPr/>
        </p:nvCxnSpPr>
        <p:spPr>
          <a:xfrm>
            <a:off x="7010400" y="2590872"/>
            <a:ext cx="304800" cy="1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Using PWM to Drive a Servo Motor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79999" y="1143000"/>
            <a:ext cx="5920801" cy="5715001"/>
          </a:xfrm>
        </p:spPr>
        <p:txBody>
          <a:bodyPr/>
          <a:lstStyle/>
          <a:p>
            <a:r>
              <a:rPr lang="en-US" dirty="0"/>
              <a:t>PWM signal tells servo desired shaft angle</a:t>
            </a:r>
          </a:p>
          <a:p>
            <a:pPr lvl="1"/>
            <a:r>
              <a:rPr lang="en-US" dirty="0"/>
              <a:t>20 ms period (50 Hz frequency)</a:t>
            </a:r>
          </a:p>
          <a:p>
            <a:pPr lvl="1"/>
            <a:r>
              <a:rPr lang="en-US" dirty="0"/>
              <a:t>1 to 2 ms pulse width</a:t>
            </a:r>
          </a:p>
          <a:p>
            <a:r>
              <a:rPr lang="en-US" dirty="0"/>
              <a:t>Position proportional to pulse width</a:t>
            </a:r>
          </a:p>
          <a:p>
            <a:pPr lvl="1"/>
            <a:r>
              <a:rPr lang="en-US" dirty="0"/>
              <a:t>1.5 ms: centered (neutral)</a:t>
            </a:r>
          </a:p>
          <a:p>
            <a:pPr lvl="1"/>
            <a:r>
              <a:rPr lang="en-US" dirty="0"/>
              <a:t>&lt;1.5 ms: counter-clockwise</a:t>
            </a:r>
          </a:p>
          <a:p>
            <a:pPr lvl="1"/>
            <a:r>
              <a:rPr lang="en-US" dirty="0"/>
              <a:t>&gt;1.5 ms: clockwise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5" t="29216" r="32896" b="52124"/>
          <a:stretch>
            <a:fillRect/>
          </a:stretch>
        </p:blipFill>
        <p:spPr bwMode="auto">
          <a:xfrm>
            <a:off x="6754091" y="1371600"/>
            <a:ext cx="4333875" cy="151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 descr="C:\Users\Alex\Documents\Teaching\Book Writin'\RL78 Book\Chapters\Timers and Counters\PWM-Screenshot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144394"/>
            <a:ext cx="3706091" cy="2708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573620"/>
      </p:ext>
    </p:extLst>
  </p:cSld>
  <p:clrMapOvr>
    <a:masterClrMapping/>
  </p:clrMapOvr>
  <p:transition>
    <p:pull dir="r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6313" y="2895601"/>
            <a:ext cx="7772400" cy="1362075"/>
          </a:xfrm>
        </p:spPr>
        <p:txBody>
          <a:bodyPr/>
          <a:lstStyle/>
          <a:p>
            <a:r>
              <a:rPr lang="en-US" dirty="0"/>
              <a:t>Low Power Timer (LPTMR)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33600" y="4038601"/>
            <a:ext cx="7772400" cy="1500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98129"/>
      </p:ext>
    </p:extLst>
  </p:cSld>
  <p:clrMapOvr>
    <a:masterClrMapping/>
  </p:clrMapOvr>
  <p:transition>
    <p:pull dir="r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LPTMR Overview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80000" y="2876116"/>
            <a:ext cx="11407199" cy="3243884"/>
          </a:xfrm>
        </p:spPr>
        <p:txBody>
          <a:bodyPr numCol="2"/>
          <a:lstStyle/>
          <a:p>
            <a:r>
              <a:rPr lang="en-US" dirty="0"/>
              <a:t>16 bit up-counter which operates in </a:t>
            </a:r>
            <a:r>
              <a:rPr lang="en-US" b="1" dirty="0"/>
              <a:t>all </a:t>
            </a:r>
            <a:r>
              <a:rPr lang="en-US" dirty="0"/>
              <a:t>power modes (stop, wait, etc.)</a:t>
            </a:r>
          </a:p>
          <a:p>
            <a:r>
              <a:rPr lang="en-US" dirty="0"/>
              <a:t>Can count time or external pulses</a:t>
            </a:r>
          </a:p>
          <a:p>
            <a:r>
              <a:rPr lang="en-US" dirty="0"/>
              <a:t>Glitch filter removes high-frequency noise from pulses</a:t>
            </a:r>
          </a:p>
          <a:p>
            <a:r>
              <a:rPr lang="en-US" dirty="0"/>
              <a:t>Can generate interrupt when counter matches compare value</a:t>
            </a:r>
          </a:p>
          <a:p>
            <a:r>
              <a:rPr lang="en-US" dirty="0"/>
              <a:t>Interrupt wakes MCU from any low power mode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Registers</a:t>
            </a:r>
          </a:p>
          <a:p>
            <a:pPr lvl="1"/>
            <a:r>
              <a:rPr lang="en-US" dirty="0"/>
              <a:t>Counter register </a:t>
            </a:r>
            <a:r>
              <a:rPr lang="en-US" dirty="0" err="1"/>
              <a:t>LPTMRx_CNR</a:t>
            </a:r>
            <a:endParaRPr lang="en-US" dirty="0"/>
          </a:p>
          <a:p>
            <a:pPr lvl="1"/>
            <a:r>
              <a:rPr lang="en-US" dirty="0"/>
              <a:t>Compare register </a:t>
            </a:r>
            <a:r>
              <a:rPr lang="en-US" dirty="0" err="1"/>
              <a:t>LPTRMx_CMR</a:t>
            </a:r>
            <a:endParaRPr lang="en-US" dirty="0"/>
          </a:p>
          <a:p>
            <a:pPr lvl="1"/>
            <a:r>
              <a:rPr lang="en-US" dirty="0" err="1"/>
              <a:t>Prescale</a:t>
            </a:r>
            <a:r>
              <a:rPr lang="en-US" dirty="0"/>
              <a:t> register </a:t>
            </a:r>
            <a:r>
              <a:rPr lang="en-US" dirty="0" err="1"/>
              <a:t>LPTMRx_PSR</a:t>
            </a:r>
            <a:endParaRPr lang="en-US" dirty="0"/>
          </a:p>
          <a:p>
            <a:pPr lvl="1"/>
            <a:r>
              <a:rPr lang="en-US" dirty="0"/>
              <a:t>Control Status register </a:t>
            </a:r>
            <a:r>
              <a:rPr lang="en-US" dirty="0" err="1"/>
              <a:t>LPTMRx_CSR</a:t>
            </a:r>
            <a:endParaRPr lang="en-US" dirty="0"/>
          </a:p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990600" y="858982"/>
            <a:ext cx="10287000" cy="2874674"/>
            <a:chOff x="762000" y="1773382"/>
            <a:chExt cx="10287000" cy="287467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t="5845"/>
            <a:stretch/>
          </p:blipFill>
          <p:spPr>
            <a:xfrm>
              <a:off x="762000" y="1773382"/>
              <a:ext cx="3657600" cy="1562262"/>
            </a:xfrm>
            <a:prstGeom prst="rect">
              <a:avLst/>
            </a:prstGeom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343400" y="2057400"/>
              <a:ext cx="1524000" cy="60974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 err="1">
                  <a:solidFill>
                    <a:schemeClr val="bg1"/>
                  </a:solidFill>
                  <a:latin typeface="Calibri" panose="020F0502020204030204" pitchFamily="34" charset="0"/>
                  <a:cs typeface="Arial" charset="0"/>
                </a:rPr>
                <a:t>Prescaler</a:t>
              </a:r>
              <a:r>
                <a:rPr lang="en-US" sz="1800" dirty="0">
                  <a:solidFill>
                    <a:schemeClr val="bg1"/>
                  </a:solidFill>
                  <a:latin typeface="Calibri" panose="020F0502020204030204" pitchFamily="34" charset="0"/>
                  <a:cs typeface="Arial" charset="0"/>
                </a:rPr>
                <a:t>/</a:t>
              </a:r>
              <a:br>
                <a:rPr lang="en-US" sz="1800" dirty="0">
                  <a:solidFill>
                    <a:schemeClr val="bg1"/>
                  </a:solidFill>
                  <a:latin typeface="Calibri" panose="020F0502020204030204" pitchFamily="34" charset="0"/>
                  <a:cs typeface="Arial" charset="0"/>
                </a:rPr>
              </a:br>
              <a:r>
                <a:rPr lang="en-US" sz="1800" dirty="0">
                  <a:solidFill>
                    <a:schemeClr val="bg1"/>
                  </a:solidFill>
                  <a:latin typeface="Calibri" panose="020F0502020204030204" pitchFamily="34" charset="0"/>
                  <a:cs typeface="Arial" charset="0"/>
                </a:rPr>
                <a:t>Glitch Filter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553200" y="2057400"/>
              <a:ext cx="1524000" cy="60974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Calibri" panose="020F0502020204030204" pitchFamily="34" charset="0"/>
                  <a:cs typeface="Arial" charset="0"/>
                </a:rPr>
                <a:t>16-bit Counter </a:t>
              </a:r>
              <a:br>
                <a:rPr lang="en-US" sz="1800" dirty="0">
                  <a:solidFill>
                    <a:schemeClr val="bg1"/>
                  </a:solidFill>
                  <a:latin typeface="Calibri" panose="020F0502020204030204" pitchFamily="34" charset="0"/>
                  <a:cs typeface="Arial" charset="0"/>
                </a:rPr>
              </a:br>
              <a:r>
                <a:rPr lang="en-US" sz="1800" dirty="0">
                  <a:solidFill>
                    <a:schemeClr val="bg1"/>
                  </a:solidFill>
                  <a:latin typeface="Calibri" panose="020F0502020204030204" pitchFamily="34" charset="0"/>
                  <a:cs typeface="Arial" charset="0"/>
                </a:rPr>
                <a:t>CNR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553200" y="4038312"/>
              <a:ext cx="1524000" cy="60974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Calibri" panose="020F0502020204030204" pitchFamily="34" charset="0"/>
                  <a:cs typeface="Arial" charset="0"/>
                </a:rPr>
                <a:t>Compare Value</a:t>
              </a:r>
              <a:br>
                <a:rPr lang="en-US" sz="1800" dirty="0">
                  <a:solidFill>
                    <a:schemeClr val="bg1"/>
                  </a:solidFill>
                  <a:latin typeface="Calibri" panose="020F0502020204030204" pitchFamily="34" charset="0"/>
                  <a:cs typeface="Arial" charset="0"/>
                </a:rPr>
              </a:br>
              <a:r>
                <a:rPr lang="en-US" sz="1800" dirty="0">
                  <a:solidFill>
                    <a:schemeClr val="bg1"/>
                  </a:solidFill>
                  <a:latin typeface="Calibri" panose="020F0502020204030204" pitchFamily="34" charset="0"/>
                  <a:cs typeface="Arial" charset="0"/>
                </a:rPr>
                <a:t>CMR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553200" y="3047856"/>
              <a:ext cx="1524000" cy="60974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Calibri" panose="020F0502020204030204" pitchFamily="34" charset="0"/>
                  <a:cs typeface="Arial" charset="0"/>
                </a:rPr>
                <a:t>Comparator</a:t>
              </a:r>
            </a:p>
          </p:txBody>
        </p:sp>
        <p:cxnSp>
          <p:nvCxnSpPr>
            <p:cNvPr id="11" name="Straight Arrow Connector 10"/>
            <p:cNvCxnSpPr>
              <a:stCxn id="8" idx="2"/>
              <a:endCxn id="10" idx="0"/>
            </p:cNvCxnSpPr>
            <p:nvPr/>
          </p:nvCxnSpPr>
          <p:spPr>
            <a:xfrm>
              <a:off x="7315200" y="2667144"/>
              <a:ext cx="0" cy="380712"/>
            </a:xfrm>
            <a:prstGeom prst="straightConnector1">
              <a:avLst/>
            </a:prstGeom>
            <a:ln w="666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0"/>
              <a:endCxn id="10" idx="2"/>
            </p:cNvCxnSpPr>
            <p:nvPr/>
          </p:nvCxnSpPr>
          <p:spPr>
            <a:xfrm flipV="1">
              <a:off x="7315200" y="3657600"/>
              <a:ext cx="0" cy="380712"/>
            </a:xfrm>
            <a:prstGeom prst="straightConnector1">
              <a:avLst/>
            </a:prstGeom>
            <a:ln w="666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3"/>
              <a:endCxn id="8" idx="1"/>
            </p:cNvCxnSpPr>
            <p:nvPr/>
          </p:nvCxnSpPr>
          <p:spPr>
            <a:xfrm>
              <a:off x="5867400" y="2362272"/>
              <a:ext cx="6858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3"/>
            </p:cNvCxnSpPr>
            <p:nvPr/>
          </p:nvCxnSpPr>
          <p:spPr>
            <a:xfrm>
              <a:off x="8077200" y="3352728"/>
              <a:ext cx="6858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8879606" y="3029562"/>
              <a:ext cx="216939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i="1" dirty="0">
                  <a:latin typeface="Calibri" panose="020F0502020204030204" pitchFamily="34" charset="0"/>
                  <a:cs typeface="Arial" charset="0"/>
                </a:rPr>
                <a:t>LPTMR Interrupt and Hardware Trigger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639982"/>
      </p:ext>
    </p:extLst>
  </p:cSld>
  <p:clrMapOvr>
    <a:masterClrMapping/>
  </p:clrMapOvr>
  <p:transition>
    <p:pull dir="r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Prescale</a:t>
            </a:r>
            <a:r>
              <a:rPr lang="en-US" dirty="0"/>
              <a:t>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00" y="1455355"/>
            <a:ext cx="5387400" cy="2576941"/>
          </a:xfrm>
        </p:spPr>
        <p:txBody>
          <a:bodyPr/>
          <a:lstStyle/>
          <a:p>
            <a:r>
              <a:rPr lang="en-US" dirty="0"/>
              <a:t>PRESCALE: divide by 2 to 65536</a:t>
            </a:r>
          </a:p>
          <a:p>
            <a:pPr lvl="1"/>
            <a:r>
              <a:rPr lang="en-US" dirty="0"/>
              <a:t>Time counter mode: Divide input clock by 2</a:t>
            </a:r>
            <a:r>
              <a:rPr lang="en-US" baseline="30000" dirty="0"/>
              <a:t>PRESCALE+1</a:t>
            </a:r>
          </a:p>
          <a:p>
            <a:pPr lvl="1"/>
            <a:r>
              <a:rPr lang="en-US" dirty="0"/>
              <a:t>Pulse counter mode: Is glitch filter which recognizes input signal change after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PRESCALE</a:t>
            </a:r>
            <a:r>
              <a:rPr lang="en-US" dirty="0"/>
              <a:t> rising clock cycles</a:t>
            </a:r>
          </a:p>
          <a:p>
            <a:r>
              <a:rPr lang="en-US" dirty="0"/>
              <a:t>PBYP: Prescaler Bypass</a:t>
            </a:r>
          </a:p>
          <a:p>
            <a:pPr lvl="1"/>
            <a:r>
              <a:rPr lang="en-US" dirty="0"/>
              <a:t>0: use prescaler</a:t>
            </a:r>
          </a:p>
          <a:p>
            <a:pPr lvl="1"/>
            <a:r>
              <a:rPr lang="en-US" dirty="0"/>
              <a:t>1: bypass prescaler</a:t>
            </a:r>
          </a:p>
          <a:p>
            <a:r>
              <a:rPr lang="en-US" dirty="0"/>
              <a:t>PCS:  Prescaler Count Select</a:t>
            </a:r>
          </a:p>
          <a:p>
            <a:pPr lvl="1"/>
            <a:r>
              <a:rPr lang="en-US" dirty="0"/>
              <a:t>Inputs available depend on chip configuration, see KL25 SRM Chapter 3: Chip Configuration</a:t>
            </a:r>
          </a:p>
          <a:p>
            <a:pPr lvl="1"/>
            <a:endParaRPr lang="en-US" sz="24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7" b="19370"/>
          <a:stretch/>
        </p:blipFill>
        <p:spPr bwMode="auto">
          <a:xfrm>
            <a:off x="6629400" y="1776464"/>
            <a:ext cx="3932434" cy="86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57430"/>
              </p:ext>
            </p:extLst>
          </p:nvPr>
        </p:nvGraphicFramePr>
        <p:xfrm>
          <a:off x="6400800" y="3657600"/>
          <a:ext cx="4938254" cy="2021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9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libri" panose="020F0502020204030204" pitchFamily="34" charset="0"/>
                          <a:cs typeface="Arial" pitchFamily="34" charset="0"/>
                        </a:rPr>
                        <a:t>PCS</a:t>
                      </a: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Arial" pitchFamily="34" charset="0"/>
                        </a:rPr>
                        <a:t>Clock Source</a:t>
                      </a:r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Arial" pitchFamily="34" charset="0"/>
                        </a:rPr>
                        <a:t>00</a:t>
                      </a: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MCGIRCLK — internal reference clock (not available in LLS and VLLS modes)</a:t>
                      </a:r>
                      <a:endParaRPr lang="en-US" sz="1600" dirty="0"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Arial" pitchFamily="34" charset="0"/>
                        </a:rPr>
                        <a:t>01</a:t>
                      </a: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LPO — 1 kHz clock (not available in VLLS0 mode)</a:t>
                      </a:r>
                      <a:endParaRPr lang="en-US" sz="1600" dirty="0"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ERCLK32K (not available in VLLS0 mode when using 32 kHz oscillator)</a:t>
                      </a:r>
                      <a:endParaRPr lang="en-US" sz="1600" dirty="0"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OSCERCLK — external reference clock (not available in VLLS0 mode)</a:t>
                      </a:r>
                      <a:endParaRPr lang="en-US" sz="1600" dirty="0"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164617"/>
      </p:ext>
    </p:extLst>
  </p:cSld>
  <p:clrMapOvr>
    <a:masterClrMapping/>
  </p:clrMapOvr>
  <p:transition>
    <p:pull dir="r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Status Register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00" y="1981201"/>
            <a:ext cx="10188002" cy="2590800"/>
          </a:xfrm>
        </p:spPr>
        <p:txBody>
          <a:bodyPr/>
          <a:lstStyle/>
          <a:p>
            <a:r>
              <a:rPr lang="en-US" dirty="0"/>
              <a:t>TCF: Timer Compare Flag</a:t>
            </a:r>
          </a:p>
          <a:p>
            <a:pPr lvl="1"/>
            <a:r>
              <a:rPr lang="en-US" sz="1800" dirty="0"/>
              <a:t>1 if CNR matches CMR and increments</a:t>
            </a:r>
          </a:p>
          <a:p>
            <a:r>
              <a:rPr lang="en-US" dirty="0"/>
              <a:t>TIE: Timer Interrupt Enable</a:t>
            </a:r>
          </a:p>
          <a:p>
            <a:pPr lvl="1"/>
            <a:r>
              <a:rPr lang="en-US" sz="1800" dirty="0"/>
              <a:t>Set to 1 to enable interrupt when TCF == 1</a:t>
            </a:r>
          </a:p>
          <a:p>
            <a:r>
              <a:rPr lang="en-US" dirty="0"/>
              <a:t>TPS: Timer Pin Select for pulse counter mode</a:t>
            </a:r>
          </a:p>
          <a:p>
            <a:pPr lvl="1"/>
            <a:r>
              <a:rPr lang="en-US" sz="1800" dirty="0"/>
              <a:t>Inputs available depend on chip configuration, see KL25 SRM Chapter 3: Chip Configuration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419600"/>
            <a:ext cx="8382000" cy="1420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1" y="905073"/>
            <a:ext cx="4572000" cy="122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277499"/>
      </p:ext>
    </p:extLst>
  </p:cSld>
  <p:clrMapOvr>
    <a:masterClrMapping/>
  </p:clrMapOvr>
  <p:transition>
    <p:pull dir="r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Status Register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7364" y="1981201"/>
            <a:ext cx="8910637" cy="3586163"/>
          </a:xfrm>
        </p:spPr>
        <p:txBody>
          <a:bodyPr/>
          <a:lstStyle/>
          <a:p>
            <a:r>
              <a:rPr lang="en-US" dirty="0"/>
              <a:t>TPP: Timer Pin Polarity</a:t>
            </a:r>
          </a:p>
          <a:p>
            <a:pPr lvl="1"/>
            <a:r>
              <a:rPr lang="en-US" sz="1800" dirty="0"/>
              <a:t>0: input is active high, increments CNR on rising edge</a:t>
            </a:r>
          </a:p>
          <a:p>
            <a:pPr lvl="1"/>
            <a:r>
              <a:rPr lang="en-US" sz="1800" dirty="0"/>
              <a:t>1: input is active low, increments CNR on falling edge</a:t>
            </a:r>
          </a:p>
          <a:p>
            <a:r>
              <a:rPr lang="en-US" dirty="0"/>
              <a:t>TFC: Timer Free-running Counter</a:t>
            </a:r>
          </a:p>
          <a:p>
            <a:pPr lvl="1"/>
            <a:r>
              <a:rPr lang="en-US" sz="1800" dirty="0"/>
              <a:t>0: Reset CNR whenever TCF is set (on match)</a:t>
            </a:r>
          </a:p>
          <a:p>
            <a:pPr lvl="1"/>
            <a:r>
              <a:rPr lang="en-US" sz="1800" dirty="0"/>
              <a:t>1: Reset CNR on overflow (wrap around)</a:t>
            </a:r>
          </a:p>
          <a:p>
            <a:r>
              <a:rPr lang="en-US" sz="1900" dirty="0"/>
              <a:t>TMS: Timer Mode Select</a:t>
            </a:r>
          </a:p>
          <a:p>
            <a:pPr lvl="1"/>
            <a:r>
              <a:rPr lang="en-US" dirty="0"/>
              <a:t>0: Time counter</a:t>
            </a:r>
          </a:p>
          <a:p>
            <a:pPr lvl="1"/>
            <a:r>
              <a:rPr lang="en-US" dirty="0"/>
              <a:t>1: Pulse counter</a:t>
            </a:r>
          </a:p>
          <a:p>
            <a:r>
              <a:rPr lang="en-US" sz="1900" dirty="0"/>
              <a:t>TEN: Timer Enable</a:t>
            </a:r>
          </a:p>
          <a:p>
            <a:pPr lvl="1"/>
            <a:r>
              <a:rPr lang="en-US" dirty="0"/>
              <a:t>1: Enable LPTMR operation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831632"/>
            <a:ext cx="4572000" cy="122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833451"/>
      </p:ext>
    </p:extLst>
  </p:cSld>
  <p:clrMapOvr>
    <a:masterClrMapping/>
  </p:clrMapOvr>
  <p:transition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6313" y="2895601"/>
            <a:ext cx="7772400" cy="1362075"/>
          </a:xfrm>
        </p:spPr>
        <p:txBody>
          <a:bodyPr/>
          <a:lstStyle/>
          <a:p>
            <a:r>
              <a:rPr lang="en-US" dirty="0"/>
              <a:t>Periodic Interrupt Timer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56633"/>
      </p:ext>
    </p:extLst>
  </p:cSld>
  <p:clrMapOvr>
    <a:masterClrMapping/>
  </p:clrMapOvr>
  <p:transition>
    <p:pull dir="r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6788" y="2514601"/>
            <a:ext cx="7772400" cy="1362075"/>
          </a:xfrm>
        </p:spPr>
        <p:txBody>
          <a:bodyPr/>
          <a:lstStyle/>
          <a:p>
            <a:r>
              <a:rPr lang="en-US" dirty="0"/>
              <a:t>Watchdog Timer</a:t>
            </a:r>
          </a:p>
        </p:txBody>
      </p:sp>
    </p:spTree>
    <p:extLst>
      <p:ext uri="{BB962C8B-B14F-4D97-AF65-F5344CB8AC3E}">
        <p14:creationId xmlns:p14="http://schemas.microsoft.com/office/powerpoint/2010/main" val="3974093745"/>
      </p:ext>
    </p:extLst>
  </p:cSld>
  <p:clrMapOvr>
    <a:masterClrMapping/>
  </p:clrMapOvr>
  <p:transition>
    <p:pull dir="r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Watch Dog Timer (WDT) Concepts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4114801"/>
            <a:ext cx="11201400" cy="2743199"/>
          </a:xfrm>
        </p:spPr>
        <p:txBody>
          <a:bodyPr/>
          <a:lstStyle/>
          <a:p>
            <a:r>
              <a:rPr lang="en-US" altLang="en-US" sz="2400" dirty="0"/>
              <a:t>Goal: detect if program is not refreshing WDT correctly (≈ malfunctioning?)</a:t>
            </a:r>
          </a:p>
          <a:p>
            <a:r>
              <a:rPr lang="en-US" altLang="en-US" sz="2400" dirty="0"/>
              <a:t>Mechanism:</a:t>
            </a:r>
          </a:p>
          <a:p>
            <a:pPr lvl="1"/>
            <a:r>
              <a:rPr lang="en-US" altLang="en-US" sz="2000" dirty="0"/>
              <a:t>Program periodically tells WDT that it is OK (services the WDT)</a:t>
            </a:r>
          </a:p>
          <a:p>
            <a:pPr lvl="1"/>
            <a:r>
              <a:rPr lang="en-US" altLang="en-US" sz="2000" dirty="0"/>
              <a:t>If timer ever overflows (times out), then program didn’t say it was OK soon enough, so reset the MCU</a:t>
            </a:r>
          </a:p>
          <a:p>
            <a:r>
              <a:rPr lang="en-US" altLang="en-US" sz="2400" dirty="0"/>
              <a:t>Typically used as a “last resort” mechanism for forcing system software back into known state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524001" y="1035906"/>
            <a:ext cx="8022067" cy="2874282"/>
            <a:chOff x="283733" y="1035906"/>
            <a:chExt cx="8022067" cy="2874282"/>
          </a:xfrm>
        </p:grpSpPr>
        <p:sp>
          <p:nvSpPr>
            <p:cNvPr id="847876" name="Text Box 4"/>
            <p:cNvSpPr txBox="1">
              <a:spLocks noChangeArrowheads="1"/>
            </p:cNvSpPr>
            <p:nvPr/>
          </p:nvSpPr>
          <p:spPr bwMode="auto">
            <a:xfrm>
              <a:off x="3810000" y="3062287"/>
              <a:ext cx="6826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Tahoma" panose="020B0604030504040204" pitchFamily="34" charset="0"/>
                </a:rPr>
                <a:t>Time</a:t>
              </a:r>
            </a:p>
          </p:txBody>
        </p:sp>
        <p:sp>
          <p:nvSpPr>
            <p:cNvPr id="847877" name="Line 5"/>
            <p:cNvSpPr>
              <a:spLocks noChangeShapeType="1"/>
            </p:cNvSpPr>
            <p:nvPr/>
          </p:nvSpPr>
          <p:spPr bwMode="auto">
            <a:xfrm>
              <a:off x="1447800" y="3062287"/>
              <a:ext cx="685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7878" name="Text Box 6"/>
            <p:cNvSpPr txBox="1">
              <a:spLocks noChangeArrowheads="1"/>
            </p:cNvSpPr>
            <p:nvPr/>
          </p:nvSpPr>
          <p:spPr bwMode="auto">
            <a:xfrm>
              <a:off x="315914" y="2374900"/>
              <a:ext cx="11874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1800" dirty="0">
                  <a:solidFill>
                    <a:schemeClr val="hlink"/>
                  </a:solidFill>
                  <a:latin typeface="Tahoma" panose="020B0604030504040204" pitchFamily="34" charset="0"/>
                </a:rPr>
                <a:t>WDT</a:t>
              </a:r>
              <a:br>
                <a:rPr lang="en-US" altLang="en-US" sz="1800" dirty="0">
                  <a:solidFill>
                    <a:schemeClr val="hlink"/>
                  </a:solidFill>
                  <a:latin typeface="Tahoma" panose="020B0604030504040204" pitchFamily="34" charset="0"/>
                </a:rPr>
              </a:br>
              <a:r>
                <a:rPr lang="en-US" altLang="en-US" sz="1800" dirty="0">
                  <a:solidFill>
                    <a:schemeClr val="hlink"/>
                  </a:solidFill>
                  <a:latin typeface="Tahoma" panose="020B0604030504040204" pitchFamily="34" charset="0"/>
                </a:rPr>
                <a:t>Value</a:t>
              </a:r>
            </a:p>
          </p:txBody>
        </p:sp>
        <p:sp>
          <p:nvSpPr>
            <p:cNvPr id="847879" name="Line 7"/>
            <p:cNvSpPr>
              <a:spLocks noChangeShapeType="1"/>
            </p:cNvSpPr>
            <p:nvPr/>
          </p:nvSpPr>
          <p:spPr bwMode="auto">
            <a:xfrm flipV="1">
              <a:off x="1447800" y="1995487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7882" name="Text Box 10"/>
            <p:cNvSpPr txBox="1">
              <a:spLocks noChangeArrowheads="1"/>
            </p:cNvSpPr>
            <p:nvPr/>
          </p:nvSpPr>
          <p:spPr bwMode="auto">
            <a:xfrm>
              <a:off x="914400" y="1462087"/>
              <a:ext cx="15462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accent2"/>
                  </a:solidFill>
                  <a:latin typeface="Comic Sans MS" panose="030F0702030302020204" pitchFamily="66" charset="0"/>
                </a:rPr>
                <a:t>Start WDT</a:t>
              </a:r>
            </a:p>
          </p:txBody>
        </p:sp>
        <p:cxnSp>
          <p:nvCxnSpPr>
            <p:cNvPr id="847883" name="AutoShape 11"/>
            <p:cNvCxnSpPr>
              <a:cxnSpLocks noChangeShapeType="1"/>
              <a:stCxn id="847882" idx="2"/>
              <a:endCxn id="847884" idx="0"/>
            </p:cNvCxnSpPr>
            <p:nvPr/>
          </p:nvCxnSpPr>
          <p:spPr bwMode="auto">
            <a:xfrm flipH="1">
              <a:off x="1676400" y="1858962"/>
              <a:ext cx="11113" cy="1203324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47884" name="Line 12"/>
            <p:cNvSpPr>
              <a:spLocks noChangeShapeType="1"/>
            </p:cNvSpPr>
            <p:nvPr/>
          </p:nvSpPr>
          <p:spPr bwMode="auto">
            <a:xfrm flipV="1">
              <a:off x="1676400" y="2371723"/>
              <a:ext cx="2285999" cy="69056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7885" name="Text Box 13"/>
            <p:cNvSpPr txBox="1">
              <a:spLocks noChangeArrowheads="1"/>
            </p:cNvSpPr>
            <p:nvPr/>
          </p:nvSpPr>
          <p:spPr bwMode="auto">
            <a:xfrm>
              <a:off x="5796681" y="1035906"/>
              <a:ext cx="211628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dirty="0">
                  <a:solidFill>
                    <a:schemeClr val="accent2"/>
                  </a:solidFill>
                  <a:latin typeface="Comic Sans MS" panose="030F0702030302020204" pitchFamily="66" charset="0"/>
                </a:rPr>
                <a:t>WDT overflows,</a:t>
              </a:r>
              <a:br>
                <a:rPr lang="en-US" altLang="en-US" sz="2000" dirty="0">
                  <a:solidFill>
                    <a:schemeClr val="accent2"/>
                  </a:solidFill>
                  <a:latin typeface="Comic Sans MS" panose="030F0702030302020204" pitchFamily="66" charset="0"/>
                </a:rPr>
              </a:br>
              <a:r>
                <a:rPr lang="en-US" altLang="en-US" sz="2000" dirty="0">
                  <a:solidFill>
                    <a:schemeClr val="accent2"/>
                  </a:solidFill>
                  <a:latin typeface="Comic Sans MS" panose="030F0702030302020204" pitchFamily="66" charset="0"/>
                </a:rPr>
                <a:t>resets system</a:t>
              </a:r>
            </a:p>
          </p:txBody>
        </p:sp>
        <p:sp>
          <p:nvSpPr>
            <p:cNvPr id="847887" name="Text Box 15"/>
            <p:cNvSpPr txBox="1">
              <a:spLocks noChangeArrowheads="1"/>
            </p:cNvSpPr>
            <p:nvPr/>
          </p:nvSpPr>
          <p:spPr bwMode="auto">
            <a:xfrm>
              <a:off x="3035926" y="1507933"/>
              <a:ext cx="179889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dirty="0">
                  <a:solidFill>
                    <a:schemeClr val="accent2"/>
                  </a:solidFill>
                  <a:latin typeface="Comic Sans MS" panose="030F0702030302020204" pitchFamily="66" charset="0"/>
                </a:rPr>
                <a:t>Service WDT</a:t>
              </a:r>
            </a:p>
          </p:txBody>
        </p:sp>
        <p:sp>
          <p:nvSpPr>
            <p:cNvPr id="847889" name="Line 17"/>
            <p:cNvSpPr>
              <a:spLocks noChangeShapeType="1"/>
            </p:cNvSpPr>
            <p:nvPr/>
          </p:nvSpPr>
          <p:spPr bwMode="auto">
            <a:xfrm>
              <a:off x="3962400" y="2376487"/>
              <a:ext cx="0" cy="6858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847890" name="AutoShape 18"/>
            <p:cNvCxnSpPr>
              <a:cxnSpLocks noChangeShapeType="1"/>
              <a:stCxn id="847887" idx="2"/>
              <a:endCxn id="847889" idx="0"/>
            </p:cNvCxnSpPr>
            <p:nvPr/>
          </p:nvCxnSpPr>
          <p:spPr bwMode="auto">
            <a:xfrm>
              <a:off x="3935371" y="1908043"/>
              <a:ext cx="27029" cy="468444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7894" name="AutoShape 22"/>
            <p:cNvCxnSpPr>
              <a:cxnSpLocks noChangeShapeType="1"/>
              <a:stCxn id="847885" idx="2"/>
              <a:endCxn id="847888" idx="1"/>
            </p:cNvCxnSpPr>
            <p:nvPr/>
          </p:nvCxnSpPr>
          <p:spPr bwMode="auto">
            <a:xfrm>
              <a:off x="6854824" y="1743792"/>
              <a:ext cx="0" cy="394035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47888" name="Line 16"/>
            <p:cNvSpPr>
              <a:spLocks noChangeShapeType="1"/>
            </p:cNvSpPr>
            <p:nvPr/>
          </p:nvSpPr>
          <p:spPr bwMode="auto">
            <a:xfrm flipV="1">
              <a:off x="3962400" y="2137827"/>
              <a:ext cx="2892424" cy="92446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 bwMode="auto">
            <a:xfrm>
              <a:off x="1447800" y="2147887"/>
              <a:ext cx="68580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306387" y="1930955"/>
              <a:ext cx="118745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1800" i="1" dirty="0">
                  <a:solidFill>
                    <a:srgbClr val="FF0000"/>
                  </a:solidFill>
                  <a:latin typeface="Tahoma" panose="020B0604030504040204" pitchFamily="34" charset="0"/>
                </a:rPr>
                <a:t>Overflow</a:t>
              </a:r>
            </a:p>
          </p:txBody>
        </p:sp>
        <p:sp>
          <p:nvSpPr>
            <p:cNvPr id="47" name="Text Box 6"/>
            <p:cNvSpPr txBox="1">
              <a:spLocks noChangeArrowheads="1"/>
            </p:cNvSpPr>
            <p:nvPr/>
          </p:nvSpPr>
          <p:spPr bwMode="auto">
            <a:xfrm>
              <a:off x="283733" y="3263857"/>
              <a:ext cx="118745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1800" dirty="0">
                  <a:latin typeface="Tahoma" panose="020B0604030504040204" pitchFamily="34" charset="0"/>
                </a:rPr>
                <a:t>Program State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716344" y="3426840"/>
              <a:ext cx="2667000" cy="28931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801688" fontAlgn="ctr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</a:pPr>
              <a:r>
                <a:rPr lang="en-US" sz="1600" dirty="0">
                  <a:latin typeface="Arial" pitchFamily="34" charset="0"/>
                </a:rPr>
                <a:t>OK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4383344" y="3426840"/>
              <a:ext cx="2471480" cy="28931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801688" fontAlgn="ctr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</a:pPr>
              <a:r>
                <a:rPr lang="en-US" sz="1600" dirty="0">
                  <a:latin typeface="Arial" pitchFamily="34" charset="0"/>
                </a:rPr>
                <a:t>Hit a bug and hung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6843133" y="3420684"/>
              <a:ext cx="838200" cy="301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88" fontAlgn="ctr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</a:pPr>
              <a:r>
                <a:rPr lang="en-US" sz="1100" dirty="0">
                  <a:latin typeface="Arial" pitchFamily="34" charset="0"/>
                </a:rPr>
                <a:t>Reset ISR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7669642" y="3420685"/>
              <a:ext cx="636158" cy="301621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88" fontAlgn="ctr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</a:pPr>
              <a:r>
                <a:rPr lang="en-US" sz="1600" dirty="0">
                  <a:latin typeface="Arial" pitchFamily="34" charset="0"/>
                </a:rPr>
                <a:t>OK</a:t>
              </a:r>
            </a:p>
          </p:txBody>
        </p:sp>
        <p:sp>
          <p:nvSpPr>
            <p:cNvPr id="52" name="Line 12"/>
            <p:cNvSpPr>
              <a:spLocks noChangeShapeType="1"/>
            </p:cNvSpPr>
            <p:nvPr/>
          </p:nvSpPr>
          <p:spPr bwMode="auto">
            <a:xfrm flipV="1">
              <a:off x="7681334" y="2860717"/>
              <a:ext cx="623844" cy="1884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53" name="AutoShape 22"/>
            <p:cNvCxnSpPr>
              <a:cxnSpLocks noChangeShapeType="1"/>
            </p:cNvCxnSpPr>
            <p:nvPr/>
          </p:nvCxnSpPr>
          <p:spPr bwMode="auto">
            <a:xfrm>
              <a:off x="6843133" y="2167134"/>
              <a:ext cx="0" cy="1261866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54069322"/>
      </p:ext>
    </p:extLst>
  </p:cSld>
  <p:clrMapOvr>
    <a:masterClrMapping/>
  </p:clrMapOvr>
  <p:transition>
    <p:pull dir="r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5834224" y="3481506"/>
            <a:ext cx="1694415" cy="28931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801688" fontAlgn="ctr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</a:pPr>
            <a:r>
              <a:rPr lang="en-US" sz="1600" dirty="0">
                <a:latin typeface="Arial" pitchFamily="34" charset="0"/>
              </a:rPr>
              <a:t>Closed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688067" y="2183901"/>
            <a:ext cx="6857378" cy="313932"/>
          </a:xfrm>
          <a:prstGeom prst="rect">
            <a:avLst/>
          </a:prstGeom>
          <a:solidFill>
            <a:srgbClr val="CCFFCC"/>
          </a:solidFill>
          <a:ln w="9525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801688" fontAlgn="ctr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</a:pPr>
            <a:endParaRPr lang="en-US" sz="1800">
              <a:latin typeface="Arial" pitchFamily="34" charset="0"/>
            </a:endParaRPr>
          </a:p>
        </p:txBody>
      </p:sp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Windowed Watch Dog Timer Concepts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idx="1"/>
          </p:nvPr>
        </p:nvSpPr>
        <p:spPr>
          <a:xfrm>
            <a:off x="479999" y="4800600"/>
            <a:ext cx="11384401" cy="1524000"/>
          </a:xfrm>
        </p:spPr>
        <p:txBody>
          <a:bodyPr/>
          <a:lstStyle/>
          <a:p>
            <a:r>
              <a:rPr lang="en-US" altLang="en-US" sz="2400" dirty="0"/>
              <a:t>Can only service WDT when WDT counter value is in a certain range </a:t>
            </a:r>
          </a:p>
          <a:p>
            <a:pPr lvl="1"/>
            <a:r>
              <a:rPr lang="en-US" altLang="en-US" sz="2000" dirty="0"/>
              <a:t>Any service attempt outside the window will cause the WDT to reset the system</a:t>
            </a:r>
          </a:p>
          <a:p>
            <a:r>
              <a:rPr lang="en-US" altLang="en-US" sz="2400" dirty="0"/>
              <a:t>Windowed WDT improves reliability</a:t>
            </a:r>
          </a:p>
          <a:p>
            <a:pPr lvl="1"/>
            <a:r>
              <a:rPr lang="en-US" altLang="en-US" sz="2000" b="1" i="1" dirty="0"/>
              <a:t>Almost </a:t>
            </a:r>
            <a:r>
              <a:rPr lang="en-US" altLang="en-US" sz="2000" dirty="0"/>
              <a:t>eliminates likelihood of program crash which still services the WDT</a:t>
            </a:r>
          </a:p>
        </p:txBody>
      </p:sp>
      <p:sp>
        <p:nvSpPr>
          <p:cNvPr id="847876" name="Text Box 4"/>
          <p:cNvSpPr txBox="1">
            <a:spLocks noChangeArrowheads="1"/>
          </p:cNvSpPr>
          <p:nvPr/>
        </p:nvSpPr>
        <p:spPr bwMode="auto">
          <a:xfrm>
            <a:off x="5643294" y="3062288"/>
            <a:ext cx="682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>
                <a:latin typeface="Tahoma" panose="020B0604030504040204" pitchFamily="34" charset="0"/>
              </a:rPr>
              <a:t>Time</a:t>
            </a:r>
          </a:p>
        </p:txBody>
      </p:sp>
      <p:sp>
        <p:nvSpPr>
          <p:cNvPr id="847877" name="Line 5"/>
          <p:cNvSpPr>
            <a:spLocks noChangeShapeType="1"/>
          </p:cNvSpPr>
          <p:nvPr/>
        </p:nvSpPr>
        <p:spPr bwMode="auto">
          <a:xfrm>
            <a:off x="2688067" y="3062287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7878" name="Text Box 6"/>
          <p:cNvSpPr txBox="1">
            <a:spLocks noChangeArrowheads="1"/>
          </p:cNvSpPr>
          <p:nvPr/>
        </p:nvSpPr>
        <p:spPr bwMode="auto">
          <a:xfrm>
            <a:off x="1559859" y="2452687"/>
            <a:ext cx="118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800" dirty="0">
                <a:solidFill>
                  <a:schemeClr val="hlink"/>
                </a:solidFill>
                <a:latin typeface="Tahoma" panose="020B0604030504040204" pitchFamily="34" charset="0"/>
              </a:rPr>
              <a:t>WDT</a:t>
            </a:r>
            <a:br>
              <a:rPr lang="en-US" altLang="en-US" sz="1800" dirty="0">
                <a:solidFill>
                  <a:schemeClr val="hlink"/>
                </a:solidFill>
                <a:latin typeface="Tahoma" panose="020B0604030504040204" pitchFamily="34" charset="0"/>
              </a:rPr>
            </a:br>
            <a:r>
              <a:rPr lang="en-US" altLang="en-US" sz="1800" dirty="0">
                <a:solidFill>
                  <a:schemeClr val="hlink"/>
                </a:solidFill>
                <a:latin typeface="Tahoma" panose="020B0604030504040204" pitchFamily="34" charset="0"/>
              </a:rPr>
              <a:t>Value</a:t>
            </a:r>
          </a:p>
        </p:txBody>
      </p:sp>
      <p:sp>
        <p:nvSpPr>
          <p:cNvPr id="847879" name="Line 7"/>
          <p:cNvSpPr>
            <a:spLocks noChangeShapeType="1"/>
          </p:cNvSpPr>
          <p:nvPr/>
        </p:nvSpPr>
        <p:spPr bwMode="auto">
          <a:xfrm flipV="1">
            <a:off x="2688067" y="1995487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7882" name="Text Box 10"/>
          <p:cNvSpPr txBox="1">
            <a:spLocks noChangeArrowheads="1"/>
          </p:cNvSpPr>
          <p:nvPr/>
        </p:nvSpPr>
        <p:spPr bwMode="auto">
          <a:xfrm>
            <a:off x="2154668" y="1462088"/>
            <a:ext cx="1546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Start WDT</a:t>
            </a:r>
          </a:p>
        </p:txBody>
      </p:sp>
      <p:cxnSp>
        <p:nvCxnSpPr>
          <p:cNvPr id="847883" name="AutoShape 11"/>
          <p:cNvCxnSpPr>
            <a:cxnSpLocks noChangeShapeType="1"/>
            <a:stCxn id="847882" idx="2"/>
            <a:endCxn id="847884" idx="0"/>
          </p:cNvCxnSpPr>
          <p:nvPr/>
        </p:nvCxnSpPr>
        <p:spPr bwMode="auto">
          <a:xfrm flipH="1">
            <a:off x="2916668" y="1858962"/>
            <a:ext cx="11113" cy="1203324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7884" name="Line 12"/>
          <p:cNvSpPr>
            <a:spLocks noChangeShapeType="1"/>
          </p:cNvSpPr>
          <p:nvPr/>
        </p:nvSpPr>
        <p:spPr bwMode="auto">
          <a:xfrm flipV="1">
            <a:off x="2916667" y="2184776"/>
            <a:ext cx="2904856" cy="87751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7887" name="Text Box 15"/>
          <p:cNvSpPr txBox="1">
            <a:spLocks noChangeArrowheads="1"/>
          </p:cNvSpPr>
          <p:nvPr/>
        </p:nvSpPr>
        <p:spPr bwMode="auto">
          <a:xfrm>
            <a:off x="4419601" y="1045840"/>
            <a:ext cx="114299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Service WDT in window</a:t>
            </a:r>
          </a:p>
        </p:txBody>
      </p:sp>
      <p:sp>
        <p:nvSpPr>
          <p:cNvPr id="847889" name="Line 17"/>
          <p:cNvSpPr>
            <a:spLocks noChangeShapeType="1"/>
          </p:cNvSpPr>
          <p:nvPr/>
        </p:nvSpPr>
        <p:spPr bwMode="auto">
          <a:xfrm>
            <a:off x="5795693" y="2184775"/>
            <a:ext cx="1" cy="8775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47890" name="AutoShape 18"/>
          <p:cNvCxnSpPr>
            <a:cxnSpLocks noChangeShapeType="1"/>
            <a:stCxn id="847887" idx="2"/>
            <a:endCxn id="847889" idx="0"/>
          </p:cNvCxnSpPr>
          <p:nvPr/>
        </p:nvCxnSpPr>
        <p:spPr bwMode="auto">
          <a:xfrm>
            <a:off x="4991100" y="2061503"/>
            <a:ext cx="804592" cy="123273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7888" name="Line 16"/>
          <p:cNvSpPr>
            <a:spLocks noChangeShapeType="1"/>
          </p:cNvSpPr>
          <p:nvPr/>
        </p:nvSpPr>
        <p:spPr bwMode="auto">
          <a:xfrm flipV="1">
            <a:off x="5795694" y="2600985"/>
            <a:ext cx="1443304" cy="4613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688067" y="2147887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1549830" y="1904808"/>
            <a:ext cx="1187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800" i="1" dirty="0">
                <a:solidFill>
                  <a:srgbClr val="FF0000"/>
                </a:solidFill>
                <a:latin typeface="Tahoma" panose="020B0604030504040204" pitchFamily="34" charset="0"/>
              </a:rPr>
              <a:t>Overflow</a:t>
            </a: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1524000" y="4001870"/>
            <a:ext cx="11874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800" dirty="0">
                <a:latin typeface="Tahoma" panose="020B0604030504040204" pitchFamily="34" charset="0"/>
              </a:rPr>
              <a:t>Program State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956611" y="4164852"/>
            <a:ext cx="2839081" cy="28931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801688" fontAlgn="ctr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</a:pPr>
            <a:r>
              <a:rPr lang="en-US" sz="1600" dirty="0">
                <a:latin typeface="Arial" pitchFamily="34" charset="0"/>
              </a:rPr>
              <a:t>OK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795691" y="4164852"/>
            <a:ext cx="1443308" cy="28931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801688" fontAlgn="ctr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</a:pPr>
            <a:r>
              <a:rPr lang="en-US" sz="1600" dirty="0">
                <a:latin typeface="Arial" pitchFamily="34" charset="0"/>
              </a:rPr>
              <a:t>Hit bug</a:t>
            </a:r>
          </a:p>
        </p:txBody>
      </p:sp>
      <p:sp>
        <p:nvSpPr>
          <p:cNvPr id="847885" name="Text Box 13"/>
          <p:cNvSpPr txBox="1">
            <a:spLocks noChangeArrowheads="1"/>
          </p:cNvSpPr>
          <p:nvPr/>
        </p:nvSpPr>
        <p:spPr bwMode="auto">
          <a:xfrm>
            <a:off x="5855711" y="1006486"/>
            <a:ext cx="207300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Service WDT </a:t>
            </a:r>
          </a:p>
          <a:p>
            <a:pPr algn="ctr"/>
            <a:r>
              <a:rPr lang="en-US" alt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before window, </a:t>
            </a:r>
          </a:p>
          <a:p>
            <a:pPr algn="ctr"/>
            <a:r>
              <a:rPr lang="en-US" alt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causing reset</a:t>
            </a:r>
          </a:p>
        </p:txBody>
      </p:sp>
      <p:cxnSp>
        <p:nvCxnSpPr>
          <p:cNvPr id="847894" name="AutoShape 22"/>
          <p:cNvCxnSpPr>
            <a:cxnSpLocks noChangeShapeType="1"/>
            <a:stCxn id="847885" idx="2"/>
            <a:endCxn id="847888" idx="1"/>
          </p:cNvCxnSpPr>
          <p:nvPr/>
        </p:nvCxnSpPr>
        <p:spPr bwMode="auto">
          <a:xfrm>
            <a:off x="6892212" y="2022149"/>
            <a:ext cx="346786" cy="578837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22"/>
          <p:cNvCxnSpPr>
            <a:cxnSpLocks noChangeShapeType="1"/>
          </p:cNvCxnSpPr>
          <p:nvPr/>
        </p:nvCxnSpPr>
        <p:spPr bwMode="auto">
          <a:xfrm>
            <a:off x="7239000" y="2167135"/>
            <a:ext cx="0" cy="1991563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1559859" y="2164684"/>
            <a:ext cx="1187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800" i="1" dirty="0">
                <a:solidFill>
                  <a:srgbClr val="92D050"/>
                </a:solidFill>
                <a:latin typeface="Tahoma" panose="020B0604030504040204" pitchFamily="34" charset="0"/>
              </a:rPr>
              <a:t>Window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724401" y="2164685"/>
            <a:ext cx="1097123" cy="897601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88" fontAlgn="ctr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</a:pPr>
            <a:endParaRPr lang="en-US" sz="1800">
              <a:latin typeface="Arial" pitchFamily="34" charset="0"/>
            </a:endParaRP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1524000" y="3318524"/>
            <a:ext cx="11874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800" dirty="0">
                <a:latin typeface="Tahoma" panose="020B0604030504040204" pitchFamily="34" charset="0"/>
              </a:rPr>
              <a:t>Window State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2956611" y="3481506"/>
            <a:ext cx="1767790" cy="28931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801688" fontAlgn="ctr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</a:pPr>
            <a:r>
              <a:rPr lang="en-US" sz="1600" dirty="0">
                <a:latin typeface="Arial" pitchFamily="34" charset="0"/>
              </a:rPr>
              <a:t>Closed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4724401" y="3481506"/>
            <a:ext cx="1109823" cy="28931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801688" fontAlgn="ctr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</a:pPr>
            <a:r>
              <a:rPr lang="en-US" sz="1600" dirty="0">
                <a:latin typeface="Arial" pitchFamily="34" charset="0"/>
              </a:rPr>
              <a:t>Open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7528639" y="3481506"/>
            <a:ext cx="1097123" cy="28931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88" fontAlgn="ctr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</a:pPr>
            <a:r>
              <a:rPr lang="en-US" sz="1600" dirty="0">
                <a:latin typeface="Arial" pitchFamily="34" charset="0"/>
              </a:rPr>
              <a:t>Open</a:t>
            </a:r>
          </a:p>
        </p:txBody>
      </p:sp>
      <p:sp>
        <p:nvSpPr>
          <p:cNvPr id="46" name="Line 16"/>
          <p:cNvSpPr>
            <a:spLocks noChangeShapeType="1"/>
          </p:cNvSpPr>
          <p:nvPr/>
        </p:nvSpPr>
        <p:spPr bwMode="auto">
          <a:xfrm flipV="1">
            <a:off x="7238998" y="2143788"/>
            <a:ext cx="1443304" cy="4613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47"/>
          <p:cNvSpPr/>
          <p:nvPr/>
        </p:nvSpPr>
        <p:spPr bwMode="auto">
          <a:xfrm>
            <a:off x="7528639" y="2167336"/>
            <a:ext cx="1097123" cy="897601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88" fontAlgn="ctr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</a:pPr>
            <a:endParaRPr lang="en-US" sz="1800">
              <a:latin typeface="Arial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238999" y="4158698"/>
            <a:ext cx="1143001" cy="29443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88" fontAlgn="ctr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</a:pPr>
            <a:r>
              <a:rPr lang="en-US" sz="1400" dirty="0">
                <a:latin typeface="Arial" pitchFamily="34" charset="0"/>
              </a:rPr>
              <a:t>Reset ISR</a:t>
            </a:r>
          </a:p>
        </p:txBody>
      </p:sp>
    </p:spTree>
    <p:extLst>
      <p:ext uri="{BB962C8B-B14F-4D97-AF65-F5344CB8AC3E}">
        <p14:creationId xmlns:p14="http://schemas.microsoft.com/office/powerpoint/2010/main" val="280633225"/>
      </p:ext>
    </p:extLst>
  </p:cSld>
  <p:clrMapOvr>
    <a:masterClrMapping/>
  </p:clrMapOvr>
  <p:transition>
    <p:pull dir="r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Kinetis</a:t>
            </a:r>
            <a:r>
              <a:rPr lang="en-US" dirty="0"/>
              <a:t> KL25Z WDT (COP)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00" y="1371601"/>
            <a:ext cx="11465366" cy="4438652"/>
          </a:xfrm>
        </p:spPr>
        <p:txBody>
          <a:bodyPr/>
          <a:lstStyle/>
          <a:p>
            <a:r>
              <a:rPr lang="en-US" sz="2400" dirty="0"/>
              <a:t>WDT is called COP (Computer Operating Properly) by </a:t>
            </a:r>
            <a:r>
              <a:rPr lang="en-US" sz="2400" dirty="0" err="1"/>
              <a:t>Freescale</a:t>
            </a:r>
            <a:endParaRPr lang="en-US" sz="2400" dirty="0"/>
          </a:p>
          <a:p>
            <a:pPr lvl="1"/>
            <a:r>
              <a:rPr lang="en-US" sz="2000" dirty="0"/>
              <a:t>Details in KL25 Subfamily Reference Manual, Chapter 3 (Chip Configuration)</a:t>
            </a:r>
          </a:p>
          <a:p>
            <a:endParaRPr lang="en-US" sz="2000" dirty="0"/>
          </a:p>
          <a:p>
            <a:r>
              <a:rPr lang="en-US" sz="2400" dirty="0"/>
              <a:t>Registers</a:t>
            </a:r>
          </a:p>
          <a:p>
            <a:pPr lvl="1"/>
            <a:r>
              <a:rPr lang="en-US" sz="2000" dirty="0"/>
              <a:t>COPCTRL: COP Control Register (COPC in CMSIS)</a:t>
            </a:r>
          </a:p>
          <a:p>
            <a:pPr lvl="1"/>
            <a:r>
              <a:rPr lang="en-US" sz="2000" dirty="0"/>
              <a:t>SRVCOP: Service COP register</a:t>
            </a:r>
          </a:p>
          <a:p>
            <a:endParaRPr lang="en-US" sz="2000" dirty="0"/>
          </a:p>
          <a:p>
            <a:r>
              <a:rPr lang="en-US" sz="2400" dirty="0"/>
              <a:t>Initializing the COP</a:t>
            </a:r>
          </a:p>
          <a:p>
            <a:pPr lvl="1"/>
            <a:r>
              <a:rPr lang="en-US" sz="2000" dirty="0"/>
              <a:t>Write to COPCTRL</a:t>
            </a:r>
          </a:p>
          <a:p>
            <a:pPr lvl="2"/>
            <a:r>
              <a:rPr lang="en-US" sz="1800" dirty="0"/>
              <a:t>Write-protected: Only first write to COPCTRL after a reset is recognized, subsequent writes are ignored</a:t>
            </a:r>
          </a:p>
          <a:p>
            <a:pPr lvl="1"/>
            <a:r>
              <a:rPr lang="en-US" sz="2000" dirty="0"/>
              <a:t>Can disable COP by clearing COPCTRL[COPT]</a:t>
            </a:r>
          </a:p>
        </p:txBody>
      </p:sp>
    </p:spTree>
    <p:extLst>
      <p:ext uri="{BB962C8B-B14F-4D97-AF65-F5344CB8AC3E}">
        <p14:creationId xmlns:p14="http://schemas.microsoft.com/office/powerpoint/2010/main" val="1947164872"/>
      </p:ext>
    </p:extLst>
  </p:cSld>
  <p:clrMapOvr>
    <a:masterClrMapping/>
  </p:clrMapOvr>
  <p:transition>
    <p:pull dir="r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 Configuration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1" y="838200"/>
          <a:ext cx="822960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692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 Bits (COPCTRL)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Clock Source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COP Window Opens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COP Overflow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COPCLKS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COPT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COP is disabled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r>
                        <a:rPr lang="en-US" baseline="0" dirty="0"/>
                        <a:t> cycles, 32 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  <a:r>
                        <a:rPr lang="en-US" baseline="0" dirty="0"/>
                        <a:t> cycles, 256 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9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</a:t>
                      </a:r>
                      <a:r>
                        <a:rPr lang="en-US" baseline="30000" dirty="0">
                          <a:solidFill>
                            <a:srgbClr val="00B0F0"/>
                          </a:solidFill>
                        </a:rPr>
                        <a:t>10</a:t>
                      </a:r>
                      <a:r>
                        <a:rPr lang="en-US" baseline="0" dirty="0">
                          <a:solidFill>
                            <a:srgbClr val="00B0F0"/>
                          </a:solidFill>
                        </a:rPr>
                        <a:t> cycles, 1024 ms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6144 cycles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13</a:t>
                      </a:r>
                      <a:r>
                        <a:rPr lang="en-US" dirty="0"/>
                        <a:t>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49152 cycles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16</a:t>
                      </a:r>
                      <a:r>
                        <a:rPr lang="en-US" dirty="0"/>
                        <a:t>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6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196608 cycles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18</a:t>
                      </a:r>
                      <a:r>
                        <a:rPr lang="en-US" dirty="0"/>
                        <a:t>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710896" y="2565112"/>
            <a:ext cx="8576104" cy="587849"/>
            <a:chOff x="186896" y="2641312"/>
            <a:chExt cx="8576104" cy="584775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186896" y="2641312"/>
              <a:ext cx="121919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dirty="0">
                  <a:solidFill>
                    <a:srgbClr val="00B0F0"/>
                  </a:solidFill>
                  <a:latin typeface="Comic Sans MS" panose="030F0702030302020204" pitchFamily="66" charset="0"/>
                </a:rPr>
                <a:t>Default setting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1066800" y="2760944"/>
              <a:ext cx="7696200" cy="345513"/>
            </a:xfrm>
            <a:prstGeom prst="roundRect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801688" fontAlgn="ctr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</a:pPr>
              <a:endParaRPr lang="en-US" sz="1800">
                <a:latin typeface="Arial" pitchFamily="34" charset="0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80002" y="4419600"/>
            <a:ext cx="11160332" cy="1700400"/>
          </a:xfrm>
        </p:spPr>
        <p:txBody>
          <a:bodyPr/>
          <a:lstStyle/>
          <a:p>
            <a:pPr rtl="0" eaLnBrk="0" fontAlgn="base" hangingPunct="0"/>
            <a:r>
              <a:rPr kumimoji="0" lang="en-US" sz="2400" b="0" i="0" kern="1200" dirty="0">
                <a:solidFill>
                  <a:schemeClr val="tx1"/>
                </a:solidFill>
                <a:effectLst/>
              </a:rPr>
              <a:t>Select clock source with COPCTRL[COPCLKS]</a:t>
            </a:r>
            <a:endParaRPr lang="en-US" sz="2400" dirty="0">
              <a:effectLst/>
            </a:endParaRPr>
          </a:p>
          <a:p>
            <a:pPr lvl="1" eaLnBrk="0" fontAlgn="base" hangingPunct="0"/>
            <a:r>
              <a:rPr kumimoji="0" lang="en-US" sz="2000" b="0" i="0" kern="1200" dirty="0">
                <a:solidFill>
                  <a:schemeClr val="tx1"/>
                </a:solidFill>
                <a:effectLst/>
              </a:rPr>
              <a:t>1 kHz or bus clock (e.g. 24 MHz)</a:t>
            </a:r>
            <a:endParaRPr lang="en-US" sz="2000" dirty="0">
              <a:effectLst/>
            </a:endParaRPr>
          </a:p>
          <a:p>
            <a:pPr rtl="0" eaLnBrk="0" fontAlgn="base" hangingPunct="0"/>
            <a:r>
              <a:rPr kumimoji="0" lang="en-US" sz="2400" b="0" i="0" kern="1200" dirty="0">
                <a:solidFill>
                  <a:schemeClr val="tx1"/>
                </a:solidFill>
                <a:effectLst/>
              </a:rPr>
              <a:t>Set time-out divider with COPCTRL[COPT]</a:t>
            </a:r>
            <a:endParaRPr lang="en-US" sz="2400" dirty="0">
              <a:effectLst/>
            </a:endParaRPr>
          </a:p>
          <a:p>
            <a:pPr rtl="0" eaLnBrk="0" fontAlgn="base" hangingPunct="0"/>
            <a:r>
              <a:rPr kumimoji="0" lang="en-US" sz="2400" b="0" i="0" kern="1200" dirty="0">
                <a:solidFill>
                  <a:schemeClr val="tx1"/>
                </a:solidFill>
                <a:effectLst/>
              </a:rPr>
              <a:t>Optional Windowed operation (when using bus clock) by setting COPCTRL[COPW]</a:t>
            </a:r>
            <a:endParaRPr lang="en-US" sz="2400" dirty="0">
              <a:effectLst/>
            </a:endParaRPr>
          </a:p>
          <a:p>
            <a:pPr lvl="1" eaLnBrk="0" fontAlgn="base" hangingPunct="0"/>
            <a:r>
              <a:rPr kumimoji="0" lang="en-US" sz="2000" b="0" i="0" kern="1200" dirty="0">
                <a:solidFill>
                  <a:schemeClr val="tx1"/>
                </a:solidFill>
                <a:effectLst/>
              </a:rPr>
              <a:t>Program must reset COP within last 25% of time-out period</a:t>
            </a:r>
            <a:endParaRPr lang="en-US" sz="2000" dirty="0">
              <a:effectLst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1440627"/>
      </p:ext>
    </p:extLst>
  </p:cSld>
  <p:clrMapOvr>
    <a:masterClrMapping/>
  </p:clrMapOvr>
  <p:transition>
    <p:pull dir="r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WDT Service and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8" y="1600200"/>
            <a:ext cx="5655633" cy="3886200"/>
          </a:xfrm>
        </p:spPr>
        <p:txBody>
          <a:bodyPr/>
          <a:lstStyle/>
          <a:p>
            <a:r>
              <a:rPr lang="en-US" sz="2400" dirty="0"/>
              <a:t>Servicing (resetting) the COP</a:t>
            </a:r>
          </a:p>
          <a:p>
            <a:pPr lvl="1"/>
            <a:r>
              <a:rPr lang="en-US" sz="2000" dirty="0"/>
              <a:t>Reset COP timer by writing 0x55 and then 0xAA to SRVCOP during timeout period</a:t>
            </a:r>
          </a:p>
          <a:p>
            <a:pPr lvl="1"/>
            <a:r>
              <a:rPr lang="en-US" sz="2000" dirty="0"/>
              <a:t>Writing wrong value causes COP to reset MCU immediately</a:t>
            </a:r>
          </a:p>
          <a:p>
            <a:endParaRPr lang="en-US" sz="2400" dirty="0"/>
          </a:p>
          <a:p>
            <a:r>
              <a:rPr lang="en-US" sz="2400" dirty="0"/>
              <a:t>Reset actions</a:t>
            </a:r>
          </a:p>
          <a:p>
            <a:pPr lvl="1"/>
            <a:r>
              <a:rPr lang="en-US" sz="2000" dirty="0"/>
              <a:t>MCU is reset</a:t>
            </a:r>
          </a:p>
          <a:p>
            <a:pPr lvl="1"/>
            <a:r>
              <a:rPr lang="en-US" sz="2000" dirty="0"/>
              <a:t>WDOG bit in Reset Control Module (RCM) System Reset Status Register 0 (SRS0) is set to show watchdog caused reset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600200"/>
            <a:ext cx="5655633" cy="46723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7332032" y="782183"/>
            <a:ext cx="2743200" cy="8373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269234"/>
      </p:ext>
    </p:extLst>
  </p:cSld>
  <p:clrMapOvr>
    <a:masterClrMapping/>
  </p:clrMapOvr>
  <p:transition>
    <p:pull dir="r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Determining Cause of Reset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8" y="3429000"/>
            <a:ext cx="10744202" cy="2057400"/>
          </a:xfrm>
        </p:spPr>
        <p:txBody>
          <a:bodyPr/>
          <a:lstStyle/>
          <a:p>
            <a:r>
              <a:rPr lang="en-US" sz="2400" dirty="0"/>
              <a:t>Reset Control Module (RCM) System Reset Status Register 0 (SRS0) </a:t>
            </a:r>
            <a:r>
              <a:rPr lang="en-US" sz="2300" dirty="0"/>
              <a:t>bits</a:t>
            </a:r>
          </a:p>
          <a:p>
            <a:pPr lvl="1"/>
            <a:r>
              <a:rPr lang="en-US" sz="2000" dirty="0"/>
              <a:t>POR: power-on reset</a:t>
            </a:r>
          </a:p>
          <a:p>
            <a:pPr lvl="1"/>
            <a:r>
              <a:rPr lang="en-US" sz="2000" dirty="0"/>
              <a:t>PIN: external reset pin asserted</a:t>
            </a:r>
          </a:p>
          <a:p>
            <a:pPr lvl="1"/>
            <a:r>
              <a:rPr lang="en-US" sz="2000" dirty="0"/>
              <a:t>WDOG:  COP watchdog timer timed out</a:t>
            </a:r>
          </a:p>
          <a:p>
            <a:pPr lvl="1"/>
            <a:r>
              <a:rPr lang="en-US" sz="2000" dirty="0"/>
              <a:t>LOL: Loss of lock in PLL (clock generation)</a:t>
            </a:r>
          </a:p>
          <a:p>
            <a:pPr lvl="1"/>
            <a:r>
              <a:rPr lang="en-US" sz="2000" dirty="0"/>
              <a:t>LOC: Loss of clock detected by MCG clock monitor</a:t>
            </a:r>
          </a:p>
          <a:p>
            <a:pPr lvl="1"/>
            <a:r>
              <a:rPr lang="en-US" sz="2000" dirty="0"/>
              <a:t>LVD: Low voltage detected</a:t>
            </a:r>
          </a:p>
          <a:p>
            <a:pPr lvl="1"/>
            <a:r>
              <a:rPr lang="en-US" sz="2000" dirty="0"/>
              <a:t>WAKEUP: System was asleep in low-leakage mode when a LLWU source was activated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971DF-CBF7-4989-8FDE-F21B579FD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12192000" cy="162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70225"/>
      </p:ext>
    </p:extLst>
  </p:cSld>
  <p:clrMapOvr>
    <a:masterClrMapping/>
  </p:clrMapOvr>
  <p:transition>
    <p:pull dir="r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SystemInit</a:t>
            </a:r>
            <a:r>
              <a:rPr lang="en-US" sz="3200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00" y="1447799"/>
            <a:ext cx="5844600" cy="4881563"/>
          </a:xfrm>
        </p:spPr>
        <p:txBody>
          <a:bodyPr/>
          <a:lstStyle/>
          <a:p>
            <a:r>
              <a:rPr lang="en-US" sz="2400" dirty="0" err="1"/>
              <a:t>SystemInit</a:t>
            </a:r>
            <a:r>
              <a:rPr lang="en-US" sz="2400" dirty="0"/>
              <a:t>() function in system_MKL25Z4.c disables the COP WDT by default because DISABLE_WDOG is non-zero</a:t>
            </a:r>
          </a:p>
          <a:p>
            <a:endParaRPr lang="en-US" sz="2400" dirty="0"/>
          </a:p>
          <a:p>
            <a:r>
              <a:rPr lang="en-US" sz="2400" dirty="0"/>
              <a:t>All subsequent writes to SIM-&gt;COPC are ignored by MCU</a:t>
            </a:r>
          </a:p>
          <a:p>
            <a:pPr lvl="1"/>
            <a:r>
              <a:rPr lang="en-US" sz="2000" dirty="0"/>
              <a:t>Including our own initialization code!</a:t>
            </a:r>
          </a:p>
          <a:p>
            <a:endParaRPr lang="en-US" sz="2400" dirty="0"/>
          </a:p>
          <a:p>
            <a:r>
              <a:rPr lang="en-US" sz="2400" dirty="0"/>
              <a:t>To fix this, redefine DISABLE_WDOG to 0, so the compiler ignores lines 93-95 of the source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682"/>
          <a:stretch/>
        </p:blipFill>
        <p:spPr>
          <a:xfrm>
            <a:off x="6870920" y="830264"/>
            <a:ext cx="3395436" cy="809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019" t="4734"/>
          <a:stretch/>
        </p:blipFill>
        <p:spPr>
          <a:xfrm>
            <a:off x="6870921" y="2209801"/>
            <a:ext cx="4986111" cy="1533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482" t="28421" r="44716" b="40364"/>
          <a:stretch/>
        </p:blipFill>
        <p:spPr>
          <a:xfrm>
            <a:off x="7391400" y="4355175"/>
            <a:ext cx="3400386" cy="6783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5515064"/>
      </p:ext>
    </p:extLst>
  </p:cSld>
  <p:clrMapOvr>
    <a:masterClrMapping/>
  </p:clrMapOvr>
  <p:transition>
    <p:pull dir="r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Demonstration Code – WDT Demo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00" y="1523999"/>
            <a:ext cx="8968802" cy="4805363"/>
          </a:xfrm>
        </p:spPr>
        <p:txBody>
          <a:bodyPr/>
          <a:lstStyle/>
          <a:p>
            <a:r>
              <a:rPr lang="en-US" sz="2400" dirty="0"/>
              <a:t>System flashes red LED on startup</a:t>
            </a:r>
          </a:p>
          <a:p>
            <a:r>
              <a:rPr lang="en-US" sz="2400" dirty="0"/>
              <a:t>Loop: </a:t>
            </a:r>
          </a:p>
          <a:p>
            <a:pPr lvl="1"/>
            <a:r>
              <a:rPr lang="en-US" sz="2000" dirty="0"/>
              <a:t>Read accelerometer</a:t>
            </a:r>
          </a:p>
          <a:p>
            <a:pPr lvl="1"/>
            <a:r>
              <a:rPr lang="en-US" sz="2000" dirty="0"/>
              <a:t>Calculate board inclination</a:t>
            </a:r>
          </a:p>
          <a:p>
            <a:pPr lvl="1"/>
            <a:r>
              <a:rPr lang="en-US" sz="2000" dirty="0"/>
              <a:t>Is board flat (within 20⁰ of horizontal)?</a:t>
            </a:r>
          </a:p>
          <a:p>
            <a:pPr lvl="2"/>
            <a:r>
              <a:rPr lang="en-US" sz="1800" dirty="0"/>
              <a:t>Yes: Light green LED and service the watchdog</a:t>
            </a:r>
          </a:p>
          <a:p>
            <a:pPr lvl="2"/>
            <a:r>
              <a:rPr lang="en-US" sz="1800" dirty="0"/>
              <a:t>No: Light yellow LED and do NOT service </a:t>
            </a:r>
            <a:br>
              <a:rPr lang="en-US" sz="1800" dirty="0"/>
            </a:br>
            <a:r>
              <a:rPr lang="en-US" sz="1800" dirty="0"/>
              <a:t>the watchdog</a:t>
            </a:r>
          </a:p>
          <a:p>
            <a:r>
              <a:rPr lang="en-US" sz="2400" dirty="0"/>
              <a:t>Holding the board tilted for more than about 1 second will cause the WDT to trigger, resetting the CPU (shown by flashing red LED)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672" r="878"/>
          <a:stretch/>
        </p:blipFill>
        <p:spPr>
          <a:xfrm>
            <a:off x="6033233" y="1600200"/>
            <a:ext cx="6158767" cy="24689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264242"/>
      </p:ext>
    </p:extLst>
  </p:cSld>
  <p:clrMapOvr>
    <a:masterClrMapping/>
  </p:clrMapOvr>
  <p:transition>
    <p:pull dir="r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WDT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00" y="1447800"/>
            <a:ext cx="10188002" cy="4881564"/>
          </a:xfrm>
        </p:spPr>
        <p:txBody>
          <a:bodyPr/>
          <a:lstStyle/>
          <a:p>
            <a:r>
              <a:rPr lang="en-US" altLang="en-US" sz="2400" dirty="0"/>
              <a:t>Don’t scatter WDT service commands throughout your code</a:t>
            </a:r>
          </a:p>
          <a:p>
            <a:pPr lvl="1"/>
            <a:r>
              <a:rPr lang="en-US" altLang="en-US" sz="2000" dirty="0"/>
              <a:t>There should just be one or a few such commands in the entire program</a:t>
            </a:r>
          </a:p>
          <a:p>
            <a:endParaRPr lang="en-US" altLang="en-US" sz="2400" dirty="0"/>
          </a:p>
          <a:p>
            <a:r>
              <a:rPr lang="en-US" altLang="en-US" sz="2400" dirty="0"/>
              <a:t>Choose WDT period appropriately</a:t>
            </a:r>
          </a:p>
          <a:p>
            <a:pPr lvl="1"/>
            <a:r>
              <a:rPr lang="en-US" altLang="en-US" sz="2000" dirty="0"/>
              <a:t>Too long: System is out of control long enough to get into real trouble</a:t>
            </a:r>
          </a:p>
          <a:p>
            <a:pPr lvl="1"/>
            <a:r>
              <a:rPr lang="en-US" altLang="en-US" sz="2000" dirty="0"/>
              <a:t>Too short: You will need to reset WDT frequently in your code, complicating development with code writing and timing analysis overhead</a:t>
            </a:r>
          </a:p>
          <a:p>
            <a:endParaRPr lang="en-US" altLang="en-US" sz="2400" dirty="0"/>
          </a:p>
          <a:p>
            <a:r>
              <a:rPr lang="en-US" altLang="en-US" sz="2400" dirty="0"/>
              <a:t>Frequent WDT resets? (Boot loop)</a:t>
            </a:r>
          </a:p>
          <a:p>
            <a:pPr lvl="1"/>
            <a:r>
              <a:rPr lang="en-US" altLang="en-US" sz="2100" dirty="0"/>
              <a:t>Consider logging abnormal causes of reset for later diagnosis</a:t>
            </a:r>
          </a:p>
          <a:p>
            <a:pPr lvl="1"/>
            <a:r>
              <a:rPr lang="en-US" altLang="en-US" sz="2100" dirty="0"/>
              <a:t>Determine how production code should respond to WDT resets (rare vs. frequent)</a:t>
            </a:r>
          </a:p>
          <a:p>
            <a:endParaRPr lang="en-US" altLang="en-US" sz="2400" dirty="0"/>
          </a:p>
          <a:p>
            <a:r>
              <a:rPr lang="en-US" altLang="en-US" sz="2400" dirty="0"/>
              <a:t>WDT should be difficult to accidentally disable in software</a:t>
            </a:r>
          </a:p>
          <a:p>
            <a:endParaRPr lang="en-US" alt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6189549"/>
      </p:ext>
    </p:extLst>
  </p:cSld>
  <p:clrMapOvr>
    <a:masterClrMapping/>
  </p:clrMapOvr>
  <p:transition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Periodic Interrupt Timer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075034" y="1905001"/>
            <a:ext cx="5825385" cy="471737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Generates periodic interrupts using a 32-bit counter</a:t>
            </a:r>
          </a:p>
          <a:p>
            <a:pPr>
              <a:spcBef>
                <a:spcPct val="0"/>
              </a:spcBef>
            </a:pPr>
            <a:r>
              <a:rPr lang="en-US" dirty="0"/>
              <a:t>Load start value (32-bit) from LDVAL</a:t>
            </a:r>
          </a:p>
          <a:p>
            <a:pPr>
              <a:spcBef>
                <a:spcPct val="0"/>
              </a:spcBef>
            </a:pPr>
            <a:r>
              <a:rPr lang="en-US" dirty="0"/>
              <a:t>Counter decrements with each clock pulse</a:t>
            </a:r>
          </a:p>
          <a:p>
            <a:pPr lvl="1">
              <a:spcBef>
                <a:spcPct val="0"/>
              </a:spcBef>
            </a:pPr>
            <a:r>
              <a:rPr lang="en-US" dirty="0"/>
              <a:t>Fixed clock source for PIT - Bus Clock from Multipurpose Clock Generator  - e.g. 24 MHz</a:t>
            </a:r>
          </a:p>
          <a:p>
            <a:pPr>
              <a:spcBef>
                <a:spcPct val="0"/>
              </a:spcBef>
            </a:pPr>
            <a:r>
              <a:rPr lang="en-US" dirty="0"/>
              <a:t>When timer value (CVAL) reaches zero</a:t>
            </a:r>
          </a:p>
          <a:p>
            <a:pPr lvl="1">
              <a:spcBef>
                <a:spcPct val="0"/>
              </a:spcBef>
            </a:pPr>
            <a:r>
              <a:rPr lang="en-US" dirty="0"/>
              <a:t>Generates interrupt</a:t>
            </a:r>
          </a:p>
          <a:p>
            <a:pPr lvl="1">
              <a:spcBef>
                <a:spcPct val="0"/>
              </a:spcBef>
            </a:pPr>
            <a:r>
              <a:rPr lang="en-US" dirty="0"/>
              <a:t>Reloads timer with start value</a:t>
            </a: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369610" y="3167956"/>
            <a:ext cx="907065" cy="44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i="1" dirty="0">
                <a:latin typeface="Arial" charset="0"/>
                <a:cs typeface="Arial" charset="0"/>
              </a:rPr>
              <a:t>Clock</a:t>
            </a:r>
          </a:p>
        </p:txBody>
      </p:sp>
      <p:sp>
        <p:nvSpPr>
          <p:cNvPr id="4125" name="Text Box 11"/>
          <p:cNvSpPr txBox="1">
            <a:spLocks noChangeArrowheads="1"/>
          </p:cNvSpPr>
          <p:nvPr/>
        </p:nvSpPr>
        <p:spPr bwMode="auto">
          <a:xfrm>
            <a:off x="1371600" y="4418278"/>
            <a:ext cx="3416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i="1" dirty="0">
                <a:latin typeface="Arial" charset="0"/>
                <a:cs typeface="Arial" charset="0"/>
              </a:rPr>
              <a:t>Read current timer value (TVL) </a:t>
            </a:r>
            <a:br>
              <a:rPr lang="en-US" sz="1800" i="1" dirty="0">
                <a:latin typeface="Arial" charset="0"/>
                <a:cs typeface="Arial" charset="0"/>
              </a:rPr>
            </a:br>
            <a:r>
              <a:rPr lang="en-US" sz="1800" i="1" dirty="0">
                <a:latin typeface="Arial" charset="0"/>
                <a:cs typeface="Arial" charset="0"/>
              </a:rPr>
              <a:t>from </a:t>
            </a:r>
            <a:r>
              <a:rPr lang="en-US" sz="1800" i="1" dirty="0" err="1">
                <a:latin typeface="Arial" charset="0"/>
                <a:cs typeface="Arial" charset="0"/>
              </a:rPr>
              <a:t>PIT_CVALn</a:t>
            </a:r>
            <a:endParaRPr lang="en-US" sz="1800" i="1" dirty="0">
              <a:latin typeface="Arial" charset="0"/>
              <a:cs typeface="Arial" charset="0"/>
            </a:endParaRPr>
          </a:p>
        </p:txBody>
      </p:sp>
      <p:sp>
        <p:nvSpPr>
          <p:cNvPr id="4127" name="Line 9"/>
          <p:cNvSpPr>
            <a:spLocks noChangeShapeType="1"/>
          </p:cNvSpPr>
          <p:nvPr/>
        </p:nvSpPr>
        <p:spPr bwMode="auto">
          <a:xfrm>
            <a:off x="1296348" y="3625298"/>
            <a:ext cx="701548" cy="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8" name="Rectangle 4"/>
          <p:cNvSpPr>
            <a:spLocks noChangeArrowheads="1"/>
          </p:cNvSpPr>
          <p:nvPr/>
        </p:nvSpPr>
        <p:spPr bwMode="auto">
          <a:xfrm>
            <a:off x="1997897" y="3167956"/>
            <a:ext cx="2303870" cy="91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 dirty="0" err="1">
                <a:solidFill>
                  <a:srgbClr val="FFFF00"/>
                </a:solidFill>
                <a:latin typeface="Arial" charset="0"/>
                <a:cs typeface="Arial" charset="0"/>
              </a:rPr>
              <a:t>Presettable</a:t>
            </a:r>
            <a:r>
              <a:rPr lang="en-US" sz="1800" b="1" dirty="0">
                <a:solidFill>
                  <a:srgbClr val="FFFF00"/>
                </a:solidFill>
                <a:latin typeface="Arial" charset="0"/>
                <a:cs typeface="Arial" charset="0"/>
              </a:rPr>
              <a:t> </a:t>
            </a:r>
            <a:br>
              <a:rPr lang="en-US" sz="1800" b="1" dirty="0">
                <a:solidFill>
                  <a:srgbClr val="FFFF00"/>
                </a:solidFill>
                <a:latin typeface="Arial" charset="0"/>
                <a:cs typeface="Arial" charset="0"/>
              </a:rPr>
            </a:br>
            <a:r>
              <a:rPr lang="en-US" sz="1800" b="1" dirty="0">
                <a:solidFill>
                  <a:srgbClr val="FFFF00"/>
                </a:solidFill>
                <a:latin typeface="Arial" charset="0"/>
                <a:cs typeface="Arial" charset="0"/>
              </a:rPr>
              <a:t>Binary Counter</a:t>
            </a:r>
          </a:p>
        </p:txBody>
      </p:sp>
      <p:sp>
        <p:nvSpPr>
          <p:cNvPr id="4129" name="AutoShape 5"/>
          <p:cNvSpPr>
            <a:spLocks noChangeArrowheads="1"/>
          </p:cNvSpPr>
          <p:nvPr/>
        </p:nvSpPr>
        <p:spPr bwMode="auto">
          <a:xfrm rot="5400000">
            <a:off x="1948352" y="3484285"/>
            <a:ext cx="373498" cy="274406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0" name="Line 10"/>
          <p:cNvSpPr>
            <a:spLocks noChangeShapeType="1"/>
          </p:cNvSpPr>
          <p:nvPr/>
        </p:nvSpPr>
        <p:spPr bwMode="auto">
          <a:xfrm>
            <a:off x="3186990" y="4082644"/>
            <a:ext cx="0" cy="41315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1" name="Line 13"/>
          <p:cNvSpPr>
            <a:spLocks noChangeShapeType="1"/>
          </p:cNvSpPr>
          <p:nvPr/>
        </p:nvSpPr>
        <p:spPr bwMode="auto">
          <a:xfrm>
            <a:off x="3186990" y="2626290"/>
            <a:ext cx="0" cy="5416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105" name="AutoShape 20"/>
          <p:cNvCxnSpPr>
            <a:cxnSpLocks noChangeShapeType="1"/>
            <a:stCxn id="4128" idx="3"/>
          </p:cNvCxnSpPr>
          <p:nvPr/>
        </p:nvCxnSpPr>
        <p:spPr bwMode="auto">
          <a:xfrm flipV="1">
            <a:off x="4301767" y="3625298"/>
            <a:ext cx="685879" cy="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Text Box 23"/>
          <p:cNvSpPr txBox="1">
            <a:spLocks noChangeArrowheads="1"/>
          </p:cNvSpPr>
          <p:nvPr/>
        </p:nvSpPr>
        <p:spPr bwMode="auto">
          <a:xfrm>
            <a:off x="4920012" y="3408205"/>
            <a:ext cx="1043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i="1" dirty="0">
                <a:latin typeface="Arial" charset="0"/>
                <a:cs typeface="Arial" charset="0"/>
              </a:rPr>
              <a:t>Interrupt</a:t>
            </a:r>
          </a:p>
        </p:txBody>
      </p:sp>
      <p:grpSp>
        <p:nvGrpSpPr>
          <p:cNvPr id="4111" name="Group 37"/>
          <p:cNvGrpSpPr>
            <a:grpSpLocks/>
          </p:cNvGrpSpPr>
          <p:nvPr/>
        </p:nvGrpSpPr>
        <p:grpSpPr bwMode="auto">
          <a:xfrm>
            <a:off x="390809" y="3553984"/>
            <a:ext cx="823219" cy="365875"/>
            <a:chOff x="577" y="1440"/>
            <a:chExt cx="960" cy="144"/>
          </a:xfrm>
        </p:grpSpPr>
        <p:sp>
          <p:nvSpPr>
            <p:cNvPr id="4115" name="Freeform 27"/>
            <p:cNvSpPr>
              <a:spLocks/>
            </p:cNvSpPr>
            <p:nvPr/>
          </p:nvSpPr>
          <p:spPr bwMode="auto">
            <a:xfrm>
              <a:off x="577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Freeform 28"/>
            <p:cNvSpPr>
              <a:spLocks/>
            </p:cNvSpPr>
            <p:nvPr/>
          </p:nvSpPr>
          <p:spPr bwMode="auto">
            <a:xfrm>
              <a:off x="673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Freeform 29"/>
            <p:cNvSpPr>
              <a:spLocks/>
            </p:cNvSpPr>
            <p:nvPr/>
          </p:nvSpPr>
          <p:spPr bwMode="auto">
            <a:xfrm>
              <a:off x="769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Freeform 30"/>
            <p:cNvSpPr>
              <a:spLocks/>
            </p:cNvSpPr>
            <p:nvPr/>
          </p:nvSpPr>
          <p:spPr bwMode="auto">
            <a:xfrm>
              <a:off x="865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Freeform 31"/>
            <p:cNvSpPr>
              <a:spLocks/>
            </p:cNvSpPr>
            <p:nvPr/>
          </p:nvSpPr>
          <p:spPr bwMode="auto">
            <a:xfrm>
              <a:off x="961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Freeform 32"/>
            <p:cNvSpPr>
              <a:spLocks/>
            </p:cNvSpPr>
            <p:nvPr/>
          </p:nvSpPr>
          <p:spPr bwMode="auto">
            <a:xfrm>
              <a:off x="1057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Freeform 33"/>
            <p:cNvSpPr>
              <a:spLocks/>
            </p:cNvSpPr>
            <p:nvPr/>
          </p:nvSpPr>
          <p:spPr bwMode="auto">
            <a:xfrm>
              <a:off x="1153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Freeform 34"/>
            <p:cNvSpPr>
              <a:spLocks/>
            </p:cNvSpPr>
            <p:nvPr/>
          </p:nvSpPr>
          <p:spPr bwMode="auto">
            <a:xfrm>
              <a:off x="1249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Freeform 35"/>
            <p:cNvSpPr>
              <a:spLocks/>
            </p:cNvSpPr>
            <p:nvPr/>
          </p:nvSpPr>
          <p:spPr bwMode="auto">
            <a:xfrm>
              <a:off x="1345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4" name="Freeform 36"/>
            <p:cNvSpPr>
              <a:spLocks/>
            </p:cNvSpPr>
            <p:nvPr/>
          </p:nvSpPr>
          <p:spPr bwMode="auto">
            <a:xfrm>
              <a:off x="1441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2" name="Text Box 41"/>
          <p:cNvSpPr txBox="1">
            <a:spLocks noChangeArrowheads="1"/>
          </p:cNvSpPr>
          <p:nvPr/>
        </p:nvSpPr>
        <p:spPr bwMode="auto">
          <a:xfrm>
            <a:off x="3516660" y="2710610"/>
            <a:ext cx="1150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i="1">
                <a:latin typeface="Arial" charset="0"/>
                <a:cs typeface="Arial" charset="0"/>
              </a:rPr>
              <a:t>Reload</a:t>
            </a:r>
          </a:p>
        </p:txBody>
      </p:sp>
      <p:sp>
        <p:nvSpPr>
          <p:cNvPr id="4113" name="Freeform 42"/>
          <p:cNvSpPr>
            <a:spLocks/>
          </p:cNvSpPr>
          <p:nvPr/>
        </p:nvSpPr>
        <p:spPr bwMode="auto">
          <a:xfrm>
            <a:off x="3478548" y="3076486"/>
            <a:ext cx="1006157" cy="548813"/>
          </a:xfrm>
          <a:custGeom>
            <a:avLst/>
            <a:gdLst>
              <a:gd name="T0" fmla="*/ 2147483647 w 528"/>
              <a:gd name="T1" fmla="*/ 2147483647 h 288"/>
              <a:gd name="T2" fmla="*/ 2147483647 w 528"/>
              <a:gd name="T3" fmla="*/ 0 h 288"/>
              <a:gd name="T4" fmla="*/ 0 w 528"/>
              <a:gd name="T5" fmla="*/ 0 h 288"/>
              <a:gd name="T6" fmla="*/ 0 w 528"/>
              <a:gd name="T7" fmla="*/ 2147483647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88"/>
              <a:gd name="T14" fmla="*/ 528 w 528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88">
                <a:moveTo>
                  <a:pt x="528" y="288"/>
                </a:moveTo>
                <a:lnTo>
                  <a:pt x="528" y="0"/>
                </a:lnTo>
                <a:lnTo>
                  <a:pt x="0" y="0"/>
                </a:lnTo>
                <a:lnTo>
                  <a:pt x="0" y="48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2026811" y="2168945"/>
            <a:ext cx="2303870" cy="4573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FFFF00"/>
                </a:solidFill>
                <a:latin typeface="Arial" charset="0"/>
                <a:cs typeface="Arial" charset="0"/>
              </a:rPr>
              <a:t>Start Value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1316698" y="1045695"/>
            <a:ext cx="37240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i="1" dirty="0">
                <a:latin typeface="Arial" charset="0"/>
                <a:cs typeface="Arial" charset="0"/>
              </a:rPr>
              <a:t>Read/write timer start value (TSV) </a:t>
            </a:r>
            <a:br>
              <a:rPr lang="en-US" sz="1800" i="1" dirty="0">
                <a:latin typeface="Arial" charset="0"/>
                <a:cs typeface="Arial" charset="0"/>
              </a:rPr>
            </a:br>
            <a:r>
              <a:rPr lang="en-US" sz="1800" i="1" dirty="0">
                <a:latin typeface="Arial" charset="0"/>
                <a:cs typeface="Arial" charset="0"/>
              </a:rPr>
              <a:t>from </a:t>
            </a:r>
            <a:r>
              <a:rPr lang="en-US" sz="1800" i="1" dirty="0" err="1">
                <a:latin typeface="Arial" charset="0"/>
                <a:cs typeface="Arial" charset="0"/>
              </a:rPr>
              <a:t>PIT_LDVALn</a:t>
            </a:r>
            <a:endParaRPr lang="en-US" sz="1800" i="1" dirty="0">
              <a:latin typeface="Arial" charset="0"/>
              <a:cs typeface="Arial" charset="0"/>
            </a:endParaRPr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3186991" y="1627278"/>
            <a:ext cx="0" cy="5416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43901"/>
      </p:ext>
    </p:extLst>
  </p:cSld>
  <p:clrMapOvr>
    <a:masterClrMapping/>
  </p:clrMapOvr>
  <p:transition>
    <p:pull dir="r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Using a WDT in a Multithreaded Application</a:t>
            </a:r>
          </a:p>
        </p:txBody>
      </p:sp>
      <p:sp>
        <p:nvSpPr>
          <p:cNvPr id="852995" name="Rectangle 1027"/>
          <p:cNvSpPr>
            <a:spLocks noGrp="1" noChangeArrowheads="1"/>
          </p:cNvSpPr>
          <p:nvPr>
            <p:ph idx="1"/>
          </p:nvPr>
        </p:nvSpPr>
        <p:spPr>
          <a:xfrm>
            <a:off x="480002" y="1440000"/>
            <a:ext cx="8054398" cy="4680000"/>
          </a:xfrm>
        </p:spPr>
        <p:txBody>
          <a:bodyPr/>
          <a:lstStyle/>
          <a:p>
            <a:r>
              <a:rPr lang="en-US" altLang="en-US" sz="2400" dirty="0"/>
              <a:t>Each periodic task updates a timestamp when it starts running</a:t>
            </a:r>
          </a:p>
          <a:p>
            <a:r>
              <a:rPr lang="en-US" altLang="en-US" sz="2400" dirty="0"/>
              <a:t>Checker thread</a:t>
            </a:r>
          </a:p>
          <a:p>
            <a:pPr lvl="1"/>
            <a:r>
              <a:rPr lang="en-US" altLang="en-US" sz="2000" dirty="0"/>
              <a:t>Checks timestamp for each thread </a:t>
            </a:r>
            <a:r>
              <a:rPr lang="en-US" altLang="en-US" sz="2000" i="1" dirty="0" err="1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to verify it ran recently (enough). </a:t>
            </a:r>
          </a:p>
          <a:p>
            <a:pPr lvl="1"/>
            <a:r>
              <a:rPr lang="en-US" altLang="en-US" sz="2000" dirty="0"/>
              <a:t>If all threads are ok, restart the WDT.</a:t>
            </a:r>
          </a:p>
          <a:p>
            <a:pPr lvl="1"/>
            <a:r>
              <a:rPr lang="en-US" altLang="en-US" sz="2000" dirty="0"/>
              <a:t>If not, allow WDT to expire.</a:t>
            </a:r>
          </a:p>
          <a:p>
            <a:r>
              <a:rPr lang="en-US" altLang="en-US" sz="2400" dirty="0"/>
              <a:t>Does this detect </a:t>
            </a:r>
            <a:r>
              <a:rPr lang="en-US" altLang="en-US" sz="2400" i="1" dirty="0"/>
              <a:t>every possible problem?</a:t>
            </a:r>
          </a:p>
          <a:p>
            <a:pPr lvl="1"/>
            <a:r>
              <a:rPr lang="en-US" altLang="en-US" sz="2000" dirty="0"/>
              <a:t>No, but it catches many and is far better than not using a WDT</a:t>
            </a:r>
          </a:p>
          <a:p>
            <a:r>
              <a:rPr lang="en-US" altLang="en-US" sz="2400" dirty="0"/>
              <a:t>How to deal with non-periodic tasks?</a:t>
            </a:r>
          </a:p>
          <a:p>
            <a:pPr lvl="1"/>
            <a:r>
              <a:rPr lang="en-US" altLang="en-US" sz="2000" dirty="0"/>
              <a:t>Application-dependent!</a:t>
            </a:r>
          </a:p>
          <a:p>
            <a:r>
              <a:rPr lang="en-US" altLang="en-US" sz="2400" dirty="0"/>
              <a:t>The checker could be integrated into the scheduler – possible programming project</a:t>
            </a:r>
          </a:p>
          <a:p>
            <a:pPr lvl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8340735"/>
      </p:ext>
    </p:extLst>
  </p:cSld>
  <p:clrMapOvr>
    <a:masterClrMapping/>
  </p:clrMapOvr>
  <p:transition>
    <p:pull dir="r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with the WDT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00" y="1219199"/>
            <a:ext cx="9426002" cy="5110163"/>
          </a:xfrm>
        </p:spPr>
        <p:txBody>
          <a:bodyPr/>
          <a:lstStyle/>
          <a:p>
            <a:r>
              <a:rPr lang="en-US" sz="2400" dirty="0"/>
              <a:t>How do you debug a system with a WDT?</a:t>
            </a:r>
          </a:p>
          <a:p>
            <a:pPr lvl="1"/>
            <a:r>
              <a:rPr lang="en-US" sz="2000" dirty="0"/>
              <a:t>Don’t want MCU to reset as soon as the code hits a breakpoint!</a:t>
            </a:r>
          </a:p>
          <a:p>
            <a:pPr lvl="1"/>
            <a:r>
              <a:rPr lang="en-US" sz="2000" dirty="0"/>
              <a:t>Need to disable WDT somehow if it isn’t done automatically</a:t>
            </a:r>
          </a:p>
          <a:p>
            <a:pPr lvl="1"/>
            <a:endParaRPr lang="en-US" sz="2400" dirty="0"/>
          </a:p>
          <a:p>
            <a:r>
              <a:rPr lang="en-US" sz="2400" dirty="0"/>
              <a:t>KL25 COP behavior – handles WDT automatically</a:t>
            </a:r>
          </a:p>
          <a:p>
            <a:pPr lvl="1"/>
            <a:r>
              <a:rPr lang="en-US" sz="2000" dirty="0"/>
              <a:t>If using bus clock</a:t>
            </a:r>
          </a:p>
          <a:p>
            <a:pPr lvl="2"/>
            <a:r>
              <a:rPr lang="en-US" sz="1800" dirty="0"/>
              <a:t>COP doesn’t increment if MCU is in debug mode or stop mode (including VLPS and LLS)</a:t>
            </a:r>
          </a:p>
          <a:p>
            <a:pPr lvl="2"/>
            <a:r>
              <a:rPr lang="en-US" sz="1800" dirty="0"/>
              <a:t>COP resumes counting upon exiting these modes</a:t>
            </a:r>
          </a:p>
          <a:p>
            <a:pPr lvl="1"/>
            <a:r>
              <a:rPr lang="en-US" sz="2000" dirty="0"/>
              <a:t>If using 1 kHz clock</a:t>
            </a:r>
          </a:p>
          <a:p>
            <a:pPr lvl="2"/>
            <a:r>
              <a:rPr lang="en-US" sz="1800" dirty="0"/>
              <a:t>COP cleared to zero as long as MCU is in debug or stop mode (including VLPS and LLS)</a:t>
            </a:r>
          </a:p>
          <a:p>
            <a:pPr lvl="2"/>
            <a:r>
              <a:rPr lang="en-US" sz="1800" dirty="0"/>
              <a:t>COP resumes counting (from zero) upon exiting these modes</a:t>
            </a:r>
          </a:p>
          <a:p>
            <a:pPr lvl="1"/>
            <a:r>
              <a:rPr lang="en-US" sz="2000" dirty="0"/>
              <a:t>Disabled when in </a:t>
            </a:r>
            <a:r>
              <a:rPr lang="en-US" sz="2000" dirty="0" err="1"/>
              <a:t>VLLSx</a:t>
            </a:r>
            <a:r>
              <a:rPr lang="en-US" sz="2000" dirty="0"/>
              <a:t> mode</a:t>
            </a:r>
          </a:p>
          <a:p>
            <a:pPr lvl="2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5132567"/>
      </p:ext>
    </p:extLst>
  </p:cSld>
  <p:clrMapOvr>
    <a:masterClrMapping/>
  </p:clrMapOvr>
  <p:transition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Periodic Interrupt Timer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0612" y="1600200"/>
            <a:ext cx="11438462" cy="3569070"/>
            <a:chOff x="1258672" y="2348297"/>
            <a:chExt cx="8255214" cy="2575821"/>
          </a:xfrm>
        </p:grpSpPr>
        <p:cxnSp>
          <p:nvCxnSpPr>
            <p:cNvPr id="6" name="Straight Arrow Connector 5"/>
            <p:cNvCxnSpPr/>
            <p:nvPr/>
          </p:nvCxnSpPr>
          <p:spPr bwMode="auto">
            <a:xfrm>
              <a:off x="1708830" y="3658009"/>
              <a:ext cx="73152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2166030" y="2743609"/>
              <a:ext cx="28956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5049838" y="3048409"/>
              <a:ext cx="379185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2623230" y="2743609"/>
              <a:ext cx="1905000" cy="914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4528230" y="2743609"/>
              <a:ext cx="1905000" cy="914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V="1">
              <a:off x="2623230" y="2743609"/>
              <a:ext cx="0" cy="1066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 flipV="1">
              <a:off x="4528230" y="2743609"/>
              <a:ext cx="0" cy="1066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6446202" y="3069871"/>
              <a:ext cx="1225290" cy="58813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flipH="1" flipV="1">
              <a:off x="6433231" y="3048409"/>
              <a:ext cx="10371" cy="60919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2" name="Text Box 11"/>
            <p:cNvSpPr txBox="1">
              <a:spLocks noChangeArrowheads="1"/>
            </p:cNvSpPr>
            <p:nvPr/>
          </p:nvSpPr>
          <p:spPr bwMode="auto">
            <a:xfrm>
              <a:off x="1336196" y="3658009"/>
              <a:ext cx="642310" cy="666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i="1" dirty="0">
                  <a:latin typeface="Arial" charset="0"/>
                  <a:cs typeface="Arial" charset="0"/>
                </a:rPr>
                <a:t>Write </a:t>
              </a:r>
              <a:br>
                <a:rPr lang="en-US" sz="1800" i="1" dirty="0">
                  <a:latin typeface="Arial" charset="0"/>
                  <a:cs typeface="Arial" charset="0"/>
                </a:rPr>
              </a:br>
              <a:r>
                <a:rPr lang="en-US" sz="1800" i="1" dirty="0">
                  <a:latin typeface="Arial" charset="0"/>
                  <a:cs typeface="Arial" charset="0"/>
                </a:rPr>
                <a:t>1000</a:t>
              </a:r>
              <a:br>
                <a:rPr lang="en-US" sz="1800" i="1" dirty="0">
                  <a:latin typeface="Arial" charset="0"/>
                  <a:cs typeface="Arial" charset="0"/>
                </a:rPr>
              </a:br>
              <a:r>
                <a:rPr lang="en-US" sz="1800" i="1" dirty="0">
                  <a:latin typeface="Arial" charset="0"/>
                  <a:cs typeface="Arial" charset="0"/>
                </a:rPr>
                <a:t>to TSV</a:t>
              </a:r>
            </a:p>
          </p:txBody>
        </p:sp>
        <p:cxnSp>
          <p:nvCxnSpPr>
            <p:cNvPr id="73" name="Straight Arrow Connector 72"/>
            <p:cNvCxnSpPr>
              <a:stCxn id="72" idx="0"/>
            </p:cNvCxnSpPr>
            <p:nvPr/>
          </p:nvCxnSpPr>
          <p:spPr bwMode="auto">
            <a:xfrm flipV="1">
              <a:off x="1657351" y="2743610"/>
              <a:ext cx="508680" cy="9143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97803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4" name="Text Box 11"/>
            <p:cNvSpPr txBox="1">
              <a:spLocks noChangeArrowheads="1"/>
            </p:cNvSpPr>
            <p:nvPr/>
          </p:nvSpPr>
          <p:spPr bwMode="auto">
            <a:xfrm>
              <a:off x="2013630" y="3658010"/>
              <a:ext cx="1295400" cy="866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i="1" dirty="0">
                  <a:latin typeface="Arial" charset="0"/>
                  <a:cs typeface="Arial" charset="0"/>
                </a:rPr>
                <a:t>Enabling timer  loads counter with 1000, starts counting</a:t>
              </a:r>
            </a:p>
          </p:txBody>
        </p:sp>
        <p:sp>
          <p:nvSpPr>
            <p:cNvPr id="77" name="Text Box 11"/>
            <p:cNvSpPr txBox="1">
              <a:spLocks noChangeArrowheads="1"/>
            </p:cNvSpPr>
            <p:nvPr/>
          </p:nvSpPr>
          <p:spPr bwMode="auto">
            <a:xfrm>
              <a:off x="3232830" y="3658010"/>
              <a:ext cx="838200" cy="866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i="1" dirty="0">
                  <a:latin typeface="Arial" charset="0"/>
                  <a:cs typeface="Arial" charset="0"/>
                </a:rPr>
                <a:t>TVL </a:t>
              </a:r>
              <a:br>
                <a:rPr lang="en-US" sz="1800" i="1" dirty="0">
                  <a:latin typeface="Arial" charset="0"/>
                  <a:cs typeface="Arial" charset="0"/>
                </a:rPr>
              </a:br>
              <a:r>
                <a:rPr lang="en-US" sz="1800" i="1" dirty="0">
                  <a:latin typeface="Arial" charset="0"/>
                  <a:cs typeface="Arial" charset="0"/>
                </a:rPr>
                <a:t>counts down to 0</a:t>
              </a:r>
            </a:p>
          </p:txBody>
        </p:sp>
        <p:sp>
          <p:nvSpPr>
            <p:cNvPr id="78" name="Text Box 11"/>
            <p:cNvSpPr txBox="1">
              <a:spLocks noChangeArrowheads="1"/>
            </p:cNvSpPr>
            <p:nvPr/>
          </p:nvSpPr>
          <p:spPr bwMode="auto">
            <a:xfrm>
              <a:off x="3960177" y="3658009"/>
              <a:ext cx="1295400" cy="1266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i="1" dirty="0">
                  <a:latin typeface="Arial" charset="0"/>
                  <a:cs typeface="Arial" charset="0"/>
                </a:rPr>
                <a:t>PIT interrupt generated, counter  reloads with 1000, starts counting</a:t>
              </a:r>
            </a:p>
          </p:txBody>
        </p:sp>
        <p:sp>
          <p:nvSpPr>
            <p:cNvPr id="79" name="Text Box 11"/>
            <p:cNvSpPr txBox="1">
              <a:spLocks noChangeArrowheads="1"/>
            </p:cNvSpPr>
            <p:nvPr/>
          </p:nvSpPr>
          <p:spPr bwMode="auto">
            <a:xfrm>
              <a:off x="5266580" y="3796491"/>
              <a:ext cx="642310" cy="666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i="1" dirty="0">
                  <a:latin typeface="Arial" charset="0"/>
                  <a:cs typeface="Arial" charset="0"/>
                </a:rPr>
                <a:t>Write </a:t>
              </a:r>
              <a:br>
                <a:rPr lang="en-US" sz="1800" i="1" dirty="0">
                  <a:latin typeface="Arial" charset="0"/>
                  <a:cs typeface="Arial" charset="0"/>
                </a:rPr>
              </a:br>
              <a:r>
                <a:rPr lang="en-US" sz="1800" i="1" dirty="0">
                  <a:latin typeface="Arial" charset="0"/>
                  <a:cs typeface="Arial" charset="0"/>
                </a:rPr>
                <a:t>700</a:t>
              </a:r>
              <a:br>
                <a:rPr lang="en-US" sz="1800" i="1" dirty="0">
                  <a:latin typeface="Arial" charset="0"/>
                  <a:cs typeface="Arial" charset="0"/>
                </a:rPr>
              </a:br>
              <a:r>
                <a:rPr lang="en-US" sz="1800" i="1" dirty="0">
                  <a:latin typeface="Arial" charset="0"/>
                  <a:cs typeface="Arial" charset="0"/>
                </a:rPr>
                <a:t>to TSV</a:t>
              </a:r>
            </a:p>
          </p:txBody>
        </p:sp>
        <p:cxnSp>
          <p:nvCxnSpPr>
            <p:cNvPr id="80" name="Straight Arrow Connector 79"/>
            <p:cNvCxnSpPr>
              <a:stCxn id="79" idx="0"/>
            </p:cNvCxnSpPr>
            <p:nvPr/>
          </p:nvCxnSpPr>
          <p:spPr bwMode="auto">
            <a:xfrm flipH="1" flipV="1">
              <a:off x="5061630" y="3048409"/>
              <a:ext cx="526105" cy="7480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97803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3" name="Text Box 11"/>
            <p:cNvSpPr txBox="1">
              <a:spLocks noChangeArrowheads="1"/>
            </p:cNvSpPr>
            <p:nvPr/>
          </p:nvSpPr>
          <p:spPr bwMode="auto">
            <a:xfrm>
              <a:off x="5867400" y="3657600"/>
              <a:ext cx="1295400" cy="1266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i="1" dirty="0">
                  <a:latin typeface="Arial" charset="0"/>
                  <a:cs typeface="Arial" charset="0"/>
                </a:rPr>
                <a:t>PIT interrupt generated, counter  reloads with 400, starts counting</a:t>
              </a:r>
            </a:p>
          </p:txBody>
        </p:sp>
        <p:cxnSp>
          <p:nvCxnSpPr>
            <p:cNvPr id="87" name="Straight Arrow Connector 86"/>
            <p:cNvCxnSpPr/>
            <p:nvPr/>
          </p:nvCxnSpPr>
          <p:spPr bwMode="auto">
            <a:xfrm flipV="1">
              <a:off x="7652431" y="3069871"/>
              <a:ext cx="12023" cy="5881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7676015" y="3069871"/>
              <a:ext cx="1225290" cy="58813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Text Box 11"/>
            <p:cNvSpPr txBox="1">
              <a:spLocks noChangeArrowheads="1"/>
            </p:cNvSpPr>
            <p:nvPr/>
          </p:nvSpPr>
          <p:spPr bwMode="auto">
            <a:xfrm>
              <a:off x="6993260" y="3658010"/>
              <a:ext cx="1295400" cy="1266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i="1" dirty="0">
                  <a:latin typeface="Arial" charset="0"/>
                  <a:cs typeface="Arial" charset="0"/>
                </a:rPr>
                <a:t>PIT interrupt generated, counter  reloads with 400, starts counting</a:t>
              </a:r>
            </a:p>
          </p:txBody>
        </p:sp>
        <p:cxnSp>
          <p:nvCxnSpPr>
            <p:cNvPr id="94" name="Straight Arrow Connector 93"/>
            <p:cNvCxnSpPr/>
            <p:nvPr/>
          </p:nvCxnSpPr>
          <p:spPr bwMode="auto">
            <a:xfrm flipV="1">
              <a:off x="8877657" y="3048410"/>
              <a:ext cx="12023" cy="5881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5" name="Text Box 11"/>
            <p:cNvSpPr txBox="1">
              <a:spLocks noChangeArrowheads="1"/>
            </p:cNvSpPr>
            <p:nvPr/>
          </p:nvSpPr>
          <p:spPr bwMode="auto">
            <a:xfrm>
              <a:off x="8218486" y="3636549"/>
              <a:ext cx="1295400" cy="1266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i="1" dirty="0">
                  <a:latin typeface="Arial" charset="0"/>
                  <a:cs typeface="Arial" charset="0"/>
                </a:rPr>
                <a:t>PIT interrupt generated, counter  reloads with 400, starts counting</a:t>
              </a: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1657350" y="2591209"/>
              <a:ext cx="72904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flipV="1">
              <a:off x="2623230" y="2438809"/>
              <a:ext cx="0" cy="15240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 flipV="1">
              <a:off x="4528230" y="2438809"/>
              <a:ext cx="0" cy="15240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 flipV="1">
              <a:off x="6433230" y="2438809"/>
              <a:ext cx="0" cy="15240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 flipV="1">
              <a:off x="7676015" y="2441531"/>
              <a:ext cx="0" cy="15240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auto">
            <a:xfrm flipV="1">
              <a:off x="8904026" y="2438809"/>
              <a:ext cx="0" cy="15240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Text Box 11"/>
            <p:cNvSpPr txBox="1">
              <a:spLocks noChangeArrowheads="1"/>
            </p:cNvSpPr>
            <p:nvPr/>
          </p:nvSpPr>
          <p:spPr bwMode="auto">
            <a:xfrm>
              <a:off x="1258672" y="2348297"/>
              <a:ext cx="753372" cy="466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i="1" dirty="0">
                  <a:latin typeface="Arial" charset="0"/>
                  <a:cs typeface="Arial" charset="0"/>
                </a:rPr>
                <a:t>PIT </a:t>
              </a:r>
              <a:br>
                <a:rPr lang="en-US" sz="1800" i="1" dirty="0">
                  <a:latin typeface="Arial" charset="0"/>
                  <a:cs typeface="Arial" charset="0"/>
                </a:rPr>
              </a:br>
              <a:r>
                <a:rPr lang="en-US" sz="1800" i="1" dirty="0">
                  <a:latin typeface="Arial" charset="0"/>
                  <a:cs typeface="Arial" charset="0"/>
                </a:rPr>
                <a:t>Interrupt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4337349"/>
      </p:ext>
    </p:extLst>
  </p:cSld>
  <p:clrMapOvr>
    <a:masterClrMapping/>
  </p:clrMapOvr>
  <p:transition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066800"/>
            <a:ext cx="6089228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PIT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01" y="1143000"/>
            <a:ext cx="6911399" cy="4977000"/>
          </a:xfrm>
        </p:spPr>
        <p:txBody>
          <a:bodyPr/>
          <a:lstStyle/>
          <a:p>
            <a:r>
              <a:rPr lang="en-US" dirty="0"/>
              <a:t>1: Enable clock gating!</a:t>
            </a:r>
          </a:p>
          <a:p>
            <a:pPr lvl="1"/>
            <a:r>
              <a:rPr lang="en-US" dirty="0"/>
              <a:t>SIMCGC6 PIT</a:t>
            </a:r>
          </a:p>
          <a:p>
            <a:r>
              <a:rPr lang="en-US" dirty="0"/>
              <a:t>2: Module Control Register (PIT-&gt;MCR)</a:t>
            </a:r>
          </a:p>
          <a:p>
            <a:pPr lvl="1"/>
            <a:r>
              <a:rPr lang="en-US" dirty="0"/>
              <a:t>MDIS - Module disable</a:t>
            </a:r>
          </a:p>
          <a:p>
            <a:pPr lvl="2"/>
            <a:r>
              <a:rPr lang="en-US" dirty="0"/>
              <a:t>0: module enabled</a:t>
            </a:r>
          </a:p>
          <a:p>
            <a:pPr lvl="2"/>
            <a:r>
              <a:rPr lang="en-US" dirty="0"/>
              <a:t>1: module disabled (clock disabled)</a:t>
            </a:r>
          </a:p>
          <a:p>
            <a:pPr lvl="1"/>
            <a:r>
              <a:rPr lang="en-US" dirty="0"/>
              <a:t>FRZ - Freeze - stops </a:t>
            </a:r>
            <a:br>
              <a:rPr lang="en-US" dirty="0"/>
            </a:br>
            <a:r>
              <a:rPr lang="en-US" dirty="0"/>
              <a:t>timers in debug mode</a:t>
            </a:r>
          </a:p>
          <a:p>
            <a:pPr lvl="2"/>
            <a:r>
              <a:rPr lang="en-US" dirty="0"/>
              <a:t>0: timers run in debug mode</a:t>
            </a:r>
          </a:p>
          <a:p>
            <a:pPr lvl="2"/>
            <a:r>
              <a:rPr lang="en-US" dirty="0"/>
              <a:t>1: timers are frozen (don’t run) in debug mode</a:t>
            </a:r>
          </a:p>
          <a:p>
            <a:r>
              <a:rPr lang="en-US" b="1" dirty="0"/>
              <a:t>Multiple channels </a:t>
            </a:r>
            <a:r>
              <a:rPr lang="en-US" dirty="0"/>
              <a:t>within a PIT</a:t>
            </a:r>
          </a:p>
          <a:p>
            <a:pPr lvl="1"/>
            <a:r>
              <a:rPr lang="en-US" dirty="0"/>
              <a:t>KL25Z has two channels</a:t>
            </a:r>
          </a:p>
          <a:p>
            <a:r>
              <a:rPr lang="en-US" dirty="0"/>
              <a:t>Can chain timers together to create 64-bit timer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42059"/>
      </p:ext>
    </p:extLst>
  </p:cSld>
  <p:clrMapOvr>
    <a:masterClrMapping/>
  </p:clrMapOvr>
  <p:transition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of Each Timer Channel 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99" y="1143000"/>
            <a:ext cx="11460602" cy="5105400"/>
          </a:xfrm>
        </p:spPr>
        <p:txBody>
          <a:bodyPr numCol="2"/>
          <a:lstStyle/>
          <a:p>
            <a:r>
              <a:rPr lang="en-US" dirty="0"/>
              <a:t>CMSIS Interface: </a:t>
            </a:r>
          </a:p>
          <a:p>
            <a:pPr lvl="1"/>
            <a:r>
              <a:rPr lang="en-US" dirty="0"/>
              <a:t>General PIT settings accessed as </a:t>
            </a:r>
            <a:r>
              <a:rPr lang="en-US" dirty="0" err="1"/>
              <a:t>struct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PIT-&gt;MCR, etc.</a:t>
            </a:r>
          </a:p>
          <a:p>
            <a:pPr lvl="1"/>
            <a:r>
              <a:rPr lang="en-US" dirty="0"/>
              <a:t>Channels are accessed as an array of </a:t>
            </a:r>
            <a:r>
              <a:rPr lang="en-US" dirty="0" err="1"/>
              <a:t>structs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PIT-&gt;CHANNEL[n].LDVAL,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PIT_LDVALn</a:t>
            </a:r>
            <a:r>
              <a:rPr lang="en-US" dirty="0"/>
              <a:t>: Load value </a:t>
            </a:r>
            <a:br>
              <a:rPr lang="en-US" dirty="0"/>
            </a:br>
            <a:r>
              <a:rPr lang="en-US" dirty="0"/>
              <a:t>(PIT-&gt;CHANNEL[n].LDVAL)</a:t>
            </a:r>
          </a:p>
          <a:p>
            <a:r>
              <a:rPr lang="en-US" dirty="0" err="1"/>
              <a:t>PIT_CVALn</a:t>
            </a:r>
            <a:r>
              <a:rPr lang="en-US" dirty="0"/>
              <a:t>: Current value </a:t>
            </a:r>
            <a:br>
              <a:rPr lang="en-US" dirty="0"/>
            </a:br>
            <a:r>
              <a:rPr lang="en-US" dirty="0"/>
              <a:t>(PIT-&gt;CHANNEL[n].CVAL)</a:t>
            </a:r>
          </a:p>
          <a:p>
            <a:r>
              <a:rPr lang="en-US" dirty="0" err="1"/>
              <a:t>PIT_TCTRLn</a:t>
            </a:r>
            <a:r>
              <a:rPr lang="en-US" dirty="0"/>
              <a:t>: Timer control </a:t>
            </a:r>
            <a:br>
              <a:rPr lang="en-US" dirty="0"/>
            </a:br>
            <a:r>
              <a:rPr lang="en-US" dirty="0"/>
              <a:t>(PIT-&gt;CHANNEL[n].TCTRL)</a:t>
            </a:r>
          </a:p>
          <a:p>
            <a:pPr lvl="1"/>
            <a:r>
              <a:rPr lang="en-US" dirty="0"/>
              <a:t>CHN: Chain</a:t>
            </a:r>
          </a:p>
          <a:p>
            <a:pPr lvl="2"/>
            <a:r>
              <a:rPr lang="en-US" dirty="0"/>
              <a:t>0: independent timer operation, uses own clock source</a:t>
            </a:r>
          </a:p>
          <a:p>
            <a:pPr lvl="2"/>
            <a:r>
              <a:rPr lang="en-US" dirty="0"/>
              <a:t>1: timer n is clocked by underflow of timer n-1</a:t>
            </a:r>
          </a:p>
          <a:p>
            <a:pPr lvl="1"/>
            <a:r>
              <a:rPr lang="en-US" dirty="0"/>
              <a:t>TIE: Timer interrupt enable</a:t>
            </a:r>
          </a:p>
          <a:p>
            <a:pPr lvl="2"/>
            <a:r>
              <a:rPr lang="en-US" dirty="0"/>
              <a:t>0: Timer will not generate interrupts</a:t>
            </a:r>
          </a:p>
          <a:p>
            <a:pPr lvl="2"/>
            <a:r>
              <a:rPr lang="en-US" dirty="0"/>
              <a:t>1: Interrupt will be requested on underflow (i.e. when TIF is set)</a:t>
            </a:r>
          </a:p>
          <a:p>
            <a:pPr lvl="1"/>
            <a:r>
              <a:rPr lang="en-US" dirty="0"/>
              <a:t>TEN: Timer enable</a:t>
            </a:r>
          </a:p>
          <a:p>
            <a:pPr lvl="2"/>
            <a:r>
              <a:rPr lang="en-US" dirty="0"/>
              <a:t>0: Timer will not count</a:t>
            </a:r>
          </a:p>
          <a:p>
            <a:pPr lvl="2"/>
            <a:r>
              <a:rPr lang="en-US" dirty="0"/>
              <a:t>1: Timer is enabled, will count</a:t>
            </a:r>
          </a:p>
          <a:p>
            <a:r>
              <a:rPr lang="en-US" dirty="0" err="1"/>
              <a:t>PIT_TFLGn</a:t>
            </a:r>
            <a:r>
              <a:rPr lang="en-US" dirty="0"/>
              <a:t>: Timer flags</a:t>
            </a:r>
          </a:p>
          <a:p>
            <a:pPr lvl="1"/>
            <a:r>
              <a:rPr lang="en-US" dirty="0"/>
              <a:t>TIF: Timer interrupt flag</a:t>
            </a:r>
          </a:p>
          <a:p>
            <a:pPr lvl="2"/>
            <a:r>
              <a:rPr lang="en-US" dirty="0"/>
              <a:t>1: Timeout has occurred</a:t>
            </a:r>
          </a:p>
        </p:txBody>
      </p:sp>
    </p:spTree>
    <p:extLst>
      <p:ext uri="{BB962C8B-B14F-4D97-AF65-F5344CB8AC3E}">
        <p14:creationId xmlns:p14="http://schemas.microsoft.com/office/powerpoint/2010/main" val="3896530930"/>
      </p:ext>
    </p:extLst>
  </p:cSld>
  <p:clrMapOvr>
    <a:masterClrMapping/>
  </p:clrMapOvr>
  <p:transition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Configuring the PIT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Enable clock to PIT module</a:t>
            </a:r>
          </a:p>
          <a:p>
            <a:pPr marL="457200" lvl="1" indent="0">
              <a:buNone/>
            </a:pPr>
            <a:r>
              <a:rPr lang="en-US" dirty="0">
                <a:latin typeface="Lucida Console" pitchFamily="49" charset="0"/>
              </a:rPr>
              <a:t>SIM-&gt;SCGC6 |= SIM_SCGC6_PIT_MASK;</a:t>
            </a:r>
          </a:p>
          <a:p>
            <a:r>
              <a:rPr lang="en-US" dirty="0"/>
              <a:t> Enable module, freeze timers in debug mode</a:t>
            </a:r>
          </a:p>
          <a:p>
            <a:pPr marL="457200" lvl="1" indent="0">
              <a:buNone/>
            </a:pPr>
            <a:r>
              <a:rPr lang="en-US" dirty="0">
                <a:latin typeface="Lucida Console" pitchFamily="49" charset="0"/>
              </a:rPr>
              <a:t>PIT-&gt;MCR &amp;= ~PIT_MCR_MDIS_MASK;</a:t>
            </a:r>
          </a:p>
          <a:p>
            <a:pPr marL="457200" lvl="1" indent="0">
              <a:buNone/>
            </a:pPr>
            <a:r>
              <a:rPr lang="en-US" dirty="0">
                <a:latin typeface="Lucida Console" pitchFamily="49" charset="0"/>
              </a:rPr>
              <a:t>PIT-&gt;MCR |= PIT_MCR_FRZ_MASK;</a:t>
            </a:r>
          </a:p>
          <a:p>
            <a:r>
              <a:rPr lang="en-US" dirty="0"/>
              <a:t>Initialize PIT0 to count down from </a:t>
            </a:r>
            <a:r>
              <a:rPr lang="en-US" dirty="0" err="1"/>
              <a:t>starting_value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Lucida Console" pitchFamily="49" charset="0"/>
              </a:rPr>
              <a:t>PIT-&gt;CHANNEL[0].LDVAL = PIT_LDVAL_TSV(</a:t>
            </a:r>
            <a:r>
              <a:rPr lang="en-US" dirty="0" err="1">
                <a:latin typeface="Lucida Console" pitchFamily="49" charset="0"/>
              </a:rPr>
              <a:t>starting_value</a:t>
            </a:r>
            <a:r>
              <a:rPr lang="en-US" dirty="0">
                <a:latin typeface="Lucida Console" pitchFamily="49" charset="0"/>
              </a:rPr>
              <a:t>);</a:t>
            </a:r>
          </a:p>
          <a:p>
            <a:r>
              <a:rPr lang="en-US" dirty="0"/>
              <a:t>No chaining of timers</a:t>
            </a:r>
          </a:p>
          <a:p>
            <a:pPr marL="457200" lvl="1" indent="0">
              <a:buNone/>
            </a:pPr>
            <a:r>
              <a:rPr lang="en-US" dirty="0">
                <a:latin typeface="Lucida Console" pitchFamily="49" charset="0"/>
              </a:rPr>
              <a:t>PIT-&gt;CHANNEL[0].TCTRL &amp;= ~PIT_TCTRL_CHN_MASK;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11123"/>
      </p:ext>
    </p:extLst>
  </p:cSld>
  <p:clrMapOvr>
    <a:masterClrMapping/>
  </p:clrMapOvr>
  <p:transition>
    <p:pull dir="r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ARMTheme">
  <a:themeElements>
    <a:clrScheme name="test3 12">
      <a:dk1>
        <a:srgbClr val="1D315B"/>
      </a:dk1>
      <a:lt1>
        <a:srgbClr val="FFFFFF"/>
      </a:lt1>
      <a:dk2>
        <a:srgbClr val="660066"/>
      </a:dk2>
      <a:lt2>
        <a:srgbClr val="FF9933"/>
      </a:lt2>
      <a:accent1>
        <a:srgbClr val="FFCC00"/>
      </a:accent1>
      <a:accent2>
        <a:srgbClr val="990033"/>
      </a:accent2>
      <a:accent3>
        <a:srgbClr val="FFFFFF"/>
      </a:accent3>
      <a:accent4>
        <a:srgbClr val="17284C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test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st3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10">
        <a:dk1>
          <a:srgbClr val="FF9933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1">
        <a:dk1>
          <a:srgbClr val="1D315B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2">
        <a:dk1>
          <a:srgbClr val="1D315B"/>
        </a:dk1>
        <a:lt1>
          <a:srgbClr val="FFFFFF"/>
        </a:lt1>
        <a:dk2>
          <a:srgbClr val="660066"/>
        </a:dk2>
        <a:lt2>
          <a:srgbClr val="FF9933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mproved ARMTheme">
  <a:themeElements>
    <a:clrScheme name="test3 12">
      <a:dk1>
        <a:srgbClr val="1D315B"/>
      </a:dk1>
      <a:lt1>
        <a:srgbClr val="FFFFFF"/>
      </a:lt1>
      <a:dk2>
        <a:srgbClr val="660066"/>
      </a:dk2>
      <a:lt2>
        <a:srgbClr val="FF9933"/>
      </a:lt2>
      <a:accent1>
        <a:srgbClr val="FFCC00"/>
      </a:accent1>
      <a:accent2>
        <a:srgbClr val="990033"/>
      </a:accent2>
      <a:accent3>
        <a:srgbClr val="FFFFFF"/>
      </a:accent3>
      <a:accent4>
        <a:srgbClr val="17284C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test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st3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10">
        <a:dk1>
          <a:srgbClr val="FF9933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1">
        <a:dk1>
          <a:srgbClr val="1D315B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2">
        <a:dk1>
          <a:srgbClr val="1D315B"/>
        </a:dk1>
        <a:lt1>
          <a:srgbClr val="FFFFFF"/>
        </a:lt1>
        <a:dk2>
          <a:srgbClr val="660066"/>
        </a:dk2>
        <a:lt2>
          <a:srgbClr val="FF9933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ARM Interim Template Confidential">
  <a:themeElements>
    <a:clrScheme name="Custom 13">
      <a:dk1>
        <a:srgbClr val="000000"/>
      </a:dk1>
      <a:lt1>
        <a:srgbClr val="FFFFFF"/>
      </a:lt1>
      <a:dk2>
        <a:srgbClr val="61116A"/>
      </a:dk2>
      <a:lt2>
        <a:srgbClr val="F68A33"/>
      </a:lt2>
      <a:accent1>
        <a:srgbClr val="128CAB"/>
      </a:accent1>
      <a:accent2>
        <a:srgbClr val="ED174F"/>
      </a:accent2>
      <a:accent3>
        <a:srgbClr val="26CEAD"/>
      </a:accent3>
      <a:accent4>
        <a:srgbClr val="F68A33"/>
      </a:accent4>
      <a:accent5>
        <a:srgbClr val="00B1DB"/>
      </a:accent5>
      <a:accent6>
        <a:srgbClr val="61116A"/>
      </a:accent6>
      <a:hlink>
        <a:srgbClr val="128CAB"/>
      </a:hlink>
      <a:folHlink>
        <a:srgbClr val="9A8B7C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noFill/>
        <a:ln>
          <a:solidFill>
            <a:schemeClr val="accent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t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ew Wide ARM Template.potx" id="{4900A8FD-E99F-4AD4-B9CB-137B9A0D075B}" vid="{12CAC1DE-85E5-42D1-B306-917D311F349D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ARMTheme</Template>
  <TotalTime>23152</TotalTime>
  <Words>4033</Words>
  <Application>Microsoft Office PowerPoint</Application>
  <PresentationFormat>Widescreen</PresentationFormat>
  <Paragraphs>733</Paragraphs>
  <Slides>51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65" baseType="lpstr">
      <vt:lpstr>Arial</vt:lpstr>
      <vt:lpstr>Calibri</vt:lpstr>
      <vt:lpstr>Cambria Math</vt:lpstr>
      <vt:lpstr>Comic Sans MS</vt:lpstr>
      <vt:lpstr>Gill Sans MT</vt:lpstr>
      <vt:lpstr>Lucida Console</vt:lpstr>
      <vt:lpstr>Tahoma</vt:lpstr>
      <vt:lpstr>Times New Roman</vt:lpstr>
      <vt:lpstr>Verdana</vt:lpstr>
      <vt:lpstr>Wingdings</vt:lpstr>
      <vt:lpstr>Wingdings 2</vt:lpstr>
      <vt:lpstr>ARMTheme</vt:lpstr>
      <vt:lpstr>Improved ARMTheme</vt:lpstr>
      <vt:lpstr>ARM Interim Template Confidential</vt:lpstr>
      <vt:lpstr>Timer Peripherals</vt:lpstr>
      <vt:lpstr>KL25 Timer Peripherals</vt:lpstr>
      <vt:lpstr>Timer/Counter Peripheral Introduction</vt:lpstr>
      <vt:lpstr>Periodic Interrupt Timer</vt:lpstr>
      <vt:lpstr>Periodic Interrupt Timer</vt:lpstr>
      <vt:lpstr>Periodic Interrupt Timer</vt:lpstr>
      <vt:lpstr>PIT Configuration</vt:lpstr>
      <vt:lpstr>Control of Each Timer Channel n</vt:lpstr>
      <vt:lpstr>Configuring the PIT</vt:lpstr>
      <vt:lpstr>Calculating Load Value</vt:lpstr>
      <vt:lpstr>Configuring the PIT and NVIC for Interrupts</vt:lpstr>
      <vt:lpstr>Interrupt Handler</vt:lpstr>
      <vt:lpstr>Starting and Stopping the Timer Channel</vt:lpstr>
      <vt:lpstr>Example: Stopwatch</vt:lpstr>
      <vt:lpstr>Timer/PWM Module (TPM)</vt:lpstr>
      <vt:lpstr>TPM - Timer/PWM Module</vt:lpstr>
      <vt:lpstr>Timer Configuration</vt:lpstr>
      <vt:lpstr>Basic Counter Mode</vt:lpstr>
      <vt:lpstr>Count Mode and Modulo - Counting Up</vt:lpstr>
      <vt:lpstr>Count Mode and Modulo - Counting Up and Down</vt:lpstr>
      <vt:lpstr>TPM Configuration (TPMx_CONF)</vt:lpstr>
      <vt:lpstr>TPM Status (TPMx_STATUS) </vt:lpstr>
      <vt:lpstr>Major Channel Modes</vt:lpstr>
      <vt:lpstr>Channel Configuration and Value</vt:lpstr>
      <vt:lpstr>Input Capture Mode</vt:lpstr>
      <vt:lpstr>Wind Speed Indicator (Anemometer)</vt:lpstr>
      <vt:lpstr>TPM Capture Mode for Anemometer</vt:lpstr>
      <vt:lpstr>Output Compare Mode</vt:lpstr>
      <vt:lpstr>Pulse-Width Modulation</vt:lpstr>
      <vt:lpstr>Uses of Pulse-Width Modulation</vt:lpstr>
      <vt:lpstr>Edge-Aligned PWM Mode</vt:lpstr>
      <vt:lpstr>Center-Aligned PWM Mode</vt:lpstr>
      <vt:lpstr>Servo Motor</vt:lpstr>
      <vt:lpstr>Using PWM to Drive a Servo Motor</vt:lpstr>
      <vt:lpstr>Low Power Timer (LPTMR)</vt:lpstr>
      <vt:lpstr>LPTMR Overview</vt:lpstr>
      <vt:lpstr>Prescale Register</vt:lpstr>
      <vt:lpstr>Control Status Register </vt:lpstr>
      <vt:lpstr>Control Status Register </vt:lpstr>
      <vt:lpstr>Watchdog Timer</vt:lpstr>
      <vt:lpstr>Watch Dog Timer (WDT) Concepts</vt:lpstr>
      <vt:lpstr>Windowed Watch Dog Timer Concepts</vt:lpstr>
      <vt:lpstr>Kinetis KL25Z WDT (COP)</vt:lpstr>
      <vt:lpstr>COP Configuration</vt:lpstr>
      <vt:lpstr>WDT Service and Operation</vt:lpstr>
      <vt:lpstr>Determining Cause of Reset</vt:lpstr>
      <vt:lpstr>SystemInit()</vt:lpstr>
      <vt:lpstr>Demonstration Code – WDT Demo</vt:lpstr>
      <vt:lpstr>WDT Best Practices</vt:lpstr>
      <vt:lpstr>Using a WDT in a Multithreaded Application</vt:lpstr>
      <vt:lpstr>Debugging with the WDT</vt:lpstr>
    </vt:vector>
  </TitlesOfParts>
  <Company>NCSU ECE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Timers and Event Counters</dc:title>
  <dc:creator>Alex Dean</dc:creator>
  <cp:lastModifiedBy>Alex Dean</cp:lastModifiedBy>
  <cp:revision>379</cp:revision>
  <cp:lastPrinted>2003-07-21T16:39:51Z</cp:lastPrinted>
  <dcterms:created xsi:type="dcterms:W3CDTF">2002-08-12T14:57:34Z</dcterms:created>
  <dcterms:modified xsi:type="dcterms:W3CDTF">2020-01-10T18:01:42Z</dcterms:modified>
</cp:coreProperties>
</file>