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ink/ink1.xml" ContentType="application/inkml+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 id="2147483678" r:id="rId2"/>
    <p:sldMasterId id="2147483695" r:id="rId3"/>
  </p:sldMasterIdLst>
  <p:notesMasterIdLst>
    <p:notesMasterId r:id="rId106"/>
  </p:notesMasterIdLst>
  <p:handoutMasterIdLst>
    <p:handoutMasterId r:id="rId107"/>
  </p:handoutMasterIdLst>
  <p:sldIdLst>
    <p:sldId id="260" r:id="rId4"/>
    <p:sldId id="411" r:id="rId5"/>
    <p:sldId id="313" r:id="rId6"/>
    <p:sldId id="332" r:id="rId7"/>
    <p:sldId id="333" r:id="rId8"/>
    <p:sldId id="335" r:id="rId9"/>
    <p:sldId id="334" r:id="rId10"/>
    <p:sldId id="336" r:id="rId11"/>
    <p:sldId id="337" r:id="rId12"/>
    <p:sldId id="299" r:id="rId13"/>
    <p:sldId id="338" r:id="rId14"/>
    <p:sldId id="448" r:id="rId15"/>
    <p:sldId id="488" r:id="rId16"/>
    <p:sldId id="442" r:id="rId17"/>
    <p:sldId id="449" r:id="rId18"/>
    <p:sldId id="450" r:id="rId19"/>
    <p:sldId id="451" r:id="rId20"/>
    <p:sldId id="452" r:id="rId21"/>
    <p:sldId id="453" r:id="rId22"/>
    <p:sldId id="454" r:id="rId23"/>
    <p:sldId id="463" r:id="rId24"/>
    <p:sldId id="478" r:id="rId25"/>
    <p:sldId id="479" r:id="rId26"/>
    <p:sldId id="493" r:id="rId27"/>
    <p:sldId id="475" r:id="rId28"/>
    <p:sldId id="476" r:id="rId29"/>
    <p:sldId id="477" r:id="rId30"/>
    <p:sldId id="480" r:id="rId31"/>
    <p:sldId id="460" r:id="rId32"/>
    <p:sldId id="462" r:id="rId33"/>
    <p:sldId id="447" r:id="rId34"/>
    <p:sldId id="346" r:id="rId35"/>
    <p:sldId id="364" r:id="rId36"/>
    <p:sldId id="366" r:id="rId37"/>
    <p:sldId id="427" r:id="rId38"/>
    <p:sldId id="428" r:id="rId39"/>
    <p:sldId id="434" r:id="rId40"/>
    <p:sldId id="435" r:id="rId41"/>
    <p:sldId id="431" r:id="rId42"/>
    <p:sldId id="432" r:id="rId43"/>
    <p:sldId id="433" r:id="rId44"/>
    <p:sldId id="410" r:id="rId45"/>
    <p:sldId id="436" r:id="rId46"/>
    <p:sldId id="437" r:id="rId47"/>
    <p:sldId id="358" r:id="rId48"/>
    <p:sldId id="350" r:id="rId49"/>
    <p:sldId id="352" r:id="rId50"/>
    <p:sldId id="355" r:id="rId51"/>
    <p:sldId id="356" r:id="rId52"/>
    <p:sldId id="357" r:id="rId53"/>
    <p:sldId id="349" r:id="rId54"/>
    <p:sldId id="347" r:id="rId55"/>
    <p:sldId id="412" r:id="rId56"/>
    <p:sldId id="413" r:id="rId57"/>
    <p:sldId id="419" r:id="rId58"/>
    <p:sldId id="420" r:id="rId59"/>
    <p:sldId id="421" r:id="rId60"/>
    <p:sldId id="418" r:id="rId61"/>
    <p:sldId id="416" r:id="rId62"/>
    <p:sldId id="417" r:id="rId63"/>
    <p:sldId id="422" r:id="rId64"/>
    <p:sldId id="423" r:id="rId65"/>
    <p:sldId id="492" r:id="rId66"/>
    <p:sldId id="348" r:id="rId67"/>
    <p:sldId id="402" r:id="rId68"/>
    <p:sldId id="351" r:id="rId69"/>
    <p:sldId id="415" r:id="rId70"/>
    <p:sldId id="414" r:id="rId71"/>
    <p:sldId id="353" r:id="rId72"/>
    <p:sldId id="354" r:id="rId73"/>
    <p:sldId id="361" r:id="rId74"/>
    <p:sldId id="316" r:id="rId75"/>
    <p:sldId id="465" r:id="rId76"/>
    <p:sldId id="317" r:id="rId77"/>
    <p:sldId id="440" r:id="rId78"/>
    <p:sldId id="424" r:id="rId79"/>
    <p:sldId id="425" r:id="rId80"/>
    <p:sldId id="444" r:id="rId81"/>
    <p:sldId id="426" r:id="rId82"/>
    <p:sldId id="459" r:id="rId83"/>
    <p:sldId id="439" r:id="rId84"/>
    <p:sldId id="438" r:id="rId85"/>
    <p:sldId id="445" r:id="rId86"/>
    <p:sldId id="446" r:id="rId87"/>
    <p:sldId id="472" r:id="rId88"/>
    <p:sldId id="466" r:id="rId89"/>
    <p:sldId id="474" r:id="rId90"/>
    <p:sldId id="467" r:id="rId91"/>
    <p:sldId id="471" r:id="rId92"/>
    <p:sldId id="470" r:id="rId93"/>
    <p:sldId id="468" r:id="rId94"/>
    <p:sldId id="469" r:id="rId95"/>
    <p:sldId id="403" r:id="rId96"/>
    <p:sldId id="483" r:id="rId97"/>
    <p:sldId id="481" r:id="rId98"/>
    <p:sldId id="484" r:id="rId99"/>
    <p:sldId id="487" r:id="rId100"/>
    <p:sldId id="485" r:id="rId101"/>
    <p:sldId id="486" r:id="rId102"/>
    <p:sldId id="489" r:id="rId103"/>
    <p:sldId id="490" r:id="rId104"/>
    <p:sldId id="491" r:id="rId105"/>
  </p:sldIdLst>
  <p:sldSz cx="12192000" cy="6858000"/>
  <p:notesSz cx="7077075" cy="8955088"/>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521415D9-36F7-43E2-AB2F-B90AF26B5E84}">
      <p14:sectionLst xmlns:p14="http://schemas.microsoft.com/office/powerpoint/2010/main">
        <p14:section name="Default Section" id="{12CD472C-2F03-451A-B533-B35F28CCD1A8}">
          <p14:sldIdLst>
            <p14:sldId id="260"/>
            <p14:sldId id="411"/>
            <p14:sldId id="313"/>
            <p14:sldId id="332"/>
            <p14:sldId id="333"/>
            <p14:sldId id="335"/>
            <p14:sldId id="334"/>
            <p14:sldId id="336"/>
            <p14:sldId id="337"/>
            <p14:sldId id="299"/>
            <p14:sldId id="338"/>
            <p14:sldId id="448"/>
            <p14:sldId id="488"/>
            <p14:sldId id="442"/>
            <p14:sldId id="449"/>
            <p14:sldId id="450"/>
            <p14:sldId id="451"/>
            <p14:sldId id="452"/>
            <p14:sldId id="453"/>
            <p14:sldId id="454"/>
            <p14:sldId id="463"/>
            <p14:sldId id="478"/>
            <p14:sldId id="479"/>
            <p14:sldId id="493"/>
            <p14:sldId id="475"/>
            <p14:sldId id="476"/>
            <p14:sldId id="477"/>
            <p14:sldId id="480"/>
            <p14:sldId id="460"/>
            <p14:sldId id="462"/>
            <p14:sldId id="447"/>
            <p14:sldId id="346"/>
            <p14:sldId id="364"/>
            <p14:sldId id="366"/>
            <p14:sldId id="427"/>
            <p14:sldId id="428"/>
            <p14:sldId id="434"/>
            <p14:sldId id="435"/>
            <p14:sldId id="431"/>
            <p14:sldId id="432"/>
            <p14:sldId id="433"/>
            <p14:sldId id="410"/>
            <p14:sldId id="436"/>
            <p14:sldId id="437"/>
            <p14:sldId id="358"/>
            <p14:sldId id="350"/>
            <p14:sldId id="352"/>
            <p14:sldId id="355"/>
            <p14:sldId id="356"/>
            <p14:sldId id="357"/>
            <p14:sldId id="349"/>
            <p14:sldId id="347"/>
            <p14:sldId id="412"/>
            <p14:sldId id="413"/>
            <p14:sldId id="419"/>
            <p14:sldId id="420"/>
            <p14:sldId id="421"/>
            <p14:sldId id="418"/>
            <p14:sldId id="416"/>
            <p14:sldId id="417"/>
            <p14:sldId id="422"/>
            <p14:sldId id="423"/>
            <p14:sldId id="492"/>
            <p14:sldId id="348"/>
            <p14:sldId id="402"/>
            <p14:sldId id="351"/>
            <p14:sldId id="415"/>
            <p14:sldId id="414"/>
            <p14:sldId id="353"/>
            <p14:sldId id="354"/>
          </p14:sldIdLst>
        </p14:section>
        <p14:section name="Untitled Section" id="{20E6419A-6977-41BD-A868-F7C0AAD954B2}">
          <p14:sldIdLst>
            <p14:sldId id="361"/>
            <p14:sldId id="316"/>
            <p14:sldId id="465"/>
            <p14:sldId id="317"/>
            <p14:sldId id="440"/>
            <p14:sldId id="424"/>
            <p14:sldId id="425"/>
            <p14:sldId id="444"/>
            <p14:sldId id="426"/>
            <p14:sldId id="459"/>
            <p14:sldId id="439"/>
            <p14:sldId id="438"/>
            <p14:sldId id="445"/>
            <p14:sldId id="446"/>
            <p14:sldId id="472"/>
            <p14:sldId id="466"/>
            <p14:sldId id="474"/>
            <p14:sldId id="467"/>
            <p14:sldId id="471"/>
            <p14:sldId id="470"/>
            <p14:sldId id="468"/>
            <p14:sldId id="469"/>
            <p14:sldId id="403"/>
            <p14:sldId id="483"/>
            <p14:sldId id="481"/>
            <p14:sldId id="484"/>
            <p14:sldId id="487"/>
            <p14:sldId id="485"/>
            <p14:sldId id="486"/>
            <p14:sldId id="489"/>
            <p14:sldId id="490"/>
            <p14:sldId id="49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21" userDrawn="1">
          <p15:clr>
            <a:srgbClr val="A4A3A4"/>
          </p15:clr>
        </p15:guide>
        <p15:guide id="2" pos="222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CC66FF"/>
    <a:srgbClr val="FEDCD6"/>
    <a:srgbClr val="FFCC99"/>
    <a:srgbClr val="CCFF99"/>
    <a:srgbClr val="FFCCFF"/>
    <a:srgbClr val="66FF33"/>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8011" autoAdjust="0"/>
    <p:restoredTop sz="77560" autoAdjust="0"/>
  </p:normalViewPr>
  <p:slideViewPr>
    <p:cSldViewPr>
      <p:cViewPr varScale="1">
        <p:scale>
          <a:sx n="159" d="100"/>
          <a:sy n="159" d="100"/>
        </p:scale>
        <p:origin x="150" y="21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43536"/>
    </p:cViewPr>
  </p:sorterViewPr>
  <p:notesViewPr>
    <p:cSldViewPr>
      <p:cViewPr varScale="1">
        <p:scale>
          <a:sx n="88" d="100"/>
          <a:sy n="88" d="100"/>
        </p:scale>
        <p:origin x="-3822" y="-120"/>
      </p:cViewPr>
      <p:guideLst>
        <p:guide orient="horz" pos="2821"/>
        <p:guide pos="222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07" Type="http://schemas.openxmlformats.org/officeDocument/2006/relationships/handoutMaster" Target="handoutMasters/handoutMaster1.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presProps" Target="presProps.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notesMaster" Target="notesMasters/notesMaster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viewProps" Target="viewProps.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theme" Target="theme/theme1.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3037245" cy="455528"/>
          </a:xfrm>
          <a:prstGeom prst="rect">
            <a:avLst/>
          </a:prstGeom>
          <a:noFill/>
          <a:ln w="9525">
            <a:noFill/>
            <a:miter lim="800000"/>
            <a:headEnd/>
            <a:tailEnd/>
          </a:ln>
          <a:effectLst/>
        </p:spPr>
        <p:txBody>
          <a:bodyPr vert="horz" wrap="square" lIns="91411" tIns="45706" rIns="91411" bIns="45706" numCol="1" anchor="t" anchorCtr="0" compatLnSpc="1">
            <a:prstTxWarp prst="textNoShape">
              <a:avLst/>
            </a:prstTxWarp>
          </a:bodyPr>
          <a:lstStyle>
            <a:lvl1pPr>
              <a:defRPr sz="1200"/>
            </a:lvl1pPr>
          </a:lstStyle>
          <a:p>
            <a:pPr>
              <a:defRPr/>
            </a:pPr>
            <a:endParaRPr lang="en-US"/>
          </a:p>
        </p:txBody>
      </p:sp>
      <p:sp>
        <p:nvSpPr>
          <p:cNvPr id="37891" name="Rectangle 3"/>
          <p:cNvSpPr>
            <a:spLocks noGrp="1" noChangeArrowheads="1"/>
          </p:cNvSpPr>
          <p:nvPr>
            <p:ph type="dt" sz="quarter" idx="1"/>
          </p:nvPr>
        </p:nvSpPr>
        <p:spPr bwMode="auto">
          <a:xfrm>
            <a:off x="4025087" y="0"/>
            <a:ext cx="3035606" cy="455528"/>
          </a:xfrm>
          <a:prstGeom prst="rect">
            <a:avLst/>
          </a:prstGeom>
          <a:noFill/>
          <a:ln w="9525">
            <a:noFill/>
            <a:miter lim="800000"/>
            <a:headEnd/>
            <a:tailEnd/>
          </a:ln>
          <a:effectLst/>
        </p:spPr>
        <p:txBody>
          <a:bodyPr vert="horz" wrap="square" lIns="91411" tIns="45706" rIns="91411" bIns="45706" numCol="1" anchor="t" anchorCtr="0" compatLnSpc="1">
            <a:prstTxWarp prst="textNoShape">
              <a:avLst/>
            </a:prstTxWarp>
          </a:bodyPr>
          <a:lstStyle>
            <a:lvl1pPr algn="r">
              <a:defRPr sz="1200"/>
            </a:lvl1pPr>
          </a:lstStyle>
          <a:p>
            <a:pPr>
              <a:defRPr/>
            </a:pPr>
            <a:endParaRPr lang="en-US"/>
          </a:p>
        </p:txBody>
      </p:sp>
      <p:sp>
        <p:nvSpPr>
          <p:cNvPr id="37892" name="Rectangle 4"/>
          <p:cNvSpPr>
            <a:spLocks noGrp="1" noChangeArrowheads="1"/>
          </p:cNvSpPr>
          <p:nvPr>
            <p:ph type="ftr" sz="quarter" idx="2"/>
          </p:nvPr>
        </p:nvSpPr>
        <p:spPr bwMode="auto">
          <a:xfrm>
            <a:off x="0" y="8499561"/>
            <a:ext cx="3037245" cy="455527"/>
          </a:xfrm>
          <a:prstGeom prst="rect">
            <a:avLst/>
          </a:prstGeom>
          <a:noFill/>
          <a:ln w="9525">
            <a:noFill/>
            <a:miter lim="800000"/>
            <a:headEnd/>
            <a:tailEnd/>
          </a:ln>
          <a:effectLst/>
        </p:spPr>
        <p:txBody>
          <a:bodyPr vert="horz" wrap="square" lIns="91411" tIns="45706" rIns="91411" bIns="45706" numCol="1" anchor="b" anchorCtr="0" compatLnSpc="1">
            <a:prstTxWarp prst="textNoShape">
              <a:avLst/>
            </a:prstTxWarp>
          </a:bodyPr>
          <a:lstStyle>
            <a:lvl1pPr>
              <a:defRPr sz="1200"/>
            </a:lvl1pPr>
          </a:lstStyle>
          <a:p>
            <a:pPr>
              <a:defRPr/>
            </a:pPr>
            <a:endParaRPr lang="en-US"/>
          </a:p>
        </p:txBody>
      </p:sp>
      <p:sp>
        <p:nvSpPr>
          <p:cNvPr id="37893" name="Rectangle 5"/>
          <p:cNvSpPr>
            <a:spLocks noGrp="1" noChangeArrowheads="1"/>
          </p:cNvSpPr>
          <p:nvPr>
            <p:ph type="sldNum" sz="quarter" idx="3"/>
          </p:nvPr>
        </p:nvSpPr>
        <p:spPr bwMode="auto">
          <a:xfrm>
            <a:off x="4025087" y="8499561"/>
            <a:ext cx="3035606" cy="455527"/>
          </a:xfrm>
          <a:prstGeom prst="rect">
            <a:avLst/>
          </a:prstGeom>
          <a:noFill/>
          <a:ln w="9525">
            <a:noFill/>
            <a:miter lim="800000"/>
            <a:headEnd/>
            <a:tailEnd/>
          </a:ln>
          <a:effectLst/>
        </p:spPr>
        <p:txBody>
          <a:bodyPr vert="horz" wrap="square" lIns="91411" tIns="45706" rIns="91411" bIns="45706" numCol="1" anchor="b" anchorCtr="0" compatLnSpc="1">
            <a:prstTxWarp prst="textNoShape">
              <a:avLst/>
            </a:prstTxWarp>
          </a:bodyPr>
          <a:lstStyle>
            <a:lvl1pPr algn="r">
              <a:defRPr sz="1200"/>
            </a:lvl1pPr>
          </a:lstStyle>
          <a:p>
            <a:pPr>
              <a:defRPr/>
            </a:pPr>
            <a:fld id="{768F0351-4157-4027-B737-1775CC1DDD73}" type="slidenum">
              <a:rPr lang="en-US"/>
              <a:pPr>
                <a:defRPr/>
              </a:pPr>
              <a:t>‹#›</a:t>
            </a:fld>
            <a:endParaRPr lang="en-US"/>
          </a:p>
        </p:txBody>
      </p:sp>
    </p:spTree>
    <p:extLst>
      <p:ext uri="{BB962C8B-B14F-4D97-AF65-F5344CB8AC3E}">
        <p14:creationId xmlns:p14="http://schemas.microsoft.com/office/powerpoint/2010/main" val="375455361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6312" units="cm"/>
          <inkml:channel name="Y" type="integer" max="16520" units="cm"/>
          <inkml:channel name="F" type="integer" max="255" units="dev"/>
        </inkml:traceFormat>
        <inkml:channelProperties>
          <inkml:channelProperty channel="X" name="resolution" value="1000.07599" units="1/cm"/>
          <inkml:channelProperty channel="Y" name="resolution" value="1000.60571" units="1/cm"/>
          <inkml:channelProperty channel="F" name="resolution" value="3.97878E-7" units="1/dev"/>
        </inkml:channelProperties>
      </inkml:inkSource>
      <inkml:timestamp xml:id="ts0" timeString="2013-05-05T14:08:57.858"/>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96FADD19-BE2F-44DE-A53A-D28D2B2395BC}" emma:medium="tactile" emma:mode="ink">
          <msink:context xmlns:msink="http://schemas.microsoft.com/ink/2010/main" type="inkDrawing" rotatedBoundingBox="2430,3080 24857,4046 24682,8110 2255,7144" semanticType="callout" shapeName="Other"/>
        </emma:interpretation>
      </emma:emma>
    </inkml:annotationXML>
    <inkml:trace contextRef="#ctx0" brushRef="#br0">0 282 3,'0'0'7,"0"0"0,0 0-2,0 0 0,0 0-1,0 0-1,0 0-1,0 0 1,0 0-2,0 0 0,19-16 1,-19 16-1,15-15 2,-15 15-2,18-13 1,-18 13-1,18-10 2,-18 10-2,19-6 2,-19 6-1,18-7 0,-18 7 0,19-5 0,-19 5-1,20-1 1,-20 1 0,22 0-1,-22 0 0,18 1 1,-18-1 0,18 5-1,-18-5 0,16 4 2,-16-4 0,17 3-1,-17-3 1,16 5 0,-16-5-1,18 0 2,-18 0-1,25-2 0,-8 0-2,-1 1 1,2-4-1,-1 0 0,2 0-1,-2 3 1,-1-3-2,-16 5 2,25-6 0,-10 1-1,-15 5 2,25-2-2,-25 2 2,21-5-1,-21 5 0,23-3-1,-23 3 1,20-1-1,-20 1 3,18-2-3,-18 2 0,18 0 0,-18 0 1,15-3-1,-15 3 0,0 0 0,18-7-1,-18 7 1,0 0 0,18-8 1,-18 8-1,0 0 0,20-5 0,-20 5 0,20-5 0,-20 5 0,21-7 0,-21 7-1,22-8 1,-22 8 0,21-8 0,-21 8 0,20-7 1,-20 7-1,16-4 0,-16 4 0,0 0 1,20-4-1,-20 4 0,0 0 1,21-1-1,-21 1 0,15-4 1,-15 4-1,17 4 0,-17-4 0,18 0 1,-18 0-2,18 3 1,-18-3 1,20 5-1,-20-5 0,21 3 1,-21-3-1,20 10 0,-20-10 1,21 5-2,-21-5 1,19 5 0,-19-5 0,19 6 0,-19-6 0,20 5 0,-20-5 0,18 4 0,-18-4 1,22 4-1,-22-4 0,18 0 1,-18 0-1,19 4 0,-19-4 0,20 3 0,-20-3 0,18 2-1,-18-2 2,20 3-2,-20-3 2,18-3-2,-18 3 2,20-2-1,-20 2 1,21-2-1,-21 2 0,22-3 0,-22 3 0,25-2 0,-25 2-1,23 0 1,-23 0 0,23 4 0,-23-4-1,21 3 1,-21-3 1,22 0-1,-22 0 0,21 2 0,-21-2 1,21 1-1,-21-1-1,22 4 2,-22-4-1,21 3 0,-21-3-1,25 2 1,-25-2 0,26 3 0,-26-3 0,23 1 0,-23-1-1,23 0 1,-23 0 0,24 0 0,-24 0 0,21 2 0,-21-2 0,23 0 0,-23 0 0,21-3 1,-21 3-1,20-5 0,-20 5 0,18-8 0,-18 8 1,20-12-1,-20 12 0,18-10 1,-18 10-1,18-13 1,-18 13-1,18-10 1,-18 10-1,17-8 0,-17 8 0,15-8 0,-15 8 0,15-10 0,-15 10 0,13-15 0,-13 15 0,0 0 0,21-19 0,-21 19 0,0 0 0,22-20 0,-22 20 0,18-11 0,-18 11 0,18-10 0,-18 10 0,20-10 0,-20 10 0,19-8 0,-19 8 0,20-7 0,-20 7 0,22-5 0,-22 5 0,21-1 0,-21 1 0,21 0 0,-21 0 0,22-4 1,-22 4-2,16-1 1,-16 1 0,17 0 0,-17 0 0,15 0 0,-15 0 0,18 6 0,-18-6 0,16 5 0,-16-5 1,17 3-1,-17-3 0,18 2 0,-18-2 0,16 3 0,-16-3 0,15 4 0,-15-4 0,17 6 0,-17-6 0,0 0 0,19 8 0,-19-8 0,0 0 0,20 5 1,-20-5-1,0 0 0,20 8 0,-20-8-1,0 0 1,20 9 1,-20-9-1,14 8 0,-14-8 0,0 0 0,20 10 0,-20-10 0,15 10 0,-15-10-1,15 4 1,-15-4 0,16 2 1,-16-2-1,15 2 0,-15-2 0,18 1 1,-18-1-1,17-1 0,-17 1 0,18 5 0,-18-5 0,18 3 0,-18-3 0,21 3 0,-21-3-1,20 7 1,-20-7 0,22 3 0,-22-3 0,18 5 0,-18-5 0,23 3 0,-23-3 0,20 0 0,-20 0 0,18 4-1,-18-4 1,19 3 0,-19-3 0,0 0 0,20 11 0,-20-11 0,18 7 0,-18-7-1,17 6 2,-17-6-2,18 4 1,-18-4 0,18 0 0,-18 0 0,18-5 0,-18 5 0,20-7 0,-20 7 0,25-8 0,-25 8-1,23-3 1,-23 3 0,21-5 0,-21 5 0,20 0 0,-20 0 0,16 1 0,-16-1 0,0 0 1,20 4-2,-20-4 2,17 6-2,-17-6 1,16 5 0,-16-5 0,20 4 0,-20-4 0,26 4 1,-26-4-1,28 4 0,-28-4 0,28 5 0,-28-5 0,30 6 0,-30-6 0,25 8-1,-25-8 2,23 14-2,-8-11 1,-15-3 0,23 8 0,-23-8 0,23 3 0,-23-3 0,24-1 0,-24 1 1,23-4-1,-8-1 0,-15 5 1,23-6-1,-23 6 0,25-12 0,-25 12 1,23-6-1,-23 6 0,18-5 0,-18 5-1,18-8 1,-18 8 0,0 0 0,19-4 0,-19 4 0,0 0 0,0 0 0,16-6 1,-16 6-1,0 0 0,0 0 0,0 0 0,16 0-1,-16 0 1,0 0 0,0 0 0,0 0 0,15 6 0,-15-6 0,0 0 0,0 0 0,0 0 0,0 0 0,0 0 0,17 12 0,-17-12 0,0 0 1,10 16-1,-10-16 0,0 0 0,18 23 0,-18-23 0,11 17 0,-11-17 0,13 18-1,-13-18 1,14 16 0,-14-16 1,0 0-1,18 21 2,-18-21-2,11 15 1,-11-15-1,14 18 2,-14-18-2,13 22-1,-13-22 1,16 19 0,-16-19 0,22 20 0,-22-20 0,21 21 0,-21-21 0,20 26 0,-20-26 0,18 23-1,-18-23 1,16 18 0,-16-18-1,18 27 2,-9-11-2,-9-16 1,23 25 0,-23-25 0,23 28 0,-15-12 0,4 2-1,-12-18 0,19 21 1,-19-21 0,17 22 0,-17-22 0,20 24 0,-20-24 0,18 23 0,-18-23 1,20 25-1,-11-9 0,1-1 0,-10-15-1,17 26 2,-6-9-2,-1 4 2,2-1-2,1 3 2,0 0-1,-1 3 0,1 3 0,0-2 0,0-1 0,-1-3 0,-1 1 0,-1-1 0,3-3 0,0 1 0,1-4 0,-1 2 0,-3-4 0,1 5 1,-1-4-1,2 1 0,-4-3 0,2 4 0,0 1 1,-2-1-1,5 1 0,-13-19 1,23 31-1,-11-16 0,1 3 0,-2-1 0,3-1 0,2-1 0,-1 0-1,-2 3 0,0-4 1,0 1 0,-13-15 0,23 26 0,-11-9 1,0-3-1,-4 3 0,5-2 0,-13-15 0,23 29 0,-10-14 0,2 1 0,-2-1-1,2 0 2,3-2-1,-3 2 0,1-1 0,1 0 0,-2-1 1,1 0-1,-1 5 0,-15-18 0,26 29 0,-9-14 0,-2 0-1,-2 1 1,3 1 0,-1 2 0,0-4-1,0 5 1,0-2 0,0 2 0,-2 1 0,2 0 0,-6 2 0,6-6 0,-5 2 0,2-1-1,-2 0 1,-1-1 1,1-1-2,0-1 2,0 1-1,-2 1 0,2-3-1,0 4 1,-2-3 0,-1 3 0,1-1 0,-1-1 0,-2-1 0,-5-15 1,11 26-1,-11-26 0,7 20 0,-7-20 0,8 16 0,-8-16-1,0 0 1,12 21 0,-12-21 0,13 17 0,-13-17 0,16 13 0,-16-13 0,22 13 0,-22-13 0,24 8 0,-9-3 0,-15-5 0,27 10 0,-27-10-2,28 13 3,-28-13-1,24 13 1,-24-13 0,25 18-1,-10-9 1,-15-9 0,23 24 0,-23-24-1,23 23-2,-8-15 2,-2 7-2,3-3 2,-1 2-1,0-2 1,2-2 0,-1 1 0,-1-1 0,0 1 0,0 3 0,-15-14-1,26 23 2,-26-23-2,25 24 2,-16-9-1,1 1 0,-10-16 0,19 27 1,-13-13-1,-6-14 0,10 27 0,-10-27 0,8 18 0,-8-18 0,5 16 0,-5-16 0,8 15 0,-8-15 0,0 0 0,14 18 0,-14-18 0,0 0-1,21 21 1,-21-21 0,15 8 0,-15-8-1,20 9 1,-20-9-1,19 6 1,-19-6 0,20 3 0,-20-3 0,22 7 0,-22-7 0,23 8 0,-23-8 0,23 10 0,-23-10 0,23 15 0,-23-15 0,24 11 0,-24-11-1,27 8 1,-12-4 0,-1-1 0,3-1-1,-2-2 1,1 1 0,-16-1 0,27 5 0,-27-5 0,24 0 0,-24 0 0,20 10 0,-20-10 0,18 15 1,-18-15-1,17 19 0,-7-2 0,-2-1 0,2 1 0,-2-1 0,0 0 0,2 2 0,-2-1 0,-8-17 1,15 24-2,-15-24 2,17 20-1,-17-20 0,16 18 0,-16-18 0,15 20-1,-15-20 1,21 26 0,-12-11 0,0 0 0,3-1 0,-12-14 0,20 25 0,-20-25 0,21 25 0,-21-25 1,20 19-1,-20-19 0,21 17 1,-21-17-1,23 13 0,-23-13 0,23 5 0,-23-5 1,27 3-2,-12-1 1,1-2 0,1 0 0,-1 1 0,2-1-1,2 0 1,-2-3 0,2 3 0,-2-3 0,2-2 0,0 2 0,-2-1 0,0 1 0,0 0 0,-2 1 0,3 0-1,-3 1 2,0 4-1,-1 0 0,2 1 1,-2-1-1,-1 2 0,-14-5 0,27 3 0,-27-3 0,23 3 0,-23-3 0,21 0 0,-21 0 0,20 2 0,-20-2 0,21 8 0,-21-8 0,24 12 0,-24-12 0,26 10 0,-11 1 0,-15-11 0,26 8 0,-11-5 0,-15-3 0,26 2 1,-26-2-1,25 3 0,-25-3 0,21-5 0,-21 5 0,27 14 2,-27-14-2,24 14 2,-24-14-2,24 12 1,-24-12 0,23 16 0,-23-16 0,16 7-1,-16-7 1,17 3-1,-17-3 0,18 5 0,-18-5 0,19 10 0,-19-10 0,22 11 0,-22-11 0,26 17-1,-26-17 1,28 13-1,-28-13 1,27 6-1,-13-2 1,1-4 1,-15 0-1,25-4 1,-25 4-1,23-3 1,-23 3-1,23-2 1,-23 2 0,23 2-3,-6-2 3,-17 0-1,24 2-1,-9 1 0,-15-3 1,25 3 0,-25-3 0,16 2 1,-16-2-1,15 3-1,-15-3 2,0 0 0,15 4-1,-15-4-1,0 0 1,20 1-2,-20-1 2,15 5 0,-15-5-1,14 3 0,-14-3 1,17 4 0,-17-4 0,15 3 1,-15-3-1,16 2 0,-16-2 0,17 1 0,-17-1 0,16 3 0,-16-3 0,18-1 0,-18 1 0,20 0 0,-20 0 0,20 0 0,-20 0 0,18-3 0,-18 3 0,18 0 0,-18 0 0,17-4 0,-17 4 0,14-3 0,-14 3 0,17-5 0,-17 5 1,18-5-2,-18 5 2,21-3-1,-21 3-1,25-3 1,-25 3 0,23 0 1,-23 0-1,25 0 1,-25 0-1,21-4 1,-21 4-1,20-1 0,-20 1 0,18 3-1,-18-3 1,15 2-1,-15-2 1,16 5-1,-16-5 1,15 3 0,-15-3 0,0 0 0,20 0 0,-20 0 0,0 0 0,15 0 2,-15 0-2,0 0 0,16 0 0,-16 0-1,0 0 2,20-3-1,-20 3 0,18-5-1,-18 5 1,22-7 1,-22 7-1,21-8 1,-21 8-1,22-8 1,-22 8-1,26-15 0,-26 15 0,25-15 0,-25 15-1,28-15 2,-14 10-2,3-4 1,-2-1-1,0 6 0,1-4 0,-1 3 0,-15 5 2,26-6-1,-26 6 0,23-12-1,-23 12 1,20-8 0,-20 8 0,18-10 0,-18 10-2,22-13 1,-8 12 1,-14 1 0,23-7 0,-23 7 0,24-7 0,-24 7 0,23-3 0,-23 3 0,21-3 0,-21 3 0,21-3 0,-21 3 0,19 0 0,-19 0 0,19 0 0,-19 0 0,17-2 0,-17 2 0,16-2 1,-16 2-2,15-6 1,-15 6 0,0 0 0,20-8 0,-20 8 0,15-4 0,-15 4 0,18 0 0,-18 0 1,18-5-1,-18 5 0,21-3 0,-21 3 0,22-7 0,-22 7-1,20-9 1,-20 9 0,21-7 0,-21 7 0,25-11 0,-25 11 0,26-12 0,-11 9 0,0-2 0,1 2 1,-1-6-1,-15 9 0,28-11 0,-13 4 0,-15 7-1,28-16 1,-28 16 0,28-20 0,-12 10 0,-16 10 0,28-22 1,-13 10-1,-15 12 0,23-16 0,-23 16 0,18-12 0,-18 12 0,0 0 0,18-11 0,-18 11 0,0 0 0,0 0 0,0 0 0,19-5 0,-19 5 0,0 0 0,19-7 0,-19 7 0,19-16 0,-19 16 0,19-17 0,-19 17 0,22-21 0,-22 21 0,24-23 0,-7 13 1,-2-1-2,1-2 1,2 0 0,2-2 0,-2 0 0,2 2 0,-2-3 1,-1-3-1,-1 1 0,-1 4 0,0-3-1,0 1 2,-1-1-2,1 1 1,-2 0 0,5 1 0,-3 3 0,2-1 0,-1 3 0,-1-1 0,0 4 0,0 1 0,0 1 0,-15 5 0,23-12 0,-23 12 0,16-13 0,-16 13 1,17-16-1,-17 16 0,13-16 0,-13 16 1,16-14-1,-16 14-1,22-16 1,-22 16 0,19-15 0,-19 15 0,25-16 0,-25 16 0,22-21 0,-22 21 0,21-19 0,-21 19 0,23-18 0,-23 18 0,23-19 0,-8 12 0,-15 7-1,28-19 2,-13 5 0,1 8 0,-1-7 1,2 5-2,-17 8 2,26-25-3,-26 25 2,26-21-1,-26 21-1,22-20 0,-22 20 0,21-18 1,-21 18-1,23-13 2,-23 13-1,22-15-1,-22 15 1,19-16 0,-19 16 0,20-15 0,-20 15 0,18-17 0,-18 17-1,17-19 1,-17 19 0,18-20 1,-18 20-1,18-21 0,-18 21 0,18-22 1,-18 22-1,20-18 0,-20 18 0,20-19-1,-20 19 1,18-22 0,-18 22 0,20-21 0,-20 21 0,16-23 0,-16 23 0,18-21 1,-18 21-1,18-17 0,-18 17-1,17-14 1,-17 14 0,16-15 0,-16 15 0,17-18 0,-17 18 0,18-21 0,-18 21 0,16-23 0,-16 23 0,15-18 0,-15 18 0,17-19 0,-17 19 0,14-18 0,-14 18 0,15-18 0,-15 18 0,18-16 0,-18 16 0,20-21 0,-20 21 0,20-25 0,-20 25 0,25-25 0,-25 25 0,24-31-1,-10 15 2,-3 1-1,6-1 0,-4-1 0,3-2 0,1-3 1,-3 3-2,3-1 2,-1 5-2,-1-3 1,0 2 0,-2-2 0,0 3 0,-13 15 0,24-25 0,-24 25 0,21-26 0,-21 26 0,18-26 0,-18 26 0,18-26 1,-18 26-1,17-28 2,-17 28-3,16-26 1,-16 26 0,17-27 1,-17 27-2,14-21 0,-14 21 0,14-21 0,-9 4 0,-5 17 1,9-29 0,-9 29-1,7-25 1,-7 25 0,10-28 1,-5 14-2,-5 14 2,13-23-1,-13 23 0,13-22 0,-13 22-1,13-26 1,-13 26 0,12-25 0,-12 25 0,10-21 1,-10 21-1,8-21 0,-8 21 0,0 0 0,17-18 0,-17 18 0,14-13 0,-14 13 0,15-10 0,-15 10 0,0 0 0,20-15 0,-20 15 0,0 0 0,16-13 0,-16 13 0,0 0 0,19-13 0,-19 13 1,0 0-2,18-12 1,-18 12 1,0 0-1,18-13 0,-18 13 0,15-8 0,-15 8-1,13-18 1,-13 18 0,13-18 0,-13 18 0,20-21 0,-10 6 0,0-2 1,-10 17-1,24-21 0,-24 21 0,23-23 0,-23 23 0,27-24-1,-27 24 1,26-22 0,-26 22 0,25-23 0,-12 7 0,2 1 0,-15 15 0,24-25 0,-10 11 0,-14 14 0,21-22 1,-21 22-2,20-14 1,-20 14 0,20-17 0,-20 17 0,14-15 0,-14 15 0,19-14 0,-19 14 1,19-17-1,-19 17 0,18-16 0,-18 16 0,19-15 0,-19 15-1,19-13 2,-19 13-1,18-11 0,-18 11 0,19-12 0,-19 12 0,18-13 0,-18 13 0,16-13 0,-16 13 0,18-12 0,-18 12 1,20-13-1,-20 13 0,21-10 0,-21 10 0,20-11 1,-20 11-1,20-8 0,-20 8 0,18-13 0,-18 13 0,20-14 0,-20 14 0,20-14 0,-20 14 1,23-23-1,-23 23 0,24-18 1,-24 18-1,25-22 0,-25 22 1,25-14-1,-25 14-1,25-12 1,-25 12 0,23-6 1,-23 6-1,26-4 0,-26 4-1,23-5 0,-23 5 1,25-8-2,-25 8 1,26-6 0,-26 6 0,22-9 0,-22 9 1,21-9 0,-21 9 0,21-7 1,-21 7-1,19-8 0,-19 8 0,19-2 0,-19 2 0,20-1 1,-20 1-1,18 1 0,-18-1 0,22 2 1,-22-2-1,21-8 0,-21 8 0,20-9 0,-20 9 0,20-13 0,-20 13 0,16-11 0,-16 11 0,18-3 0,-18 3 0,15-4 0,-15 4 0,16 0 0,-16 0 0,19-1 0,-19 1 0,19-7 0,-19 7 0,22-10 0,-22 10 0,21-5 1,-21 5-1,20-5 0,-20 5 0,18 0 0,-18 0 0,17 2 0,-17-2 0,0 0 0,19-5 0,-19 5 0,0 0 0,0 0 0,15-6 1,-15 6-1,0 0 0,0 0 1,20 0-1,-20 0 0,0 0 0,21 8 0,-21-8 0,15-2 0,-15 2 0,15-5-1,-15 5 2,16-10-2,-16 10 1,19-6 0,-19 6 0,21-2 0,-21 2 1,21 3-1,-21-3 0,20 5 0,-20-5 1,15 9-1,-15-9 0,0 0 0,18 8 0,-18-8 0,0 0 0,0 0 0,17 6 1,-17-6-1,0 0 0,0 0 0,14 12 1,-14-12-1,0 0 1,12 15-1,-12-15 0,0 0 0,10 14 0,-10-14 0,0 0 0,0 0 0,15 20 0,-15-20 0,0 0 1,15 13 1,-15-13-2,0 0 1,21 16-1,-21-16 1,15 7-1,-15-7 0,15 5 0,-15-5-1,0 0 1,18 5-1,-18-5 1,0 0 0,15 2 1,-15-2-1,0 0 0,16 1-1,-16-1 1,0 0 1,0 0-2,17 2 1,-17-2 0,0 0 2,0 0-2,16 5 0,-16-5 0,0 0 2,16 3-3,-16-3 2,15 3-2,-15-3 0,15-1 1,-15 1 2,17-2-2,-17 2-1,16-2 1,-16 2 0,17-8 0,-17 8 2,16-5-3,-16 5 0,15-8 0,-15 8 1,16-7 0,-16 7 0,20 0 0,-20 0-1,17-3 1,-17 3 0,18 0 1,-18 0-1,0 0-1,18 5 1,-18-5 0,0 0 0,0 0 0,18-2 0,-18 2 0,0 0 2,18 4-2,-18-4 1,17 5-2,-17-5 1,16-5 0,-16 5 0,20-4 0,-20 4-2,16-6 2,-16 6 0,18-8 0,-18 8 0,15-4 0,-15 4 0,15-3 0,-15 3 0,0 0 0,21-5 0,-21 5 0,15-6-1,-15 6 1,17-9 0,-17 9 0,18-9 0,-18 9 0,20-10 0,-20 10 0,18-8 1,-18 8-1,20-4 0,-20 4 0,21-3 0,-21 3 0,20-3 0,-20 3 1,18-2-1,-18 2 0,18 0 0,-18 0 0,20 0 1,-20 0-2,20 2 1,-20-2 0,19 6 0,-19-6 0,20 4 0,-20-4 0,18 6 0,-18-6 0,18 3 0,-18-3 0,22 2-1,-22-2 1,21 5 0,-21-5 0,23 2 0,-23-2 0,25 3 0,-25-3 1,25 6-1,-25-6 0,26 14 0,-26-14 0,28 16 0,-28-16 0,26 23 0,-11-12 0,0 7 1,0 2-1,0-3 2,1 2-2,-1 4 2,1 0-2,1 2 1,-2-1-1,0-1 0,1-1 0,-1 4 0,0-3 0,1 1 0,-1-2 0,5-3 0,-5 1 0,4-5 0,-1-2 0,1-3 0,-5-2 0,1 0 0,2 0 0,-17-8 0,24 15 1,-24-15-2,22 22 2,-22-22-2,23 31 1,-12-17 0,1 3 0,1 1 0,-1 0-1,-2-3 1,-10-15 0,21 23 0,-21-23 0,20 18 0,-20-18 0,18 16 1,-18-16-1,16 20 0,-16-20 0,19 28 0,-10-10 0,-9-18-1,20 29 2,-12-14-2,1 1 1,-9-16 0,18 27 1,-18-27-1,13 23 0,-13-23 0,13 21 0,-13-21 0,12 21 0,-12-21 0,16 28 0,-8-13 0,4 0 0,-2 1 0,-2-1 0,4 1 0,-1-1 0,-1 1 0,0 1 0,0-2 0,-4 1 1,3-1-1,-1-1 0,-3 3 1,1 1 0,1-3-1,-2 1 1,0 2 0,1-2 0,-6-16 0,17 30-1,-17-30 0,16 26 0,-16-26 2,18 25-2,-18-25 0,15 15 0,-15-15 2,15 14-4,-15-14 2,17 15 0,-17-15 0,19 7 0,-19-7 0,23 16-1,-23-16 1,22 16 1,-22-16-2,23 19 2,-23-19-1,25 27 0,-14-12 0,2 0 0,1 1 2,-1 6-2,0-1 0,0 0 0,0-3 0,-1 4 0,-1-1 0,-1 0 1,0 1-1,0-1 1,-2-1-1,2-1 0,-10-19 1,17 27-1,-17-27 0,14 19 0,-14-19 0,17 23 0,-17-23 0,16 25 0,-7-10 0,-1-1 0,0 4 0,-8-18 0,17 25 0,-17-25 0,19 21 0,-19-21 0,23 13 0,-23-13 0,25 13 0,-10-8 0,-15-5 0,28 10 0,-28-10 0,26 17 0,-26-17 0,27 23 0,-17-9 0,1 1 0,1 2 0,-3-1 0,3 0 1,-12-16-1,18 25 0,-18-25 0,20 18 0,-20-18 1,16 15-1,-16-15 0,15 18 0,-15-18 0,15 23 0,-15-23 0,15 24 0,-9-7-1,1 1 2,1 0-1,-1-3 1,-1 8-2,3-5 2,-3 1-1,3 3 1,-1-3-1,0-1 0,-1 0 1,1 0-1,0 0-1,0-3 1,1 0 0,0 1 0,3-1 0,-1 2 0,4 1 0,0-5 0,0 3 0,-2 4 1,0-1-1,-1-2 0,-1-1 0,1-1 0,-12-15 0,20 30 1,-20-30-1,21 18 0,-6-9 0,-15-9 0,28 23 0,-12-13 0,-1 5 0,2-4 0,1 4-1,0-3 1,0 1 0,2 2 1,-4-2-1,2-2 0,1 1 0,-1 1 0,-3-3-1,1 3 1,0-3 0,-1-4 0,2 4-1,-2-2 1,1 2 0,2 1 0,2-1 1,-2 3-1,-1-1 0,1 3 0,-2-2 1,1 0-1,-17-13 0,23 21 0,-23-21 0,18 20 0,-18-20 0,15 13-1,-15-13 2,16 12-2,-16-12 1,20 16 0,-20-16 1,23 20-1,-23-20 0,25 24 0,-25-24-1,24 25 1,-24-25 0,25 19 0,-25-19-1,20 14 1,-20-14 0,18 9 1,-18-9 0,16 12-1,-16-12-1,15 15 1,-15-15-1,15 23 1,-15-23 0,15 24-1,-15-24 1,10 20 0,-10-20 0,0 0 0,15 18 0,-15-18 0,0 0 0,0 0 0,0 0-1,18 8 1,-18-8 0,0 0 0,15 12 0,-15-12 1,10 14-1,-10-14 0,16 20 0,-8-5 0,-8-15 0,20 26 1,-20-26-2,20 20 1,-20-20 0,23 13 0,-23-13 0,23 3 0,-23-3 0,23 0 0,-23 0 1,21-1-1,-21 1 1,19 4-1,-19-4 0,16 14 0,-16-14 0,16 13 0,-16-13 0,19 13-1,-19-13 2,18 8-2,-18-8 1,16 0 0,-16 0 0,18-2-1,-18 2 2,17-5-1,-17 5 0,20-3 0,-20 3 0,19-1 0,-19 1 0,20-2 1,-20 2-1,18 2-1,-18-2 2,17-2-2,-17 2 1,0 0 0,19-7 0,-19 7 0,0 0 0,20-6 0,-20 6 0,15-2 1,-15 2-2,0 0 1,20 3 0,-20-3 0,0 0 0,20 7 0,-20-7-1,0 0 1,21 2 0,-21-2 0,16-7 1,-16 7-1,25-7 0,-25 7 0,27-11 0,-11 6 1,2-3-1,0 3 0,0-2-1,1-1 1,-3 2 0,-1-1 0,1 2-1,-16 5 1,23-10 1,-23 10-1,20-13 0,-20 13-1,20-13 1,-20 13 0,20-10 0,-20 10 1,19-6-1,-19 6 0,22-2 0,-22 2 0,23 5 0,-23-5 1,25 8-2,-25-8 1,24 5 0,-24-5 0,22 3 1,-22-3-2,21 2 2,-21-2-1,22-2 0,-22 2 0,23 5 0,-23-5 0,26 12 0,-11-7 0,1 3 0,2 0-1,-1 0 1,-1-1 0,-1-2 0,0-4 0,0 1 0,0 0 0,-15-2 0,21-5 0,-21 5 0,18-7 0,-18 7 0,20-1 0,-20 1 0,20 1 0,-20-1 0,21 5 0,-21-5 0,25 10 0,-25-10 0,28 16 0,-13-4 0,0-2 0,1 3 1,1 0-2,-1-3 2,0-2-1,-1-1 0,0-4 0,0-2 0,0-2 0,-15 1 0,26-5 0,-26 5-1,25-5 1,-25 5 0,25-3 0,-25 3 0,24 3 1,-24-3-1,23 5 0,-23-5 0,23 6 0,-23-6 0,20 5 0,-20-5-1,15 2 1,-15-2 0,0 0 0,21 5 0,-21-5 0,20 11 1,-20-11-1,28 14 1,-11-8-1,-1 2 0,2-3 0,0-3 0,-1-2 0,-2-3 0,1-2 0,-16 5 0,25-13 0,-25 13-1,25-17 2,-25 17-2,24-13 1,-24 13 0,27-5 0,-12 2 0,-15 3 0,28 0 1,-14 0-1,-14 0 0,27 0 0,-12-3 0,-15 3 1,24 1-2,-24-1 1,27-3 0,-27 3 0,28-5 0,-14 2 0,3 3 0,-2-4-1,1 3 2,-1-1-1,0 2 0,-15 0 0,26 0 0,-26 0 0,20 0 0,-20 0 0,16 2-1,-16-2 1,17 1 0,-17-1 0,0 0 0,20 0 0,-20 0 0,20-3 0,-20 3 0,16-6 0,-16 6 0,18-7 0,-18 7 0,23-8 0,-23 8 0,28-8 0,-13 3 0,0 0 0,1 1-1,-1 0 1,2-1 0,-3-2 0,1 2 0,0-1 0,0-3 0,-15 9 0,26-14 0,-26 14 0,23-12 0,-23 12 1,17-13-1,-17 13 0,0 0 0,18-11 0,-18 11 0,0 0 0,0 0 0,0 0 0,18-14 0,-18 14 0,0 0 0,17-9 0,-17 9 0,14-12 0,-14 12 0,17-29-1,-9 12 2,2 1-2,1-4 2,1 0-2,3-1 2,1 1-2,1 2 1,1 7 1,2-2-2,1-2 1,1 5 0,-1 0 0,-3 2 0,3 2 0,-2-1 0,-1 0 0,0-1 0,-2 2 1,-1-2-1,0-1 0,-15 9-1,25-18 1,-25 18 0,23-19-1,-23 19 1,20-20 0,-20 20 0,19-21 0,-19 21 0,15-27 1,-8 13-1,-1-1 0,-1 0-1,0-1 1,0-4 0,0 5 0,2-3-1,-1 2 1,-1 1-1,2 0 2,1 1-1,-8 14 0,17-25 0,-8 10 0,0 0 0,2-3 0,-3 0 0,2-1 0,0-3-1,-2-1 1,-1 0 0,1 0 0,-1 2 0,-1 1 0,3 1 0,-6-1 0,0 2 0,1-3 0,-1 1 0,-2-5-1,3 1 1,-3-6 1,3 1-1,1 3 1,1-7-1,1 0 0,1 0 1,-1 2-1,1 0 1,-3 3-2,1 2 0,1-4 1,0 6 0,-2 2 0,1 4 0,2 2 0,2-1 0,-10 17 0,18-24 0,-18 24 0,22-15 0,-22 15 0,20-13 0,-20 13 0,18-16-1,-18 16 1,16-28 0,-8 8 0,4 0 0,-1-1 0,3-5 0,-1-2 0,0-2 0,0-1 0,2-2 0,-3 2 1,-3-5-2,0 3 2,-3 1-2,-4 0 2,0 1-2,-2 2 2,-4 1-2,3 0 1,-3 3 0,1-3-1,0 5 1,1-1-1,0 3 2,2-4-2,0 4 2,2-1-2,0 1 1,-1 1 0,-1-1-1,0 1 1,0-4-1,0 2 1,-1 1-2,-1 0 2,0-2 0,1 0 0,1-2 0,1 1 2,1 2-4,1 1 2,2 1 0,0 1 0,2 1 0,1 3 2,0 0-2,2 0-2,-2-1 2,-8 16 2,22-33-2,-12 12 0,0-2 0,-2-2-2,2-3 2,0 2 0,-2 0 0,-2 1 0,1 2 0,0 4 0,-1 2 0,-6 17 0,12-21 0,-12 21 2,6-18-2,-6 18 0,5-15 0,-5 15 0,2-15 0,-2 15-2,3-24 2,-3 24 0,7-23 2,-7 23-2,13-23 0,-13 23 0,23-25 0,-23 25 0,28-18 0,-11 12 0,-1-6 0,2 1 0,-18 11 0,28-25 0,-13 12 0,1-2 1,-2-5-1,2-1-1,1 1 1,-3 2-2,1 2 2,0 0-1,0-1 2,-15 17-2,26-23 1,-26 23 1,20-13-1,-20 13 0,17-11 0,-17 11 2,16-2-2,-16 2-2,15-3 4,-15 3-4,18-4 4,-18 4-4,18-1 4,-18 1-4,20-5 4,-20 5-2,21 2 0,-21-2 0,23 4 0,-8-2 0,-15-2-2,31-3 2,-14 3 0,3-3 0,-1-1-1,3-1 1,-2-1 1,1-1-1,4 4 0,-2 0 2,0 1-2,0 2 0,2 2 1,-2 1-1,3 4 0,-3-3 0,2 1 1,-2-1-2,2-3 1,-6-2 0,3-3 0,-1-2 0,-1-4 0,0 2 0,0-4 0,-2-2-1,0 2 2,3-3-1,-3 4 0,4 4 0,-1 1 0,-1-3 1,1 5-2,2 2 2,1-1-1,-3 3 0,0-2 0,1-3-1,1 0 1,-2 0 0,2-1 1,-1 1-1,2 1 0,0 0 1,-1 2-1,-2 5 0,4 4 1,-4-1-2,-1 4 1,0 0 0,-2-3 0,2 1 0,-2-2 0,0-4 0,-18-2 0,29-2 0,-14 1 0,0-1 0,0 2 0,-15 0 0,26 3 0,-26-3 0,28 7 0,-13-2 0,0-2 0,-15-3 0,26 7 0,-11-2 0,-15-5 0,25 1 0,-10-1 0,0 0 0,-1 3 0,3-4 0,-2 2 1,1-2-1,1-1 0,-1 4 1,-16-2-2,25 0 1,-25 0 0,20-2 0,-20 2-1,16 0 1,-16 0-1,0 0 0,18-3 0,-18 3-2,0 0-2,18-13-3,-23-4-13,5 17-11,0 0-2,4-14 2,-4 14-1</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37245" cy="455528"/>
          </a:xfrm>
          <a:prstGeom prst="rect">
            <a:avLst/>
          </a:prstGeom>
          <a:noFill/>
          <a:ln w="9525">
            <a:noFill/>
            <a:miter lim="800000"/>
            <a:headEnd/>
            <a:tailEnd/>
          </a:ln>
          <a:effectLst/>
        </p:spPr>
        <p:txBody>
          <a:bodyPr vert="horz" wrap="square" lIns="91411" tIns="45706" rIns="91411" bIns="45706" numCol="1" anchor="t" anchorCtr="0" compatLnSpc="1">
            <a:prstTxWarp prst="textNoShape">
              <a:avLst/>
            </a:prstTxWarp>
          </a:bodyPr>
          <a:lstStyle>
            <a:lvl1pPr>
              <a:defRPr sz="1200"/>
            </a:lvl1pPr>
          </a:lstStyle>
          <a:p>
            <a:pPr>
              <a:defRPr/>
            </a:pPr>
            <a:endParaRPr lang="en-US"/>
          </a:p>
        </p:txBody>
      </p:sp>
      <p:sp>
        <p:nvSpPr>
          <p:cNvPr id="8195" name="Rectangle 3"/>
          <p:cNvSpPr>
            <a:spLocks noGrp="1" noChangeArrowheads="1"/>
          </p:cNvSpPr>
          <p:nvPr>
            <p:ph type="dt" idx="1"/>
          </p:nvPr>
        </p:nvSpPr>
        <p:spPr bwMode="auto">
          <a:xfrm>
            <a:off x="4025087" y="0"/>
            <a:ext cx="3035606" cy="455528"/>
          </a:xfrm>
          <a:prstGeom prst="rect">
            <a:avLst/>
          </a:prstGeom>
          <a:noFill/>
          <a:ln w="9525">
            <a:noFill/>
            <a:miter lim="800000"/>
            <a:headEnd/>
            <a:tailEnd/>
          </a:ln>
          <a:effectLst/>
        </p:spPr>
        <p:txBody>
          <a:bodyPr vert="horz" wrap="square" lIns="91411" tIns="45706" rIns="91411" bIns="45706" numCol="1" anchor="t" anchorCtr="0" compatLnSpc="1">
            <a:prstTxWarp prst="textNoShape">
              <a:avLst/>
            </a:prstTxWarp>
          </a:bodyPr>
          <a:lstStyle>
            <a:lvl1pPr algn="r">
              <a:defRPr sz="1200"/>
            </a:lvl1pPr>
          </a:lstStyle>
          <a:p>
            <a:pPr>
              <a:defRPr/>
            </a:pPr>
            <a:endParaRPr lang="en-US"/>
          </a:p>
        </p:txBody>
      </p:sp>
      <p:sp>
        <p:nvSpPr>
          <p:cNvPr id="57348" name="Rectangle 4"/>
          <p:cNvSpPr>
            <a:spLocks noGrp="1" noRot="1" noChangeAspect="1" noChangeArrowheads="1" noTextEdit="1"/>
          </p:cNvSpPr>
          <p:nvPr>
            <p:ph type="sldImg" idx="2"/>
          </p:nvPr>
        </p:nvSpPr>
        <p:spPr bwMode="auto">
          <a:xfrm>
            <a:off x="604838" y="684213"/>
            <a:ext cx="5935662" cy="3338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12485" y="4249003"/>
            <a:ext cx="5237363" cy="4022016"/>
          </a:xfrm>
          <a:prstGeom prst="rect">
            <a:avLst/>
          </a:prstGeom>
          <a:noFill/>
          <a:ln w="9525">
            <a:noFill/>
            <a:miter lim="800000"/>
            <a:headEnd/>
            <a:tailEnd/>
          </a:ln>
          <a:effectLst/>
        </p:spPr>
        <p:txBody>
          <a:bodyPr vert="horz" wrap="square" lIns="91411" tIns="45706" rIns="91411" bIns="4570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499561"/>
            <a:ext cx="3037245" cy="455527"/>
          </a:xfrm>
          <a:prstGeom prst="rect">
            <a:avLst/>
          </a:prstGeom>
          <a:noFill/>
          <a:ln w="9525">
            <a:noFill/>
            <a:miter lim="800000"/>
            <a:headEnd/>
            <a:tailEnd/>
          </a:ln>
          <a:effectLst/>
        </p:spPr>
        <p:txBody>
          <a:bodyPr vert="horz" wrap="square" lIns="91411" tIns="45706" rIns="91411" bIns="45706" numCol="1" anchor="b" anchorCtr="0" compatLnSpc="1">
            <a:prstTxWarp prst="textNoShape">
              <a:avLst/>
            </a:prstTxWarp>
          </a:bodyPr>
          <a:lstStyle>
            <a:lvl1pPr>
              <a:defRPr sz="1200"/>
            </a:lvl1pPr>
          </a:lstStyle>
          <a:p>
            <a:pPr>
              <a:defRPr/>
            </a:pPr>
            <a:endParaRPr lang="en-US"/>
          </a:p>
        </p:txBody>
      </p:sp>
      <p:sp>
        <p:nvSpPr>
          <p:cNvPr id="8199" name="Rectangle 7"/>
          <p:cNvSpPr>
            <a:spLocks noGrp="1" noChangeArrowheads="1"/>
          </p:cNvSpPr>
          <p:nvPr>
            <p:ph type="sldNum" sz="quarter" idx="5"/>
          </p:nvPr>
        </p:nvSpPr>
        <p:spPr bwMode="auto">
          <a:xfrm>
            <a:off x="4025087" y="8499561"/>
            <a:ext cx="3035606" cy="455527"/>
          </a:xfrm>
          <a:prstGeom prst="rect">
            <a:avLst/>
          </a:prstGeom>
          <a:noFill/>
          <a:ln w="9525">
            <a:noFill/>
            <a:miter lim="800000"/>
            <a:headEnd/>
            <a:tailEnd/>
          </a:ln>
          <a:effectLst/>
        </p:spPr>
        <p:txBody>
          <a:bodyPr vert="horz" wrap="square" lIns="91411" tIns="45706" rIns="91411" bIns="45706" numCol="1" anchor="b" anchorCtr="0" compatLnSpc="1">
            <a:prstTxWarp prst="textNoShape">
              <a:avLst/>
            </a:prstTxWarp>
          </a:bodyPr>
          <a:lstStyle>
            <a:lvl1pPr algn="r">
              <a:defRPr sz="1200"/>
            </a:lvl1pPr>
          </a:lstStyle>
          <a:p>
            <a:pPr>
              <a:defRPr/>
            </a:pPr>
            <a:fld id="{B2E6131A-8D2F-46B1-A987-0CE752F88A64}" type="slidenum">
              <a:rPr lang="en-US"/>
              <a:pPr>
                <a:defRPr/>
              </a:pPr>
              <a:t>‹#›</a:t>
            </a:fld>
            <a:endParaRPr lang="en-US"/>
          </a:p>
        </p:txBody>
      </p:sp>
    </p:spTree>
    <p:extLst>
      <p:ext uri="{BB962C8B-B14F-4D97-AF65-F5344CB8AC3E}">
        <p14:creationId xmlns:p14="http://schemas.microsoft.com/office/powerpoint/2010/main" val="2260411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C3786D4-512D-423D-BDF7-C36342531DF3}" type="slidenum">
              <a:rPr lang="en-US" sz="1200" smtClean="0"/>
              <a:pPr/>
              <a:t>1</a:t>
            </a:fld>
            <a:endParaRPr lang="en-US" sz="1200"/>
          </a:p>
        </p:txBody>
      </p:sp>
      <p:sp>
        <p:nvSpPr>
          <p:cNvPr id="58371" name="Rectangle 2"/>
          <p:cNvSpPr>
            <a:spLocks noGrp="1" noRot="1" noChangeAspect="1" noChangeArrowheads="1" noTextEdit="1"/>
          </p:cNvSpPr>
          <p:nvPr>
            <p:ph type="sldImg"/>
          </p:nvPr>
        </p:nvSpPr>
        <p:spPr>
          <a:xfrm>
            <a:off x="604838" y="684213"/>
            <a:ext cx="5935662" cy="3338512"/>
          </a:xfrm>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831928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48AD7D8-020E-4D45-A3D5-39193D87F570}" type="slidenum">
              <a:rPr lang="en-US" sz="1200" smtClean="0"/>
              <a:pPr/>
              <a:t>10</a:t>
            </a:fld>
            <a:endParaRPr lang="en-US" sz="1200"/>
          </a:p>
        </p:txBody>
      </p:sp>
      <p:sp>
        <p:nvSpPr>
          <p:cNvPr id="67587" name="Rectangle 2"/>
          <p:cNvSpPr>
            <a:spLocks noGrp="1" noRot="1" noChangeAspect="1" noChangeArrowheads="1" noTextEdit="1"/>
          </p:cNvSpPr>
          <p:nvPr>
            <p:ph type="sldImg"/>
          </p:nvPr>
        </p:nvSpPr>
        <p:spPr>
          <a:xfrm>
            <a:off x="604838" y="684213"/>
            <a:ext cx="5935662" cy="3338512"/>
          </a:xfrm>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72970318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101</a:t>
            </a:fld>
            <a:endParaRPr lang="en-US"/>
          </a:p>
        </p:txBody>
      </p:sp>
    </p:spTree>
    <p:extLst>
      <p:ext uri="{BB962C8B-B14F-4D97-AF65-F5344CB8AC3E}">
        <p14:creationId xmlns:p14="http://schemas.microsoft.com/office/powerpoint/2010/main" val="175712926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r>
              <a:rPr lang="en-US" dirty="0"/>
              <a:t>Here we can see some trade-offs among</a:t>
            </a:r>
            <a:r>
              <a:rPr lang="en-US" baseline="0" dirty="0"/>
              <a:t> </a:t>
            </a:r>
            <a:r>
              <a:rPr lang="en-US" dirty="0"/>
              <a:t>the protocols. Which protocol is the best fit depends on the actual design’s constraints and goals, as</a:t>
            </a:r>
            <a:r>
              <a:rPr lang="en-US" baseline="0" dirty="0"/>
              <a:t> </a:t>
            </a:r>
            <a:r>
              <a:rPr lang="en-US" dirty="0"/>
              <a:t>well as whether there are </a:t>
            </a:r>
            <a:r>
              <a:rPr lang="en-US"/>
              <a:t>peripherals which support </a:t>
            </a:r>
            <a:r>
              <a:rPr lang="en-US" dirty="0"/>
              <a:t>the protocol.</a:t>
            </a:r>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102</a:t>
            </a:fld>
            <a:endParaRPr lang="en-US"/>
          </a:p>
        </p:txBody>
      </p:sp>
    </p:spTree>
    <p:extLst>
      <p:ext uri="{BB962C8B-B14F-4D97-AF65-F5344CB8AC3E}">
        <p14:creationId xmlns:p14="http://schemas.microsoft.com/office/powerpoint/2010/main" val="528522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604838" y="684213"/>
            <a:ext cx="5935662" cy="3338512"/>
          </a:xfrm>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E135474-DE9A-49EE-A806-EA7C9DEA97D8}" type="slidenum">
              <a:rPr lang="en-US" sz="1200" smtClean="0"/>
              <a:pPr/>
              <a:t>11</a:t>
            </a:fld>
            <a:endParaRPr lang="en-US" sz="1200"/>
          </a:p>
        </p:txBody>
      </p:sp>
    </p:spTree>
    <p:extLst>
      <p:ext uri="{BB962C8B-B14F-4D97-AF65-F5344CB8AC3E}">
        <p14:creationId xmlns:p14="http://schemas.microsoft.com/office/powerpoint/2010/main" val="2671280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12</a:t>
            </a:fld>
            <a:endParaRPr lang="en-US"/>
          </a:p>
        </p:txBody>
      </p:sp>
    </p:spTree>
    <p:extLst>
      <p:ext uri="{BB962C8B-B14F-4D97-AF65-F5344CB8AC3E}">
        <p14:creationId xmlns:p14="http://schemas.microsoft.com/office/powerpoint/2010/main" val="3982734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13</a:t>
            </a:fld>
            <a:endParaRPr lang="en-US"/>
          </a:p>
        </p:txBody>
      </p:sp>
    </p:spTree>
    <p:extLst>
      <p:ext uri="{BB962C8B-B14F-4D97-AF65-F5344CB8AC3E}">
        <p14:creationId xmlns:p14="http://schemas.microsoft.com/office/powerpoint/2010/main" val="564058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14</a:t>
            </a:fld>
            <a:endParaRPr lang="en-US"/>
          </a:p>
        </p:txBody>
      </p:sp>
    </p:spTree>
    <p:extLst>
      <p:ext uri="{BB962C8B-B14F-4D97-AF65-F5344CB8AC3E}">
        <p14:creationId xmlns:p14="http://schemas.microsoft.com/office/powerpoint/2010/main" val="3993578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C66277-26E3-4F14-9B0F-EA8CB95055DF}" type="slidenum">
              <a:rPr lang="en-US"/>
              <a:pPr/>
              <a:t>15</a:t>
            </a:fld>
            <a:endParaRPr lang="en-US"/>
          </a:p>
        </p:txBody>
      </p:sp>
      <p:sp>
        <p:nvSpPr>
          <p:cNvPr id="578562" name="Rectangle 2"/>
          <p:cNvSpPr>
            <a:spLocks noGrp="1" noRot="1" noChangeAspect="1" noChangeArrowheads="1" noTextEdit="1"/>
          </p:cNvSpPr>
          <p:nvPr>
            <p:ph type="sldImg"/>
          </p:nvPr>
        </p:nvSpPr>
        <p:spPr>
          <a:xfrm>
            <a:off x="604838" y="684213"/>
            <a:ext cx="5935662" cy="3338512"/>
          </a:xfrm>
          <a:ln/>
        </p:spPr>
      </p:sp>
      <p:sp>
        <p:nvSpPr>
          <p:cNvPr id="578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13233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837244-C239-44DC-A57A-29483E4B576B}" type="slidenum">
              <a:rPr lang="en-US"/>
              <a:pPr/>
              <a:t>16</a:t>
            </a:fld>
            <a:endParaRPr lang="en-US"/>
          </a:p>
        </p:txBody>
      </p:sp>
      <p:sp>
        <p:nvSpPr>
          <p:cNvPr id="579586" name="Rectangle 2"/>
          <p:cNvSpPr>
            <a:spLocks noGrp="1" noRot="1" noChangeAspect="1" noChangeArrowheads="1" noTextEdit="1"/>
          </p:cNvSpPr>
          <p:nvPr>
            <p:ph type="sldImg"/>
          </p:nvPr>
        </p:nvSpPr>
        <p:spPr>
          <a:xfrm>
            <a:off x="604838" y="684213"/>
            <a:ext cx="5935662" cy="3338512"/>
          </a:xfrm>
          <a:ln/>
        </p:spPr>
      </p:sp>
      <p:sp>
        <p:nvSpPr>
          <p:cNvPr id="579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87538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18DA76-A98A-4370-B44B-3B3FE387C5EB}" type="slidenum">
              <a:rPr lang="en-US"/>
              <a:pPr/>
              <a:t>17</a:t>
            </a:fld>
            <a:endParaRPr lang="en-US"/>
          </a:p>
        </p:txBody>
      </p:sp>
      <p:sp>
        <p:nvSpPr>
          <p:cNvPr id="580610" name="Rectangle 2"/>
          <p:cNvSpPr>
            <a:spLocks noGrp="1" noRot="1" noChangeAspect="1" noChangeArrowheads="1" noTextEdit="1"/>
          </p:cNvSpPr>
          <p:nvPr>
            <p:ph type="sldImg"/>
          </p:nvPr>
        </p:nvSpPr>
        <p:spPr>
          <a:xfrm>
            <a:off x="604838" y="684213"/>
            <a:ext cx="5935662" cy="3338512"/>
          </a:xfrm>
          <a:ln/>
        </p:spPr>
      </p:sp>
      <p:sp>
        <p:nvSpPr>
          <p:cNvPr id="580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203225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C9520B-CE95-4B9C-8691-45B0A45F4C93}" type="slidenum">
              <a:rPr lang="en-US"/>
              <a:pPr/>
              <a:t>18</a:t>
            </a:fld>
            <a:endParaRPr lang="en-US"/>
          </a:p>
        </p:txBody>
      </p:sp>
      <p:sp>
        <p:nvSpPr>
          <p:cNvPr id="581634" name="Rectangle 2"/>
          <p:cNvSpPr>
            <a:spLocks noGrp="1" noRot="1" noChangeAspect="1" noChangeArrowheads="1" noTextEdit="1"/>
          </p:cNvSpPr>
          <p:nvPr>
            <p:ph type="sldImg"/>
          </p:nvPr>
        </p:nvSpPr>
        <p:spPr>
          <a:xfrm>
            <a:off x="604838" y="684213"/>
            <a:ext cx="5935662" cy="3338512"/>
          </a:xfrm>
          <a:ln/>
        </p:spPr>
      </p:sp>
      <p:sp>
        <p:nvSpPr>
          <p:cNvPr id="581635" name="Rectangle 3"/>
          <p:cNvSpPr>
            <a:spLocks noGrp="1" noChangeArrowheads="1"/>
          </p:cNvSpPr>
          <p:nvPr>
            <p:ph type="body" idx="1"/>
          </p:nvPr>
        </p:nvSpPr>
        <p:spPr/>
        <p:txBody>
          <a:bodyPr/>
          <a:lstStyle/>
          <a:p>
            <a:r>
              <a:rPr lang="en-US" dirty="0"/>
              <a:t>Here</a:t>
            </a:r>
            <a:r>
              <a:rPr lang="en-US" baseline="0" dirty="0"/>
              <a:t> is the code to define the size of the queue (Q_SIZE), the data type for the queue (Q_T) and to declare two queues (</a:t>
            </a:r>
            <a:r>
              <a:rPr lang="en-US" baseline="0" dirty="0" err="1"/>
              <a:t>tx_q</a:t>
            </a:r>
            <a:r>
              <a:rPr lang="en-US" baseline="0" dirty="0"/>
              <a:t> and </a:t>
            </a:r>
            <a:r>
              <a:rPr lang="en-US" baseline="0" dirty="0" err="1"/>
              <a:t>rx_q</a:t>
            </a:r>
            <a:r>
              <a:rPr lang="en-US" baseline="0" dirty="0"/>
              <a:t>).</a:t>
            </a:r>
            <a:endParaRPr lang="en-US" dirty="0"/>
          </a:p>
        </p:txBody>
      </p:sp>
    </p:spTree>
    <p:extLst>
      <p:ext uri="{BB962C8B-B14F-4D97-AF65-F5344CB8AC3E}">
        <p14:creationId xmlns:p14="http://schemas.microsoft.com/office/powerpoint/2010/main" val="3739023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74529F-2520-4A4C-82A0-4A327540F1F1}" type="slidenum">
              <a:rPr lang="en-US"/>
              <a:pPr/>
              <a:t>19</a:t>
            </a:fld>
            <a:endParaRPr lang="en-US"/>
          </a:p>
        </p:txBody>
      </p:sp>
      <p:sp>
        <p:nvSpPr>
          <p:cNvPr id="582658" name="Rectangle 2"/>
          <p:cNvSpPr>
            <a:spLocks noGrp="1" noRot="1" noChangeAspect="1" noChangeArrowheads="1" noTextEdit="1"/>
          </p:cNvSpPr>
          <p:nvPr>
            <p:ph type="sldImg"/>
          </p:nvPr>
        </p:nvSpPr>
        <p:spPr>
          <a:xfrm>
            <a:off x="604838" y="684213"/>
            <a:ext cx="5935662" cy="3338512"/>
          </a:xfrm>
          <a:ln/>
        </p:spPr>
      </p:sp>
      <p:sp>
        <p:nvSpPr>
          <p:cNvPr id="582659" name="Rectangle 3"/>
          <p:cNvSpPr>
            <a:spLocks noGrp="1" noChangeArrowheads="1"/>
          </p:cNvSpPr>
          <p:nvPr>
            <p:ph type="body" idx="1"/>
          </p:nvPr>
        </p:nvSpPr>
        <p:spPr/>
        <p:txBody>
          <a:bodyPr/>
          <a:lstStyle/>
          <a:p>
            <a:r>
              <a:rPr lang="en-US" dirty="0"/>
              <a:t>Here is the code for initialization and tests for empty and full.</a:t>
            </a:r>
          </a:p>
        </p:txBody>
      </p:sp>
    </p:spTree>
    <p:extLst>
      <p:ext uri="{BB962C8B-B14F-4D97-AF65-F5344CB8AC3E}">
        <p14:creationId xmlns:p14="http://schemas.microsoft.com/office/powerpoint/2010/main" val="2228950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2</a:t>
            </a:fld>
            <a:endParaRPr lang="en-US"/>
          </a:p>
        </p:txBody>
      </p:sp>
    </p:spTree>
    <p:extLst>
      <p:ext uri="{BB962C8B-B14F-4D97-AF65-F5344CB8AC3E}">
        <p14:creationId xmlns:p14="http://schemas.microsoft.com/office/powerpoint/2010/main" val="1198528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59A378-B1F8-4A7E-B375-6396DA99BED2}" type="slidenum">
              <a:rPr lang="en-US"/>
              <a:pPr/>
              <a:t>20</a:t>
            </a:fld>
            <a:endParaRPr lang="en-US"/>
          </a:p>
        </p:txBody>
      </p:sp>
      <p:sp>
        <p:nvSpPr>
          <p:cNvPr id="583682" name="Rectangle 2"/>
          <p:cNvSpPr>
            <a:spLocks noGrp="1" noRot="1" noChangeAspect="1" noChangeArrowheads="1" noTextEdit="1"/>
          </p:cNvSpPr>
          <p:nvPr>
            <p:ph type="sldImg"/>
          </p:nvPr>
        </p:nvSpPr>
        <p:spPr>
          <a:xfrm>
            <a:off x="604838" y="684213"/>
            <a:ext cx="5935662" cy="3338512"/>
          </a:xfrm>
          <a:ln/>
        </p:spPr>
      </p:sp>
      <p:sp>
        <p:nvSpPr>
          <p:cNvPr id="583683" name="Rectangle 3"/>
          <p:cNvSpPr>
            <a:spLocks noGrp="1" noChangeArrowheads="1"/>
          </p:cNvSpPr>
          <p:nvPr>
            <p:ph type="body" idx="1"/>
          </p:nvPr>
        </p:nvSpPr>
        <p:spPr/>
        <p:txBody>
          <a:bodyPr/>
          <a:lstStyle/>
          <a:p>
            <a:r>
              <a:rPr lang="en-US" dirty="0"/>
              <a:t>Here is the code to </a:t>
            </a:r>
            <a:r>
              <a:rPr lang="en-US" dirty="0" err="1"/>
              <a:t>enqueue</a:t>
            </a:r>
            <a:r>
              <a:rPr lang="en-US" baseline="0" dirty="0"/>
              <a:t> or </a:t>
            </a:r>
            <a:r>
              <a:rPr lang="en-US" baseline="0" dirty="0" err="1"/>
              <a:t>dequeue</a:t>
            </a:r>
            <a:r>
              <a:rPr lang="en-US" baseline="0" dirty="0"/>
              <a:t> an item.</a:t>
            </a:r>
            <a:endParaRPr lang="en-US" dirty="0"/>
          </a:p>
        </p:txBody>
      </p:sp>
    </p:spTree>
    <p:extLst>
      <p:ext uri="{BB962C8B-B14F-4D97-AF65-F5344CB8AC3E}">
        <p14:creationId xmlns:p14="http://schemas.microsoft.com/office/powerpoint/2010/main" val="17985779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r>
              <a:rPr lang="en-US" dirty="0"/>
              <a:t>When trying to add or remove data from a queue, we need to check to see if there is space or data</a:t>
            </a:r>
            <a:r>
              <a:rPr lang="en-US" baseline="0" dirty="0"/>
              <a:t> available.</a:t>
            </a:r>
            <a:endParaRPr lang="en-US" dirty="0"/>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21</a:t>
            </a:fld>
            <a:endParaRPr lang="en-US"/>
          </a:p>
        </p:txBody>
      </p:sp>
    </p:spTree>
    <p:extLst>
      <p:ext uri="{BB962C8B-B14F-4D97-AF65-F5344CB8AC3E}">
        <p14:creationId xmlns:p14="http://schemas.microsoft.com/office/powerpoint/2010/main" val="15940791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22</a:t>
            </a:fld>
            <a:endParaRPr lang="en-US"/>
          </a:p>
        </p:txBody>
      </p:sp>
    </p:spTree>
    <p:extLst>
      <p:ext uri="{BB962C8B-B14F-4D97-AF65-F5344CB8AC3E}">
        <p14:creationId xmlns:p14="http://schemas.microsoft.com/office/powerpoint/2010/main" val="5640581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23</a:t>
            </a:fld>
            <a:endParaRPr lang="en-US"/>
          </a:p>
        </p:txBody>
      </p:sp>
    </p:spTree>
    <p:extLst>
      <p:ext uri="{BB962C8B-B14F-4D97-AF65-F5344CB8AC3E}">
        <p14:creationId xmlns:p14="http://schemas.microsoft.com/office/powerpoint/2010/main" val="10816158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24</a:t>
            </a:fld>
            <a:endParaRPr lang="en-US"/>
          </a:p>
        </p:txBody>
      </p:sp>
    </p:spTree>
    <p:extLst>
      <p:ext uri="{BB962C8B-B14F-4D97-AF65-F5344CB8AC3E}">
        <p14:creationId xmlns:p14="http://schemas.microsoft.com/office/powerpoint/2010/main" val="7727445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r>
              <a:rPr lang="en-US" dirty="0"/>
              <a:t>Here is an example of a binary data format used by Trimble GPS modules. Each packet begins</a:t>
            </a:r>
            <a:r>
              <a:rPr lang="en-US" baseline="0" dirty="0"/>
              <a:t> with a &lt;DLE&gt; code (0x10) and then the id of the packet type. This makes code very easy to write. For example, the C Code presented decodes a packet of type 0x84 and places its fields into several floating point variables without needing any translation or additional processing.</a:t>
            </a:r>
            <a:endParaRPr lang="en-US" dirty="0"/>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25</a:t>
            </a:fld>
            <a:endParaRPr lang="en-US"/>
          </a:p>
        </p:txBody>
      </p:sp>
    </p:spTree>
    <p:extLst>
      <p:ext uri="{BB962C8B-B14F-4D97-AF65-F5344CB8AC3E}">
        <p14:creationId xmlns:p14="http://schemas.microsoft.com/office/powerpoint/2010/main" val="30053919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r>
              <a:rPr lang="en-US" dirty="0"/>
              <a:t>ASCII serial data is sent in</a:t>
            </a:r>
            <a:r>
              <a:rPr lang="en-US" baseline="0" dirty="0"/>
              <a:t> a human readable form. However, this means the code to process it must convert it back to a native binary format before using it. We will see how on the next pages.</a:t>
            </a:r>
            <a:endParaRPr lang="en-US" dirty="0"/>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26</a:t>
            </a:fld>
            <a:endParaRPr lang="en-US"/>
          </a:p>
        </p:txBody>
      </p:sp>
    </p:spTree>
    <p:extLst>
      <p:ext uri="{BB962C8B-B14F-4D97-AF65-F5344CB8AC3E}">
        <p14:creationId xmlns:p14="http://schemas.microsoft.com/office/powerpoint/2010/main" val="6052667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sz="2400">
                <a:solidFill>
                  <a:schemeClr val="tx1"/>
                </a:solidFill>
                <a:latin typeface="Times New Roman" pitchFamily="18" charset="0"/>
              </a:defRPr>
            </a:lvl1pPr>
            <a:lvl2pPr marL="742950" indent="-285750" defTabSz="915988">
              <a:defRPr sz="2400">
                <a:solidFill>
                  <a:schemeClr val="tx1"/>
                </a:solidFill>
                <a:latin typeface="Times New Roman" pitchFamily="18" charset="0"/>
              </a:defRPr>
            </a:lvl2pPr>
            <a:lvl3pPr marL="1143000" indent="-228600" defTabSz="915988">
              <a:defRPr sz="2400">
                <a:solidFill>
                  <a:schemeClr val="tx1"/>
                </a:solidFill>
                <a:latin typeface="Times New Roman" pitchFamily="18" charset="0"/>
              </a:defRPr>
            </a:lvl3pPr>
            <a:lvl4pPr marL="1600200" indent="-228600" defTabSz="915988">
              <a:defRPr sz="2400">
                <a:solidFill>
                  <a:schemeClr val="tx1"/>
                </a:solidFill>
                <a:latin typeface="Times New Roman" pitchFamily="18" charset="0"/>
              </a:defRPr>
            </a:lvl4pPr>
            <a:lvl5pPr marL="2057400" indent="-228600" defTabSz="915988">
              <a:defRPr sz="2400">
                <a:solidFill>
                  <a:schemeClr val="tx1"/>
                </a:solidFill>
                <a:latin typeface="Times New Roman" pitchFamily="18" charset="0"/>
              </a:defRPr>
            </a:lvl5pPr>
            <a:lvl6pPr marL="2514600" indent="-228600" defTabSz="915988" eaLnBrk="0" fontAlgn="base" hangingPunct="0">
              <a:spcBef>
                <a:spcPct val="0"/>
              </a:spcBef>
              <a:spcAft>
                <a:spcPct val="0"/>
              </a:spcAft>
              <a:defRPr sz="2400">
                <a:solidFill>
                  <a:schemeClr val="tx1"/>
                </a:solidFill>
                <a:latin typeface="Times New Roman" pitchFamily="18" charset="0"/>
              </a:defRPr>
            </a:lvl6pPr>
            <a:lvl7pPr marL="2971800" indent="-228600" defTabSz="915988" eaLnBrk="0" fontAlgn="base" hangingPunct="0">
              <a:spcBef>
                <a:spcPct val="0"/>
              </a:spcBef>
              <a:spcAft>
                <a:spcPct val="0"/>
              </a:spcAft>
              <a:defRPr sz="2400">
                <a:solidFill>
                  <a:schemeClr val="tx1"/>
                </a:solidFill>
                <a:latin typeface="Times New Roman" pitchFamily="18" charset="0"/>
              </a:defRPr>
            </a:lvl7pPr>
            <a:lvl8pPr marL="3429000" indent="-228600" defTabSz="915988" eaLnBrk="0" fontAlgn="base" hangingPunct="0">
              <a:spcBef>
                <a:spcPct val="0"/>
              </a:spcBef>
              <a:spcAft>
                <a:spcPct val="0"/>
              </a:spcAft>
              <a:defRPr sz="2400">
                <a:solidFill>
                  <a:schemeClr val="tx1"/>
                </a:solidFill>
                <a:latin typeface="Times New Roman" pitchFamily="18" charset="0"/>
              </a:defRPr>
            </a:lvl8pPr>
            <a:lvl9pPr marL="3886200" indent="-228600" defTabSz="915988" eaLnBrk="0" fontAlgn="base" hangingPunct="0">
              <a:spcBef>
                <a:spcPct val="0"/>
              </a:spcBef>
              <a:spcAft>
                <a:spcPct val="0"/>
              </a:spcAft>
              <a:defRPr sz="2400">
                <a:solidFill>
                  <a:schemeClr val="tx1"/>
                </a:solidFill>
                <a:latin typeface="Times New Roman" pitchFamily="18" charset="0"/>
              </a:defRPr>
            </a:lvl9pPr>
          </a:lstStyle>
          <a:p>
            <a:fld id="{39426D74-93E5-4469-B344-D8CC0D8E836D}" type="slidenum">
              <a:rPr lang="en-US" sz="1300" smtClean="0"/>
              <a:pPr/>
              <a:t>27</a:t>
            </a:fld>
            <a:endParaRPr lang="en-US" sz="1300"/>
          </a:p>
        </p:txBody>
      </p:sp>
      <p:sp>
        <p:nvSpPr>
          <p:cNvPr id="75779" name="Rectangle 2"/>
          <p:cNvSpPr>
            <a:spLocks noGrp="1" noRot="1" noChangeAspect="1" noChangeArrowheads="1" noTextEdit="1"/>
          </p:cNvSpPr>
          <p:nvPr>
            <p:ph type="sldImg"/>
          </p:nvPr>
        </p:nvSpPr>
        <p:spPr>
          <a:xfrm>
            <a:off x="555625" y="671513"/>
            <a:ext cx="5967413" cy="3355975"/>
          </a:xfrm>
          <a:ln/>
        </p:spPr>
      </p:sp>
      <p:sp>
        <p:nvSpPr>
          <p:cNvPr id="75780" name="Rectangle 3"/>
          <p:cNvSpPr>
            <a:spLocks noGrp="1" noChangeArrowheads="1"/>
          </p:cNvSpPr>
          <p:nvPr>
            <p:ph type="body" idx="1"/>
          </p:nvPr>
        </p:nvSpPr>
        <p:spPr>
          <a:xfrm>
            <a:off x="708026" y="4254290"/>
            <a:ext cx="5661025" cy="402854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We</a:t>
            </a:r>
            <a:r>
              <a:rPr lang="en-US" baseline="0" dirty="0"/>
              <a:t> start by designing the code to decode the sentence. We wait for a $ which indicates the start of the sentence. Then we start accepting characters and transition between states based on the delimiters. After getting these fields we can work on decoding the received text (e.g. “43.781”) into actual values (e.g. a floating point variable).</a:t>
            </a:r>
            <a:endParaRPr lang="en-US" dirty="0"/>
          </a:p>
        </p:txBody>
      </p:sp>
    </p:spTree>
    <p:extLst>
      <p:ext uri="{BB962C8B-B14F-4D97-AF65-F5344CB8AC3E}">
        <p14:creationId xmlns:p14="http://schemas.microsoft.com/office/powerpoint/2010/main" val="5548267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59A378-B1F8-4A7E-B375-6396DA99BED2}" type="slidenum">
              <a:rPr lang="en-US"/>
              <a:pPr/>
              <a:t>28</a:t>
            </a:fld>
            <a:endParaRPr lang="en-US"/>
          </a:p>
        </p:txBody>
      </p:sp>
      <p:sp>
        <p:nvSpPr>
          <p:cNvPr id="583682" name="Rectangle 2"/>
          <p:cNvSpPr>
            <a:spLocks noGrp="1" noRot="1" noChangeAspect="1" noChangeArrowheads="1" noTextEdit="1"/>
          </p:cNvSpPr>
          <p:nvPr>
            <p:ph type="sldImg"/>
          </p:nvPr>
        </p:nvSpPr>
        <p:spPr>
          <a:xfrm>
            <a:off x="604838" y="684213"/>
            <a:ext cx="5935662" cy="3338512"/>
          </a:xfrm>
          <a:ln/>
        </p:spPr>
      </p:sp>
      <p:sp>
        <p:nvSpPr>
          <p:cNvPr id="58368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350085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29</a:t>
            </a:fld>
            <a:endParaRPr lang="en-US"/>
          </a:p>
        </p:txBody>
      </p:sp>
    </p:spTree>
    <p:extLst>
      <p:ext uri="{BB962C8B-B14F-4D97-AF65-F5344CB8AC3E}">
        <p14:creationId xmlns:p14="http://schemas.microsoft.com/office/powerpoint/2010/main" val="2222709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9854D51-0640-4DE8-A091-4FE4F9043A64}" type="slidenum">
              <a:rPr lang="en-US" sz="1200" smtClean="0"/>
              <a:pPr/>
              <a:t>3</a:t>
            </a:fld>
            <a:endParaRPr lang="en-US" sz="1200"/>
          </a:p>
        </p:txBody>
      </p:sp>
      <p:sp>
        <p:nvSpPr>
          <p:cNvPr id="59395" name="Rectangle 2"/>
          <p:cNvSpPr>
            <a:spLocks noGrp="1" noRot="1" noChangeAspect="1" noChangeArrowheads="1" noTextEdit="1"/>
          </p:cNvSpPr>
          <p:nvPr>
            <p:ph type="sldImg"/>
          </p:nvPr>
        </p:nvSpPr>
        <p:spPr>
          <a:xfrm>
            <a:off x="604838" y="684213"/>
            <a:ext cx="5935662" cy="3338512"/>
          </a:xfrm>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5866253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r>
              <a:rPr lang="en-US" dirty="0"/>
              <a:t>The Freedom KL25Z supports three</a:t>
            </a:r>
            <a:r>
              <a:rPr lang="en-US" baseline="0" dirty="0"/>
              <a:t> types of serial I/O across a range of pins.</a:t>
            </a:r>
            <a:endParaRPr lang="en-US" dirty="0"/>
          </a:p>
        </p:txBody>
      </p:sp>
      <p:sp>
        <p:nvSpPr>
          <p:cNvPr id="4" name="Slide Number Placeholder 3"/>
          <p:cNvSpPr>
            <a:spLocks noGrp="1"/>
          </p:cNvSpPr>
          <p:nvPr>
            <p:ph type="sldNum" sz="quarter" idx="10"/>
          </p:nvPr>
        </p:nvSpPr>
        <p:spPr/>
        <p:txBody>
          <a:bodyPr/>
          <a:lstStyle/>
          <a:p>
            <a:pPr>
              <a:defRPr/>
            </a:pPr>
            <a:fld id="{1ECBAFE4-0DD4-4449-ACD4-48CEEBB7F32E}" type="slidenum">
              <a:rPr lang="en-US" smtClean="0"/>
              <a:pPr>
                <a:defRPr/>
              </a:pPr>
              <a:t>30</a:t>
            </a:fld>
            <a:endParaRPr lang="en-US"/>
          </a:p>
        </p:txBody>
      </p:sp>
    </p:spTree>
    <p:extLst>
      <p:ext uri="{BB962C8B-B14F-4D97-AF65-F5344CB8AC3E}">
        <p14:creationId xmlns:p14="http://schemas.microsoft.com/office/powerpoint/2010/main" val="21309354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r>
              <a:rPr lang="en-US" dirty="0"/>
              <a:t>Before</a:t>
            </a:r>
            <a:r>
              <a:rPr lang="en-US" baseline="0" dirty="0"/>
              <a:t> configuring a serial peripheral, be sure to enable its clock.</a:t>
            </a:r>
            <a:endParaRPr lang="en-US" dirty="0"/>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31</a:t>
            </a:fld>
            <a:endParaRPr lang="en-US"/>
          </a:p>
        </p:txBody>
      </p:sp>
    </p:spTree>
    <p:extLst>
      <p:ext uri="{BB962C8B-B14F-4D97-AF65-F5344CB8AC3E}">
        <p14:creationId xmlns:p14="http://schemas.microsoft.com/office/powerpoint/2010/main" val="40424408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32</a:t>
            </a:fld>
            <a:endParaRPr lang="en-US"/>
          </a:p>
        </p:txBody>
      </p:sp>
    </p:spTree>
    <p:extLst>
      <p:ext uri="{BB962C8B-B14F-4D97-AF65-F5344CB8AC3E}">
        <p14:creationId xmlns:p14="http://schemas.microsoft.com/office/powerpoint/2010/main" val="28721550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33</a:t>
            </a:fld>
            <a:endParaRPr lang="en-US"/>
          </a:p>
        </p:txBody>
      </p:sp>
    </p:spTree>
    <p:extLst>
      <p:ext uri="{BB962C8B-B14F-4D97-AF65-F5344CB8AC3E}">
        <p14:creationId xmlns:p14="http://schemas.microsoft.com/office/powerpoint/2010/main" val="34746959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604838" y="684213"/>
            <a:ext cx="5935662" cy="3338512"/>
          </a:xfrm>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3247748-0F3F-4E55-BF40-A818E96306C6}" type="slidenum">
              <a:rPr lang="en-US" sz="1200" smtClean="0"/>
              <a:pPr/>
              <a:t>34</a:t>
            </a:fld>
            <a:endParaRPr lang="en-US" sz="1200"/>
          </a:p>
        </p:txBody>
      </p:sp>
    </p:spTree>
    <p:extLst>
      <p:ext uri="{BB962C8B-B14F-4D97-AF65-F5344CB8AC3E}">
        <p14:creationId xmlns:p14="http://schemas.microsoft.com/office/powerpoint/2010/main" val="30000643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r>
              <a:rPr lang="en-US" dirty="0"/>
              <a:t>Here we can see that the SPI communication uses two shift registers</a:t>
            </a:r>
            <a:r>
              <a:rPr lang="en-US" baseline="0" dirty="0"/>
              <a:t> (</a:t>
            </a:r>
            <a:r>
              <a:rPr lang="en-US" dirty="0"/>
              <a:t>one in the master</a:t>
            </a:r>
            <a:r>
              <a:rPr lang="en-US" baseline="0" dirty="0"/>
              <a:t> and one in the slave) which are connected in a ring. The master exchanges the data in these two registers by sending a series of clock pulses on the SPSCK signal. </a:t>
            </a:r>
            <a:endParaRPr lang="en-US" dirty="0"/>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35</a:t>
            </a:fld>
            <a:endParaRPr lang="en-US"/>
          </a:p>
        </p:txBody>
      </p:sp>
    </p:spTree>
    <p:extLst>
      <p:ext uri="{BB962C8B-B14F-4D97-AF65-F5344CB8AC3E}">
        <p14:creationId xmlns:p14="http://schemas.microsoft.com/office/powerpoint/2010/main" val="205653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36</a:t>
            </a:fld>
            <a:endParaRPr lang="en-US"/>
          </a:p>
        </p:txBody>
      </p:sp>
    </p:spTree>
    <p:extLst>
      <p:ext uri="{BB962C8B-B14F-4D97-AF65-F5344CB8AC3E}">
        <p14:creationId xmlns:p14="http://schemas.microsoft.com/office/powerpoint/2010/main" val="40842234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r>
              <a:rPr lang="en-US" dirty="0"/>
              <a:t>Here is an example of how data communication occurs in with</a:t>
            </a:r>
            <a:r>
              <a:rPr lang="en-US" baseline="0" dirty="0"/>
              <a:t> CPHA=1. In this case, the first clock signal edge shifts out the data, and the second clock signal edge indicates it is valid. The Slave Select (SS) line does not enable the transmission of any data until the clock is asserted.</a:t>
            </a:r>
            <a:endParaRPr lang="en-US" dirty="0"/>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37</a:t>
            </a:fld>
            <a:endParaRPr lang="en-US"/>
          </a:p>
        </p:txBody>
      </p:sp>
    </p:spTree>
    <p:extLst>
      <p:ext uri="{BB962C8B-B14F-4D97-AF65-F5344CB8AC3E}">
        <p14:creationId xmlns:p14="http://schemas.microsoft.com/office/powerpoint/2010/main" val="26733476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r>
              <a:rPr lang="en-US" dirty="0"/>
              <a:t>Here CPHA is 0.</a:t>
            </a:r>
            <a:r>
              <a:rPr lang="en-US" baseline="0" dirty="0"/>
              <a:t> The master and slave enable their data outputs with valid data as soon as the slave select (SS) line is asserted. </a:t>
            </a:r>
            <a:r>
              <a:rPr lang="en-US" dirty="0"/>
              <a:t> T</a:t>
            </a:r>
            <a:r>
              <a:rPr lang="en-US" baseline="0" dirty="0"/>
              <a:t>he first clock edge indicates the data is valid, and the second clock edge shifts out the next bit. </a:t>
            </a:r>
            <a:endParaRPr lang="en-US" dirty="0"/>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38</a:t>
            </a:fld>
            <a:endParaRPr lang="en-US"/>
          </a:p>
        </p:txBody>
      </p:sp>
    </p:spTree>
    <p:extLst>
      <p:ext uri="{BB962C8B-B14F-4D97-AF65-F5344CB8AC3E}">
        <p14:creationId xmlns:p14="http://schemas.microsoft.com/office/powerpoint/2010/main" val="36426276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39</a:t>
            </a:fld>
            <a:endParaRPr lang="en-US"/>
          </a:p>
        </p:txBody>
      </p:sp>
    </p:spTree>
    <p:extLst>
      <p:ext uri="{BB962C8B-B14F-4D97-AF65-F5344CB8AC3E}">
        <p14:creationId xmlns:p14="http://schemas.microsoft.com/office/powerpoint/2010/main" val="4084223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604838" y="684213"/>
            <a:ext cx="5935662" cy="3338512"/>
          </a:xfrm>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200C6F6-01F9-4EDC-B13D-0088253CAFCC}" type="slidenum">
              <a:rPr lang="en-US" sz="1200" smtClean="0"/>
              <a:pPr/>
              <a:t>4</a:t>
            </a:fld>
            <a:endParaRPr lang="en-US" sz="1200"/>
          </a:p>
        </p:txBody>
      </p:sp>
    </p:spTree>
    <p:extLst>
      <p:ext uri="{BB962C8B-B14F-4D97-AF65-F5344CB8AC3E}">
        <p14:creationId xmlns:p14="http://schemas.microsoft.com/office/powerpoint/2010/main" val="37696605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r>
              <a:rPr lang="en-US" dirty="0"/>
              <a:t>This register controls how quickly</a:t>
            </a:r>
            <a:r>
              <a:rPr lang="en-US" baseline="0" dirty="0"/>
              <a:t> the SPI bus communicates. Typically SPI peripherals can communicate at very high speeds (e.g. 1 MHz, 10 MHz or more).</a:t>
            </a:r>
            <a:endParaRPr lang="en-US" dirty="0"/>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40</a:t>
            </a:fld>
            <a:endParaRPr lang="en-US"/>
          </a:p>
        </p:txBody>
      </p:sp>
    </p:spTree>
    <p:extLst>
      <p:ext uri="{BB962C8B-B14F-4D97-AF65-F5344CB8AC3E}">
        <p14:creationId xmlns:p14="http://schemas.microsoft.com/office/powerpoint/2010/main" val="9159868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r>
              <a:rPr lang="en-US" dirty="0"/>
              <a:t>The SPI peripheral can operate in bidirectional</a:t>
            </a:r>
            <a:r>
              <a:rPr lang="en-US" baseline="0" dirty="0"/>
              <a:t> mode, in which it reduces pin count by sharing the same signal (MOMI or SISO) to send and receive data. This only allows half-duplex communication.</a:t>
            </a:r>
            <a:endParaRPr lang="en-US" dirty="0"/>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41</a:t>
            </a:fld>
            <a:endParaRPr lang="en-US"/>
          </a:p>
        </p:txBody>
      </p:sp>
    </p:spTree>
    <p:extLst>
      <p:ext uri="{BB962C8B-B14F-4D97-AF65-F5344CB8AC3E}">
        <p14:creationId xmlns:p14="http://schemas.microsoft.com/office/powerpoint/2010/main" val="5956684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42</a:t>
            </a:fld>
            <a:endParaRPr lang="en-US"/>
          </a:p>
        </p:txBody>
      </p:sp>
    </p:spTree>
    <p:extLst>
      <p:ext uri="{BB962C8B-B14F-4D97-AF65-F5344CB8AC3E}">
        <p14:creationId xmlns:p14="http://schemas.microsoft.com/office/powerpoint/2010/main" val="15013440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43</a:t>
            </a:fld>
            <a:endParaRPr lang="en-US"/>
          </a:p>
        </p:txBody>
      </p:sp>
    </p:spTree>
    <p:extLst>
      <p:ext uri="{BB962C8B-B14F-4D97-AF65-F5344CB8AC3E}">
        <p14:creationId xmlns:p14="http://schemas.microsoft.com/office/powerpoint/2010/main" val="29694914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r>
              <a:rPr lang="en-US" dirty="0"/>
              <a:t>Here we see several examples of SPI</a:t>
            </a:r>
            <a:r>
              <a:rPr lang="en-US" baseline="0" dirty="0"/>
              <a:t> communications with an SD Card controller. For example, the MCU sends a command (e.g. CMD17), and then polls the SD Card repeatedly until the command response indicates the data is ready. The SD Card controller then responds with the data. </a:t>
            </a:r>
            <a:endParaRPr lang="en-US" dirty="0"/>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44</a:t>
            </a:fld>
            <a:endParaRPr lang="en-US"/>
          </a:p>
        </p:txBody>
      </p:sp>
    </p:spTree>
    <p:extLst>
      <p:ext uri="{BB962C8B-B14F-4D97-AF65-F5344CB8AC3E}">
        <p14:creationId xmlns:p14="http://schemas.microsoft.com/office/powerpoint/2010/main" val="11499205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45</a:t>
            </a:fld>
            <a:endParaRPr lang="en-US"/>
          </a:p>
        </p:txBody>
      </p:sp>
    </p:spTree>
    <p:extLst>
      <p:ext uri="{BB962C8B-B14F-4D97-AF65-F5344CB8AC3E}">
        <p14:creationId xmlns:p14="http://schemas.microsoft.com/office/powerpoint/2010/main" val="22757245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r>
              <a:rPr lang="en-US" dirty="0"/>
              <a:t>Note that with I2C there is no chip select line needed to address a particular slave.</a:t>
            </a:r>
            <a:r>
              <a:rPr lang="en-US" baseline="0" dirty="0"/>
              <a:t>  Instead, each I2C transaction contains an address. Only the addressed slave responds.</a:t>
            </a:r>
            <a:endParaRPr lang="en-US" dirty="0"/>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46</a:t>
            </a:fld>
            <a:endParaRPr lang="en-US"/>
          </a:p>
        </p:txBody>
      </p:sp>
    </p:spTree>
    <p:extLst>
      <p:ext uri="{BB962C8B-B14F-4D97-AF65-F5344CB8AC3E}">
        <p14:creationId xmlns:p14="http://schemas.microsoft.com/office/powerpoint/2010/main" val="3162605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47</a:t>
            </a:fld>
            <a:endParaRPr lang="en-US"/>
          </a:p>
        </p:txBody>
      </p:sp>
    </p:spTree>
    <p:extLst>
      <p:ext uri="{BB962C8B-B14F-4D97-AF65-F5344CB8AC3E}">
        <p14:creationId xmlns:p14="http://schemas.microsoft.com/office/powerpoint/2010/main" val="15036517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48</a:t>
            </a:fld>
            <a:endParaRPr lang="en-US"/>
          </a:p>
        </p:txBody>
      </p:sp>
    </p:spTree>
    <p:extLst>
      <p:ext uri="{BB962C8B-B14F-4D97-AF65-F5344CB8AC3E}">
        <p14:creationId xmlns:p14="http://schemas.microsoft.com/office/powerpoint/2010/main" val="12541666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r>
              <a:rPr lang="en-US" dirty="0"/>
              <a:t>Here we see the series of bytes sent when a master writes data to a slave.</a:t>
            </a:r>
            <a:r>
              <a:rPr lang="en-US" baseline="0" dirty="0"/>
              <a:t> </a:t>
            </a:r>
            <a:endParaRPr lang="en-US" dirty="0"/>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49</a:t>
            </a:fld>
            <a:endParaRPr lang="en-US"/>
          </a:p>
        </p:txBody>
      </p:sp>
    </p:spTree>
    <p:extLst>
      <p:ext uri="{BB962C8B-B14F-4D97-AF65-F5344CB8AC3E}">
        <p14:creationId xmlns:p14="http://schemas.microsoft.com/office/powerpoint/2010/main" val="3189854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604838" y="684213"/>
            <a:ext cx="5935662" cy="3338512"/>
          </a:xfrm>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66BD239-3E63-4FD9-8C08-9CCFC99B7FC9}" type="slidenum">
              <a:rPr lang="en-US" sz="1200" smtClean="0"/>
              <a:pPr/>
              <a:t>5</a:t>
            </a:fld>
            <a:endParaRPr lang="en-US" sz="1200"/>
          </a:p>
        </p:txBody>
      </p:sp>
    </p:spTree>
    <p:extLst>
      <p:ext uri="{BB962C8B-B14F-4D97-AF65-F5344CB8AC3E}">
        <p14:creationId xmlns:p14="http://schemas.microsoft.com/office/powerpoint/2010/main" val="34040601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r>
              <a:rPr lang="en-US" dirty="0"/>
              <a:t>Reading data is similar, but the slave transmits the data bytes,</a:t>
            </a:r>
            <a:r>
              <a:rPr lang="en-US" baseline="0" dirty="0"/>
              <a:t> while the master acknowledges them</a:t>
            </a:r>
            <a:r>
              <a:rPr lang="en-US" dirty="0"/>
              <a:t>.</a:t>
            </a:r>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50</a:t>
            </a:fld>
            <a:endParaRPr lang="en-US"/>
          </a:p>
        </p:txBody>
      </p:sp>
    </p:spTree>
    <p:extLst>
      <p:ext uri="{BB962C8B-B14F-4D97-AF65-F5344CB8AC3E}">
        <p14:creationId xmlns:p14="http://schemas.microsoft.com/office/powerpoint/2010/main" val="27319746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51</a:t>
            </a:fld>
            <a:endParaRPr lang="en-US"/>
          </a:p>
        </p:txBody>
      </p:sp>
    </p:spTree>
    <p:extLst>
      <p:ext uri="{BB962C8B-B14F-4D97-AF65-F5344CB8AC3E}">
        <p14:creationId xmlns:p14="http://schemas.microsoft.com/office/powerpoint/2010/main" val="23894108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52</a:t>
            </a:fld>
            <a:endParaRPr lang="en-US"/>
          </a:p>
        </p:txBody>
      </p:sp>
    </p:spTree>
    <p:extLst>
      <p:ext uri="{BB962C8B-B14F-4D97-AF65-F5344CB8AC3E}">
        <p14:creationId xmlns:p14="http://schemas.microsoft.com/office/powerpoint/2010/main" val="22097248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r>
              <a:rPr lang="en-US" dirty="0"/>
              <a:t>Here is an overview of the I2C controller in the MCU. The core parts are the in/out data shift register and clock</a:t>
            </a:r>
            <a:r>
              <a:rPr lang="en-US" baseline="0" dirty="0"/>
              <a:t> control, but other logic has been added for I2C features.</a:t>
            </a:r>
            <a:endParaRPr lang="en-US" dirty="0"/>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53</a:t>
            </a:fld>
            <a:endParaRPr lang="en-US"/>
          </a:p>
        </p:txBody>
      </p:sp>
    </p:spTree>
    <p:extLst>
      <p:ext uri="{BB962C8B-B14F-4D97-AF65-F5344CB8AC3E}">
        <p14:creationId xmlns:p14="http://schemas.microsoft.com/office/powerpoint/2010/main" val="12938261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r>
              <a:rPr lang="en-US" dirty="0"/>
              <a:t>I2C baud rates are generally much slower than SPI, running at</a:t>
            </a:r>
            <a:r>
              <a:rPr lang="en-US" baseline="0" dirty="0"/>
              <a:t> 100 kHz, 400 kHz, or maybe 1 MHz.</a:t>
            </a:r>
            <a:endParaRPr lang="en-US" dirty="0"/>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54</a:t>
            </a:fld>
            <a:endParaRPr lang="en-US"/>
          </a:p>
        </p:txBody>
      </p:sp>
    </p:spTree>
    <p:extLst>
      <p:ext uri="{BB962C8B-B14F-4D97-AF65-F5344CB8AC3E}">
        <p14:creationId xmlns:p14="http://schemas.microsoft.com/office/powerpoint/2010/main" val="4537317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55</a:t>
            </a:fld>
            <a:endParaRPr lang="en-US"/>
          </a:p>
        </p:txBody>
      </p:sp>
    </p:spTree>
    <p:extLst>
      <p:ext uri="{BB962C8B-B14F-4D97-AF65-F5344CB8AC3E}">
        <p14:creationId xmlns:p14="http://schemas.microsoft.com/office/powerpoint/2010/main" val="39177330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56</a:t>
            </a:fld>
            <a:endParaRPr lang="en-US"/>
          </a:p>
        </p:txBody>
      </p:sp>
    </p:spTree>
    <p:extLst>
      <p:ext uri="{BB962C8B-B14F-4D97-AF65-F5344CB8AC3E}">
        <p14:creationId xmlns:p14="http://schemas.microsoft.com/office/powerpoint/2010/main" val="399035984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57</a:t>
            </a:fld>
            <a:endParaRPr lang="en-US"/>
          </a:p>
        </p:txBody>
      </p:sp>
    </p:spTree>
    <p:extLst>
      <p:ext uri="{BB962C8B-B14F-4D97-AF65-F5344CB8AC3E}">
        <p14:creationId xmlns:p14="http://schemas.microsoft.com/office/powerpoint/2010/main" val="22841012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r>
              <a:rPr lang="en-US" dirty="0"/>
              <a:t>The file i2c.h</a:t>
            </a:r>
            <a:r>
              <a:rPr lang="en-US" baseline="0" dirty="0"/>
              <a:t> has useful macros for busy-wait I2C communications.</a:t>
            </a:r>
            <a:endParaRPr lang="en-US" dirty="0"/>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58</a:t>
            </a:fld>
            <a:endParaRPr lang="en-US"/>
          </a:p>
        </p:txBody>
      </p:sp>
    </p:spTree>
    <p:extLst>
      <p:ext uri="{BB962C8B-B14F-4D97-AF65-F5344CB8AC3E}">
        <p14:creationId xmlns:p14="http://schemas.microsoft.com/office/powerpoint/2010/main" val="26742299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59</a:t>
            </a:fld>
            <a:endParaRPr lang="en-US"/>
          </a:p>
        </p:txBody>
      </p:sp>
    </p:spTree>
    <p:extLst>
      <p:ext uri="{BB962C8B-B14F-4D97-AF65-F5344CB8AC3E}">
        <p14:creationId xmlns:p14="http://schemas.microsoft.com/office/powerpoint/2010/main" val="1617307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604838" y="684213"/>
            <a:ext cx="5935662" cy="3338512"/>
          </a:xfrm>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3247748-0F3F-4E55-BF40-A818E96306C6}" type="slidenum">
              <a:rPr lang="en-US" sz="1200" smtClean="0"/>
              <a:pPr/>
              <a:t>6</a:t>
            </a:fld>
            <a:endParaRPr lang="en-US" sz="1200"/>
          </a:p>
        </p:txBody>
      </p:sp>
    </p:spTree>
    <p:extLst>
      <p:ext uri="{BB962C8B-B14F-4D97-AF65-F5344CB8AC3E}">
        <p14:creationId xmlns:p14="http://schemas.microsoft.com/office/powerpoint/2010/main" val="376759514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60</a:t>
            </a:fld>
            <a:endParaRPr lang="en-US"/>
          </a:p>
        </p:txBody>
      </p:sp>
    </p:spTree>
    <p:extLst>
      <p:ext uri="{BB962C8B-B14F-4D97-AF65-F5344CB8AC3E}">
        <p14:creationId xmlns:p14="http://schemas.microsoft.com/office/powerpoint/2010/main" val="384956887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61</a:t>
            </a:fld>
            <a:endParaRPr lang="en-US"/>
          </a:p>
        </p:txBody>
      </p:sp>
    </p:spTree>
    <p:extLst>
      <p:ext uri="{BB962C8B-B14F-4D97-AF65-F5344CB8AC3E}">
        <p14:creationId xmlns:p14="http://schemas.microsoft.com/office/powerpoint/2010/main" val="161730701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r>
              <a:rPr lang="en-US" dirty="0"/>
              <a:t>Reading multiple bytes accelerates communication by reducing the overhead</a:t>
            </a:r>
            <a:r>
              <a:rPr lang="en-US" baseline="0" dirty="0"/>
              <a:t> of setting up multiple transactions.</a:t>
            </a:r>
            <a:endParaRPr lang="en-US" dirty="0"/>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62</a:t>
            </a:fld>
            <a:endParaRPr lang="en-US"/>
          </a:p>
        </p:txBody>
      </p:sp>
    </p:spTree>
    <p:extLst>
      <p:ext uri="{BB962C8B-B14F-4D97-AF65-F5344CB8AC3E}">
        <p14:creationId xmlns:p14="http://schemas.microsoft.com/office/powerpoint/2010/main" val="161730701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64</a:t>
            </a:fld>
            <a:endParaRPr lang="en-US"/>
          </a:p>
        </p:txBody>
      </p:sp>
    </p:spTree>
    <p:extLst>
      <p:ext uri="{BB962C8B-B14F-4D97-AF65-F5344CB8AC3E}">
        <p14:creationId xmlns:p14="http://schemas.microsoft.com/office/powerpoint/2010/main" val="152182807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r>
              <a:rPr lang="en-US" dirty="0"/>
              <a:t>Here we see where</a:t>
            </a:r>
            <a:r>
              <a:rPr lang="en-US" baseline="0" dirty="0"/>
              <a:t> the accelerometer is located on the Freedom board, the circuit, and the x/y/z axis orientations.</a:t>
            </a:r>
            <a:endParaRPr lang="en-US" dirty="0"/>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65</a:t>
            </a:fld>
            <a:endParaRPr lang="en-US"/>
          </a:p>
        </p:txBody>
      </p:sp>
    </p:spTree>
    <p:extLst>
      <p:ext uri="{BB962C8B-B14F-4D97-AF65-F5344CB8AC3E}">
        <p14:creationId xmlns:p14="http://schemas.microsoft.com/office/powerpoint/2010/main" val="308040587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66</a:t>
            </a:fld>
            <a:endParaRPr lang="en-US"/>
          </a:p>
        </p:txBody>
      </p:sp>
    </p:spTree>
    <p:extLst>
      <p:ext uri="{BB962C8B-B14F-4D97-AF65-F5344CB8AC3E}">
        <p14:creationId xmlns:p14="http://schemas.microsoft.com/office/powerpoint/2010/main" val="264681705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67</a:t>
            </a:fld>
            <a:endParaRPr lang="en-US"/>
          </a:p>
        </p:txBody>
      </p:sp>
    </p:spTree>
    <p:extLst>
      <p:ext uri="{BB962C8B-B14F-4D97-AF65-F5344CB8AC3E}">
        <p14:creationId xmlns:p14="http://schemas.microsoft.com/office/powerpoint/2010/main" val="43906063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r>
              <a:rPr lang="en-US" dirty="0"/>
              <a:t>The device supports</a:t>
            </a:r>
            <a:r>
              <a:rPr lang="en-US" baseline="0" dirty="0"/>
              <a:t> many additional features which can be configured with their own control registers.</a:t>
            </a:r>
            <a:endParaRPr lang="en-US" dirty="0"/>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68</a:t>
            </a:fld>
            <a:endParaRPr lang="en-US"/>
          </a:p>
        </p:txBody>
      </p:sp>
    </p:spTree>
    <p:extLst>
      <p:ext uri="{BB962C8B-B14F-4D97-AF65-F5344CB8AC3E}">
        <p14:creationId xmlns:p14="http://schemas.microsoft.com/office/powerpoint/2010/main" val="11226907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69</a:t>
            </a:fld>
            <a:endParaRPr lang="en-US"/>
          </a:p>
        </p:txBody>
      </p:sp>
    </p:spTree>
    <p:extLst>
      <p:ext uri="{BB962C8B-B14F-4D97-AF65-F5344CB8AC3E}">
        <p14:creationId xmlns:p14="http://schemas.microsoft.com/office/powerpoint/2010/main" val="111950098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70</a:t>
            </a:fld>
            <a:endParaRPr lang="en-US"/>
          </a:p>
        </p:txBody>
      </p:sp>
    </p:spTree>
    <p:extLst>
      <p:ext uri="{BB962C8B-B14F-4D97-AF65-F5344CB8AC3E}">
        <p14:creationId xmlns:p14="http://schemas.microsoft.com/office/powerpoint/2010/main" val="1119500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604838" y="684213"/>
            <a:ext cx="5935662" cy="3338512"/>
          </a:xfrm>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C377519-1A2B-4F0F-9B3D-4CBDA88EACF9}" type="slidenum">
              <a:rPr lang="en-US" sz="1200" smtClean="0"/>
              <a:pPr/>
              <a:t>7</a:t>
            </a:fld>
            <a:endParaRPr lang="en-US" sz="1200"/>
          </a:p>
        </p:txBody>
      </p:sp>
    </p:spTree>
    <p:extLst>
      <p:ext uri="{BB962C8B-B14F-4D97-AF65-F5344CB8AC3E}">
        <p14:creationId xmlns:p14="http://schemas.microsoft.com/office/powerpoint/2010/main" val="422666277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71</a:t>
            </a:fld>
            <a:endParaRPr lang="en-US"/>
          </a:p>
        </p:txBody>
      </p:sp>
    </p:spTree>
    <p:extLst>
      <p:ext uri="{BB962C8B-B14F-4D97-AF65-F5344CB8AC3E}">
        <p14:creationId xmlns:p14="http://schemas.microsoft.com/office/powerpoint/2010/main" val="278858527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1700705-A3CD-4DB7-BF22-3BD2268F0047}" type="slidenum">
              <a:rPr lang="en-US" sz="1200" smtClean="0"/>
              <a:pPr/>
              <a:t>72</a:t>
            </a:fld>
            <a:endParaRPr lang="en-US" sz="1200"/>
          </a:p>
        </p:txBody>
      </p:sp>
      <p:sp>
        <p:nvSpPr>
          <p:cNvPr id="76803" name="Rectangle 2"/>
          <p:cNvSpPr>
            <a:spLocks noGrp="1" noRot="1" noChangeAspect="1" noChangeArrowheads="1" noTextEdit="1"/>
          </p:cNvSpPr>
          <p:nvPr>
            <p:ph type="sldImg"/>
          </p:nvPr>
        </p:nvSpPr>
        <p:spPr>
          <a:xfrm>
            <a:off x="604838" y="684213"/>
            <a:ext cx="5935662" cy="3338512"/>
          </a:xfrm>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67718731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1700705-A3CD-4DB7-BF22-3BD2268F0047}" type="slidenum">
              <a:rPr lang="en-US" sz="1200" smtClean="0"/>
              <a:pPr/>
              <a:t>73</a:t>
            </a:fld>
            <a:endParaRPr lang="en-US" sz="1200"/>
          </a:p>
        </p:txBody>
      </p:sp>
      <p:sp>
        <p:nvSpPr>
          <p:cNvPr id="76803" name="Rectangle 2"/>
          <p:cNvSpPr>
            <a:spLocks noGrp="1" noRot="1" noChangeAspect="1" noChangeArrowheads="1" noTextEdit="1"/>
          </p:cNvSpPr>
          <p:nvPr>
            <p:ph type="sldImg"/>
          </p:nvPr>
        </p:nvSpPr>
        <p:spPr>
          <a:xfrm>
            <a:off x="604838" y="684213"/>
            <a:ext cx="5935662" cy="3338512"/>
          </a:xfrm>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56688339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DC1D037-2DB6-4104-B01E-42E6C6486759}" type="slidenum">
              <a:rPr lang="en-US" sz="1200" smtClean="0"/>
              <a:pPr/>
              <a:t>74</a:t>
            </a:fld>
            <a:endParaRPr lang="en-US" sz="1200"/>
          </a:p>
        </p:txBody>
      </p:sp>
      <p:sp>
        <p:nvSpPr>
          <p:cNvPr id="77827" name="Rectangle 2"/>
          <p:cNvSpPr>
            <a:spLocks noGrp="1" noRot="1" noChangeAspect="1" noChangeArrowheads="1" noTextEdit="1"/>
          </p:cNvSpPr>
          <p:nvPr>
            <p:ph type="sldImg"/>
          </p:nvPr>
        </p:nvSpPr>
        <p:spPr>
          <a:xfrm>
            <a:off x="604838" y="684213"/>
            <a:ext cx="5935662" cy="3338512"/>
          </a:xfrm>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00197549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75</a:t>
            </a:fld>
            <a:endParaRPr lang="en-US"/>
          </a:p>
        </p:txBody>
      </p:sp>
    </p:spTree>
    <p:extLst>
      <p:ext uri="{BB962C8B-B14F-4D97-AF65-F5344CB8AC3E}">
        <p14:creationId xmlns:p14="http://schemas.microsoft.com/office/powerpoint/2010/main" val="303849529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r>
              <a:rPr lang="en-US" dirty="0"/>
              <a:t>The heart of the transmitter is a parallel-to-serial shift register which holds the data to send,</a:t>
            </a:r>
            <a:r>
              <a:rPr lang="en-US" baseline="0" dirty="0"/>
              <a:t> parity, </a:t>
            </a:r>
            <a:r>
              <a:rPr lang="en-US" dirty="0"/>
              <a:t>a start bit (Low</a:t>
            </a:r>
            <a:r>
              <a:rPr lang="en-US" baseline="0" dirty="0"/>
              <a:t>, 0) and a stop bit (High, 1). This information is shifted out to the </a:t>
            </a:r>
            <a:r>
              <a:rPr lang="en-US" baseline="0" dirty="0" err="1"/>
              <a:t>TxD</a:t>
            </a:r>
            <a:r>
              <a:rPr lang="en-US" baseline="0" dirty="0"/>
              <a:t> pin. </a:t>
            </a:r>
            <a:endParaRPr lang="en-US" dirty="0"/>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76</a:t>
            </a:fld>
            <a:endParaRPr lang="en-US"/>
          </a:p>
        </p:txBody>
      </p:sp>
    </p:spTree>
    <p:extLst>
      <p:ext uri="{BB962C8B-B14F-4D97-AF65-F5344CB8AC3E}">
        <p14:creationId xmlns:p14="http://schemas.microsoft.com/office/powerpoint/2010/main" val="159925881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r>
              <a:rPr lang="en-US" dirty="0"/>
              <a:t>The receiver</a:t>
            </a:r>
            <a:r>
              <a:rPr lang="en-US" baseline="0" dirty="0"/>
              <a:t> contains a serial-to-parallel shift register which accepts incoming data and verifies it is formatted correctly.</a:t>
            </a:r>
            <a:endParaRPr lang="en-US" dirty="0"/>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77</a:t>
            </a:fld>
            <a:endParaRPr lang="en-US"/>
          </a:p>
        </p:txBody>
      </p:sp>
    </p:spTree>
    <p:extLst>
      <p:ext uri="{BB962C8B-B14F-4D97-AF65-F5344CB8AC3E}">
        <p14:creationId xmlns:p14="http://schemas.microsoft.com/office/powerpoint/2010/main" val="214612570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78</a:t>
            </a:fld>
            <a:endParaRPr lang="en-US"/>
          </a:p>
        </p:txBody>
      </p:sp>
    </p:spTree>
    <p:extLst>
      <p:ext uri="{BB962C8B-B14F-4D97-AF65-F5344CB8AC3E}">
        <p14:creationId xmlns:p14="http://schemas.microsoft.com/office/powerpoint/2010/main" val="408458610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79</a:t>
            </a:fld>
            <a:endParaRPr lang="en-US"/>
          </a:p>
        </p:txBody>
      </p:sp>
    </p:spTree>
    <p:extLst>
      <p:ext uri="{BB962C8B-B14F-4D97-AF65-F5344CB8AC3E}">
        <p14:creationId xmlns:p14="http://schemas.microsoft.com/office/powerpoint/2010/main" val="305016000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D107EB1-6CFD-42E2-AB6B-CF4C9E797F87}" type="slidenum">
              <a:rPr lang="en-US" sz="1200"/>
              <a:pPr/>
              <a:t>80</a:t>
            </a:fld>
            <a:endParaRPr lang="en-US" sz="1200"/>
          </a:p>
        </p:txBody>
      </p:sp>
      <p:sp>
        <p:nvSpPr>
          <p:cNvPr id="49155" name="Rectangle 2"/>
          <p:cNvSpPr>
            <a:spLocks noGrp="1" noRot="1" noChangeAspect="1" noChangeArrowheads="1" noTextEdit="1"/>
          </p:cNvSpPr>
          <p:nvPr>
            <p:ph type="sldImg"/>
          </p:nvPr>
        </p:nvSpPr>
        <p:spPr>
          <a:xfrm>
            <a:off x="604838" y="684213"/>
            <a:ext cx="5935662" cy="3338512"/>
          </a:xfrm>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08280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604838" y="684213"/>
            <a:ext cx="5935662" cy="3338512"/>
          </a:xfrm>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38EB84E-723B-42FB-A198-6F3BF4916FF9}" type="slidenum">
              <a:rPr lang="en-US" sz="1200" smtClean="0"/>
              <a:pPr/>
              <a:t>8</a:t>
            </a:fld>
            <a:endParaRPr lang="en-US" sz="1200"/>
          </a:p>
        </p:txBody>
      </p:sp>
    </p:spTree>
    <p:extLst>
      <p:ext uri="{BB962C8B-B14F-4D97-AF65-F5344CB8AC3E}">
        <p14:creationId xmlns:p14="http://schemas.microsoft.com/office/powerpoint/2010/main" val="138546721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81</a:t>
            </a:fld>
            <a:endParaRPr lang="en-US"/>
          </a:p>
        </p:txBody>
      </p:sp>
    </p:spTree>
    <p:extLst>
      <p:ext uri="{BB962C8B-B14F-4D97-AF65-F5344CB8AC3E}">
        <p14:creationId xmlns:p14="http://schemas.microsoft.com/office/powerpoint/2010/main" val="350158031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82</a:t>
            </a:fld>
            <a:endParaRPr lang="en-US"/>
          </a:p>
        </p:txBody>
      </p:sp>
    </p:spTree>
    <p:extLst>
      <p:ext uri="{BB962C8B-B14F-4D97-AF65-F5344CB8AC3E}">
        <p14:creationId xmlns:p14="http://schemas.microsoft.com/office/powerpoint/2010/main" val="350158031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83</a:t>
            </a:fld>
            <a:endParaRPr lang="en-US"/>
          </a:p>
        </p:txBody>
      </p:sp>
    </p:spTree>
    <p:extLst>
      <p:ext uri="{BB962C8B-B14F-4D97-AF65-F5344CB8AC3E}">
        <p14:creationId xmlns:p14="http://schemas.microsoft.com/office/powerpoint/2010/main" val="41549645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84</a:t>
            </a:fld>
            <a:endParaRPr lang="en-US"/>
          </a:p>
        </p:txBody>
      </p:sp>
    </p:spTree>
    <p:extLst>
      <p:ext uri="{BB962C8B-B14F-4D97-AF65-F5344CB8AC3E}">
        <p14:creationId xmlns:p14="http://schemas.microsoft.com/office/powerpoint/2010/main" val="291214344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r>
              <a:rPr lang="en-US" dirty="0"/>
              <a:t>This code initializes UART2 for polled communication. First the clocks are enabled for UART2</a:t>
            </a:r>
            <a:r>
              <a:rPr lang="en-US" baseline="0" dirty="0"/>
              <a:t> and PORTE (since UART2 uses the PORTE pins). Then the pin configuration registers are set so the </a:t>
            </a:r>
            <a:r>
              <a:rPr lang="en-US" baseline="0" dirty="0" err="1"/>
              <a:t>muxes</a:t>
            </a:r>
            <a:r>
              <a:rPr lang="en-US" baseline="0" dirty="0"/>
              <a:t> connect the UART to the pins for PTE22 and PTE23. Then the UART is configured as described and then enabled.</a:t>
            </a:r>
            <a:endParaRPr lang="en-US" dirty="0"/>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85</a:t>
            </a:fld>
            <a:endParaRPr lang="en-US"/>
          </a:p>
        </p:txBody>
      </p:sp>
    </p:spTree>
    <p:extLst>
      <p:ext uri="{BB962C8B-B14F-4D97-AF65-F5344CB8AC3E}">
        <p14:creationId xmlns:p14="http://schemas.microsoft.com/office/powerpoint/2010/main" val="171126654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r>
              <a:rPr lang="en-US" dirty="0"/>
              <a:t>This code sends a byte of data, performing busy waiting as needed. T</a:t>
            </a:r>
            <a:r>
              <a:rPr lang="en-US" baseline="0" dirty="0"/>
              <a:t>he transmit function does not return until it has been able to send its byte.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 main function </a:t>
            </a:r>
            <a:r>
              <a:rPr lang="en-US" baseline="0" dirty="0"/>
              <a:t>sends characters from a to z repeatedly as fast as possible.</a:t>
            </a:r>
            <a:endParaRPr lang="en-US" dirty="0"/>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86</a:t>
            </a:fld>
            <a:endParaRPr lang="en-US"/>
          </a:p>
        </p:txBody>
      </p:sp>
    </p:spTree>
    <p:extLst>
      <p:ext uri="{BB962C8B-B14F-4D97-AF65-F5344CB8AC3E}">
        <p14:creationId xmlns:p14="http://schemas.microsoft.com/office/powerpoint/2010/main" val="171126654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baseline="0" dirty="0"/>
          </a:p>
          <a:p>
            <a:r>
              <a:rPr lang="en-US" baseline="0" dirty="0"/>
              <a:t>The receive function does not return until it has a byte. If no data is ever received, then the receive function will never return and the program will be stuck here.</a:t>
            </a:r>
          </a:p>
          <a:p>
            <a:r>
              <a:rPr lang="en-US" baseline="0" dirty="0"/>
              <a:t>The main function echoes back every character it receives</a:t>
            </a:r>
            <a:endParaRPr lang="en-US" dirty="0"/>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87</a:t>
            </a:fld>
            <a:endParaRPr lang="en-US"/>
          </a:p>
        </p:txBody>
      </p:sp>
    </p:spTree>
    <p:extLst>
      <p:ext uri="{BB962C8B-B14F-4D97-AF65-F5344CB8AC3E}">
        <p14:creationId xmlns:p14="http://schemas.microsoft.com/office/powerpoint/2010/main" val="212722797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r>
              <a:rPr lang="en-US" dirty="0"/>
              <a:t>Let’s look at using</a:t>
            </a:r>
            <a:r>
              <a:rPr lang="en-US" baseline="0" dirty="0"/>
              <a:t> interrupts instead of polling. This will make the software much more modular and efficient, allowing the MCU to share its time among many tasks easily.</a:t>
            </a:r>
            <a:endParaRPr lang="en-US" dirty="0"/>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88</a:t>
            </a:fld>
            <a:endParaRPr lang="en-US"/>
          </a:p>
        </p:txBody>
      </p:sp>
    </p:spTree>
    <p:extLst>
      <p:ext uri="{BB962C8B-B14F-4D97-AF65-F5344CB8AC3E}">
        <p14:creationId xmlns:p14="http://schemas.microsoft.com/office/powerpoint/2010/main" val="21627320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r>
              <a:rPr lang="en-US" dirty="0"/>
              <a:t>Here we add code to the Init_UART2</a:t>
            </a:r>
            <a:r>
              <a:rPr lang="en-US" baseline="0" dirty="0"/>
              <a:t> function to configure the NVIC and enable the UART to generate interrupts.</a:t>
            </a:r>
            <a:endParaRPr lang="en-US" dirty="0"/>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89</a:t>
            </a:fld>
            <a:endParaRPr lang="en-US"/>
          </a:p>
        </p:txBody>
      </p:sp>
    </p:spTree>
    <p:extLst>
      <p:ext uri="{BB962C8B-B14F-4D97-AF65-F5344CB8AC3E}">
        <p14:creationId xmlns:p14="http://schemas.microsoft.com/office/powerpoint/2010/main" val="142995172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r>
              <a:rPr lang="en-US" dirty="0"/>
              <a:t>The</a:t>
            </a:r>
            <a:r>
              <a:rPr lang="en-US" baseline="0" dirty="0"/>
              <a:t> UART IRQ Handler needs to check to see if a transmission completion caused the interrupt, in which case it needs either send the next data item or else stop transmitting.</a:t>
            </a:r>
            <a:endParaRPr lang="en-US" dirty="0"/>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90</a:t>
            </a:fld>
            <a:endParaRPr lang="en-US"/>
          </a:p>
        </p:txBody>
      </p:sp>
    </p:spTree>
    <p:extLst>
      <p:ext uri="{BB962C8B-B14F-4D97-AF65-F5344CB8AC3E}">
        <p14:creationId xmlns:p14="http://schemas.microsoft.com/office/powerpoint/2010/main" val="216273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604838" y="684213"/>
            <a:ext cx="5935662" cy="3338512"/>
          </a:xfrm>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63BEFD1-5AA1-4FBA-997E-89399F2978F2}" type="slidenum">
              <a:rPr lang="en-US" sz="1200" smtClean="0"/>
              <a:pPr/>
              <a:t>9</a:t>
            </a:fld>
            <a:endParaRPr lang="en-US" sz="1200"/>
          </a:p>
        </p:txBody>
      </p:sp>
    </p:spTree>
    <p:extLst>
      <p:ext uri="{BB962C8B-B14F-4D97-AF65-F5344CB8AC3E}">
        <p14:creationId xmlns:p14="http://schemas.microsoft.com/office/powerpoint/2010/main" val="413153047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r>
              <a:rPr lang="en-US" dirty="0"/>
              <a:t>The UART IRQ</a:t>
            </a:r>
            <a:r>
              <a:rPr lang="en-US" baseline="0" dirty="0"/>
              <a:t> handler also needs to check to see if a reception completion caused the interrupt, in which case the character should be removed from the UART and </a:t>
            </a:r>
            <a:r>
              <a:rPr lang="en-US" baseline="0" dirty="0" err="1"/>
              <a:t>enqueued</a:t>
            </a:r>
            <a:r>
              <a:rPr lang="en-US" baseline="0" dirty="0"/>
              <a:t>. If the queue is full then we have an error – in this case we freeze the system so the developer is sure to notice the problem.</a:t>
            </a:r>
            <a:endParaRPr lang="en-US" dirty="0"/>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91</a:t>
            </a:fld>
            <a:endParaRPr lang="en-US"/>
          </a:p>
        </p:txBody>
      </p:sp>
    </p:spTree>
    <p:extLst>
      <p:ext uri="{BB962C8B-B14F-4D97-AF65-F5344CB8AC3E}">
        <p14:creationId xmlns:p14="http://schemas.microsoft.com/office/powerpoint/2010/main" val="21627320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r>
              <a:rPr lang="en-US" dirty="0"/>
              <a:t>The</a:t>
            </a:r>
            <a:r>
              <a:rPr lang="en-US" baseline="0" dirty="0"/>
              <a:t> IRQ handler also needs to handle possible communication error cases (parity error, framing error, </a:t>
            </a:r>
            <a:r>
              <a:rPr lang="en-US" baseline="0" dirty="0" err="1"/>
              <a:t>etc</a:t>
            </a:r>
            <a:r>
              <a:rPr lang="en-US" baseline="0" dirty="0"/>
              <a:t>) – these responses will be situation dependent.  These generally result from UART misconfiguration, noise on the incoming data, or not reading the data from the UART before the next data item arrives.</a:t>
            </a:r>
            <a:endParaRPr lang="en-US" dirty="0"/>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92</a:t>
            </a:fld>
            <a:endParaRPr lang="en-US"/>
          </a:p>
        </p:txBody>
      </p:sp>
    </p:spTree>
    <p:extLst>
      <p:ext uri="{BB962C8B-B14F-4D97-AF65-F5344CB8AC3E}">
        <p14:creationId xmlns:p14="http://schemas.microsoft.com/office/powerpoint/2010/main" val="21627320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93</a:t>
            </a:fld>
            <a:endParaRPr lang="en-US"/>
          </a:p>
        </p:txBody>
      </p:sp>
    </p:spTree>
    <p:extLst>
      <p:ext uri="{BB962C8B-B14F-4D97-AF65-F5344CB8AC3E}">
        <p14:creationId xmlns:p14="http://schemas.microsoft.com/office/powerpoint/2010/main" val="155440157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94</a:t>
            </a:fld>
            <a:endParaRPr lang="en-US"/>
          </a:p>
        </p:txBody>
      </p:sp>
    </p:spTree>
    <p:extLst>
      <p:ext uri="{BB962C8B-B14F-4D97-AF65-F5344CB8AC3E}">
        <p14:creationId xmlns:p14="http://schemas.microsoft.com/office/powerpoint/2010/main" val="229399173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95</a:t>
            </a:fld>
            <a:endParaRPr lang="en-US"/>
          </a:p>
        </p:txBody>
      </p:sp>
    </p:spTree>
    <p:extLst>
      <p:ext uri="{BB962C8B-B14F-4D97-AF65-F5344CB8AC3E}">
        <p14:creationId xmlns:p14="http://schemas.microsoft.com/office/powerpoint/2010/main" val="284360095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96</a:t>
            </a:fld>
            <a:endParaRPr lang="en-US"/>
          </a:p>
        </p:txBody>
      </p:sp>
    </p:spTree>
    <p:extLst>
      <p:ext uri="{BB962C8B-B14F-4D97-AF65-F5344CB8AC3E}">
        <p14:creationId xmlns:p14="http://schemas.microsoft.com/office/powerpoint/2010/main" val="284360095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97</a:t>
            </a:fld>
            <a:endParaRPr lang="en-US"/>
          </a:p>
        </p:txBody>
      </p:sp>
    </p:spTree>
    <p:extLst>
      <p:ext uri="{BB962C8B-B14F-4D97-AF65-F5344CB8AC3E}">
        <p14:creationId xmlns:p14="http://schemas.microsoft.com/office/powerpoint/2010/main" val="284360095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98</a:t>
            </a:fld>
            <a:endParaRPr lang="en-US"/>
          </a:p>
        </p:txBody>
      </p:sp>
    </p:spTree>
    <p:extLst>
      <p:ext uri="{BB962C8B-B14F-4D97-AF65-F5344CB8AC3E}">
        <p14:creationId xmlns:p14="http://schemas.microsoft.com/office/powerpoint/2010/main" val="284360095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99</a:t>
            </a:fld>
            <a:endParaRPr lang="en-US"/>
          </a:p>
        </p:txBody>
      </p:sp>
    </p:spTree>
    <p:extLst>
      <p:ext uri="{BB962C8B-B14F-4D97-AF65-F5344CB8AC3E}">
        <p14:creationId xmlns:p14="http://schemas.microsoft.com/office/powerpoint/2010/main" val="284360095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4838" y="684213"/>
            <a:ext cx="5935662" cy="33385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2E6131A-8D2F-46B1-A987-0CE752F88A64}" type="slidenum">
              <a:rPr lang="en-US" smtClean="0"/>
              <a:pPr>
                <a:defRPr/>
              </a:pPr>
              <a:t>100</a:t>
            </a:fld>
            <a:endParaRPr lang="en-US"/>
          </a:p>
        </p:txBody>
      </p:sp>
    </p:spTree>
    <p:extLst>
      <p:ext uri="{BB962C8B-B14F-4D97-AF65-F5344CB8AC3E}">
        <p14:creationId xmlns:p14="http://schemas.microsoft.com/office/powerpoint/2010/main" val="2818433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2"/>
          <p:cNvSpPr>
            <a:spLocks noChangeShapeType="1"/>
          </p:cNvSpPr>
          <p:nvPr/>
        </p:nvSpPr>
        <p:spPr bwMode="gray">
          <a:xfrm>
            <a:off x="0" y="6364288"/>
            <a:ext cx="12192000" cy="0"/>
          </a:xfrm>
          <a:prstGeom prst="line">
            <a:avLst/>
          </a:prstGeom>
          <a:noFill/>
          <a:ln w="19050">
            <a:solidFill>
              <a:schemeClr val="bg2"/>
            </a:solidFill>
            <a:round/>
            <a:headEnd/>
            <a:tailEnd/>
          </a:ln>
          <a:effectLst/>
        </p:spPr>
        <p:txBody>
          <a:bodyPr lIns="80167" tIns="40084" rIns="80167" bIns="40084" anchor="ctr"/>
          <a:lstStyle/>
          <a:p>
            <a:pPr>
              <a:defRPr/>
            </a:pPr>
            <a:endParaRPr lang="en-GB" sz="2400">
              <a:latin typeface="Arial" pitchFamily="34" charset="0"/>
            </a:endParaRPr>
          </a:p>
        </p:txBody>
      </p:sp>
      <p:sp>
        <p:nvSpPr>
          <p:cNvPr id="4" name="Rectangle 4"/>
          <p:cNvSpPr>
            <a:spLocks noChangeArrowheads="1"/>
          </p:cNvSpPr>
          <p:nvPr/>
        </p:nvSpPr>
        <p:spPr bwMode="invGray">
          <a:xfrm>
            <a:off x="9795933" y="6537326"/>
            <a:ext cx="349452" cy="265617"/>
          </a:xfrm>
          <a:prstGeom prst="rect">
            <a:avLst/>
          </a:prstGeom>
          <a:noFill/>
          <a:ln w="38100" algn="ctr">
            <a:noFill/>
            <a:miter lim="800000"/>
            <a:headEnd/>
            <a:tailEnd/>
          </a:ln>
          <a:effectLst/>
        </p:spPr>
        <p:txBody>
          <a:bodyPr wrap="none" lIns="80167" tIns="40084" rIns="80167" bIns="40084">
            <a:spAutoFit/>
          </a:bodyPr>
          <a:lstStyle/>
          <a:p>
            <a:pPr defTabSz="801688">
              <a:defRPr/>
            </a:pPr>
            <a:fld id="{907B36F5-0D9A-4D83-AE4B-C8B5FD6D4AF1}" type="slidenum">
              <a:rPr lang="en-GB" sz="1200">
                <a:solidFill>
                  <a:srgbClr val="FFFFFF"/>
                </a:solidFill>
                <a:latin typeface="Arial" pitchFamily="34" charset="0"/>
              </a:rPr>
              <a:pPr defTabSz="801688">
                <a:defRPr/>
              </a:pPr>
              <a:t>‹#›</a:t>
            </a:fld>
            <a:endParaRPr lang="en-GB" sz="1200">
              <a:solidFill>
                <a:srgbClr val="FFFFFF"/>
              </a:solidFill>
              <a:latin typeface="Arial" pitchFamily="34" charset="0"/>
            </a:endParaRPr>
          </a:p>
        </p:txBody>
      </p:sp>
      <p:sp>
        <p:nvSpPr>
          <p:cNvPr id="831491" name="Rectangle 3"/>
          <p:cNvSpPr>
            <a:spLocks noGrp="1" noChangeArrowheads="1"/>
          </p:cNvSpPr>
          <p:nvPr>
            <p:ph type="ctrTitle"/>
          </p:nvPr>
        </p:nvSpPr>
        <p:spPr bwMode="gray">
          <a:xfrm>
            <a:off x="1238252" y="2017714"/>
            <a:ext cx="9783233" cy="1411287"/>
          </a:xfrm>
          <a:solidFill>
            <a:schemeClr val="bg1"/>
          </a:solidFill>
        </p:spPr>
        <p:txBody>
          <a:bodyPr lIns="0" tIns="0" rIns="0" bIns="0" anchor="t"/>
          <a:lstStyle>
            <a:lvl1pPr algn="ctr">
              <a:defRPr sz="4600"/>
            </a:lvl1pPr>
          </a:lstStyle>
          <a:p>
            <a:r>
              <a:rPr lang="en-US"/>
              <a:t>Click to edit Master title style</a:t>
            </a:r>
            <a:endParaRPr lang="en-GB"/>
          </a:p>
        </p:txBody>
      </p:sp>
      <p:sp>
        <p:nvSpPr>
          <p:cNvPr id="5" name="Text Box 7"/>
          <p:cNvSpPr txBox="1">
            <a:spLocks noChangeArrowheads="1"/>
          </p:cNvSpPr>
          <p:nvPr/>
        </p:nvSpPr>
        <p:spPr bwMode="invGray">
          <a:xfrm>
            <a:off x="406400" y="6400801"/>
            <a:ext cx="3048000" cy="430887"/>
          </a:xfrm>
          <a:prstGeom prst="rect">
            <a:avLst/>
          </a:prstGeom>
          <a:noFill/>
          <a:ln w="38100">
            <a:noFill/>
            <a:miter lim="800000"/>
            <a:headEnd/>
            <a:tailEnd/>
          </a:ln>
          <a:effectLst/>
        </p:spPr>
        <p:txBody>
          <a:bodyPr wrap="square" anchor="ctr">
            <a:spAutoFit/>
          </a:bodyPr>
          <a:lstStyle/>
          <a:p>
            <a:pPr algn="l" fontAlgn="base">
              <a:lnSpc>
                <a:spcPct val="100000"/>
              </a:lnSpc>
              <a:buClrTx/>
              <a:buSzTx/>
              <a:buFontTx/>
              <a:buNone/>
              <a:defRPr/>
            </a:pPr>
            <a:r>
              <a:rPr lang="en-GB" sz="1100" dirty="0">
                <a:solidFill>
                  <a:schemeClr val="bg1"/>
                </a:solidFill>
                <a:latin typeface="Arial" pitchFamily="34" charset="0"/>
              </a:rPr>
              <a:t>ARM University</a:t>
            </a:r>
            <a:r>
              <a:rPr lang="en-GB" sz="1100" baseline="0" dirty="0">
                <a:solidFill>
                  <a:schemeClr val="bg1"/>
                </a:solidFill>
                <a:latin typeface="Arial" pitchFamily="34" charset="0"/>
              </a:rPr>
              <a:t> Program</a:t>
            </a:r>
            <a:endParaRPr lang="en-GB" sz="1100" dirty="0">
              <a:solidFill>
                <a:schemeClr val="bg1"/>
              </a:solidFill>
              <a:latin typeface="Arial" pitchFamily="34" charset="0"/>
            </a:endParaRPr>
          </a:p>
          <a:p>
            <a:pPr algn="l" fontAlgn="base">
              <a:lnSpc>
                <a:spcPct val="100000"/>
              </a:lnSpc>
              <a:buClrTx/>
              <a:buSzTx/>
              <a:buFontTx/>
              <a:buNone/>
              <a:defRPr/>
            </a:pPr>
            <a:r>
              <a:rPr lang="en-GB" sz="1100" dirty="0">
                <a:solidFill>
                  <a:schemeClr val="bg1"/>
                </a:solidFill>
                <a:latin typeface="Arial" pitchFamily="34" charset="0"/>
                <a:cs typeface="Calibri"/>
              </a:rPr>
              <a:t>Copyright © ARM Ltd 2013</a:t>
            </a:r>
            <a:endParaRPr lang="en-GB" sz="1100" dirty="0">
              <a:solidFill>
                <a:schemeClr val="bg1"/>
              </a:solidFill>
              <a:latin typeface="Arial" pitchFamily="34" charset="0"/>
            </a:endParaRPr>
          </a:p>
        </p:txBody>
      </p:sp>
    </p:spTree>
  </p:cSld>
  <p:clrMapOvr>
    <a:masterClrMapping/>
  </p:clrMapOvr>
  <p:transition>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13851" y="12701"/>
            <a:ext cx="2978149" cy="63166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79400" y="12701"/>
            <a:ext cx="8731251" cy="63166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9400" y="12700"/>
            <a:ext cx="11912600" cy="839788"/>
          </a:xfrm>
        </p:spPr>
        <p:txBody>
          <a:bodyPr/>
          <a:lstStyle/>
          <a:p>
            <a:r>
              <a:rPr lang="en-US"/>
              <a:t>Click to edit Master title style</a:t>
            </a:r>
            <a:endParaRPr lang="en-GB"/>
          </a:p>
        </p:txBody>
      </p:sp>
      <p:sp>
        <p:nvSpPr>
          <p:cNvPr id="3" name="Text Placeholder 2"/>
          <p:cNvSpPr>
            <a:spLocks noGrp="1"/>
          </p:cNvSpPr>
          <p:nvPr>
            <p:ph type="body" sz="half" idx="1"/>
          </p:nvPr>
        </p:nvSpPr>
        <p:spPr>
          <a:xfrm>
            <a:off x="311151" y="906463"/>
            <a:ext cx="5837767" cy="542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352117" y="906463"/>
            <a:ext cx="5839883" cy="542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pull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79400" y="12700"/>
            <a:ext cx="11912600" cy="839788"/>
          </a:xfrm>
        </p:spPr>
        <p:txBody>
          <a:bodyPr/>
          <a:lstStyle/>
          <a:p>
            <a:r>
              <a:rPr lang="en-US"/>
              <a:t>Click to edit Master title style</a:t>
            </a:r>
            <a:endParaRPr lang="en-GB"/>
          </a:p>
        </p:txBody>
      </p:sp>
      <p:sp>
        <p:nvSpPr>
          <p:cNvPr id="3" name="Content Placeholder 2"/>
          <p:cNvSpPr>
            <a:spLocks noGrp="1"/>
          </p:cNvSpPr>
          <p:nvPr>
            <p:ph sz="half" idx="1"/>
          </p:nvPr>
        </p:nvSpPr>
        <p:spPr>
          <a:xfrm>
            <a:off x="311151" y="906463"/>
            <a:ext cx="5837767" cy="542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52117" y="906463"/>
            <a:ext cx="5839883" cy="542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277285" y="0"/>
            <a:ext cx="11914716" cy="838200"/>
          </a:xfrm>
        </p:spPr>
        <p:txBody>
          <a:bodyPr/>
          <a:lstStyle/>
          <a:p>
            <a:r>
              <a:rPr lang="en-US"/>
              <a:t>Click to edit Master title style</a:t>
            </a:r>
            <a:endParaRPr lang="en-GB"/>
          </a:p>
        </p:txBody>
      </p:sp>
      <p:sp>
        <p:nvSpPr>
          <p:cNvPr id="3" name="Chart Placeholder 2"/>
          <p:cNvSpPr>
            <a:spLocks noGrp="1"/>
          </p:cNvSpPr>
          <p:nvPr>
            <p:ph type="chart" idx="1"/>
          </p:nvPr>
        </p:nvSpPr>
        <p:spPr>
          <a:xfrm>
            <a:off x="311152" y="906463"/>
            <a:ext cx="11880849" cy="5473700"/>
          </a:xfrm>
        </p:spPr>
        <p:txBody>
          <a:bodyPr/>
          <a:lstStyle/>
          <a:p>
            <a:pPr lvl="0"/>
            <a:r>
              <a:rPr lang="en-US" noProof="0"/>
              <a:t>Click icon to add chart</a:t>
            </a:r>
            <a:endParaRPr lang="en-GB" noProof="0" dirty="0"/>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9400" y="12700"/>
            <a:ext cx="11912600" cy="839788"/>
          </a:xfrm>
        </p:spPr>
        <p:txBody>
          <a:bodyPr/>
          <a:lstStyle/>
          <a:p>
            <a:r>
              <a:rPr lang="en-US"/>
              <a:t>Click to edit Master title style</a:t>
            </a:r>
          </a:p>
        </p:txBody>
      </p:sp>
      <p:sp>
        <p:nvSpPr>
          <p:cNvPr id="3" name="Table Placeholder 2"/>
          <p:cNvSpPr>
            <a:spLocks noGrp="1"/>
          </p:cNvSpPr>
          <p:nvPr>
            <p:ph type="tbl" idx="1"/>
          </p:nvPr>
        </p:nvSpPr>
        <p:spPr>
          <a:xfrm>
            <a:off x="311152" y="906463"/>
            <a:ext cx="11880849" cy="5422900"/>
          </a:xfrm>
        </p:spPr>
        <p:txBody>
          <a:bodyPr/>
          <a:lstStyle/>
          <a:p>
            <a:r>
              <a:rPr lang="en-US"/>
              <a:t>Click icon to add table</a:t>
            </a:r>
          </a:p>
        </p:txBody>
      </p:sp>
    </p:spTree>
  </p:cSld>
  <p:clrMapOvr>
    <a:masterClrMapping/>
  </p:clrMapOvr>
  <p:transition spd="med">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Line 2"/>
          <p:cNvSpPr>
            <a:spLocks noChangeShapeType="1"/>
          </p:cNvSpPr>
          <p:nvPr/>
        </p:nvSpPr>
        <p:spPr bwMode="gray">
          <a:xfrm>
            <a:off x="0" y="6364288"/>
            <a:ext cx="12192000" cy="0"/>
          </a:xfrm>
          <a:prstGeom prst="line">
            <a:avLst/>
          </a:prstGeom>
          <a:noFill/>
          <a:ln w="19050">
            <a:solidFill>
              <a:schemeClr val="bg2"/>
            </a:solidFill>
            <a:round/>
            <a:headEnd/>
            <a:tailEnd/>
          </a:ln>
          <a:effectLst/>
        </p:spPr>
        <p:txBody>
          <a:bodyPr lIns="80167" tIns="40084" rIns="80167" bIns="40084" anchor="ctr"/>
          <a:lstStyle/>
          <a:p>
            <a:pPr>
              <a:defRPr/>
            </a:pPr>
            <a:endParaRPr lang="en-GB" sz="2400">
              <a:latin typeface="Arial" pitchFamily="34" charset="0"/>
            </a:endParaRPr>
          </a:p>
        </p:txBody>
      </p:sp>
      <p:sp>
        <p:nvSpPr>
          <p:cNvPr id="4" name="Rectangle 4"/>
          <p:cNvSpPr>
            <a:spLocks noChangeArrowheads="1"/>
          </p:cNvSpPr>
          <p:nvPr/>
        </p:nvSpPr>
        <p:spPr bwMode="invGray">
          <a:xfrm>
            <a:off x="9795933" y="6537326"/>
            <a:ext cx="349452" cy="265617"/>
          </a:xfrm>
          <a:prstGeom prst="rect">
            <a:avLst/>
          </a:prstGeom>
          <a:noFill/>
          <a:ln w="38100" algn="ctr">
            <a:noFill/>
            <a:miter lim="800000"/>
            <a:headEnd/>
            <a:tailEnd/>
          </a:ln>
          <a:effectLst/>
        </p:spPr>
        <p:txBody>
          <a:bodyPr wrap="none" lIns="80167" tIns="40084" rIns="80167" bIns="40084">
            <a:spAutoFit/>
          </a:bodyPr>
          <a:lstStyle/>
          <a:p>
            <a:pPr defTabSz="801688">
              <a:defRPr/>
            </a:pPr>
            <a:fld id="{907B36F5-0D9A-4D83-AE4B-C8B5FD6D4AF1}" type="slidenum">
              <a:rPr lang="en-GB" sz="1200">
                <a:solidFill>
                  <a:srgbClr val="FFFFFF"/>
                </a:solidFill>
                <a:latin typeface="Arial" pitchFamily="34" charset="0"/>
              </a:rPr>
              <a:pPr defTabSz="801688">
                <a:defRPr/>
              </a:pPr>
              <a:t>‹#›</a:t>
            </a:fld>
            <a:endParaRPr lang="en-GB" sz="1200">
              <a:solidFill>
                <a:srgbClr val="FFFFFF"/>
              </a:solidFill>
              <a:latin typeface="Arial" pitchFamily="34" charset="0"/>
            </a:endParaRPr>
          </a:p>
        </p:txBody>
      </p:sp>
      <p:sp>
        <p:nvSpPr>
          <p:cNvPr id="831491" name="Rectangle 3"/>
          <p:cNvSpPr>
            <a:spLocks noGrp="1" noChangeArrowheads="1"/>
          </p:cNvSpPr>
          <p:nvPr>
            <p:ph type="ctrTitle"/>
          </p:nvPr>
        </p:nvSpPr>
        <p:spPr bwMode="gray">
          <a:xfrm>
            <a:off x="1238252" y="2017714"/>
            <a:ext cx="9783233" cy="1411287"/>
          </a:xfrm>
          <a:solidFill>
            <a:schemeClr val="bg1"/>
          </a:solidFill>
        </p:spPr>
        <p:txBody>
          <a:bodyPr lIns="0" tIns="0" rIns="0" bIns="0" anchor="t"/>
          <a:lstStyle>
            <a:lvl1pPr algn="ctr">
              <a:defRPr sz="4600"/>
            </a:lvl1pPr>
          </a:lstStyle>
          <a:p>
            <a:r>
              <a:rPr lang="en-US"/>
              <a:t>Click to edit Master title style</a:t>
            </a:r>
            <a:endParaRPr lang="en-GB"/>
          </a:p>
        </p:txBody>
      </p:sp>
      <p:sp>
        <p:nvSpPr>
          <p:cNvPr id="5" name="Text Box 7"/>
          <p:cNvSpPr txBox="1">
            <a:spLocks noChangeArrowheads="1"/>
          </p:cNvSpPr>
          <p:nvPr/>
        </p:nvSpPr>
        <p:spPr bwMode="invGray">
          <a:xfrm>
            <a:off x="406400" y="6400801"/>
            <a:ext cx="3048000" cy="430887"/>
          </a:xfrm>
          <a:prstGeom prst="rect">
            <a:avLst/>
          </a:prstGeom>
          <a:noFill/>
          <a:ln w="38100">
            <a:noFill/>
            <a:miter lim="800000"/>
            <a:headEnd/>
            <a:tailEnd/>
          </a:ln>
          <a:effectLst/>
        </p:spPr>
        <p:txBody>
          <a:bodyPr wrap="square" anchor="ctr">
            <a:spAutoFit/>
          </a:bodyPr>
          <a:lstStyle/>
          <a:p>
            <a:pPr algn="l" fontAlgn="base">
              <a:lnSpc>
                <a:spcPct val="100000"/>
              </a:lnSpc>
              <a:buClrTx/>
              <a:buSzTx/>
              <a:buFontTx/>
              <a:buNone/>
              <a:defRPr/>
            </a:pPr>
            <a:r>
              <a:rPr lang="en-GB" sz="1100" dirty="0">
                <a:solidFill>
                  <a:schemeClr val="bg1"/>
                </a:solidFill>
                <a:latin typeface="Arial" pitchFamily="34" charset="0"/>
              </a:rPr>
              <a:t>ARM University</a:t>
            </a:r>
            <a:r>
              <a:rPr lang="en-GB" sz="1100" baseline="0" dirty="0">
                <a:solidFill>
                  <a:schemeClr val="bg1"/>
                </a:solidFill>
                <a:latin typeface="Arial" pitchFamily="34" charset="0"/>
              </a:rPr>
              <a:t> Program</a:t>
            </a:r>
            <a:endParaRPr lang="en-GB" sz="1100" dirty="0">
              <a:solidFill>
                <a:schemeClr val="bg1"/>
              </a:solidFill>
              <a:latin typeface="Arial" pitchFamily="34" charset="0"/>
            </a:endParaRPr>
          </a:p>
          <a:p>
            <a:pPr algn="l" fontAlgn="base">
              <a:lnSpc>
                <a:spcPct val="100000"/>
              </a:lnSpc>
              <a:buClrTx/>
              <a:buSzTx/>
              <a:buFontTx/>
              <a:buNone/>
              <a:defRPr/>
            </a:pPr>
            <a:r>
              <a:rPr lang="en-GB" sz="1100" dirty="0">
                <a:solidFill>
                  <a:schemeClr val="bg1"/>
                </a:solidFill>
                <a:latin typeface="Arial" pitchFamily="34" charset="0"/>
                <a:cs typeface="Calibri"/>
              </a:rPr>
              <a:t>Copyright © ARM Ltd 2013</a:t>
            </a:r>
            <a:endParaRPr lang="en-GB" sz="1100" dirty="0">
              <a:solidFill>
                <a:schemeClr val="bg1"/>
              </a:solidFill>
              <a:latin typeface="Arial" pitchFamily="34" charset="0"/>
            </a:endParaRPr>
          </a:p>
        </p:txBody>
      </p:sp>
    </p:spTree>
  </p:cSld>
  <p:clrMapOvr>
    <a:masterClrMapping/>
  </p:clrMapOvr>
  <p:transition>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pull dir="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11151" y="906463"/>
            <a:ext cx="5837767" cy="5422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352117" y="906463"/>
            <a:ext cx="5839883" cy="5422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transition>
    <p:pull dir="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pull dir="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pull dir="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pull dir="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pull dir="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13851" y="12701"/>
            <a:ext cx="2978149" cy="63166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79400" y="12701"/>
            <a:ext cx="8731251" cy="63166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pull dir="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9400" y="12700"/>
            <a:ext cx="11912600" cy="839788"/>
          </a:xfrm>
        </p:spPr>
        <p:txBody>
          <a:bodyPr/>
          <a:lstStyle/>
          <a:p>
            <a:r>
              <a:rPr lang="en-US"/>
              <a:t>Click to edit Master title style</a:t>
            </a:r>
            <a:endParaRPr lang="en-GB"/>
          </a:p>
        </p:txBody>
      </p:sp>
      <p:sp>
        <p:nvSpPr>
          <p:cNvPr id="3" name="Text Placeholder 2"/>
          <p:cNvSpPr>
            <a:spLocks noGrp="1"/>
          </p:cNvSpPr>
          <p:nvPr>
            <p:ph type="body" sz="half" idx="1"/>
          </p:nvPr>
        </p:nvSpPr>
        <p:spPr>
          <a:xfrm>
            <a:off x="311151" y="906463"/>
            <a:ext cx="5837767" cy="542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352117" y="906463"/>
            <a:ext cx="5839883" cy="542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pull dir="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79400" y="12700"/>
            <a:ext cx="11912600" cy="839788"/>
          </a:xfrm>
        </p:spPr>
        <p:txBody>
          <a:bodyPr/>
          <a:lstStyle/>
          <a:p>
            <a:r>
              <a:rPr lang="en-US"/>
              <a:t>Click to edit Master title style</a:t>
            </a:r>
            <a:endParaRPr lang="en-GB"/>
          </a:p>
        </p:txBody>
      </p:sp>
      <p:sp>
        <p:nvSpPr>
          <p:cNvPr id="3" name="Content Placeholder 2"/>
          <p:cNvSpPr>
            <a:spLocks noGrp="1"/>
          </p:cNvSpPr>
          <p:nvPr>
            <p:ph sz="half" idx="1"/>
          </p:nvPr>
        </p:nvSpPr>
        <p:spPr>
          <a:xfrm>
            <a:off x="311151" y="906463"/>
            <a:ext cx="5837767" cy="542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52117" y="906463"/>
            <a:ext cx="5839883" cy="542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pull dir="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277285" y="0"/>
            <a:ext cx="11914716" cy="838200"/>
          </a:xfrm>
        </p:spPr>
        <p:txBody>
          <a:bodyPr/>
          <a:lstStyle/>
          <a:p>
            <a:r>
              <a:rPr lang="en-US"/>
              <a:t>Click to edit Master title style</a:t>
            </a:r>
            <a:endParaRPr lang="en-GB"/>
          </a:p>
        </p:txBody>
      </p:sp>
      <p:sp>
        <p:nvSpPr>
          <p:cNvPr id="3" name="Chart Placeholder 2"/>
          <p:cNvSpPr>
            <a:spLocks noGrp="1"/>
          </p:cNvSpPr>
          <p:nvPr>
            <p:ph type="chart" idx="1"/>
          </p:nvPr>
        </p:nvSpPr>
        <p:spPr>
          <a:xfrm>
            <a:off x="311152" y="906463"/>
            <a:ext cx="11880849" cy="5473700"/>
          </a:xfrm>
        </p:spPr>
        <p:txBody>
          <a:bodyPr/>
          <a:lstStyle/>
          <a:p>
            <a:pPr lvl="0"/>
            <a:r>
              <a:rPr lang="en-US" noProof="0"/>
              <a:t>Click icon to add chart</a:t>
            </a:r>
            <a:endParaRPr lang="en-GB" noProof="0" dirty="0"/>
          </a:p>
        </p:txBody>
      </p:sp>
      <p:sp>
        <p:nvSpPr>
          <p:cNvPr id="4" name="Rectangle 6"/>
          <p:cNvSpPr>
            <a:spLocks noGrp="1" noChangeArrowheads="1"/>
          </p:cNvSpPr>
          <p:nvPr>
            <p:ph type="sldNum" sz="quarter" idx="10"/>
          </p:nvPr>
        </p:nvSpPr>
        <p:spPr>
          <a:xfrm>
            <a:off x="9654118" y="6599239"/>
            <a:ext cx="569383" cy="238125"/>
          </a:xfrm>
          <a:prstGeom prst="rect">
            <a:avLst/>
          </a:prstGeom>
        </p:spPr>
        <p:txBody>
          <a:bodyPr/>
          <a:lstStyle>
            <a:lvl1pPr algn="ctr">
              <a:spcBef>
                <a:spcPct val="25000"/>
              </a:spcBef>
              <a:buSzPct val="125000"/>
              <a:buFont typeface="Wingdings" pitchFamily="2" charset="2"/>
              <a:buNone/>
              <a:defRPr>
                <a:ea typeface="ＭＳ Ｐゴシック" pitchFamily="34" charset="-128"/>
              </a:defRPr>
            </a:lvl1pPr>
          </a:lstStyle>
          <a:p>
            <a:fld id="{B6F15528-21DE-4FAA-801E-634DDDAF4B2B}" type="slidenum">
              <a:rPr lang="en-US" smtClean="0"/>
              <a:pPr/>
              <a:t>‹#›</a:t>
            </a:fld>
            <a:endParaRPr 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1D8BD707-D9CF-40AE-B4C6-C98DA3205C09}" type="datetimeFigureOut">
              <a:rPr lang="en-US" smtClean="0"/>
              <a:pPr/>
              <a:t>1/10/2020</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9400" y="12700"/>
            <a:ext cx="11912600" cy="839788"/>
          </a:xfrm>
        </p:spPr>
        <p:txBody>
          <a:bodyPr/>
          <a:lstStyle/>
          <a:p>
            <a:r>
              <a:rPr lang="en-US"/>
              <a:t>Click to edit Master title style</a:t>
            </a:r>
          </a:p>
        </p:txBody>
      </p:sp>
      <p:sp>
        <p:nvSpPr>
          <p:cNvPr id="3" name="Table Placeholder 2"/>
          <p:cNvSpPr>
            <a:spLocks noGrp="1"/>
          </p:cNvSpPr>
          <p:nvPr>
            <p:ph type="tbl" idx="1"/>
          </p:nvPr>
        </p:nvSpPr>
        <p:spPr>
          <a:xfrm>
            <a:off x="311152" y="906463"/>
            <a:ext cx="11880849" cy="5422900"/>
          </a:xfrm>
        </p:spPr>
        <p:txBody>
          <a:bodyPr/>
          <a:lstStyle/>
          <a:p>
            <a:r>
              <a:rPr lang="en-US"/>
              <a:t>Click icon to add table</a:t>
            </a:r>
          </a:p>
        </p:txBody>
      </p:sp>
    </p:spTree>
  </p:cSld>
  <p:clrMapOvr>
    <a:masterClrMapping/>
  </p:clrMapOvr>
  <p:transition spd="med">
    <p:pull dir="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70638" y="6495779"/>
            <a:ext cx="3735768" cy="226497"/>
          </a:xfrm>
          <a:prstGeom prst="rect">
            <a:avLst/>
          </a:prstGeom>
        </p:spPr>
      </p:pic>
      <p:sp>
        <p:nvSpPr>
          <p:cNvPr id="5" name="Title 4"/>
          <p:cNvSpPr>
            <a:spLocks noGrp="1"/>
          </p:cNvSpPr>
          <p:nvPr>
            <p:ph type="ctrTitle" hasCustomPrompt="1"/>
          </p:nvPr>
        </p:nvSpPr>
        <p:spPr>
          <a:xfrm>
            <a:off x="900235" y="1440000"/>
            <a:ext cx="11040000" cy="1920000"/>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
        <p:nvSpPr>
          <p:cNvPr id="20" name="Subtitle 19"/>
          <p:cNvSpPr>
            <a:spLocks noGrp="1"/>
          </p:cNvSpPr>
          <p:nvPr>
            <p:ph type="subTitle" idx="1" hasCustomPrompt="1"/>
          </p:nvPr>
        </p:nvSpPr>
        <p:spPr>
          <a:xfrm>
            <a:off x="900235" y="3600000"/>
            <a:ext cx="11040000" cy="960000"/>
          </a:xfrm>
        </p:spPr>
        <p:txBody>
          <a:bodyPr lIns="0" tIns="0" rIns="0"/>
          <a:lstStyle>
            <a:lvl1pPr marL="36576" indent="0" algn="r">
              <a:spcBef>
                <a:spcPts val="0"/>
              </a:spcBef>
              <a:buNone/>
              <a:defRPr sz="32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dirty="0"/>
              <a:t>Click to edit subtitle</a:t>
            </a:r>
            <a:endParaRPr kumimoji="0" lang="en-US" dirty="0"/>
          </a:p>
        </p:txBody>
      </p:sp>
    </p:spTree>
    <p:extLst>
      <p:ext uri="{BB962C8B-B14F-4D97-AF65-F5344CB8AC3E}">
        <p14:creationId xmlns:p14="http://schemas.microsoft.com/office/powerpoint/2010/main" val="28824972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672" y="1440000"/>
            <a:ext cx="1115865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4" name="TextBox 13"/>
          <p:cNvSpPr txBox="1"/>
          <p:nvPr/>
        </p:nvSpPr>
        <p:spPr>
          <a:xfrm>
            <a:off x="302458" y="1197429"/>
            <a:ext cx="914638" cy="914400"/>
          </a:xfrm>
          <a:prstGeom prst="rect">
            <a:avLst/>
          </a:prstGeom>
        </p:spPr>
        <p:txBody>
          <a:bodyPr vert="horz" wrap="none" lIns="0" tIns="0" rIns="0" bIns="0" rtlCol="0" anchor="t">
            <a:normAutofit/>
          </a:bodyPr>
          <a:lstStyle/>
          <a:p>
            <a:endParaRPr lang="en-US" sz="2400" dirty="0"/>
          </a:p>
        </p:txBody>
      </p:sp>
    </p:spTree>
    <p:extLst>
      <p:ext uri="{BB962C8B-B14F-4D97-AF65-F5344CB8AC3E}">
        <p14:creationId xmlns:p14="http://schemas.microsoft.com/office/powerpoint/2010/main" val="12067072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80002" y="1440000"/>
            <a:ext cx="527571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7782" y="1440000"/>
            <a:ext cx="5562551"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Tree>
    <p:extLst>
      <p:ext uri="{BB962C8B-B14F-4D97-AF65-F5344CB8AC3E}">
        <p14:creationId xmlns:p14="http://schemas.microsoft.com/office/powerpoint/2010/main" val="18157371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672" y="1440000"/>
            <a:ext cx="527571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7782" y="1440000"/>
            <a:ext cx="5562551"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739" y="920442"/>
            <a:ext cx="11162907"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458" y="1197429"/>
            <a:ext cx="914638" cy="914400"/>
          </a:xfrm>
          <a:prstGeom prst="rect">
            <a:avLst/>
          </a:prstGeom>
        </p:spPr>
        <p:txBody>
          <a:bodyPr vert="horz" wrap="none" lIns="0" tIns="0" rIns="0" bIns="0" rtlCol="0" anchor="t">
            <a:normAutofit/>
          </a:bodyPr>
          <a:lstStyle/>
          <a:p>
            <a:endParaRPr lang="en-US" sz="2400" dirty="0"/>
          </a:p>
        </p:txBody>
      </p:sp>
    </p:spTree>
    <p:extLst>
      <p:ext uri="{BB962C8B-B14F-4D97-AF65-F5344CB8AC3E}">
        <p14:creationId xmlns:p14="http://schemas.microsoft.com/office/powerpoint/2010/main" val="164452832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672" y="1440000"/>
            <a:ext cx="1115865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739" y="920442"/>
            <a:ext cx="11162907"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458" y="1197429"/>
            <a:ext cx="914638" cy="914400"/>
          </a:xfrm>
          <a:prstGeom prst="rect">
            <a:avLst/>
          </a:prstGeom>
        </p:spPr>
        <p:txBody>
          <a:bodyPr vert="horz" wrap="none" lIns="0" tIns="0" rIns="0" bIns="0" rtlCol="0" anchor="t">
            <a:normAutofit/>
          </a:bodyPr>
          <a:lstStyle/>
          <a:p>
            <a:endParaRPr lang="en-US" sz="2400" dirty="0"/>
          </a:p>
        </p:txBody>
      </p:sp>
    </p:spTree>
    <p:extLst>
      <p:ext uri="{BB962C8B-B14F-4D97-AF65-F5344CB8AC3E}">
        <p14:creationId xmlns:p14="http://schemas.microsoft.com/office/powerpoint/2010/main" val="23118552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80001" y="1440000"/>
            <a:ext cx="1116033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7" name="Rectangle 6"/>
          <p:cNvSpPr/>
          <p:nvPr/>
        </p:nvSpPr>
        <p:spPr bwMode="auto">
          <a:xfrm>
            <a:off x="0" y="1524003"/>
            <a:ext cx="12192000"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8" name="Rectangle 7"/>
          <p:cNvSpPr/>
          <p:nvPr/>
        </p:nvSpPr>
        <p:spPr bwMode="auto">
          <a:xfrm>
            <a:off x="3989325" y="1023286"/>
            <a:ext cx="4083712"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9" name="Rectangle 8"/>
          <p:cNvSpPr/>
          <p:nvPr/>
        </p:nvSpPr>
        <p:spPr bwMode="auto">
          <a:xfrm>
            <a:off x="3989325" y="6105410"/>
            <a:ext cx="4083712"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
        <p:nvSpPr>
          <p:cNvPr id="11" name="Rectangle 10"/>
          <p:cNvSpPr/>
          <p:nvPr/>
        </p:nvSpPr>
        <p:spPr bwMode="auto">
          <a:xfrm>
            <a:off x="3989325" y="835138"/>
            <a:ext cx="4083712"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2" name="Rectangle 11"/>
          <p:cNvSpPr/>
          <p:nvPr/>
        </p:nvSpPr>
        <p:spPr bwMode="auto">
          <a:xfrm>
            <a:off x="3989325" y="6153730"/>
            <a:ext cx="4083712"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Tree>
    <p:extLst>
      <p:ext uri="{BB962C8B-B14F-4D97-AF65-F5344CB8AC3E}">
        <p14:creationId xmlns:p14="http://schemas.microsoft.com/office/powerpoint/2010/main" val="17177798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5" name="Rectangle 4"/>
          <p:cNvSpPr/>
          <p:nvPr/>
        </p:nvSpPr>
        <p:spPr bwMode="auto">
          <a:xfrm>
            <a:off x="0" y="1524003"/>
            <a:ext cx="12192000"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6" name="Rectangle 5"/>
          <p:cNvSpPr/>
          <p:nvPr/>
        </p:nvSpPr>
        <p:spPr bwMode="auto">
          <a:xfrm>
            <a:off x="3989325" y="1023286"/>
            <a:ext cx="4083712"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7" name="Rectangle 6"/>
          <p:cNvSpPr/>
          <p:nvPr/>
        </p:nvSpPr>
        <p:spPr bwMode="auto">
          <a:xfrm>
            <a:off x="3989325" y="6105410"/>
            <a:ext cx="4083712"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1" name="Straight Connector 10"/>
          <p:cNvCxnSpPr/>
          <p:nvPr/>
        </p:nvCxnSpPr>
        <p:spPr>
          <a:xfrm>
            <a:off x="606730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80002" y="1440000"/>
            <a:ext cx="527571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3" name="Content Placeholder 3"/>
          <p:cNvSpPr>
            <a:spLocks noGrp="1"/>
          </p:cNvSpPr>
          <p:nvPr>
            <p:ph sz="half" idx="2" hasCustomPrompt="1"/>
          </p:nvPr>
        </p:nvSpPr>
        <p:spPr>
          <a:xfrm>
            <a:off x="6078383" y="1440000"/>
            <a:ext cx="556194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0" name="Rectangle 9"/>
          <p:cNvSpPr/>
          <p:nvPr/>
        </p:nvSpPr>
        <p:spPr bwMode="auto">
          <a:xfrm>
            <a:off x="3989325" y="835138"/>
            <a:ext cx="4083712"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4" name="Rectangle 13"/>
          <p:cNvSpPr/>
          <p:nvPr/>
        </p:nvSpPr>
        <p:spPr bwMode="auto">
          <a:xfrm>
            <a:off x="3989325" y="6153730"/>
            <a:ext cx="4083712"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5" name="Straight Connector 14"/>
          <p:cNvCxnSpPr/>
          <p:nvPr/>
        </p:nvCxnSpPr>
        <p:spPr>
          <a:xfrm>
            <a:off x="468785"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06730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2790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11151" y="906463"/>
            <a:ext cx="5837767" cy="5422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352117" y="906463"/>
            <a:ext cx="5839883" cy="5422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pull dir="ru"/>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235" y="2796215"/>
            <a:ext cx="11040000" cy="1013625"/>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Tree>
    <p:extLst>
      <p:ext uri="{BB962C8B-B14F-4D97-AF65-F5344CB8AC3E}">
        <p14:creationId xmlns:p14="http://schemas.microsoft.com/office/powerpoint/2010/main" val="8020802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5390" y="2540003"/>
            <a:ext cx="9278624" cy="1479663"/>
          </a:xfrm>
        </p:spPr>
        <p:txBody>
          <a:bodyPr lIns="0" tIns="0" rIns="0" bIns="0">
            <a:noAutofit/>
          </a:bodyPr>
          <a:lstStyle>
            <a:lvl1pPr algn="l">
              <a:defRPr sz="3200" b="0" baseline="0">
                <a:solidFill>
                  <a:schemeClr val="accent1"/>
                </a:solidFill>
                <a:effectLst/>
              </a:defRPr>
            </a:lvl1pPr>
          </a:lstStyle>
          <a:p>
            <a:r>
              <a:rPr kumimoji="0" lang="en-GB" dirty="0"/>
              <a:t>Type or insert a quote into this box ensuring each line of text is as equal as possible.  There are three line to fill so please edit as required.  Character count </a:t>
            </a:r>
            <a:r>
              <a:rPr kumimoji="0" lang="en-GB" dirty="0" err="1"/>
              <a:t>approx</a:t>
            </a:r>
            <a:r>
              <a:rPr kumimoji="0" lang="en-GB" dirty="0"/>
              <a:t> 160</a:t>
            </a:r>
            <a:endParaRPr kumimoji="0" lang="en-US" dirty="0"/>
          </a:p>
        </p:txBody>
      </p:sp>
      <p:sp>
        <p:nvSpPr>
          <p:cNvPr id="12" name="TextBox 11"/>
          <p:cNvSpPr txBox="1"/>
          <p:nvPr/>
        </p:nvSpPr>
        <p:spPr>
          <a:xfrm>
            <a:off x="3359418" y="4515556"/>
            <a:ext cx="914638" cy="914400"/>
          </a:xfrm>
          <a:prstGeom prst="rect">
            <a:avLst/>
          </a:prstGeom>
        </p:spPr>
        <p:txBody>
          <a:bodyPr vert="horz" wrap="none" lIns="0" tIns="0" rIns="0" bIns="0" rtlCol="0" anchor="t">
            <a:normAutofit/>
          </a:bodyPr>
          <a:lstStyle/>
          <a:p>
            <a:endParaRPr lang="en-US" sz="2400" dirty="0"/>
          </a:p>
        </p:txBody>
      </p:sp>
      <p:sp>
        <p:nvSpPr>
          <p:cNvPr id="14" name="Text Placeholder 13"/>
          <p:cNvSpPr>
            <a:spLocks noGrp="1"/>
          </p:cNvSpPr>
          <p:nvPr>
            <p:ph type="body" sz="quarter" idx="11" hasCustomPrompt="1"/>
          </p:nvPr>
        </p:nvSpPr>
        <p:spPr>
          <a:xfrm>
            <a:off x="6182456" y="4524561"/>
            <a:ext cx="4712219" cy="546041"/>
          </a:xfrm>
        </p:spPr>
        <p:txBody>
          <a:bodyPr/>
          <a:lstStyle>
            <a:lvl1pPr marL="0" indent="0" algn="r">
              <a:buNone/>
              <a:defRPr sz="1200">
                <a:solidFill>
                  <a:srgbClr val="7F7F7F"/>
                </a:solidFill>
              </a:defRPr>
            </a:lvl1pPr>
            <a:lvl2pPr marL="538162" indent="0">
              <a:buNone/>
              <a:defRPr sz="1200">
                <a:solidFill>
                  <a:srgbClr val="7F7F7F"/>
                </a:solidFill>
              </a:defRPr>
            </a:lvl2pPr>
            <a:lvl3pPr marL="538162" indent="0">
              <a:buNone/>
              <a:defRPr sz="1200">
                <a:solidFill>
                  <a:srgbClr val="7F7F7F"/>
                </a:solidFill>
              </a:defRPr>
            </a:lvl3pPr>
            <a:lvl4pPr marL="538162" indent="0">
              <a:buNone/>
              <a:defRPr sz="1200">
                <a:solidFill>
                  <a:srgbClr val="7F7F7F"/>
                </a:solidFill>
              </a:defRPr>
            </a:lvl4pPr>
            <a:lvl5pPr marL="538162" indent="0">
              <a:buNone/>
              <a:defRPr sz="1200">
                <a:solidFill>
                  <a:srgbClr val="7F7F7F"/>
                </a:solidFill>
              </a:defRPr>
            </a:lvl5pPr>
          </a:lstStyle>
          <a:p>
            <a:pPr lvl="0"/>
            <a:r>
              <a:rPr lang="en-GB" dirty="0"/>
              <a:t>Type acknowledgement or source of statement</a:t>
            </a:r>
            <a:endParaRPr lang="en-US" dirty="0"/>
          </a:p>
        </p:txBody>
      </p:sp>
    </p:spTree>
    <p:extLst>
      <p:ext uri="{BB962C8B-B14F-4D97-AF65-F5344CB8AC3E}">
        <p14:creationId xmlns:p14="http://schemas.microsoft.com/office/powerpoint/2010/main" val="346842333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4166867"/>
      </p:ext>
    </p:extLst>
  </p:cSld>
  <p:clrMapOvr>
    <a:masterClrMapping/>
  </p:clrMapOvr>
  <p:transition>
    <p:pull dir="ru"/>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72826375"/>
      </p:ext>
    </p:extLst>
  </p:cSld>
  <p:clrMapOvr>
    <a:masterClrMapping/>
  </p:clrMapOvr>
  <p:transition>
    <p:pull dir="ru"/>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62735089"/>
      </p:ext>
    </p:extLst>
  </p:cSld>
  <p:clrMapOvr>
    <a:masterClrMapping/>
  </p:clrMapOvr>
  <p:transition>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transition>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2.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theme" Target="../theme/theme3.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image" Target="../media/image5.png"/><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8" cstate="print"/>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279400" y="12700"/>
            <a:ext cx="11912600" cy="839788"/>
          </a:xfrm>
          <a:prstGeom prst="rect">
            <a:avLst/>
          </a:prstGeom>
          <a:noFill/>
          <a:ln w="9525">
            <a:noFill/>
            <a:miter lim="800000"/>
            <a:headEnd/>
            <a:tailEnd/>
          </a:ln>
        </p:spPr>
        <p:txBody>
          <a:bodyPr vert="horz" wrap="square" lIns="80151" tIns="40076" rIns="80151" bIns="40076" numCol="1" anchor="ctr" anchorCtr="0" compatLnSpc="1">
            <a:prstTxWarp prst="textNoShape">
              <a:avLst/>
            </a:prstTxWarp>
          </a:bodyPr>
          <a:lstStyle/>
          <a:p>
            <a:pPr lvl="0"/>
            <a:r>
              <a:rPr lang="en-US"/>
              <a:t>Click to edit Master title style</a:t>
            </a:r>
            <a:endParaRPr lang="en-GB" dirty="0"/>
          </a:p>
        </p:txBody>
      </p:sp>
      <p:sp>
        <p:nvSpPr>
          <p:cNvPr id="4099" name="Rectangle 3"/>
          <p:cNvSpPr>
            <a:spLocks noGrp="1" noChangeArrowheads="1"/>
          </p:cNvSpPr>
          <p:nvPr>
            <p:ph type="body" idx="1"/>
          </p:nvPr>
        </p:nvSpPr>
        <p:spPr bwMode="auto">
          <a:xfrm>
            <a:off x="311152" y="906463"/>
            <a:ext cx="11880849" cy="5422900"/>
          </a:xfrm>
          <a:prstGeom prst="rect">
            <a:avLst/>
          </a:prstGeom>
          <a:noFill/>
          <a:ln w="9525">
            <a:noFill/>
            <a:miter lim="800000"/>
            <a:headEnd/>
            <a:tailEnd/>
          </a:ln>
        </p:spPr>
        <p:txBody>
          <a:bodyPr vert="horz" wrap="square" lIns="80151" tIns="40076" rIns="80151" bIns="40076" numCol="1" anchor="t" anchorCtr="0" compatLnSpc="1">
            <a:prstTxWarp prst="textNoShape">
              <a:avLst/>
            </a:prstTxWarp>
          </a:bodyPr>
          <a:lstStyle/>
          <a:p>
            <a:pPr lvl="0"/>
            <a:r>
              <a:rPr lang="en-GB" dirty="0"/>
              <a:t>Click to edit Master text styles</a:t>
            </a:r>
          </a:p>
          <a:p>
            <a:pPr lvl="1"/>
            <a:r>
              <a:rPr lang="en-GB" dirty="0"/>
              <a:t>Second</a:t>
            </a:r>
          </a:p>
          <a:p>
            <a:pPr lvl="2"/>
            <a:r>
              <a:rPr lang="en-GB" dirty="0"/>
              <a:t>Third</a:t>
            </a:r>
          </a:p>
          <a:p>
            <a:pPr lvl="3"/>
            <a:r>
              <a:rPr lang="en-GB" dirty="0"/>
              <a:t>Fourth</a:t>
            </a:r>
          </a:p>
        </p:txBody>
      </p:sp>
      <p:sp>
        <p:nvSpPr>
          <p:cNvPr id="830468" name="Line 4"/>
          <p:cNvSpPr>
            <a:spLocks noChangeShapeType="1"/>
          </p:cNvSpPr>
          <p:nvPr/>
        </p:nvSpPr>
        <p:spPr bwMode="gray">
          <a:xfrm>
            <a:off x="457200" y="787400"/>
            <a:ext cx="11734800" cy="0"/>
          </a:xfrm>
          <a:prstGeom prst="line">
            <a:avLst/>
          </a:prstGeom>
          <a:noFill/>
          <a:ln w="12700">
            <a:solidFill>
              <a:schemeClr val="bg2"/>
            </a:solidFill>
            <a:round/>
            <a:headEnd/>
            <a:tailEnd/>
          </a:ln>
          <a:effectLst/>
        </p:spPr>
        <p:txBody>
          <a:bodyPr lIns="80167" tIns="40084" rIns="80167" bIns="40084" anchor="ctr"/>
          <a:lstStyle/>
          <a:p>
            <a:pPr>
              <a:defRPr/>
            </a:pPr>
            <a:endParaRPr lang="en-GB" sz="2400">
              <a:latin typeface="Arial" pitchFamily="34" charset="0"/>
            </a:endParaRPr>
          </a:p>
        </p:txBody>
      </p:sp>
      <p:sp>
        <p:nvSpPr>
          <p:cNvPr id="830469" name="Line 5"/>
          <p:cNvSpPr>
            <a:spLocks noChangeShapeType="1"/>
          </p:cNvSpPr>
          <p:nvPr/>
        </p:nvSpPr>
        <p:spPr bwMode="gray">
          <a:xfrm>
            <a:off x="0" y="6373813"/>
            <a:ext cx="12192000" cy="0"/>
          </a:xfrm>
          <a:prstGeom prst="line">
            <a:avLst/>
          </a:prstGeom>
          <a:noFill/>
          <a:ln w="19050">
            <a:solidFill>
              <a:schemeClr val="bg2"/>
            </a:solidFill>
            <a:round/>
            <a:headEnd/>
            <a:tailEnd/>
          </a:ln>
          <a:effectLst/>
        </p:spPr>
        <p:txBody>
          <a:bodyPr lIns="80167" tIns="40084" rIns="80167" bIns="40084" anchor="ctr"/>
          <a:lstStyle/>
          <a:p>
            <a:pPr>
              <a:defRPr/>
            </a:pPr>
            <a:endParaRPr lang="en-GB" sz="2400">
              <a:latin typeface="Arial" pitchFamily="34" charset="0"/>
            </a:endParaRPr>
          </a:p>
        </p:txBody>
      </p:sp>
      <p:sp>
        <p:nvSpPr>
          <p:cNvPr id="830470" name="Rectangle 6"/>
          <p:cNvSpPr>
            <a:spLocks noChangeArrowheads="1"/>
          </p:cNvSpPr>
          <p:nvPr/>
        </p:nvSpPr>
        <p:spPr bwMode="invGray">
          <a:xfrm>
            <a:off x="9795933" y="6537326"/>
            <a:ext cx="349452" cy="265617"/>
          </a:xfrm>
          <a:prstGeom prst="rect">
            <a:avLst/>
          </a:prstGeom>
          <a:noFill/>
          <a:ln w="38100" algn="ctr">
            <a:noFill/>
            <a:miter lim="800000"/>
            <a:headEnd/>
            <a:tailEnd/>
          </a:ln>
          <a:effectLst/>
        </p:spPr>
        <p:txBody>
          <a:bodyPr wrap="none" lIns="80167" tIns="40084" rIns="80167" bIns="40084">
            <a:spAutoFit/>
          </a:bodyPr>
          <a:lstStyle/>
          <a:p>
            <a:pPr defTabSz="801688">
              <a:defRPr/>
            </a:pPr>
            <a:fld id="{A1A00B9A-5B0F-4DB6-8E15-38D31F7471AF}" type="slidenum">
              <a:rPr lang="en-GB" sz="1200">
                <a:solidFill>
                  <a:srgbClr val="FFFFFF"/>
                </a:solidFill>
                <a:latin typeface="Arial" pitchFamily="34" charset="0"/>
              </a:rPr>
              <a:pPr defTabSz="801688">
                <a:defRPr/>
              </a:pPr>
              <a:t>‹#›</a:t>
            </a:fld>
            <a:endParaRPr lang="en-GB" sz="1200">
              <a:solidFill>
                <a:srgbClr val="FFFFFF"/>
              </a:solidFill>
              <a:latin typeface="Arial" pitchFamily="34" charset="0"/>
            </a:endParaRPr>
          </a:p>
        </p:txBody>
      </p:sp>
      <p:sp>
        <p:nvSpPr>
          <p:cNvPr id="830471" name="Text Box 7"/>
          <p:cNvSpPr txBox="1">
            <a:spLocks noChangeArrowheads="1"/>
          </p:cNvSpPr>
          <p:nvPr userDrawn="1"/>
        </p:nvSpPr>
        <p:spPr bwMode="invGray">
          <a:xfrm>
            <a:off x="406400" y="6400801"/>
            <a:ext cx="3048000" cy="430887"/>
          </a:xfrm>
          <a:prstGeom prst="rect">
            <a:avLst/>
          </a:prstGeom>
          <a:noFill/>
          <a:ln w="38100">
            <a:noFill/>
            <a:miter lim="800000"/>
            <a:headEnd/>
            <a:tailEnd/>
          </a:ln>
          <a:effectLst/>
        </p:spPr>
        <p:txBody>
          <a:bodyPr wrap="square" anchor="ctr">
            <a:spAutoFit/>
          </a:bodyPr>
          <a:lstStyle/>
          <a:p>
            <a:pPr algn="l" fontAlgn="base">
              <a:lnSpc>
                <a:spcPct val="100000"/>
              </a:lnSpc>
              <a:buClrTx/>
              <a:buSzTx/>
              <a:buFontTx/>
              <a:buNone/>
              <a:defRPr/>
            </a:pPr>
            <a:r>
              <a:rPr lang="en-GB" sz="1100" dirty="0">
                <a:solidFill>
                  <a:schemeClr val="bg1"/>
                </a:solidFill>
                <a:latin typeface="Arial" pitchFamily="34" charset="0"/>
              </a:rPr>
              <a:t>ARM University</a:t>
            </a:r>
            <a:r>
              <a:rPr lang="en-GB" sz="1100" baseline="0" dirty="0">
                <a:solidFill>
                  <a:schemeClr val="bg1"/>
                </a:solidFill>
                <a:latin typeface="Arial" pitchFamily="34" charset="0"/>
              </a:rPr>
              <a:t> Program</a:t>
            </a:r>
            <a:endParaRPr lang="en-GB" sz="1100" dirty="0">
              <a:solidFill>
                <a:schemeClr val="bg1"/>
              </a:solidFill>
              <a:latin typeface="Arial" pitchFamily="34" charset="0"/>
            </a:endParaRPr>
          </a:p>
          <a:p>
            <a:pPr algn="l" fontAlgn="base">
              <a:lnSpc>
                <a:spcPct val="100000"/>
              </a:lnSpc>
              <a:buClrTx/>
              <a:buSzTx/>
              <a:buFontTx/>
              <a:buNone/>
              <a:defRPr/>
            </a:pPr>
            <a:r>
              <a:rPr lang="en-GB" sz="1100" dirty="0">
                <a:solidFill>
                  <a:schemeClr val="bg1"/>
                </a:solidFill>
                <a:latin typeface="Arial" pitchFamily="34" charset="0"/>
                <a:cs typeface="Calibri"/>
              </a:rPr>
              <a:t>Copyright © ARM Ltd 2013</a:t>
            </a:r>
            <a:endParaRPr lang="en-GB" sz="1100" dirty="0">
              <a:solidFill>
                <a:schemeClr val="bg1"/>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transition>
    <p:pull dir="ru"/>
  </p:transition>
  <p:txStyles>
    <p:titleStyle>
      <a:lvl1pPr algn="l" defTabSz="801688" rtl="0" eaLnBrk="1" fontAlgn="base" hangingPunct="1">
        <a:spcBef>
          <a:spcPct val="0"/>
        </a:spcBef>
        <a:spcAft>
          <a:spcPct val="0"/>
        </a:spcAft>
        <a:defRPr sz="3600" b="1">
          <a:solidFill>
            <a:schemeClr val="tx1"/>
          </a:solidFill>
          <a:latin typeface="+mj-lt"/>
          <a:ea typeface="+mj-ea"/>
          <a:cs typeface="+mj-cs"/>
        </a:defRPr>
      </a:lvl1pPr>
      <a:lvl2pPr algn="l" defTabSz="801688" rtl="0" eaLnBrk="1" fontAlgn="base" hangingPunct="1">
        <a:spcBef>
          <a:spcPct val="0"/>
        </a:spcBef>
        <a:spcAft>
          <a:spcPct val="0"/>
        </a:spcAft>
        <a:defRPr sz="3600" b="1">
          <a:solidFill>
            <a:schemeClr val="tx1"/>
          </a:solidFill>
          <a:latin typeface="Arial" pitchFamily="34" charset="0"/>
        </a:defRPr>
      </a:lvl2pPr>
      <a:lvl3pPr algn="l" defTabSz="801688" rtl="0" eaLnBrk="1" fontAlgn="base" hangingPunct="1">
        <a:spcBef>
          <a:spcPct val="0"/>
        </a:spcBef>
        <a:spcAft>
          <a:spcPct val="0"/>
        </a:spcAft>
        <a:defRPr sz="3600" b="1">
          <a:solidFill>
            <a:schemeClr val="tx1"/>
          </a:solidFill>
          <a:latin typeface="Arial" pitchFamily="34" charset="0"/>
        </a:defRPr>
      </a:lvl3pPr>
      <a:lvl4pPr algn="l" defTabSz="801688" rtl="0" eaLnBrk="1" fontAlgn="base" hangingPunct="1">
        <a:spcBef>
          <a:spcPct val="0"/>
        </a:spcBef>
        <a:spcAft>
          <a:spcPct val="0"/>
        </a:spcAft>
        <a:defRPr sz="3600" b="1">
          <a:solidFill>
            <a:schemeClr val="tx1"/>
          </a:solidFill>
          <a:latin typeface="Arial" pitchFamily="34" charset="0"/>
        </a:defRPr>
      </a:lvl4pPr>
      <a:lvl5pPr algn="l" defTabSz="801688" rtl="0" eaLnBrk="1" fontAlgn="base" hangingPunct="1">
        <a:spcBef>
          <a:spcPct val="0"/>
        </a:spcBef>
        <a:spcAft>
          <a:spcPct val="0"/>
        </a:spcAft>
        <a:defRPr sz="3600" b="1">
          <a:solidFill>
            <a:schemeClr val="tx1"/>
          </a:solidFill>
          <a:latin typeface="Arial" pitchFamily="34" charset="0"/>
        </a:defRPr>
      </a:lvl5pPr>
      <a:lvl6pPr marL="457200" algn="l" defTabSz="801688" rtl="0" eaLnBrk="1" fontAlgn="base" hangingPunct="1">
        <a:spcBef>
          <a:spcPct val="0"/>
        </a:spcBef>
        <a:spcAft>
          <a:spcPct val="0"/>
        </a:spcAft>
        <a:defRPr sz="3600" b="1">
          <a:solidFill>
            <a:schemeClr val="tx1"/>
          </a:solidFill>
          <a:latin typeface="Arial" pitchFamily="34" charset="0"/>
        </a:defRPr>
      </a:lvl6pPr>
      <a:lvl7pPr marL="914400" algn="l" defTabSz="801688" rtl="0" eaLnBrk="1" fontAlgn="base" hangingPunct="1">
        <a:spcBef>
          <a:spcPct val="0"/>
        </a:spcBef>
        <a:spcAft>
          <a:spcPct val="0"/>
        </a:spcAft>
        <a:defRPr sz="3600" b="1">
          <a:solidFill>
            <a:schemeClr val="tx1"/>
          </a:solidFill>
          <a:latin typeface="Arial" pitchFamily="34" charset="0"/>
        </a:defRPr>
      </a:lvl7pPr>
      <a:lvl8pPr marL="1371600" algn="l" defTabSz="801688" rtl="0" eaLnBrk="1" fontAlgn="base" hangingPunct="1">
        <a:spcBef>
          <a:spcPct val="0"/>
        </a:spcBef>
        <a:spcAft>
          <a:spcPct val="0"/>
        </a:spcAft>
        <a:defRPr sz="3600" b="1">
          <a:solidFill>
            <a:schemeClr val="tx1"/>
          </a:solidFill>
          <a:latin typeface="Arial" pitchFamily="34" charset="0"/>
        </a:defRPr>
      </a:lvl8pPr>
      <a:lvl9pPr marL="1828800" algn="l" defTabSz="801688" rtl="0" eaLnBrk="1" fontAlgn="base" hangingPunct="1">
        <a:spcBef>
          <a:spcPct val="0"/>
        </a:spcBef>
        <a:spcAft>
          <a:spcPct val="0"/>
        </a:spcAft>
        <a:defRPr sz="3600" b="1">
          <a:solidFill>
            <a:schemeClr val="tx1"/>
          </a:solidFill>
          <a:latin typeface="Arial" pitchFamily="34" charset="0"/>
        </a:defRPr>
      </a:lvl9pPr>
    </p:titleStyle>
    <p:bodyStyle>
      <a:lvl1pPr marL="301625" indent="-301625" algn="l" defTabSz="801688" rtl="0" eaLnBrk="1" fontAlgn="ctr" hangingPunct="1">
        <a:spcBef>
          <a:spcPct val="25000"/>
        </a:spcBef>
        <a:spcAft>
          <a:spcPct val="0"/>
        </a:spcAft>
        <a:buClr>
          <a:schemeClr val="bg2"/>
        </a:buClr>
        <a:buSzPct val="125000"/>
        <a:buFont typeface="Wingdings" pitchFamily="2" charset="2"/>
        <a:buChar char="§"/>
        <a:defRPr b="1">
          <a:solidFill>
            <a:schemeClr val="tx1"/>
          </a:solidFill>
          <a:latin typeface="+mn-lt"/>
          <a:ea typeface="+mn-ea"/>
          <a:cs typeface="+mn-cs"/>
        </a:defRPr>
      </a:lvl1pPr>
      <a:lvl2pPr marL="650875" indent="-249238" algn="l" defTabSz="801688" rtl="0" eaLnBrk="1" fontAlgn="ctr" hangingPunct="1">
        <a:spcBef>
          <a:spcPct val="25000"/>
        </a:spcBef>
        <a:spcAft>
          <a:spcPct val="0"/>
        </a:spcAft>
        <a:buClr>
          <a:schemeClr val="bg2"/>
        </a:buClr>
        <a:buSzPct val="125000"/>
        <a:buFont typeface="Wingdings" pitchFamily="2" charset="2"/>
        <a:buChar char="§"/>
        <a:defRPr sz="1700">
          <a:solidFill>
            <a:schemeClr val="tx1"/>
          </a:solidFill>
          <a:latin typeface="+mn-lt"/>
        </a:defRPr>
      </a:lvl2pPr>
      <a:lvl3pPr marL="1001713" indent="-200025" algn="l" defTabSz="801688" rtl="0" eaLnBrk="1" fontAlgn="ctr" hangingPunct="1">
        <a:spcBef>
          <a:spcPct val="25000"/>
        </a:spcBef>
        <a:spcAft>
          <a:spcPct val="0"/>
        </a:spcAft>
        <a:buClr>
          <a:schemeClr val="bg2"/>
        </a:buClr>
        <a:buSzPct val="125000"/>
        <a:buFont typeface="Wingdings" pitchFamily="2" charset="2"/>
        <a:buChar char="§"/>
        <a:defRPr sz="1600">
          <a:solidFill>
            <a:schemeClr val="tx1"/>
          </a:solidFill>
          <a:latin typeface="+mn-lt"/>
        </a:defRPr>
      </a:lvl3pPr>
      <a:lvl4pPr marL="1403350" indent="-200025" algn="l" defTabSz="801688" rtl="0" eaLnBrk="1" fontAlgn="ctr" hangingPunct="1">
        <a:spcBef>
          <a:spcPct val="25000"/>
        </a:spcBef>
        <a:spcAft>
          <a:spcPct val="0"/>
        </a:spcAft>
        <a:buClr>
          <a:schemeClr val="bg2"/>
        </a:buClr>
        <a:buSzPct val="125000"/>
        <a:buFont typeface="Wingdings" pitchFamily="2" charset="2"/>
        <a:buChar char="§"/>
        <a:defRPr sz="1500">
          <a:solidFill>
            <a:schemeClr val="tx1"/>
          </a:solidFill>
          <a:latin typeface="+mn-lt"/>
        </a:defRPr>
      </a:lvl4pPr>
      <a:lvl5pPr marL="18034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5pPr>
      <a:lvl6pPr marL="22606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6pPr>
      <a:lvl7pPr marL="27178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7pPr>
      <a:lvl8pPr marL="31750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8pPr>
      <a:lvl9pPr marL="36322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C:\Users\Alex\Documents\Teaching\Book Writin'\ARM Cortex M0Plus\Production\ARM Footer.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6359652"/>
            <a:ext cx="12192000" cy="498348"/>
          </a:xfrm>
          <a:prstGeom prst="rect">
            <a:avLst/>
          </a:prstGeom>
          <a:noFill/>
          <a:extLst>
            <a:ext uri="{909E8E84-426E-40DD-AFC4-6F175D3DCCD1}">
              <a14:hiddenFill xmlns:a14="http://schemas.microsoft.com/office/drawing/2010/main">
                <a:solidFill>
                  <a:srgbClr val="FFFFFF"/>
                </a:solidFill>
              </a14:hiddenFill>
            </a:ext>
          </a:extLst>
        </p:spPr>
      </p:pic>
      <p:sp>
        <p:nvSpPr>
          <p:cNvPr id="4098" name="Rectangle 2"/>
          <p:cNvSpPr>
            <a:spLocks noGrp="1" noChangeArrowheads="1"/>
          </p:cNvSpPr>
          <p:nvPr>
            <p:ph type="title"/>
          </p:nvPr>
        </p:nvSpPr>
        <p:spPr bwMode="auto">
          <a:xfrm>
            <a:off x="279400" y="12700"/>
            <a:ext cx="11912600" cy="839788"/>
          </a:xfrm>
          <a:prstGeom prst="rect">
            <a:avLst/>
          </a:prstGeom>
          <a:noFill/>
          <a:ln w="9525">
            <a:noFill/>
            <a:miter lim="800000"/>
            <a:headEnd/>
            <a:tailEnd/>
          </a:ln>
        </p:spPr>
        <p:txBody>
          <a:bodyPr vert="horz" wrap="square" lIns="80151" tIns="40076" rIns="80151" bIns="40076" numCol="1" anchor="ctr" anchorCtr="0" compatLnSpc="1">
            <a:prstTxWarp prst="textNoShape">
              <a:avLst/>
            </a:prstTxWarp>
          </a:bodyPr>
          <a:lstStyle/>
          <a:p>
            <a:pPr lvl="0"/>
            <a:r>
              <a:rPr lang="en-US"/>
              <a:t>Click to edit Master title style</a:t>
            </a:r>
            <a:endParaRPr lang="en-GB" dirty="0"/>
          </a:p>
        </p:txBody>
      </p:sp>
      <p:sp>
        <p:nvSpPr>
          <p:cNvPr id="4099" name="Rectangle 3"/>
          <p:cNvSpPr>
            <a:spLocks noGrp="1" noChangeArrowheads="1"/>
          </p:cNvSpPr>
          <p:nvPr>
            <p:ph type="body" idx="1"/>
          </p:nvPr>
        </p:nvSpPr>
        <p:spPr bwMode="auto">
          <a:xfrm>
            <a:off x="311152" y="906463"/>
            <a:ext cx="11880849" cy="5422900"/>
          </a:xfrm>
          <a:prstGeom prst="rect">
            <a:avLst/>
          </a:prstGeom>
          <a:noFill/>
          <a:ln w="9525">
            <a:noFill/>
            <a:miter lim="800000"/>
            <a:headEnd/>
            <a:tailEnd/>
          </a:ln>
        </p:spPr>
        <p:txBody>
          <a:bodyPr vert="horz" wrap="square" lIns="80151" tIns="40076" rIns="80151" bIns="40076" numCol="1" anchor="t" anchorCtr="0" compatLnSpc="1">
            <a:prstTxWarp prst="textNoShape">
              <a:avLst/>
            </a:prstTxWarp>
          </a:bodyPr>
          <a:lstStyle/>
          <a:p>
            <a:pPr lvl="0"/>
            <a:r>
              <a:rPr lang="en-GB" dirty="0"/>
              <a:t>Click to edit Master text styles</a:t>
            </a:r>
          </a:p>
          <a:p>
            <a:pPr lvl="1"/>
            <a:r>
              <a:rPr lang="en-GB" dirty="0"/>
              <a:t>Second</a:t>
            </a:r>
          </a:p>
          <a:p>
            <a:pPr lvl="2"/>
            <a:r>
              <a:rPr lang="en-GB" dirty="0"/>
              <a:t>Third</a:t>
            </a:r>
          </a:p>
          <a:p>
            <a:pPr lvl="3"/>
            <a:r>
              <a:rPr lang="en-GB" dirty="0"/>
              <a:t>Fourth</a:t>
            </a:r>
          </a:p>
        </p:txBody>
      </p:sp>
      <p:sp>
        <p:nvSpPr>
          <p:cNvPr id="830468" name="Line 4"/>
          <p:cNvSpPr>
            <a:spLocks noChangeShapeType="1"/>
          </p:cNvSpPr>
          <p:nvPr/>
        </p:nvSpPr>
        <p:spPr bwMode="gray">
          <a:xfrm>
            <a:off x="457200" y="787400"/>
            <a:ext cx="11734800" cy="0"/>
          </a:xfrm>
          <a:prstGeom prst="line">
            <a:avLst/>
          </a:prstGeom>
          <a:noFill/>
          <a:ln w="12700">
            <a:solidFill>
              <a:schemeClr val="bg2"/>
            </a:solidFill>
            <a:round/>
            <a:headEnd/>
            <a:tailEnd/>
          </a:ln>
          <a:effectLst/>
        </p:spPr>
        <p:txBody>
          <a:bodyPr lIns="80167" tIns="40084" rIns="80167" bIns="40084" anchor="ctr"/>
          <a:lstStyle/>
          <a:p>
            <a:pPr>
              <a:defRPr/>
            </a:pPr>
            <a:endParaRPr lang="en-GB" sz="2400">
              <a:latin typeface="Arial" pitchFamily="34" charset="0"/>
            </a:endParaRPr>
          </a:p>
        </p:txBody>
      </p:sp>
      <p:sp>
        <p:nvSpPr>
          <p:cNvPr id="830469" name="Line 5"/>
          <p:cNvSpPr>
            <a:spLocks noChangeShapeType="1"/>
          </p:cNvSpPr>
          <p:nvPr/>
        </p:nvSpPr>
        <p:spPr bwMode="gray">
          <a:xfrm>
            <a:off x="0" y="6373813"/>
            <a:ext cx="12192000" cy="0"/>
          </a:xfrm>
          <a:prstGeom prst="line">
            <a:avLst/>
          </a:prstGeom>
          <a:noFill/>
          <a:ln w="19050">
            <a:solidFill>
              <a:schemeClr val="bg2"/>
            </a:solidFill>
            <a:round/>
            <a:headEnd/>
            <a:tailEnd/>
          </a:ln>
          <a:effectLst/>
        </p:spPr>
        <p:txBody>
          <a:bodyPr lIns="80167" tIns="40084" rIns="80167" bIns="40084" anchor="ctr"/>
          <a:lstStyle/>
          <a:p>
            <a:pPr>
              <a:defRPr/>
            </a:pPr>
            <a:endParaRPr lang="en-GB" sz="2400">
              <a:latin typeface="Arial" pitchFamily="34" charset="0"/>
            </a:endParaRPr>
          </a:p>
        </p:txBody>
      </p:sp>
      <p:sp>
        <p:nvSpPr>
          <p:cNvPr id="830470" name="Rectangle 6"/>
          <p:cNvSpPr>
            <a:spLocks noChangeArrowheads="1"/>
          </p:cNvSpPr>
          <p:nvPr/>
        </p:nvSpPr>
        <p:spPr bwMode="invGray">
          <a:xfrm>
            <a:off x="9795933" y="6537326"/>
            <a:ext cx="349452" cy="265617"/>
          </a:xfrm>
          <a:prstGeom prst="rect">
            <a:avLst/>
          </a:prstGeom>
          <a:noFill/>
          <a:ln w="38100" algn="ctr">
            <a:noFill/>
            <a:miter lim="800000"/>
            <a:headEnd/>
            <a:tailEnd/>
          </a:ln>
          <a:effectLst/>
        </p:spPr>
        <p:txBody>
          <a:bodyPr wrap="none" lIns="80167" tIns="40084" rIns="80167" bIns="40084">
            <a:spAutoFit/>
          </a:bodyPr>
          <a:lstStyle/>
          <a:p>
            <a:pPr defTabSz="801688">
              <a:defRPr/>
            </a:pPr>
            <a:fld id="{A1A00B9A-5B0F-4DB6-8E15-38D31F7471AF}" type="slidenum">
              <a:rPr lang="en-GB" sz="1200">
                <a:solidFill>
                  <a:srgbClr val="FFFFFF"/>
                </a:solidFill>
                <a:latin typeface="Arial" pitchFamily="34" charset="0"/>
              </a:rPr>
              <a:pPr defTabSz="801688">
                <a:defRPr/>
              </a:pPr>
              <a:t>‹#›</a:t>
            </a:fld>
            <a:endParaRPr lang="en-GB" sz="1200">
              <a:solidFill>
                <a:srgbClr val="FFFFFF"/>
              </a:solidFill>
              <a:latin typeface="Arial" pitchFamily="34" charset="0"/>
            </a:endParaRPr>
          </a:p>
        </p:txBody>
      </p:sp>
      <p:sp>
        <p:nvSpPr>
          <p:cNvPr id="830471" name="Text Box 7"/>
          <p:cNvSpPr txBox="1">
            <a:spLocks noChangeArrowheads="1"/>
          </p:cNvSpPr>
          <p:nvPr/>
        </p:nvSpPr>
        <p:spPr bwMode="invGray">
          <a:xfrm>
            <a:off x="406400" y="6400801"/>
            <a:ext cx="3048000" cy="430887"/>
          </a:xfrm>
          <a:prstGeom prst="rect">
            <a:avLst/>
          </a:prstGeom>
          <a:noFill/>
          <a:ln w="38100">
            <a:noFill/>
            <a:miter lim="800000"/>
            <a:headEnd/>
            <a:tailEnd/>
          </a:ln>
          <a:effectLst/>
        </p:spPr>
        <p:txBody>
          <a:bodyPr wrap="square" anchor="ctr">
            <a:spAutoFit/>
          </a:bodyPr>
          <a:lstStyle/>
          <a:p>
            <a:pPr algn="l" fontAlgn="base">
              <a:lnSpc>
                <a:spcPct val="100000"/>
              </a:lnSpc>
              <a:buClrTx/>
              <a:buSzTx/>
              <a:buFontTx/>
              <a:buNone/>
              <a:defRPr/>
            </a:pPr>
            <a:r>
              <a:rPr lang="en-GB" sz="1100" dirty="0">
                <a:solidFill>
                  <a:schemeClr val="bg1"/>
                </a:solidFill>
                <a:latin typeface="Arial" pitchFamily="34" charset="0"/>
              </a:rPr>
              <a:t>ARM University</a:t>
            </a:r>
            <a:r>
              <a:rPr lang="en-GB" sz="1100" baseline="0" dirty="0">
                <a:solidFill>
                  <a:schemeClr val="bg1"/>
                </a:solidFill>
                <a:latin typeface="Arial" pitchFamily="34" charset="0"/>
              </a:rPr>
              <a:t> Program</a:t>
            </a:r>
            <a:endParaRPr lang="en-GB" sz="1100" dirty="0">
              <a:solidFill>
                <a:schemeClr val="bg1"/>
              </a:solidFill>
              <a:latin typeface="Arial" pitchFamily="34" charset="0"/>
            </a:endParaRPr>
          </a:p>
          <a:p>
            <a:pPr algn="l" fontAlgn="base">
              <a:lnSpc>
                <a:spcPct val="100000"/>
              </a:lnSpc>
              <a:buClrTx/>
              <a:buSzTx/>
              <a:buFontTx/>
              <a:buNone/>
              <a:defRPr/>
            </a:pPr>
            <a:r>
              <a:rPr lang="en-GB" sz="1100" dirty="0">
                <a:solidFill>
                  <a:schemeClr val="bg1"/>
                </a:solidFill>
                <a:latin typeface="Arial" pitchFamily="34" charset="0"/>
                <a:cs typeface="Calibri"/>
              </a:rPr>
              <a:t>Copyright © ARM Ltd 2013</a:t>
            </a:r>
            <a:endParaRPr lang="en-GB" sz="1100" dirty="0">
              <a:solidFill>
                <a:schemeClr val="bg1"/>
              </a:solidFill>
              <a:latin typeface="Arial" pitchFamily="34" charset="0"/>
            </a:endParaRPr>
          </a:p>
        </p:txBody>
      </p:sp>
      <p:sp>
        <p:nvSpPr>
          <p:cNvPr id="9" name="Text Box 7"/>
          <p:cNvSpPr txBox="1">
            <a:spLocks noChangeArrowheads="1"/>
          </p:cNvSpPr>
          <p:nvPr userDrawn="1"/>
        </p:nvSpPr>
        <p:spPr bwMode="invGray">
          <a:xfrm>
            <a:off x="406400" y="6400801"/>
            <a:ext cx="3048000" cy="430887"/>
          </a:xfrm>
          <a:prstGeom prst="rect">
            <a:avLst/>
          </a:prstGeom>
          <a:noFill/>
          <a:ln w="38100">
            <a:noFill/>
            <a:miter lim="800000"/>
            <a:headEnd/>
            <a:tailEnd/>
          </a:ln>
          <a:effectLst/>
        </p:spPr>
        <p:txBody>
          <a:bodyPr wrap="square" anchor="ctr">
            <a:spAutoFit/>
          </a:bodyPr>
          <a:lstStyle/>
          <a:p>
            <a:pPr algn="l" fontAlgn="base">
              <a:lnSpc>
                <a:spcPct val="100000"/>
              </a:lnSpc>
              <a:buClrTx/>
              <a:buSzTx/>
              <a:buFontTx/>
              <a:buNone/>
              <a:defRPr/>
            </a:pPr>
            <a:r>
              <a:rPr lang="en-GB" sz="1100" dirty="0">
                <a:solidFill>
                  <a:schemeClr val="bg1"/>
                </a:solidFill>
                <a:latin typeface="Arial" pitchFamily="34" charset="0"/>
              </a:rPr>
              <a:t>ARM University</a:t>
            </a:r>
            <a:r>
              <a:rPr lang="en-GB" sz="1100" baseline="0" dirty="0">
                <a:solidFill>
                  <a:schemeClr val="bg1"/>
                </a:solidFill>
                <a:latin typeface="Arial" pitchFamily="34" charset="0"/>
              </a:rPr>
              <a:t> Program</a:t>
            </a:r>
            <a:endParaRPr lang="en-GB" sz="1100" dirty="0">
              <a:solidFill>
                <a:schemeClr val="bg1"/>
              </a:solidFill>
              <a:latin typeface="Arial" pitchFamily="34" charset="0"/>
            </a:endParaRPr>
          </a:p>
          <a:p>
            <a:pPr algn="l" fontAlgn="base">
              <a:lnSpc>
                <a:spcPct val="100000"/>
              </a:lnSpc>
              <a:buClrTx/>
              <a:buSzTx/>
              <a:buFontTx/>
              <a:buNone/>
              <a:defRPr/>
            </a:pPr>
            <a:r>
              <a:rPr lang="en-GB" sz="1100" dirty="0">
                <a:solidFill>
                  <a:schemeClr val="bg1"/>
                </a:solidFill>
                <a:latin typeface="Arial" pitchFamily="34" charset="0"/>
                <a:cs typeface="Calibri"/>
              </a:rPr>
              <a:t>Copyright © ARM Ltd 2013</a:t>
            </a:r>
            <a:endParaRPr lang="en-GB" sz="1100" dirty="0">
              <a:solidFill>
                <a:schemeClr val="bg1"/>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ransition>
    <p:pull dir="ru"/>
  </p:transition>
  <p:txStyles>
    <p:titleStyle>
      <a:lvl1pPr algn="l" defTabSz="801688" rtl="0" eaLnBrk="1" fontAlgn="base" hangingPunct="1">
        <a:spcBef>
          <a:spcPct val="0"/>
        </a:spcBef>
        <a:spcAft>
          <a:spcPct val="0"/>
        </a:spcAft>
        <a:defRPr sz="3600" b="1">
          <a:solidFill>
            <a:schemeClr val="tx1"/>
          </a:solidFill>
          <a:latin typeface="+mj-lt"/>
          <a:ea typeface="+mj-ea"/>
          <a:cs typeface="+mj-cs"/>
        </a:defRPr>
      </a:lvl1pPr>
      <a:lvl2pPr algn="l" defTabSz="801688" rtl="0" eaLnBrk="1" fontAlgn="base" hangingPunct="1">
        <a:spcBef>
          <a:spcPct val="0"/>
        </a:spcBef>
        <a:spcAft>
          <a:spcPct val="0"/>
        </a:spcAft>
        <a:defRPr sz="3600" b="1">
          <a:solidFill>
            <a:schemeClr val="tx1"/>
          </a:solidFill>
          <a:latin typeface="Arial" pitchFamily="34" charset="0"/>
        </a:defRPr>
      </a:lvl2pPr>
      <a:lvl3pPr algn="l" defTabSz="801688" rtl="0" eaLnBrk="1" fontAlgn="base" hangingPunct="1">
        <a:spcBef>
          <a:spcPct val="0"/>
        </a:spcBef>
        <a:spcAft>
          <a:spcPct val="0"/>
        </a:spcAft>
        <a:defRPr sz="3600" b="1">
          <a:solidFill>
            <a:schemeClr val="tx1"/>
          </a:solidFill>
          <a:latin typeface="Arial" pitchFamily="34" charset="0"/>
        </a:defRPr>
      </a:lvl3pPr>
      <a:lvl4pPr algn="l" defTabSz="801688" rtl="0" eaLnBrk="1" fontAlgn="base" hangingPunct="1">
        <a:spcBef>
          <a:spcPct val="0"/>
        </a:spcBef>
        <a:spcAft>
          <a:spcPct val="0"/>
        </a:spcAft>
        <a:defRPr sz="3600" b="1">
          <a:solidFill>
            <a:schemeClr val="tx1"/>
          </a:solidFill>
          <a:latin typeface="Arial" pitchFamily="34" charset="0"/>
        </a:defRPr>
      </a:lvl4pPr>
      <a:lvl5pPr algn="l" defTabSz="801688" rtl="0" eaLnBrk="1" fontAlgn="base" hangingPunct="1">
        <a:spcBef>
          <a:spcPct val="0"/>
        </a:spcBef>
        <a:spcAft>
          <a:spcPct val="0"/>
        </a:spcAft>
        <a:defRPr sz="3600" b="1">
          <a:solidFill>
            <a:schemeClr val="tx1"/>
          </a:solidFill>
          <a:latin typeface="Arial" pitchFamily="34" charset="0"/>
        </a:defRPr>
      </a:lvl5pPr>
      <a:lvl6pPr marL="457200" algn="l" defTabSz="801688" rtl="0" eaLnBrk="1" fontAlgn="base" hangingPunct="1">
        <a:spcBef>
          <a:spcPct val="0"/>
        </a:spcBef>
        <a:spcAft>
          <a:spcPct val="0"/>
        </a:spcAft>
        <a:defRPr sz="3600" b="1">
          <a:solidFill>
            <a:schemeClr val="tx1"/>
          </a:solidFill>
          <a:latin typeface="Arial" pitchFamily="34" charset="0"/>
        </a:defRPr>
      </a:lvl6pPr>
      <a:lvl7pPr marL="914400" algn="l" defTabSz="801688" rtl="0" eaLnBrk="1" fontAlgn="base" hangingPunct="1">
        <a:spcBef>
          <a:spcPct val="0"/>
        </a:spcBef>
        <a:spcAft>
          <a:spcPct val="0"/>
        </a:spcAft>
        <a:defRPr sz="3600" b="1">
          <a:solidFill>
            <a:schemeClr val="tx1"/>
          </a:solidFill>
          <a:latin typeface="Arial" pitchFamily="34" charset="0"/>
        </a:defRPr>
      </a:lvl7pPr>
      <a:lvl8pPr marL="1371600" algn="l" defTabSz="801688" rtl="0" eaLnBrk="1" fontAlgn="base" hangingPunct="1">
        <a:spcBef>
          <a:spcPct val="0"/>
        </a:spcBef>
        <a:spcAft>
          <a:spcPct val="0"/>
        </a:spcAft>
        <a:defRPr sz="3600" b="1">
          <a:solidFill>
            <a:schemeClr val="tx1"/>
          </a:solidFill>
          <a:latin typeface="Arial" pitchFamily="34" charset="0"/>
        </a:defRPr>
      </a:lvl8pPr>
      <a:lvl9pPr marL="1828800" algn="l" defTabSz="801688" rtl="0" eaLnBrk="1" fontAlgn="base" hangingPunct="1">
        <a:spcBef>
          <a:spcPct val="0"/>
        </a:spcBef>
        <a:spcAft>
          <a:spcPct val="0"/>
        </a:spcAft>
        <a:defRPr sz="3600" b="1">
          <a:solidFill>
            <a:schemeClr val="tx1"/>
          </a:solidFill>
          <a:latin typeface="Arial" pitchFamily="34" charset="0"/>
        </a:defRPr>
      </a:lvl9pPr>
    </p:titleStyle>
    <p:bodyStyle>
      <a:lvl1pPr marL="301625" indent="-301625" algn="l" defTabSz="801688" rtl="0" eaLnBrk="1" fontAlgn="ctr" hangingPunct="1">
        <a:spcBef>
          <a:spcPct val="25000"/>
        </a:spcBef>
        <a:spcAft>
          <a:spcPct val="0"/>
        </a:spcAft>
        <a:buClr>
          <a:schemeClr val="bg2"/>
        </a:buClr>
        <a:buSzPct val="125000"/>
        <a:buFont typeface="Wingdings" pitchFamily="2" charset="2"/>
        <a:buChar char="§"/>
        <a:defRPr b="1">
          <a:solidFill>
            <a:schemeClr val="tx1"/>
          </a:solidFill>
          <a:latin typeface="+mn-lt"/>
          <a:ea typeface="+mn-ea"/>
          <a:cs typeface="+mn-cs"/>
        </a:defRPr>
      </a:lvl1pPr>
      <a:lvl2pPr marL="650875" indent="-249238" algn="l" defTabSz="801688" rtl="0" eaLnBrk="1" fontAlgn="ctr" hangingPunct="1">
        <a:spcBef>
          <a:spcPct val="25000"/>
        </a:spcBef>
        <a:spcAft>
          <a:spcPct val="0"/>
        </a:spcAft>
        <a:buClr>
          <a:schemeClr val="bg2"/>
        </a:buClr>
        <a:buSzPct val="125000"/>
        <a:buFont typeface="Wingdings" pitchFamily="2" charset="2"/>
        <a:buChar char="§"/>
        <a:defRPr sz="1700">
          <a:solidFill>
            <a:schemeClr val="tx1"/>
          </a:solidFill>
          <a:latin typeface="+mn-lt"/>
        </a:defRPr>
      </a:lvl2pPr>
      <a:lvl3pPr marL="1001713" indent="-200025" algn="l" defTabSz="801688" rtl="0" eaLnBrk="1" fontAlgn="ctr" hangingPunct="1">
        <a:spcBef>
          <a:spcPct val="25000"/>
        </a:spcBef>
        <a:spcAft>
          <a:spcPct val="0"/>
        </a:spcAft>
        <a:buClr>
          <a:schemeClr val="bg2"/>
        </a:buClr>
        <a:buSzPct val="125000"/>
        <a:buFont typeface="Wingdings" pitchFamily="2" charset="2"/>
        <a:buChar char="§"/>
        <a:defRPr sz="1600">
          <a:solidFill>
            <a:schemeClr val="tx1"/>
          </a:solidFill>
          <a:latin typeface="+mn-lt"/>
        </a:defRPr>
      </a:lvl3pPr>
      <a:lvl4pPr marL="1403350" indent="-200025" algn="l" defTabSz="801688" rtl="0" eaLnBrk="1" fontAlgn="ctr" hangingPunct="1">
        <a:spcBef>
          <a:spcPct val="25000"/>
        </a:spcBef>
        <a:spcAft>
          <a:spcPct val="0"/>
        </a:spcAft>
        <a:buClr>
          <a:schemeClr val="bg2"/>
        </a:buClr>
        <a:buSzPct val="125000"/>
        <a:buFont typeface="Wingdings" pitchFamily="2" charset="2"/>
        <a:buChar char="§"/>
        <a:defRPr sz="1500">
          <a:solidFill>
            <a:schemeClr val="tx1"/>
          </a:solidFill>
          <a:latin typeface="+mn-lt"/>
        </a:defRPr>
      </a:lvl4pPr>
      <a:lvl5pPr marL="18034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5pPr>
      <a:lvl6pPr marL="22606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6pPr>
      <a:lvl7pPr marL="27178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7pPr>
      <a:lvl8pPr marL="31750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8pPr>
      <a:lvl9pPr marL="3632200" indent="-200025" algn="l" defTabSz="801688" rtl="0" eaLnBrk="1" fontAlgn="base" hangingPunct="1">
        <a:spcBef>
          <a:spcPct val="15000"/>
        </a:spcBef>
        <a:spcAft>
          <a:spcPct val="0"/>
        </a:spcAft>
        <a:buClr>
          <a:schemeClr val="tx1"/>
        </a:buClr>
        <a:buSzPct val="70000"/>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999" y="336000"/>
            <a:ext cx="11162907" cy="576000"/>
          </a:xfrm>
          <a:prstGeom prst="rect">
            <a:avLst/>
          </a:prstGeom>
        </p:spPr>
        <p:txBody>
          <a:bodyPr vert="horz" lIns="0" tIns="0" rIns="0" bIns="0" anchor="t">
            <a:normAutofit/>
          </a:bodyPr>
          <a:lstStyle/>
          <a:p>
            <a:r>
              <a:rPr kumimoji="0" lang="en-GB" dirty="0"/>
              <a:t>Click to Edit Title</a:t>
            </a:r>
            <a:endParaRPr kumimoji="0" lang="en-US" dirty="0"/>
          </a:p>
        </p:txBody>
      </p:sp>
      <p:sp>
        <p:nvSpPr>
          <p:cNvPr id="4" name="Text Placeholder 3"/>
          <p:cNvSpPr>
            <a:spLocks noGrp="1"/>
          </p:cNvSpPr>
          <p:nvPr>
            <p:ph type="body" idx="1"/>
          </p:nvPr>
        </p:nvSpPr>
        <p:spPr>
          <a:xfrm>
            <a:off x="480001" y="1440000"/>
            <a:ext cx="11160332" cy="4680000"/>
          </a:xfrm>
          <a:prstGeom prst="rect">
            <a:avLst/>
          </a:prstGeom>
        </p:spPr>
        <p:txBody>
          <a:bodyPr vert="horz" lIns="0" tIns="0" rIns="0" bIns="0">
            <a:noAutofit/>
          </a:bodyPr>
          <a:lstStyle/>
          <a:p>
            <a:pPr lvl="0" eaLnBrk="1" latinLnBrk="0" hangingPunct="1"/>
            <a:r>
              <a:rPr kumimoji="0" lang="en-GB" dirty="0"/>
              <a:t>Click to edit text</a:t>
            </a:r>
          </a:p>
          <a:p>
            <a:pPr lvl="1" eaLnBrk="1" latinLnBrk="0" hangingPunct="1"/>
            <a:r>
              <a:rPr kumimoji="0" lang="en-GB" dirty="0"/>
              <a:t>Second level</a:t>
            </a:r>
          </a:p>
          <a:p>
            <a:pPr lvl="2" eaLnBrk="1" latinLnBrk="0" hangingPunct="1"/>
            <a:r>
              <a:rPr kumimoji="0" lang="en-GB" dirty="0"/>
              <a:t>Third level</a:t>
            </a:r>
          </a:p>
          <a:p>
            <a:pPr lvl="3" eaLnBrk="1" latinLnBrk="0" hangingPunct="1"/>
            <a:r>
              <a:rPr kumimoji="0" lang="en-GB" dirty="0"/>
              <a:t>Fourth level</a:t>
            </a:r>
          </a:p>
          <a:p>
            <a:pPr lvl="4" eaLnBrk="1" latinLnBrk="0" hangingPunct="1"/>
            <a:r>
              <a:rPr kumimoji="0" lang="en-GB" dirty="0"/>
              <a:t>Fifth level</a:t>
            </a:r>
            <a:endParaRPr kumimoji="0" lang="en-US" dirty="0"/>
          </a:p>
        </p:txBody>
      </p:sp>
      <p:sp>
        <p:nvSpPr>
          <p:cNvPr id="7" name="Slide Number Placeholder 4"/>
          <p:cNvSpPr txBox="1">
            <a:spLocks/>
          </p:cNvSpPr>
          <p:nvPr/>
        </p:nvSpPr>
        <p:spPr>
          <a:xfrm>
            <a:off x="477913" y="6559369"/>
            <a:ext cx="1303385"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457200" rtl="0" eaLnBrk="1" fontAlgn="auto" latinLnBrk="0" hangingPunct="1">
              <a:lnSpc>
                <a:spcPct val="100000"/>
              </a:lnSpc>
              <a:spcBef>
                <a:spcPts val="0"/>
              </a:spcBef>
              <a:spcAft>
                <a:spcPts val="0"/>
              </a:spcAft>
              <a:buClrTx/>
              <a:buSzTx/>
              <a:buFontTx/>
              <a:buNone/>
              <a:tabLst/>
              <a:defRPr/>
            </a:pPr>
            <a:fld id="{319DA607-C033-414D-8F05-C963E77EB547}" type="slidenum">
              <a:rPr lang="en-US" sz="1000" smtClean="0"/>
              <a:pPr marL="0" marR="0" indent="0" algn="l" defTabSz="457200" rtl="0" eaLnBrk="1" fontAlgn="auto" latinLnBrk="0" hangingPunct="1">
                <a:lnSpc>
                  <a:spcPct val="100000"/>
                </a:lnSpc>
                <a:spcBef>
                  <a:spcPts val="0"/>
                </a:spcBef>
                <a:spcAft>
                  <a:spcPts val="0"/>
                </a:spcAft>
                <a:buClrTx/>
                <a:buSzTx/>
                <a:buFontTx/>
                <a:buNone/>
                <a:tabLst/>
                <a:defRPr/>
              </a:pPr>
              <a:t>‹#›</a:t>
            </a:fld>
            <a:endParaRPr lang="en-US" sz="1000" dirty="0"/>
          </a:p>
          <a:p>
            <a:endParaRPr lang="en-US" sz="1000" b="0" dirty="0"/>
          </a:p>
        </p:txBody>
      </p:sp>
      <p:pic>
        <p:nvPicPr>
          <p:cNvPr id="5" name="Picture 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755545" y="6313933"/>
            <a:ext cx="1164886" cy="363693"/>
          </a:xfrm>
          <a:prstGeom prst="rect">
            <a:avLst/>
          </a:prstGeom>
        </p:spPr>
      </p:pic>
      <p:sp>
        <p:nvSpPr>
          <p:cNvPr id="6" name="Text Box 7"/>
          <p:cNvSpPr txBox="1">
            <a:spLocks noChangeArrowheads="1"/>
          </p:cNvSpPr>
          <p:nvPr userDrawn="1"/>
        </p:nvSpPr>
        <p:spPr bwMode="invGray">
          <a:xfrm>
            <a:off x="406400" y="6400801"/>
            <a:ext cx="3048000" cy="430887"/>
          </a:xfrm>
          <a:prstGeom prst="rect">
            <a:avLst/>
          </a:prstGeom>
          <a:noFill/>
          <a:ln w="38100">
            <a:noFill/>
            <a:miter lim="800000"/>
            <a:headEnd/>
            <a:tailEnd/>
          </a:ln>
          <a:effectLst/>
        </p:spPr>
        <p:txBody>
          <a:bodyPr wrap="square" anchor="ctr">
            <a:spAutoFit/>
          </a:bodyPr>
          <a:lstStyle/>
          <a:p>
            <a:pPr algn="l" fontAlgn="base">
              <a:lnSpc>
                <a:spcPct val="100000"/>
              </a:lnSpc>
              <a:buClrTx/>
              <a:buSzTx/>
              <a:buFontTx/>
              <a:buNone/>
              <a:defRPr/>
            </a:pPr>
            <a:r>
              <a:rPr lang="en-GB" sz="1100" dirty="0">
                <a:solidFill>
                  <a:schemeClr val="bg1"/>
                </a:solidFill>
                <a:latin typeface="Arial" pitchFamily="34" charset="0"/>
              </a:rPr>
              <a:t>ARM University</a:t>
            </a:r>
            <a:r>
              <a:rPr lang="en-GB" sz="1100" baseline="0" dirty="0">
                <a:solidFill>
                  <a:schemeClr val="bg1"/>
                </a:solidFill>
                <a:latin typeface="Arial" pitchFamily="34" charset="0"/>
              </a:rPr>
              <a:t> Program</a:t>
            </a:r>
            <a:endParaRPr lang="en-GB" sz="1100" dirty="0">
              <a:solidFill>
                <a:schemeClr val="bg1"/>
              </a:solidFill>
              <a:latin typeface="Arial" pitchFamily="34" charset="0"/>
            </a:endParaRPr>
          </a:p>
          <a:p>
            <a:pPr algn="l" fontAlgn="base">
              <a:lnSpc>
                <a:spcPct val="100000"/>
              </a:lnSpc>
              <a:buClrTx/>
              <a:buSzTx/>
              <a:buFontTx/>
              <a:buNone/>
              <a:defRPr/>
            </a:pPr>
            <a:r>
              <a:rPr lang="en-GB" sz="1100" dirty="0">
                <a:solidFill>
                  <a:schemeClr val="bg1"/>
                </a:solidFill>
                <a:latin typeface="Arial" pitchFamily="34" charset="0"/>
                <a:cs typeface="Calibri"/>
              </a:rPr>
              <a:t>Copyright © ARM Ltd 2013</a:t>
            </a:r>
            <a:endParaRPr lang="en-GB" sz="1100" dirty="0">
              <a:solidFill>
                <a:schemeClr val="bg1"/>
              </a:solidFill>
              <a:latin typeface="Arial" pitchFamily="34" charset="0"/>
            </a:endParaRPr>
          </a:p>
        </p:txBody>
      </p:sp>
      <p:pic>
        <p:nvPicPr>
          <p:cNvPr id="8" name="Picture 6" descr="https://brand.ncsu.edu/assets/logos/ncstate-brick-4x1-red.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9220200" y="216583"/>
            <a:ext cx="2700231" cy="425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564382"/>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transition>
    <p:pull dir="ru"/>
  </p:transition>
  <p:txStyles>
    <p:title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p:titleStyle>
    <p:body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627063"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55663" indent="-265113" algn="l" rtl="0" eaLnBrk="1" latinLnBrk="0" hangingPunct="1">
        <a:spcBef>
          <a:spcPts val="400"/>
        </a:spcBef>
        <a:buClr>
          <a:schemeClr val="accent5"/>
        </a:buClr>
        <a:buSzPct val="95000"/>
        <a:buFont typeface="Wingdings" charset="2"/>
        <a:buChar char="§"/>
        <a:defRPr kumimoji="0" sz="1800" b="0" i="0" kern="1200">
          <a:solidFill>
            <a:schemeClr val="tx1"/>
          </a:solidFill>
          <a:latin typeface="Gill Sans MT"/>
          <a:ea typeface="+mn-ea"/>
          <a:cs typeface="Gill Sans MT"/>
        </a:defRPr>
      </a:lvl3pPr>
      <a:lvl4pPr marL="1033463" indent="-265113" algn="l" rtl="0" eaLnBrk="1" latinLnBrk="0" hangingPunct="1">
        <a:spcBef>
          <a:spcPts val="400"/>
        </a:spcBef>
        <a:buClr>
          <a:schemeClr val="accent5"/>
        </a:buClr>
        <a:buSzPct val="95000"/>
        <a:buFont typeface="Wingdings" charset="2"/>
        <a:buChar char="§"/>
        <a:defRPr kumimoji="0" sz="1600" b="0" i="0" kern="1200">
          <a:solidFill>
            <a:schemeClr val="tx1"/>
          </a:solidFill>
          <a:latin typeface="Gill Sans MT"/>
          <a:ea typeface="+mn-ea"/>
          <a:cs typeface="Gill Sans MT"/>
        </a:defRPr>
      </a:lvl4pPr>
      <a:lvl5pPr marL="1201738" indent="-265113" algn="l" rtl="0" eaLnBrk="1" latinLnBrk="0" hangingPunct="1">
        <a:spcBef>
          <a:spcPts val="400"/>
        </a:spcBef>
        <a:buClr>
          <a:schemeClr val="accent5"/>
        </a:buClr>
        <a:buSzPct val="95000"/>
        <a:buFont typeface="Wingdings" charset="2"/>
        <a:buChar char="§"/>
        <a:defRPr kumimoji="0" sz="14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5.xml"/><Relationship Id="rId1" Type="http://schemas.openxmlformats.org/officeDocument/2006/relationships/vmlDrawing" Target="../drawings/vmlDrawing7.vml"/><Relationship Id="rId5" Type="http://schemas.openxmlformats.org/officeDocument/2006/relationships/image" Target="../media/image17.png"/><Relationship Id="rId4" Type="http://schemas.openxmlformats.org/officeDocument/2006/relationships/oleObject" Target="../embeddings/oleObject8.bin"/></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hyperlink" Target="http://www.saelae.com/" TargetMode="External"/><Relationship Id="rId2" Type="http://schemas.openxmlformats.org/officeDocument/2006/relationships/notesSlide" Target="../notesSlides/notesSlide12.xml"/><Relationship Id="rId1" Type="http://schemas.openxmlformats.org/officeDocument/2006/relationships/slideLayout" Target="../slideLayouts/slideLayout35.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35.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35.xml"/><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35.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43.xml"/><Relationship Id="rId5" Type="http://schemas.openxmlformats.org/officeDocument/2006/relationships/image" Target="../media/image9.emf"/><Relationship Id="rId4" Type="http://schemas.openxmlformats.org/officeDocument/2006/relationships/image" Target="../media/image8.emf"/></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43.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4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3.xml"/><Relationship Id="rId1" Type="http://schemas.openxmlformats.org/officeDocument/2006/relationships/vmlDrawing" Target="../drawings/vmlDrawing8.vml"/><Relationship Id="rId5" Type="http://schemas.openxmlformats.org/officeDocument/2006/relationships/image" Target="../media/image15.emf"/><Relationship Id="rId4" Type="http://schemas.openxmlformats.org/officeDocument/2006/relationships/oleObject" Target="../embeddings/oleObject9.bin"/></Relationships>
</file>

<file path=ppt/slides/_rels/slide3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34.xml"/><Relationship Id="rId7" Type="http://schemas.openxmlformats.org/officeDocument/2006/relationships/image" Target="../media/image13.emf"/><Relationship Id="rId2" Type="http://schemas.openxmlformats.org/officeDocument/2006/relationships/slideLayout" Target="../slideLayouts/slideLayout43.xml"/><Relationship Id="rId1" Type="http://schemas.openxmlformats.org/officeDocument/2006/relationships/vmlDrawing" Target="../drawings/vmlDrawing9.vml"/><Relationship Id="rId6" Type="http://schemas.openxmlformats.org/officeDocument/2006/relationships/oleObject" Target="../embeddings/oleObject11.bin"/><Relationship Id="rId5" Type="http://schemas.openxmlformats.org/officeDocument/2006/relationships/image" Target="../media/image12.emf"/><Relationship Id="rId4" Type="http://schemas.openxmlformats.org/officeDocument/2006/relationships/oleObject" Target="../embeddings/oleObject10.bin"/></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43.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43.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43.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43.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3.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43.xml"/><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43.xml"/></Relationships>
</file>

<file path=ppt/slides/_rels/slide42.xml.rels><?xml version="1.0" encoding="UTF-8" standalone="yes"?>
<Relationships xmlns="http://schemas.openxmlformats.org/package/2006/relationships"><Relationship Id="rId3" Type="http://schemas.openxmlformats.org/officeDocument/2006/relationships/hyperlink" Target="http://elm-chan.org/docs/mmc/mmc_e.html" TargetMode="External"/><Relationship Id="rId2" Type="http://schemas.openxmlformats.org/officeDocument/2006/relationships/notesSlide" Target="../notesSlides/notesSlide42.xml"/><Relationship Id="rId1" Type="http://schemas.openxmlformats.org/officeDocument/2006/relationships/slideLayout" Target="../slideLayouts/slideLayout43.xml"/><Relationship Id="rId6" Type="http://schemas.openxmlformats.org/officeDocument/2006/relationships/image" Target="../media/image37.jpeg"/><Relationship Id="rId5" Type="http://schemas.openxmlformats.org/officeDocument/2006/relationships/image" Target="../media/image36.jpeg"/><Relationship Id="rId4" Type="http://schemas.openxmlformats.org/officeDocument/2006/relationships/hyperlink" Target="http://elm-chan.org/fsw/ff/00index_e.html"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43.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4.xml"/><Relationship Id="rId1" Type="http://schemas.openxmlformats.org/officeDocument/2006/relationships/slideLayout" Target="../slideLayouts/slideLayout4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4.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6.xml"/><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7.xml"/><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8.xml"/><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9.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3.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0.xml"/><Relationship Id="rId1" Type="http://schemas.openxmlformats.org/officeDocument/2006/relationships/slideLayout" Target="../slideLayouts/slideLayout35.xml"/><Relationship Id="rId4" Type="http://schemas.openxmlformats.org/officeDocument/2006/relationships/image" Target="../media/image46.png"/></Relationships>
</file>

<file path=ppt/slides/_rels/slide5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1.xml"/><Relationship Id="rId1" Type="http://schemas.openxmlformats.org/officeDocument/2006/relationships/slideLayout" Target="../slideLayouts/slideLayout35.xml"/><Relationship Id="rId4" Type="http://schemas.openxmlformats.org/officeDocument/2006/relationships/image" Target="../media/image43.png"/></Relationships>
</file>

<file path=ppt/slides/_rels/slide5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2.xml"/><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3.xml"/><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4.xml"/><Relationship Id="rId1" Type="http://schemas.openxmlformats.org/officeDocument/2006/relationships/slideLayout" Target="../slideLayouts/slideLayout35.xml"/></Relationships>
</file>

<file path=ppt/slides/_rels/slide5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5.xml"/><Relationship Id="rId1" Type="http://schemas.openxmlformats.org/officeDocument/2006/relationships/slideLayout" Target="../slideLayouts/slideLayout35.xml"/></Relationships>
</file>

<file path=ppt/slides/_rels/slide5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6.xml"/><Relationship Id="rId1" Type="http://schemas.openxmlformats.org/officeDocument/2006/relationships/slideLayout" Target="../slideLayouts/slideLayout35.xml"/></Relationships>
</file>

<file path=ppt/slides/_rels/slide57.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57.xml"/><Relationship Id="rId1" Type="http://schemas.openxmlformats.org/officeDocument/2006/relationships/slideLayout" Target="../slideLayouts/slideLayout3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6.xml"/><Relationship Id="rId7" Type="http://schemas.openxmlformats.org/officeDocument/2006/relationships/image" Target="../media/image13.emf"/><Relationship Id="rId2" Type="http://schemas.openxmlformats.org/officeDocument/2006/relationships/slideLayout" Target="../slideLayouts/slideLayout43.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2.emf"/><Relationship Id="rId4" Type="http://schemas.openxmlformats.org/officeDocument/2006/relationships/oleObject" Target="../embeddings/oleObject3.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5.xml"/></Relationships>
</file>

<file path=ppt/slides/_rels/slide63.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35.xml"/></Relationships>
</file>

<file path=ppt/slides/_rels/slide6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3.xml"/><Relationship Id="rId1" Type="http://schemas.openxmlformats.org/officeDocument/2006/relationships/slideLayout" Target="../slideLayouts/slideLayout35.xml"/></Relationships>
</file>

<file path=ppt/slides/_rels/slide6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4.xml"/><Relationship Id="rId1" Type="http://schemas.openxmlformats.org/officeDocument/2006/relationships/slideLayout" Target="../slideLayouts/slideLayout35.xml"/><Relationship Id="rId5" Type="http://schemas.openxmlformats.org/officeDocument/2006/relationships/image" Target="../media/image59.png"/><Relationship Id="rId4" Type="http://schemas.openxmlformats.org/officeDocument/2006/relationships/image" Target="../media/image58.png"/></Relationships>
</file>

<file path=ppt/slides/_rels/slide6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5.xml"/><Relationship Id="rId1" Type="http://schemas.openxmlformats.org/officeDocument/2006/relationships/slideLayout" Target="../slideLayouts/slideLayout35.xml"/></Relationships>
</file>

<file path=ppt/slides/_rels/slide6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6.xml"/><Relationship Id="rId1" Type="http://schemas.openxmlformats.org/officeDocument/2006/relationships/slideLayout" Target="../slideLayouts/slideLayout3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3.xml"/><Relationship Id="rId1" Type="http://schemas.openxmlformats.org/officeDocument/2006/relationships/vmlDrawing" Target="../drawings/vmlDrawing4.vml"/><Relationship Id="rId5" Type="http://schemas.openxmlformats.org/officeDocument/2006/relationships/image" Target="../media/image15.emf"/><Relationship Id="rId4" Type="http://schemas.openxmlformats.org/officeDocument/2006/relationships/oleObject" Target="../embeddings/oleObject5.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4.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43.xml"/><Relationship Id="rId1" Type="http://schemas.openxmlformats.org/officeDocument/2006/relationships/vmlDrawing" Target="../drawings/vmlDrawing10.vml"/><Relationship Id="rId5" Type="http://schemas.openxmlformats.org/officeDocument/2006/relationships/image" Target="../media/image17.png"/><Relationship Id="rId4" Type="http://schemas.openxmlformats.org/officeDocument/2006/relationships/oleObject" Target="../embeddings/oleObject12.bin"/></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43.xml"/><Relationship Id="rId1" Type="http://schemas.openxmlformats.org/officeDocument/2006/relationships/vmlDrawing" Target="../drawings/vmlDrawing11.vml"/><Relationship Id="rId5" Type="http://schemas.openxmlformats.org/officeDocument/2006/relationships/image" Target="../media/image17.png"/><Relationship Id="rId4" Type="http://schemas.openxmlformats.org/officeDocument/2006/relationships/oleObject" Target="../embeddings/oleObject13.bin"/></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3.xml"/></Relationships>
</file>

<file path=ppt/slides/_rels/slide7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5.xml"/><Relationship Id="rId1" Type="http://schemas.openxmlformats.org/officeDocument/2006/relationships/slideLayout" Target="../slideLayouts/slideLayout43.xml"/></Relationships>
</file>

<file path=ppt/slides/_rels/slide7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6.xml"/><Relationship Id="rId1" Type="http://schemas.openxmlformats.org/officeDocument/2006/relationships/slideLayout" Target="../slideLayouts/slideLayout43.xml"/></Relationships>
</file>

<file path=ppt/slides/_rels/slide7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77.xml"/><Relationship Id="rId1" Type="http://schemas.openxmlformats.org/officeDocument/2006/relationships/slideLayout" Target="../slideLayouts/slideLayout43.xml"/><Relationship Id="rId4" Type="http://schemas.openxmlformats.org/officeDocument/2006/relationships/image" Target="../media/image28.emf"/></Relationships>
</file>

<file path=ppt/slides/_rels/slide7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78.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3.xml"/><Relationship Id="rId1" Type="http://schemas.openxmlformats.org/officeDocument/2006/relationships/vmlDrawing" Target="../drawings/vmlDrawing5.vml"/><Relationship Id="rId5" Type="http://schemas.openxmlformats.org/officeDocument/2006/relationships/image" Target="../media/image16.emf"/><Relationship Id="rId4" Type="http://schemas.openxmlformats.org/officeDocument/2006/relationships/oleObject" Target="../embeddings/oleObject6.bin"/></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5.xml"/></Relationships>
</file>

<file path=ppt/slides/_rels/slide8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80.xml"/><Relationship Id="rId1" Type="http://schemas.openxmlformats.org/officeDocument/2006/relationships/slideLayout" Target="../slideLayouts/slideLayout43.xml"/></Relationships>
</file>

<file path=ppt/slides/_rels/slide8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81.xml"/><Relationship Id="rId1" Type="http://schemas.openxmlformats.org/officeDocument/2006/relationships/slideLayout" Target="../slideLayouts/slideLayout43.xml"/></Relationships>
</file>

<file path=ppt/slides/_rels/slide8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82.xml"/><Relationship Id="rId1" Type="http://schemas.openxmlformats.org/officeDocument/2006/relationships/slideLayout" Target="../slideLayouts/slideLayout43.xml"/></Relationships>
</file>

<file path=ppt/slides/_rels/slide8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83.xml"/><Relationship Id="rId1" Type="http://schemas.openxmlformats.org/officeDocument/2006/relationships/slideLayout" Target="../slideLayouts/slideLayout4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3.xml"/><Relationship Id="rId1" Type="http://schemas.openxmlformats.org/officeDocument/2006/relationships/vmlDrawing" Target="../drawings/vmlDrawing6.vml"/><Relationship Id="rId5" Type="http://schemas.openxmlformats.org/officeDocument/2006/relationships/image" Target="../media/image17.png"/><Relationship Id="rId4" Type="http://schemas.openxmlformats.org/officeDocument/2006/relationships/oleObject" Target="../embeddings/oleObject7.bin"/></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3.xml"/></Relationships>
</file>

<file path=ppt/slides/_rels/slide9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2.xml"/><Relationship Id="rId1" Type="http://schemas.openxmlformats.org/officeDocument/2006/relationships/slideLayout" Target="../slideLayouts/slideLayout35.xml"/><Relationship Id="rId4" Type="http://schemas.openxmlformats.org/officeDocument/2006/relationships/image" Target="../media/image20.png"/></Relationships>
</file>

<file path=ppt/slides/_rels/slide94.xml.rels><?xml version="1.0" encoding="UTF-8" standalone="yes"?>
<Relationships xmlns="http://schemas.openxmlformats.org/package/2006/relationships"><Relationship Id="rId3" Type="http://schemas.openxmlformats.org/officeDocument/2006/relationships/hyperlink" Target="http://www.pololu.com/catalog/product/391" TargetMode="External"/><Relationship Id="rId2" Type="http://schemas.openxmlformats.org/officeDocument/2006/relationships/notesSlide" Target="../notesSlides/notesSlide93.xml"/><Relationship Id="rId1" Type="http://schemas.openxmlformats.org/officeDocument/2006/relationships/slideLayout" Target="../slideLayouts/slideLayout35.xml"/><Relationship Id="rId4" Type="http://schemas.openxmlformats.org/officeDocument/2006/relationships/image" Target="../media/image68.gif"/></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5.xml"/></Relationships>
</file>

<file path=ppt/slides/_rels/slide9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95.xml"/><Relationship Id="rId1" Type="http://schemas.openxmlformats.org/officeDocument/2006/relationships/slideLayout" Target="../slideLayouts/slideLayout35.xml"/><Relationship Id="rId4" Type="http://schemas.openxmlformats.org/officeDocument/2006/relationships/image" Target="../media/image70.jpeg"/></Relationships>
</file>

<file path=ppt/slides/_rels/slide9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96.xml"/><Relationship Id="rId1" Type="http://schemas.openxmlformats.org/officeDocument/2006/relationships/slideLayout" Target="../slideLayouts/slideLayout35.xml"/><Relationship Id="rId4" Type="http://schemas.openxmlformats.org/officeDocument/2006/relationships/image" Target="../media/image72.gif"/></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1026"/>
          <p:cNvSpPr>
            <a:spLocks noGrp="1" noChangeArrowheads="1"/>
          </p:cNvSpPr>
          <p:nvPr>
            <p:ph type="ctrTitle"/>
          </p:nvPr>
        </p:nvSpPr>
        <p:spPr>
          <a:xfrm>
            <a:off x="2222500" y="1409700"/>
            <a:ext cx="7772400" cy="1917700"/>
          </a:xfrm>
        </p:spPr>
        <p:txBody>
          <a:bodyPr/>
          <a:lstStyle/>
          <a:p>
            <a:pPr>
              <a:defRPr/>
            </a:pPr>
            <a:r>
              <a:rPr lang="en-US" sz="4400" dirty="0"/>
              <a:t>Serial Communications</a:t>
            </a:r>
          </a:p>
        </p:txBody>
      </p:sp>
      <p:sp>
        <p:nvSpPr>
          <p:cNvPr id="2052" name="Rectangle 1029"/>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p:txBody>
          <a:bodyPr>
            <a:normAutofit fontScale="90000"/>
          </a:bodyPr>
          <a:lstStyle/>
          <a:p>
            <a:pPr>
              <a:defRPr/>
            </a:pPr>
            <a:r>
              <a:rPr lang="en-US" dirty="0"/>
              <a:t>Serial Communication Specifics</a:t>
            </a:r>
          </a:p>
        </p:txBody>
      </p:sp>
      <p:sp>
        <p:nvSpPr>
          <p:cNvPr id="11267" name="Rectangle 3"/>
          <p:cNvSpPr>
            <a:spLocks noGrp="1" noChangeArrowheads="1"/>
          </p:cNvSpPr>
          <p:nvPr>
            <p:ph sz="half" idx="1"/>
          </p:nvPr>
        </p:nvSpPr>
        <p:spPr>
          <a:xfrm>
            <a:off x="1892300" y="974726"/>
            <a:ext cx="8547100" cy="5502275"/>
          </a:xfrm>
        </p:spPr>
        <p:txBody>
          <a:bodyPr/>
          <a:lstStyle/>
          <a:p>
            <a:pPr marL="228600" indent="-228600">
              <a:lnSpc>
                <a:spcPct val="90000"/>
              </a:lnSpc>
              <a:spcBef>
                <a:spcPct val="0"/>
              </a:spcBef>
            </a:pPr>
            <a:r>
              <a:rPr lang="en-US" sz="2000" dirty="0"/>
              <a:t>Data frame fields</a:t>
            </a:r>
          </a:p>
          <a:p>
            <a:pPr lvl="1">
              <a:lnSpc>
                <a:spcPct val="90000"/>
              </a:lnSpc>
              <a:spcBef>
                <a:spcPct val="0"/>
              </a:spcBef>
            </a:pPr>
            <a:r>
              <a:rPr lang="en-US" sz="1800" dirty="0"/>
              <a:t>Start bit (one bit)</a:t>
            </a:r>
          </a:p>
          <a:p>
            <a:pPr lvl="1">
              <a:lnSpc>
                <a:spcPct val="90000"/>
              </a:lnSpc>
              <a:spcBef>
                <a:spcPct val="0"/>
              </a:spcBef>
            </a:pPr>
            <a:r>
              <a:rPr lang="en-US" sz="1800" dirty="0"/>
              <a:t>Data (LSB first or </a:t>
            </a:r>
            <a:br>
              <a:rPr lang="en-US" sz="1800" dirty="0"/>
            </a:br>
            <a:r>
              <a:rPr lang="en-US" sz="1800" dirty="0"/>
              <a:t>MSB, and size – </a:t>
            </a:r>
            <a:br>
              <a:rPr lang="en-US" sz="1800" dirty="0"/>
            </a:br>
            <a:r>
              <a:rPr lang="en-US" sz="1800" dirty="0"/>
              <a:t>7, 8, 9 bits)</a:t>
            </a:r>
          </a:p>
          <a:p>
            <a:pPr lvl="1">
              <a:lnSpc>
                <a:spcPct val="90000"/>
              </a:lnSpc>
              <a:spcBef>
                <a:spcPct val="0"/>
              </a:spcBef>
            </a:pPr>
            <a:r>
              <a:rPr lang="en-US" sz="1800" dirty="0"/>
              <a:t>Optional parity bit is </a:t>
            </a:r>
            <a:br>
              <a:rPr lang="en-US" sz="1800" dirty="0"/>
            </a:br>
            <a:r>
              <a:rPr lang="en-US" sz="1800" dirty="0"/>
              <a:t>used to make total </a:t>
            </a:r>
            <a:br>
              <a:rPr lang="en-US" sz="1800" dirty="0"/>
            </a:br>
            <a:r>
              <a:rPr lang="en-US" sz="1800" dirty="0"/>
              <a:t>number of ones in data even or odd</a:t>
            </a:r>
          </a:p>
          <a:p>
            <a:pPr lvl="1">
              <a:lnSpc>
                <a:spcPct val="90000"/>
              </a:lnSpc>
              <a:spcBef>
                <a:spcPct val="0"/>
              </a:spcBef>
            </a:pPr>
            <a:r>
              <a:rPr lang="en-US" sz="1800" dirty="0"/>
              <a:t>Stop bit (one or two bits) </a:t>
            </a:r>
          </a:p>
          <a:p>
            <a:pPr marL="228600" indent="-228600">
              <a:lnSpc>
                <a:spcPct val="90000"/>
              </a:lnSpc>
              <a:spcBef>
                <a:spcPct val="0"/>
              </a:spcBef>
            </a:pPr>
            <a:r>
              <a:rPr lang="en-US" sz="2000" dirty="0"/>
              <a:t>All devices must use the same communications parameters </a:t>
            </a:r>
          </a:p>
          <a:p>
            <a:pPr lvl="1">
              <a:lnSpc>
                <a:spcPct val="90000"/>
              </a:lnSpc>
              <a:spcBef>
                <a:spcPct val="0"/>
              </a:spcBef>
            </a:pPr>
            <a:r>
              <a:rPr lang="en-US" sz="1800" dirty="0"/>
              <a:t>E.g. communication speed (300 baud, 600, 1200, 2400, 9600, 14400, 19200, etc.)</a:t>
            </a:r>
          </a:p>
          <a:p>
            <a:pPr marL="228600" indent="-228600">
              <a:lnSpc>
                <a:spcPct val="90000"/>
              </a:lnSpc>
              <a:spcBef>
                <a:spcPct val="0"/>
              </a:spcBef>
            </a:pPr>
            <a:r>
              <a:rPr lang="en-US" sz="2000" dirty="0"/>
              <a:t>Sophisticated network protocols have more information in each data frame</a:t>
            </a:r>
          </a:p>
          <a:p>
            <a:pPr lvl="1">
              <a:lnSpc>
                <a:spcPct val="90000"/>
              </a:lnSpc>
              <a:spcBef>
                <a:spcPct val="0"/>
              </a:spcBef>
            </a:pPr>
            <a:r>
              <a:rPr lang="en-US" sz="1800" dirty="0"/>
              <a:t>Medium access control – when multiple nodes are on bus, they must arbitrate for permission to transmit</a:t>
            </a:r>
          </a:p>
          <a:p>
            <a:pPr lvl="1">
              <a:lnSpc>
                <a:spcPct val="90000"/>
              </a:lnSpc>
              <a:spcBef>
                <a:spcPct val="0"/>
              </a:spcBef>
            </a:pPr>
            <a:r>
              <a:rPr lang="en-US" sz="1800" dirty="0"/>
              <a:t>Addressing information – for which node is this message intended?</a:t>
            </a:r>
          </a:p>
          <a:p>
            <a:pPr lvl="1">
              <a:lnSpc>
                <a:spcPct val="90000"/>
              </a:lnSpc>
              <a:spcBef>
                <a:spcPct val="0"/>
              </a:spcBef>
            </a:pPr>
            <a:r>
              <a:rPr lang="en-US" sz="1800" dirty="0"/>
              <a:t>Larger data payload</a:t>
            </a:r>
          </a:p>
          <a:p>
            <a:pPr lvl="1">
              <a:lnSpc>
                <a:spcPct val="90000"/>
              </a:lnSpc>
              <a:spcBef>
                <a:spcPct val="0"/>
              </a:spcBef>
            </a:pPr>
            <a:r>
              <a:rPr lang="en-US" sz="1800" dirty="0"/>
              <a:t>Stronger error detection or error correction information</a:t>
            </a:r>
          </a:p>
          <a:p>
            <a:pPr lvl="1">
              <a:lnSpc>
                <a:spcPct val="90000"/>
              </a:lnSpc>
              <a:spcBef>
                <a:spcPct val="0"/>
              </a:spcBef>
            </a:pPr>
            <a:r>
              <a:rPr lang="en-US" sz="1800" dirty="0"/>
              <a:t>Request for immediate response (“in-frame”)</a:t>
            </a:r>
          </a:p>
        </p:txBody>
      </p:sp>
      <p:graphicFrame>
        <p:nvGraphicFramePr>
          <p:cNvPr id="11268" name="Object 6"/>
          <p:cNvGraphicFramePr>
            <a:graphicFrameLocks noChangeAspect="1"/>
          </p:cNvGraphicFramePr>
          <p:nvPr/>
        </p:nvGraphicFramePr>
        <p:xfrm>
          <a:off x="4648201" y="914400"/>
          <a:ext cx="5953125" cy="1409700"/>
        </p:xfrm>
        <a:graphic>
          <a:graphicData uri="http://schemas.openxmlformats.org/presentationml/2006/ole">
            <mc:AlternateContent xmlns:mc="http://schemas.openxmlformats.org/markup-compatibility/2006">
              <mc:Choice xmlns:v="urn:schemas-microsoft-com:vml" Requires="v">
                <p:oleObj spid="_x0000_s11414" name="Bitmap Image" r:id="rId4" imgW="5952381" imgH="1409897" progId="Paint.Picture">
                  <p:embed/>
                </p:oleObj>
              </mc:Choice>
              <mc:Fallback>
                <p:oleObj name="Bitmap Image" r:id="rId4" imgW="5952381" imgH="1409897" progId="Paint.Pictur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1" y="914400"/>
                        <a:ext cx="595312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6344" name="Rectangle 8"/>
          <p:cNvSpPr>
            <a:spLocks noChangeArrowheads="1"/>
          </p:cNvSpPr>
          <p:nvPr/>
        </p:nvSpPr>
        <p:spPr bwMode="auto">
          <a:xfrm>
            <a:off x="4933950" y="1712913"/>
            <a:ext cx="457200" cy="533400"/>
          </a:xfrm>
          <a:prstGeom prst="rect">
            <a:avLst/>
          </a:prstGeom>
          <a:noFill/>
          <a:ln w="38100">
            <a:solidFill>
              <a:srgbClr val="FF33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26346" name="Rectangle 10"/>
          <p:cNvSpPr>
            <a:spLocks noChangeArrowheads="1"/>
          </p:cNvSpPr>
          <p:nvPr/>
        </p:nvSpPr>
        <p:spPr bwMode="auto">
          <a:xfrm>
            <a:off x="5391150" y="1712913"/>
            <a:ext cx="3810000" cy="533400"/>
          </a:xfrm>
          <a:prstGeom prst="rect">
            <a:avLst/>
          </a:prstGeom>
          <a:noFill/>
          <a:ln w="38100">
            <a:solidFill>
              <a:srgbClr val="FF33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26347" name="Rectangle 11"/>
          <p:cNvSpPr>
            <a:spLocks noChangeArrowheads="1"/>
          </p:cNvSpPr>
          <p:nvPr/>
        </p:nvSpPr>
        <p:spPr bwMode="auto">
          <a:xfrm>
            <a:off x="9201150" y="1712913"/>
            <a:ext cx="457200" cy="533400"/>
          </a:xfrm>
          <a:prstGeom prst="rect">
            <a:avLst/>
          </a:prstGeom>
          <a:noFill/>
          <a:ln w="38100">
            <a:solidFill>
              <a:srgbClr val="FF33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26348" name="Rectangle 12"/>
          <p:cNvSpPr>
            <a:spLocks noChangeArrowheads="1"/>
          </p:cNvSpPr>
          <p:nvPr/>
        </p:nvSpPr>
        <p:spPr bwMode="auto">
          <a:xfrm>
            <a:off x="9658350" y="1712913"/>
            <a:ext cx="457200" cy="533400"/>
          </a:xfrm>
          <a:prstGeom prst="rect">
            <a:avLst/>
          </a:prstGeom>
          <a:noFill/>
          <a:ln w="38100">
            <a:solidFill>
              <a:srgbClr val="FF33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3" name="Text Box 13"/>
          <p:cNvSpPr txBox="1">
            <a:spLocks noChangeArrowheads="1"/>
          </p:cNvSpPr>
          <p:nvPr/>
        </p:nvSpPr>
        <p:spPr bwMode="auto">
          <a:xfrm>
            <a:off x="6642100" y="2300288"/>
            <a:ext cx="1111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i="1">
                <a:solidFill>
                  <a:schemeClr val="accent2"/>
                </a:solidFill>
                <a:latin typeface="Arial" charset="0"/>
                <a:cs typeface="Arial" charset="0"/>
              </a:rPr>
              <a:t>Message</a:t>
            </a:r>
          </a:p>
        </p:txBody>
      </p:sp>
      <p:sp>
        <p:nvSpPr>
          <p:cNvPr id="11274" name="Freeform 14"/>
          <p:cNvSpPr>
            <a:spLocks/>
          </p:cNvSpPr>
          <p:nvPr/>
        </p:nvSpPr>
        <p:spPr bwMode="auto">
          <a:xfrm>
            <a:off x="4781550" y="2438400"/>
            <a:ext cx="5257800" cy="152400"/>
          </a:xfrm>
          <a:custGeom>
            <a:avLst/>
            <a:gdLst>
              <a:gd name="T0" fmla="*/ 0 w 3312"/>
              <a:gd name="T1" fmla="*/ 0 h 96"/>
              <a:gd name="T2" fmla="*/ 0 w 3312"/>
              <a:gd name="T3" fmla="*/ 2147483647 h 96"/>
              <a:gd name="T4" fmla="*/ 2147483647 w 3312"/>
              <a:gd name="T5" fmla="*/ 2147483647 h 96"/>
              <a:gd name="T6" fmla="*/ 2147483647 w 3312"/>
              <a:gd name="T7" fmla="*/ 0 h 96"/>
              <a:gd name="T8" fmla="*/ 0 60000 65536"/>
              <a:gd name="T9" fmla="*/ 0 60000 65536"/>
              <a:gd name="T10" fmla="*/ 0 60000 65536"/>
              <a:gd name="T11" fmla="*/ 0 60000 65536"/>
              <a:gd name="T12" fmla="*/ 0 w 3312"/>
              <a:gd name="T13" fmla="*/ 0 h 96"/>
              <a:gd name="T14" fmla="*/ 3312 w 3312"/>
              <a:gd name="T15" fmla="*/ 96 h 96"/>
            </a:gdLst>
            <a:ahLst/>
            <a:cxnLst>
              <a:cxn ang="T8">
                <a:pos x="T0" y="T1"/>
              </a:cxn>
              <a:cxn ang="T9">
                <a:pos x="T2" y="T3"/>
              </a:cxn>
              <a:cxn ang="T10">
                <a:pos x="T4" y="T5"/>
              </a:cxn>
              <a:cxn ang="T11">
                <a:pos x="T6" y="T7"/>
              </a:cxn>
            </a:cxnLst>
            <a:rect l="T12" t="T13" r="T14" b="T15"/>
            <a:pathLst>
              <a:path w="3312" h="96">
                <a:moveTo>
                  <a:pt x="0" y="0"/>
                </a:moveTo>
                <a:lnTo>
                  <a:pt x="0" y="96"/>
                </a:lnTo>
                <a:lnTo>
                  <a:pt x="3312" y="96"/>
                </a:lnTo>
                <a:lnTo>
                  <a:pt x="3312" y="0"/>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75" name="Text Box 15"/>
          <p:cNvSpPr txBox="1">
            <a:spLocks noChangeArrowheads="1"/>
          </p:cNvSpPr>
          <p:nvPr/>
        </p:nvSpPr>
        <p:spPr bwMode="auto">
          <a:xfrm>
            <a:off x="6880226" y="974726"/>
            <a:ext cx="7207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2000">
                <a:latin typeface="Arial" charset="0"/>
                <a:cs typeface="Arial" charset="0"/>
              </a:rPr>
              <a:t>Data</a:t>
            </a:r>
          </a:p>
          <a:p>
            <a:pPr algn="ctr"/>
            <a:r>
              <a:rPr lang="en-US" sz="2000">
                <a:latin typeface="Arial" charset="0"/>
                <a:cs typeface="Arial" charset="0"/>
              </a:rPr>
              <a:t>bits</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26344"/>
                                        </p:tgtEl>
                                        <p:attrNameLst>
                                          <p:attrName>style.visibility</p:attrName>
                                        </p:attrNameLst>
                                      </p:cBhvr>
                                      <p:to>
                                        <p:strVal val="visible"/>
                                      </p:to>
                                    </p:set>
                                    <p:anim calcmode="lin" valueType="num">
                                      <p:cBhvr additive="base">
                                        <p:cTn id="7" dur="500" fill="hold"/>
                                        <p:tgtEl>
                                          <p:spTgt spid="526344"/>
                                        </p:tgtEl>
                                        <p:attrNameLst>
                                          <p:attrName>ppt_x</p:attrName>
                                        </p:attrNameLst>
                                      </p:cBhvr>
                                      <p:tavLst>
                                        <p:tav tm="0">
                                          <p:val>
                                            <p:strVal val="1+#ppt_w/2"/>
                                          </p:val>
                                        </p:tav>
                                        <p:tav tm="100000">
                                          <p:val>
                                            <p:strVal val="#ppt_x"/>
                                          </p:val>
                                        </p:tav>
                                      </p:tavLst>
                                    </p:anim>
                                    <p:anim calcmode="lin" valueType="num">
                                      <p:cBhvr additive="base">
                                        <p:cTn id="8" dur="500" fill="hold"/>
                                        <p:tgtEl>
                                          <p:spTgt spid="5263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26346"/>
                                        </p:tgtEl>
                                        <p:attrNameLst>
                                          <p:attrName>style.visibility</p:attrName>
                                        </p:attrNameLst>
                                      </p:cBhvr>
                                      <p:to>
                                        <p:strVal val="visible"/>
                                      </p:to>
                                    </p:set>
                                    <p:anim calcmode="lin" valueType="num">
                                      <p:cBhvr additive="base">
                                        <p:cTn id="13" dur="500" fill="hold"/>
                                        <p:tgtEl>
                                          <p:spTgt spid="526346"/>
                                        </p:tgtEl>
                                        <p:attrNameLst>
                                          <p:attrName>ppt_x</p:attrName>
                                        </p:attrNameLst>
                                      </p:cBhvr>
                                      <p:tavLst>
                                        <p:tav tm="0">
                                          <p:val>
                                            <p:strVal val="1+#ppt_w/2"/>
                                          </p:val>
                                        </p:tav>
                                        <p:tav tm="100000">
                                          <p:val>
                                            <p:strVal val="#ppt_x"/>
                                          </p:val>
                                        </p:tav>
                                      </p:tavLst>
                                    </p:anim>
                                    <p:anim calcmode="lin" valueType="num">
                                      <p:cBhvr additive="base">
                                        <p:cTn id="14" dur="500" fill="hold"/>
                                        <p:tgtEl>
                                          <p:spTgt spid="52634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26347"/>
                                        </p:tgtEl>
                                        <p:attrNameLst>
                                          <p:attrName>style.visibility</p:attrName>
                                        </p:attrNameLst>
                                      </p:cBhvr>
                                      <p:to>
                                        <p:strVal val="visible"/>
                                      </p:to>
                                    </p:set>
                                    <p:anim calcmode="lin" valueType="num">
                                      <p:cBhvr additive="base">
                                        <p:cTn id="19" dur="500" fill="hold"/>
                                        <p:tgtEl>
                                          <p:spTgt spid="526347"/>
                                        </p:tgtEl>
                                        <p:attrNameLst>
                                          <p:attrName>ppt_x</p:attrName>
                                        </p:attrNameLst>
                                      </p:cBhvr>
                                      <p:tavLst>
                                        <p:tav tm="0">
                                          <p:val>
                                            <p:strVal val="1+#ppt_w/2"/>
                                          </p:val>
                                        </p:tav>
                                        <p:tav tm="100000">
                                          <p:val>
                                            <p:strVal val="#ppt_x"/>
                                          </p:val>
                                        </p:tav>
                                      </p:tavLst>
                                    </p:anim>
                                    <p:anim calcmode="lin" valueType="num">
                                      <p:cBhvr additive="base">
                                        <p:cTn id="20" dur="500" fill="hold"/>
                                        <p:tgtEl>
                                          <p:spTgt spid="52634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26348"/>
                                        </p:tgtEl>
                                        <p:attrNameLst>
                                          <p:attrName>style.visibility</p:attrName>
                                        </p:attrNameLst>
                                      </p:cBhvr>
                                      <p:to>
                                        <p:strVal val="visible"/>
                                      </p:to>
                                    </p:set>
                                    <p:anim calcmode="lin" valueType="num">
                                      <p:cBhvr additive="base">
                                        <p:cTn id="25" dur="500" fill="hold"/>
                                        <p:tgtEl>
                                          <p:spTgt spid="526348"/>
                                        </p:tgtEl>
                                        <p:attrNameLst>
                                          <p:attrName>ppt_x</p:attrName>
                                        </p:attrNameLst>
                                      </p:cBhvr>
                                      <p:tavLst>
                                        <p:tav tm="0">
                                          <p:val>
                                            <p:strVal val="1+#ppt_w/2"/>
                                          </p:val>
                                        </p:tav>
                                        <p:tav tm="100000">
                                          <p:val>
                                            <p:strVal val="#ppt_x"/>
                                          </p:val>
                                        </p:tav>
                                      </p:tavLst>
                                    </p:anim>
                                    <p:anim calcmode="lin" valueType="num">
                                      <p:cBhvr additive="base">
                                        <p:cTn id="26" dur="500" fill="hold"/>
                                        <p:tgtEl>
                                          <p:spTgt spid="5263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44" grpId="0" animBg="1"/>
      <p:bldP spid="526346" grpId="0" animBg="1"/>
      <p:bldP spid="526347" grpId="0" animBg="1"/>
      <p:bldP spid="526348"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46313" y="2971801"/>
            <a:ext cx="7772400" cy="1362075"/>
          </a:xfrm>
        </p:spPr>
        <p:txBody>
          <a:bodyPr/>
          <a:lstStyle/>
          <a:p>
            <a:r>
              <a:rPr lang="en-US" dirty="0"/>
              <a:t>Protocol Comparison</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256598092"/>
      </p:ext>
    </p:extLst>
  </p:cSld>
  <p:clrMapOvr>
    <a:masterClrMapping/>
  </p:clrMapOvr>
  <p:transition>
    <p:pull dir="ru"/>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Factors to Consider</a:t>
            </a:r>
          </a:p>
        </p:txBody>
      </p:sp>
      <p:sp>
        <p:nvSpPr>
          <p:cNvPr id="5" name="Content Placeholder 4"/>
          <p:cNvSpPr>
            <a:spLocks noGrp="1"/>
          </p:cNvSpPr>
          <p:nvPr>
            <p:ph idx="1"/>
          </p:nvPr>
        </p:nvSpPr>
        <p:spPr>
          <a:xfrm>
            <a:off x="1757364" y="838200"/>
            <a:ext cx="8910637" cy="5422900"/>
          </a:xfrm>
        </p:spPr>
        <p:txBody>
          <a:bodyPr/>
          <a:lstStyle/>
          <a:p>
            <a:r>
              <a:rPr lang="en-US" sz="2400" dirty="0"/>
              <a:t>How fast can the data get through?</a:t>
            </a:r>
          </a:p>
          <a:p>
            <a:pPr lvl="1"/>
            <a:r>
              <a:rPr lang="en-US" sz="2000" dirty="0"/>
              <a:t>Depends on raw bit rate, protocol overhead in packet</a:t>
            </a:r>
          </a:p>
          <a:p>
            <a:r>
              <a:rPr lang="en-US" sz="2400" dirty="0"/>
              <a:t>How many hardware signals do we need?</a:t>
            </a:r>
          </a:p>
          <a:p>
            <a:pPr lvl="1"/>
            <a:r>
              <a:rPr lang="en-US" sz="2000" dirty="0"/>
              <a:t>May need clock line, chip select lines, etc.</a:t>
            </a:r>
          </a:p>
          <a:p>
            <a:r>
              <a:rPr lang="en-US" sz="2400" dirty="0"/>
              <a:t>How do we connect multiple devices (topology)?</a:t>
            </a:r>
          </a:p>
          <a:p>
            <a:pPr lvl="1"/>
            <a:r>
              <a:rPr lang="en-US" sz="2000" dirty="0"/>
              <a:t>Dedicated link and hardware per device - point-to-point</a:t>
            </a:r>
          </a:p>
          <a:p>
            <a:pPr lvl="1"/>
            <a:r>
              <a:rPr lang="en-US" sz="2000" dirty="0"/>
              <a:t>One bus for master transmit/slave receive, one bus for slave transmit/master receive</a:t>
            </a:r>
          </a:p>
          <a:p>
            <a:pPr lvl="1"/>
            <a:r>
              <a:rPr lang="en-US" sz="2000" dirty="0"/>
              <a:t>All transmitters and receivers connected to same bus – multi-point</a:t>
            </a:r>
          </a:p>
          <a:p>
            <a:r>
              <a:rPr lang="en-US" sz="2400" dirty="0"/>
              <a:t>How do we address a target device?</a:t>
            </a:r>
          </a:p>
          <a:p>
            <a:pPr lvl="1"/>
            <a:r>
              <a:rPr lang="en-US" sz="2000" dirty="0"/>
              <a:t>Discrete hardware signal (chip select line)</a:t>
            </a:r>
          </a:p>
          <a:p>
            <a:pPr lvl="1"/>
            <a:r>
              <a:rPr lang="en-US" sz="2000" dirty="0"/>
              <a:t>Address embedded in packet, decoded internally by receiver</a:t>
            </a:r>
          </a:p>
          <a:p>
            <a:r>
              <a:rPr lang="en-US" sz="2400" dirty="0"/>
              <a:t>How do these factors change as we add more devices?</a:t>
            </a:r>
          </a:p>
          <a:p>
            <a:endParaRPr lang="en-US" sz="2400" dirty="0"/>
          </a:p>
        </p:txBody>
      </p:sp>
    </p:spTree>
    <p:extLst>
      <p:ext uri="{BB962C8B-B14F-4D97-AF65-F5344CB8AC3E}">
        <p14:creationId xmlns:p14="http://schemas.microsoft.com/office/powerpoint/2010/main" val="1676032175"/>
      </p:ext>
    </p:extLst>
  </p:cSld>
  <p:clrMapOvr>
    <a:masterClrMapping/>
  </p:clrMapOvr>
  <p:transition>
    <p:pull dir="ru"/>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Protocol Trade-Offs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31416186"/>
              </p:ext>
            </p:extLst>
          </p:nvPr>
        </p:nvGraphicFramePr>
        <p:xfrm>
          <a:off x="1828800" y="914400"/>
          <a:ext cx="8763001" cy="4846320"/>
        </p:xfrm>
        <a:graphic>
          <a:graphicData uri="http://schemas.openxmlformats.org/drawingml/2006/table">
            <a:tbl>
              <a:tblPr firstRow="1" bandRow="1">
                <a:tableStyleId>{5C22544A-7EE6-4342-B048-85BDC9FD1C3A}</a:tableStyleId>
              </a:tblPr>
              <a:tblGrid>
                <a:gridCol w="1027793">
                  <a:extLst>
                    <a:ext uri="{9D8B030D-6E8A-4147-A177-3AD203B41FA5}">
                      <a16:colId xmlns:a16="http://schemas.microsoft.com/office/drawing/2014/main" val="20000"/>
                    </a:ext>
                  </a:extLst>
                </a:gridCol>
                <a:gridCol w="2028131">
                  <a:extLst>
                    <a:ext uri="{9D8B030D-6E8A-4147-A177-3AD203B41FA5}">
                      <a16:colId xmlns:a16="http://schemas.microsoft.com/office/drawing/2014/main" val="20001"/>
                    </a:ext>
                  </a:extLst>
                </a:gridCol>
                <a:gridCol w="2201877">
                  <a:extLst>
                    <a:ext uri="{9D8B030D-6E8A-4147-A177-3AD203B41FA5}">
                      <a16:colId xmlns:a16="http://schemas.microsoft.com/office/drawing/2014/main" val="20002"/>
                    </a:ext>
                  </a:extLst>
                </a:gridCol>
                <a:gridCol w="1602841">
                  <a:extLst>
                    <a:ext uri="{9D8B030D-6E8A-4147-A177-3AD203B41FA5}">
                      <a16:colId xmlns:a16="http://schemas.microsoft.com/office/drawing/2014/main" val="20003"/>
                    </a:ext>
                  </a:extLst>
                </a:gridCol>
                <a:gridCol w="1902359">
                  <a:extLst>
                    <a:ext uri="{9D8B030D-6E8A-4147-A177-3AD203B41FA5}">
                      <a16:colId xmlns:a16="http://schemas.microsoft.com/office/drawing/2014/main" val="20004"/>
                    </a:ext>
                  </a:extLst>
                </a:gridCol>
              </a:tblGrid>
              <a:tr h="370840">
                <a:tc>
                  <a:txBody>
                    <a:bodyPr/>
                    <a:lstStyle/>
                    <a:p>
                      <a:r>
                        <a:rPr lang="en-US" sz="1600" dirty="0"/>
                        <a:t>Protocol</a:t>
                      </a:r>
                    </a:p>
                  </a:txBody>
                  <a:tcPr/>
                </a:tc>
                <a:tc>
                  <a:txBody>
                    <a:bodyPr/>
                    <a:lstStyle/>
                    <a:p>
                      <a:r>
                        <a:rPr lang="en-US" sz="1600" dirty="0"/>
                        <a:t>Speed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a:t>Signals Req. for Bidirectional Communication with N devices</a:t>
                      </a:r>
                      <a:endParaRPr lang="en-US" sz="1600" dirty="0"/>
                    </a:p>
                    <a:p>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Device Addressing</a:t>
                      </a:r>
                    </a:p>
                  </a:txBody>
                  <a:tcPr/>
                </a:tc>
                <a:tc>
                  <a:txBody>
                    <a:bodyPr/>
                    <a:lstStyle/>
                    <a:p>
                      <a:r>
                        <a:rPr lang="en-US" sz="1600" dirty="0"/>
                        <a:t>Topology</a:t>
                      </a:r>
                    </a:p>
                  </a:txBody>
                  <a:tcPr/>
                </a:tc>
                <a:extLst>
                  <a:ext uri="{0D108BD9-81ED-4DB2-BD59-A6C34878D82A}">
                    <a16:rowId xmlns:a16="http://schemas.microsoft.com/office/drawing/2014/main" val="10000"/>
                  </a:ext>
                </a:extLst>
              </a:tr>
              <a:tr h="370840">
                <a:tc>
                  <a:txBody>
                    <a:bodyPr/>
                    <a:lstStyle/>
                    <a:p>
                      <a:r>
                        <a:rPr lang="en-US" sz="1600" dirty="0"/>
                        <a:t>UART (Point to Point)</a:t>
                      </a:r>
                    </a:p>
                  </a:txBody>
                  <a:tcPr>
                    <a:solidFill>
                      <a:schemeClr val="accent1"/>
                    </a:solidFill>
                  </a:tcPr>
                </a:tc>
                <a:tc>
                  <a:txBody>
                    <a:bodyPr/>
                    <a:lstStyle/>
                    <a:p>
                      <a:r>
                        <a:rPr lang="en-US" sz="1600" dirty="0"/>
                        <a:t>Fast – Tens of Mbit/s</a:t>
                      </a:r>
                    </a:p>
                  </a:txBody>
                  <a:tcPr/>
                </a:tc>
                <a:tc>
                  <a:txBody>
                    <a:bodyPr/>
                    <a:lstStyle/>
                    <a:p>
                      <a:r>
                        <a:rPr lang="en-US" sz="1600" dirty="0"/>
                        <a:t>2*N</a:t>
                      </a:r>
                      <a:r>
                        <a:rPr lang="en-US" sz="1600" baseline="0" dirty="0"/>
                        <a:t> (</a:t>
                      </a:r>
                      <a:r>
                        <a:rPr lang="en-US" sz="1600" dirty="0" err="1"/>
                        <a:t>TxD</a:t>
                      </a:r>
                      <a:r>
                        <a:rPr lang="en-US" sz="1600" dirty="0"/>
                        <a:t>,</a:t>
                      </a:r>
                      <a:r>
                        <a:rPr lang="en-US" sz="1600" baseline="0" dirty="0"/>
                        <a:t> </a:t>
                      </a:r>
                      <a:r>
                        <a:rPr lang="en-US" sz="1600" baseline="0" dirty="0" err="1"/>
                        <a:t>RxD</a:t>
                      </a:r>
                      <a:r>
                        <a:rPr lang="en-US" sz="1600" baseline="0" dirty="0"/>
                        <a:t>)</a:t>
                      </a:r>
                      <a:endParaRPr lang="en-US" sz="1600" dirty="0"/>
                    </a:p>
                  </a:txBody>
                  <a:tcPr/>
                </a:tc>
                <a:tc>
                  <a:txBody>
                    <a:bodyPr/>
                    <a:lstStyle/>
                    <a:p>
                      <a:r>
                        <a:rPr lang="en-US" sz="1600" dirty="0"/>
                        <a:t>None</a:t>
                      </a:r>
                    </a:p>
                  </a:txBody>
                  <a:tcPr/>
                </a:tc>
                <a:tc>
                  <a:txBody>
                    <a:bodyPr/>
                    <a:lstStyle/>
                    <a:p>
                      <a:r>
                        <a:rPr lang="en-US" sz="1600" dirty="0"/>
                        <a:t>Point-to-point full duplex</a:t>
                      </a:r>
                    </a:p>
                  </a:txBody>
                  <a:tcPr/>
                </a:tc>
                <a:extLst>
                  <a:ext uri="{0D108BD9-81ED-4DB2-BD59-A6C34878D82A}">
                    <a16:rowId xmlns:a16="http://schemas.microsoft.com/office/drawing/2014/main" val="10001"/>
                  </a:ext>
                </a:extLst>
              </a:tr>
              <a:tr h="370840">
                <a:tc>
                  <a:txBody>
                    <a:bodyPr/>
                    <a:lstStyle/>
                    <a:p>
                      <a:r>
                        <a:rPr lang="en-US" sz="1600" dirty="0"/>
                        <a:t>UART (Multi-drop)</a:t>
                      </a:r>
                    </a:p>
                  </a:txBody>
                  <a:tcPr>
                    <a:solidFill>
                      <a:schemeClr val="accent1"/>
                    </a:solidFill>
                  </a:tcPr>
                </a:tc>
                <a:tc>
                  <a:txBody>
                    <a:bodyPr/>
                    <a:lstStyle/>
                    <a:p>
                      <a:r>
                        <a:rPr lang="en-US" sz="1600" dirty="0"/>
                        <a:t>Fast – Tens of Mbit/s</a:t>
                      </a:r>
                    </a:p>
                  </a:txBody>
                  <a:tcPr/>
                </a:tc>
                <a:tc>
                  <a:txBody>
                    <a:bodyPr/>
                    <a:lstStyle/>
                    <a:p>
                      <a:r>
                        <a:rPr lang="en-US" sz="1600" dirty="0"/>
                        <a:t>2 </a:t>
                      </a:r>
                      <a:r>
                        <a:rPr lang="en-US" sz="1600" baseline="0" dirty="0"/>
                        <a:t>(</a:t>
                      </a:r>
                      <a:r>
                        <a:rPr lang="en-US" sz="1600" dirty="0" err="1"/>
                        <a:t>TxD</a:t>
                      </a:r>
                      <a:r>
                        <a:rPr lang="en-US" sz="1600" dirty="0"/>
                        <a:t>,</a:t>
                      </a:r>
                      <a:r>
                        <a:rPr lang="en-US" sz="1600" baseline="0" dirty="0"/>
                        <a:t> </a:t>
                      </a:r>
                      <a:r>
                        <a:rPr lang="en-US" sz="1600" baseline="0" dirty="0" err="1"/>
                        <a:t>RxD</a:t>
                      </a:r>
                      <a:r>
                        <a:rPr lang="en-US" sz="1600" baseline="0" dirty="0"/>
                        <a:t>)</a:t>
                      </a:r>
                      <a:endParaRPr lang="en-US" sz="1600" dirty="0"/>
                    </a:p>
                  </a:txBody>
                  <a:tcPr/>
                </a:tc>
                <a:tc>
                  <a:txBody>
                    <a:bodyPr/>
                    <a:lstStyle/>
                    <a:p>
                      <a:r>
                        <a:rPr lang="en-US" sz="1600" baseline="0" dirty="0"/>
                        <a:t>Added by user in software</a:t>
                      </a:r>
                      <a:endParaRPr lang="en-US" sz="1600" dirty="0"/>
                    </a:p>
                  </a:txBody>
                  <a:tcPr/>
                </a:tc>
                <a:tc>
                  <a:txBody>
                    <a:bodyPr/>
                    <a:lstStyle/>
                    <a:p>
                      <a:r>
                        <a:rPr lang="en-US" sz="1600" baseline="0" dirty="0"/>
                        <a:t>Multi-drop</a:t>
                      </a:r>
                      <a:endParaRPr lang="en-US" sz="1600" dirty="0"/>
                    </a:p>
                  </a:txBody>
                  <a:tcPr/>
                </a:tc>
                <a:extLst>
                  <a:ext uri="{0D108BD9-81ED-4DB2-BD59-A6C34878D82A}">
                    <a16:rowId xmlns:a16="http://schemas.microsoft.com/office/drawing/2014/main" val="10002"/>
                  </a:ext>
                </a:extLst>
              </a:tr>
              <a:tr h="370840">
                <a:tc>
                  <a:txBody>
                    <a:bodyPr/>
                    <a:lstStyle/>
                    <a:p>
                      <a:r>
                        <a:rPr lang="en-US" sz="1600" dirty="0"/>
                        <a:t>SPI</a:t>
                      </a:r>
                    </a:p>
                  </a:txBody>
                  <a:tcPr>
                    <a:solidFill>
                      <a:schemeClr val="accent1"/>
                    </a:solidFill>
                  </a:tcPr>
                </a:tc>
                <a:tc>
                  <a:txBody>
                    <a:bodyPr/>
                    <a:lstStyle/>
                    <a:p>
                      <a:r>
                        <a:rPr lang="en-US" sz="1600" dirty="0"/>
                        <a:t>Fast – Tens of Mbit/s</a:t>
                      </a:r>
                    </a:p>
                  </a:txBody>
                  <a:tcPr/>
                </a:tc>
                <a:tc>
                  <a:txBody>
                    <a:bodyPr/>
                    <a:lstStyle/>
                    <a:p>
                      <a:r>
                        <a:rPr lang="en-US" sz="1600" dirty="0"/>
                        <a:t>3+N</a:t>
                      </a:r>
                      <a:r>
                        <a:rPr lang="en-US" sz="1600" baseline="0" dirty="0"/>
                        <a:t> for </a:t>
                      </a:r>
                      <a:r>
                        <a:rPr lang="en-US" sz="1600" dirty="0"/>
                        <a:t>SCLK, MOSI, MISO, and one SS per device</a:t>
                      </a:r>
                    </a:p>
                  </a:txBody>
                  <a:tcPr/>
                </a:tc>
                <a:tc>
                  <a:txBody>
                    <a:bodyPr/>
                    <a:lstStyle/>
                    <a:p>
                      <a:r>
                        <a:rPr lang="en-US" sz="1600" dirty="0"/>
                        <a:t>Hardware chip</a:t>
                      </a:r>
                      <a:r>
                        <a:rPr lang="en-US" sz="1600" baseline="0" dirty="0"/>
                        <a:t> select signal per device</a:t>
                      </a:r>
                      <a:endParaRPr lang="en-US" sz="1600" dirty="0"/>
                    </a:p>
                  </a:txBody>
                  <a:tcPr/>
                </a:tc>
                <a:tc>
                  <a:txBody>
                    <a:bodyPr/>
                    <a:lstStyle/>
                    <a:p>
                      <a:r>
                        <a:rPr lang="en-US" sz="1600" dirty="0"/>
                        <a:t>Multi-point full-duplex, multi-drop half-duplex buses</a:t>
                      </a:r>
                    </a:p>
                  </a:txBody>
                  <a:tcPr/>
                </a:tc>
                <a:extLst>
                  <a:ext uri="{0D108BD9-81ED-4DB2-BD59-A6C34878D82A}">
                    <a16:rowId xmlns:a16="http://schemas.microsoft.com/office/drawing/2014/main" val="10003"/>
                  </a:ext>
                </a:extLst>
              </a:tr>
              <a:tr h="370840">
                <a:tc>
                  <a:txBody>
                    <a:bodyPr/>
                    <a:lstStyle/>
                    <a:p>
                      <a:r>
                        <a:rPr lang="en-US" sz="1600" dirty="0"/>
                        <a:t>I</a:t>
                      </a:r>
                      <a:r>
                        <a:rPr lang="en-US" sz="1600" baseline="30000" dirty="0"/>
                        <a:t>2</a:t>
                      </a:r>
                      <a:r>
                        <a:rPr lang="en-US" sz="1600" dirty="0"/>
                        <a:t>C</a:t>
                      </a:r>
                    </a:p>
                  </a:txBody>
                  <a:tcPr>
                    <a:solidFill>
                      <a:schemeClr val="accent1"/>
                    </a:solidFill>
                  </a:tcPr>
                </a:tc>
                <a:tc>
                  <a:txBody>
                    <a:bodyPr/>
                    <a:lstStyle/>
                    <a:p>
                      <a:r>
                        <a:rPr lang="en-US" sz="1600" dirty="0"/>
                        <a:t>Moderate –</a:t>
                      </a:r>
                      <a:r>
                        <a:rPr lang="en-US" sz="1600" baseline="0" dirty="0"/>
                        <a:t> 100 </a:t>
                      </a:r>
                      <a:r>
                        <a:rPr lang="en-US" sz="1600" baseline="0" dirty="0" err="1"/>
                        <a:t>kbit</a:t>
                      </a:r>
                      <a:r>
                        <a:rPr lang="en-US" sz="1600" baseline="0" dirty="0"/>
                        <a:t>/s, </a:t>
                      </a:r>
                      <a:r>
                        <a:rPr lang="en-US" sz="1600" dirty="0"/>
                        <a:t>400 </a:t>
                      </a:r>
                      <a:r>
                        <a:rPr lang="en-US" sz="1600" dirty="0" err="1"/>
                        <a:t>kbit</a:t>
                      </a:r>
                      <a:r>
                        <a:rPr lang="en-US" sz="1600" dirty="0"/>
                        <a:t>/s, 1 Mbit/s, 3.4 Mbit/s. Packet</a:t>
                      </a:r>
                      <a:r>
                        <a:rPr lang="en-US" sz="1600" baseline="0" dirty="0"/>
                        <a:t> overhead.</a:t>
                      </a:r>
                      <a:endParaRPr lang="en-US" sz="1600" dirty="0"/>
                    </a:p>
                  </a:txBody>
                  <a:tcPr/>
                </a:tc>
                <a:tc>
                  <a:txBody>
                    <a:bodyPr/>
                    <a:lstStyle/>
                    <a:p>
                      <a:r>
                        <a:rPr lang="en-US" sz="1600" dirty="0"/>
                        <a:t>2: SCL, SDA</a:t>
                      </a:r>
                    </a:p>
                  </a:txBody>
                  <a:tcPr/>
                </a:tc>
                <a:tc>
                  <a:txBody>
                    <a:bodyPr/>
                    <a:lstStyle/>
                    <a:p>
                      <a:r>
                        <a:rPr lang="en-US" sz="1600" dirty="0"/>
                        <a:t>In</a:t>
                      </a:r>
                      <a:r>
                        <a:rPr lang="en-US" sz="1600" baseline="0" dirty="0"/>
                        <a:t> packet</a:t>
                      </a:r>
                      <a:endParaRPr lang="en-US" sz="1600" dirty="0"/>
                    </a:p>
                  </a:txBody>
                  <a:tcPr/>
                </a:tc>
                <a:tc>
                  <a:txBody>
                    <a:bodyPr/>
                    <a:lstStyle/>
                    <a:p>
                      <a:r>
                        <a:rPr lang="en-US" sz="1600" dirty="0"/>
                        <a:t>Multi-point half-duplex</a:t>
                      </a:r>
                      <a:r>
                        <a:rPr lang="en-US" sz="1600" baseline="0" dirty="0"/>
                        <a:t> </a:t>
                      </a:r>
                      <a:r>
                        <a:rPr lang="en-US" sz="1600" dirty="0"/>
                        <a:t>bus</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50510079"/>
      </p:ext>
    </p:extLst>
  </p:cSld>
  <p:clrMapOvr>
    <a:masterClrMapping/>
  </p:clrMapOvr>
  <p:transition>
    <p:pull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Error Detection</a:t>
            </a:r>
          </a:p>
        </p:txBody>
      </p:sp>
      <p:sp>
        <p:nvSpPr>
          <p:cNvPr id="12291" name="Content Placeholder 2"/>
          <p:cNvSpPr>
            <a:spLocks noGrp="1"/>
          </p:cNvSpPr>
          <p:nvPr>
            <p:ph sz="half" idx="1"/>
          </p:nvPr>
        </p:nvSpPr>
        <p:spPr>
          <a:xfrm>
            <a:off x="1752600" y="990600"/>
            <a:ext cx="8534400" cy="5867400"/>
          </a:xfrm>
        </p:spPr>
        <p:txBody>
          <a:bodyPr/>
          <a:lstStyle/>
          <a:p>
            <a:r>
              <a:rPr lang="en-US" sz="2000" dirty="0"/>
              <a:t>Can send additional information to verify data was received correctly</a:t>
            </a:r>
          </a:p>
          <a:p>
            <a:r>
              <a:rPr lang="en-US" sz="2000" dirty="0"/>
              <a:t>Need to specify which parity to expect: even, odd or none.</a:t>
            </a:r>
          </a:p>
          <a:p>
            <a:r>
              <a:rPr lang="en-US" sz="2000" dirty="0"/>
              <a:t>Parity bit is set so that total number of “1” bits in data and parity is even (for even parity) or odd (for odd parity)</a:t>
            </a:r>
          </a:p>
          <a:p>
            <a:pPr lvl="1"/>
            <a:r>
              <a:rPr lang="en-US" sz="1800" dirty="0"/>
              <a:t>01110111 has 6 “1” bits, so parity bit will be 1 for odd parity, 0 for even parity</a:t>
            </a:r>
          </a:p>
          <a:p>
            <a:pPr lvl="1"/>
            <a:r>
              <a:rPr lang="en-US" sz="1800" dirty="0"/>
              <a:t>01100111 has 5 “1” bits, so parity bit will be 0 for odd parity, 1 for even parity</a:t>
            </a:r>
          </a:p>
          <a:p>
            <a:r>
              <a:rPr lang="en-US" sz="2000" dirty="0"/>
              <a:t>Single parity bit detects if 1, 3, 5, 7 or 9 bits are corrupted, but doesn’t detect an even number of corrupted bits</a:t>
            </a:r>
          </a:p>
          <a:p>
            <a:r>
              <a:rPr lang="en-US" sz="2000" dirty="0"/>
              <a:t>Stronger error detection codes (e.g. Cyclic Redundancy Check) exist and use multiple bits (e.g. 8, 16), and can detect many more corruptions. </a:t>
            </a:r>
          </a:p>
          <a:p>
            <a:pPr lvl="1"/>
            <a:r>
              <a:rPr lang="en-US" sz="1800" dirty="0"/>
              <a:t>Used for CAN, USB, Ethernet, Bluetooth, etc.</a:t>
            </a:r>
          </a:p>
        </p:txBody>
      </p:sp>
    </p:spTree>
  </p:cSld>
  <p:clrMapOvr>
    <a:masterClrMapping/>
  </p:clrMapOvr>
  <p:transition>
    <p:pull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Tools for Serial Communications Development</a:t>
            </a:r>
          </a:p>
        </p:txBody>
      </p:sp>
      <p:sp>
        <p:nvSpPr>
          <p:cNvPr id="3" name="Content Placeholder 2"/>
          <p:cNvSpPr>
            <a:spLocks noGrp="1"/>
          </p:cNvSpPr>
          <p:nvPr>
            <p:ph sz="half" idx="1"/>
          </p:nvPr>
        </p:nvSpPr>
        <p:spPr>
          <a:xfrm>
            <a:off x="1752600" y="3810000"/>
            <a:ext cx="4343400" cy="2971800"/>
          </a:xfrm>
        </p:spPr>
        <p:txBody>
          <a:bodyPr/>
          <a:lstStyle/>
          <a:p>
            <a:r>
              <a:rPr lang="en-US" sz="1800" dirty="0"/>
              <a:t>Tedious and slow to debug serial protocols with just an oscilloscope</a:t>
            </a:r>
          </a:p>
          <a:p>
            <a:r>
              <a:rPr lang="en-US" sz="1800" dirty="0"/>
              <a:t>Instead use a logic analyzer to decode bus traffic</a:t>
            </a:r>
          </a:p>
          <a:p>
            <a:r>
              <a:rPr lang="en-US" sz="1800" dirty="0"/>
              <a:t>Worth its weight in gold!</a:t>
            </a:r>
          </a:p>
          <a:p>
            <a:endParaRPr lang="en-US" sz="1800" dirty="0"/>
          </a:p>
        </p:txBody>
      </p:sp>
      <p:sp>
        <p:nvSpPr>
          <p:cNvPr id="4" name="Content Placeholder 3"/>
          <p:cNvSpPr>
            <a:spLocks noGrp="1"/>
          </p:cNvSpPr>
          <p:nvPr>
            <p:ph sz="half" idx="2"/>
          </p:nvPr>
        </p:nvSpPr>
        <p:spPr>
          <a:xfrm>
            <a:off x="6248400" y="3810000"/>
            <a:ext cx="4343400" cy="2743200"/>
          </a:xfrm>
        </p:spPr>
        <p:txBody>
          <a:bodyPr/>
          <a:lstStyle/>
          <a:p>
            <a:r>
              <a:rPr lang="en-US" sz="1800" dirty="0" err="1"/>
              <a:t>Saelae</a:t>
            </a:r>
            <a:r>
              <a:rPr lang="en-US" sz="1800" dirty="0"/>
              <a:t> 8-Channel Logic Analyzer </a:t>
            </a:r>
          </a:p>
          <a:p>
            <a:pPr lvl="1"/>
            <a:r>
              <a:rPr lang="en-US" sz="1600" dirty="0"/>
              <a:t>$150 (</a:t>
            </a:r>
            <a:r>
              <a:rPr lang="en-US" sz="1600" dirty="0">
                <a:hlinkClick r:id="rId3"/>
              </a:rPr>
              <a:t>www.saelae.com</a:t>
            </a:r>
            <a:r>
              <a:rPr lang="en-US" sz="1600" dirty="0"/>
              <a:t>)</a:t>
            </a:r>
          </a:p>
          <a:p>
            <a:pPr lvl="1"/>
            <a:r>
              <a:rPr lang="en-US" sz="1600" dirty="0"/>
              <a:t>Plugs into PC’s USB port</a:t>
            </a:r>
          </a:p>
          <a:p>
            <a:pPr lvl="1"/>
            <a:r>
              <a:rPr lang="en-US" sz="1600" dirty="0"/>
              <a:t>Decodes SPI, asynchronous serial, I</a:t>
            </a:r>
            <a:r>
              <a:rPr lang="en-US" sz="1600" baseline="30000" dirty="0"/>
              <a:t>2</a:t>
            </a:r>
            <a:r>
              <a:rPr lang="en-US" sz="1600" dirty="0"/>
              <a:t>C, 1-Wire, CAN, etc.</a:t>
            </a:r>
          </a:p>
          <a:p>
            <a:r>
              <a:rPr lang="en-US" sz="1800" dirty="0"/>
              <a:t>Build your own: with Logic Sniffer or related open-source project</a:t>
            </a:r>
          </a:p>
        </p:txBody>
      </p:sp>
      <p:pic>
        <p:nvPicPr>
          <p:cNvPr id="225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990600"/>
            <a:ext cx="8610600" cy="2733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7222424"/>
      </p:ext>
    </p:extLst>
  </p:cSld>
  <p:clrMapOvr>
    <a:masterClrMapping/>
  </p:clrMapOvr>
  <p:transition>
    <p:pull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0" y="2362201"/>
            <a:ext cx="7772400" cy="1362075"/>
          </a:xfrm>
        </p:spPr>
        <p:txBody>
          <a:bodyPr>
            <a:normAutofit fontScale="90000"/>
          </a:bodyPr>
          <a:lstStyle/>
          <a:p>
            <a:r>
              <a:rPr lang="en-US" dirty="0"/>
              <a:t>Software Architecture for Handling asynchronous Communication</a:t>
            </a:r>
          </a:p>
        </p:txBody>
      </p:sp>
    </p:spTree>
    <p:extLst>
      <p:ext uri="{BB962C8B-B14F-4D97-AF65-F5344CB8AC3E}">
        <p14:creationId xmlns:p14="http://schemas.microsoft.com/office/powerpoint/2010/main" val="1512214075"/>
      </p:ext>
    </p:extLst>
  </p:cSld>
  <p:clrMapOvr>
    <a:masterClrMapping/>
  </p:clrMapOvr>
  <p:transition>
    <p:pull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Software Structure</a:t>
            </a:r>
          </a:p>
        </p:txBody>
      </p:sp>
      <p:sp>
        <p:nvSpPr>
          <p:cNvPr id="5" name="Content Placeholder 4"/>
          <p:cNvSpPr>
            <a:spLocks noGrp="1"/>
          </p:cNvSpPr>
          <p:nvPr>
            <p:ph sz="half" idx="1"/>
          </p:nvPr>
        </p:nvSpPr>
        <p:spPr>
          <a:xfrm>
            <a:off x="533400" y="1143000"/>
            <a:ext cx="9677400" cy="5715000"/>
          </a:xfrm>
        </p:spPr>
        <p:txBody>
          <a:bodyPr/>
          <a:lstStyle/>
          <a:p>
            <a:r>
              <a:rPr lang="en-US" sz="2000" dirty="0"/>
              <a:t>Communication is </a:t>
            </a:r>
            <a:r>
              <a:rPr lang="en-US" sz="2000" i="1" dirty="0"/>
              <a:t>asynchronous</a:t>
            </a:r>
            <a:r>
              <a:rPr lang="en-US" sz="2000" dirty="0"/>
              <a:t> to program</a:t>
            </a:r>
          </a:p>
          <a:p>
            <a:pPr lvl="1"/>
            <a:r>
              <a:rPr lang="en-US" sz="1800" dirty="0"/>
              <a:t>Don’t know what code the program will be executing …</a:t>
            </a:r>
          </a:p>
          <a:p>
            <a:pPr lvl="2"/>
            <a:r>
              <a:rPr lang="en-US" sz="1600" dirty="0"/>
              <a:t>when the next item arrives</a:t>
            </a:r>
          </a:p>
          <a:p>
            <a:pPr lvl="2"/>
            <a:r>
              <a:rPr lang="en-US" sz="1600" dirty="0"/>
              <a:t>when current outgoing item completes transmission</a:t>
            </a:r>
          </a:p>
          <a:p>
            <a:pPr lvl="2"/>
            <a:r>
              <a:rPr lang="en-US" sz="1600" dirty="0"/>
              <a:t>when an error occurs</a:t>
            </a:r>
          </a:p>
          <a:p>
            <a:pPr lvl="1"/>
            <a:r>
              <a:rPr lang="en-US" sz="1800" dirty="0"/>
              <a:t>Need to synchronize between program and serial communication interface somehow</a:t>
            </a:r>
          </a:p>
          <a:p>
            <a:r>
              <a:rPr lang="en-US" sz="2000" dirty="0"/>
              <a:t>Options</a:t>
            </a:r>
          </a:p>
          <a:p>
            <a:pPr lvl="1"/>
            <a:r>
              <a:rPr lang="en-US" sz="1800" dirty="0"/>
              <a:t>Polling</a:t>
            </a:r>
          </a:p>
          <a:p>
            <a:pPr lvl="2"/>
            <a:r>
              <a:rPr lang="en-US" sz="1600" dirty="0"/>
              <a:t>Wait until data is available</a:t>
            </a:r>
          </a:p>
          <a:p>
            <a:pPr lvl="2"/>
            <a:r>
              <a:rPr lang="en-US" sz="1600" dirty="0"/>
              <a:t>Simple but inefficient of processor time</a:t>
            </a:r>
          </a:p>
          <a:p>
            <a:pPr lvl="1"/>
            <a:r>
              <a:rPr lang="en-US" sz="1800" dirty="0"/>
              <a:t>Interrupt</a:t>
            </a:r>
          </a:p>
          <a:p>
            <a:pPr lvl="2"/>
            <a:r>
              <a:rPr lang="en-US" sz="1600" dirty="0"/>
              <a:t>CPU interrupts program when data is available</a:t>
            </a:r>
          </a:p>
          <a:p>
            <a:pPr lvl="2"/>
            <a:r>
              <a:rPr lang="en-US" sz="1600" dirty="0"/>
              <a:t>Efficient, but more complex</a:t>
            </a:r>
          </a:p>
          <a:p>
            <a:endParaRPr lang="en-US" sz="2000" dirty="0"/>
          </a:p>
        </p:txBody>
      </p:sp>
    </p:spTree>
    <p:extLst>
      <p:ext uri="{BB962C8B-B14F-4D97-AF65-F5344CB8AC3E}">
        <p14:creationId xmlns:p14="http://schemas.microsoft.com/office/powerpoint/2010/main" val="3222742251"/>
      </p:ext>
    </p:extLst>
  </p:cSld>
  <p:clrMapOvr>
    <a:masterClrMapping/>
  </p:clrMapOvr>
  <p:transition>
    <p:pull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normAutofit fontScale="90000"/>
          </a:bodyPr>
          <a:lstStyle/>
          <a:p>
            <a:r>
              <a:rPr lang="en-US"/>
              <a:t>Serial Communications and Interrupts</a:t>
            </a:r>
          </a:p>
        </p:txBody>
      </p:sp>
      <p:sp>
        <p:nvSpPr>
          <p:cNvPr id="524291" name="Rectangle 3"/>
          <p:cNvSpPr>
            <a:spLocks noGrp="1" noChangeArrowheads="1"/>
          </p:cNvSpPr>
          <p:nvPr>
            <p:ph sz="half" idx="1"/>
          </p:nvPr>
        </p:nvSpPr>
        <p:spPr>
          <a:xfrm>
            <a:off x="480000" y="1143000"/>
            <a:ext cx="5452156" cy="5715000"/>
          </a:xfrm>
        </p:spPr>
        <p:txBody>
          <a:bodyPr/>
          <a:lstStyle/>
          <a:p>
            <a:r>
              <a:rPr lang="en-US" sz="2000" dirty="0"/>
              <a:t>Want to provide </a:t>
            </a:r>
            <a:r>
              <a:rPr lang="en-US" sz="2000" i="1" dirty="0"/>
              <a:t>multiple </a:t>
            </a:r>
            <a:r>
              <a:rPr lang="en-US" sz="2000" dirty="0"/>
              <a:t>threads of control in the program</a:t>
            </a:r>
          </a:p>
          <a:p>
            <a:pPr lvl="1"/>
            <a:r>
              <a:rPr lang="en-US" sz="1800" dirty="0"/>
              <a:t>Main program (and subroutines it calls)</a:t>
            </a:r>
          </a:p>
          <a:p>
            <a:pPr lvl="1"/>
            <a:r>
              <a:rPr lang="en-US" sz="1800" dirty="0"/>
              <a:t>ISR(s)</a:t>
            </a:r>
          </a:p>
          <a:p>
            <a:pPr lvl="2"/>
            <a:r>
              <a:rPr lang="en-US" sz="1800" dirty="0"/>
              <a:t>Transmit ISR activity – executes when serial interface is ready to send another character</a:t>
            </a:r>
          </a:p>
          <a:p>
            <a:pPr lvl="2"/>
            <a:r>
              <a:rPr lang="en-US" sz="1800" dirty="0"/>
              <a:t>Receive ISR activity – executes when serial interface receives a character</a:t>
            </a:r>
          </a:p>
          <a:p>
            <a:pPr lvl="2"/>
            <a:r>
              <a:rPr lang="en-US" sz="1800" dirty="0"/>
              <a:t>Error ISR(s) activity – execute if an error occurs</a:t>
            </a:r>
          </a:p>
          <a:p>
            <a:pPr lvl="1"/>
            <a:endParaRPr lang="en-US" sz="1800" dirty="0"/>
          </a:p>
          <a:p>
            <a:r>
              <a:rPr lang="en-US" sz="2000" dirty="0"/>
              <a:t>Need a way of buffering information between threads</a:t>
            </a:r>
          </a:p>
          <a:p>
            <a:pPr lvl="1"/>
            <a:r>
              <a:rPr lang="en-US" sz="1800" dirty="0"/>
              <a:t>Solution: circular queue with head and tail pointers</a:t>
            </a:r>
          </a:p>
          <a:p>
            <a:pPr lvl="1"/>
            <a:r>
              <a:rPr lang="en-US" sz="1800" dirty="0"/>
              <a:t>One for </a:t>
            </a:r>
            <a:r>
              <a:rPr lang="en-US" sz="1800" dirty="0" err="1"/>
              <a:t>tx</a:t>
            </a:r>
            <a:r>
              <a:rPr lang="en-US" sz="1800" dirty="0"/>
              <a:t>, one for </a:t>
            </a:r>
            <a:r>
              <a:rPr lang="en-US" sz="1800" dirty="0" err="1"/>
              <a:t>rx</a:t>
            </a:r>
            <a:endParaRPr lang="en-US" sz="1800" dirty="0"/>
          </a:p>
        </p:txBody>
      </p:sp>
      <p:grpSp>
        <p:nvGrpSpPr>
          <p:cNvPr id="2" name="Group 1"/>
          <p:cNvGrpSpPr/>
          <p:nvPr/>
        </p:nvGrpSpPr>
        <p:grpSpPr>
          <a:xfrm flipH="1">
            <a:off x="6430963" y="879476"/>
            <a:ext cx="3938587" cy="5391160"/>
            <a:chOff x="4713288" y="879475"/>
            <a:chExt cx="4132262" cy="5656263"/>
          </a:xfrm>
        </p:grpSpPr>
        <p:sp>
          <p:nvSpPr>
            <p:cNvPr id="524352" name="Oval 64"/>
            <p:cNvSpPr>
              <a:spLocks noChangeArrowheads="1"/>
            </p:cNvSpPr>
            <p:nvPr/>
          </p:nvSpPr>
          <p:spPr bwMode="auto">
            <a:xfrm>
              <a:off x="4713288" y="879475"/>
              <a:ext cx="4132262" cy="20193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524296" name="Rectangle 8"/>
            <p:cNvSpPr>
              <a:spLocks noChangeArrowheads="1"/>
            </p:cNvSpPr>
            <p:nvPr/>
          </p:nvSpPr>
          <p:spPr bwMode="auto">
            <a:xfrm>
              <a:off x="5637213" y="5105400"/>
              <a:ext cx="2152650" cy="758825"/>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1" dirty="0">
                  <a:solidFill>
                    <a:schemeClr val="bg1"/>
                  </a:solidFill>
                  <a:latin typeface="Verdana" pitchFamily="34" charset="0"/>
                </a:rPr>
                <a:t>Serial </a:t>
              </a:r>
              <a:br>
                <a:rPr lang="en-US" sz="1800" b="1" dirty="0">
                  <a:solidFill>
                    <a:schemeClr val="bg1"/>
                  </a:solidFill>
                  <a:latin typeface="Verdana" pitchFamily="34" charset="0"/>
                </a:rPr>
              </a:br>
              <a:r>
                <a:rPr lang="en-US" sz="1800" b="1" dirty="0">
                  <a:solidFill>
                    <a:schemeClr val="bg1"/>
                  </a:solidFill>
                  <a:latin typeface="Verdana" pitchFamily="34" charset="0"/>
                </a:rPr>
                <a:t>Interface</a:t>
              </a:r>
            </a:p>
          </p:txBody>
        </p:sp>
        <p:grpSp>
          <p:nvGrpSpPr>
            <p:cNvPr id="524355" name="Group 67"/>
            <p:cNvGrpSpPr>
              <a:grpSpLocks/>
            </p:cNvGrpSpPr>
            <p:nvPr/>
          </p:nvGrpSpPr>
          <p:grpSpPr bwMode="auto">
            <a:xfrm>
              <a:off x="6975475" y="4208463"/>
              <a:ext cx="1219200" cy="609600"/>
              <a:chOff x="4394" y="2651"/>
              <a:chExt cx="768" cy="384"/>
            </a:xfrm>
          </p:grpSpPr>
          <p:sp>
            <p:nvSpPr>
              <p:cNvPr id="524303" name="Oval 15"/>
              <p:cNvSpPr>
                <a:spLocks noChangeArrowheads="1"/>
              </p:cNvSpPr>
              <p:nvPr/>
            </p:nvSpPr>
            <p:spPr bwMode="auto">
              <a:xfrm>
                <a:off x="4394" y="2651"/>
                <a:ext cx="768" cy="38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524302" name="Text Box 14"/>
              <p:cNvSpPr txBox="1">
                <a:spLocks noChangeArrowheads="1"/>
              </p:cNvSpPr>
              <p:nvPr/>
            </p:nvSpPr>
            <p:spPr bwMode="auto">
              <a:xfrm>
                <a:off x="4433" y="2703"/>
                <a:ext cx="700"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dirty="0" err="1">
                    <a:solidFill>
                      <a:schemeClr val="bg1"/>
                    </a:solidFill>
                    <a:latin typeface="Verdana" pitchFamily="34" charset="0"/>
                  </a:rPr>
                  <a:t>ISR:Tx</a:t>
                </a:r>
                <a:endParaRPr lang="en-US" sz="1800" b="1" dirty="0">
                  <a:solidFill>
                    <a:schemeClr val="bg1"/>
                  </a:solidFill>
                  <a:latin typeface="Verdana" pitchFamily="34" charset="0"/>
                </a:endParaRPr>
              </a:p>
            </p:txBody>
          </p:sp>
        </p:grpSp>
        <p:grpSp>
          <p:nvGrpSpPr>
            <p:cNvPr id="524344" name="Group 56"/>
            <p:cNvGrpSpPr>
              <a:grpSpLocks/>
            </p:cNvGrpSpPr>
            <p:nvPr/>
          </p:nvGrpSpPr>
          <p:grpSpPr bwMode="auto">
            <a:xfrm>
              <a:off x="7432675" y="3006725"/>
              <a:ext cx="304800" cy="3529013"/>
              <a:chOff x="4320" y="1942"/>
              <a:chExt cx="192" cy="2223"/>
            </a:xfrm>
          </p:grpSpPr>
          <p:sp>
            <p:nvSpPr>
              <p:cNvPr id="524300" name="Line 12"/>
              <p:cNvSpPr>
                <a:spLocks noChangeShapeType="1"/>
              </p:cNvSpPr>
              <p:nvPr/>
            </p:nvSpPr>
            <p:spPr bwMode="auto">
              <a:xfrm>
                <a:off x="4416" y="3744"/>
                <a:ext cx="0" cy="42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524301" name="Line 13"/>
              <p:cNvSpPr>
                <a:spLocks noChangeShapeType="1"/>
              </p:cNvSpPr>
              <p:nvPr/>
            </p:nvSpPr>
            <p:spPr bwMode="auto">
              <a:xfrm>
                <a:off x="4416" y="3083"/>
                <a:ext cx="0" cy="18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grpSp>
            <p:nvGrpSpPr>
              <p:cNvPr id="524321" name="Group 33"/>
              <p:cNvGrpSpPr>
                <a:grpSpLocks/>
              </p:cNvGrpSpPr>
              <p:nvPr/>
            </p:nvGrpSpPr>
            <p:grpSpPr bwMode="auto">
              <a:xfrm flipV="1">
                <a:off x="4320" y="2230"/>
                <a:ext cx="192" cy="288"/>
                <a:chOff x="3408" y="1728"/>
                <a:chExt cx="144" cy="288"/>
              </a:xfrm>
            </p:grpSpPr>
            <p:sp>
              <p:nvSpPr>
                <p:cNvPr id="524322" name="Rectangle 34"/>
                <p:cNvSpPr>
                  <a:spLocks noChangeArrowheads="1"/>
                </p:cNvSpPr>
                <p:nvPr/>
              </p:nvSpPr>
              <p:spPr bwMode="auto">
                <a:xfrm>
                  <a:off x="3408" y="1728"/>
                  <a:ext cx="144" cy="2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524323" name="Line 35"/>
                <p:cNvSpPr>
                  <a:spLocks noChangeShapeType="1"/>
                </p:cNvSpPr>
                <p:nvPr/>
              </p:nvSpPr>
              <p:spPr bwMode="auto">
                <a:xfrm>
                  <a:off x="3408" y="187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grpSp>
          <p:sp>
            <p:nvSpPr>
              <p:cNvPr id="524325" name="Rectangle 37"/>
              <p:cNvSpPr>
                <a:spLocks noChangeArrowheads="1"/>
              </p:cNvSpPr>
              <p:nvPr/>
            </p:nvSpPr>
            <p:spPr bwMode="auto">
              <a:xfrm flipV="1">
                <a:off x="4320" y="1942"/>
                <a:ext cx="19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524326" name="Line 38"/>
              <p:cNvSpPr>
                <a:spLocks noChangeShapeType="1"/>
              </p:cNvSpPr>
              <p:nvPr/>
            </p:nvSpPr>
            <p:spPr bwMode="auto">
              <a:xfrm flipV="1">
                <a:off x="4320" y="2086"/>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524327" name="Line 39"/>
              <p:cNvSpPr>
                <a:spLocks noChangeShapeType="1"/>
              </p:cNvSpPr>
              <p:nvPr/>
            </p:nvSpPr>
            <p:spPr bwMode="auto">
              <a:xfrm>
                <a:off x="4416" y="2518"/>
                <a:ext cx="0" cy="18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grpSp>
        <p:sp>
          <p:nvSpPr>
            <p:cNvPr id="524298" name="Line 10"/>
            <p:cNvSpPr>
              <a:spLocks noChangeShapeType="1"/>
            </p:cNvSpPr>
            <p:nvPr/>
          </p:nvSpPr>
          <p:spPr bwMode="auto">
            <a:xfrm flipV="1">
              <a:off x="5907088" y="5867400"/>
              <a:ext cx="0" cy="66833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524299" name="Line 11"/>
            <p:cNvSpPr>
              <a:spLocks noChangeShapeType="1"/>
            </p:cNvSpPr>
            <p:nvPr/>
          </p:nvSpPr>
          <p:spPr bwMode="auto">
            <a:xfrm flipH="1" flipV="1">
              <a:off x="5907088" y="4800600"/>
              <a:ext cx="7937" cy="3159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grpSp>
          <p:nvGrpSpPr>
            <p:cNvPr id="524354" name="Group 66"/>
            <p:cNvGrpSpPr>
              <a:grpSpLocks/>
            </p:cNvGrpSpPr>
            <p:nvPr/>
          </p:nvGrpSpPr>
          <p:grpSpPr bwMode="auto">
            <a:xfrm>
              <a:off x="5297488" y="4191000"/>
              <a:ext cx="1219200" cy="609600"/>
              <a:chOff x="3337" y="2640"/>
              <a:chExt cx="768" cy="384"/>
            </a:xfrm>
          </p:grpSpPr>
          <p:sp>
            <p:nvSpPr>
              <p:cNvPr id="524306" name="Oval 18"/>
              <p:cNvSpPr>
                <a:spLocks noChangeArrowheads="1"/>
              </p:cNvSpPr>
              <p:nvPr/>
            </p:nvSpPr>
            <p:spPr bwMode="auto">
              <a:xfrm>
                <a:off x="3337" y="2640"/>
                <a:ext cx="768" cy="38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524307" name="Text Box 19"/>
              <p:cNvSpPr txBox="1">
                <a:spLocks noChangeArrowheads="1"/>
              </p:cNvSpPr>
              <p:nvPr/>
            </p:nvSpPr>
            <p:spPr bwMode="auto">
              <a:xfrm>
                <a:off x="3367" y="2692"/>
                <a:ext cx="716"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dirty="0" err="1">
                    <a:solidFill>
                      <a:schemeClr val="bg1"/>
                    </a:solidFill>
                    <a:latin typeface="Verdana" pitchFamily="34" charset="0"/>
                  </a:rPr>
                  <a:t>ISR:Rx</a:t>
                </a:r>
                <a:endParaRPr lang="en-US" sz="1800" b="1" dirty="0">
                  <a:solidFill>
                    <a:schemeClr val="bg1"/>
                  </a:solidFill>
                  <a:latin typeface="Verdana" pitchFamily="34" charset="0"/>
                </a:endParaRPr>
              </a:p>
            </p:txBody>
          </p:sp>
        </p:grpSp>
        <p:grpSp>
          <p:nvGrpSpPr>
            <p:cNvPr id="524330" name="Group 42"/>
            <p:cNvGrpSpPr>
              <a:grpSpLocks/>
            </p:cNvGrpSpPr>
            <p:nvPr/>
          </p:nvGrpSpPr>
          <p:grpSpPr bwMode="auto">
            <a:xfrm>
              <a:off x="5754688" y="2989263"/>
              <a:ext cx="304800" cy="1201737"/>
              <a:chOff x="3408" y="1728"/>
              <a:chExt cx="192" cy="757"/>
            </a:xfrm>
          </p:grpSpPr>
          <p:grpSp>
            <p:nvGrpSpPr>
              <p:cNvPr id="524319" name="Group 31"/>
              <p:cNvGrpSpPr>
                <a:grpSpLocks/>
              </p:cNvGrpSpPr>
              <p:nvPr/>
            </p:nvGrpSpPr>
            <p:grpSpPr bwMode="auto">
              <a:xfrm>
                <a:off x="3408" y="1728"/>
                <a:ext cx="192" cy="576"/>
                <a:chOff x="3408" y="1728"/>
                <a:chExt cx="144" cy="576"/>
              </a:xfrm>
            </p:grpSpPr>
            <p:grpSp>
              <p:nvGrpSpPr>
                <p:cNvPr id="524315" name="Group 27"/>
                <p:cNvGrpSpPr>
                  <a:grpSpLocks/>
                </p:cNvGrpSpPr>
                <p:nvPr/>
              </p:nvGrpSpPr>
              <p:grpSpPr bwMode="auto">
                <a:xfrm>
                  <a:off x="3408" y="1728"/>
                  <a:ext cx="144" cy="288"/>
                  <a:chOff x="3408" y="1728"/>
                  <a:chExt cx="144" cy="288"/>
                </a:xfrm>
              </p:grpSpPr>
              <p:sp>
                <p:nvSpPr>
                  <p:cNvPr id="524295" name="Rectangle 7"/>
                  <p:cNvSpPr>
                    <a:spLocks noChangeArrowheads="1"/>
                  </p:cNvSpPr>
                  <p:nvPr/>
                </p:nvSpPr>
                <p:spPr bwMode="auto">
                  <a:xfrm>
                    <a:off x="3408" y="1728"/>
                    <a:ext cx="144" cy="2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524314" name="Line 26"/>
                  <p:cNvSpPr>
                    <a:spLocks noChangeShapeType="1"/>
                  </p:cNvSpPr>
                  <p:nvPr/>
                </p:nvSpPr>
                <p:spPr bwMode="auto">
                  <a:xfrm>
                    <a:off x="3408" y="187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grpSp>
            <p:grpSp>
              <p:nvGrpSpPr>
                <p:cNvPr id="524316" name="Group 28"/>
                <p:cNvGrpSpPr>
                  <a:grpSpLocks/>
                </p:cNvGrpSpPr>
                <p:nvPr/>
              </p:nvGrpSpPr>
              <p:grpSpPr bwMode="auto">
                <a:xfrm>
                  <a:off x="3408" y="2016"/>
                  <a:ext cx="144" cy="288"/>
                  <a:chOff x="3408" y="1728"/>
                  <a:chExt cx="144" cy="288"/>
                </a:xfrm>
              </p:grpSpPr>
              <p:sp>
                <p:nvSpPr>
                  <p:cNvPr id="524317" name="Rectangle 29"/>
                  <p:cNvSpPr>
                    <a:spLocks noChangeArrowheads="1"/>
                  </p:cNvSpPr>
                  <p:nvPr/>
                </p:nvSpPr>
                <p:spPr bwMode="auto">
                  <a:xfrm>
                    <a:off x="3408" y="1728"/>
                    <a:ext cx="144"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524318" name="Line 30"/>
                  <p:cNvSpPr>
                    <a:spLocks noChangeShapeType="1"/>
                  </p:cNvSpPr>
                  <p:nvPr/>
                </p:nvSpPr>
                <p:spPr bwMode="auto">
                  <a:xfrm>
                    <a:off x="3408" y="187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grpSp>
          </p:grpSp>
          <p:sp>
            <p:nvSpPr>
              <p:cNvPr id="524329" name="Line 41"/>
              <p:cNvSpPr>
                <a:spLocks noChangeShapeType="1"/>
              </p:cNvSpPr>
              <p:nvPr/>
            </p:nvSpPr>
            <p:spPr bwMode="auto">
              <a:xfrm flipV="1">
                <a:off x="3504" y="2304"/>
                <a:ext cx="0" cy="18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grpSp>
        <p:sp>
          <p:nvSpPr>
            <p:cNvPr id="524335" name="Oval 47"/>
            <p:cNvSpPr>
              <a:spLocks noChangeArrowheads="1"/>
            </p:cNvSpPr>
            <p:nvPr/>
          </p:nvSpPr>
          <p:spPr bwMode="auto">
            <a:xfrm>
              <a:off x="4953000" y="2057400"/>
              <a:ext cx="1689100" cy="6096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524336" name="Text Box 48"/>
            <p:cNvSpPr txBox="1">
              <a:spLocks noChangeArrowheads="1"/>
            </p:cNvSpPr>
            <p:nvPr/>
          </p:nvSpPr>
          <p:spPr bwMode="auto">
            <a:xfrm>
              <a:off x="5000625" y="2139950"/>
              <a:ext cx="1665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b="1" dirty="0" err="1">
                  <a:solidFill>
                    <a:schemeClr val="bg1"/>
                  </a:solidFill>
                  <a:latin typeface="Verdana" pitchFamily="34" charset="0"/>
                </a:rPr>
                <a:t>get_string</a:t>
              </a:r>
              <a:endParaRPr lang="en-US" sz="1800" b="1" dirty="0">
                <a:solidFill>
                  <a:schemeClr val="bg1"/>
                </a:solidFill>
                <a:latin typeface="Verdana" pitchFamily="34" charset="0"/>
              </a:endParaRPr>
            </a:p>
          </p:txBody>
        </p:sp>
        <p:sp>
          <p:nvSpPr>
            <p:cNvPr id="524340" name="Oval 52"/>
            <p:cNvSpPr>
              <a:spLocks noChangeArrowheads="1"/>
            </p:cNvSpPr>
            <p:nvPr/>
          </p:nvSpPr>
          <p:spPr bwMode="auto">
            <a:xfrm>
              <a:off x="6704013" y="2057400"/>
              <a:ext cx="1920875" cy="6096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524341" name="Text Box 53"/>
            <p:cNvSpPr txBox="1">
              <a:spLocks noChangeArrowheads="1"/>
            </p:cNvSpPr>
            <p:nvPr/>
          </p:nvSpPr>
          <p:spPr bwMode="auto">
            <a:xfrm>
              <a:off x="6769100" y="2139950"/>
              <a:ext cx="1882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b="1">
                  <a:solidFill>
                    <a:schemeClr val="bg1"/>
                  </a:solidFill>
                  <a:latin typeface="Verdana" pitchFamily="34" charset="0"/>
                </a:rPr>
                <a:t>send_string</a:t>
              </a:r>
            </a:p>
          </p:txBody>
        </p:sp>
        <p:cxnSp>
          <p:nvCxnSpPr>
            <p:cNvPr id="524342" name="AutoShape 54"/>
            <p:cNvCxnSpPr>
              <a:cxnSpLocks noChangeShapeType="1"/>
              <a:stCxn id="524295" idx="0"/>
              <a:endCxn id="524335" idx="4"/>
            </p:cNvCxnSpPr>
            <p:nvPr/>
          </p:nvCxnSpPr>
          <p:spPr bwMode="auto">
            <a:xfrm flipH="1" flipV="1">
              <a:off x="5797550" y="2667000"/>
              <a:ext cx="109538" cy="322263"/>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4343" name="AutoShape 55"/>
            <p:cNvCxnSpPr>
              <a:cxnSpLocks noChangeShapeType="1"/>
              <a:stCxn id="524340" idx="4"/>
              <a:endCxn id="524325" idx="2"/>
            </p:cNvCxnSpPr>
            <p:nvPr/>
          </p:nvCxnSpPr>
          <p:spPr bwMode="auto">
            <a:xfrm flipH="1">
              <a:off x="7585075" y="2667000"/>
              <a:ext cx="79375" cy="339725"/>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4346" name="AutoShape 58"/>
            <p:cNvCxnSpPr>
              <a:cxnSpLocks noChangeShapeType="1"/>
              <a:stCxn id="524335" idx="0"/>
            </p:cNvCxnSpPr>
            <p:nvPr/>
          </p:nvCxnSpPr>
          <p:spPr bwMode="auto">
            <a:xfrm flipH="1" flipV="1">
              <a:off x="5789613" y="1752600"/>
              <a:ext cx="7937" cy="30480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4347" name="AutoShape 59"/>
            <p:cNvCxnSpPr>
              <a:cxnSpLocks noChangeShapeType="1"/>
            </p:cNvCxnSpPr>
            <p:nvPr/>
          </p:nvCxnSpPr>
          <p:spPr bwMode="auto">
            <a:xfrm>
              <a:off x="7770813" y="1752600"/>
              <a:ext cx="0" cy="339725"/>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4349" name="Oval 61"/>
            <p:cNvSpPr>
              <a:spLocks noChangeArrowheads="1"/>
            </p:cNvSpPr>
            <p:nvPr/>
          </p:nvSpPr>
          <p:spPr bwMode="auto">
            <a:xfrm>
              <a:off x="5180013" y="914400"/>
              <a:ext cx="3016250" cy="947738"/>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524350" name="Text Box 62"/>
            <p:cNvSpPr txBox="1">
              <a:spLocks noChangeArrowheads="1"/>
            </p:cNvSpPr>
            <p:nvPr/>
          </p:nvSpPr>
          <p:spPr bwMode="auto">
            <a:xfrm>
              <a:off x="5529802" y="1042988"/>
              <a:ext cx="2465896" cy="67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b="1">
                  <a:solidFill>
                    <a:schemeClr val="bg1"/>
                  </a:solidFill>
                  <a:latin typeface="Verdana" pitchFamily="34" charset="0"/>
                </a:rPr>
                <a:t>Main Program or</a:t>
              </a:r>
              <a:br>
                <a:rPr lang="en-US" sz="1800" b="1">
                  <a:solidFill>
                    <a:schemeClr val="bg1"/>
                  </a:solidFill>
                  <a:latin typeface="Verdana" pitchFamily="34" charset="0"/>
                </a:rPr>
              </a:br>
              <a:r>
                <a:rPr lang="en-US" sz="1800" b="1">
                  <a:solidFill>
                    <a:schemeClr val="bg1"/>
                  </a:solidFill>
                  <a:latin typeface="Verdana" pitchFamily="34" charset="0"/>
                </a:rPr>
                <a:t>other threads</a:t>
              </a:r>
            </a:p>
          </p:txBody>
        </p:sp>
      </p:grpSp>
    </p:spTree>
    <p:extLst>
      <p:ext uri="{BB962C8B-B14F-4D97-AF65-F5344CB8AC3E}">
        <p14:creationId xmlns:p14="http://schemas.microsoft.com/office/powerpoint/2010/main" val="1909736058"/>
      </p:ext>
    </p:extLst>
  </p:cSld>
  <p:clrMapOvr>
    <a:masterClrMapping/>
  </p:clrMapOvr>
  <p:transition>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p:txBody>
          <a:bodyPr/>
          <a:lstStyle/>
          <a:p>
            <a:r>
              <a:rPr lang="en-US" sz="3200" dirty="0"/>
              <a:t>Enabling and Connecting Interrupts to ISRs</a:t>
            </a:r>
          </a:p>
        </p:txBody>
      </p:sp>
      <p:sp>
        <p:nvSpPr>
          <p:cNvPr id="526339" name="Rectangle 3"/>
          <p:cNvSpPr>
            <a:spLocks noGrp="1" noChangeArrowheads="1"/>
          </p:cNvSpPr>
          <p:nvPr>
            <p:ph sz="half" idx="1"/>
          </p:nvPr>
        </p:nvSpPr>
        <p:spPr>
          <a:xfrm>
            <a:off x="533400" y="1143000"/>
            <a:ext cx="4419600" cy="5715000"/>
          </a:xfrm>
        </p:spPr>
        <p:txBody>
          <a:bodyPr/>
          <a:lstStyle/>
          <a:p>
            <a:pPr>
              <a:lnSpc>
                <a:spcPct val="80000"/>
              </a:lnSpc>
            </a:pPr>
            <a:r>
              <a:rPr lang="en-US" sz="2000" dirty="0"/>
              <a:t>ARM Cortex-M0+ provides one IRQ for all of a communication interface’s events</a:t>
            </a:r>
          </a:p>
          <a:p>
            <a:pPr>
              <a:lnSpc>
                <a:spcPct val="80000"/>
              </a:lnSpc>
            </a:pPr>
            <a:endParaRPr lang="en-US" sz="2000" dirty="0"/>
          </a:p>
          <a:p>
            <a:pPr>
              <a:lnSpc>
                <a:spcPct val="80000"/>
              </a:lnSpc>
            </a:pPr>
            <a:r>
              <a:rPr lang="en-US" sz="2000" dirty="0"/>
              <a:t>Within ISR (IRQ Handler), need to determine what triggered the interrupt, and then service it</a:t>
            </a:r>
          </a:p>
        </p:txBody>
      </p:sp>
      <p:sp>
        <p:nvSpPr>
          <p:cNvPr id="526341" name="Rectangle 5"/>
          <p:cNvSpPr>
            <a:spLocks noGrp="1" noChangeArrowheads="1"/>
          </p:cNvSpPr>
          <p:nvPr>
            <p:ph sz="half" idx="2"/>
          </p:nvPr>
        </p:nvSpPr>
        <p:spPr>
          <a:xfrm>
            <a:off x="5105400" y="990600"/>
            <a:ext cx="5486400" cy="5867400"/>
          </a:xfrm>
          <a:noFill/>
          <a:ln/>
        </p:spPr>
        <p:txBody>
          <a:bodyPr/>
          <a:lstStyle/>
          <a:p>
            <a:pPr>
              <a:lnSpc>
                <a:spcPct val="80000"/>
              </a:lnSpc>
              <a:buFontTx/>
              <a:buNone/>
            </a:pPr>
            <a:r>
              <a:rPr lang="en-US" sz="1800" dirty="0">
                <a:latin typeface="Lucida Console" pitchFamily="49" charset="0"/>
              </a:rPr>
              <a:t>void UART2_IRQHandler() {</a:t>
            </a:r>
          </a:p>
          <a:p>
            <a:pPr>
              <a:lnSpc>
                <a:spcPct val="80000"/>
              </a:lnSpc>
              <a:buFontTx/>
              <a:buNone/>
            </a:pPr>
            <a:r>
              <a:rPr lang="en-US" sz="1800" dirty="0">
                <a:latin typeface="Lucida Console" pitchFamily="49" charset="0"/>
              </a:rPr>
              <a:t>	if (transmitter ready) {</a:t>
            </a:r>
          </a:p>
          <a:p>
            <a:pPr>
              <a:lnSpc>
                <a:spcPct val="80000"/>
              </a:lnSpc>
              <a:buFontTx/>
              <a:buNone/>
            </a:pPr>
            <a:r>
              <a:rPr lang="en-US" sz="1800" dirty="0">
                <a:latin typeface="Lucida Console" pitchFamily="49" charset="0"/>
              </a:rPr>
              <a:t>		if (more data to send) {</a:t>
            </a:r>
          </a:p>
          <a:p>
            <a:pPr>
              <a:lnSpc>
                <a:spcPct val="80000"/>
              </a:lnSpc>
              <a:buFontTx/>
              <a:buNone/>
            </a:pPr>
            <a:r>
              <a:rPr lang="en-US" sz="1800" dirty="0">
                <a:latin typeface="Lucida Console" pitchFamily="49" charset="0"/>
              </a:rPr>
              <a:t>			get next byte</a:t>
            </a:r>
          </a:p>
          <a:p>
            <a:pPr>
              <a:lnSpc>
                <a:spcPct val="80000"/>
              </a:lnSpc>
              <a:buFontTx/>
              <a:buNone/>
            </a:pPr>
            <a:r>
              <a:rPr lang="en-US" sz="1800" dirty="0">
                <a:latin typeface="Lucida Console" pitchFamily="49" charset="0"/>
              </a:rPr>
              <a:t>			send it out transmitter</a:t>
            </a:r>
          </a:p>
          <a:p>
            <a:pPr>
              <a:lnSpc>
                <a:spcPct val="80000"/>
              </a:lnSpc>
              <a:buFontTx/>
              <a:buNone/>
            </a:pPr>
            <a:r>
              <a:rPr lang="en-US" sz="1800" dirty="0">
                <a:latin typeface="Lucida Console" pitchFamily="49" charset="0"/>
              </a:rPr>
              <a:t>		}</a:t>
            </a:r>
          </a:p>
          <a:p>
            <a:pPr>
              <a:lnSpc>
                <a:spcPct val="80000"/>
              </a:lnSpc>
              <a:buFontTx/>
              <a:buNone/>
            </a:pPr>
            <a:r>
              <a:rPr lang="en-US" sz="1800" dirty="0">
                <a:latin typeface="Lucida Console" pitchFamily="49" charset="0"/>
              </a:rPr>
              <a:t>	}</a:t>
            </a:r>
          </a:p>
          <a:p>
            <a:pPr>
              <a:lnSpc>
                <a:spcPct val="80000"/>
              </a:lnSpc>
              <a:buFontTx/>
              <a:buNone/>
            </a:pPr>
            <a:r>
              <a:rPr lang="en-US" sz="1800" dirty="0">
                <a:latin typeface="Lucida Console" pitchFamily="49" charset="0"/>
              </a:rPr>
              <a:t>	if (received data) {</a:t>
            </a:r>
          </a:p>
          <a:p>
            <a:pPr>
              <a:lnSpc>
                <a:spcPct val="80000"/>
              </a:lnSpc>
              <a:buFontTx/>
              <a:buNone/>
            </a:pPr>
            <a:r>
              <a:rPr lang="en-US" sz="1800" dirty="0">
                <a:latin typeface="Lucida Console" pitchFamily="49" charset="0"/>
              </a:rPr>
              <a:t>		get byte from receiver</a:t>
            </a:r>
          </a:p>
          <a:p>
            <a:pPr>
              <a:lnSpc>
                <a:spcPct val="80000"/>
              </a:lnSpc>
              <a:buFontTx/>
              <a:buNone/>
            </a:pPr>
            <a:r>
              <a:rPr lang="en-US" sz="1800" dirty="0">
                <a:latin typeface="Lucida Console" pitchFamily="49" charset="0"/>
              </a:rPr>
              <a:t>		save it</a:t>
            </a:r>
          </a:p>
          <a:p>
            <a:pPr>
              <a:lnSpc>
                <a:spcPct val="80000"/>
              </a:lnSpc>
              <a:buFontTx/>
              <a:buNone/>
            </a:pPr>
            <a:r>
              <a:rPr lang="en-US" sz="1800" dirty="0">
                <a:latin typeface="Lucida Console" pitchFamily="49" charset="0"/>
              </a:rPr>
              <a:t>	}</a:t>
            </a:r>
          </a:p>
          <a:p>
            <a:pPr>
              <a:lnSpc>
                <a:spcPct val="80000"/>
              </a:lnSpc>
              <a:buFontTx/>
              <a:buNone/>
            </a:pPr>
            <a:r>
              <a:rPr lang="en-US" sz="1800" dirty="0">
                <a:latin typeface="Lucida Console" pitchFamily="49" charset="0"/>
              </a:rPr>
              <a:t>	if (error occurred) {</a:t>
            </a:r>
          </a:p>
          <a:p>
            <a:pPr>
              <a:lnSpc>
                <a:spcPct val="80000"/>
              </a:lnSpc>
              <a:buFontTx/>
              <a:buNone/>
            </a:pPr>
            <a:r>
              <a:rPr lang="en-US" sz="1800" dirty="0">
                <a:latin typeface="Lucida Console" pitchFamily="49" charset="0"/>
              </a:rPr>
              <a:t>		handle error</a:t>
            </a:r>
          </a:p>
          <a:p>
            <a:pPr>
              <a:lnSpc>
                <a:spcPct val="80000"/>
              </a:lnSpc>
              <a:buFontTx/>
              <a:buNone/>
            </a:pPr>
            <a:r>
              <a:rPr lang="en-US" sz="1800" dirty="0">
                <a:latin typeface="Lucida Console" pitchFamily="49" charset="0"/>
              </a:rPr>
              <a:t>	}</a:t>
            </a:r>
          </a:p>
          <a:p>
            <a:pPr>
              <a:lnSpc>
                <a:spcPct val="80000"/>
              </a:lnSpc>
              <a:buFontTx/>
              <a:buNone/>
            </a:pPr>
            <a:r>
              <a:rPr lang="en-US" sz="1800" dirty="0">
                <a:latin typeface="Lucida Console" pitchFamily="49" charset="0"/>
              </a:rPr>
              <a:t>		</a:t>
            </a:r>
          </a:p>
          <a:p>
            <a:pPr>
              <a:lnSpc>
                <a:spcPct val="80000"/>
              </a:lnSpc>
              <a:buFontTx/>
              <a:buNone/>
            </a:pPr>
            <a:r>
              <a:rPr lang="en-US" sz="1800" dirty="0">
                <a:latin typeface="Lucida Console" pitchFamily="49" charset="0"/>
              </a:rPr>
              <a:t>}</a:t>
            </a:r>
          </a:p>
        </p:txBody>
      </p:sp>
    </p:spTree>
    <p:extLst>
      <p:ext uri="{BB962C8B-B14F-4D97-AF65-F5344CB8AC3E}">
        <p14:creationId xmlns:p14="http://schemas.microsoft.com/office/powerpoint/2010/main" val="793160408"/>
      </p:ext>
    </p:extLst>
  </p:cSld>
  <p:clrMapOvr>
    <a:masterClrMapping/>
  </p:clrMapOvr>
  <p:transition>
    <p:pull dir="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normAutofit fontScale="90000"/>
          </a:bodyPr>
          <a:lstStyle/>
          <a:p>
            <a:r>
              <a:rPr lang="en-US"/>
              <a:t>Code to Implement Queues</a:t>
            </a:r>
          </a:p>
        </p:txBody>
      </p:sp>
      <p:sp>
        <p:nvSpPr>
          <p:cNvPr id="528387" name="Rectangle 3"/>
          <p:cNvSpPr>
            <a:spLocks noGrp="1" noChangeArrowheads="1"/>
          </p:cNvSpPr>
          <p:nvPr>
            <p:ph sz="half" idx="1"/>
          </p:nvPr>
        </p:nvSpPr>
        <p:spPr>
          <a:xfrm>
            <a:off x="479999" y="1143000"/>
            <a:ext cx="6911401" cy="5562600"/>
          </a:xfrm>
        </p:spPr>
        <p:txBody>
          <a:bodyPr/>
          <a:lstStyle/>
          <a:p>
            <a:r>
              <a:rPr lang="en-US" sz="2000" dirty="0" err="1"/>
              <a:t>Enqueue</a:t>
            </a:r>
            <a:r>
              <a:rPr lang="en-US" sz="2000" dirty="0"/>
              <a:t> at tail: </a:t>
            </a:r>
            <a:r>
              <a:rPr lang="en-US" sz="2000" dirty="0" err="1"/>
              <a:t>tail_ptr</a:t>
            </a:r>
            <a:r>
              <a:rPr lang="en-US" sz="2000" dirty="0"/>
              <a:t> points to next free entry</a:t>
            </a:r>
          </a:p>
          <a:p>
            <a:r>
              <a:rPr lang="en-US" sz="2000" dirty="0" err="1"/>
              <a:t>Dequeue</a:t>
            </a:r>
            <a:r>
              <a:rPr lang="en-US" sz="2000" dirty="0"/>
              <a:t> from head: </a:t>
            </a:r>
            <a:r>
              <a:rPr lang="en-US" sz="2000" dirty="0" err="1"/>
              <a:t>head_ptr</a:t>
            </a:r>
            <a:r>
              <a:rPr lang="en-US" sz="2000" dirty="0"/>
              <a:t> points to item to remove</a:t>
            </a:r>
          </a:p>
          <a:p>
            <a:r>
              <a:rPr lang="en-US" sz="2000" dirty="0"/>
              <a:t>#define the queue size to make it easy to change</a:t>
            </a:r>
          </a:p>
          <a:p>
            <a:r>
              <a:rPr lang="en-US" sz="2000" dirty="0"/>
              <a:t>One queue per direction</a:t>
            </a:r>
          </a:p>
          <a:p>
            <a:pPr lvl="1"/>
            <a:r>
              <a:rPr lang="en-US" sz="1800" dirty="0"/>
              <a:t>ISR unloads </a:t>
            </a:r>
            <a:r>
              <a:rPr lang="en-US" sz="1800" dirty="0" err="1"/>
              <a:t>tx_q</a:t>
            </a:r>
            <a:r>
              <a:rPr lang="en-US" sz="1800" dirty="0"/>
              <a:t> for transmit</a:t>
            </a:r>
          </a:p>
          <a:p>
            <a:pPr lvl="1"/>
            <a:r>
              <a:rPr lang="en-US" sz="1800" dirty="0"/>
              <a:t>ISR loads </a:t>
            </a:r>
            <a:r>
              <a:rPr lang="en-US" sz="1800" dirty="0" err="1"/>
              <a:t>rx_q</a:t>
            </a:r>
            <a:r>
              <a:rPr lang="en-US" sz="1800" dirty="0"/>
              <a:t> for receive</a:t>
            </a:r>
          </a:p>
          <a:p>
            <a:r>
              <a:rPr lang="en-US" sz="2000" dirty="0"/>
              <a:t>Other threads (e.g. main) load </a:t>
            </a:r>
            <a:r>
              <a:rPr lang="en-US" sz="2000" dirty="0" err="1"/>
              <a:t>tx_q</a:t>
            </a:r>
            <a:r>
              <a:rPr lang="en-US" sz="2000" dirty="0"/>
              <a:t> and unload </a:t>
            </a:r>
            <a:r>
              <a:rPr lang="en-US" sz="2000" dirty="0" err="1"/>
              <a:t>rx_q</a:t>
            </a:r>
            <a:endParaRPr lang="en-US" sz="2000" dirty="0"/>
          </a:p>
          <a:p>
            <a:r>
              <a:rPr lang="en-US" sz="2000" dirty="0"/>
              <a:t>Need to wrap pointer at end of buffer to make it circular, </a:t>
            </a:r>
          </a:p>
          <a:p>
            <a:pPr lvl="1"/>
            <a:r>
              <a:rPr lang="en-US" sz="1600" dirty="0"/>
              <a:t>Use % (modulus, remainder) operator if queue size is not power of two</a:t>
            </a:r>
          </a:p>
          <a:p>
            <a:pPr lvl="1"/>
            <a:r>
              <a:rPr lang="en-US" sz="1600" dirty="0"/>
              <a:t>Use &amp; (bitwise and) if queue size is a power of two</a:t>
            </a:r>
          </a:p>
          <a:p>
            <a:r>
              <a:rPr lang="en-US" sz="2000" dirty="0"/>
              <a:t>Queue is empty if size == 0</a:t>
            </a:r>
          </a:p>
          <a:p>
            <a:r>
              <a:rPr lang="en-US" sz="2000" dirty="0"/>
              <a:t>Queue is full if size == Q_SIZE</a:t>
            </a:r>
          </a:p>
        </p:txBody>
      </p:sp>
      <p:sp>
        <p:nvSpPr>
          <p:cNvPr id="528397" name="Line 13"/>
          <p:cNvSpPr>
            <a:spLocks noChangeShapeType="1"/>
          </p:cNvSpPr>
          <p:nvPr/>
        </p:nvSpPr>
        <p:spPr bwMode="auto">
          <a:xfrm rot="5400000" flipH="1">
            <a:off x="9321801" y="2247900"/>
            <a:ext cx="369887" cy="14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28493" name="Group 109"/>
          <p:cNvGrpSpPr>
            <a:grpSpLocks/>
          </p:cNvGrpSpPr>
          <p:nvPr/>
        </p:nvGrpSpPr>
        <p:grpSpPr bwMode="auto">
          <a:xfrm flipH="1">
            <a:off x="8066088" y="1754187"/>
            <a:ext cx="1828800" cy="304800"/>
            <a:chOff x="3432" y="1200"/>
            <a:chExt cx="1152" cy="192"/>
          </a:xfrm>
        </p:grpSpPr>
        <p:grpSp>
          <p:nvGrpSpPr>
            <p:cNvPr id="528390" name="Group 6"/>
            <p:cNvGrpSpPr>
              <a:grpSpLocks/>
            </p:cNvGrpSpPr>
            <p:nvPr/>
          </p:nvGrpSpPr>
          <p:grpSpPr bwMode="auto">
            <a:xfrm rot="5400000">
              <a:off x="3624" y="1008"/>
              <a:ext cx="192" cy="576"/>
              <a:chOff x="3408" y="1728"/>
              <a:chExt cx="144" cy="576"/>
            </a:xfrm>
          </p:grpSpPr>
          <p:grpSp>
            <p:nvGrpSpPr>
              <p:cNvPr id="528391" name="Group 7"/>
              <p:cNvGrpSpPr>
                <a:grpSpLocks/>
              </p:cNvGrpSpPr>
              <p:nvPr/>
            </p:nvGrpSpPr>
            <p:grpSpPr bwMode="auto">
              <a:xfrm>
                <a:off x="3408" y="1728"/>
                <a:ext cx="144" cy="288"/>
                <a:chOff x="3408" y="1728"/>
                <a:chExt cx="144" cy="288"/>
              </a:xfrm>
            </p:grpSpPr>
            <p:sp>
              <p:nvSpPr>
                <p:cNvPr id="528392" name="Rectangle 8"/>
                <p:cNvSpPr>
                  <a:spLocks noChangeArrowheads="1"/>
                </p:cNvSpPr>
                <p:nvPr/>
              </p:nvSpPr>
              <p:spPr bwMode="auto">
                <a:xfrm>
                  <a:off x="3408" y="1728"/>
                  <a:ext cx="144" cy="2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393" name="Line 9"/>
                <p:cNvSpPr>
                  <a:spLocks noChangeShapeType="1"/>
                </p:cNvSpPr>
                <p:nvPr/>
              </p:nvSpPr>
              <p:spPr bwMode="auto">
                <a:xfrm>
                  <a:off x="3408" y="187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28394" name="Group 10"/>
              <p:cNvGrpSpPr>
                <a:grpSpLocks/>
              </p:cNvGrpSpPr>
              <p:nvPr/>
            </p:nvGrpSpPr>
            <p:grpSpPr bwMode="auto">
              <a:xfrm>
                <a:off x="3408" y="2016"/>
                <a:ext cx="144" cy="288"/>
                <a:chOff x="3408" y="1728"/>
                <a:chExt cx="144" cy="288"/>
              </a:xfrm>
            </p:grpSpPr>
            <p:sp>
              <p:nvSpPr>
                <p:cNvPr id="528395" name="Rectangle 11"/>
                <p:cNvSpPr>
                  <a:spLocks noChangeArrowheads="1"/>
                </p:cNvSpPr>
                <p:nvPr/>
              </p:nvSpPr>
              <p:spPr bwMode="auto">
                <a:xfrm>
                  <a:off x="3408" y="1728"/>
                  <a:ext cx="144"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396" name="Line 12"/>
                <p:cNvSpPr>
                  <a:spLocks noChangeShapeType="1"/>
                </p:cNvSpPr>
                <p:nvPr/>
              </p:nvSpPr>
              <p:spPr bwMode="auto">
                <a:xfrm>
                  <a:off x="3408" y="187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528492" name="Group 108"/>
            <p:cNvGrpSpPr>
              <a:grpSpLocks/>
            </p:cNvGrpSpPr>
            <p:nvPr/>
          </p:nvGrpSpPr>
          <p:grpSpPr bwMode="auto">
            <a:xfrm>
              <a:off x="4008" y="1200"/>
              <a:ext cx="576" cy="192"/>
              <a:chOff x="4008" y="1200"/>
              <a:chExt cx="576" cy="192"/>
            </a:xfrm>
          </p:grpSpPr>
          <p:grpSp>
            <p:nvGrpSpPr>
              <p:cNvPr id="528399" name="Group 15"/>
              <p:cNvGrpSpPr>
                <a:grpSpLocks/>
              </p:cNvGrpSpPr>
              <p:nvPr/>
            </p:nvGrpSpPr>
            <p:grpSpPr bwMode="auto">
              <a:xfrm rot="5400000">
                <a:off x="4056" y="1152"/>
                <a:ext cx="192" cy="288"/>
                <a:chOff x="3408" y="1728"/>
                <a:chExt cx="144" cy="288"/>
              </a:xfrm>
            </p:grpSpPr>
            <p:sp>
              <p:nvSpPr>
                <p:cNvPr id="528400" name="Rectangle 16"/>
                <p:cNvSpPr>
                  <a:spLocks noChangeArrowheads="1"/>
                </p:cNvSpPr>
                <p:nvPr/>
              </p:nvSpPr>
              <p:spPr bwMode="auto">
                <a:xfrm>
                  <a:off x="3408" y="1728"/>
                  <a:ext cx="144" cy="2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01" name="Line 17"/>
                <p:cNvSpPr>
                  <a:spLocks noChangeShapeType="1"/>
                </p:cNvSpPr>
                <p:nvPr/>
              </p:nvSpPr>
              <p:spPr bwMode="auto">
                <a:xfrm>
                  <a:off x="3408" y="187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28402" name="Group 18"/>
              <p:cNvGrpSpPr>
                <a:grpSpLocks/>
              </p:cNvGrpSpPr>
              <p:nvPr/>
            </p:nvGrpSpPr>
            <p:grpSpPr bwMode="auto">
              <a:xfrm rot="5400000">
                <a:off x="4344" y="1152"/>
                <a:ext cx="192" cy="288"/>
                <a:chOff x="3408" y="1728"/>
                <a:chExt cx="144" cy="288"/>
              </a:xfrm>
            </p:grpSpPr>
            <p:sp>
              <p:nvSpPr>
                <p:cNvPr id="528403" name="Rectangle 19"/>
                <p:cNvSpPr>
                  <a:spLocks noChangeArrowheads="1"/>
                </p:cNvSpPr>
                <p:nvPr/>
              </p:nvSpPr>
              <p:spPr bwMode="auto">
                <a:xfrm>
                  <a:off x="3408" y="1728"/>
                  <a:ext cx="144"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04" name="Line 20"/>
                <p:cNvSpPr>
                  <a:spLocks noChangeShapeType="1"/>
                </p:cNvSpPr>
                <p:nvPr/>
              </p:nvSpPr>
              <p:spPr bwMode="auto">
                <a:xfrm>
                  <a:off x="3408" y="187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528405" name="Text Box 21"/>
          <p:cNvSpPr txBox="1">
            <a:spLocks noChangeArrowheads="1"/>
          </p:cNvSpPr>
          <p:nvPr/>
        </p:nvSpPr>
        <p:spPr bwMode="auto">
          <a:xfrm flipH="1">
            <a:off x="8905045" y="2494101"/>
            <a:ext cx="136608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i="1" dirty="0">
                <a:latin typeface="Arial" charset="0"/>
              </a:rPr>
              <a:t>write data </a:t>
            </a:r>
            <a:br>
              <a:rPr lang="en-US" sz="2000" i="1" dirty="0">
                <a:latin typeface="Arial" charset="0"/>
              </a:rPr>
            </a:br>
            <a:r>
              <a:rPr lang="en-US" sz="2000" i="1" dirty="0">
                <a:latin typeface="Arial" charset="0"/>
              </a:rPr>
              <a:t>to tail</a:t>
            </a:r>
          </a:p>
        </p:txBody>
      </p:sp>
      <p:sp>
        <p:nvSpPr>
          <p:cNvPr id="528406" name="Text Box 22"/>
          <p:cNvSpPr txBox="1">
            <a:spLocks noChangeArrowheads="1"/>
          </p:cNvSpPr>
          <p:nvPr/>
        </p:nvSpPr>
        <p:spPr bwMode="auto">
          <a:xfrm flipH="1">
            <a:off x="7262813" y="2465387"/>
            <a:ext cx="166846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000" i="1" dirty="0">
                <a:latin typeface="Arial" charset="0"/>
              </a:rPr>
              <a:t>read data from head</a:t>
            </a:r>
          </a:p>
        </p:txBody>
      </p:sp>
      <p:sp>
        <p:nvSpPr>
          <p:cNvPr id="528407" name="Line 23"/>
          <p:cNvSpPr>
            <a:spLocks noChangeShapeType="1"/>
          </p:cNvSpPr>
          <p:nvPr/>
        </p:nvSpPr>
        <p:spPr bwMode="auto">
          <a:xfrm rot="-5400000" flipH="1" flipV="1">
            <a:off x="8132763" y="2087562"/>
            <a:ext cx="533400" cy="4762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8408" name="Text Box 24"/>
          <p:cNvSpPr txBox="1">
            <a:spLocks noChangeArrowheads="1"/>
          </p:cNvSpPr>
          <p:nvPr/>
        </p:nvSpPr>
        <p:spPr bwMode="auto">
          <a:xfrm flipH="1">
            <a:off x="7654925" y="827088"/>
            <a:ext cx="819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i="1">
                <a:latin typeface="Arial" charset="0"/>
              </a:rPr>
              <a:t>older </a:t>
            </a:r>
            <a:br>
              <a:rPr lang="en-US" sz="2000" i="1">
                <a:latin typeface="Arial" charset="0"/>
              </a:rPr>
            </a:br>
            <a:r>
              <a:rPr lang="en-US" sz="2000" i="1">
                <a:latin typeface="Arial" charset="0"/>
              </a:rPr>
              <a:t>data</a:t>
            </a:r>
          </a:p>
        </p:txBody>
      </p:sp>
      <p:sp>
        <p:nvSpPr>
          <p:cNvPr id="528409" name="Text Box 25"/>
          <p:cNvSpPr txBox="1">
            <a:spLocks noChangeArrowheads="1"/>
          </p:cNvSpPr>
          <p:nvPr/>
        </p:nvSpPr>
        <p:spPr bwMode="auto">
          <a:xfrm flipH="1">
            <a:off x="9240838" y="762001"/>
            <a:ext cx="94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i="1">
                <a:latin typeface="Arial" charset="0"/>
              </a:rPr>
              <a:t>newer </a:t>
            </a:r>
            <a:br>
              <a:rPr lang="en-US" sz="2000" i="1">
                <a:latin typeface="Arial" charset="0"/>
              </a:rPr>
            </a:br>
            <a:r>
              <a:rPr lang="en-US" sz="2000" i="1">
                <a:latin typeface="Arial" charset="0"/>
              </a:rPr>
              <a:t>data</a:t>
            </a:r>
          </a:p>
        </p:txBody>
      </p:sp>
      <p:sp>
        <p:nvSpPr>
          <p:cNvPr id="528410" name="Line 26"/>
          <p:cNvSpPr>
            <a:spLocks noChangeShapeType="1"/>
          </p:cNvSpPr>
          <p:nvPr/>
        </p:nvSpPr>
        <p:spPr bwMode="auto">
          <a:xfrm flipH="1">
            <a:off x="8637588" y="1525587"/>
            <a:ext cx="6858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 name="Group 1"/>
          <p:cNvGrpSpPr/>
          <p:nvPr/>
        </p:nvGrpSpPr>
        <p:grpSpPr>
          <a:xfrm flipH="1">
            <a:off x="7700964" y="3679825"/>
            <a:ext cx="2890837" cy="2570162"/>
            <a:chOff x="5202238" y="3830638"/>
            <a:chExt cx="2890837" cy="2570162"/>
          </a:xfrm>
        </p:grpSpPr>
        <p:sp>
          <p:nvSpPr>
            <p:cNvPr id="528455" name="Rectangle 71"/>
            <p:cNvSpPr>
              <a:spLocks noChangeArrowheads="1"/>
            </p:cNvSpPr>
            <p:nvPr/>
          </p:nvSpPr>
          <p:spPr bwMode="auto">
            <a:xfrm>
              <a:off x="5743575" y="5595938"/>
              <a:ext cx="1695450" cy="427037"/>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dirty="0">
                  <a:solidFill>
                    <a:schemeClr val="bg1"/>
                  </a:solidFill>
                  <a:latin typeface="Verdana" pitchFamily="34" charset="0"/>
                </a:rPr>
                <a:t>Serial</a:t>
              </a:r>
            </a:p>
            <a:p>
              <a:pPr algn="ctr"/>
              <a:r>
                <a:rPr lang="en-US" sz="1400" b="1" dirty="0">
                  <a:solidFill>
                    <a:schemeClr val="bg1"/>
                  </a:solidFill>
                  <a:latin typeface="Verdana" pitchFamily="34" charset="0"/>
                </a:rPr>
                <a:t>Interface</a:t>
              </a:r>
            </a:p>
          </p:txBody>
        </p:sp>
        <p:sp>
          <p:nvSpPr>
            <p:cNvPr id="528457" name="Oval 73"/>
            <p:cNvSpPr>
              <a:spLocks noChangeArrowheads="1"/>
            </p:cNvSpPr>
            <p:nvPr/>
          </p:nvSpPr>
          <p:spPr bwMode="auto">
            <a:xfrm>
              <a:off x="6794500" y="5094288"/>
              <a:ext cx="960438" cy="34131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58" name="Text Box 74"/>
            <p:cNvSpPr txBox="1">
              <a:spLocks noChangeArrowheads="1"/>
            </p:cNvSpPr>
            <p:nvPr/>
          </p:nvSpPr>
          <p:spPr bwMode="auto">
            <a:xfrm>
              <a:off x="6856015" y="5107119"/>
              <a:ext cx="86594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400" b="1" dirty="0" err="1">
                  <a:solidFill>
                    <a:schemeClr val="bg1"/>
                  </a:solidFill>
                  <a:latin typeface="Verdana" pitchFamily="34" charset="0"/>
                </a:rPr>
                <a:t>ISR:Tx</a:t>
              </a:r>
              <a:endParaRPr lang="en-US" sz="1400" b="1" dirty="0">
                <a:solidFill>
                  <a:schemeClr val="bg1"/>
                </a:solidFill>
                <a:latin typeface="Verdana" pitchFamily="34" charset="0"/>
              </a:endParaRPr>
            </a:p>
          </p:txBody>
        </p:sp>
        <p:grpSp>
          <p:nvGrpSpPr>
            <p:cNvPr id="528459" name="Group 75"/>
            <p:cNvGrpSpPr>
              <a:grpSpLocks/>
            </p:cNvGrpSpPr>
            <p:nvPr/>
          </p:nvGrpSpPr>
          <p:grpSpPr bwMode="auto">
            <a:xfrm>
              <a:off x="7156450" y="4419600"/>
              <a:ext cx="239713" cy="1981200"/>
              <a:chOff x="4320" y="1942"/>
              <a:chExt cx="192" cy="2223"/>
            </a:xfrm>
          </p:grpSpPr>
          <p:sp>
            <p:nvSpPr>
              <p:cNvPr id="528460" name="Line 76"/>
              <p:cNvSpPr>
                <a:spLocks noChangeShapeType="1"/>
              </p:cNvSpPr>
              <p:nvPr/>
            </p:nvSpPr>
            <p:spPr bwMode="auto">
              <a:xfrm>
                <a:off x="4416" y="3744"/>
                <a:ext cx="0" cy="42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8461" name="Line 77"/>
              <p:cNvSpPr>
                <a:spLocks noChangeShapeType="1"/>
              </p:cNvSpPr>
              <p:nvPr/>
            </p:nvSpPr>
            <p:spPr bwMode="auto">
              <a:xfrm>
                <a:off x="4416" y="3083"/>
                <a:ext cx="0" cy="18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28462" name="Group 78"/>
              <p:cNvGrpSpPr>
                <a:grpSpLocks/>
              </p:cNvGrpSpPr>
              <p:nvPr/>
            </p:nvGrpSpPr>
            <p:grpSpPr bwMode="auto">
              <a:xfrm flipV="1">
                <a:off x="4320" y="2230"/>
                <a:ext cx="192" cy="288"/>
                <a:chOff x="3408" y="1728"/>
                <a:chExt cx="144" cy="288"/>
              </a:xfrm>
            </p:grpSpPr>
            <p:sp>
              <p:nvSpPr>
                <p:cNvPr id="528463" name="Rectangle 79"/>
                <p:cNvSpPr>
                  <a:spLocks noChangeArrowheads="1"/>
                </p:cNvSpPr>
                <p:nvPr/>
              </p:nvSpPr>
              <p:spPr bwMode="auto">
                <a:xfrm>
                  <a:off x="3408" y="1728"/>
                  <a:ext cx="144" cy="2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64" name="Line 80"/>
                <p:cNvSpPr>
                  <a:spLocks noChangeShapeType="1"/>
                </p:cNvSpPr>
                <p:nvPr/>
              </p:nvSpPr>
              <p:spPr bwMode="auto">
                <a:xfrm>
                  <a:off x="3408" y="187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28465" name="Rectangle 81"/>
              <p:cNvSpPr>
                <a:spLocks noChangeArrowheads="1"/>
              </p:cNvSpPr>
              <p:nvPr/>
            </p:nvSpPr>
            <p:spPr bwMode="auto">
              <a:xfrm flipV="1">
                <a:off x="4320" y="1942"/>
                <a:ext cx="192"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66" name="Line 82"/>
              <p:cNvSpPr>
                <a:spLocks noChangeShapeType="1"/>
              </p:cNvSpPr>
              <p:nvPr/>
            </p:nvSpPr>
            <p:spPr bwMode="auto">
              <a:xfrm flipV="1">
                <a:off x="4320" y="2086"/>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8467" name="Line 83"/>
              <p:cNvSpPr>
                <a:spLocks noChangeShapeType="1"/>
              </p:cNvSpPr>
              <p:nvPr/>
            </p:nvSpPr>
            <p:spPr bwMode="auto">
              <a:xfrm>
                <a:off x="4416" y="2518"/>
                <a:ext cx="0" cy="18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28468" name="Line 84"/>
            <p:cNvSpPr>
              <a:spLocks noChangeShapeType="1"/>
            </p:cNvSpPr>
            <p:nvPr/>
          </p:nvSpPr>
          <p:spPr bwMode="auto">
            <a:xfrm flipV="1">
              <a:off x="5953125" y="6026150"/>
              <a:ext cx="0" cy="3746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8469" name="Line 85"/>
            <p:cNvSpPr>
              <a:spLocks noChangeShapeType="1"/>
            </p:cNvSpPr>
            <p:nvPr/>
          </p:nvSpPr>
          <p:spPr bwMode="auto">
            <a:xfrm flipH="1" flipV="1">
              <a:off x="5954713" y="5427663"/>
              <a:ext cx="6350" cy="17621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8471" name="Oval 87"/>
            <p:cNvSpPr>
              <a:spLocks noChangeArrowheads="1"/>
            </p:cNvSpPr>
            <p:nvPr/>
          </p:nvSpPr>
          <p:spPr bwMode="auto">
            <a:xfrm>
              <a:off x="5473700" y="5086350"/>
              <a:ext cx="958850" cy="342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72" name="Text Box 88"/>
            <p:cNvSpPr txBox="1">
              <a:spLocks noChangeArrowheads="1"/>
            </p:cNvSpPr>
            <p:nvPr/>
          </p:nvSpPr>
          <p:spPr bwMode="auto">
            <a:xfrm>
              <a:off x="5507181" y="5090133"/>
              <a:ext cx="88517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400" b="1" dirty="0" err="1">
                  <a:solidFill>
                    <a:schemeClr val="bg1"/>
                  </a:solidFill>
                  <a:latin typeface="Verdana" pitchFamily="34" charset="0"/>
                </a:rPr>
                <a:t>ISR:Rx</a:t>
              </a:r>
              <a:endParaRPr lang="en-US" sz="1400" b="1" dirty="0">
                <a:solidFill>
                  <a:schemeClr val="bg1"/>
                </a:solidFill>
                <a:latin typeface="Verdana" pitchFamily="34" charset="0"/>
              </a:endParaRPr>
            </a:p>
          </p:txBody>
        </p:sp>
        <p:grpSp>
          <p:nvGrpSpPr>
            <p:cNvPr id="528473" name="Group 89"/>
            <p:cNvGrpSpPr>
              <a:grpSpLocks/>
            </p:cNvGrpSpPr>
            <p:nvPr/>
          </p:nvGrpSpPr>
          <p:grpSpPr bwMode="auto">
            <a:xfrm>
              <a:off x="5834063" y="4410075"/>
              <a:ext cx="241300" cy="674688"/>
              <a:chOff x="3408" y="1728"/>
              <a:chExt cx="192" cy="757"/>
            </a:xfrm>
          </p:grpSpPr>
          <p:grpSp>
            <p:nvGrpSpPr>
              <p:cNvPr id="528474" name="Group 90"/>
              <p:cNvGrpSpPr>
                <a:grpSpLocks/>
              </p:cNvGrpSpPr>
              <p:nvPr/>
            </p:nvGrpSpPr>
            <p:grpSpPr bwMode="auto">
              <a:xfrm>
                <a:off x="3408" y="1728"/>
                <a:ext cx="192" cy="576"/>
                <a:chOff x="3408" y="1728"/>
                <a:chExt cx="144" cy="576"/>
              </a:xfrm>
            </p:grpSpPr>
            <p:grpSp>
              <p:nvGrpSpPr>
                <p:cNvPr id="528475" name="Group 91"/>
                <p:cNvGrpSpPr>
                  <a:grpSpLocks/>
                </p:cNvGrpSpPr>
                <p:nvPr/>
              </p:nvGrpSpPr>
              <p:grpSpPr bwMode="auto">
                <a:xfrm>
                  <a:off x="3408" y="1728"/>
                  <a:ext cx="144" cy="288"/>
                  <a:chOff x="3408" y="1728"/>
                  <a:chExt cx="144" cy="288"/>
                </a:xfrm>
              </p:grpSpPr>
              <p:sp>
                <p:nvSpPr>
                  <p:cNvPr id="528476" name="Rectangle 92"/>
                  <p:cNvSpPr>
                    <a:spLocks noChangeArrowheads="1"/>
                  </p:cNvSpPr>
                  <p:nvPr/>
                </p:nvSpPr>
                <p:spPr bwMode="auto">
                  <a:xfrm>
                    <a:off x="3408" y="1728"/>
                    <a:ext cx="144" cy="2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77" name="Line 93"/>
                  <p:cNvSpPr>
                    <a:spLocks noChangeShapeType="1"/>
                  </p:cNvSpPr>
                  <p:nvPr/>
                </p:nvSpPr>
                <p:spPr bwMode="auto">
                  <a:xfrm>
                    <a:off x="3408" y="187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28478" name="Group 94"/>
                <p:cNvGrpSpPr>
                  <a:grpSpLocks/>
                </p:cNvGrpSpPr>
                <p:nvPr/>
              </p:nvGrpSpPr>
              <p:grpSpPr bwMode="auto">
                <a:xfrm>
                  <a:off x="3408" y="2016"/>
                  <a:ext cx="144" cy="288"/>
                  <a:chOff x="3408" y="1728"/>
                  <a:chExt cx="144" cy="288"/>
                </a:xfrm>
              </p:grpSpPr>
              <p:sp>
                <p:nvSpPr>
                  <p:cNvPr id="528479" name="Rectangle 95"/>
                  <p:cNvSpPr>
                    <a:spLocks noChangeArrowheads="1"/>
                  </p:cNvSpPr>
                  <p:nvPr/>
                </p:nvSpPr>
                <p:spPr bwMode="auto">
                  <a:xfrm>
                    <a:off x="3408" y="1728"/>
                    <a:ext cx="144"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80" name="Line 96"/>
                  <p:cNvSpPr>
                    <a:spLocks noChangeShapeType="1"/>
                  </p:cNvSpPr>
                  <p:nvPr/>
                </p:nvSpPr>
                <p:spPr bwMode="auto">
                  <a:xfrm>
                    <a:off x="3408" y="187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528481" name="Line 97"/>
              <p:cNvSpPr>
                <a:spLocks noChangeShapeType="1"/>
              </p:cNvSpPr>
              <p:nvPr/>
            </p:nvSpPr>
            <p:spPr bwMode="auto">
              <a:xfrm flipV="1">
                <a:off x="3504" y="2304"/>
                <a:ext cx="0" cy="18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28483" name="Oval 99"/>
            <p:cNvSpPr>
              <a:spLocks noChangeArrowheads="1"/>
            </p:cNvSpPr>
            <p:nvPr/>
          </p:nvSpPr>
          <p:spPr bwMode="auto">
            <a:xfrm>
              <a:off x="5202238" y="3846513"/>
              <a:ext cx="1327150" cy="341312"/>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84" name="Text Box 100"/>
            <p:cNvSpPr txBox="1">
              <a:spLocks noChangeArrowheads="1"/>
            </p:cNvSpPr>
            <p:nvPr/>
          </p:nvSpPr>
          <p:spPr bwMode="auto">
            <a:xfrm>
              <a:off x="5254625" y="3833813"/>
              <a:ext cx="12207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400" b="1">
                  <a:solidFill>
                    <a:schemeClr val="bg1"/>
                  </a:solidFill>
                  <a:latin typeface="Verdana" pitchFamily="34" charset="0"/>
                </a:rPr>
                <a:t>get_string</a:t>
              </a:r>
            </a:p>
          </p:txBody>
        </p:sp>
        <p:sp>
          <p:nvSpPr>
            <p:cNvPr id="528486" name="Oval 102"/>
            <p:cNvSpPr>
              <a:spLocks noChangeArrowheads="1"/>
            </p:cNvSpPr>
            <p:nvPr/>
          </p:nvSpPr>
          <p:spPr bwMode="auto">
            <a:xfrm>
              <a:off x="6581775" y="3846513"/>
              <a:ext cx="1511300" cy="341312"/>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487" name="Text Box 103"/>
            <p:cNvSpPr txBox="1">
              <a:spLocks noChangeArrowheads="1"/>
            </p:cNvSpPr>
            <p:nvPr/>
          </p:nvSpPr>
          <p:spPr bwMode="auto">
            <a:xfrm>
              <a:off x="6654800" y="3830638"/>
              <a:ext cx="13700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400" b="1">
                  <a:solidFill>
                    <a:schemeClr val="bg1"/>
                  </a:solidFill>
                  <a:latin typeface="Verdana" pitchFamily="34" charset="0"/>
                </a:rPr>
                <a:t>send_string</a:t>
              </a:r>
            </a:p>
          </p:txBody>
        </p:sp>
        <p:cxnSp>
          <p:nvCxnSpPr>
            <p:cNvPr id="528488" name="AutoShape 104"/>
            <p:cNvCxnSpPr>
              <a:cxnSpLocks noChangeShapeType="1"/>
              <a:stCxn id="528476" idx="0"/>
              <a:endCxn id="528483" idx="4"/>
            </p:cNvCxnSpPr>
            <p:nvPr/>
          </p:nvCxnSpPr>
          <p:spPr bwMode="auto">
            <a:xfrm flipH="1" flipV="1">
              <a:off x="5865813" y="4187825"/>
              <a:ext cx="88900" cy="222250"/>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8489" name="AutoShape 105"/>
            <p:cNvCxnSpPr>
              <a:cxnSpLocks noChangeShapeType="1"/>
              <a:stCxn id="528486" idx="4"/>
              <a:endCxn id="528465" idx="2"/>
            </p:cNvCxnSpPr>
            <p:nvPr/>
          </p:nvCxnSpPr>
          <p:spPr bwMode="auto">
            <a:xfrm flipH="1">
              <a:off x="7275513" y="4187825"/>
              <a:ext cx="61912" cy="231775"/>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751203786"/>
      </p:ext>
    </p:extLst>
  </p:cSld>
  <p:clrMapOvr>
    <a:masterClrMapping/>
  </p:clrMapOvr>
  <p:transition>
    <p:pull dir="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normAutofit fontScale="90000"/>
          </a:bodyPr>
          <a:lstStyle/>
          <a:p>
            <a:r>
              <a:rPr lang="en-US" dirty="0"/>
              <a:t>Defining the Queues</a:t>
            </a:r>
          </a:p>
        </p:txBody>
      </p:sp>
      <p:sp>
        <p:nvSpPr>
          <p:cNvPr id="532483" name="Rectangle 3"/>
          <p:cNvSpPr>
            <a:spLocks noGrp="1" noChangeArrowheads="1"/>
          </p:cNvSpPr>
          <p:nvPr>
            <p:ph sz="half" idx="1"/>
          </p:nvPr>
        </p:nvSpPr>
        <p:spPr>
          <a:xfrm>
            <a:off x="533401" y="1143000"/>
            <a:ext cx="9879014" cy="5715000"/>
          </a:xfrm>
        </p:spPr>
        <p:txBody>
          <a:bodyPr/>
          <a:lstStyle/>
          <a:p>
            <a:pPr>
              <a:buFontTx/>
              <a:buNone/>
            </a:pPr>
            <a:r>
              <a:rPr lang="en-US" sz="2000" dirty="0">
                <a:latin typeface="Lucida Console" pitchFamily="49" charset="0"/>
              </a:rPr>
              <a:t>#define Q_SIZE (32)</a:t>
            </a:r>
          </a:p>
          <a:p>
            <a:pPr>
              <a:buFontTx/>
              <a:buNone/>
            </a:pPr>
            <a:endParaRPr lang="en-US" sz="2000" dirty="0">
              <a:latin typeface="Lucida Console" pitchFamily="49" charset="0"/>
            </a:endParaRPr>
          </a:p>
          <a:p>
            <a:pPr>
              <a:buFontTx/>
              <a:buNone/>
            </a:pPr>
            <a:r>
              <a:rPr lang="en-US" sz="2000" dirty="0" err="1">
                <a:latin typeface="Lucida Console" pitchFamily="49" charset="0"/>
              </a:rPr>
              <a:t>typedef</a:t>
            </a:r>
            <a:r>
              <a:rPr lang="en-US" sz="2000" dirty="0">
                <a:latin typeface="Lucida Console" pitchFamily="49" charset="0"/>
              </a:rPr>
              <a:t> </a:t>
            </a:r>
            <a:r>
              <a:rPr lang="en-US" sz="2000" dirty="0" err="1">
                <a:latin typeface="Lucida Console" pitchFamily="49" charset="0"/>
              </a:rPr>
              <a:t>struct</a:t>
            </a:r>
            <a:r>
              <a:rPr lang="en-US" sz="2000" dirty="0">
                <a:latin typeface="Lucida Console" pitchFamily="49" charset="0"/>
              </a:rPr>
              <a:t> {</a:t>
            </a:r>
          </a:p>
          <a:p>
            <a:pPr>
              <a:buFontTx/>
              <a:buNone/>
            </a:pPr>
            <a:r>
              <a:rPr lang="en-US" sz="2000" dirty="0">
                <a:latin typeface="Lucida Console" pitchFamily="49" charset="0"/>
              </a:rPr>
              <a:t>  unsigned char Data[Q_SIZE];</a:t>
            </a:r>
          </a:p>
          <a:p>
            <a:pPr>
              <a:buFontTx/>
              <a:buNone/>
            </a:pPr>
            <a:r>
              <a:rPr lang="en-US" sz="2000" dirty="0">
                <a:latin typeface="Lucida Console" pitchFamily="49" charset="0"/>
              </a:rPr>
              <a:t>  unsigned </a:t>
            </a:r>
            <a:r>
              <a:rPr lang="en-US" sz="2000" dirty="0" err="1">
                <a:latin typeface="Lucida Console" pitchFamily="49" charset="0"/>
              </a:rPr>
              <a:t>int</a:t>
            </a:r>
            <a:r>
              <a:rPr lang="en-US" sz="2000" dirty="0">
                <a:latin typeface="Lucida Console" pitchFamily="49" charset="0"/>
              </a:rPr>
              <a:t> Head; // points to oldest data element</a:t>
            </a:r>
          </a:p>
          <a:p>
            <a:pPr>
              <a:buFontTx/>
              <a:buNone/>
            </a:pPr>
            <a:r>
              <a:rPr lang="en-US" sz="2000" dirty="0">
                <a:latin typeface="Lucida Console" pitchFamily="49" charset="0"/>
              </a:rPr>
              <a:t>  unsigned </a:t>
            </a:r>
            <a:r>
              <a:rPr lang="en-US" sz="2000" dirty="0" err="1">
                <a:latin typeface="Lucida Console" pitchFamily="49" charset="0"/>
              </a:rPr>
              <a:t>int</a:t>
            </a:r>
            <a:r>
              <a:rPr lang="en-US" sz="2000" dirty="0">
                <a:latin typeface="Lucida Console" pitchFamily="49" charset="0"/>
              </a:rPr>
              <a:t> Tail; // points to next free space </a:t>
            </a:r>
          </a:p>
          <a:p>
            <a:pPr>
              <a:buFontTx/>
              <a:buNone/>
            </a:pPr>
            <a:r>
              <a:rPr lang="en-US" sz="2000" dirty="0">
                <a:latin typeface="Lucida Console" pitchFamily="49" charset="0"/>
              </a:rPr>
              <a:t>  unsigned </a:t>
            </a:r>
            <a:r>
              <a:rPr lang="en-US" sz="2000" dirty="0" err="1">
                <a:latin typeface="Lucida Console" pitchFamily="49" charset="0"/>
              </a:rPr>
              <a:t>int</a:t>
            </a:r>
            <a:r>
              <a:rPr lang="en-US" sz="2000" dirty="0">
                <a:latin typeface="Lucida Console" pitchFamily="49" charset="0"/>
              </a:rPr>
              <a:t> Size; // quantity of elements in queue</a:t>
            </a:r>
          </a:p>
          <a:p>
            <a:pPr>
              <a:buFontTx/>
              <a:buNone/>
            </a:pPr>
            <a:r>
              <a:rPr lang="en-US" sz="2000" dirty="0">
                <a:latin typeface="Lucida Console" pitchFamily="49" charset="0"/>
              </a:rPr>
              <a:t>} Q_T;</a:t>
            </a:r>
          </a:p>
          <a:p>
            <a:pPr>
              <a:buFontTx/>
              <a:buNone/>
            </a:pPr>
            <a:endParaRPr lang="en-US" sz="2000" dirty="0">
              <a:latin typeface="Lucida Console" pitchFamily="49" charset="0"/>
            </a:endParaRPr>
          </a:p>
          <a:p>
            <a:pPr>
              <a:buFontTx/>
              <a:buNone/>
            </a:pPr>
            <a:r>
              <a:rPr lang="en-US" sz="2000" dirty="0">
                <a:latin typeface="Lucida Console" pitchFamily="49" charset="0"/>
              </a:rPr>
              <a:t>Q_T </a:t>
            </a:r>
            <a:r>
              <a:rPr lang="en-US" sz="2000" dirty="0" err="1">
                <a:latin typeface="Lucida Console" pitchFamily="49" charset="0"/>
              </a:rPr>
              <a:t>tx_q</a:t>
            </a:r>
            <a:r>
              <a:rPr lang="en-US" sz="2000" dirty="0">
                <a:latin typeface="Lucida Console" pitchFamily="49" charset="0"/>
              </a:rPr>
              <a:t>, </a:t>
            </a:r>
            <a:r>
              <a:rPr lang="en-US" sz="2000" dirty="0" err="1">
                <a:latin typeface="Lucida Console" pitchFamily="49" charset="0"/>
              </a:rPr>
              <a:t>rx_q</a:t>
            </a:r>
            <a:r>
              <a:rPr lang="en-US" sz="2000" dirty="0">
                <a:latin typeface="Lucida Console" pitchFamily="49" charset="0"/>
              </a:rPr>
              <a:t>;</a:t>
            </a:r>
          </a:p>
          <a:p>
            <a:pPr>
              <a:buFontTx/>
              <a:buNone/>
            </a:pPr>
            <a:endParaRPr lang="en-US" sz="2000" dirty="0">
              <a:latin typeface="Lucida Console" pitchFamily="49" charset="0"/>
            </a:endParaRPr>
          </a:p>
        </p:txBody>
      </p:sp>
    </p:spTree>
    <p:extLst>
      <p:ext uri="{BB962C8B-B14F-4D97-AF65-F5344CB8AC3E}">
        <p14:creationId xmlns:p14="http://schemas.microsoft.com/office/powerpoint/2010/main" val="730803326"/>
      </p:ext>
    </p:extLst>
  </p:cSld>
  <p:clrMapOvr>
    <a:masterClrMapping/>
  </p:clrMapOvr>
  <p:transition>
    <p:pull dir="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1026"/>
          <p:cNvSpPr>
            <a:spLocks noGrp="1" noChangeArrowheads="1"/>
          </p:cNvSpPr>
          <p:nvPr>
            <p:ph type="title"/>
          </p:nvPr>
        </p:nvSpPr>
        <p:spPr/>
        <p:txBody>
          <a:bodyPr>
            <a:normAutofit fontScale="90000"/>
          </a:bodyPr>
          <a:lstStyle/>
          <a:p>
            <a:r>
              <a:rPr lang="en-US"/>
              <a:t>Initialization and Status Inquiries</a:t>
            </a:r>
          </a:p>
        </p:txBody>
      </p:sp>
      <p:sp>
        <p:nvSpPr>
          <p:cNvPr id="552963" name="Rectangle 1027"/>
          <p:cNvSpPr>
            <a:spLocks noGrp="1" noChangeArrowheads="1"/>
          </p:cNvSpPr>
          <p:nvPr>
            <p:ph sz="half" idx="1"/>
          </p:nvPr>
        </p:nvSpPr>
        <p:spPr>
          <a:xfrm>
            <a:off x="479999" y="1219200"/>
            <a:ext cx="9932415" cy="5638800"/>
          </a:xfrm>
        </p:spPr>
        <p:txBody>
          <a:bodyPr/>
          <a:lstStyle/>
          <a:p>
            <a:pPr>
              <a:buFontTx/>
              <a:buNone/>
            </a:pPr>
            <a:r>
              <a:rPr lang="en-US" sz="1800" dirty="0">
                <a:latin typeface="Lucida Console" pitchFamily="49" charset="0"/>
              </a:rPr>
              <a:t>void </a:t>
            </a:r>
            <a:r>
              <a:rPr lang="en-US" sz="1800" dirty="0" err="1">
                <a:latin typeface="Lucida Console" pitchFamily="49" charset="0"/>
              </a:rPr>
              <a:t>Q_Init</a:t>
            </a:r>
            <a:r>
              <a:rPr lang="en-US" sz="1800" dirty="0">
                <a:latin typeface="Lucida Console" pitchFamily="49" charset="0"/>
              </a:rPr>
              <a:t>(Q_T * q) {</a:t>
            </a:r>
          </a:p>
          <a:p>
            <a:pPr>
              <a:buFontTx/>
              <a:buNone/>
            </a:pPr>
            <a:r>
              <a:rPr lang="en-US" sz="1800" dirty="0">
                <a:latin typeface="Lucida Console" pitchFamily="49" charset="0"/>
              </a:rPr>
              <a:t>  unsigned </a:t>
            </a:r>
            <a:r>
              <a:rPr lang="en-US" sz="1800" dirty="0" err="1">
                <a:latin typeface="Lucida Console" pitchFamily="49" charset="0"/>
              </a:rPr>
              <a:t>int</a:t>
            </a:r>
            <a:r>
              <a:rPr lang="en-US" sz="1800" dirty="0">
                <a:latin typeface="Lucida Console" pitchFamily="49" charset="0"/>
              </a:rPr>
              <a:t> </a:t>
            </a:r>
            <a:r>
              <a:rPr lang="en-US" sz="1800" dirty="0" err="1">
                <a:latin typeface="Lucida Console" pitchFamily="49" charset="0"/>
              </a:rPr>
              <a:t>i</a:t>
            </a:r>
            <a:r>
              <a:rPr lang="en-US" sz="1800" dirty="0">
                <a:latin typeface="Lucida Console" pitchFamily="49" charset="0"/>
              </a:rPr>
              <a:t>;</a:t>
            </a:r>
          </a:p>
          <a:p>
            <a:pPr>
              <a:buFontTx/>
              <a:buNone/>
            </a:pPr>
            <a:r>
              <a:rPr lang="en-US" sz="1800" dirty="0">
                <a:latin typeface="Lucida Console" pitchFamily="49" charset="0"/>
              </a:rPr>
              <a:t>  for (</a:t>
            </a:r>
            <a:r>
              <a:rPr lang="en-US" sz="1800" dirty="0" err="1">
                <a:latin typeface="Lucida Console" pitchFamily="49" charset="0"/>
              </a:rPr>
              <a:t>i</a:t>
            </a:r>
            <a:r>
              <a:rPr lang="en-US" sz="1800" dirty="0">
                <a:latin typeface="Lucida Console" pitchFamily="49" charset="0"/>
              </a:rPr>
              <a:t>=0; </a:t>
            </a:r>
            <a:r>
              <a:rPr lang="en-US" sz="1800" dirty="0" err="1">
                <a:latin typeface="Lucida Console" pitchFamily="49" charset="0"/>
              </a:rPr>
              <a:t>i</a:t>
            </a:r>
            <a:r>
              <a:rPr lang="en-US" sz="1800" dirty="0">
                <a:latin typeface="Lucida Console" pitchFamily="49" charset="0"/>
              </a:rPr>
              <a:t>&lt;Q_SIZE; </a:t>
            </a:r>
            <a:r>
              <a:rPr lang="en-US" sz="1800" dirty="0" err="1">
                <a:latin typeface="Lucida Console" pitchFamily="49" charset="0"/>
              </a:rPr>
              <a:t>i</a:t>
            </a:r>
            <a:r>
              <a:rPr lang="en-US" sz="1800" dirty="0">
                <a:latin typeface="Lucida Console" pitchFamily="49" charset="0"/>
              </a:rPr>
              <a:t>++)  </a:t>
            </a:r>
          </a:p>
          <a:p>
            <a:pPr>
              <a:buFontTx/>
              <a:buNone/>
            </a:pPr>
            <a:r>
              <a:rPr lang="en-US" sz="1800" dirty="0">
                <a:latin typeface="Lucida Console" pitchFamily="49" charset="0"/>
              </a:rPr>
              <a:t>    q-&gt;Data[</a:t>
            </a:r>
            <a:r>
              <a:rPr lang="en-US" sz="1800" dirty="0" err="1">
                <a:latin typeface="Lucida Console" pitchFamily="49" charset="0"/>
              </a:rPr>
              <a:t>i</a:t>
            </a:r>
            <a:r>
              <a:rPr lang="en-US" sz="1800" dirty="0">
                <a:latin typeface="Lucida Console" pitchFamily="49" charset="0"/>
              </a:rPr>
              <a:t>] = 0;  // to simplify our lives when debugging</a:t>
            </a:r>
          </a:p>
          <a:p>
            <a:pPr>
              <a:buFontTx/>
              <a:buNone/>
            </a:pPr>
            <a:r>
              <a:rPr lang="en-US" sz="1800" dirty="0">
                <a:latin typeface="Lucida Console" pitchFamily="49" charset="0"/>
              </a:rPr>
              <a:t>  q-&gt;Head = 0;</a:t>
            </a:r>
          </a:p>
          <a:p>
            <a:pPr>
              <a:buFontTx/>
              <a:buNone/>
            </a:pPr>
            <a:r>
              <a:rPr lang="en-US" sz="1800" dirty="0">
                <a:latin typeface="Lucida Console" pitchFamily="49" charset="0"/>
              </a:rPr>
              <a:t>  q-&gt;Tail = 0;</a:t>
            </a:r>
          </a:p>
          <a:p>
            <a:pPr>
              <a:buFontTx/>
              <a:buNone/>
            </a:pPr>
            <a:r>
              <a:rPr lang="en-US" sz="1800" dirty="0">
                <a:latin typeface="Lucida Console" pitchFamily="49" charset="0"/>
              </a:rPr>
              <a:t>  q-&gt;Size = 0;</a:t>
            </a:r>
          </a:p>
          <a:p>
            <a:pPr>
              <a:buFontTx/>
              <a:buNone/>
            </a:pPr>
            <a:r>
              <a:rPr lang="en-US" sz="1800" dirty="0">
                <a:latin typeface="Lucida Console" pitchFamily="49" charset="0"/>
              </a:rPr>
              <a:t>}</a:t>
            </a:r>
          </a:p>
          <a:p>
            <a:pPr>
              <a:buFontTx/>
              <a:buNone/>
            </a:pPr>
            <a:endParaRPr lang="en-US" sz="1800" dirty="0">
              <a:latin typeface="Lucida Console" pitchFamily="49" charset="0"/>
            </a:endParaRPr>
          </a:p>
          <a:p>
            <a:pPr>
              <a:buFontTx/>
              <a:buNone/>
            </a:pPr>
            <a:r>
              <a:rPr lang="en-US" sz="1800" dirty="0" err="1">
                <a:latin typeface="Lucida Console" pitchFamily="49" charset="0"/>
              </a:rPr>
              <a:t>int</a:t>
            </a:r>
            <a:r>
              <a:rPr lang="en-US" sz="1800" dirty="0">
                <a:latin typeface="Lucida Console" pitchFamily="49" charset="0"/>
              </a:rPr>
              <a:t> </a:t>
            </a:r>
            <a:r>
              <a:rPr lang="en-US" sz="1800" dirty="0" err="1">
                <a:latin typeface="Lucida Console" pitchFamily="49" charset="0"/>
              </a:rPr>
              <a:t>Q_Empty</a:t>
            </a:r>
            <a:r>
              <a:rPr lang="en-US" sz="1800" dirty="0">
                <a:latin typeface="Lucida Console" pitchFamily="49" charset="0"/>
              </a:rPr>
              <a:t>(Q_T * q) {</a:t>
            </a:r>
          </a:p>
          <a:p>
            <a:pPr>
              <a:buFontTx/>
              <a:buNone/>
            </a:pPr>
            <a:r>
              <a:rPr lang="en-US" sz="1800" dirty="0">
                <a:latin typeface="Lucida Console" pitchFamily="49" charset="0"/>
              </a:rPr>
              <a:t>  return q-&gt;Size == 0;</a:t>
            </a:r>
          </a:p>
          <a:p>
            <a:pPr>
              <a:buFontTx/>
              <a:buNone/>
            </a:pPr>
            <a:r>
              <a:rPr lang="en-US" sz="1800" dirty="0">
                <a:latin typeface="Lucida Console" pitchFamily="49" charset="0"/>
              </a:rPr>
              <a:t>}</a:t>
            </a:r>
          </a:p>
          <a:p>
            <a:pPr>
              <a:buFontTx/>
              <a:buNone/>
            </a:pPr>
            <a:endParaRPr lang="en-US" sz="1800" dirty="0">
              <a:latin typeface="Lucida Console" pitchFamily="49" charset="0"/>
            </a:endParaRPr>
          </a:p>
          <a:p>
            <a:pPr>
              <a:buFontTx/>
              <a:buNone/>
            </a:pPr>
            <a:r>
              <a:rPr lang="en-US" sz="1800" dirty="0" err="1">
                <a:latin typeface="Lucida Console" pitchFamily="49" charset="0"/>
              </a:rPr>
              <a:t>int</a:t>
            </a:r>
            <a:r>
              <a:rPr lang="en-US" sz="1800" dirty="0">
                <a:latin typeface="Lucida Console" pitchFamily="49" charset="0"/>
              </a:rPr>
              <a:t> </a:t>
            </a:r>
            <a:r>
              <a:rPr lang="en-US" sz="1800" dirty="0" err="1">
                <a:latin typeface="Lucida Console" pitchFamily="49" charset="0"/>
              </a:rPr>
              <a:t>Q_Full</a:t>
            </a:r>
            <a:r>
              <a:rPr lang="en-US" sz="1800" dirty="0">
                <a:latin typeface="Lucida Console" pitchFamily="49" charset="0"/>
              </a:rPr>
              <a:t>(Q_T * q) {</a:t>
            </a:r>
          </a:p>
          <a:p>
            <a:pPr>
              <a:buFontTx/>
              <a:buNone/>
            </a:pPr>
            <a:r>
              <a:rPr lang="en-US" sz="1800" dirty="0">
                <a:latin typeface="Lucida Console" pitchFamily="49" charset="0"/>
              </a:rPr>
              <a:t>  return q-&gt;Size == Q_SIZE;</a:t>
            </a:r>
          </a:p>
          <a:p>
            <a:pPr>
              <a:buFontTx/>
              <a:buNone/>
            </a:pPr>
            <a:r>
              <a:rPr lang="en-US" sz="1800" dirty="0">
                <a:latin typeface="Lucida Console" pitchFamily="49" charset="0"/>
              </a:rPr>
              <a:t>}</a:t>
            </a:r>
          </a:p>
        </p:txBody>
      </p:sp>
    </p:spTree>
    <p:extLst>
      <p:ext uri="{BB962C8B-B14F-4D97-AF65-F5344CB8AC3E}">
        <p14:creationId xmlns:p14="http://schemas.microsoft.com/office/powerpoint/2010/main" val="1466065630"/>
      </p:ext>
    </p:extLst>
  </p:cSld>
  <p:clrMapOvr>
    <a:masterClrMapping/>
  </p:clrMapOvr>
  <p:transition>
    <p:pull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Overview</a:t>
            </a:r>
          </a:p>
        </p:txBody>
      </p:sp>
      <p:sp>
        <p:nvSpPr>
          <p:cNvPr id="3" name="Content Placeholder 2"/>
          <p:cNvSpPr>
            <a:spLocks noGrp="1"/>
          </p:cNvSpPr>
          <p:nvPr>
            <p:ph idx="1"/>
          </p:nvPr>
        </p:nvSpPr>
        <p:spPr>
          <a:xfrm>
            <a:off x="479999" y="1143000"/>
            <a:ext cx="10111801" cy="5486400"/>
          </a:xfrm>
        </p:spPr>
        <p:txBody>
          <a:bodyPr/>
          <a:lstStyle/>
          <a:p>
            <a:r>
              <a:rPr lang="en-US" sz="2000" dirty="0"/>
              <a:t>Serial communications</a:t>
            </a:r>
          </a:p>
          <a:p>
            <a:pPr lvl="1"/>
            <a:r>
              <a:rPr lang="en-US" sz="1800" dirty="0"/>
              <a:t>Concepts </a:t>
            </a:r>
          </a:p>
          <a:p>
            <a:pPr lvl="1"/>
            <a:r>
              <a:rPr lang="en-US" sz="1800" dirty="0"/>
              <a:t>Tools</a:t>
            </a:r>
          </a:p>
          <a:p>
            <a:pPr lvl="1"/>
            <a:r>
              <a:rPr lang="en-US" sz="1800" dirty="0"/>
              <a:t>Software: polling, interrupts and buffering</a:t>
            </a:r>
          </a:p>
          <a:p>
            <a:r>
              <a:rPr lang="en-US" sz="2000" dirty="0"/>
              <a:t>SPI communications</a:t>
            </a:r>
          </a:p>
          <a:p>
            <a:pPr lvl="1"/>
            <a:r>
              <a:rPr lang="en-US" sz="1800" dirty="0"/>
              <a:t>Concepts</a:t>
            </a:r>
          </a:p>
          <a:p>
            <a:pPr lvl="1"/>
            <a:r>
              <a:rPr lang="en-US" sz="1800" dirty="0"/>
              <a:t>KL25 SPI peripheral</a:t>
            </a:r>
          </a:p>
          <a:p>
            <a:r>
              <a:rPr lang="en-US" sz="2000" dirty="0"/>
              <a:t>I</a:t>
            </a:r>
            <a:r>
              <a:rPr lang="en-US" sz="2000" baseline="30000" dirty="0"/>
              <a:t>2</a:t>
            </a:r>
            <a:r>
              <a:rPr lang="en-US" sz="2000" dirty="0"/>
              <a:t>C communications</a:t>
            </a:r>
          </a:p>
          <a:p>
            <a:pPr lvl="1"/>
            <a:r>
              <a:rPr lang="en-US" sz="1800" dirty="0"/>
              <a:t>Concepts</a:t>
            </a:r>
          </a:p>
          <a:p>
            <a:pPr lvl="1"/>
            <a:r>
              <a:rPr lang="en-US" sz="1800" dirty="0"/>
              <a:t>KL25 I2C peripheral</a:t>
            </a:r>
          </a:p>
          <a:p>
            <a:r>
              <a:rPr lang="en-US" sz="2000" dirty="0"/>
              <a:t>UART communications</a:t>
            </a:r>
          </a:p>
          <a:p>
            <a:pPr lvl="1"/>
            <a:r>
              <a:rPr lang="en-US" sz="1800" dirty="0"/>
              <a:t>Concepts</a:t>
            </a:r>
          </a:p>
          <a:p>
            <a:pPr lvl="1"/>
            <a:r>
              <a:rPr lang="en-US" sz="1800" dirty="0"/>
              <a:t>KL25 I2C peripheral</a:t>
            </a:r>
          </a:p>
          <a:p>
            <a:pPr lvl="1"/>
            <a:endParaRPr lang="en-US" sz="1800" dirty="0"/>
          </a:p>
        </p:txBody>
      </p:sp>
    </p:spTree>
    <p:extLst>
      <p:ext uri="{BB962C8B-B14F-4D97-AF65-F5344CB8AC3E}">
        <p14:creationId xmlns:p14="http://schemas.microsoft.com/office/powerpoint/2010/main" val="2210746891"/>
      </p:ext>
    </p:extLst>
  </p:cSld>
  <p:clrMapOvr>
    <a:masterClrMapping/>
  </p:clrMapOvr>
  <p:transition>
    <p:pull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normAutofit fontScale="90000"/>
          </a:bodyPr>
          <a:lstStyle/>
          <a:p>
            <a:r>
              <a:rPr lang="en-US"/>
              <a:t>Enqueue and Dequeue</a:t>
            </a:r>
          </a:p>
        </p:txBody>
      </p:sp>
      <p:sp>
        <p:nvSpPr>
          <p:cNvPr id="555011" name="Rectangle 3"/>
          <p:cNvSpPr>
            <a:spLocks noGrp="1" noChangeArrowheads="1"/>
          </p:cNvSpPr>
          <p:nvPr>
            <p:ph sz="half" idx="1"/>
          </p:nvPr>
        </p:nvSpPr>
        <p:spPr>
          <a:xfrm>
            <a:off x="479999" y="1143000"/>
            <a:ext cx="11407201" cy="5562600"/>
          </a:xfrm>
        </p:spPr>
        <p:txBody>
          <a:bodyPr/>
          <a:lstStyle/>
          <a:p>
            <a:pPr>
              <a:lnSpc>
                <a:spcPct val="95000"/>
              </a:lnSpc>
              <a:spcBef>
                <a:spcPct val="0"/>
              </a:spcBef>
              <a:buFontTx/>
              <a:buNone/>
            </a:pPr>
            <a:r>
              <a:rPr lang="en-US" sz="1800" b="0" dirty="0" err="1">
                <a:latin typeface="Lucida Console" pitchFamily="49" charset="0"/>
              </a:rPr>
              <a:t>int</a:t>
            </a:r>
            <a:r>
              <a:rPr lang="en-US" sz="1800" b="0" dirty="0">
                <a:latin typeface="Lucida Console" pitchFamily="49" charset="0"/>
              </a:rPr>
              <a:t> </a:t>
            </a:r>
            <a:r>
              <a:rPr lang="en-US" sz="1800" b="0" dirty="0" err="1">
                <a:latin typeface="Lucida Console" pitchFamily="49" charset="0"/>
              </a:rPr>
              <a:t>Q_Enqueue</a:t>
            </a:r>
            <a:r>
              <a:rPr lang="en-US" sz="1800" b="0" dirty="0">
                <a:latin typeface="Lucida Console" pitchFamily="49" charset="0"/>
              </a:rPr>
              <a:t>(Q_T * q, unsigned char d) {</a:t>
            </a:r>
          </a:p>
          <a:p>
            <a:pPr>
              <a:lnSpc>
                <a:spcPct val="95000"/>
              </a:lnSpc>
              <a:spcBef>
                <a:spcPct val="0"/>
              </a:spcBef>
              <a:buFontTx/>
              <a:buNone/>
            </a:pPr>
            <a:r>
              <a:rPr lang="en-US" sz="1800" b="0" dirty="0">
                <a:latin typeface="Lucida Console" pitchFamily="49" charset="0"/>
              </a:rPr>
              <a:t>  // What if queue is full?</a:t>
            </a:r>
          </a:p>
          <a:p>
            <a:pPr>
              <a:lnSpc>
                <a:spcPct val="95000"/>
              </a:lnSpc>
              <a:spcBef>
                <a:spcPct val="0"/>
              </a:spcBef>
              <a:buFontTx/>
              <a:buNone/>
            </a:pPr>
            <a:r>
              <a:rPr lang="en-US" sz="1800" b="0" dirty="0">
                <a:latin typeface="Lucida Console" pitchFamily="49" charset="0"/>
              </a:rPr>
              <a:t>  if (!</a:t>
            </a:r>
            <a:r>
              <a:rPr lang="en-US" sz="1800" b="0" dirty="0" err="1">
                <a:latin typeface="Lucida Console" pitchFamily="49" charset="0"/>
              </a:rPr>
              <a:t>Q_Full</a:t>
            </a:r>
            <a:r>
              <a:rPr lang="en-US" sz="1800" b="0" dirty="0">
                <a:latin typeface="Lucida Console" pitchFamily="49" charset="0"/>
              </a:rPr>
              <a:t>(q)) {</a:t>
            </a:r>
          </a:p>
          <a:p>
            <a:pPr>
              <a:lnSpc>
                <a:spcPct val="95000"/>
              </a:lnSpc>
              <a:spcBef>
                <a:spcPct val="0"/>
              </a:spcBef>
              <a:buFontTx/>
              <a:buNone/>
            </a:pPr>
            <a:r>
              <a:rPr lang="en-US" sz="1800" b="0" dirty="0">
                <a:latin typeface="Lucida Console" pitchFamily="49" charset="0"/>
              </a:rPr>
              <a:t>    q-&gt;Data[q-&gt;Tail++] = d;</a:t>
            </a:r>
          </a:p>
          <a:p>
            <a:pPr>
              <a:lnSpc>
                <a:spcPct val="95000"/>
              </a:lnSpc>
              <a:spcBef>
                <a:spcPct val="0"/>
              </a:spcBef>
              <a:buFontTx/>
              <a:buNone/>
            </a:pPr>
            <a:r>
              <a:rPr lang="en-US" sz="1800" b="0" dirty="0">
                <a:latin typeface="Lucida Console" pitchFamily="49" charset="0"/>
              </a:rPr>
              <a:t>    q-&gt;Tail %= Q_SIZE;</a:t>
            </a:r>
          </a:p>
          <a:p>
            <a:pPr>
              <a:lnSpc>
                <a:spcPct val="95000"/>
              </a:lnSpc>
              <a:spcBef>
                <a:spcPct val="0"/>
              </a:spcBef>
              <a:buFontTx/>
              <a:buNone/>
            </a:pPr>
            <a:r>
              <a:rPr lang="en-US" sz="1800" b="0" dirty="0">
                <a:latin typeface="Lucida Console" pitchFamily="49" charset="0"/>
              </a:rPr>
              <a:t>    q-&gt;Size++;</a:t>
            </a:r>
          </a:p>
          <a:p>
            <a:pPr>
              <a:lnSpc>
                <a:spcPct val="95000"/>
              </a:lnSpc>
              <a:spcBef>
                <a:spcPct val="0"/>
              </a:spcBef>
              <a:buFontTx/>
              <a:buNone/>
            </a:pPr>
            <a:r>
              <a:rPr lang="en-US" sz="1800" b="0" dirty="0">
                <a:latin typeface="Lucida Console" pitchFamily="49" charset="0"/>
              </a:rPr>
              <a:t>    return 1; // success</a:t>
            </a:r>
          </a:p>
          <a:p>
            <a:pPr>
              <a:lnSpc>
                <a:spcPct val="95000"/>
              </a:lnSpc>
              <a:spcBef>
                <a:spcPct val="0"/>
              </a:spcBef>
              <a:buFontTx/>
              <a:buNone/>
            </a:pPr>
            <a:r>
              <a:rPr lang="en-US" sz="1800" b="0" dirty="0">
                <a:latin typeface="Lucida Console" pitchFamily="49" charset="0"/>
              </a:rPr>
              <a:t>  } else </a:t>
            </a:r>
          </a:p>
          <a:p>
            <a:pPr>
              <a:lnSpc>
                <a:spcPct val="95000"/>
              </a:lnSpc>
              <a:spcBef>
                <a:spcPct val="0"/>
              </a:spcBef>
              <a:buFontTx/>
              <a:buNone/>
            </a:pPr>
            <a:r>
              <a:rPr lang="en-US" sz="1800" b="0" dirty="0">
                <a:latin typeface="Lucida Console" pitchFamily="49" charset="0"/>
              </a:rPr>
              <a:t>    return 0; // failure</a:t>
            </a:r>
          </a:p>
          <a:p>
            <a:pPr>
              <a:lnSpc>
                <a:spcPct val="95000"/>
              </a:lnSpc>
              <a:spcBef>
                <a:spcPct val="0"/>
              </a:spcBef>
              <a:buFontTx/>
              <a:buNone/>
            </a:pPr>
            <a:r>
              <a:rPr lang="en-US" sz="1800" b="0" dirty="0">
                <a:latin typeface="Lucida Console" pitchFamily="49" charset="0"/>
              </a:rPr>
              <a:t>}</a:t>
            </a:r>
          </a:p>
          <a:p>
            <a:pPr>
              <a:lnSpc>
                <a:spcPct val="95000"/>
              </a:lnSpc>
              <a:spcBef>
                <a:spcPct val="0"/>
              </a:spcBef>
              <a:buFontTx/>
              <a:buNone/>
            </a:pPr>
            <a:r>
              <a:rPr lang="en-US" sz="1800" b="0" dirty="0">
                <a:latin typeface="Lucida Console" pitchFamily="49" charset="0"/>
              </a:rPr>
              <a:t>unsigned char </a:t>
            </a:r>
            <a:r>
              <a:rPr lang="en-US" sz="1800" b="0" dirty="0" err="1">
                <a:latin typeface="Lucida Console" pitchFamily="49" charset="0"/>
              </a:rPr>
              <a:t>Q_Dequeue</a:t>
            </a:r>
            <a:r>
              <a:rPr lang="en-US" sz="1800" b="0" dirty="0">
                <a:latin typeface="Lucida Console" pitchFamily="49" charset="0"/>
              </a:rPr>
              <a:t>(Q_T * q) {</a:t>
            </a:r>
          </a:p>
          <a:p>
            <a:pPr>
              <a:lnSpc>
                <a:spcPct val="95000"/>
              </a:lnSpc>
              <a:spcBef>
                <a:spcPct val="0"/>
              </a:spcBef>
              <a:buFontTx/>
              <a:buNone/>
            </a:pPr>
            <a:r>
              <a:rPr lang="en-US" sz="1800" b="0" dirty="0">
                <a:latin typeface="Lucida Console" pitchFamily="49" charset="0"/>
              </a:rPr>
              <a:t>  // Must check to see if queue is empty before </a:t>
            </a:r>
            <a:r>
              <a:rPr lang="en-US" sz="1800" b="0" dirty="0" err="1">
                <a:latin typeface="Lucida Console" pitchFamily="49" charset="0"/>
              </a:rPr>
              <a:t>dequeueing</a:t>
            </a:r>
            <a:endParaRPr lang="en-US" sz="1800" b="0" dirty="0">
              <a:latin typeface="Lucida Console" pitchFamily="49" charset="0"/>
            </a:endParaRPr>
          </a:p>
          <a:p>
            <a:pPr>
              <a:lnSpc>
                <a:spcPct val="95000"/>
              </a:lnSpc>
              <a:spcBef>
                <a:spcPct val="0"/>
              </a:spcBef>
              <a:buFontTx/>
              <a:buNone/>
            </a:pPr>
            <a:r>
              <a:rPr lang="en-US" sz="1800" b="0" dirty="0">
                <a:latin typeface="Lucida Console" pitchFamily="49" charset="0"/>
              </a:rPr>
              <a:t>  unsigned char t=0;</a:t>
            </a:r>
          </a:p>
          <a:p>
            <a:pPr>
              <a:lnSpc>
                <a:spcPct val="95000"/>
              </a:lnSpc>
              <a:spcBef>
                <a:spcPct val="0"/>
              </a:spcBef>
              <a:buFontTx/>
              <a:buNone/>
            </a:pPr>
            <a:r>
              <a:rPr lang="en-US" sz="1800" b="0" dirty="0">
                <a:latin typeface="Lucida Console" pitchFamily="49" charset="0"/>
              </a:rPr>
              <a:t>  if (!</a:t>
            </a:r>
            <a:r>
              <a:rPr lang="en-US" sz="1800" b="0" dirty="0" err="1">
                <a:latin typeface="Lucida Console" pitchFamily="49" charset="0"/>
              </a:rPr>
              <a:t>Q_Empty</a:t>
            </a:r>
            <a:r>
              <a:rPr lang="en-US" sz="1800" b="0" dirty="0">
                <a:latin typeface="Lucida Console" pitchFamily="49" charset="0"/>
              </a:rPr>
              <a:t>(q)) {</a:t>
            </a:r>
          </a:p>
          <a:p>
            <a:pPr>
              <a:lnSpc>
                <a:spcPct val="95000"/>
              </a:lnSpc>
              <a:spcBef>
                <a:spcPct val="0"/>
              </a:spcBef>
              <a:buFontTx/>
              <a:buNone/>
            </a:pPr>
            <a:r>
              <a:rPr lang="en-US" sz="1800" b="0" dirty="0">
                <a:latin typeface="Lucida Console" pitchFamily="49" charset="0"/>
              </a:rPr>
              <a:t>    t = q-&gt;Data[q-&gt;Head];</a:t>
            </a:r>
          </a:p>
          <a:p>
            <a:pPr>
              <a:lnSpc>
                <a:spcPct val="95000"/>
              </a:lnSpc>
              <a:spcBef>
                <a:spcPct val="0"/>
              </a:spcBef>
              <a:buFontTx/>
              <a:buNone/>
            </a:pPr>
            <a:r>
              <a:rPr lang="en-US" sz="1800" b="0" dirty="0">
                <a:latin typeface="Lucida Console" pitchFamily="49" charset="0"/>
              </a:rPr>
              <a:t>    q-&gt;Data[q-&gt;Head++] = 0; // to simplify debugging</a:t>
            </a:r>
          </a:p>
          <a:p>
            <a:pPr>
              <a:lnSpc>
                <a:spcPct val="95000"/>
              </a:lnSpc>
              <a:spcBef>
                <a:spcPct val="0"/>
              </a:spcBef>
              <a:buFontTx/>
              <a:buNone/>
            </a:pPr>
            <a:r>
              <a:rPr lang="en-US" sz="1800" b="0" dirty="0">
                <a:latin typeface="Lucida Console" pitchFamily="49" charset="0"/>
              </a:rPr>
              <a:t>    q-&gt;Head %= Q_SIZE;</a:t>
            </a:r>
          </a:p>
          <a:p>
            <a:pPr>
              <a:lnSpc>
                <a:spcPct val="95000"/>
              </a:lnSpc>
              <a:spcBef>
                <a:spcPct val="0"/>
              </a:spcBef>
              <a:buFontTx/>
              <a:buNone/>
            </a:pPr>
            <a:r>
              <a:rPr lang="en-US" sz="1800" b="0" dirty="0">
                <a:latin typeface="Lucida Console" pitchFamily="49" charset="0"/>
              </a:rPr>
              <a:t>    q-&gt;Size--;</a:t>
            </a:r>
          </a:p>
          <a:p>
            <a:pPr>
              <a:lnSpc>
                <a:spcPct val="95000"/>
              </a:lnSpc>
              <a:spcBef>
                <a:spcPct val="0"/>
              </a:spcBef>
              <a:buFontTx/>
              <a:buNone/>
            </a:pPr>
            <a:r>
              <a:rPr lang="en-US" sz="1800" b="0" dirty="0">
                <a:latin typeface="Lucida Console" pitchFamily="49" charset="0"/>
              </a:rPr>
              <a:t>  }</a:t>
            </a:r>
          </a:p>
          <a:p>
            <a:pPr>
              <a:lnSpc>
                <a:spcPct val="95000"/>
              </a:lnSpc>
              <a:spcBef>
                <a:spcPct val="0"/>
              </a:spcBef>
              <a:buFontTx/>
              <a:buNone/>
            </a:pPr>
            <a:r>
              <a:rPr lang="en-US" sz="1800" b="0" dirty="0">
                <a:latin typeface="Lucida Console" pitchFamily="49" charset="0"/>
              </a:rPr>
              <a:t>  return t;</a:t>
            </a:r>
          </a:p>
          <a:p>
            <a:pPr>
              <a:lnSpc>
                <a:spcPct val="95000"/>
              </a:lnSpc>
              <a:spcBef>
                <a:spcPct val="0"/>
              </a:spcBef>
              <a:buFontTx/>
              <a:buNone/>
            </a:pPr>
            <a:r>
              <a:rPr lang="en-US" sz="1800" b="0" dirty="0">
                <a:latin typeface="Lucida Console" pitchFamily="49" charset="0"/>
              </a:rPr>
              <a:t>}</a:t>
            </a:r>
          </a:p>
        </p:txBody>
      </p:sp>
    </p:spTree>
    <p:extLst>
      <p:ext uri="{BB962C8B-B14F-4D97-AF65-F5344CB8AC3E}">
        <p14:creationId xmlns:p14="http://schemas.microsoft.com/office/powerpoint/2010/main" val="3709735998"/>
      </p:ext>
    </p:extLst>
  </p:cSld>
  <p:clrMapOvr>
    <a:masterClrMapping/>
  </p:clrMapOvr>
  <p:transition>
    <p:pull dir="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the Queues</a:t>
            </a:r>
          </a:p>
        </p:txBody>
      </p:sp>
      <p:sp>
        <p:nvSpPr>
          <p:cNvPr id="3" name="Content Placeholder 2"/>
          <p:cNvSpPr>
            <a:spLocks noGrp="1"/>
          </p:cNvSpPr>
          <p:nvPr>
            <p:ph sz="half" idx="1"/>
          </p:nvPr>
        </p:nvSpPr>
        <p:spPr>
          <a:xfrm>
            <a:off x="533400" y="1143000"/>
            <a:ext cx="9753600" cy="5715000"/>
          </a:xfrm>
        </p:spPr>
        <p:txBody>
          <a:bodyPr/>
          <a:lstStyle/>
          <a:p>
            <a:r>
              <a:rPr lang="en-US" dirty="0"/>
              <a:t>Sending data:</a:t>
            </a:r>
          </a:p>
          <a:p>
            <a:pPr marL="0" indent="0">
              <a:buNone/>
            </a:pPr>
            <a:endParaRPr lang="en-US" sz="2000" dirty="0">
              <a:latin typeface="Lucida Console" pitchFamily="49" charset="0"/>
            </a:endParaRPr>
          </a:p>
          <a:p>
            <a:pPr marL="0" indent="0">
              <a:buNone/>
            </a:pPr>
            <a:r>
              <a:rPr lang="en-US" sz="2000" dirty="0">
                <a:latin typeface="Lucida Console" pitchFamily="49" charset="0"/>
              </a:rPr>
              <a:t>	if (!</a:t>
            </a:r>
            <a:r>
              <a:rPr lang="en-US" sz="2000" dirty="0" err="1">
                <a:latin typeface="Lucida Console" pitchFamily="49" charset="0"/>
              </a:rPr>
              <a:t>Queue_Full</a:t>
            </a:r>
            <a:r>
              <a:rPr lang="en-US" sz="2000" dirty="0">
                <a:latin typeface="Lucida Console" pitchFamily="49" charset="0"/>
              </a:rPr>
              <a:t>(…)) {</a:t>
            </a:r>
          </a:p>
          <a:p>
            <a:pPr marL="857250" lvl="2" indent="0">
              <a:buNone/>
            </a:pPr>
            <a:r>
              <a:rPr lang="en-US" dirty="0">
                <a:latin typeface="Lucida Console" pitchFamily="49" charset="0"/>
              </a:rPr>
              <a:t>	</a:t>
            </a:r>
            <a:r>
              <a:rPr lang="en-US" dirty="0" err="1">
                <a:latin typeface="Lucida Console" pitchFamily="49" charset="0"/>
              </a:rPr>
              <a:t>Queue_Enqueue</a:t>
            </a:r>
            <a:r>
              <a:rPr lang="en-US" dirty="0">
                <a:latin typeface="Lucida Console" pitchFamily="49" charset="0"/>
              </a:rPr>
              <a:t>(…, c)</a:t>
            </a:r>
          </a:p>
          <a:p>
            <a:pPr marL="857250" lvl="2" indent="0">
              <a:buNone/>
            </a:pPr>
            <a:r>
              <a:rPr lang="en-US" dirty="0">
                <a:latin typeface="Lucida Console" pitchFamily="49" charset="0"/>
              </a:rPr>
              <a:t>}</a:t>
            </a:r>
          </a:p>
          <a:p>
            <a:endParaRPr lang="en-US" dirty="0"/>
          </a:p>
          <a:p>
            <a:r>
              <a:rPr lang="en-US" dirty="0"/>
              <a:t>Receiving data:</a:t>
            </a:r>
          </a:p>
          <a:p>
            <a:endParaRPr lang="en-US" dirty="0"/>
          </a:p>
          <a:p>
            <a:pPr marL="0" indent="0">
              <a:buNone/>
            </a:pPr>
            <a:r>
              <a:rPr lang="en-US" sz="2000" dirty="0">
                <a:latin typeface="Lucida Console" pitchFamily="49" charset="0"/>
              </a:rPr>
              <a:t>	if (!</a:t>
            </a:r>
            <a:r>
              <a:rPr lang="en-US" sz="2000" dirty="0" err="1">
                <a:latin typeface="Lucida Console" pitchFamily="49" charset="0"/>
              </a:rPr>
              <a:t>Queue_Empty</a:t>
            </a:r>
            <a:r>
              <a:rPr lang="en-US" sz="2000" dirty="0">
                <a:latin typeface="Lucida Console" pitchFamily="49" charset="0"/>
              </a:rPr>
              <a:t>(…)) {</a:t>
            </a:r>
          </a:p>
          <a:p>
            <a:pPr marL="857250" lvl="2" indent="0">
              <a:buNone/>
            </a:pPr>
            <a:r>
              <a:rPr lang="en-US" dirty="0">
                <a:latin typeface="Lucida Console" pitchFamily="49" charset="0"/>
              </a:rPr>
              <a:t>	c=</a:t>
            </a:r>
            <a:r>
              <a:rPr lang="en-US" dirty="0" err="1">
                <a:latin typeface="Lucida Console" pitchFamily="49" charset="0"/>
              </a:rPr>
              <a:t>Queue_Dequeue</a:t>
            </a:r>
            <a:r>
              <a:rPr lang="en-US" dirty="0">
                <a:latin typeface="Lucida Console" pitchFamily="49" charset="0"/>
              </a:rPr>
              <a:t>(…)</a:t>
            </a:r>
          </a:p>
          <a:p>
            <a:pPr marL="857250" lvl="2" indent="0">
              <a:buNone/>
            </a:pPr>
            <a:r>
              <a:rPr lang="en-US" dirty="0">
                <a:latin typeface="Lucida Console" pitchFamily="49" charset="0"/>
              </a:rPr>
              <a:t>}</a:t>
            </a:r>
          </a:p>
          <a:p>
            <a:pPr marL="857250" lvl="2" indent="0">
              <a:buNone/>
            </a:pPr>
            <a:endParaRPr lang="en-US" dirty="0">
              <a:latin typeface="Lucida Console" pitchFamily="49" charset="0"/>
            </a:endParaRPr>
          </a:p>
        </p:txBody>
      </p:sp>
    </p:spTree>
    <p:extLst>
      <p:ext uri="{BB962C8B-B14F-4D97-AF65-F5344CB8AC3E}">
        <p14:creationId xmlns:p14="http://schemas.microsoft.com/office/powerpoint/2010/main" val="2941122373"/>
      </p:ext>
    </p:extLst>
  </p:cSld>
  <p:clrMapOvr>
    <a:masterClrMapping/>
  </p:clrMapOvr>
  <p:transition>
    <p:pull dir="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46313" y="2895601"/>
            <a:ext cx="7772400" cy="1362075"/>
          </a:xfrm>
        </p:spPr>
        <p:txBody>
          <a:bodyPr/>
          <a:lstStyle/>
          <a:p>
            <a:r>
              <a:rPr lang="en-US" dirty="0"/>
              <a:t>Software Designs – Parsing Messages</a:t>
            </a:r>
          </a:p>
        </p:txBody>
      </p:sp>
    </p:spTree>
    <p:extLst>
      <p:ext uri="{BB962C8B-B14F-4D97-AF65-F5344CB8AC3E}">
        <p14:creationId xmlns:p14="http://schemas.microsoft.com/office/powerpoint/2010/main" val="3934396806"/>
      </p:ext>
    </p:extLst>
  </p:cSld>
  <p:clrMapOvr>
    <a:masterClrMapping/>
  </p:clrMapOvr>
  <p:transition>
    <p:pull dir="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Decoding Messages</a:t>
            </a:r>
          </a:p>
        </p:txBody>
      </p:sp>
      <p:sp>
        <p:nvSpPr>
          <p:cNvPr id="3" name="Content Placeholder 2"/>
          <p:cNvSpPr>
            <a:spLocks noGrp="1"/>
          </p:cNvSpPr>
          <p:nvPr>
            <p:ph sz="half" idx="1"/>
          </p:nvPr>
        </p:nvSpPr>
        <p:spPr>
          <a:xfrm>
            <a:off x="533400" y="1143000"/>
            <a:ext cx="10668000" cy="5562600"/>
          </a:xfrm>
        </p:spPr>
        <p:txBody>
          <a:bodyPr/>
          <a:lstStyle/>
          <a:p>
            <a:r>
              <a:rPr lang="en-US" dirty="0"/>
              <a:t>Two types of messages</a:t>
            </a:r>
          </a:p>
          <a:p>
            <a:r>
              <a:rPr lang="en-US" dirty="0"/>
              <a:t>Actual </a:t>
            </a:r>
            <a:r>
              <a:rPr lang="en-US" b="1" dirty="0"/>
              <a:t>binary data </a:t>
            </a:r>
            <a:r>
              <a:rPr lang="en-US" dirty="0"/>
              <a:t>sent</a:t>
            </a:r>
          </a:p>
          <a:p>
            <a:pPr lvl="1"/>
            <a:r>
              <a:rPr lang="en-US" dirty="0"/>
              <a:t>Detect start of message</a:t>
            </a:r>
          </a:p>
          <a:p>
            <a:pPr lvl="1"/>
            <a:r>
              <a:rPr lang="en-US" dirty="0"/>
              <a:t>Identify message type</a:t>
            </a:r>
          </a:p>
          <a:p>
            <a:pPr lvl="1"/>
            <a:r>
              <a:rPr lang="en-US" dirty="0"/>
              <a:t>Optional: Confirm integrity with CRC</a:t>
            </a:r>
          </a:p>
          <a:p>
            <a:pPr lvl="1"/>
            <a:r>
              <a:rPr lang="en-US" dirty="0"/>
              <a:t>Based on this message type, </a:t>
            </a:r>
            <a:r>
              <a:rPr lang="en-US" i="1" dirty="0"/>
              <a:t>copy </a:t>
            </a:r>
            <a:r>
              <a:rPr lang="en-US" dirty="0"/>
              <a:t>binary data from message fields into variables</a:t>
            </a:r>
          </a:p>
          <a:p>
            <a:pPr lvl="2"/>
            <a:r>
              <a:rPr lang="en-US" dirty="0"/>
              <a:t>May need to use pointers and casting to get code to translate formats correctly and safely</a:t>
            </a:r>
          </a:p>
          <a:p>
            <a:r>
              <a:rPr lang="en-US" b="1" dirty="0"/>
              <a:t>ASCII text </a:t>
            </a:r>
            <a:r>
              <a:rPr lang="en-US" dirty="0"/>
              <a:t>characters representing data sent</a:t>
            </a:r>
          </a:p>
          <a:p>
            <a:pPr lvl="1"/>
            <a:r>
              <a:rPr lang="en-US" dirty="0"/>
              <a:t>Detect start of message</a:t>
            </a:r>
          </a:p>
          <a:p>
            <a:pPr lvl="1"/>
            <a:r>
              <a:rPr lang="en-US" dirty="0"/>
              <a:t>Identify message type</a:t>
            </a:r>
          </a:p>
          <a:p>
            <a:pPr lvl="1"/>
            <a:r>
              <a:rPr lang="en-US" dirty="0"/>
              <a:t>Optional: Confirm integrity with CRC</a:t>
            </a:r>
          </a:p>
          <a:p>
            <a:pPr lvl="1"/>
            <a:r>
              <a:rPr lang="en-US" dirty="0"/>
              <a:t>Based on this message type, translate (parse) the data from the ASCII message format into a binary format</a:t>
            </a:r>
          </a:p>
          <a:p>
            <a:pPr lvl="1"/>
            <a:r>
              <a:rPr lang="en-US" dirty="0"/>
              <a:t>Copy the binary data into variables</a:t>
            </a:r>
          </a:p>
          <a:p>
            <a:pPr marL="361950" lvl="1" indent="0">
              <a:buNone/>
            </a:pPr>
            <a:endParaRPr lang="en-US" dirty="0"/>
          </a:p>
        </p:txBody>
      </p:sp>
    </p:spTree>
    <p:extLst>
      <p:ext uri="{BB962C8B-B14F-4D97-AF65-F5344CB8AC3E}">
        <p14:creationId xmlns:p14="http://schemas.microsoft.com/office/powerpoint/2010/main" val="3298013639"/>
      </p:ext>
    </p:extLst>
  </p:cSld>
  <p:clrMapOvr>
    <a:masterClrMapping/>
  </p:clrMapOvr>
  <p:transition>
    <p:pull dir="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UART Application</a:t>
            </a:r>
          </a:p>
        </p:txBody>
      </p:sp>
      <p:sp>
        <p:nvSpPr>
          <p:cNvPr id="3" name="Content Placeholder 2"/>
          <p:cNvSpPr>
            <a:spLocks noGrp="1"/>
          </p:cNvSpPr>
          <p:nvPr>
            <p:ph sz="half" idx="1"/>
          </p:nvPr>
        </p:nvSpPr>
        <p:spPr>
          <a:xfrm>
            <a:off x="479999" y="1066800"/>
            <a:ext cx="5158801" cy="4572000"/>
          </a:xfrm>
        </p:spPr>
        <p:txBody>
          <a:bodyPr/>
          <a:lstStyle/>
          <a:p>
            <a:r>
              <a:rPr lang="en-US" sz="2000" dirty="0"/>
              <a:t>Many subsystems connect with the rest of the system using asynchronous serial communications</a:t>
            </a:r>
          </a:p>
          <a:p>
            <a:pPr lvl="1"/>
            <a:endParaRPr lang="en-US" sz="1800" dirty="0"/>
          </a:p>
        </p:txBody>
      </p:sp>
      <p:sp>
        <p:nvSpPr>
          <p:cNvPr id="4" name="Content Placeholder 3"/>
          <p:cNvSpPr>
            <a:spLocks noGrp="1"/>
          </p:cNvSpPr>
          <p:nvPr>
            <p:ph sz="half" idx="2"/>
          </p:nvPr>
        </p:nvSpPr>
        <p:spPr>
          <a:xfrm>
            <a:off x="6248400" y="4267200"/>
            <a:ext cx="5715000" cy="2438400"/>
          </a:xfrm>
        </p:spPr>
        <p:txBody>
          <a:bodyPr/>
          <a:lstStyle/>
          <a:p>
            <a:r>
              <a:rPr lang="en-US" sz="2000" dirty="0"/>
              <a:t>Lassen </a:t>
            </a:r>
            <a:r>
              <a:rPr lang="en-US" sz="2000" dirty="0" err="1"/>
              <a:t>iQ</a:t>
            </a:r>
            <a:r>
              <a:rPr lang="en-US" sz="2000" dirty="0"/>
              <a:t> GPS receiver module from Trimble</a:t>
            </a:r>
          </a:p>
          <a:p>
            <a:pPr lvl="1"/>
            <a:r>
              <a:rPr lang="en-US" sz="1800" dirty="0"/>
              <a:t>Two full-duplex </a:t>
            </a:r>
            <a:r>
              <a:rPr lang="en-US" sz="1800" dirty="0" err="1"/>
              <a:t>asynch</a:t>
            </a:r>
            <a:r>
              <a:rPr lang="en-US" sz="1800" dirty="0"/>
              <a:t>. serial connections</a:t>
            </a:r>
          </a:p>
          <a:p>
            <a:pPr lvl="1"/>
            <a:r>
              <a:rPr lang="en-US" sz="1800" dirty="0"/>
              <a:t>Three protocols supported</a:t>
            </a:r>
          </a:p>
          <a:p>
            <a:pPr lvl="1"/>
            <a:r>
              <a:rPr lang="en-US" sz="1800" dirty="0"/>
              <a:t>Support higher speeds through reconfiguration</a:t>
            </a:r>
          </a:p>
        </p:txBody>
      </p:sp>
      <p:pic>
        <p:nvPicPr>
          <p:cNvPr id="2560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5611" b="7403"/>
          <a:stretch/>
        </p:blipFill>
        <p:spPr bwMode="auto">
          <a:xfrm>
            <a:off x="6781800" y="1066800"/>
            <a:ext cx="4405141"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133" y="2743201"/>
            <a:ext cx="5198467" cy="2852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5444558"/>
      </p:ext>
    </p:extLst>
  </p:cSld>
  <p:clrMapOvr>
    <a:masterClrMapping/>
  </p:clrMapOvr>
  <p:transition>
    <p:pull dir="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Binary Serial Data: TSIP</a:t>
            </a:r>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990600"/>
            <a:ext cx="4371975" cy="2038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926" y="1209674"/>
            <a:ext cx="5365275"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8"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r="30849"/>
          <a:stretch/>
        </p:blipFill>
        <p:spPr bwMode="auto">
          <a:xfrm>
            <a:off x="6477000" y="3276600"/>
            <a:ext cx="3800475" cy="314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3"/>
          <p:cNvSpPr txBox="1">
            <a:spLocks noChangeArrowheads="1"/>
          </p:cNvSpPr>
          <p:nvPr/>
        </p:nvSpPr>
        <p:spPr bwMode="auto">
          <a:xfrm>
            <a:off x="806926" y="3428998"/>
            <a:ext cx="5517675" cy="3429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eaLnBrk="0" fontAlgn="base" hangingPunct="0">
              <a:spcBef>
                <a:spcPct val="20000"/>
              </a:spcBef>
              <a:spcAft>
                <a:spcPct val="0"/>
              </a:spcAft>
              <a:buChar char="»"/>
              <a:defRPr sz="1800">
                <a:solidFill>
                  <a:schemeClr val="tx1"/>
                </a:solidFill>
                <a:latin typeface="+mn-lt"/>
              </a:defRPr>
            </a:lvl6pPr>
            <a:lvl7pPr marL="2971800" indent="-228600" algn="l" rtl="0" eaLnBrk="0" fontAlgn="base" hangingPunct="0">
              <a:spcBef>
                <a:spcPct val="20000"/>
              </a:spcBef>
              <a:spcAft>
                <a:spcPct val="0"/>
              </a:spcAft>
              <a:buChar char="»"/>
              <a:defRPr sz="1800">
                <a:solidFill>
                  <a:schemeClr val="tx1"/>
                </a:solidFill>
                <a:latin typeface="+mn-lt"/>
              </a:defRPr>
            </a:lvl7pPr>
            <a:lvl8pPr marL="3429000" indent="-228600" algn="l" rtl="0" eaLnBrk="0" fontAlgn="base" hangingPunct="0">
              <a:spcBef>
                <a:spcPct val="20000"/>
              </a:spcBef>
              <a:spcAft>
                <a:spcPct val="0"/>
              </a:spcAft>
              <a:buChar char="»"/>
              <a:defRPr sz="1800">
                <a:solidFill>
                  <a:schemeClr val="tx1"/>
                </a:solidFill>
                <a:latin typeface="+mn-lt"/>
              </a:defRPr>
            </a:lvl8pPr>
            <a:lvl9pPr marL="3886200" indent="-228600" algn="l" rtl="0" eaLnBrk="0" fontAlgn="base" hangingPunct="0">
              <a:spcBef>
                <a:spcPct val="20000"/>
              </a:spcBef>
              <a:spcAft>
                <a:spcPct val="0"/>
              </a:spcAft>
              <a:buChar char="»"/>
              <a:defRPr sz="1800">
                <a:solidFill>
                  <a:schemeClr val="tx1"/>
                </a:solidFill>
                <a:latin typeface="+mn-lt"/>
              </a:defRPr>
            </a:lvl9pPr>
          </a:lstStyle>
          <a:p>
            <a:pPr>
              <a:lnSpc>
                <a:spcPct val="95000"/>
              </a:lnSpc>
              <a:spcBef>
                <a:spcPct val="0"/>
              </a:spcBef>
              <a:buFontTx/>
              <a:buNone/>
            </a:pPr>
            <a:r>
              <a:rPr lang="en-US" sz="1600" kern="0" dirty="0">
                <a:latin typeface="Lucida Console" pitchFamily="49" charset="0"/>
              </a:rPr>
              <a:t>switch (id) {</a:t>
            </a:r>
          </a:p>
          <a:p>
            <a:pPr>
              <a:lnSpc>
                <a:spcPct val="95000"/>
              </a:lnSpc>
              <a:spcBef>
                <a:spcPct val="0"/>
              </a:spcBef>
              <a:buFontTx/>
              <a:buNone/>
            </a:pPr>
            <a:r>
              <a:rPr lang="en-US" sz="1600" kern="0" dirty="0">
                <a:latin typeface="Lucida Console" pitchFamily="49" charset="0"/>
              </a:rPr>
              <a:t>case 0x84:	</a:t>
            </a:r>
          </a:p>
          <a:p>
            <a:pPr>
              <a:lnSpc>
                <a:spcPct val="95000"/>
              </a:lnSpc>
              <a:spcBef>
                <a:spcPct val="0"/>
              </a:spcBef>
              <a:buFontTx/>
              <a:buNone/>
            </a:pPr>
            <a:r>
              <a:rPr lang="en-US" sz="1600" kern="0" dirty="0">
                <a:latin typeface="Lucida Console" pitchFamily="49" charset="0"/>
              </a:rPr>
              <a:t>	</a:t>
            </a:r>
            <a:r>
              <a:rPr lang="en-US" sz="1600" kern="0" dirty="0" err="1">
                <a:latin typeface="Lucida Console" pitchFamily="49" charset="0"/>
              </a:rPr>
              <a:t>lat</a:t>
            </a:r>
            <a:r>
              <a:rPr lang="en-US" sz="1600" kern="0" dirty="0">
                <a:latin typeface="Lucida Console" pitchFamily="49" charset="0"/>
              </a:rPr>
              <a:t> = *((double *) (&amp;</a:t>
            </a:r>
            <a:r>
              <a:rPr lang="en-US" sz="1600" kern="0" dirty="0" err="1">
                <a:latin typeface="Lucida Console" pitchFamily="49" charset="0"/>
              </a:rPr>
              <a:t>msg</a:t>
            </a:r>
            <a:r>
              <a:rPr lang="en-US" sz="1600" kern="0" dirty="0">
                <a:latin typeface="Lucida Console" pitchFamily="49" charset="0"/>
              </a:rPr>
              <a:t>[0]));</a:t>
            </a:r>
          </a:p>
          <a:p>
            <a:pPr>
              <a:lnSpc>
                <a:spcPct val="95000"/>
              </a:lnSpc>
              <a:spcBef>
                <a:spcPct val="0"/>
              </a:spcBef>
              <a:buFontTx/>
              <a:buNone/>
            </a:pPr>
            <a:r>
              <a:rPr lang="en-US" sz="1600" kern="0" dirty="0">
                <a:latin typeface="Lucida Console" pitchFamily="49" charset="0"/>
              </a:rPr>
              <a:t>	</a:t>
            </a:r>
            <a:r>
              <a:rPr lang="en-US" sz="1600" kern="0" dirty="0" err="1">
                <a:latin typeface="Lucida Console" pitchFamily="49" charset="0"/>
              </a:rPr>
              <a:t>lon</a:t>
            </a:r>
            <a:r>
              <a:rPr lang="en-US" sz="1600" kern="0" dirty="0">
                <a:latin typeface="Lucida Console" pitchFamily="49" charset="0"/>
              </a:rPr>
              <a:t> = *((double *) (&amp;</a:t>
            </a:r>
            <a:r>
              <a:rPr lang="en-US" sz="1600" kern="0" dirty="0" err="1">
                <a:latin typeface="Lucida Console" pitchFamily="49" charset="0"/>
              </a:rPr>
              <a:t>msg</a:t>
            </a:r>
            <a:r>
              <a:rPr lang="en-US" sz="1600" kern="0" dirty="0">
                <a:latin typeface="Lucida Console" pitchFamily="49" charset="0"/>
              </a:rPr>
              <a:t>[8]));</a:t>
            </a:r>
          </a:p>
          <a:p>
            <a:pPr>
              <a:lnSpc>
                <a:spcPct val="95000"/>
              </a:lnSpc>
              <a:spcBef>
                <a:spcPct val="0"/>
              </a:spcBef>
              <a:buNone/>
            </a:pPr>
            <a:r>
              <a:rPr lang="en-US" sz="1600" kern="0" dirty="0">
                <a:latin typeface="Lucida Console" pitchFamily="49" charset="0"/>
              </a:rPr>
              <a:t>	alt = *((double *) (&amp;</a:t>
            </a:r>
            <a:r>
              <a:rPr lang="en-US" sz="1600" kern="0" dirty="0" err="1">
                <a:latin typeface="Lucida Console" pitchFamily="49" charset="0"/>
              </a:rPr>
              <a:t>msg</a:t>
            </a:r>
            <a:r>
              <a:rPr lang="en-US" sz="1600" kern="0" dirty="0">
                <a:latin typeface="Lucida Console" pitchFamily="49" charset="0"/>
              </a:rPr>
              <a:t>[16]));</a:t>
            </a:r>
          </a:p>
          <a:p>
            <a:pPr>
              <a:lnSpc>
                <a:spcPct val="95000"/>
              </a:lnSpc>
              <a:spcBef>
                <a:spcPct val="0"/>
              </a:spcBef>
              <a:buNone/>
            </a:pPr>
            <a:r>
              <a:rPr lang="en-US" sz="1600" kern="0" dirty="0">
                <a:latin typeface="Lucida Console" pitchFamily="49" charset="0"/>
              </a:rPr>
              <a:t>	</a:t>
            </a:r>
            <a:r>
              <a:rPr lang="en-US" sz="1600" kern="0" dirty="0" err="1">
                <a:latin typeface="Lucida Console" pitchFamily="49" charset="0"/>
              </a:rPr>
              <a:t>clb</a:t>
            </a:r>
            <a:r>
              <a:rPr lang="en-US" sz="1600" kern="0" dirty="0">
                <a:latin typeface="Lucida Console" pitchFamily="49" charset="0"/>
              </a:rPr>
              <a:t> = *((double *) (&amp;</a:t>
            </a:r>
            <a:r>
              <a:rPr lang="en-US" sz="1600" kern="0" dirty="0" err="1">
                <a:latin typeface="Lucida Console" pitchFamily="49" charset="0"/>
              </a:rPr>
              <a:t>msg</a:t>
            </a:r>
            <a:r>
              <a:rPr lang="en-US" sz="1600" kern="0" dirty="0">
                <a:latin typeface="Lucida Console" pitchFamily="49" charset="0"/>
              </a:rPr>
              <a:t>[24]));</a:t>
            </a:r>
          </a:p>
          <a:p>
            <a:pPr>
              <a:lnSpc>
                <a:spcPct val="95000"/>
              </a:lnSpc>
              <a:spcBef>
                <a:spcPct val="0"/>
              </a:spcBef>
              <a:buNone/>
            </a:pPr>
            <a:r>
              <a:rPr lang="en-US" sz="1600" kern="0" dirty="0">
                <a:latin typeface="Lucida Console" pitchFamily="49" charset="0"/>
              </a:rPr>
              <a:t>	</a:t>
            </a:r>
            <a:r>
              <a:rPr lang="en-US" sz="1600" kern="0" dirty="0" err="1">
                <a:latin typeface="Lucida Console" pitchFamily="49" charset="0"/>
              </a:rPr>
              <a:t>tof</a:t>
            </a:r>
            <a:r>
              <a:rPr lang="en-US" sz="1600" kern="0" dirty="0">
                <a:latin typeface="Lucida Console" pitchFamily="49" charset="0"/>
              </a:rPr>
              <a:t> = *((float  *) (&amp;</a:t>
            </a:r>
            <a:r>
              <a:rPr lang="en-US" sz="1600" kern="0" dirty="0" err="1">
                <a:latin typeface="Lucida Console" pitchFamily="49" charset="0"/>
              </a:rPr>
              <a:t>msg</a:t>
            </a:r>
            <a:r>
              <a:rPr lang="en-US" sz="1600" kern="0" dirty="0">
                <a:latin typeface="Lucida Console" pitchFamily="49" charset="0"/>
              </a:rPr>
              <a:t>[32]));</a:t>
            </a:r>
          </a:p>
          <a:p>
            <a:pPr>
              <a:lnSpc>
                <a:spcPct val="95000"/>
              </a:lnSpc>
              <a:spcBef>
                <a:spcPct val="0"/>
              </a:spcBef>
              <a:buNone/>
            </a:pPr>
            <a:r>
              <a:rPr lang="en-US" sz="1600" kern="0" dirty="0">
                <a:latin typeface="Lucida Console" pitchFamily="49" charset="0"/>
              </a:rPr>
              <a:t>	break;</a:t>
            </a:r>
          </a:p>
          <a:p>
            <a:pPr>
              <a:lnSpc>
                <a:spcPct val="95000"/>
              </a:lnSpc>
              <a:spcBef>
                <a:spcPct val="0"/>
              </a:spcBef>
              <a:buNone/>
            </a:pPr>
            <a:r>
              <a:rPr lang="en-US" sz="1600" kern="0" dirty="0">
                <a:latin typeface="Lucida Console" pitchFamily="49" charset="0"/>
              </a:rPr>
              <a:t>case 0x4A: …</a:t>
            </a:r>
          </a:p>
          <a:p>
            <a:pPr>
              <a:lnSpc>
                <a:spcPct val="95000"/>
              </a:lnSpc>
              <a:spcBef>
                <a:spcPct val="0"/>
              </a:spcBef>
              <a:buNone/>
            </a:pPr>
            <a:endParaRPr lang="en-US" sz="1600" kern="0" dirty="0">
              <a:latin typeface="Lucida Console" pitchFamily="49" charset="0"/>
            </a:endParaRPr>
          </a:p>
          <a:p>
            <a:pPr>
              <a:lnSpc>
                <a:spcPct val="95000"/>
              </a:lnSpc>
              <a:spcBef>
                <a:spcPct val="0"/>
              </a:spcBef>
              <a:buNone/>
            </a:pPr>
            <a:r>
              <a:rPr lang="en-US" sz="1600" kern="0" dirty="0">
                <a:latin typeface="Lucida Console" pitchFamily="49" charset="0"/>
              </a:rPr>
              <a:t>default:</a:t>
            </a:r>
          </a:p>
          <a:p>
            <a:pPr>
              <a:lnSpc>
                <a:spcPct val="95000"/>
              </a:lnSpc>
              <a:spcBef>
                <a:spcPct val="0"/>
              </a:spcBef>
              <a:buNone/>
            </a:pPr>
            <a:r>
              <a:rPr lang="en-US" sz="1600" kern="0" dirty="0">
                <a:latin typeface="Lucida Console" pitchFamily="49" charset="0"/>
              </a:rPr>
              <a:t>	break;</a:t>
            </a:r>
          </a:p>
          <a:p>
            <a:pPr>
              <a:lnSpc>
                <a:spcPct val="95000"/>
              </a:lnSpc>
              <a:spcBef>
                <a:spcPct val="0"/>
              </a:spcBef>
              <a:buNone/>
            </a:pPr>
            <a:r>
              <a:rPr lang="en-US" sz="1600" kern="0" dirty="0">
                <a:latin typeface="Lucida Console" pitchFamily="49" charset="0"/>
              </a:rPr>
              <a:t>}</a:t>
            </a:r>
          </a:p>
          <a:p>
            <a:pPr>
              <a:lnSpc>
                <a:spcPct val="95000"/>
              </a:lnSpc>
              <a:spcBef>
                <a:spcPct val="0"/>
              </a:spcBef>
              <a:buFontTx/>
              <a:buNone/>
            </a:pPr>
            <a:r>
              <a:rPr lang="en-US" sz="1600" kern="0" dirty="0">
                <a:latin typeface="Lucida Console" pitchFamily="49" charset="0"/>
              </a:rPr>
              <a:t>	</a:t>
            </a:r>
          </a:p>
        </p:txBody>
      </p:sp>
    </p:spTree>
    <p:extLst>
      <p:ext uri="{BB962C8B-B14F-4D97-AF65-F5344CB8AC3E}">
        <p14:creationId xmlns:p14="http://schemas.microsoft.com/office/powerpoint/2010/main" val="2298647270"/>
      </p:ext>
    </p:extLst>
  </p:cSld>
  <p:clrMapOvr>
    <a:masterClrMapping/>
  </p:clrMapOvr>
  <p:transition>
    <p:pull dir="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ASCII Serial Data: NMEA-0183</a:t>
            </a:r>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999" y="1143001"/>
            <a:ext cx="5616001" cy="4605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1" y="1047751"/>
            <a:ext cx="5638799" cy="51113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282219"/>
      </p:ext>
    </p:extLst>
  </p:cSld>
  <p:clrMapOvr>
    <a:masterClrMapping/>
  </p:clrMapOvr>
  <p:transition>
    <p:pull dir="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p:txBody>
          <a:bodyPr/>
          <a:lstStyle/>
          <a:p>
            <a:pPr>
              <a:defRPr/>
            </a:pPr>
            <a:r>
              <a:rPr lang="en-US" sz="3200" dirty="0"/>
              <a:t>State Machine for Parsing NMEA-0183</a:t>
            </a:r>
          </a:p>
        </p:txBody>
      </p:sp>
      <p:grpSp>
        <p:nvGrpSpPr>
          <p:cNvPr id="2" name="Group 1"/>
          <p:cNvGrpSpPr/>
          <p:nvPr/>
        </p:nvGrpSpPr>
        <p:grpSpPr>
          <a:xfrm>
            <a:off x="2108200" y="958850"/>
            <a:ext cx="7721600" cy="5347966"/>
            <a:chOff x="279400" y="958850"/>
            <a:chExt cx="8407400" cy="5822950"/>
          </a:xfrm>
        </p:grpSpPr>
        <p:sp>
          <p:nvSpPr>
            <p:cNvPr id="19458" name="Freeform 29"/>
            <p:cNvSpPr>
              <a:spLocks/>
            </p:cNvSpPr>
            <p:nvPr/>
          </p:nvSpPr>
          <p:spPr bwMode="auto">
            <a:xfrm>
              <a:off x="279400" y="1676400"/>
              <a:ext cx="4216400" cy="4876800"/>
            </a:xfrm>
            <a:custGeom>
              <a:avLst/>
              <a:gdLst>
                <a:gd name="T0" fmla="*/ 2147483647 w 2656"/>
                <a:gd name="T1" fmla="*/ 2147483647 h 3072"/>
                <a:gd name="T2" fmla="*/ 2147483647 w 2656"/>
                <a:gd name="T3" fmla="*/ 2147483647 h 3072"/>
                <a:gd name="T4" fmla="*/ 2147483647 w 2656"/>
                <a:gd name="T5" fmla="*/ 2147483647 h 3072"/>
                <a:gd name="T6" fmla="*/ 2147483647 w 2656"/>
                <a:gd name="T7" fmla="*/ 2147483647 h 3072"/>
                <a:gd name="T8" fmla="*/ 2147483647 w 2656"/>
                <a:gd name="T9" fmla="*/ 2147483647 h 3072"/>
                <a:gd name="T10" fmla="*/ 2147483647 w 2656"/>
                <a:gd name="T11" fmla="*/ 2147483647 h 3072"/>
                <a:gd name="T12" fmla="*/ 2147483647 w 2656"/>
                <a:gd name="T13" fmla="*/ 2147483647 h 3072"/>
                <a:gd name="T14" fmla="*/ 2147483647 w 2656"/>
                <a:gd name="T15" fmla="*/ 0 h 3072"/>
                <a:gd name="T16" fmla="*/ 0 60000 65536"/>
                <a:gd name="T17" fmla="*/ 0 60000 65536"/>
                <a:gd name="T18" fmla="*/ 0 60000 65536"/>
                <a:gd name="T19" fmla="*/ 0 60000 65536"/>
                <a:gd name="T20" fmla="*/ 0 60000 65536"/>
                <a:gd name="T21" fmla="*/ 0 60000 65536"/>
                <a:gd name="T22" fmla="*/ 0 60000 65536"/>
                <a:gd name="T23" fmla="*/ 0 60000 65536"/>
                <a:gd name="T24" fmla="*/ 0 w 2656"/>
                <a:gd name="T25" fmla="*/ 0 h 3072"/>
                <a:gd name="T26" fmla="*/ 2656 w 2656"/>
                <a:gd name="T27" fmla="*/ 3072 h 30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56" h="3072">
                  <a:moveTo>
                    <a:pt x="2656" y="2928"/>
                  </a:moveTo>
                  <a:cubicBezTo>
                    <a:pt x="2592" y="3000"/>
                    <a:pt x="2528" y="3072"/>
                    <a:pt x="2416" y="3072"/>
                  </a:cubicBezTo>
                  <a:cubicBezTo>
                    <a:pt x="2304" y="3072"/>
                    <a:pt x="2080" y="3032"/>
                    <a:pt x="1984" y="2928"/>
                  </a:cubicBezTo>
                  <a:cubicBezTo>
                    <a:pt x="1888" y="2824"/>
                    <a:pt x="1856" y="2648"/>
                    <a:pt x="1840" y="2448"/>
                  </a:cubicBezTo>
                  <a:cubicBezTo>
                    <a:pt x="1824" y="2248"/>
                    <a:pt x="2040" y="1984"/>
                    <a:pt x="1888" y="1728"/>
                  </a:cubicBezTo>
                  <a:cubicBezTo>
                    <a:pt x="1736" y="1472"/>
                    <a:pt x="1224" y="1120"/>
                    <a:pt x="928" y="912"/>
                  </a:cubicBezTo>
                  <a:cubicBezTo>
                    <a:pt x="632" y="704"/>
                    <a:pt x="224" y="632"/>
                    <a:pt x="112" y="480"/>
                  </a:cubicBezTo>
                  <a:cubicBezTo>
                    <a:pt x="0" y="328"/>
                    <a:pt x="232" y="80"/>
                    <a:pt x="256" y="0"/>
                  </a:cubicBezTo>
                </a:path>
              </a:pathLst>
            </a:custGeom>
            <a:noFill/>
            <a:ln w="3810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19461" name="Oval 4"/>
            <p:cNvSpPr>
              <a:spLocks noChangeArrowheads="1"/>
            </p:cNvSpPr>
            <p:nvPr/>
          </p:nvSpPr>
          <p:spPr bwMode="auto">
            <a:xfrm>
              <a:off x="533400" y="990600"/>
              <a:ext cx="990600" cy="838200"/>
            </a:xfrm>
            <a:prstGeom prst="ellipse">
              <a:avLst/>
            </a:prstGeom>
            <a:solidFill>
              <a:srgbClr val="FEDCD6"/>
            </a:solidFill>
            <a:ln w="9525">
              <a:solidFill>
                <a:schemeClr val="tx1"/>
              </a:solidFill>
              <a:round/>
              <a:headEnd/>
              <a:tailEnd/>
            </a:ln>
          </p:spPr>
          <p:txBody>
            <a:bodyPr wrap="none" anchor="ctr"/>
            <a:lstStyle/>
            <a:p>
              <a:pPr algn="ctr">
                <a:lnSpc>
                  <a:spcPct val="80000"/>
                </a:lnSpc>
              </a:pPr>
              <a:r>
                <a:rPr lang="en-US" sz="1600">
                  <a:latin typeface="Arial" charset="0"/>
                </a:rPr>
                <a:t>Start</a:t>
              </a:r>
            </a:p>
          </p:txBody>
        </p:sp>
        <p:sp>
          <p:nvSpPr>
            <p:cNvPr id="19462" name="Oval 6"/>
            <p:cNvSpPr>
              <a:spLocks noChangeArrowheads="1"/>
            </p:cNvSpPr>
            <p:nvPr/>
          </p:nvSpPr>
          <p:spPr bwMode="auto">
            <a:xfrm>
              <a:off x="3892550" y="1238250"/>
              <a:ext cx="1524000" cy="990600"/>
            </a:xfrm>
            <a:prstGeom prst="ellipse">
              <a:avLst/>
            </a:prstGeom>
            <a:solidFill>
              <a:srgbClr val="FEDCD6"/>
            </a:solidFill>
            <a:ln w="9525">
              <a:solidFill>
                <a:schemeClr val="tx1"/>
              </a:solidFill>
              <a:round/>
              <a:headEnd/>
              <a:tailEnd/>
            </a:ln>
          </p:spPr>
          <p:txBody>
            <a:bodyPr wrap="none" anchor="ctr"/>
            <a:lstStyle/>
            <a:p>
              <a:pPr algn="ctr">
                <a:lnSpc>
                  <a:spcPct val="80000"/>
                </a:lnSpc>
              </a:pPr>
              <a:r>
                <a:rPr lang="en-US" sz="1600">
                  <a:latin typeface="Arial" charset="0"/>
                </a:rPr>
                <a:t>Talker +</a:t>
              </a:r>
              <a:br>
                <a:rPr lang="en-US" sz="1600">
                  <a:latin typeface="Arial" charset="0"/>
                </a:rPr>
              </a:br>
              <a:r>
                <a:rPr lang="en-US" sz="1600">
                  <a:latin typeface="Arial" charset="0"/>
                </a:rPr>
                <a:t>Sentence</a:t>
              </a:r>
              <a:br>
                <a:rPr lang="en-US" sz="1600">
                  <a:latin typeface="Arial" charset="0"/>
                </a:rPr>
              </a:br>
              <a:r>
                <a:rPr lang="en-US" sz="1600">
                  <a:latin typeface="Arial" charset="0"/>
                </a:rPr>
                <a:t>Type</a:t>
              </a:r>
            </a:p>
          </p:txBody>
        </p:sp>
        <p:sp>
          <p:nvSpPr>
            <p:cNvPr id="19463" name="Oval 7"/>
            <p:cNvSpPr>
              <a:spLocks noChangeArrowheads="1"/>
            </p:cNvSpPr>
            <p:nvPr/>
          </p:nvSpPr>
          <p:spPr bwMode="auto">
            <a:xfrm>
              <a:off x="3930650" y="2895600"/>
              <a:ext cx="1447800" cy="838200"/>
            </a:xfrm>
            <a:prstGeom prst="ellipse">
              <a:avLst/>
            </a:prstGeom>
            <a:solidFill>
              <a:srgbClr val="FEDCD6"/>
            </a:solidFill>
            <a:ln w="9525">
              <a:solidFill>
                <a:schemeClr val="tx1"/>
              </a:solidFill>
              <a:round/>
              <a:headEnd/>
              <a:tailEnd/>
            </a:ln>
          </p:spPr>
          <p:txBody>
            <a:bodyPr wrap="none" anchor="ctr"/>
            <a:lstStyle/>
            <a:p>
              <a:pPr algn="ctr">
                <a:lnSpc>
                  <a:spcPct val="80000"/>
                </a:lnSpc>
              </a:pPr>
              <a:r>
                <a:rPr lang="en-US" sz="1600">
                  <a:latin typeface="Arial" charset="0"/>
                </a:rPr>
                <a:t>Sentence</a:t>
              </a:r>
              <a:br>
                <a:rPr lang="en-US" sz="1600">
                  <a:latin typeface="Arial" charset="0"/>
                </a:rPr>
              </a:br>
              <a:r>
                <a:rPr lang="en-US" sz="1600">
                  <a:latin typeface="Arial" charset="0"/>
                </a:rPr>
                <a:t>Body</a:t>
              </a:r>
            </a:p>
          </p:txBody>
        </p:sp>
        <p:sp>
          <p:nvSpPr>
            <p:cNvPr id="19464" name="Oval 8"/>
            <p:cNvSpPr>
              <a:spLocks noChangeArrowheads="1"/>
            </p:cNvSpPr>
            <p:nvPr/>
          </p:nvSpPr>
          <p:spPr bwMode="auto">
            <a:xfrm>
              <a:off x="3930650" y="4400550"/>
              <a:ext cx="1447800" cy="838200"/>
            </a:xfrm>
            <a:prstGeom prst="ellipse">
              <a:avLst/>
            </a:prstGeom>
            <a:solidFill>
              <a:srgbClr val="FEDCD6"/>
            </a:solidFill>
            <a:ln w="9525">
              <a:solidFill>
                <a:schemeClr val="tx1"/>
              </a:solidFill>
              <a:round/>
              <a:headEnd/>
              <a:tailEnd/>
            </a:ln>
          </p:spPr>
          <p:txBody>
            <a:bodyPr wrap="none" anchor="ctr"/>
            <a:lstStyle/>
            <a:p>
              <a:pPr algn="ctr">
                <a:lnSpc>
                  <a:spcPct val="80000"/>
                </a:lnSpc>
              </a:pPr>
              <a:r>
                <a:rPr lang="en-US" sz="1600">
                  <a:latin typeface="Arial" charset="0"/>
                </a:rPr>
                <a:t>Checksum</a:t>
              </a:r>
              <a:br>
                <a:rPr lang="en-US" sz="1600">
                  <a:latin typeface="Arial" charset="0"/>
                </a:rPr>
              </a:br>
              <a:r>
                <a:rPr lang="en-US" sz="1600">
                  <a:latin typeface="Arial" charset="0"/>
                </a:rPr>
                <a:t>1</a:t>
              </a:r>
            </a:p>
          </p:txBody>
        </p:sp>
        <p:sp>
          <p:nvSpPr>
            <p:cNvPr id="19465" name="Oval 9"/>
            <p:cNvSpPr>
              <a:spLocks noChangeArrowheads="1"/>
            </p:cNvSpPr>
            <p:nvPr/>
          </p:nvSpPr>
          <p:spPr bwMode="auto">
            <a:xfrm>
              <a:off x="3930650" y="5562600"/>
              <a:ext cx="1447800" cy="838200"/>
            </a:xfrm>
            <a:prstGeom prst="ellipse">
              <a:avLst/>
            </a:prstGeom>
            <a:solidFill>
              <a:srgbClr val="FEDCD6"/>
            </a:solidFill>
            <a:ln w="9525">
              <a:solidFill>
                <a:schemeClr val="tx1"/>
              </a:solidFill>
              <a:round/>
              <a:headEnd/>
              <a:tailEnd/>
            </a:ln>
          </p:spPr>
          <p:txBody>
            <a:bodyPr wrap="none" anchor="ctr"/>
            <a:lstStyle/>
            <a:p>
              <a:pPr algn="ctr">
                <a:lnSpc>
                  <a:spcPct val="80000"/>
                </a:lnSpc>
              </a:pPr>
              <a:r>
                <a:rPr lang="en-US" sz="1600">
                  <a:latin typeface="Arial" charset="0"/>
                </a:rPr>
                <a:t>Checksum</a:t>
              </a:r>
              <a:br>
                <a:rPr lang="en-US" sz="1600">
                  <a:latin typeface="Arial" charset="0"/>
                </a:rPr>
              </a:br>
              <a:r>
                <a:rPr lang="en-US" sz="1600">
                  <a:latin typeface="Arial" charset="0"/>
                </a:rPr>
                <a:t>2</a:t>
              </a:r>
            </a:p>
          </p:txBody>
        </p:sp>
        <p:cxnSp>
          <p:nvCxnSpPr>
            <p:cNvPr id="19466" name="AutoShape 11"/>
            <p:cNvCxnSpPr>
              <a:cxnSpLocks noChangeShapeType="1"/>
              <a:stCxn id="19462" idx="4"/>
              <a:endCxn id="19463" idx="0"/>
            </p:cNvCxnSpPr>
            <p:nvPr/>
          </p:nvCxnSpPr>
          <p:spPr bwMode="auto">
            <a:xfrm>
              <a:off x="4654550" y="2228850"/>
              <a:ext cx="0" cy="66675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67" name="AutoShape 12"/>
            <p:cNvCxnSpPr>
              <a:cxnSpLocks noChangeShapeType="1"/>
              <a:stCxn id="19463" idx="4"/>
              <a:endCxn id="19464" idx="0"/>
            </p:cNvCxnSpPr>
            <p:nvPr/>
          </p:nvCxnSpPr>
          <p:spPr bwMode="auto">
            <a:xfrm>
              <a:off x="4654550" y="3733800"/>
              <a:ext cx="0" cy="66675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68" name="AutoShape 13"/>
            <p:cNvCxnSpPr>
              <a:cxnSpLocks noChangeShapeType="1"/>
              <a:stCxn id="19464" idx="4"/>
              <a:endCxn id="19465" idx="0"/>
            </p:cNvCxnSpPr>
            <p:nvPr/>
          </p:nvCxnSpPr>
          <p:spPr bwMode="auto">
            <a:xfrm>
              <a:off x="4654550" y="5238750"/>
              <a:ext cx="0" cy="32385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469" name="Text Box 14"/>
            <p:cNvSpPr txBox="1">
              <a:spLocks noChangeArrowheads="1"/>
            </p:cNvSpPr>
            <p:nvPr/>
          </p:nvSpPr>
          <p:spPr bwMode="auto">
            <a:xfrm>
              <a:off x="1600200" y="1111250"/>
              <a:ext cx="21780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80000"/>
                </a:lnSpc>
              </a:pPr>
              <a:r>
                <a:rPr lang="en-US" sz="1600" b="1">
                  <a:latin typeface="Arial" charset="0"/>
                </a:rPr>
                <a:t>$</a:t>
              </a:r>
              <a:br>
                <a:rPr lang="en-US" sz="1600" b="1">
                  <a:latin typeface="Arial" charset="0"/>
                </a:rPr>
              </a:br>
              <a:r>
                <a:rPr lang="en-US" sz="1600" i="1">
                  <a:latin typeface="Arial" charset="0"/>
                </a:rPr>
                <a:t>Append char to buf.</a:t>
              </a:r>
              <a:endParaRPr lang="en-US" sz="1600" b="1">
                <a:latin typeface="Arial" charset="0"/>
              </a:endParaRPr>
            </a:p>
          </p:txBody>
        </p:sp>
        <p:sp>
          <p:nvSpPr>
            <p:cNvPr id="19470" name="Text Box 15"/>
            <p:cNvSpPr txBox="1">
              <a:spLocks noChangeArrowheads="1"/>
            </p:cNvSpPr>
            <p:nvPr/>
          </p:nvSpPr>
          <p:spPr bwMode="auto">
            <a:xfrm>
              <a:off x="5683250" y="958850"/>
              <a:ext cx="300355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80000"/>
                </a:lnSpc>
              </a:pPr>
              <a:r>
                <a:rPr lang="en-US" sz="1600" b="1">
                  <a:latin typeface="Arial" charset="0"/>
                </a:rPr>
                <a:t>Any char. except *, \r or \n</a:t>
              </a:r>
            </a:p>
            <a:p>
              <a:pPr>
                <a:lnSpc>
                  <a:spcPct val="80000"/>
                </a:lnSpc>
              </a:pPr>
              <a:r>
                <a:rPr lang="en-US" sz="1600" i="1">
                  <a:latin typeface="Arial" charset="0"/>
                </a:rPr>
                <a:t>Append char to buf.</a:t>
              </a:r>
              <a:br>
                <a:rPr lang="en-US" sz="1600" i="1">
                  <a:latin typeface="Arial" charset="0"/>
                </a:rPr>
              </a:br>
              <a:r>
                <a:rPr lang="en-US" sz="1600" i="1">
                  <a:latin typeface="Arial" charset="0"/>
                </a:rPr>
                <a:t>Inc. counter</a:t>
              </a:r>
            </a:p>
          </p:txBody>
        </p:sp>
        <p:cxnSp>
          <p:nvCxnSpPr>
            <p:cNvPr id="19471" name="AutoShape 16"/>
            <p:cNvCxnSpPr>
              <a:cxnSpLocks noChangeShapeType="1"/>
              <a:stCxn id="19462" idx="6"/>
              <a:endCxn id="19462" idx="7"/>
            </p:cNvCxnSpPr>
            <p:nvPr/>
          </p:nvCxnSpPr>
          <p:spPr bwMode="auto">
            <a:xfrm flipH="1" flipV="1">
              <a:off x="5192713" y="1382713"/>
              <a:ext cx="223837" cy="350837"/>
            </a:xfrm>
            <a:prstGeom prst="curvedConnector4">
              <a:avLst>
                <a:gd name="adj1" fmla="val -102130"/>
                <a:gd name="adj2" fmla="val 206333"/>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72" name="AutoShape 17"/>
            <p:cNvCxnSpPr>
              <a:cxnSpLocks noChangeShapeType="1"/>
              <a:stCxn id="19462" idx="3"/>
              <a:endCxn id="19461" idx="5"/>
            </p:cNvCxnSpPr>
            <p:nvPr/>
          </p:nvCxnSpPr>
          <p:spPr bwMode="auto">
            <a:xfrm rot="16200000" flipV="1">
              <a:off x="2559050" y="527051"/>
              <a:ext cx="377825" cy="2736850"/>
            </a:xfrm>
            <a:prstGeom prst="curvedConnector3">
              <a:avLst>
                <a:gd name="adj1" fmla="val -9874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473" name="Text Box 18"/>
            <p:cNvSpPr txBox="1">
              <a:spLocks noChangeArrowheads="1"/>
            </p:cNvSpPr>
            <p:nvPr/>
          </p:nvSpPr>
          <p:spPr bwMode="auto">
            <a:xfrm>
              <a:off x="2057400" y="1676400"/>
              <a:ext cx="1454244"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80000"/>
                </a:lnSpc>
              </a:pPr>
              <a:r>
                <a:rPr lang="en-US" sz="1600" b="1" dirty="0">
                  <a:latin typeface="Arial" charset="0"/>
                </a:rPr>
                <a:t>*, \r or \n, </a:t>
              </a:r>
              <a:br>
                <a:rPr lang="en-US" sz="1600" b="1" dirty="0">
                  <a:latin typeface="Arial" charset="0"/>
                </a:rPr>
              </a:br>
              <a:r>
                <a:rPr lang="en-US" sz="1600" b="1" dirty="0">
                  <a:latin typeface="Arial" charset="0"/>
                </a:rPr>
                <a:t>non-text, or</a:t>
              </a:r>
              <a:br>
                <a:rPr lang="en-US" sz="1600" b="1" dirty="0">
                  <a:latin typeface="Arial" charset="0"/>
                </a:rPr>
              </a:br>
              <a:r>
                <a:rPr lang="en-US" sz="1600" b="1" dirty="0">
                  <a:latin typeface="Arial" charset="0"/>
                </a:rPr>
                <a:t>counter&gt;6</a:t>
              </a:r>
            </a:p>
          </p:txBody>
        </p:sp>
        <p:sp>
          <p:nvSpPr>
            <p:cNvPr id="19474" name="Text Box 19"/>
            <p:cNvSpPr txBox="1">
              <a:spLocks noChangeArrowheads="1"/>
            </p:cNvSpPr>
            <p:nvPr/>
          </p:nvSpPr>
          <p:spPr bwMode="auto">
            <a:xfrm>
              <a:off x="5486400" y="1981200"/>
              <a:ext cx="30480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80000"/>
                </a:lnSpc>
              </a:pPr>
              <a:r>
                <a:rPr lang="en-US" sz="1600" b="1">
                  <a:latin typeface="Arial" charset="0"/>
                </a:rPr>
                <a:t>buf==$SDDBT, $VWVHW, or $YXXDR</a:t>
              </a:r>
            </a:p>
            <a:p>
              <a:pPr>
                <a:lnSpc>
                  <a:spcPct val="80000"/>
                </a:lnSpc>
              </a:pPr>
              <a:r>
                <a:rPr lang="en-US" sz="1600" i="1">
                  <a:latin typeface="Arial" charset="0"/>
                </a:rPr>
                <a:t>Enqueue all chars. from buf</a:t>
              </a:r>
            </a:p>
          </p:txBody>
        </p:sp>
        <p:cxnSp>
          <p:nvCxnSpPr>
            <p:cNvPr id="19475" name="AutoShape 20"/>
            <p:cNvCxnSpPr>
              <a:cxnSpLocks noChangeShapeType="1"/>
              <a:stCxn id="19463" idx="5"/>
              <a:endCxn id="19463" idx="6"/>
            </p:cNvCxnSpPr>
            <p:nvPr/>
          </p:nvCxnSpPr>
          <p:spPr bwMode="auto">
            <a:xfrm rot="5400000" flipH="1" flipV="1">
              <a:off x="5123656" y="3356769"/>
              <a:ext cx="296863" cy="212725"/>
            </a:xfrm>
            <a:prstGeom prst="curvedConnector4">
              <a:avLst>
                <a:gd name="adj1" fmla="val -118181"/>
                <a:gd name="adj2" fmla="val 207463"/>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476" name="Text Box 21"/>
            <p:cNvSpPr txBox="1">
              <a:spLocks noChangeArrowheads="1"/>
            </p:cNvSpPr>
            <p:nvPr/>
          </p:nvSpPr>
          <p:spPr bwMode="auto">
            <a:xfrm>
              <a:off x="5562600" y="3352800"/>
              <a:ext cx="21653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80000"/>
                </a:lnSpc>
              </a:pPr>
              <a:r>
                <a:rPr lang="en-US" sz="1600" b="1">
                  <a:latin typeface="Arial" charset="0"/>
                </a:rPr>
                <a:t>Any char. except *</a:t>
              </a:r>
            </a:p>
            <a:p>
              <a:pPr>
                <a:lnSpc>
                  <a:spcPct val="80000"/>
                </a:lnSpc>
              </a:pPr>
              <a:r>
                <a:rPr lang="en-US" sz="1600" i="1">
                  <a:latin typeface="Arial" charset="0"/>
                </a:rPr>
                <a:t>Enqueue char</a:t>
              </a:r>
            </a:p>
          </p:txBody>
        </p:sp>
        <p:cxnSp>
          <p:nvCxnSpPr>
            <p:cNvPr id="19477" name="AutoShape 22"/>
            <p:cNvCxnSpPr>
              <a:cxnSpLocks noChangeShapeType="1"/>
              <a:stCxn id="19461" idx="6"/>
              <a:endCxn id="19462" idx="1"/>
            </p:cNvCxnSpPr>
            <p:nvPr/>
          </p:nvCxnSpPr>
          <p:spPr bwMode="auto">
            <a:xfrm flipV="1">
              <a:off x="1524000" y="1382713"/>
              <a:ext cx="2592388" cy="26987"/>
            </a:xfrm>
            <a:prstGeom prst="curvedConnector4">
              <a:avLst>
                <a:gd name="adj1" fmla="val 45681"/>
                <a:gd name="adj2" fmla="val 148235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478" name="Text Box 23"/>
            <p:cNvSpPr txBox="1">
              <a:spLocks noChangeArrowheads="1"/>
            </p:cNvSpPr>
            <p:nvPr/>
          </p:nvSpPr>
          <p:spPr bwMode="auto">
            <a:xfrm>
              <a:off x="4641850" y="3822700"/>
              <a:ext cx="16065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80000"/>
                </a:lnSpc>
              </a:pPr>
              <a:r>
                <a:rPr lang="en-US" sz="1600" b="1">
                  <a:latin typeface="Arial" charset="0"/>
                </a:rPr>
                <a:t>*</a:t>
              </a:r>
            </a:p>
            <a:p>
              <a:pPr>
                <a:lnSpc>
                  <a:spcPct val="80000"/>
                </a:lnSpc>
              </a:pPr>
              <a:r>
                <a:rPr lang="en-US" sz="1600" i="1">
                  <a:latin typeface="Arial" charset="0"/>
                </a:rPr>
                <a:t>Enqueue char</a:t>
              </a:r>
            </a:p>
          </p:txBody>
        </p:sp>
        <p:sp>
          <p:nvSpPr>
            <p:cNvPr id="19479" name="Text Box 24"/>
            <p:cNvSpPr txBox="1">
              <a:spLocks noChangeArrowheads="1"/>
            </p:cNvSpPr>
            <p:nvPr/>
          </p:nvSpPr>
          <p:spPr bwMode="auto">
            <a:xfrm>
              <a:off x="4876800" y="5105400"/>
              <a:ext cx="22288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80000"/>
                </a:lnSpc>
              </a:pPr>
              <a:r>
                <a:rPr lang="en-US" sz="1600" b="1">
                  <a:latin typeface="Arial" charset="0"/>
                </a:rPr>
                <a:t>Any char.</a:t>
              </a:r>
            </a:p>
            <a:p>
              <a:pPr>
                <a:lnSpc>
                  <a:spcPct val="80000"/>
                </a:lnSpc>
              </a:pPr>
              <a:r>
                <a:rPr lang="en-US" sz="1600" i="1">
                  <a:latin typeface="Arial" charset="0"/>
                </a:rPr>
                <a:t>Save as checksum1</a:t>
              </a:r>
            </a:p>
          </p:txBody>
        </p:sp>
        <p:cxnSp>
          <p:nvCxnSpPr>
            <p:cNvPr id="19480" name="AutoShape 25"/>
            <p:cNvCxnSpPr>
              <a:cxnSpLocks noChangeShapeType="1"/>
              <a:stCxn id="19463" idx="2"/>
              <a:endCxn id="19461" idx="4"/>
            </p:cNvCxnSpPr>
            <p:nvPr/>
          </p:nvCxnSpPr>
          <p:spPr bwMode="auto">
            <a:xfrm rot="10800000">
              <a:off x="1028700" y="1828800"/>
              <a:ext cx="2901950" cy="1485900"/>
            </a:xfrm>
            <a:prstGeom prst="curvedConnector2">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481" name="Text Box 26"/>
            <p:cNvSpPr txBox="1">
              <a:spLocks noChangeArrowheads="1"/>
            </p:cNvSpPr>
            <p:nvPr/>
          </p:nvSpPr>
          <p:spPr bwMode="auto">
            <a:xfrm>
              <a:off x="2667000" y="2819400"/>
              <a:ext cx="899217" cy="315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80000"/>
                </a:lnSpc>
              </a:pPr>
              <a:r>
                <a:rPr lang="en-US" sz="1600" b="1">
                  <a:latin typeface="Arial" charset="0"/>
                </a:rPr>
                <a:t>/r or /n</a:t>
              </a:r>
              <a:endParaRPr lang="en-US" sz="1600" i="1">
                <a:latin typeface="Arial" charset="0"/>
              </a:endParaRPr>
            </a:p>
          </p:txBody>
        </p:sp>
        <p:sp>
          <p:nvSpPr>
            <p:cNvPr id="19482" name="Text Box 27"/>
            <p:cNvSpPr txBox="1">
              <a:spLocks noChangeArrowheads="1"/>
            </p:cNvSpPr>
            <p:nvPr/>
          </p:nvSpPr>
          <p:spPr bwMode="auto">
            <a:xfrm>
              <a:off x="4953000" y="6251575"/>
              <a:ext cx="22288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80000"/>
                </a:lnSpc>
              </a:pPr>
              <a:r>
                <a:rPr lang="en-US" sz="1600" b="1">
                  <a:latin typeface="Arial" charset="0"/>
                </a:rPr>
                <a:t>Any char.</a:t>
              </a:r>
            </a:p>
            <a:p>
              <a:pPr>
                <a:lnSpc>
                  <a:spcPct val="80000"/>
                </a:lnSpc>
              </a:pPr>
              <a:r>
                <a:rPr lang="en-US" sz="1600" i="1">
                  <a:latin typeface="Arial" charset="0"/>
                </a:rPr>
                <a:t>Save as checksum2</a:t>
              </a:r>
            </a:p>
          </p:txBody>
        </p:sp>
      </p:grpSp>
    </p:spTree>
    <p:extLst>
      <p:ext uri="{BB962C8B-B14F-4D97-AF65-F5344CB8AC3E}">
        <p14:creationId xmlns:p14="http://schemas.microsoft.com/office/powerpoint/2010/main" val="4076764478"/>
      </p:ext>
    </p:extLst>
  </p:cSld>
  <p:clrMapOvr>
    <a:masterClrMapping/>
  </p:clrMapOvr>
  <p:transition>
    <p:pull dir="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normAutofit fontScale="90000"/>
          </a:bodyPr>
          <a:lstStyle/>
          <a:p>
            <a:r>
              <a:rPr lang="en-US" dirty="0"/>
              <a:t>Parsing</a:t>
            </a:r>
          </a:p>
        </p:txBody>
      </p:sp>
      <p:sp>
        <p:nvSpPr>
          <p:cNvPr id="555011" name="Rectangle 3"/>
          <p:cNvSpPr>
            <a:spLocks noGrp="1" noChangeArrowheads="1"/>
          </p:cNvSpPr>
          <p:nvPr>
            <p:ph sz="half" idx="1"/>
          </p:nvPr>
        </p:nvSpPr>
        <p:spPr>
          <a:xfrm>
            <a:off x="1779588" y="838200"/>
            <a:ext cx="8659813" cy="5867400"/>
          </a:xfrm>
        </p:spPr>
        <p:txBody>
          <a:bodyPr/>
          <a:lstStyle/>
          <a:p>
            <a:pPr>
              <a:lnSpc>
                <a:spcPct val="95000"/>
              </a:lnSpc>
              <a:spcBef>
                <a:spcPct val="0"/>
              </a:spcBef>
              <a:buFontTx/>
              <a:buNone/>
            </a:pPr>
            <a:r>
              <a:rPr lang="en-US" sz="1600" dirty="0">
                <a:latin typeface="Lucida Console" pitchFamily="49" charset="0"/>
              </a:rPr>
              <a:t>switch (</a:t>
            </a:r>
            <a:r>
              <a:rPr lang="en-US" sz="1600" dirty="0" err="1">
                <a:latin typeface="Lucida Console" pitchFamily="49" charset="0"/>
              </a:rPr>
              <a:t>parser_state</a:t>
            </a:r>
            <a:r>
              <a:rPr lang="en-US" sz="1600" dirty="0">
                <a:latin typeface="Lucida Console" pitchFamily="49" charset="0"/>
              </a:rPr>
              <a:t>) {</a:t>
            </a:r>
          </a:p>
          <a:p>
            <a:pPr>
              <a:lnSpc>
                <a:spcPct val="95000"/>
              </a:lnSpc>
              <a:spcBef>
                <a:spcPct val="0"/>
              </a:spcBef>
              <a:buFontTx/>
              <a:buNone/>
            </a:pPr>
            <a:r>
              <a:rPr lang="en-US" sz="1600" dirty="0">
                <a:latin typeface="Lucida Console" pitchFamily="49" charset="0"/>
              </a:rPr>
              <a:t>case TALKER_SENTENCE_TYPE:</a:t>
            </a:r>
          </a:p>
          <a:p>
            <a:pPr>
              <a:lnSpc>
                <a:spcPct val="95000"/>
              </a:lnSpc>
              <a:spcBef>
                <a:spcPct val="0"/>
              </a:spcBef>
              <a:buFontTx/>
              <a:buNone/>
            </a:pPr>
            <a:r>
              <a:rPr lang="en-US" sz="1600" dirty="0">
                <a:latin typeface="Lucida Console" pitchFamily="49" charset="0"/>
              </a:rPr>
              <a:t>	switch (</a:t>
            </a:r>
            <a:r>
              <a:rPr lang="en-US" sz="1600" dirty="0" err="1">
                <a:latin typeface="Lucida Console" pitchFamily="49" charset="0"/>
              </a:rPr>
              <a:t>msg</a:t>
            </a:r>
            <a:r>
              <a:rPr lang="en-US" sz="1600" dirty="0">
                <a:latin typeface="Lucida Console" pitchFamily="49" charset="0"/>
              </a:rPr>
              <a:t>[</a:t>
            </a:r>
            <a:r>
              <a:rPr lang="en-US" sz="1600" dirty="0" err="1">
                <a:latin typeface="Lucida Console" pitchFamily="49" charset="0"/>
              </a:rPr>
              <a:t>i</a:t>
            </a:r>
            <a:r>
              <a:rPr lang="en-US" sz="1600" dirty="0">
                <a:latin typeface="Lucida Console" pitchFamily="49" charset="0"/>
              </a:rPr>
              <a:t>]) {</a:t>
            </a:r>
          </a:p>
          <a:p>
            <a:pPr>
              <a:lnSpc>
                <a:spcPct val="95000"/>
              </a:lnSpc>
              <a:spcBef>
                <a:spcPct val="0"/>
              </a:spcBef>
              <a:buFontTx/>
              <a:buNone/>
            </a:pPr>
            <a:r>
              <a:rPr lang="en-US" sz="1600" dirty="0">
                <a:latin typeface="Lucida Console" pitchFamily="49" charset="0"/>
              </a:rPr>
              <a:t>		‘*’:</a:t>
            </a:r>
          </a:p>
          <a:p>
            <a:pPr>
              <a:lnSpc>
                <a:spcPct val="95000"/>
              </a:lnSpc>
              <a:spcBef>
                <a:spcPct val="0"/>
              </a:spcBef>
              <a:buFontTx/>
              <a:buNone/>
            </a:pPr>
            <a:r>
              <a:rPr lang="en-US" sz="1600" dirty="0">
                <a:latin typeface="Lucida Console" pitchFamily="49" charset="0"/>
              </a:rPr>
              <a:t>		‘\r’:</a:t>
            </a:r>
          </a:p>
          <a:p>
            <a:pPr>
              <a:lnSpc>
                <a:spcPct val="95000"/>
              </a:lnSpc>
              <a:spcBef>
                <a:spcPct val="0"/>
              </a:spcBef>
              <a:buFontTx/>
              <a:buNone/>
            </a:pPr>
            <a:r>
              <a:rPr lang="en-US" sz="1600" dirty="0">
                <a:latin typeface="Lucida Console" pitchFamily="49" charset="0"/>
              </a:rPr>
              <a:t>		‘\n’:</a:t>
            </a:r>
          </a:p>
          <a:p>
            <a:pPr>
              <a:lnSpc>
                <a:spcPct val="95000"/>
              </a:lnSpc>
              <a:spcBef>
                <a:spcPct val="0"/>
              </a:spcBef>
              <a:buFontTx/>
              <a:buNone/>
            </a:pPr>
            <a:r>
              <a:rPr lang="en-US" sz="1600" dirty="0">
                <a:latin typeface="Lucida Console" pitchFamily="49" charset="0"/>
              </a:rPr>
              <a:t>			</a:t>
            </a:r>
            <a:r>
              <a:rPr lang="en-US" sz="1600" dirty="0" err="1">
                <a:latin typeface="Lucida Console" pitchFamily="49" charset="0"/>
              </a:rPr>
              <a:t>parser_state</a:t>
            </a:r>
            <a:r>
              <a:rPr lang="en-US" sz="1600" dirty="0">
                <a:latin typeface="Lucida Console" pitchFamily="49" charset="0"/>
              </a:rPr>
              <a:t> = START;</a:t>
            </a:r>
          </a:p>
          <a:p>
            <a:pPr>
              <a:lnSpc>
                <a:spcPct val="95000"/>
              </a:lnSpc>
              <a:spcBef>
                <a:spcPct val="0"/>
              </a:spcBef>
              <a:buFontTx/>
              <a:buNone/>
            </a:pPr>
            <a:r>
              <a:rPr lang="en-US" sz="1600" dirty="0">
                <a:latin typeface="Lucida Console" pitchFamily="49" charset="0"/>
              </a:rPr>
              <a:t>			break;</a:t>
            </a:r>
          </a:p>
          <a:p>
            <a:pPr>
              <a:lnSpc>
                <a:spcPct val="95000"/>
              </a:lnSpc>
              <a:spcBef>
                <a:spcPct val="0"/>
              </a:spcBef>
              <a:buFontTx/>
              <a:buNone/>
            </a:pPr>
            <a:r>
              <a:rPr lang="en-US" sz="1600" dirty="0">
                <a:latin typeface="Lucida Console" pitchFamily="49" charset="0"/>
              </a:rPr>
              <a:t>		default:</a:t>
            </a:r>
          </a:p>
          <a:p>
            <a:pPr>
              <a:lnSpc>
                <a:spcPct val="95000"/>
              </a:lnSpc>
              <a:spcBef>
                <a:spcPct val="0"/>
              </a:spcBef>
              <a:buNone/>
            </a:pPr>
            <a:r>
              <a:rPr lang="en-US" sz="1600" dirty="0">
                <a:latin typeface="Lucida Console" pitchFamily="49" charset="0"/>
              </a:rPr>
              <a:t>			if (</a:t>
            </a:r>
            <a:r>
              <a:rPr lang="en-US" sz="1600" dirty="0" err="1">
                <a:latin typeface="Lucida Console" pitchFamily="49" charset="0"/>
              </a:rPr>
              <a:t>Is_Not_Character</a:t>
            </a:r>
            <a:r>
              <a:rPr lang="en-US" sz="1600" dirty="0">
                <a:latin typeface="Lucida Console" pitchFamily="49" charset="0"/>
              </a:rPr>
              <a:t>(</a:t>
            </a:r>
            <a:r>
              <a:rPr lang="en-US" sz="1600" dirty="0" err="1">
                <a:latin typeface="Lucida Console" pitchFamily="49" charset="0"/>
              </a:rPr>
              <a:t>msg</a:t>
            </a:r>
            <a:r>
              <a:rPr lang="en-US" sz="1600" dirty="0">
                <a:latin typeface="Lucida Console" pitchFamily="49" charset="0"/>
              </a:rPr>
              <a:t>[</a:t>
            </a:r>
            <a:r>
              <a:rPr lang="en-US" sz="1600" dirty="0" err="1">
                <a:latin typeface="Lucida Console" pitchFamily="49" charset="0"/>
              </a:rPr>
              <a:t>i</a:t>
            </a:r>
            <a:r>
              <a:rPr lang="en-US" sz="1600" dirty="0">
                <a:latin typeface="Lucida Console" pitchFamily="49" charset="0"/>
              </a:rPr>
              <a:t>]) || n&gt;6) {</a:t>
            </a:r>
          </a:p>
          <a:p>
            <a:pPr>
              <a:lnSpc>
                <a:spcPct val="95000"/>
              </a:lnSpc>
              <a:spcBef>
                <a:spcPct val="0"/>
              </a:spcBef>
              <a:buFontTx/>
              <a:buNone/>
            </a:pPr>
            <a:r>
              <a:rPr lang="en-US" sz="1600" dirty="0">
                <a:latin typeface="Lucida Console" pitchFamily="49" charset="0"/>
              </a:rPr>
              <a:t>				</a:t>
            </a:r>
            <a:r>
              <a:rPr lang="en-US" sz="1600" dirty="0" err="1">
                <a:latin typeface="Lucida Console" pitchFamily="49" charset="0"/>
              </a:rPr>
              <a:t>parser_state</a:t>
            </a:r>
            <a:r>
              <a:rPr lang="en-US" sz="1600" dirty="0">
                <a:latin typeface="Lucida Console" pitchFamily="49" charset="0"/>
              </a:rPr>
              <a:t> = START;</a:t>
            </a:r>
          </a:p>
          <a:p>
            <a:pPr>
              <a:lnSpc>
                <a:spcPct val="95000"/>
              </a:lnSpc>
              <a:spcBef>
                <a:spcPct val="0"/>
              </a:spcBef>
              <a:buFontTx/>
              <a:buNone/>
            </a:pPr>
            <a:r>
              <a:rPr lang="en-US" sz="1600" dirty="0">
                <a:latin typeface="Lucida Console" pitchFamily="49" charset="0"/>
              </a:rPr>
              <a:t>			} else {</a:t>
            </a:r>
          </a:p>
          <a:p>
            <a:pPr>
              <a:lnSpc>
                <a:spcPct val="95000"/>
              </a:lnSpc>
              <a:spcBef>
                <a:spcPct val="0"/>
              </a:spcBef>
              <a:buFontTx/>
              <a:buNone/>
            </a:pPr>
            <a:r>
              <a:rPr lang="en-US" sz="1600" dirty="0">
                <a:latin typeface="Lucida Console" pitchFamily="49" charset="0"/>
              </a:rPr>
              <a:t>				</a:t>
            </a:r>
            <a:r>
              <a:rPr lang="en-US" sz="1600" dirty="0" err="1">
                <a:latin typeface="Lucida Console" pitchFamily="49" charset="0"/>
              </a:rPr>
              <a:t>buf</a:t>
            </a:r>
            <a:r>
              <a:rPr lang="en-US" sz="1600" dirty="0">
                <a:latin typeface="Lucida Console" pitchFamily="49" charset="0"/>
              </a:rPr>
              <a:t>[n++] = </a:t>
            </a:r>
            <a:r>
              <a:rPr lang="en-US" sz="1600" dirty="0" err="1">
                <a:latin typeface="Lucida Console" pitchFamily="49" charset="0"/>
              </a:rPr>
              <a:t>msg</a:t>
            </a:r>
            <a:r>
              <a:rPr lang="en-US" sz="1600" dirty="0">
                <a:latin typeface="Lucida Console" pitchFamily="49" charset="0"/>
              </a:rPr>
              <a:t>[</a:t>
            </a:r>
            <a:r>
              <a:rPr lang="en-US" sz="1600" dirty="0" err="1">
                <a:latin typeface="Lucida Console" pitchFamily="49" charset="0"/>
              </a:rPr>
              <a:t>i</a:t>
            </a:r>
            <a:r>
              <a:rPr lang="en-US" sz="1600" dirty="0">
                <a:latin typeface="Lucida Console" pitchFamily="49" charset="0"/>
              </a:rPr>
              <a:t>];</a:t>
            </a:r>
          </a:p>
          <a:p>
            <a:pPr>
              <a:lnSpc>
                <a:spcPct val="95000"/>
              </a:lnSpc>
              <a:spcBef>
                <a:spcPct val="0"/>
              </a:spcBef>
              <a:buFontTx/>
              <a:buNone/>
            </a:pPr>
            <a:r>
              <a:rPr lang="en-US" sz="1600" dirty="0">
                <a:latin typeface="Lucida Console" pitchFamily="49" charset="0"/>
              </a:rPr>
              <a:t>			}	</a:t>
            </a:r>
          </a:p>
          <a:p>
            <a:pPr>
              <a:lnSpc>
                <a:spcPct val="95000"/>
              </a:lnSpc>
              <a:spcBef>
                <a:spcPct val="0"/>
              </a:spcBef>
              <a:buFontTx/>
              <a:buNone/>
            </a:pPr>
            <a:r>
              <a:rPr lang="en-US" sz="1600" dirty="0">
                <a:latin typeface="Lucida Console" pitchFamily="49" charset="0"/>
              </a:rPr>
              <a:t>		break;</a:t>
            </a:r>
          </a:p>
          <a:p>
            <a:pPr>
              <a:lnSpc>
                <a:spcPct val="95000"/>
              </a:lnSpc>
              <a:spcBef>
                <a:spcPct val="0"/>
              </a:spcBef>
              <a:buFontTx/>
              <a:buNone/>
            </a:pPr>
            <a:r>
              <a:rPr lang="en-US" sz="1600" dirty="0">
                <a:latin typeface="Lucida Console" pitchFamily="49" charset="0"/>
              </a:rPr>
              <a:t>	}</a:t>
            </a:r>
          </a:p>
          <a:p>
            <a:pPr>
              <a:lnSpc>
                <a:spcPct val="95000"/>
              </a:lnSpc>
              <a:spcBef>
                <a:spcPct val="0"/>
              </a:spcBef>
              <a:buFontTx/>
              <a:buNone/>
            </a:pPr>
            <a:r>
              <a:rPr lang="en-US" sz="1600" dirty="0">
                <a:latin typeface="Lucida Console" pitchFamily="49" charset="0"/>
              </a:rPr>
              <a:t>	if ((n==6) &amp; … ){</a:t>
            </a:r>
          </a:p>
          <a:p>
            <a:pPr>
              <a:lnSpc>
                <a:spcPct val="95000"/>
              </a:lnSpc>
              <a:spcBef>
                <a:spcPct val="0"/>
              </a:spcBef>
              <a:buFontTx/>
              <a:buNone/>
            </a:pPr>
            <a:r>
              <a:rPr lang="en-US" sz="1600" dirty="0">
                <a:latin typeface="Lucida Console" pitchFamily="49" charset="0"/>
              </a:rPr>
              <a:t>		</a:t>
            </a:r>
            <a:r>
              <a:rPr lang="en-US" sz="1600" dirty="0" err="1">
                <a:latin typeface="Lucida Console" pitchFamily="49" charset="0"/>
              </a:rPr>
              <a:t>parser_state</a:t>
            </a:r>
            <a:r>
              <a:rPr lang="en-US" sz="1600" dirty="0">
                <a:latin typeface="Lucida Console" pitchFamily="49" charset="0"/>
              </a:rPr>
              <a:t> = SENTENCE_BODY;</a:t>
            </a:r>
          </a:p>
          <a:p>
            <a:pPr>
              <a:lnSpc>
                <a:spcPct val="95000"/>
              </a:lnSpc>
              <a:spcBef>
                <a:spcPct val="0"/>
              </a:spcBef>
              <a:buFontTx/>
              <a:buNone/>
            </a:pPr>
            <a:r>
              <a:rPr lang="en-US" sz="1600" dirty="0">
                <a:latin typeface="Lucida Console" pitchFamily="49" charset="0"/>
              </a:rPr>
              <a:t>	}	</a:t>
            </a:r>
          </a:p>
          <a:p>
            <a:pPr>
              <a:lnSpc>
                <a:spcPct val="95000"/>
              </a:lnSpc>
              <a:spcBef>
                <a:spcPct val="0"/>
              </a:spcBef>
              <a:buFontTx/>
              <a:buNone/>
            </a:pPr>
            <a:r>
              <a:rPr lang="en-US" sz="1600" dirty="0">
                <a:latin typeface="Lucida Console" pitchFamily="49" charset="0"/>
              </a:rPr>
              <a:t>	break;</a:t>
            </a:r>
          </a:p>
          <a:p>
            <a:pPr>
              <a:lnSpc>
                <a:spcPct val="95000"/>
              </a:lnSpc>
              <a:spcBef>
                <a:spcPct val="0"/>
              </a:spcBef>
              <a:buFontTx/>
              <a:buNone/>
            </a:pPr>
            <a:r>
              <a:rPr lang="en-US" sz="1600" dirty="0">
                <a:latin typeface="Lucida Console" pitchFamily="49" charset="0"/>
              </a:rPr>
              <a:t>case SENTENCE_BODY:</a:t>
            </a:r>
          </a:p>
          <a:p>
            <a:pPr>
              <a:lnSpc>
                <a:spcPct val="95000"/>
              </a:lnSpc>
              <a:spcBef>
                <a:spcPct val="0"/>
              </a:spcBef>
              <a:buFontTx/>
              <a:buNone/>
            </a:pPr>
            <a:r>
              <a:rPr lang="en-US" sz="1600" dirty="0">
                <a:latin typeface="Lucida Console" pitchFamily="49" charset="0"/>
              </a:rPr>
              <a:t>	break;</a:t>
            </a:r>
          </a:p>
        </p:txBody>
      </p:sp>
    </p:spTree>
    <p:extLst>
      <p:ext uri="{BB962C8B-B14F-4D97-AF65-F5344CB8AC3E}">
        <p14:creationId xmlns:p14="http://schemas.microsoft.com/office/powerpoint/2010/main" val="736790732"/>
      </p:ext>
    </p:extLst>
  </p:cSld>
  <p:clrMapOvr>
    <a:masterClrMapping/>
  </p:clrMapOvr>
  <p:transition>
    <p:pull dir="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6313" y="2895601"/>
            <a:ext cx="7772400" cy="1362075"/>
          </a:xfrm>
        </p:spPr>
        <p:txBody>
          <a:bodyPr/>
          <a:lstStyle/>
          <a:p>
            <a:r>
              <a:rPr lang="en-US" dirty="0"/>
              <a:t>KL25Z and Freedom Specifics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01255858"/>
      </p:ext>
    </p:extLst>
  </p:cSld>
  <p:clrMapOvr>
    <a:masterClrMapping/>
  </p:clrMapOvr>
  <p:transition>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normAutofit fontScale="90000"/>
          </a:bodyPr>
          <a:lstStyle/>
          <a:p>
            <a:pPr>
              <a:defRPr/>
            </a:pPr>
            <a:r>
              <a:rPr lang="en-US"/>
              <a:t>Why Communicate Serially?</a:t>
            </a:r>
          </a:p>
        </p:txBody>
      </p:sp>
      <p:sp>
        <p:nvSpPr>
          <p:cNvPr id="3075" name="Rectangle 3"/>
          <p:cNvSpPr>
            <a:spLocks noGrp="1" noChangeArrowheads="1"/>
          </p:cNvSpPr>
          <p:nvPr>
            <p:ph idx="1"/>
          </p:nvPr>
        </p:nvSpPr>
        <p:spPr>
          <a:xfrm>
            <a:off x="480000" y="1295399"/>
            <a:ext cx="7063802" cy="5033963"/>
          </a:xfrm>
        </p:spPr>
        <p:txBody>
          <a:bodyPr/>
          <a:lstStyle/>
          <a:p>
            <a:r>
              <a:rPr lang="en-US" sz="2000" dirty="0"/>
              <a:t>Although native word size for CPU is 32 bits, sending all of a word’s bits simultaneously has disadvantages:</a:t>
            </a:r>
          </a:p>
          <a:p>
            <a:pPr lvl="1"/>
            <a:endParaRPr lang="en-US" sz="1800" b="1" dirty="0"/>
          </a:p>
          <a:p>
            <a:pPr lvl="1"/>
            <a:r>
              <a:rPr lang="en-US" sz="1800" b="1" dirty="0"/>
              <a:t>Cost and weight:</a:t>
            </a:r>
            <a:r>
              <a:rPr lang="en-US" sz="1800" dirty="0"/>
              <a:t> larger IC package, more wires, larger connectors</a:t>
            </a:r>
          </a:p>
          <a:p>
            <a:pPr lvl="1"/>
            <a:r>
              <a:rPr lang="en-US" sz="1800" b="1" dirty="0"/>
              <a:t>Mechanical reliability:</a:t>
            </a:r>
            <a:r>
              <a:rPr lang="en-US" sz="1800" dirty="0"/>
              <a:t> more wires =&gt; more connector contacts to fail</a:t>
            </a:r>
          </a:p>
          <a:p>
            <a:pPr lvl="1"/>
            <a:r>
              <a:rPr lang="en-US" sz="1800" b="1" dirty="0"/>
              <a:t>Timing complexity: </a:t>
            </a:r>
            <a:r>
              <a:rPr lang="en-US" sz="1800" dirty="0"/>
              <a:t>some bits may arrive later than others due to variations in capacitance and resistance across conductors</a:t>
            </a:r>
          </a:p>
          <a:p>
            <a:pPr lvl="1"/>
            <a:r>
              <a:rPr lang="en-US" sz="1800" b="1" dirty="0"/>
              <a:t>Circuit complexity and power: </a:t>
            </a:r>
            <a:r>
              <a:rPr lang="en-US" sz="1800" dirty="0"/>
              <a:t>may not want to have 16 different transmitters + receivers in the system</a:t>
            </a:r>
          </a:p>
          <a:p>
            <a:pPr lvl="1"/>
            <a:endParaRPr lang="en-US" sz="1800" dirty="0"/>
          </a:p>
          <a:p>
            <a:r>
              <a:rPr lang="en-US" sz="1900" dirty="0"/>
              <a:t>Communicating serially reduces number of signals needed</a:t>
            </a:r>
          </a:p>
        </p:txBody>
      </p:sp>
      <p:grpSp>
        <p:nvGrpSpPr>
          <p:cNvPr id="7" name="Group 6"/>
          <p:cNvGrpSpPr/>
          <p:nvPr/>
        </p:nvGrpSpPr>
        <p:grpSpPr>
          <a:xfrm>
            <a:off x="7960519" y="1702612"/>
            <a:ext cx="2328611" cy="4317189"/>
            <a:chOff x="6436518" y="914400"/>
            <a:chExt cx="2328611" cy="4317189"/>
          </a:xfrm>
        </p:grpSpPr>
        <p:pic>
          <p:nvPicPr>
            <p:cNvPr id="4" name="Picture 3"/>
            <p:cNvPicPr>
              <a:picLocks noChangeAspect="1"/>
            </p:cNvPicPr>
            <p:nvPr/>
          </p:nvPicPr>
          <p:blipFill rotWithShape="1">
            <a:blip r:embed="rId3">
              <a:lum bright="-40000" contrast="40000"/>
            </a:blip>
            <a:srcRect l="25795" t="21471" r="40474" b="26383"/>
            <a:stretch/>
          </p:blipFill>
          <p:spPr>
            <a:xfrm>
              <a:off x="6603011" y="4623620"/>
              <a:ext cx="292608" cy="292608"/>
            </a:xfrm>
            <a:prstGeom prst="rect">
              <a:avLst/>
            </a:prstGeom>
          </p:spPr>
        </p:pic>
        <p:pic>
          <p:nvPicPr>
            <p:cNvPr id="5" name="Picture 4"/>
            <p:cNvPicPr>
              <a:picLocks noChangeAspect="1"/>
            </p:cNvPicPr>
            <p:nvPr/>
          </p:nvPicPr>
          <p:blipFill rotWithShape="1">
            <a:blip r:embed="rId4">
              <a:lum bright="-20000" contrast="20000"/>
            </a:blip>
            <a:srcRect l="16463" t="24764" r="34566" b="12481"/>
            <a:stretch/>
          </p:blipFill>
          <p:spPr>
            <a:xfrm>
              <a:off x="6477000" y="914400"/>
              <a:ext cx="2057400" cy="2057401"/>
            </a:xfrm>
            <a:prstGeom prst="rect">
              <a:avLst/>
            </a:prstGeom>
          </p:spPr>
        </p:pic>
        <p:sp>
          <p:nvSpPr>
            <p:cNvPr id="6" name="TextBox 5"/>
            <p:cNvSpPr txBox="1"/>
            <p:nvPr/>
          </p:nvSpPr>
          <p:spPr>
            <a:xfrm>
              <a:off x="6895619" y="1515070"/>
              <a:ext cx="1394934" cy="923330"/>
            </a:xfrm>
            <a:prstGeom prst="rect">
              <a:avLst/>
            </a:prstGeom>
            <a:solidFill>
              <a:schemeClr val="bg1"/>
            </a:solidFill>
          </p:spPr>
          <p:txBody>
            <a:bodyPr wrap="none" rtlCol="0">
              <a:spAutoFit/>
            </a:bodyPr>
            <a:lstStyle/>
            <a:p>
              <a:r>
                <a:rPr lang="en-US" sz="1800" dirty="0">
                  <a:latin typeface="Segoe UI" panose="020B0502040204020203" pitchFamily="34" charset="0"/>
                  <a:cs typeface="Segoe UI" panose="020B0502040204020203" pitchFamily="34" charset="0"/>
                </a:rPr>
                <a:t>80 pins</a:t>
              </a:r>
            </a:p>
            <a:p>
              <a:r>
                <a:rPr lang="en-US" sz="1800" dirty="0">
                  <a:latin typeface="Segoe UI" panose="020B0502040204020203" pitchFamily="34" charset="0"/>
                  <a:cs typeface="Segoe UI" panose="020B0502040204020203" pitchFamily="34" charset="0"/>
                </a:rPr>
                <a:t>14 mm/side</a:t>
              </a:r>
            </a:p>
            <a:p>
              <a:r>
                <a:rPr lang="en-US" sz="1800" dirty="0">
                  <a:latin typeface="Segoe UI" panose="020B0502040204020203" pitchFamily="34" charset="0"/>
                  <a:cs typeface="Segoe UI" panose="020B0502040204020203" pitchFamily="34" charset="0"/>
                </a:rPr>
                <a:t>196 sq. mm</a:t>
              </a:r>
              <a:endParaRPr lang="en-US" sz="1800" baseline="30000" dirty="0">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rotWithShape="1">
            <a:blip r:embed="rId5">
              <a:lum bright="-20000" contrast="20000"/>
            </a:blip>
            <a:srcRect l="23238" t="19613" r="34158" b="11822"/>
            <a:stretch/>
          </p:blipFill>
          <p:spPr>
            <a:xfrm>
              <a:off x="6436518" y="3333471"/>
              <a:ext cx="758951" cy="758952"/>
            </a:xfrm>
            <a:prstGeom prst="rect">
              <a:avLst/>
            </a:prstGeom>
          </p:spPr>
        </p:pic>
        <p:sp>
          <p:nvSpPr>
            <p:cNvPr id="10" name="TextBox 9"/>
            <p:cNvSpPr txBox="1"/>
            <p:nvPr/>
          </p:nvSpPr>
          <p:spPr>
            <a:xfrm>
              <a:off x="7495230" y="3251282"/>
              <a:ext cx="1269899" cy="923330"/>
            </a:xfrm>
            <a:prstGeom prst="rect">
              <a:avLst/>
            </a:prstGeom>
            <a:noFill/>
          </p:spPr>
          <p:txBody>
            <a:bodyPr wrap="none" rtlCol="0">
              <a:spAutoFit/>
            </a:bodyPr>
            <a:lstStyle/>
            <a:p>
              <a:r>
                <a:rPr lang="en-US" sz="1800" dirty="0">
                  <a:latin typeface="Segoe UI" panose="020B0502040204020203" pitchFamily="34" charset="0"/>
                  <a:cs typeface="Segoe UI" panose="020B0502040204020203" pitchFamily="34" charset="0"/>
                </a:rPr>
                <a:t>32 pins</a:t>
              </a:r>
            </a:p>
            <a:p>
              <a:r>
                <a:rPr lang="en-US" sz="1800" dirty="0">
                  <a:latin typeface="Segoe UI" panose="020B0502040204020203" pitchFamily="34" charset="0"/>
                  <a:cs typeface="Segoe UI" panose="020B0502040204020203" pitchFamily="34" charset="0"/>
                </a:rPr>
                <a:t>5 mm/side</a:t>
              </a:r>
            </a:p>
            <a:p>
              <a:r>
                <a:rPr lang="en-US" sz="1800" dirty="0">
                  <a:latin typeface="Segoe UI" panose="020B0502040204020203" pitchFamily="34" charset="0"/>
                  <a:cs typeface="Segoe UI" panose="020B0502040204020203" pitchFamily="34" charset="0"/>
                </a:rPr>
                <a:t>25 sq. mm</a:t>
              </a:r>
              <a:endParaRPr lang="en-US" sz="1800" baseline="30000" dirty="0">
                <a:latin typeface="Segoe UI" panose="020B0502040204020203" pitchFamily="34" charset="0"/>
                <a:cs typeface="Segoe UI" panose="020B0502040204020203" pitchFamily="34" charset="0"/>
              </a:endParaRPr>
            </a:p>
          </p:txBody>
        </p:sp>
        <p:sp>
          <p:nvSpPr>
            <p:cNvPr id="11" name="TextBox 10"/>
            <p:cNvSpPr txBox="1"/>
            <p:nvPr/>
          </p:nvSpPr>
          <p:spPr>
            <a:xfrm>
              <a:off x="7195469" y="4308259"/>
              <a:ext cx="1569660" cy="923330"/>
            </a:xfrm>
            <a:prstGeom prst="rect">
              <a:avLst/>
            </a:prstGeom>
            <a:noFill/>
          </p:spPr>
          <p:txBody>
            <a:bodyPr wrap="none" rtlCol="0">
              <a:spAutoFit/>
            </a:bodyPr>
            <a:lstStyle/>
            <a:p>
              <a:r>
                <a:rPr lang="en-US" sz="1800" dirty="0">
                  <a:latin typeface="Segoe UI" panose="020B0502040204020203" pitchFamily="34" charset="0"/>
                  <a:cs typeface="Segoe UI" panose="020B0502040204020203" pitchFamily="34" charset="0"/>
                </a:rPr>
                <a:t>20 pins</a:t>
              </a:r>
            </a:p>
            <a:p>
              <a:r>
                <a:rPr lang="en-US" sz="1800" dirty="0">
                  <a:latin typeface="Segoe UI" panose="020B0502040204020203" pitchFamily="34" charset="0"/>
                  <a:cs typeface="Segoe UI" panose="020B0502040204020203" pitchFamily="34" charset="0"/>
                </a:rPr>
                <a:t>1.94 mm/side</a:t>
              </a:r>
            </a:p>
            <a:p>
              <a:r>
                <a:rPr lang="en-US" sz="1800" dirty="0">
                  <a:latin typeface="Segoe UI" panose="020B0502040204020203" pitchFamily="34" charset="0"/>
                  <a:cs typeface="Segoe UI" panose="020B0502040204020203" pitchFamily="34" charset="0"/>
                </a:rPr>
                <a:t>3.76 sq. mm</a:t>
              </a:r>
              <a:endParaRPr lang="en-US" sz="1800" baseline="30000" dirty="0">
                <a:latin typeface="Segoe UI" panose="020B0502040204020203" pitchFamily="34" charset="0"/>
                <a:cs typeface="Segoe UI" panose="020B0502040204020203" pitchFamily="34" charset="0"/>
              </a:endParaRPr>
            </a:p>
          </p:txBody>
        </p:sp>
      </p:grpSp>
      <p:sp>
        <p:nvSpPr>
          <p:cNvPr id="13" name="TextBox 12"/>
          <p:cNvSpPr txBox="1"/>
          <p:nvPr/>
        </p:nvSpPr>
        <p:spPr>
          <a:xfrm>
            <a:off x="7960518" y="890993"/>
            <a:ext cx="2348656" cy="646331"/>
          </a:xfrm>
          <a:prstGeom prst="rect">
            <a:avLst/>
          </a:prstGeom>
          <a:noFill/>
        </p:spPr>
        <p:txBody>
          <a:bodyPr wrap="none" rtlCol="0">
            <a:spAutoFit/>
          </a:bodyPr>
          <a:lstStyle/>
          <a:p>
            <a:r>
              <a:rPr lang="en-US" sz="1800" b="1" dirty="0">
                <a:latin typeface="Segoe UI" panose="020B0502040204020203" pitchFamily="34" charset="0"/>
                <a:cs typeface="Segoe UI" panose="020B0502040204020203" pitchFamily="34" charset="0"/>
              </a:rPr>
              <a:t>Shrinking Packages </a:t>
            </a:r>
            <a:br>
              <a:rPr lang="en-US" sz="1800" b="1" dirty="0">
                <a:latin typeface="Segoe UI" panose="020B0502040204020203" pitchFamily="34" charset="0"/>
                <a:cs typeface="Segoe UI" panose="020B0502040204020203" pitchFamily="34" charset="0"/>
              </a:rPr>
            </a:br>
            <a:r>
              <a:rPr lang="en-US" sz="1800" b="1" dirty="0">
                <a:latin typeface="Segoe UI" panose="020B0502040204020203" pitchFamily="34" charset="0"/>
                <a:cs typeface="Segoe UI" panose="020B0502040204020203" pitchFamily="34" charset="0"/>
              </a:rPr>
              <a:t>for </a:t>
            </a:r>
            <a:r>
              <a:rPr lang="en-US" sz="1800" b="1" dirty="0" err="1">
                <a:latin typeface="Segoe UI" panose="020B0502040204020203" pitchFamily="34" charset="0"/>
                <a:cs typeface="Segoe UI" panose="020B0502040204020203" pitchFamily="34" charset="0"/>
              </a:rPr>
              <a:t>Freescale</a:t>
            </a:r>
            <a:r>
              <a:rPr lang="en-US" sz="1800" b="1" dirty="0">
                <a:latin typeface="Segoe UI" panose="020B0502040204020203" pitchFamily="34" charset="0"/>
                <a:cs typeface="Segoe UI" panose="020B0502040204020203" pitchFamily="34" charset="0"/>
              </a:rPr>
              <a:t> MCUs</a:t>
            </a:r>
            <a:endParaRPr lang="en-US" sz="1800" b="1" baseline="30000" dirty="0">
              <a:latin typeface="Segoe UI" panose="020B0502040204020203" pitchFamily="34" charset="0"/>
              <a:cs typeface="Segoe UI" panose="020B0502040204020203" pitchFamily="34" charset="0"/>
            </a:endParaRPr>
          </a:p>
        </p:txBody>
      </p:sp>
    </p:spTree>
  </p:cSld>
  <p:clrMapOvr>
    <a:masterClrMapping/>
  </p:clrMapOvr>
  <p:transition>
    <p:pull dir="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Freedom KL25Z Serial I/O</a:t>
            </a:r>
          </a:p>
        </p:txBody>
      </p:sp>
      <p:grpSp>
        <p:nvGrpSpPr>
          <p:cNvPr id="4" name="Group 3"/>
          <p:cNvGrpSpPr/>
          <p:nvPr/>
        </p:nvGrpSpPr>
        <p:grpSpPr>
          <a:xfrm>
            <a:off x="2362200" y="899045"/>
            <a:ext cx="8077200" cy="5405260"/>
            <a:chOff x="228600" y="899045"/>
            <a:chExt cx="8686800" cy="5813204"/>
          </a:xfrm>
        </p:grpSpPr>
        <p:pic>
          <p:nvPicPr>
            <p:cNvPr id="15" name="Picture 14"/>
            <p:cNvPicPr/>
            <p:nvPr/>
          </p:nvPicPr>
          <p:blipFill rotWithShape="1">
            <a:blip r:embed="rId3"/>
            <a:srcRect r="2395" b="2084"/>
            <a:stretch/>
          </p:blipFill>
          <p:spPr>
            <a:xfrm>
              <a:off x="228600" y="899045"/>
              <a:ext cx="5867400" cy="5813204"/>
            </a:xfrm>
            <a:prstGeom prst="rect">
              <a:avLst/>
            </a:prstGeom>
          </p:spPr>
        </p:pic>
        <p:sp>
          <p:nvSpPr>
            <p:cNvPr id="39" name="Rectangle 38"/>
            <p:cNvSpPr/>
            <p:nvPr/>
          </p:nvSpPr>
          <p:spPr>
            <a:xfrm>
              <a:off x="6629400" y="2278320"/>
              <a:ext cx="2286000" cy="1489523"/>
            </a:xfrm>
            <a:prstGeom prst="rect">
              <a:avLst/>
            </a:prstGeom>
          </p:spPr>
          <p:txBody>
            <a:bodyPr wrap="square">
              <a:spAutoFit/>
            </a:bodyPr>
            <a:lstStyle/>
            <a:p>
              <a:r>
                <a:rPr lang="en-US" sz="2800" dirty="0">
                  <a:solidFill>
                    <a:srgbClr val="00B050"/>
                  </a:solidFill>
                  <a:latin typeface="+mj-lt"/>
                </a:rPr>
                <a:t>UART</a:t>
              </a:r>
            </a:p>
            <a:p>
              <a:r>
                <a:rPr lang="en-US" sz="2800" dirty="0">
                  <a:solidFill>
                    <a:srgbClr val="FF0000"/>
                  </a:solidFill>
                  <a:latin typeface="+mj-lt"/>
                </a:rPr>
                <a:t>SPI</a:t>
              </a:r>
            </a:p>
            <a:p>
              <a:r>
                <a:rPr lang="en-US" sz="2800" dirty="0">
                  <a:solidFill>
                    <a:schemeClr val="accent1"/>
                  </a:solidFill>
                  <a:latin typeface="+mj-lt"/>
                </a:rPr>
                <a:t>I</a:t>
              </a:r>
              <a:r>
                <a:rPr lang="en-US" sz="2800" baseline="30000" dirty="0">
                  <a:solidFill>
                    <a:schemeClr val="accent1"/>
                  </a:solidFill>
                  <a:latin typeface="+mj-lt"/>
                </a:rPr>
                <a:t>2</a:t>
              </a:r>
              <a:r>
                <a:rPr lang="en-US" sz="2800" dirty="0">
                  <a:solidFill>
                    <a:schemeClr val="accent1"/>
                  </a:solidFill>
                  <a:latin typeface="+mj-lt"/>
                </a:rPr>
                <a:t>C</a:t>
              </a:r>
            </a:p>
          </p:txBody>
        </p:sp>
        <p:grpSp>
          <p:nvGrpSpPr>
            <p:cNvPr id="3" name="Group 2"/>
            <p:cNvGrpSpPr/>
            <p:nvPr/>
          </p:nvGrpSpPr>
          <p:grpSpPr>
            <a:xfrm>
              <a:off x="381000" y="2183070"/>
              <a:ext cx="228600" cy="274380"/>
              <a:chOff x="457200" y="2183070"/>
              <a:chExt cx="228600" cy="274380"/>
            </a:xfrm>
          </p:grpSpPr>
          <p:sp>
            <p:nvSpPr>
              <p:cNvPr id="28" name="Rectangle 27"/>
              <p:cNvSpPr/>
              <p:nvPr/>
            </p:nvSpPr>
            <p:spPr bwMode="auto">
              <a:xfrm>
                <a:off x="457200" y="2183070"/>
                <a:ext cx="228600" cy="95250"/>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37" name="Rectangle 36"/>
              <p:cNvSpPr/>
              <p:nvPr/>
            </p:nvSpPr>
            <p:spPr bwMode="auto">
              <a:xfrm>
                <a:off x="457200" y="2362200"/>
                <a:ext cx="228600" cy="95250"/>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grpSp>
        <p:grpSp>
          <p:nvGrpSpPr>
            <p:cNvPr id="9" name="Group 8"/>
            <p:cNvGrpSpPr/>
            <p:nvPr/>
          </p:nvGrpSpPr>
          <p:grpSpPr>
            <a:xfrm>
              <a:off x="381000" y="4221420"/>
              <a:ext cx="228600" cy="274380"/>
              <a:chOff x="381000" y="4221420"/>
              <a:chExt cx="228600" cy="274380"/>
            </a:xfrm>
          </p:grpSpPr>
          <p:sp>
            <p:nvSpPr>
              <p:cNvPr id="40" name="Rectangle 39"/>
              <p:cNvSpPr/>
              <p:nvPr/>
            </p:nvSpPr>
            <p:spPr bwMode="auto">
              <a:xfrm>
                <a:off x="381000" y="4221420"/>
                <a:ext cx="228600" cy="95250"/>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1" name="Rectangle 40"/>
              <p:cNvSpPr/>
              <p:nvPr/>
            </p:nvSpPr>
            <p:spPr bwMode="auto">
              <a:xfrm>
                <a:off x="381000" y="4400550"/>
                <a:ext cx="228600" cy="95250"/>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grpSp>
        <p:sp>
          <p:nvSpPr>
            <p:cNvPr id="42" name="Rectangle 41"/>
            <p:cNvSpPr/>
            <p:nvPr/>
          </p:nvSpPr>
          <p:spPr bwMode="auto">
            <a:xfrm>
              <a:off x="381000" y="3276600"/>
              <a:ext cx="228600" cy="95250"/>
            </a:xfrm>
            <a:prstGeom prst="rect">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3" name="Rectangle 42"/>
            <p:cNvSpPr/>
            <p:nvPr/>
          </p:nvSpPr>
          <p:spPr bwMode="auto">
            <a:xfrm>
              <a:off x="381000" y="3455730"/>
              <a:ext cx="228600" cy="95250"/>
            </a:xfrm>
            <a:prstGeom prst="rect">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4" name="Rectangle 43"/>
            <p:cNvSpPr/>
            <p:nvPr/>
          </p:nvSpPr>
          <p:spPr bwMode="auto">
            <a:xfrm>
              <a:off x="381000" y="5135820"/>
              <a:ext cx="228600" cy="95250"/>
            </a:xfrm>
            <a:prstGeom prst="rect">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5" name="Rectangle 44"/>
            <p:cNvSpPr/>
            <p:nvPr/>
          </p:nvSpPr>
          <p:spPr bwMode="auto">
            <a:xfrm>
              <a:off x="381000" y="5314950"/>
              <a:ext cx="228600" cy="95250"/>
            </a:xfrm>
            <a:prstGeom prst="rect">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6" name="Rectangle 45"/>
            <p:cNvSpPr/>
            <p:nvPr/>
          </p:nvSpPr>
          <p:spPr bwMode="auto">
            <a:xfrm>
              <a:off x="5638800" y="2948592"/>
              <a:ext cx="228600" cy="95250"/>
            </a:xfrm>
            <a:prstGeom prst="rect">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7" name="Rectangle 46"/>
            <p:cNvSpPr/>
            <p:nvPr/>
          </p:nvSpPr>
          <p:spPr bwMode="auto">
            <a:xfrm>
              <a:off x="5638800" y="3127722"/>
              <a:ext cx="228600" cy="95250"/>
            </a:xfrm>
            <a:prstGeom prst="rect">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8" name="Rectangle 47"/>
            <p:cNvSpPr/>
            <p:nvPr/>
          </p:nvSpPr>
          <p:spPr bwMode="auto">
            <a:xfrm>
              <a:off x="5638800" y="2590800"/>
              <a:ext cx="228600" cy="95250"/>
            </a:xfrm>
            <a:prstGeom prst="rect">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9" name="Rectangle 48"/>
            <p:cNvSpPr/>
            <p:nvPr/>
          </p:nvSpPr>
          <p:spPr bwMode="auto">
            <a:xfrm>
              <a:off x="5638800" y="2769930"/>
              <a:ext cx="228600" cy="95250"/>
            </a:xfrm>
            <a:prstGeom prst="rect">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50" name="Rectangle 49"/>
            <p:cNvSpPr/>
            <p:nvPr/>
          </p:nvSpPr>
          <p:spPr bwMode="auto">
            <a:xfrm>
              <a:off x="5638800" y="2209800"/>
              <a:ext cx="228600" cy="95250"/>
            </a:xfrm>
            <a:prstGeom prst="rect">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51" name="Rectangle 50"/>
            <p:cNvSpPr/>
            <p:nvPr/>
          </p:nvSpPr>
          <p:spPr bwMode="auto">
            <a:xfrm>
              <a:off x="5638800" y="2388930"/>
              <a:ext cx="228600" cy="95250"/>
            </a:xfrm>
            <a:prstGeom prst="rect">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grpSp>
          <p:nvGrpSpPr>
            <p:cNvPr id="56" name="Group 55"/>
            <p:cNvGrpSpPr/>
            <p:nvPr/>
          </p:nvGrpSpPr>
          <p:grpSpPr>
            <a:xfrm>
              <a:off x="228600" y="4043620"/>
              <a:ext cx="228600" cy="274380"/>
              <a:chOff x="381000" y="4221420"/>
              <a:chExt cx="228600" cy="274380"/>
            </a:xfrm>
            <a:solidFill>
              <a:srgbClr val="FF0000"/>
            </a:solidFill>
          </p:grpSpPr>
          <p:sp>
            <p:nvSpPr>
              <p:cNvPr id="57" name="Rectangle 56"/>
              <p:cNvSpPr/>
              <p:nvPr/>
            </p:nvSpPr>
            <p:spPr bwMode="auto">
              <a:xfrm>
                <a:off x="381000" y="4221420"/>
                <a:ext cx="228600" cy="95250"/>
              </a:xfrm>
              <a:prstGeom prst="rect">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58" name="Rectangle 57"/>
              <p:cNvSpPr/>
              <p:nvPr/>
            </p:nvSpPr>
            <p:spPr bwMode="auto">
              <a:xfrm>
                <a:off x="381000" y="4400550"/>
                <a:ext cx="228600" cy="95250"/>
              </a:xfrm>
              <a:prstGeom prst="rect">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grpSp>
        <p:sp>
          <p:nvSpPr>
            <p:cNvPr id="60" name="Rectangle 59"/>
            <p:cNvSpPr/>
            <p:nvPr/>
          </p:nvSpPr>
          <p:spPr bwMode="auto">
            <a:xfrm>
              <a:off x="228600" y="4400550"/>
              <a:ext cx="228600" cy="9525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61" name="Rectangle 60"/>
            <p:cNvSpPr/>
            <p:nvPr/>
          </p:nvSpPr>
          <p:spPr bwMode="auto">
            <a:xfrm>
              <a:off x="228600" y="4579680"/>
              <a:ext cx="228600" cy="9525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grpSp>
          <p:nvGrpSpPr>
            <p:cNvPr id="27" name="Group 26"/>
            <p:cNvGrpSpPr/>
            <p:nvPr/>
          </p:nvGrpSpPr>
          <p:grpSpPr>
            <a:xfrm>
              <a:off x="3505200" y="2562225"/>
              <a:ext cx="228600" cy="274380"/>
              <a:chOff x="457200" y="2183070"/>
              <a:chExt cx="228600" cy="274380"/>
            </a:xfrm>
          </p:grpSpPr>
          <p:sp>
            <p:nvSpPr>
              <p:cNvPr id="29" name="Rectangle 28"/>
              <p:cNvSpPr/>
              <p:nvPr/>
            </p:nvSpPr>
            <p:spPr bwMode="auto">
              <a:xfrm>
                <a:off x="457200" y="2183070"/>
                <a:ext cx="228600" cy="95250"/>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30" name="Rectangle 29"/>
              <p:cNvSpPr/>
              <p:nvPr/>
            </p:nvSpPr>
            <p:spPr bwMode="auto">
              <a:xfrm>
                <a:off x="457200" y="2362200"/>
                <a:ext cx="228600" cy="95250"/>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grpSp>
        <p:grpSp>
          <p:nvGrpSpPr>
            <p:cNvPr id="31" name="Group 30"/>
            <p:cNvGrpSpPr/>
            <p:nvPr/>
          </p:nvGrpSpPr>
          <p:grpSpPr>
            <a:xfrm>
              <a:off x="2430780" y="2552700"/>
              <a:ext cx="228600" cy="274380"/>
              <a:chOff x="457200" y="2183070"/>
              <a:chExt cx="228600" cy="274380"/>
            </a:xfrm>
          </p:grpSpPr>
          <p:sp>
            <p:nvSpPr>
              <p:cNvPr id="32" name="Rectangle 31"/>
              <p:cNvSpPr/>
              <p:nvPr/>
            </p:nvSpPr>
            <p:spPr bwMode="auto">
              <a:xfrm>
                <a:off x="457200" y="2183070"/>
                <a:ext cx="228600" cy="95250"/>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33" name="Rectangle 32"/>
              <p:cNvSpPr/>
              <p:nvPr/>
            </p:nvSpPr>
            <p:spPr bwMode="auto">
              <a:xfrm>
                <a:off x="457200" y="2362200"/>
                <a:ext cx="228600" cy="95250"/>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grpSp>
        <p:sp>
          <p:nvSpPr>
            <p:cNvPr id="35" name="Rectangle 34"/>
            <p:cNvSpPr/>
            <p:nvPr/>
          </p:nvSpPr>
          <p:spPr bwMode="auto">
            <a:xfrm>
              <a:off x="381000" y="2544732"/>
              <a:ext cx="228600" cy="95250"/>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36" name="Rectangle 35"/>
            <p:cNvSpPr/>
            <p:nvPr/>
          </p:nvSpPr>
          <p:spPr bwMode="auto">
            <a:xfrm>
              <a:off x="381000" y="3897630"/>
              <a:ext cx="228600" cy="95250"/>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38" name="Rectangle 37"/>
            <p:cNvSpPr/>
            <p:nvPr/>
          </p:nvSpPr>
          <p:spPr bwMode="auto">
            <a:xfrm>
              <a:off x="381000" y="2895600"/>
              <a:ext cx="228600" cy="95250"/>
            </a:xfrm>
            <a:prstGeom prst="rect">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52" name="Rectangle 51"/>
            <p:cNvSpPr/>
            <p:nvPr/>
          </p:nvSpPr>
          <p:spPr bwMode="auto">
            <a:xfrm>
              <a:off x="2590800" y="3276600"/>
              <a:ext cx="228600" cy="95250"/>
            </a:xfrm>
            <a:prstGeom prst="rect">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53" name="Rectangle 52"/>
            <p:cNvSpPr/>
            <p:nvPr/>
          </p:nvSpPr>
          <p:spPr bwMode="auto">
            <a:xfrm>
              <a:off x="2590800" y="3455730"/>
              <a:ext cx="228600" cy="95250"/>
            </a:xfrm>
            <a:prstGeom prst="rect">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54" name="Rectangle 53"/>
            <p:cNvSpPr/>
            <p:nvPr/>
          </p:nvSpPr>
          <p:spPr bwMode="auto">
            <a:xfrm>
              <a:off x="228600" y="3893288"/>
              <a:ext cx="228600" cy="9525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grpSp>
          <p:nvGrpSpPr>
            <p:cNvPr id="55" name="Group 54"/>
            <p:cNvGrpSpPr/>
            <p:nvPr/>
          </p:nvGrpSpPr>
          <p:grpSpPr>
            <a:xfrm>
              <a:off x="2514600" y="5105400"/>
              <a:ext cx="228600" cy="274380"/>
              <a:chOff x="381000" y="4221420"/>
              <a:chExt cx="228600" cy="274380"/>
            </a:xfrm>
            <a:solidFill>
              <a:srgbClr val="FF0000"/>
            </a:solidFill>
          </p:grpSpPr>
          <p:sp>
            <p:nvSpPr>
              <p:cNvPr id="62" name="Rectangle 61"/>
              <p:cNvSpPr/>
              <p:nvPr/>
            </p:nvSpPr>
            <p:spPr bwMode="auto">
              <a:xfrm>
                <a:off x="381000" y="4221420"/>
                <a:ext cx="228600" cy="95250"/>
              </a:xfrm>
              <a:prstGeom prst="rect">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63" name="Rectangle 62"/>
              <p:cNvSpPr/>
              <p:nvPr/>
            </p:nvSpPr>
            <p:spPr bwMode="auto">
              <a:xfrm>
                <a:off x="381000" y="4400550"/>
                <a:ext cx="228600" cy="95250"/>
              </a:xfrm>
              <a:prstGeom prst="rect">
                <a:avLst/>
              </a:pr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grpSp>
        <p:grpSp>
          <p:nvGrpSpPr>
            <p:cNvPr id="64" name="Group 63"/>
            <p:cNvGrpSpPr/>
            <p:nvPr/>
          </p:nvGrpSpPr>
          <p:grpSpPr>
            <a:xfrm>
              <a:off x="2667000" y="5105400"/>
              <a:ext cx="228600" cy="274380"/>
              <a:chOff x="457200" y="2183070"/>
              <a:chExt cx="228600" cy="274380"/>
            </a:xfrm>
          </p:grpSpPr>
          <p:sp>
            <p:nvSpPr>
              <p:cNvPr id="65" name="Rectangle 64"/>
              <p:cNvSpPr/>
              <p:nvPr/>
            </p:nvSpPr>
            <p:spPr bwMode="auto">
              <a:xfrm>
                <a:off x="457200" y="2183070"/>
                <a:ext cx="228600" cy="95250"/>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66" name="Rectangle 65"/>
              <p:cNvSpPr/>
              <p:nvPr/>
            </p:nvSpPr>
            <p:spPr bwMode="auto">
              <a:xfrm>
                <a:off x="457200" y="2362200"/>
                <a:ext cx="228600" cy="95250"/>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grpSp>
        <p:sp>
          <p:nvSpPr>
            <p:cNvPr id="67" name="Rectangle 66"/>
            <p:cNvSpPr/>
            <p:nvPr/>
          </p:nvSpPr>
          <p:spPr bwMode="auto">
            <a:xfrm>
              <a:off x="266700" y="2543175"/>
              <a:ext cx="228600" cy="9525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68" name="Rectangle 67"/>
            <p:cNvSpPr/>
            <p:nvPr/>
          </p:nvSpPr>
          <p:spPr bwMode="auto">
            <a:xfrm>
              <a:off x="228600" y="5138849"/>
              <a:ext cx="228600" cy="9525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71" name="Rectangle 70"/>
            <p:cNvSpPr/>
            <p:nvPr/>
          </p:nvSpPr>
          <p:spPr bwMode="auto">
            <a:xfrm>
              <a:off x="3497226" y="3608130"/>
              <a:ext cx="228600" cy="9525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72" name="Rectangle 71"/>
            <p:cNvSpPr/>
            <p:nvPr/>
          </p:nvSpPr>
          <p:spPr bwMode="auto">
            <a:xfrm>
              <a:off x="3497226" y="3785930"/>
              <a:ext cx="228600" cy="9525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73" name="Rectangle 72"/>
            <p:cNvSpPr/>
            <p:nvPr/>
          </p:nvSpPr>
          <p:spPr bwMode="auto">
            <a:xfrm>
              <a:off x="3497226" y="3965060"/>
              <a:ext cx="228600" cy="9525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74" name="Rectangle 73"/>
            <p:cNvSpPr/>
            <p:nvPr/>
          </p:nvSpPr>
          <p:spPr bwMode="auto">
            <a:xfrm>
              <a:off x="2426882" y="2209800"/>
              <a:ext cx="228600" cy="9525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75" name="Rectangle 74"/>
            <p:cNvSpPr/>
            <p:nvPr/>
          </p:nvSpPr>
          <p:spPr bwMode="auto">
            <a:xfrm>
              <a:off x="2590800" y="2913742"/>
              <a:ext cx="228600" cy="9525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76" name="Rectangle 75"/>
            <p:cNvSpPr/>
            <p:nvPr/>
          </p:nvSpPr>
          <p:spPr bwMode="auto">
            <a:xfrm>
              <a:off x="2590800" y="3092872"/>
              <a:ext cx="228600" cy="9525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77" name="Rectangle 76"/>
            <p:cNvSpPr/>
            <p:nvPr/>
          </p:nvSpPr>
          <p:spPr bwMode="auto">
            <a:xfrm>
              <a:off x="2590800" y="4426395"/>
              <a:ext cx="228600" cy="9525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78" name="Rectangle 77"/>
            <p:cNvSpPr/>
            <p:nvPr/>
          </p:nvSpPr>
          <p:spPr bwMode="auto">
            <a:xfrm>
              <a:off x="2590800" y="4605525"/>
              <a:ext cx="228600" cy="9525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grpSp>
          <p:nvGrpSpPr>
            <p:cNvPr id="79" name="Group 78"/>
            <p:cNvGrpSpPr/>
            <p:nvPr/>
          </p:nvGrpSpPr>
          <p:grpSpPr>
            <a:xfrm>
              <a:off x="3505200" y="2923952"/>
              <a:ext cx="228600" cy="274380"/>
              <a:chOff x="457200" y="2183070"/>
              <a:chExt cx="228600" cy="274380"/>
            </a:xfrm>
          </p:grpSpPr>
          <p:sp>
            <p:nvSpPr>
              <p:cNvPr id="80" name="Rectangle 79"/>
              <p:cNvSpPr/>
              <p:nvPr/>
            </p:nvSpPr>
            <p:spPr bwMode="auto">
              <a:xfrm>
                <a:off x="457200" y="2183070"/>
                <a:ext cx="228600" cy="95250"/>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81" name="Rectangle 80"/>
              <p:cNvSpPr/>
              <p:nvPr/>
            </p:nvSpPr>
            <p:spPr bwMode="auto">
              <a:xfrm>
                <a:off x="457200" y="2362200"/>
                <a:ext cx="228600" cy="95250"/>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grpSp>
        <p:sp>
          <p:nvSpPr>
            <p:cNvPr id="82" name="Rectangle 81"/>
            <p:cNvSpPr/>
            <p:nvPr/>
          </p:nvSpPr>
          <p:spPr bwMode="auto">
            <a:xfrm>
              <a:off x="3492796" y="4144187"/>
              <a:ext cx="228600" cy="9525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83" name="Rectangle 82"/>
            <p:cNvSpPr/>
            <p:nvPr/>
          </p:nvSpPr>
          <p:spPr bwMode="auto">
            <a:xfrm>
              <a:off x="3492796" y="4323317"/>
              <a:ext cx="228600" cy="9525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grpSp>
    </p:spTree>
    <p:extLst>
      <p:ext uri="{BB962C8B-B14F-4D97-AF65-F5344CB8AC3E}">
        <p14:creationId xmlns:p14="http://schemas.microsoft.com/office/powerpoint/2010/main" val="240584310"/>
      </p:ext>
    </p:extLst>
  </p:cSld>
  <p:clrMapOvr>
    <a:masterClrMapping/>
  </p:clrMapOvr>
  <p:transition>
    <p:pull dir="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KL25Z Clock Gating for Serial Comm.</a:t>
            </a:r>
          </a:p>
        </p:txBody>
      </p:sp>
      <p:sp>
        <p:nvSpPr>
          <p:cNvPr id="3" name="Content Placeholder 2"/>
          <p:cNvSpPr>
            <a:spLocks noGrp="1"/>
          </p:cNvSpPr>
          <p:nvPr>
            <p:ph idx="1"/>
          </p:nvPr>
        </p:nvSpPr>
        <p:spPr>
          <a:xfrm>
            <a:off x="1752600" y="4240148"/>
            <a:ext cx="8839200" cy="2617852"/>
          </a:xfrm>
        </p:spPr>
        <p:txBody>
          <a:bodyPr/>
          <a:lstStyle/>
          <a:p>
            <a:r>
              <a:rPr lang="en-US" sz="2000" dirty="0"/>
              <a:t>Set corresponding bit(s) in SIM_SCGC4</a:t>
            </a:r>
            <a:r>
              <a:rPr lang="en-US" dirty="0"/>
              <a:t> </a:t>
            </a:r>
            <a:r>
              <a:rPr lang="en-US" sz="2000" dirty="0"/>
              <a:t>Register</a:t>
            </a:r>
          </a:p>
        </p:txBody>
      </p:sp>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914400"/>
            <a:ext cx="8839200" cy="3051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437780"/>
      </p:ext>
    </p:extLst>
  </p:cSld>
  <p:clrMapOvr>
    <a:masterClrMapping/>
  </p:clrMapOvr>
  <p:transition>
    <p:pull dir="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6313" y="2971801"/>
            <a:ext cx="7772400" cy="1362075"/>
          </a:xfrm>
        </p:spPr>
        <p:txBody>
          <a:bodyPr/>
          <a:lstStyle/>
          <a:p>
            <a:r>
              <a:rPr lang="en-US" dirty="0"/>
              <a:t>SPI Communications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850696268"/>
      </p:ext>
    </p:extLst>
  </p:cSld>
  <p:clrMapOvr>
    <a:masterClrMapping/>
  </p:clrMapOvr>
  <p:transition>
    <p:pull dir="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Hardware Architecture</a:t>
            </a:r>
          </a:p>
        </p:txBody>
      </p:sp>
      <p:sp>
        <p:nvSpPr>
          <p:cNvPr id="5" name="Content Placeholder 4"/>
          <p:cNvSpPr>
            <a:spLocks noGrp="1"/>
          </p:cNvSpPr>
          <p:nvPr>
            <p:ph idx="1"/>
          </p:nvPr>
        </p:nvSpPr>
        <p:spPr>
          <a:xfrm>
            <a:off x="1752600" y="3276600"/>
            <a:ext cx="8839200" cy="3581400"/>
          </a:xfrm>
        </p:spPr>
        <p:txBody>
          <a:bodyPr/>
          <a:lstStyle/>
          <a:p>
            <a:r>
              <a:rPr lang="en-US" sz="2000" dirty="0"/>
              <a:t>All chips share bus signals</a:t>
            </a:r>
          </a:p>
          <a:p>
            <a:pPr lvl="1"/>
            <a:r>
              <a:rPr lang="en-US" sz="1800" dirty="0"/>
              <a:t>Clock SCK</a:t>
            </a:r>
          </a:p>
          <a:p>
            <a:pPr lvl="1"/>
            <a:r>
              <a:rPr lang="en-US" sz="1800" dirty="0"/>
              <a:t>Data lines MOSI (master out, slave in) and MISO (master in, slave out)</a:t>
            </a:r>
          </a:p>
          <a:p>
            <a:endParaRPr lang="en-US" sz="2000" dirty="0"/>
          </a:p>
          <a:p>
            <a:r>
              <a:rPr lang="en-US" sz="2000" dirty="0"/>
              <a:t>Each peripheral has its own chip select line (CS)</a:t>
            </a:r>
          </a:p>
          <a:p>
            <a:pPr lvl="1"/>
            <a:r>
              <a:rPr lang="en-US" sz="1800" dirty="0"/>
              <a:t>Master (MCU) asserts the CS line of only the peripheral it’s communicating with</a:t>
            </a:r>
          </a:p>
        </p:txBody>
      </p:sp>
      <p:graphicFrame>
        <p:nvGraphicFramePr>
          <p:cNvPr id="7" name="Object 6"/>
          <p:cNvGraphicFramePr>
            <a:graphicFrameLocks noChangeAspect="1"/>
          </p:cNvGraphicFramePr>
          <p:nvPr/>
        </p:nvGraphicFramePr>
        <p:xfrm>
          <a:off x="1828800" y="990600"/>
          <a:ext cx="8472488" cy="2025650"/>
        </p:xfrm>
        <a:graphic>
          <a:graphicData uri="http://schemas.openxmlformats.org/presentationml/2006/ole">
            <mc:AlternateContent xmlns:mc="http://schemas.openxmlformats.org/markup-compatibility/2006">
              <mc:Choice xmlns:v="urn:schemas-microsoft-com:vml" Requires="v">
                <p:oleObj spid="_x0000_s20616" name="Visio" r:id="rId4" imgW="5603638" imgH="1340280" progId="Visio.Drawing.11">
                  <p:embed/>
                </p:oleObj>
              </mc:Choice>
              <mc:Fallback>
                <p:oleObj name="Visio" r:id="rId4" imgW="5603638" imgH="1340280"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990600"/>
                        <a:ext cx="8472488"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37829274"/>
      </p:ext>
    </p:extLst>
  </p:cSld>
  <p:clrMapOvr>
    <a:masterClrMapping/>
  </p:clrMapOvr>
  <p:transition>
    <p:pull dir="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ChangeArrowheads="1"/>
          </p:cNvSpPr>
          <p:nvPr/>
        </p:nvSpPr>
        <p:spPr bwMode="auto">
          <a:xfrm>
            <a:off x="1981200" y="1143001"/>
            <a:ext cx="3657600" cy="2214563"/>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 name="Title 1"/>
          <p:cNvSpPr>
            <a:spLocks noGrp="1"/>
          </p:cNvSpPr>
          <p:nvPr>
            <p:ph type="title"/>
          </p:nvPr>
        </p:nvSpPr>
        <p:spPr/>
        <p:txBody>
          <a:bodyPr>
            <a:normAutofit fontScale="90000"/>
          </a:bodyPr>
          <a:lstStyle/>
          <a:p>
            <a:pPr>
              <a:defRPr/>
            </a:pPr>
            <a:r>
              <a:rPr lang="en-US" dirty="0"/>
              <a:t>Serial Data Transmission</a:t>
            </a:r>
          </a:p>
        </p:txBody>
      </p:sp>
      <p:sp>
        <p:nvSpPr>
          <p:cNvPr id="7172" name="Content Placeholder 2"/>
          <p:cNvSpPr>
            <a:spLocks noGrp="1"/>
          </p:cNvSpPr>
          <p:nvPr>
            <p:ph idx="1"/>
          </p:nvPr>
        </p:nvSpPr>
        <p:spPr>
          <a:xfrm>
            <a:off x="1752600" y="4876800"/>
            <a:ext cx="8839200" cy="1981200"/>
          </a:xfrm>
        </p:spPr>
        <p:txBody>
          <a:bodyPr/>
          <a:lstStyle/>
          <a:p>
            <a:r>
              <a:rPr lang="en-US" sz="2000" dirty="0"/>
              <a:t>Use shift registers and a clock signal to convert between serial and parallel formats</a:t>
            </a:r>
          </a:p>
          <a:p>
            <a:r>
              <a:rPr lang="en-US" sz="2000" dirty="0"/>
              <a:t>Synchronous: an explicit clock signal is along with the data signal</a:t>
            </a:r>
          </a:p>
          <a:p>
            <a:endParaRPr lang="en-US" sz="2000" dirty="0"/>
          </a:p>
        </p:txBody>
      </p:sp>
      <p:graphicFrame>
        <p:nvGraphicFramePr>
          <p:cNvPr id="7173" name="Object 4"/>
          <p:cNvGraphicFramePr>
            <a:graphicFrameLocks noChangeAspect="1"/>
          </p:cNvGraphicFramePr>
          <p:nvPr/>
        </p:nvGraphicFramePr>
        <p:xfrm>
          <a:off x="1752601" y="1295400"/>
          <a:ext cx="4352925" cy="1136650"/>
        </p:xfrm>
        <a:graphic>
          <a:graphicData uri="http://schemas.openxmlformats.org/presentationml/2006/ole">
            <mc:AlternateContent xmlns:mc="http://schemas.openxmlformats.org/markup-compatibility/2006">
              <mc:Choice xmlns:v="urn:schemas-microsoft-com:vml" Requires="v">
                <p:oleObj spid="_x0000_s21766" name="Visio" r:id="rId4" imgW="4353462" imgH="1137240" progId="Visio.Drawing.11">
                  <p:embed/>
                </p:oleObj>
              </mc:Choice>
              <mc:Fallback>
                <p:oleObj name="Visio" r:id="rId4" imgW="4353462" imgH="113724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1" y="1295400"/>
                        <a:ext cx="4352925"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4" name="Object 5"/>
          <p:cNvGraphicFramePr>
            <a:graphicFrameLocks noChangeAspect="1"/>
          </p:cNvGraphicFramePr>
          <p:nvPr/>
        </p:nvGraphicFramePr>
        <p:xfrm>
          <a:off x="6172201" y="1684338"/>
          <a:ext cx="4213225" cy="1160462"/>
        </p:xfrm>
        <a:graphic>
          <a:graphicData uri="http://schemas.openxmlformats.org/presentationml/2006/ole">
            <mc:AlternateContent xmlns:mc="http://schemas.openxmlformats.org/markup-compatibility/2006">
              <mc:Choice xmlns:v="urn:schemas-microsoft-com:vml" Requires="v">
                <p:oleObj spid="_x0000_s21767" name="Visio" r:id="rId6" imgW="4212723" imgH="1161000" progId="Visio.Drawing.11">
                  <p:embed/>
                </p:oleObj>
              </mc:Choice>
              <mc:Fallback>
                <p:oleObj name="Visio" r:id="rId6" imgW="4212723" imgH="1161000"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2201" y="1684338"/>
                        <a:ext cx="4213225"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5" name="TextBox 6"/>
          <p:cNvSpPr txBox="1">
            <a:spLocks noChangeArrowheads="1"/>
          </p:cNvSpPr>
          <p:nvPr/>
        </p:nvSpPr>
        <p:spPr bwMode="auto">
          <a:xfrm>
            <a:off x="2286000" y="2895601"/>
            <a:ext cx="289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i="1">
                <a:latin typeface="Arial" charset="0"/>
                <a:cs typeface="Arial" charset="0"/>
              </a:rPr>
              <a:t>Transmitting Device</a:t>
            </a:r>
          </a:p>
        </p:txBody>
      </p:sp>
      <p:sp>
        <p:nvSpPr>
          <p:cNvPr id="7176" name="TextBox 8"/>
          <p:cNvSpPr txBox="1">
            <a:spLocks noChangeArrowheads="1"/>
          </p:cNvSpPr>
          <p:nvPr/>
        </p:nvSpPr>
        <p:spPr bwMode="auto">
          <a:xfrm>
            <a:off x="7086600" y="2886076"/>
            <a:ext cx="2566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i="1">
                <a:latin typeface="Arial" charset="0"/>
                <a:cs typeface="Arial" charset="0"/>
              </a:rPr>
              <a:t>Receiving Device</a:t>
            </a:r>
          </a:p>
        </p:txBody>
      </p:sp>
      <p:sp>
        <p:nvSpPr>
          <p:cNvPr id="7177" name="Rectangle 10"/>
          <p:cNvSpPr>
            <a:spLocks noChangeArrowheads="1"/>
          </p:cNvSpPr>
          <p:nvPr/>
        </p:nvSpPr>
        <p:spPr bwMode="auto">
          <a:xfrm>
            <a:off x="6705600" y="1143001"/>
            <a:ext cx="3733800" cy="2214563"/>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7178" name="Picture 11"/>
          <p:cNvPicPr>
            <a:picLocks noChangeAspect="1" noChangeArrowheads="1"/>
          </p:cNvPicPr>
          <p:nvPr/>
        </p:nvPicPr>
        <p:blipFill>
          <a:blip r:embed="rId8">
            <a:extLst>
              <a:ext uri="{28A0092B-C50C-407E-A947-70E740481C1C}">
                <a14:useLocalDpi xmlns:a14="http://schemas.microsoft.com/office/drawing/2010/main" val="0"/>
              </a:ext>
            </a:extLst>
          </a:blip>
          <a:srcRect l="26929"/>
          <a:stretch>
            <a:fillRect/>
          </a:stretch>
        </p:blipFill>
        <p:spPr bwMode="auto">
          <a:xfrm>
            <a:off x="5791200" y="3581401"/>
            <a:ext cx="3409950"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9" name="TextBox 9"/>
          <p:cNvSpPr txBox="1">
            <a:spLocks noChangeArrowheads="1"/>
          </p:cNvSpPr>
          <p:nvPr/>
        </p:nvSpPr>
        <p:spPr bwMode="auto">
          <a:xfrm>
            <a:off x="1965326" y="3505200"/>
            <a:ext cx="3825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sz="2000">
                <a:latin typeface="Arial" charset="0"/>
                <a:cs typeface="Arial" charset="0"/>
              </a:rPr>
              <a:t>Clock</a:t>
            </a:r>
          </a:p>
        </p:txBody>
      </p:sp>
      <p:sp>
        <p:nvSpPr>
          <p:cNvPr id="7180" name="TextBox 13"/>
          <p:cNvSpPr txBox="1">
            <a:spLocks noChangeArrowheads="1"/>
          </p:cNvSpPr>
          <p:nvPr/>
        </p:nvSpPr>
        <p:spPr bwMode="auto">
          <a:xfrm>
            <a:off x="1981200" y="3867150"/>
            <a:ext cx="3886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sz="2000">
                <a:latin typeface="Arial" charset="0"/>
                <a:cs typeface="Arial" charset="0"/>
              </a:rPr>
              <a:t>Serial Data</a:t>
            </a:r>
          </a:p>
        </p:txBody>
      </p:sp>
      <p:sp>
        <p:nvSpPr>
          <p:cNvPr id="7181" name="TextBox 14"/>
          <p:cNvSpPr txBox="1">
            <a:spLocks noChangeArrowheads="1"/>
          </p:cNvSpPr>
          <p:nvPr/>
        </p:nvSpPr>
        <p:spPr bwMode="auto">
          <a:xfrm>
            <a:off x="1993900" y="4171950"/>
            <a:ext cx="38623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sz="2000">
                <a:latin typeface="Arial" charset="0"/>
                <a:cs typeface="Arial" charset="0"/>
              </a:rPr>
              <a:t>Data Sampling Time at Receiver</a:t>
            </a:r>
          </a:p>
        </p:txBody>
      </p:sp>
    </p:spTree>
    <p:extLst>
      <p:ext uri="{BB962C8B-B14F-4D97-AF65-F5344CB8AC3E}">
        <p14:creationId xmlns:p14="http://schemas.microsoft.com/office/powerpoint/2010/main" val="1007433493"/>
      </p:ext>
    </p:extLst>
  </p:cSld>
  <p:clrMapOvr>
    <a:masterClrMapping/>
  </p:clrMapOvr>
  <p:transition>
    <p:pull dir="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SPI Signal Connection Overview</a:t>
            </a:r>
          </a:p>
        </p:txBody>
      </p:sp>
      <p:sp>
        <p:nvSpPr>
          <p:cNvPr id="3" name="Content Placeholder 2"/>
          <p:cNvSpPr>
            <a:spLocks noGrp="1"/>
          </p:cNvSpPr>
          <p:nvPr>
            <p:ph idx="1"/>
          </p:nvPr>
        </p:nvSpPr>
        <p:spPr>
          <a:xfrm>
            <a:off x="1757364" y="4953000"/>
            <a:ext cx="8910637" cy="1376363"/>
          </a:xfrm>
        </p:spPr>
        <p:txBody>
          <a:bodyPr/>
          <a:lstStyle/>
          <a:p>
            <a:r>
              <a:rPr lang="en-US" dirty="0"/>
              <a:t>SPI Communication consists of a series of data swaps between the Master and the Slave</a:t>
            </a:r>
          </a:p>
          <a:p>
            <a:pPr lvl="1"/>
            <a:r>
              <a:rPr lang="en-US" dirty="0"/>
              <a:t>As the master shifts out its transmit byte, it is also shifting in the received byte from the Slave</a:t>
            </a:r>
          </a:p>
        </p:txBody>
      </p:sp>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0908" y="834768"/>
            <a:ext cx="8543925" cy="378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9541918"/>
      </p:ext>
    </p:extLst>
  </p:cSld>
  <p:clrMapOvr>
    <a:masterClrMapping/>
  </p:clrMapOvr>
  <p:transition>
    <p:pull dir="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SPI Control Register 1 (SPIx_C1)</a:t>
            </a:r>
          </a:p>
        </p:txBody>
      </p:sp>
      <p:sp>
        <p:nvSpPr>
          <p:cNvPr id="3" name="Content Placeholder 2"/>
          <p:cNvSpPr>
            <a:spLocks noGrp="1"/>
          </p:cNvSpPr>
          <p:nvPr>
            <p:ph idx="1"/>
          </p:nvPr>
        </p:nvSpPr>
        <p:spPr>
          <a:xfrm>
            <a:off x="1752600" y="1981200"/>
            <a:ext cx="8839200" cy="4876800"/>
          </a:xfrm>
        </p:spPr>
        <p:txBody>
          <a:bodyPr/>
          <a:lstStyle/>
          <a:p>
            <a:r>
              <a:rPr lang="en-US" sz="2000" dirty="0"/>
              <a:t>SPIE: SPI interrupt enable for receive buffer full and mode fault</a:t>
            </a:r>
          </a:p>
          <a:p>
            <a:r>
              <a:rPr lang="en-US" sz="2000" dirty="0"/>
              <a:t>SPE: SPI system enable</a:t>
            </a:r>
          </a:p>
          <a:p>
            <a:r>
              <a:rPr lang="en-US" sz="2000" dirty="0"/>
              <a:t>SPTIE: SPI interrupt enable for transmit buffer empty</a:t>
            </a:r>
          </a:p>
          <a:p>
            <a:r>
              <a:rPr lang="en-US" sz="2000" dirty="0"/>
              <a:t>MSTR: select master mode</a:t>
            </a:r>
          </a:p>
          <a:p>
            <a:r>
              <a:rPr lang="en-US" sz="2000" dirty="0"/>
              <a:t>CPOL: Clock polarity</a:t>
            </a:r>
          </a:p>
          <a:p>
            <a:r>
              <a:rPr lang="en-US" sz="2000" dirty="0"/>
              <a:t>CPHA: Clock phase</a:t>
            </a:r>
          </a:p>
          <a:p>
            <a:r>
              <a:rPr lang="en-US" sz="2000" dirty="0"/>
              <a:t>SSOE: Slave select output enable</a:t>
            </a:r>
          </a:p>
        </p:txBody>
      </p:sp>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914401"/>
            <a:ext cx="8991600" cy="9597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5404574"/>
      </p:ext>
    </p:extLst>
  </p:cSld>
  <p:clrMapOvr>
    <a:masterClrMapping/>
  </p:clrMapOvr>
  <p:transition>
    <p:pull dir="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Clock and Phase Settings: CPHA = 1</a:t>
            </a:r>
          </a:p>
        </p:txBody>
      </p:sp>
      <p:sp>
        <p:nvSpPr>
          <p:cNvPr id="3" name="Content Placeholder 2"/>
          <p:cNvSpPr>
            <a:spLocks noGrp="1"/>
          </p:cNvSpPr>
          <p:nvPr>
            <p:ph idx="1"/>
          </p:nvPr>
        </p:nvSpPr>
        <p:spPr/>
        <p:txBody>
          <a:bodyPr/>
          <a:lstStyle/>
          <a:p>
            <a:endParaRPr lang="en-US"/>
          </a:p>
        </p:txBody>
      </p:sp>
      <p:pic>
        <p:nvPicPr>
          <p:cNvPr id="399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914400"/>
            <a:ext cx="7580120" cy="5410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0589653"/>
      </p:ext>
    </p:extLst>
  </p:cSld>
  <p:clrMapOvr>
    <a:masterClrMapping/>
  </p:clrMapOvr>
  <p:transition>
    <p:pull dir="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Clock and Phase Settings: CPHA = 0</a:t>
            </a:r>
          </a:p>
        </p:txBody>
      </p:sp>
      <p:sp>
        <p:nvSpPr>
          <p:cNvPr id="3" name="Content Placeholder 2"/>
          <p:cNvSpPr>
            <a:spLocks noGrp="1"/>
          </p:cNvSpPr>
          <p:nvPr>
            <p:ph idx="1"/>
          </p:nvPr>
        </p:nvSpPr>
        <p:spPr/>
        <p:txBody>
          <a:bodyPr/>
          <a:lstStyle/>
          <a:p>
            <a:endParaRPr lang="en-US" dirty="0"/>
          </a:p>
        </p:txBody>
      </p:sp>
      <p:pic>
        <p:nvPicPr>
          <p:cNvPr id="409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960438"/>
            <a:ext cx="8229600" cy="5372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0003340"/>
      </p:ext>
    </p:extLst>
  </p:cSld>
  <p:clrMapOvr>
    <a:masterClrMapping/>
  </p:clrMapOvr>
  <p:transition>
    <p:pull dir="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SPI Control Register 2 (SPIx_C2)</a:t>
            </a:r>
          </a:p>
        </p:txBody>
      </p:sp>
      <p:sp>
        <p:nvSpPr>
          <p:cNvPr id="3" name="Content Placeholder 2"/>
          <p:cNvSpPr>
            <a:spLocks noGrp="1"/>
          </p:cNvSpPr>
          <p:nvPr>
            <p:ph idx="1"/>
          </p:nvPr>
        </p:nvSpPr>
        <p:spPr>
          <a:xfrm>
            <a:off x="1752600" y="1806283"/>
            <a:ext cx="8839200" cy="5051717"/>
          </a:xfrm>
        </p:spPr>
        <p:txBody>
          <a:bodyPr/>
          <a:lstStyle/>
          <a:p>
            <a:r>
              <a:rPr lang="en-US" sz="2000" dirty="0"/>
              <a:t>SPMIE: SPI interrupt enable for receive data match</a:t>
            </a:r>
          </a:p>
          <a:p>
            <a:r>
              <a:rPr lang="en-US" sz="2000" dirty="0"/>
              <a:t>SPLPIE: SPI interrupt enable for wake from low-power mode</a:t>
            </a:r>
          </a:p>
          <a:p>
            <a:r>
              <a:rPr lang="en-US" sz="2000" dirty="0"/>
              <a:t>TXDMAE: Transmit DMA enable</a:t>
            </a:r>
          </a:p>
          <a:p>
            <a:r>
              <a:rPr lang="en-US" sz="2000" dirty="0"/>
              <a:t>MODFEN: Master mode-fault function enable</a:t>
            </a:r>
          </a:p>
          <a:p>
            <a:r>
              <a:rPr lang="en-US" sz="2000" dirty="0"/>
              <a:t>BIDIROE</a:t>
            </a:r>
          </a:p>
          <a:p>
            <a:r>
              <a:rPr lang="en-US" sz="2000" dirty="0"/>
              <a:t>RDDMAE: Receive DMA enable</a:t>
            </a:r>
          </a:p>
          <a:p>
            <a:r>
              <a:rPr lang="en-US" sz="2000" dirty="0"/>
              <a:t>SPISWAI: Stop SPI in wait mode</a:t>
            </a:r>
          </a:p>
          <a:p>
            <a:r>
              <a:rPr lang="en-US" sz="2000" dirty="0"/>
              <a:t>SPC0: Single wire (bidirectional) mode</a:t>
            </a: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914401"/>
            <a:ext cx="8839200" cy="891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2315240"/>
      </p:ext>
    </p:extLst>
  </p:cSld>
  <p:clrMapOvr>
    <a:masterClrMapping/>
  </p:clrMapOvr>
  <p:transition>
    <p:pull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Example System</a:t>
            </a:r>
          </a:p>
        </p:txBody>
      </p:sp>
      <p:sp>
        <p:nvSpPr>
          <p:cNvPr id="5123" name="Content Placeholder 2"/>
          <p:cNvSpPr>
            <a:spLocks noGrp="1"/>
          </p:cNvSpPr>
          <p:nvPr>
            <p:ph idx="1"/>
          </p:nvPr>
        </p:nvSpPr>
        <p:spPr>
          <a:xfrm>
            <a:off x="1752600" y="4038600"/>
            <a:ext cx="8839200" cy="2895600"/>
          </a:xfrm>
        </p:spPr>
        <p:txBody>
          <a:bodyPr/>
          <a:lstStyle/>
          <a:p>
            <a:r>
              <a:rPr lang="en-US" sz="2000" dirty="0"/>
              <a:t>Dedicated point-to-point connections</a:t>
            </a:r>
          </a:p>
          <a:p>
            <a:pPr lvl="1"/>
            <a:r>
              <a:rPr lang="en-US" sz="1800" dirty="0"/>
              <a:t>Parallel data lines, read and write lines between MCU and each peripheral</a:t>
            </a:r>
          </a:p>
          <a:p>
            <a:r>
              <a:rPr lang="en-US" sz="2000" dirty="0"/>
              <a:t>Fast, allows simultaneous transfers</a:t>
            </a:r>
          </a:p>
          <a:p>
            <a:r>
              <a:rPr lang="en-US" sz="2000" dirty="0"/>
              <a:t>Requires many connections, PCB area, scales badly</a:t>
            </a:r>
          </a:p>
          <a:p>
            <a:pPr lvl="1"/>
            <a:r>
              <a:rPr lang="en-US" sz="1900" dirty="0"/>
              <a:t>Need 4*(8+2) = 40 pins on MCU to communicate!</a:t>
            </a:r>
          </a:p>
        </p:txBody>
      </p:sp>
      <p:graphicFrame>
        <p:nvGraphicFramePr>
          <p:cNvPr id="5124" name="Object 3"/>
          <p:cNvGraphicFramePr>
            <a:graphicFrameLocks noChangeAspect="1"/>
          </p:cNvGraphicFramePr>
          <p:nvPr/>
        </p:nvGraphicFramePr>
        <p:xfrm>
          <a:off x="3657600" y="852488"/>
          <a:ext cx="3810000" cy="3186112"/>
        </p:xfrm>
        <a:graphic>
          <a:graphicData uri="http://schemas.openxmlformats.org/presentationml/2006/ole">
            <mc:AlternateContent xmlns:mc="http://schemas.openxmlformats.org/markup-compatibility/2006">
              <mc:Choice xmlns:v="urn:schemas-microsoft-com:vml" Requires="v">
                <p:oleObj spid="_x0000_s5262" name="Visio" r:id="rId4" imgW="2790743" imgH="2333610" progId="Visio.Drawing.11">
                  <p:embed/>
                </p:oleObj>
              </mc:Choice>
              <mc:Fallback>
                <p:oleObj name="Visio" r:id="rId4" imgW="2790743" imgH="2333610"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852488"/>
                        <a:ext cx="3810000" cy="318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pull dir="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SPI Baud Rate Register (</a:t>
            </a:r>
            <a:r>
              <a:rPr lang="en-US" dirty="0" err="1"/>
              <a:t>SPIx_BR</a:t>
            </a:r>
            <a:r>
              <a:rPr lang="en-US" dirty="0"/>
              <a:t>)</a:t>
            </a:r>
          </a:p>
        </p:txBody>
      </p:sp>
      <p:sp>
        <p:nvSpPr>
          <p:cNvPr id="3" name="Content Placeholder 2"/>
          <p:cNvSpPr>
            <a:spLocks noGrp="1"/>
          </p:cNvSpPr>
          <p:nvPr>
            <p:ph idx="1"/>
          </p:nvPr>
        </p:nvSpPr>
        <p:spPr>
          <a:xfrm>
            <a:off x="1752600" y="2080693"/>
            <a:ext cx="8839200" cy="4777307"/>
          </a:xfrm>
        </p:spPr>
        <p:txBody>
          <a:bodyPr/>
          <a:lstStyle/>
          <a:p>
            <a:r>
              <a:rPr lang="en-US" sz="2000" dirty="0"/>
              <a:t>SPPR: SPI baud rate </a:t>
            </a:r>
            <a:r>
              <a:rPr lang="en-US" sz="2000" dirty="0" err="1"/>
              <a:t>prescale</a:t>
            </a:r>
            <a:r>
              <a:rPr lang="en-US" sz="2000" dirty="0"/>
              <a:t> divisor: divides by n+1</a:t>
            </a:r>
          </a:p>
          <a:p>
            <a:r>
              <a:rPr lang="en-US" sz="2000" dirty="0"/>
              <a:t>SPR: SPI baud rate divisor: divides by 2</a:t>
            </a:r>
            <a:r>
              <a:rPr lang="en-US" sz="2000" baseline="30000" dirty="0"/>
              <a:t>n+1</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err="1"/>
              <a:t>f</a:t>
            </a:r>
            <a:r>
              <a:rPr lang="en-US" sz="2000" baseline="-25000" dirty="0" err="1"/>
              <a:t>SPI</a:t>
            </a:r>
            <a:r>
              <a:rPr lang="en-US" sz="2000" dirty="0"/>
              <a:t> = </a:t>
            </a:r>
            <a:r>
              <a:rPr lang="en-US" sz="2000" dirty="0" err="1"/>
              <a:t>f</a:t>
            </a:r>
            <a:r>
              <a:rPr lang="en-US" sz="2000" baseline="-25000" dirty="0" err="1"/>
              <a:t>bus_clock</a:t>
            </a:r>
            <a:r>
              <a:rPr lang="en-US" sz="2000" dirty="0"/>
              <a:t>/((SPPR+1)*2</a:t>
            </a:r>
            <a:r>
              <a:rPr lang="en-US" sz="2000" baseline="30000" dirty="0"/>
              <a:t>SPR+1</a:t>
            </a:r>
            <a:r>
              <a:rPr lang="en-US" sz="2000" dirty="0"/>
              <a:t>)</a:t>
            </a:r>
          </a:p>
        </p:txBody>
      </p:sp>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1" y="990601"/>
            <a:ext cx="8915400" cy="1090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8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1306" y="2895600"/>
            <a:ext cx="840189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3784035"/>
      </p:ext>
    </p:extLst>
  </p:cSld>
  <p:clrMapOvr>
    <a:masterClrMapping/>
  </p:clrMapOvr>
  <p:transition>
    <p:pull dir="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Normal and Bidirectional Modes</a:t>
            </a:r>
          </a:p>
        </p:txBody>
      </p:sp>
      <p:sp>
        <p:nvSpPr>
          <p:cNvPr id="3" name="Content Placeholder 2"/>
          <p:cNvSpPr>
            <a:spLocks noGrp="1"/>
          </p:cNvSpPr>
          <p:nvPr>
            <p:ph idx="1"/>
          </p:nvPr>
        </p:nvSpPr>
        <p:spPr/>
        <p:txBody>
          <a:bodyPr/>
          <a:lstStyle/>
          <a:p>
            <a:endParaRPr lang="en-US"/>
          </a:p>
        </p:txBody>
      </p:sp>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919148"/>
            <a:ext cx="8991600" cy="26622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8532582"/>
      </p:ext>
    </p:extLst>
  </p:cSld>
  <p:clrMapOvr>
    <a:masterClrMapping/>
  </p:clrMapOvr>
  <p:transition>
    <p:pull dir="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SPI Example: Secure Digital Card Access</a:t>
            </a:r>
          </a:p>
        </p:txBody>
      </p:sp>
      <p:sp>
        <p:nvSpPr>
          <p:cNvPr id="3" name="Content Placeholder 2"/>
          <p:cNvSpPr>
            <a:spLocks noGrp="1"/>
          </p:cNvSpPr>
          <p:nvPr>
            <p:ph idx="1"/>
          </p:nvPr>
        </p:nvSpPr>
        <p:spPr>
          <a:xfrm>
            <a:off x="1752600" y="838200"/>
            <a:ext cx="8915400" cy="5867400"/>
          </a:xfrm>
        </p:spPr>
        <p:txBody>
          <a:bodyPr/>
          <a:lstStyle/>
          <a:p>
            <a:r>
              <a:rPr lang="en-US" sz="2000" dirty="0"/>
              <a:t>SD cards have two </a:t>
            </a:r>
            <a:br>
              <a:rPr lang="en-US" sz="2000" dirty="0"/>
            </a:br>
            <a:r>
              <a:rPr lang="en-US" sz="2000" dirty="0"/>
              <a:t>communication modes</a:t>
            </a:r>
          </a:p>
          <a:p>
            <a:pPr lvl="1"/>
            <a:r>
              <a:rPr lang="en-US" sz="1800" dirty="0"/>
              <a:t>Native 4-bit</a:t>
            </a:r>
          </a:p>
          <a:p>
            <a:pPr lvl="1"/>
            <a:r>
              <a:rPr lang="en-US" sz="1800" dirty="0"/>
              <a:t>Legacy SPI 1-bit</a:t>
            </a:r>
          </a:p>
          <a:p>
            <a:r>
              <a:rPr lang="en-US" sz="2000" dirty="0"/>
              <a:t>SPI mode 0</a:t>
            </a:r>
          </a:p>
          <a:p>
            <a:pPr lvl="1"/>
            <a:r>
              <a:rPr lang="en-US" sz="1800" dirty="0"/>
              <a:t>CPHA=0</a:t>
            </a:r>
          </a:p>
          <a:p>
            <a:pPr lvl="1"/>
            <a:r>
              <a:rPr lang="en-US" sz="1800" dirty="0"/>
              <a:t>CPOL=0</a:t>
            </a:r>
          </a:p>
          <a:p>
            <a:r>
              <a:rPr lang="en-US" sz="2000" dirty="0"/>
              <a:t>V</a:t>
            </a:r>
            <a:r>
              <a:rPr lang="en-US" sz="2000" baseline="-25000" dirty="0"/>
              <a:t>DD</a:t>
            </a:r>
            <a:r>
              <a:rPr lang="en-US" sz="2000" dirty="0"/>
              <a:t> from 2.7 to 3.6 V</a:t>
            </a:r>
          </a:p>
          <a:p>
            <a:r>
              <a:rPr lang="en-US" sz="2000" dirty="0"/>
              <a:t>CS: Chip Select (active low)</a:t>
            </a:r>
          </a:p>
          <a:p>
            <a:r>
              <a:rPr lang="en-US" sz="2000" dirty="0"/>
              <a:t>Source – </a:t>
            </a:r>
            <a:r>
              <a:rPr lang="en-US" sz="2000" dirty="0" err="1"/>
              <a:t>FatFS</a:t>
            </a:r>
            <a:r>
              <a:rPr lang="en-US" sz="2000" dirty="0"/>
              <a:t> FAT File System </a:t>
            </a:r>
            <a:br>
              <a:rPr lang="en-US" sz="2000" dirty="0"/>
            </a:br>
            <a:r>
              <a:rPr lang="en-US" sz="2000" dirty="0"/>
              <a:t>Module: </a:t>
            </a:r>
          </a:p>
          <a:p>
            <a:pPr lvl="1"/>
            <a:r>
              <a:rPr lang="en-US" sz="1800" dirty="0">
                <a:hlinkClick r:id="rId3"/>
              </a:rPr>
              <a:t>http://elm-chan.org/docs/mmc/mmc_e.html</a:t>
            </a:r>
            <a:r>
              <a:rPr lang="en-US" sz="1800" dirty="0"/>
              <a:t> </a:t>
            </a:r>
          </a:p>
          <a:p>
            <a:pPr lvl="1"/>
            <a:r>
              <a:rPr lang="en-US" sz="1800" dirty="0">
                <a:hlinkClick r:id="rId4"/>
              </a:rPr>
              <a:t>http://elm-chan.org/fsw/ff/00index_e.html</a:t>
            </a:r>
            <a:endParaRPr lang="en-US" sz="1800" dirty="0"/>
          </a:p>
        </p:txBody>
      </p:sp>
      <p:sp>
        <p:nvSpPr>
          <p:cNvPr id="5" name="AutoShape 14" descr="https://encrypted-tbn1.google.com/images?q=tbn:ANd9GcQPTY3mP8LxnA8iqK2bzF64S5_-SBiAFleJEqmviSlPuw-jRmrsSg"/>
          <p:cNvSpPr>
            <a:spLocks noChangeAspect="1" noChangeArrowheads="1"/>
          </p:cNvSpPr>
          <p:nvPr/>
        </p:nvSpPr>
        <p:spPr bwMode="auto">
          <a:xfrm>
            <a:off x="1587501" y="-136525"/>
            <a:ext cx="2143125" cy="2143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986" name="Picture 2" descr="http://elm-chan.org/docs/mmc/micro_contact.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4200" y="914400"/>
            <a:ext cx="36195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41988" name="Picture 4" descr="SDC/MMC contact surfac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46392" y="3352800"/>
            <a:ext cx="3645408"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82575"/>
      </p:ext>
    </p:extLst>
  </p:cSld>
  <p:clrMapOvr>
    <a:masterClrMapping/>
  </p:clrMapOvr>
  <p:transition>
    <p:pull dir="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SPI Commands for SD Card</a:t>
            </a:r>
          </a:p>
        </p:txBody>
      </p:sp>
      <p:sp>
        <p:nvSpPr>
          <p:cNvPr id="3" name="Content Placeholder 2"/>
          <p:cNvSpPr>
            <a:spLocks noGrp="1"/>
          </p:cNvSpPr>
          <p:nvPr>
            <p:ph idx="1"/>
          </p:nvPr>
        </p:nvSpPr>
        <p:spPr>
          <a:xfrm>
            <a:off x="1752600" y="2895600"/>
            <a:ext cx="8839200" cy="3962400"/>
          </a:xfrm>
        </p:spPr>
        <p:txBody>
          <a:bodyPr/>
          <a:lstStyle/>
          <a:p>
            <a:r>
              <a:rPr lang="en-US" sz="2000" dirty="0"/>
              <a:t>Host sends a six-byte command packet to card</a:t>
            </a:r>
          </a:p>
          <a:p>
            <a:pPr lvl="1"/>
            <a:r>
              <a:rPr lang="en-US" sz="1800" dirty="0"/>
              <a:t>Index, argument, CRC</a:t>
            </a:r>
          </a:p>
          <a:p>
            <a:endParaRPr lang="en-US" sz="2000" dirty="0"/>
          </a:p>
          <a:p>
            <a:r>
              <a:rPr lang="en-US" sz="2000" dirty="0"/>
              <a:t>Host reads bytes from card until card signals it is ready</a:t>
            </a:r>
          </a:p>
          <a:p>
            <a:pPr lvl="1"/>
            <a:r>
              <a:rPr lang="en-US" sz="1800" dirty="0"/>
              <a:t>Card returns </a:t>
            </a:r>
          </a:p>
          <a:p>
            <a:pPr lvl="2"/>
            <a:r>
              <a:rPr lang="en-US" sz="1800" dirty="0"/>
              <a:t>0xff while busy</a:t>
            </a:r>
          </a:p>
          <a:p>
            <a:pPr lvl="2"/>
            <a:r>
              <a:rPr lang="en-US" sz="1800" dirty="0"/>
              <a:t>0x00 when ready without errors</a:t>
            </a:r>
          </a:p>
          <a:p>
            <a:pPr lvl="2"/>
            <a:r>
              <a:rPr lang="en-US" sz="1800" dirty="0"/>
              <a:t>0x01-0x7f when error has occurred</a:t>
            </a:r>
          </a:p>
          <a:p>
            <a:pPr lvl="1"/>
            <a:endParaRPr lang="en-US" sz="1800" dirty="0"/>
          </a:p>
          <a:p>
            <a:endParaRPr lang="en-US" sz="2000" dirty="0"/>
          </a:p>
        </p:txBody>
      </p:sp>
      <p:pic>
        <p:nvPicPr>
          <p:cNvPr id="43010" name="Picture 2" descr="cmd fr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4164" y="892175"/>
            <a:ext cx="8963837" cy="192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264726"/>
      </p:ext>
    </p:extLst>
  </p:cSld>
  <p:clrMapOvr>
    <a:masterClrMapping/>
  </p:clrMapOvr>
  <p:transition>
    <p:pull dir="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SD Card Transactions</a:t>
            </a:r>
          </a:p>
        </p:txBody>
      </p:sp>
      <p:sp>
        <p:nvSpPr>
          <p:cNvPr id="3" name="Content Placeholder 2"/>
          <p:cNvSpPr>
            <a:spLocks noGrp="1"/>
          </p:cNvSpPr>
          <p:nvPr>
            <p:ph idx="1"/>
          </p:nvPr>
        </p:nvSpPr>
        <p:spPr/>
        <p:txBody>
          <a:bodyPr/>
          <a:lstStyle/>
          <a:p>
            <a:r>
              <a:rPr lang="en-US" dirty="0"/>
              <a:t>Single Block Read</a:t>
            </a:r>
          </a:p>
          <a:p>
            <a:endParaRPr lang="en-US" dirty="0"/>
          </a:p>
          <a:p>
            <a:endParaRPr lang="en-US" dirty="0"/>
          </a:p>
          <a:p>
            <a:r>
              <a:rPr lang="en-US" dirty="0"/>
              <a:t>Multiple Block Read</a:t>
            </a:r>
          </a:p>
          <a:p>
            <a:endParaRPr lang="en-US" dirty="0"/>
          </a:p>
          <a:p>
            <a:endParaRPr lang="en-US" dirty="0"/>
          </a:p>
          <a:p>
            <a:endParaRPr lang="en-US" dirty="0"/>
          </a:p>
          <a:p>
            <a:r>
              <a:rPr lang="en-US" dirty="0"/>
              <a:t>Single Block Write</a:t>
            </a:r>
          </a:p>
          <a:p>
            <a:endParaRPr lang="en-US" dirty="0"/>
          </a:p>
          <a:p>
            <a:endParaRPr lang="en-US" dirty="0"/>
          </a:p>
          <a:p>
            <a:endParaRPr lang="en-US" dirty="0"/>
          </a:p>
          <a:p>
            <a:r>
              <a:rPr lang="en-US" dirty="0" err="1"/>
              <a:t>Multipe</a:t>
            </a:r>
            <a:r>
              <a:rPr lang="en-US" dirty="0"/>
              <a:t> Block Write</a:t>
            </a:r>
          </a:p>
        </p:txBody>
      </p:sp>
      <p:pic>
        <p:nvPicPr>
          <p:cNvPr id="44034" name="Picture 2" descr="http://elm-chan.org/docs/mmc/rs.png"/>
          <p:cNvPicPr>
            <a:picLocks noChangeAspect="1" noChangeArrowheads="1"/>
          </p:cNvPicPr>
          <p:nvPr/>
        </p:nvPicPr>
        <p:blipFill rotWithShape="1">
          <a:blip r:embed="rId3">
            <a:extLst>
              <a:ext uri="{28A0092B-C50C-407E-A947-70E740481C1C}">
                <a14:useLocalDpi xmlns:a14="http://schemas.microsoft.com/office/drawing/2010/main" val="0"/>
              </a:ext>
            </a:extLst>
          </a:blip>
          <a:srcRect t="25758" b="19091"/>
          <a:stretch/>
        </p:blipFill>
        <p:spPr bwMode="auto">
          <a:xfrm>
            <a:off x="3016250" y="1403350"/>
            <a:ext cx="3333750" cy="577850"/>
          </a:xfrm>
          <a:prstGeom prst="rect">
            <a:avLst/>
          </a:prstGeom>
          <a:noFill/>
          <a:extLst>
            <a:ext uri="{909E8E84-426E-40DD-AFC4-6F175D3DCCD1}">
              <a14:hiddenFill xmlns:a14="http://schemas.microsoft.com/office/drawing/2010/main">
                <a:solidFill>
                  <a:srgbClr val="FFFFFF"/>
                </a:solidFill>
              </a14:hiddenFill>
            </a:ext>
          </a:extLst>
        </p:spPr>
      </p:pic>
      <p:pic>
        <p:nvPicPr>
          <p:cNvPr id="44036" name="Picture 4" descr="http://elm-chan.org/docs/mmc/rm.png"/>
          <p:cNvPicPr>
            <a:picLocks noChangeAspect="1" noChangeArrowheads="1"/>
          </p:cNvPicPr>
          <p:nvPr/>
        </p:nvPicPr>
        <p:blipFill rotWithShape="1">
          <a:blip r:embed="rId4">
            <a:extLst>
              <a:ext uri="{28A0092B-C50C-407E-A947-70E740481C1C}">
                <a14:useLocalDpi xmlns:a14="http://schemas.microsoft.com/office/drawing/2010/main" val="0"/>
              </a:ext>
            </a:extLst>
          </a:blip>
          <a:srcRect t="6667" b="7879"/>
          <a:stretch/>
        </p:blipFill>
        <p:spPr bwMode="auto">
          <a:xfrm>
            <a:off x="2971800" y="2362200"/>
            <a:ext cx="6667500" cy="895350"/>
          </a:xfrm>
          <a:prstGeom prst="rect">
            <a:avLst/>
          </a:prstGeom>
          <a:noFill/>
          <a:extLst>
            <a:ext uri="{909E8E84-426E-40DD-AFC4-6F175D3DCCD1}">
              <a14:hiddenFill xmlns:a14="http://schemas.microsoft.com/office/drawing/2010/main">
                <a:solidFill>
                  <a:srgbClr val="FFFFFF"/>
                </a:solidFill>
              </a14:hiddenFill>
            </a:ext>
          </a:extLst>
        </p:spPr>
      </p:pic>
      <p:pic>
        <p:nvPicPr>
          <p:cNvPr id="44038" name="Picture 6" descr="http://elm-chan.org/docs/mmc/ws.png"/>
          <p:cNvPicPr>
            <a:picLocks noChangeAspect="1" noChangeArrowheads="1"/>
          </p:cNvPicPr>
          <p:nvPr/>
        </p:nvPicPr>
        <p:blipFill rotWithShape="1">
          <a:blip r:embed="rId5">
            <a:extLst>
              <a:ext uri="{28A0092B-C50C-407E-A947-70E740481C1C}">
                <a14:useLocalDpi xmlns:a14="http://schemas.microsoft.com/office/drawing/2010/main" val="0"/>
              </a:ext>
            </a:extLst>
          </a:blip>
          <a:srcRect t="7273" b="8363"/>
          <a:stretch/>
        </p:blipFill>
        <p:spPr bwMode="auto">
          <a:xfrm>
            <a:off x="2968625" y="3733800"/>
            <a:ext cx="3429000" cy="883920"/>
          </a:xfrm>
          <a:prstGeom prst="rect">
            <a:avLst/>
          </a:prstGeom>
          <a:noFill/>
          <a:extLst>
            <a:ext uri="{909E8E84-426E-40DD-AFC4-6F175D3DCCD1}">
              <a14:hiddenFill xmlns:a14="http://schemas.microsoft.com/office/drawing/2010/main">
                <a:solidFill>
                  <a:srgbClr val="FFFFFF"/>
                </a:solidFill>
              </a14:hiddenFill>
            </a:ext>
          </a:extLst>
        </p:spPr>
      </p:pic>
      <p:pic>
        <p:nvPicPr>
          <p:cNvPr id="44040" name="Picture 8" descr="http://elm-chan.org/docs/mmc/wm.png"/>
          <p:cNvPicPr>
            <a:picLocks noChangeAspect="1" noChangeArrowheads="1"/>
          </p:cNvPicPr>
          <p:nvPr/>
        </p:nvPicPr>
        <p:blipFill rotWithShape="1">
          <a:blip r:embed="rId6">
            <a:extLst>
              <a:ext uri="{28A0092B-C50C-407E-A947-70E740481C1C}">
                <a14:useLocalDpi xmlns:a14="http://schemas.microsoft.com/office/drawing/2010/main" val="0"/>
              </a:ext>
            </a:extLst>
          </a:blip>
          <a:srcRect t="8000" b="8363"/>
          <a:stretch/>
        </p:blipFill>
        <p:spPr bwMode="auto">
          <a:xfrm>
            <a:off x="2959100" y="5105401"/>
            <a:ext cx="6667500" cy="876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580699"/>
      </p:ext>
    </p:extLst>
  </p:cSld>
  <p:clrMapOvr>
    <a:masterClrMapping/>
  </p:clrMapOvr>
  <p:transition>
    <p:pull dir="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6313" y="3124201"/>
            <a:ext cx="7772400" cy="1362075"/>
          </a:xfrm>
        </p:spPr>
        <p:txBody>
          <a:bodyPr/>
          <a:lstStyle/>
          <a:p>
            <a:r>
              <a:rPr lang="en-US" dirty="0"/>
              <a:t>I</a:t>
            </a:r>
            <a:r>
              <a:rPr lang="en-US" baseline="30000" dirty="0"/>
              <a:t>2</a:t>
            </a:r>
            <a:r>
              <a:rPr lang="en-US" dirty="0"/>
              <a:t>C Communications</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07007205"/>
      </p:ext>
    </p:extLst>
  </p:cSld>
  <p:clrMapOvr>
    <a:masterClrMapping/>
  </p:clrMapOvr>
  <p:transition>
    <p:pull dir="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a:t>
            </a:r>
            <a:r>
              <a:rPr lang="en-US" baseline="30000" dirty="0"/>
              <a:t>2</a:t>
            </a:r>
            <a:r>
              <a:rPr lang="en-US" dirty="0"/>
              <a:t>C Bus Overview</a:t>
            </a:r>
          </a:p>
        </p:txBody>
      </p:sp>
      <p:sp>
        <p:nvSpPr>
          <p:cNvPr id="3" name="Content Placeholder 2"/>
          <p:cNvSpPr>
            <a:spLocks noGrp="1"/>
          </p:cNvSpPr>
          <p:nvPr>
            <p:ph sz="half" idx="1"/>
          </p:nvPr>
        </p:nvSpPr>
        <p:spPr>
          <a:xfrm>
            <a:off x="1752600" y="838200"/>
            <a:ext cx="5029201" cy="5867400"/>
          </a:xfrm>
        </p:spPr>
        <p:txBody>
          <a:bodyPr/>
          <a:lstStyle/>
          <a:p>
            <a:pPr>
              <a:spcBef>
                <a:spcPts val="0"/>
              </a:spcBef>
            </a:pPr>
            <a:r>
              <a:rPr lang="en-US" sz="2000" dirty="0"/>
              <a:t>“Inter-Integrated Circuit” bus</a:t>
            </a:r>
          </a:p>
          <a:p>
            <a:pPr>
              <a:spcBef>
                <a:spcPts val="0"/>
              </a:spcBef>
            </a:pPr>
            <a:endParaRPr lang="en-US" sz="2000" dirty="0"/>
          </a:p>
          <a:p>
            <a:pPr>
              <a:spcBef>
                <a:spcPts val="0"/>
              </a:spcBef>
            </a:pPr>
            <a:r>
              <a:rPr lang="en-US" sz="2000" dirty="0"/>
              <a:t>Multiple devices connected by a shared serial bus</a:t>
            </a:r>
          </a:p>
          <a:p>
            <a:pPr>
              <a:spcBef>
                <a:spcPts val="0"/>
              </a:spcBef>
            </a:pPr>
            <a:endParaRPr lang="en-US" sz="2000" dirty="0"/>
          </a:p>
          <a:p>
            <a:pPr>
              <a:spcBef>
                <a:spcPts val="0"/>
              </a:spcBef>
            </a:pPr>
            <a:r>
              <a:rPr lang="en-US" sz="2000" dirty="0"/>
              <a:t>Bus is typically controlled by master device, slaves respond when addressed</a:t>
            </a:r>
          </a:p>
          <a:p>
            <a:pPr>
              <a:spcBef>
                <a:spcPts val="0"/>
              </a:spcBef>
            </a:pPr>
            <a:endParaRPr lang="en-US" sz="2000" dirty="0"/>
          </a:p>
          <a:p>
            <a:pPr>
              <a:spcBef>
                <a:spcPts val="0"/>
              </a:spcBef>
            </a:pPr>
            <a:r>
              <a:rPr lang="en-US" sz="2000" dirty="0"/>
              <a:t>I</a:t>
            </a:r>
            <a:r>
              <a:rPr lang="en-US" sz="2000" baseline="30000" dirty="0"/>
              <a:t>2</a:t>
            </a:r>
            <a:r>
              <a:rPr lang="en-US" sz="2000" dirty="0"/>
              <a:t>C bus has two signal lines</a:t>
            </a:r>
          </a:p>
          <a:p>
            <a:pPr lvl="1">
              <a:spcBef>
                <a:spcPts val="0"/>
              </a:spcBef>
            </a:pPr>
            <a:r>
              <a:rPr lang="en-US" sz="1800" dirty="0"/>
              <a:t>SCL: Serial clock</a:t>
            </a:r>
          </a:p>
          <a:p>
            <a:pPr lvl="1">
              <a:spcBef>
                <a:spcPts val="0"/>
              </a:spcBef>
            </a:pPr>
            <a:r>
              <a:rPr lang="en-US" sz="1800" dirty="0"/>
              <a:t>SDA: Serial data</a:t>
            </a:r>
          </a:p>
          <a:p>
            <a:pPr>
              <a:spcBef>
                <a:spcPts val="0"/>
              </a:spcBef>
            </a:pPr>
            <a:endParaRPr lang="en-US" sz="2000" dirty="0"/>
          </a:p>
          <a:p>
            <a:pPr>
              <a:spcBef>
                <a:spcPts val="0"/>
              </a:spcBef>
            </a:pPr>
            <a:r>
              <a:rPr lang="en-US" sz="2000" dirty="0"/>
              <a:t>Full details available in “The I</a:t>
            </a:r>
            <a:r>
              <a:rPr lang="en-US" sz="2000" baseline="30000" dirty="0"/>
              <a:t>2</a:t>
            </a:r>
            <a:r>
              <a:rPr lang="en-US" sz="2000" dirty="0"/>
              <a:t>C-bus Specification” </a:t>
            </a:r>
          </a:p>
        </p:txBody>
      </p:sp>
      <p:pic>
        <p:nvPicPr>
          <p:cNvPr id="1331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4010"/>
          <a:stretch/>
        </p:blipFill>
        <p:spPr bwMode="auto">
          <a:xfrm>
            <a:off x="7210426" y="881744"/>
            <a:ext cx="2976954" cy="5290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8026051"/>
      </p:ext>
    </p:extLst>
  </p:cSld>
  <p:clrMapOvr>
    <a:masterClrMapping/>
  </p:clrMapOvr>
  <p:transition>
    <p:pull dir="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a:t>
            </a:r>
            <a:r>
              <a:rPr lang="en-US" baseline="30000" dirty="0"/>
              <a:t>2</a:t>
            </a:r>
            <a:r>
              <a:rPr lang="en-US" dirty="0"/>
              <a:t>C Bus Connections</a:t>
            </a:r>
          </a:p>
        </p:txBody>
      </p:sp>
      <p:sp>
        <p:nvSpPr>
          <p:cNvPr id="3" name="Content Placeholder 2"/>
          <p:cNvSpPr>
            <a:spLocks noGrp="1"/>
          </p:cNvSpPr>
          <p:nvPr>
            <p:ph sz="half" idx="1"/>
          </p:nvPr>
        </p:nvSpPr>
        <p:spPr>
          <a:xfrm>
            <a:off x="1752600" y="3962400"/>
            <a:ext cx="8705850" cy="2743200"/>
          </a:xfrm>
        </p:spPr>
        <p:txBody>
          <a:bodyPr/>
          <a:lstStyle/>
          <a:p>
            <a:r>
              <a:rPr lang="en-US" sz="2000" dirty="0"/>
              <a:t>Resistors pull up lines to V</a:t>
            </a:r>
            <a:r>
              <a:rPr lang="en-US" sz="2000" baseline="-25000" dirty="0"/>
              <a:t>DD</a:t>
            </a:r>
          </a:p>
          <a:p>
            <a:endParaRPr lang="en-US" sz="2000" dirty="0"/>
          </a:p>
          <a:p>
            <a:r>
              <a:rPr lang="en-US" sz="2000" dirty="0"/>
              <a:t>Open-drain transistors pull lines down to ground</a:t>
            </a:r>
          </a:p>
          <a:p>
            <a:endParaRPr lang="en-US" sz="2000" dirty="0"/>
          </a:p>
          <a:p>
            <a:r>
              <a:rPr lang="en-US" sz="2000" dirty="0"/>
              <a:t>Master generates SCL clock signal </a:t>
            </a:r>
          </a:p>
          <a:p>
            <a:pPr lvl="1"/>
            <a:r>
              <a:rPr lang="en-US" sz="1800" dirty="0"/>
              <a:t>Can range up to 400 kHz, 1 MHz, or more</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7914" y="914401"/>
            <a:ext cx="5242686" cy="2999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4106696"/>
      </p:ext>
    </p:extLst>
  </p:cSld>
  <p:clrMapOvr>
    <a:masterClrMapping/>
  </p:clrMapOvr>
  <p:transition>
    <p:pull dir="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a:t>
            </a:r>
            <a:r>
              <a:rPr lang="en-US" baseline="30000" dirty="0"/>
              <a:t>2</a:t>
            </a:r>
            <a:r>
              <a:rPr lang="en-US" dirty="0"/>
              <a:t>C Message Format</a:t>
            </a:r>
          </a:p>
        </p:txBody>
      </p:sp>
      <p:sp>
        <p:nvSpPr>
          <p:cNvPr id="3" name="Content Placeholder 2"/>
          <p:cNvSpPr>
            <a:spLocks noGrp="1"/>
          </p:cNvSpPr>
          <p:nvPr>
            <p:ph sz="half" idx="1"/>
          </p:nvPr>
        </p:nvSpPr>
        <p:spPr>
          <a:xfrm>
            <a:off x="479999" y="3810000"/>
            <a:ext cx="11308202" cy="3048000"/>
          </a:xfrm>
        </p:spPr>
        <p:txBody>
          <a:bodyPr numCol="2"/>
          <a:lstStyle/>
          <a:p>
            <a:pPr>
              <a:spcBef>
                <a:spcPts val="0"/>
              </a:spcBef>
            </a:pPr>
            <a:r>
              <a:rPr lang="en-US" dirty="0"/>
              <a:t>Message-oriented data transfer with four parts</a:t>
            </a:r>
          </a:p>
          <a:p>
            <a:pPr marL="914400" lvl="1" indent="-457200">
              <a:spcBef>
                <a:spcPts val="0"/>
              </a:spcBef>
              <a:buFont typeface="+mj-lt"/>
              <a:buAutoNum type="arabicPeriod"/>
            </a:pPr>
            <a:r>
              <a:rPr lang="en-US" dirty="0"/>
              <a:t>Start condition</a:t>
            </a:r>
          </a:p>
          <a:p>
            <a:pPr marL="914400" lvl="1" indent="-457200">
              <a:spcBef>
                <a:spcPts val="0"/>
              </a:spcBef>
              <a:buFont typeface="+mj-lt"/>
              <a:buAutoNum type="arabicPeriod"/>
            </a:pPr>
            <a:r>
              <a:rPr lang="en-US" dirty="0"/>
              <a:t>Slave Address transmission</a:t>
            </a:r>
            <a:endParaRPr lang="en-US" sz="1600" dirty="0"/>
          </a:p>
          <a:p>
            <a:pPr lvl="2">
              <a:spcBef>
                <a:spcPts val="0"/>
              </a:spcBef>
            </a:pPr>
            <a:r>
              <a:rPr lang="en-US" sz="1800" dirty="0"/>
              <a:t>Address</a:t>
            </a:r>
          </a:p>
          <a:p>
            <a:pPr lvl="2">
              <a:spcBef>
                <a:spcPts val="0"/>
              </a:spcBef>
            </a:pPr>
            <a:r>
              <a:rPr lang="en-US" sz="1800" dirty="0"/>
              <a:t>Command (read or write)</a:t>
            </a:r>
          </a:p>
          <a:p>
            <a:pPr lvl="2">
              <a:spcBef>
                <a:spcPts val="0"/>
              </a:spcBef>
            </a:pPr>
            <a:r>
              <a:rPr lang="en-US" sz="1800" dirty="0"/>
              <a:t>Acknowledgement by receiver</a:t>
            </a:r>
          </a:p>
          <a:p>
            <a:pPr marL="914400" lvl="1" indent="-457200">
              <a:spcBef>
                <a:spcPts val="0"/>
              </a:spcBef>
              <a:buFont typeface="+mj-lt"/>
              <a:buAutoNum type="arabicPeriod"/>
            </a:pPr>
            <a:r>
              <a:rPr lang="en-US" dirty="0"/>
              <a:t>Data fields</a:t>
            </a:r>
          </a:p>
          <a:p>
            <a:pPr lvl="2">
              <a:spcBef>
                <a:spcPts val="0"/>
              </a:spcBef>
            </a:pPr>
            <a:r>
              <a:rPr lang="en-US" sz="1800" dirty="0"/>
              <a:t>Data byte</a:t>
            </a:r>
          </a:p>
          <a:p>
            <a:pPr lvl="2">
              <a:spcBef>
                <a:spcPts val="0"/>
              </a:spcBef>
            </a:pPr>
            <a:r>
              <a:rPr lang="en-US" sz="1800" dirty="0"/>
              <a:t>Acknowledgement by receiver</a:t>
            </a:r>
          </a:p>
          <a:p>
            <a:pPr marL="914400" lvl="1" indent="-457200">
              <a:spcBef>
                <a:spcPts val="0"/>
              </a:spcBef>
              <a:buFont typeface="+mj-lt"/>
              <a:buAutoNum type="arabicPeriod"/>
            </a:pPr>
            <a:r>
              <a:rPr lang="en-US" dirty="0"/>
              <a:t>Stop condition</a:t>
            </a:r>
          </a:p>
          <a:p>
            <a:r>
              <a:rPr lang="en-US" sz="2400" dirty="0"/>
              <a:t>Message is made of</a:t>
            </a:r>
          </a:p>
          <a:p>
            <a:pPr lvl="1"/>
            <a:r>
              <a:rPr lang="en-US" sz="2000" dirty="0"/>
              <a:t>Signals: Start, Stop, Repeated Start</a:t>
            </a:r>
          </a:p>
          <a:p>
            <a:pPr lvl="1"/>
            <a:r>
              <a:rPr lang="en-US" dirty="0"/>
              <a:t>Bytes</a:t>
            </a:r>
          </a:p>
          <a:p>
            <a:pPr lvl="1"/>
            <a:r>
              <a:rPr lang="en-US" sz="2000" dirty="0"/>
              <a:t>Acknowledgement bits</a:t>
            </a:r>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925290"/>
            <a:ext cx="8915400" cy="246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Group 5"/>
          <p:cNvGrpSpPr/>
          <p:nvPr/>
        </p:nvGrpSpPr>
        <p:grpSpPr>
          <a:xfrm>
            <a:off x="1752600" y="990600"/>
            <a:ext cx="8915400" cy="2400464"/>
            <a:chOff x="228600" y="990600"/>
            <a:chExt cx="8915400" cy="2133600"/>
          </a:xfrm>
        </p:grpSpPr>
        <p:sp>
          <p:nvSpPr>
            <p:cNvPr id="4" name="Rectangle 3"/>
            <p:cNvSpPr/>
            <p:nvPr/>
          </p:nvSpPr>
          <p:spPr bwMode="auto">
            <a:xfrm>
              <a:off x="228600" y="1001489"/>
              <a:ext cx="609600" cy="2122711"/>
            </a:xfrm>
            <a:prstGeom prst="rect">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7" name="Rectangle 6"/>
            <p:cNvSpPr/>
            <p:nvPr/>
          </p:nvSpPr>
          <p:spPr bwMode="auto">
            <a:xfrm>
              <a:off x="990600" y="990600"/>
              <a:ext cx="3429000" cy="2122711"/>
            </a:xfrm>
            <a:prstGeom prst="rect">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8" name="Rectangle 7"/>
            <p:cNvSpPr/>
            <p:nvPr/>
          </p:nvSpPr>
          <p:spPr bwMode="auto">
            <a:xfrm>
              <a:off x="5029200" y="990600"/>
              <a:ext cx="3429000" cy="2122711"/>
            </a:xfrm>
            <a:prstGeom prst="rect">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9" name="Rectangle 8"/>
            <p:cNvSpPr/>
            <p:nvPr/>
          </p:nvSpPr>
          <p:spPr bwMode="auto">
            <a:xfrm>
              <a:off x="8534400" y="990600"/>
              <a:ext cx="609600" cy="2122711"/>
            </a:xfrm>
            <a:prstGeom prst="rect">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grpSp>
    </p:spTree>
    <p:extLst>
      <p:ext uri="{BB962C8B-B14F-4D97-AF65-F5344CB8AC3E}">
        <p14:creationId xmlns:p14="http://schemas.microsoft.com/office/powerpoint/2010/main" val="2120359920"/>
      </p:ext>
    </p:extLst>
  </p:cSld>
  <p:clrMapOvr>
    <a:masterClrMapping/>
  </p:clrMapOvr>
  <p:transition>
    <p:pull dir="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Master Writing Data to Slave</a:t>
            </a:r>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2" y="1137096"/>
            <a:ext cx="8686798" cy="3587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2416914"/>
      </p:ext>
    </p:extLst>
  </p:cSld>
  <p:clrMapOvr>
    <a:masterClrMapping/>
  </p:clrMapOvr>
  <p:transition>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Parallel Buses</a:t>
            </a:r>
          </a:p>
        </p:txBody>
      </p:sp>
      <p:sp>
        <p:nvSpPr>
          <p:cNvPr id="6147" name="Content Placeholder 2"/>
          <p:cNvSpPr>
            <a:spLocks noGrp="1"/>
          </p:cNvSpPr>
          <p:nvPr>
            <p:ph idx="1"/>
          </p:nvPr>
        </p:nvSpPr>
        <p:spPr>
          <a:xfrm>
            <a:off x="1752600" y="3733800"/>
            <a:ext cx="8839200" cy="3124200"/>
          </a:xfrm>
        </p:spPr>
        <p:txBody>
          <a:bodyPr/>
          <a:lstStyle/>
          <a:p>
            <a:r>
              <a:rPr lang="en-US" sz="2000" dirty="0"/>
              <a:t>All devices use buses to share data, read and write signals</a:t>
            </a:r>
          </a:p>
          <a:p>
            <a:r>
              <a:rPr lang="en-US" sz="2000" dirty="0"/>
              <a:t>MCU uses individual select lines to address each peripheral</a:t>
            </a:r>
          </a:p>
          <a:p>
            <a:r>
              <a:rPr lang="en-US" sz="2000" dirty="0"/>
              <a:t>MCU requires fewer pins for data, but still one per data bit</a:t>
            </a:r>
          </a:p>
          <a:p>
            <a:pPr marL="652463" lvl="2" indent="-301625"/>
            <a:r>
              <a:rPr lang="en-US" sz="1800" dirty="0"/>
              <a:t>Need 4 + (8+2) = 14 pins on MCU to communicate</a:t>
            </a:r>
          </a:p>
          <a:p>
            <a:r>
              <a:rPr lang="en-US" sz="2000" dirty="0"/>
              <a:t>MCU can communicate with only one peripheral at a time</a:t>
            </a:r>
          </a:p>
        </p:txBody>
      </p:sp>
      <p:graphicFrame>
        <p:nvGraphicFramePr>
          <p:cNvPr id="6148" name="Object 3"/>
          <p:cNvGraphicFramePr>
            <a:graphicFrameLocks noChangeAspect="1"/>
          </p:cNvGraphicFramePr>
          <p:nvPr/>
        </p:nvGraphicFramePr>
        <p:xfrm>
          <a:off x="2895601" y="1447800"/>
          <a:ext cx="7197725" cy="1720850"/>
        </p:xfrm>
        <a:graphic>
          <a:graphicData uri="http://schemas.openxmlformats.org/presentationml/2006/ole">
            <mc:AlternateContent xmlns:mc="http://schemas.openxmlformats.org/markup-compatibility/2006">
              <mc:Choice xmlns:v="urn:schemas-microsoft-com:vml" Requires="v">
                <p:oleObj spid="_x0000_s6286" name="Visio" r:id="rId4" imgW="5603638" imgH="1340280" progId="Visio.Drawing.11">
                  <p:embed/>
                </p:oleObj>
              </mc:Choice>
              <mc:Fallback>
                <p:oleObj name="Visio" r:id="rId4" imgW="5603638" imgH="1340280"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1" y="1447800"/>
                        <a:ext cx="7197725"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pull dir="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Master Reading Data from Slave</a:t>
            </a:r>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2" y="994386"/>
            <a:ext cx="8839199" cy="1975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46896"/>
          <a:stretch/>
        </p:blipFill>
        <p:spPr bwMode="auto">
          <a:xfrm>
            <a:off x="1752602" y="2819400"/>
            <a:ext cx="8686798"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6906466"/>
      </p:ext>
    </p:extLst>
  </p:cSld>
  <p:clrMapOvr>
    <a:masterClrMapping/>
  </p:clrMapOvr>
  <p:transition>
    <p:pull dir="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a:t>
            </a:r>
            <a:r>
              <a:rPr lang="en-US" baseline="30000" dirty="0"/>
              <a:t>2</a:t>
            </a:r>
            <a:r>
              <a:rPr lang="en-US" dirty="0"/>
              <a:t>C Addressing: Devices and Registers</a:t>
            </a:r>
          </a:p>
        </p:txBody>
      </p:sp>
      <p:sp>
        <p:nvSpPr>
          <p:cNvPr id="3" name="Content Placeholder 2"/>
          <p:cNvSpPr>
            <a:spLocks noGrp="1"/>
          </p:cNvSpPr>
          <p:nvPr>
            <p:ph sz="half" idx="1"/>
          </p:nvPr>
        </p:nvSpPr>
        <p:spPr>
          <a:xfrm>
            <a:off x="480000" y="1143000"/>
            <a:ext cx="6251298" cy="5486400"/>
          </a:xfrm>
        </p:spPr>
        <p:txBody>
          <a:bodyPr/>
          <a:lstStyle/>
          <a:p>
            <a:r>
              <a:rPr lang="en-US" dirty="0"/>
              <a:t>Slave device addressing</a:t>
            </a:r>
          </a:p>
          <a:p>
            <a:pPr lvl="1"/>
            <a:r>
              <a:rPr lang="en-US" dirty="0"/>
              <a:t>Each slave device has a seven-bit address</a:t>
            </a:r>
          </a:p>
          <a:p>
            <a:pPr lvl="1"/>
            <a:r>
              <a:rPr lang="en-US" dirty="0"/>
              <a:t>Can support up to 2</a:t>
            </a:r>
            <a:r>
              <a:rPr lang="en-US" baseline="30000" dirty="0"/>
              <a:t>7</a:t>
            </a:r>
            <a:r>
              <a:rPr lang="en-US" dirty="0"/>
              <a:t>=128 different devices on same bus</a:t>
            </a:r>
          </a:p>
          <a:p>
            <a:pPr lvl="1"/>
            <a:r>
              <a:rPr lang="en-US" dirty="0"/>
              <a:t>Different types of device have different default addresses</a:t>
            </a:r>
          </a:p>
          <a:p>
            <a:pPr lvl="1"/>
            <a:r>
              <a:rPr lang="en-US" dirty="0"/>
              <a:t>Sometimes can select a secondary default address by tying a device pin to a different logic level</a:t>
            </a:r>
          </a:p>
          <a:p>
            <a:r>
              <a:rPr lang="en-US" dirty="0"/>
              <a:t>Register addressing</a:t>
            </a:r>
          </a:p>
          <a:p>
            <a:pPr lvl="1"/>
            <a:r>
              <a:rPr lang="en-US" dirty="0"/>
              <a:t>I2C devices may have multiple control, status, data registers and even data memory internally – how do we get at it?</a:t>
            </a:r>
          </a:p>
          <a:p>
            <a:pPr lvl="1"/>
            <a:r>
              <a:rPr lang="en-US" dirty="0"/>
              <a:t>Use the first byte of data as a </a:t>
            </a:r>
            <a:r>
              <a:rPr lang="en-US" b="1" i="1" dirty="0"/>
              <a:t>register </a:t>
            </a:r>
            <a:r>
              <a:rPr lang="en-US" dirty="0"/>
              <a:t>address</a:t>
            </a:r>
          </a:p>
          <a:p>
            <a:pPr lvl="1"/>
            <a:r>
              <a:rPr lang="en-US" dirty="0"/>
              <a:t>Example: First seven registers of MMA8451 I2C accelerometer</a:t>
            </a:r>
            <a:endParaRPr lang="en-US" sz="1800" dirty="0"/>
          </a:p>
        </p:txBody>
      </p:sp>
      <p:grpSp>
        <p:nvGrpSpPr>
          <p:cNvPr id="4" name="Group 3"/>
          <p:cNvGrpSpPr/>
          <p:nvPr/>
        </p:nvGrpSpPr>
        <p:grpSpPr>
          <a:xfrm>
            <a:off x="6934200" y="3316654"/>
            <a:ext cx="3895447" cy="3124129"/>
            <a:chOff x="228601" y="914400"/>
            <a:chExt cx="5047569" cy="4048125"/>
          </a:xfrm>
        </p:grpSpPr>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69146"/>
            <a:stretch/>
          </p:blipFill>
          <p:spPr bwMode="auto">
            <a:xfrm>
              <a:off x="228601" y="914400"/>
              <a:ext cx="2906486"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76347"/>
            <a:stretch/>
          </p:blipFill>
          <p:spPr bwMode="auto">
            <a:xfrm>
              <a:off x="3048000" y="914400"/>
              <a:ext cx="2228170"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3" name="Group 12"/>
          <p:cNvGrpSpPr/>
          <p:nvPr/>
        </p:nvGrpSpPr>
        <p:grpSpPr>
          <a:xfrm>
            <a:off x="7010400" y="907989"/>
            <a:ext cx="3209056" cy="2389694"/>
            <a:chOff x="5867400" y="852488"/>
            <a:chExt cx="3209056" cy="2389694"/>
          </a:xfrm>
        </p:grpSpPr>
        <p:pic>
          <p:nvPicPr>
            <p:cNvPr id="7"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4010"/>
            <a:stretch/>
          </p:blipFill>
          <p:spPr bwMode="auto">
            <a:xfrm>
              <a:off x="6914558" y="852488"/>
              <a:ext cx="1344687" cy="2389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6149694" y="1039306"/>
              <a:ext cx="825867" cy="461665"/>
            </a:xfrm>
            <a:prstGeom prst="rect">
              <a:avLst/>
            </a:prstGeom>
            <a:noFill/>
          </p:spPr>
          <p:txBody>
            <a:bodyPr wrap="none" rtlCol="0">
              <a:spAutoFit/>
            </a:bodyPr>
            <a:lstStyle/>
            <a:p>
              <a:r>
                <a:rPr lang="en-US" dirty="0">
                  <a:solidFill>
                    <a:srgbClr val="00B050"/>
                  </a:solidFill>
                  <a:latin typeface="Segoe UI" panose="020B0502040204020203" pitchFamily="34" charset="0"/>
                  <a:cs typeface="Segoe UI" panose="020B0502040204020203" pitchFamily="34" charset="0"/>
                </a:rPr>
                <a:t>0x32</a:t>
              </a:r>
            </a:p>
          </p:txBody>
        </p:sp>
        <p:sp>
          <p:nvSpPr>
            <p:cNvPr id="9" name="TextBox 8"/>
            <p:cNvSpPr txBox="1"/>
            <p:nvPr/>
          </p:nvSpPr>
          <p:spPr>
            <a:xfrm>
              <a:off x="8241933" y="1443335"/>
              <a:ext cx="825867" cy="461665"/>
            </a:xfrm>
            <a:prstGeom prst="rect">
              <a:avLst/>
            </a:prstGeom>
            <a:noFill/>
          </p:spPr>
          <p:txBody>
            <a:bodyPr wrap="none" rtlCol="0">
              <a:spAutoFit/>
            </a:bodyPr>
            <a:lstStyle/>
            <a:p>
              <a:r>
                <a:rPr lang="en-US" dirty="0">
                  <a:solidFill>
                    <a:srgbClr val="00B050"/>
                  </a:solidFill>
                  <a:latin typeface="Segoe UI" panose="020B0502040204020203" pitchFamily="34" charset="0"/>
                  <a:cs typeface="Segoe UI" panose="020B0502040204020203" pitchFamily="34" charset="0"/>
                </a:rPr>
                <a:t>0x16</a:t>
              </a:r>
            </a:p>
          </p:txBody>
        </p:sp>
        <p:sp>
          <p:nvSpPr>
            <p:cNvPr id="10" name="TextBox 9"/>
            <p:cNvSpPr txBox="1"/>
            <p:nvPr/>
          </p:nvSpPr>
          <p:spPr>
            <a:xfrm>
              <a:off x="6129607" y="1855041"/>
              <a:ext cx="825867" cy="461665"/>
            </a:xfrm>
            <a:prstGeom prst="rect">
              <a:avLst/>
            </a:prstGeom>
            <a:noFill/>
          </p:spPr>
          <p:txBody>
            <a:bodyPr wrap="none" rtlCol="0">
              <a:spAutoFit/>
            </a:bodyPr>
            <a:lstStyle/>
            <a:p>
              <a:r>
                <a:rPr lang="en-US" dirty="0">
                  <a:solidFill>
                    <a:srgbClr val="00B050"/>
                  </a:solidFill>
                  <a:latin typeface="Segoe UI" panose="020B0502040204020203" pitchFamily="34" charset="0"/>
                  <a:cs typeface="Segoe UI" panose="020B0502040204020203" pitchFamily="34" charset="0"/>
                </a:rPr>
                <a:t>0x66</a:t>
              </a:r>
            </a:p>
          </p:txBody>
        </p:sp>
        <p:sp>
          <p:nvSpPr>
            <p:cNvPr id="11" name="TextBox 10"/>
            <p:cNvSpPr txBox="1"/>
            <p:nvPr/>
          </p:nvSpPr>
          <p:spPr>
            <a:xfrm>
              <a:off x="8250589" y="2286000"/>
              <a:ext cx="825867" cy="461665"/>
            </a:xfrm>
            <a:prstGeom prst="rect">
              <a:avLst/>
            </a:prstGeom>
            <a:noFill/>
          </p:spPr>
          <p:txBody>
            <a:bodyPr wrap="none" rtlCol="0">
              <a:spAutoFit/>
            </a:bodyPr>
            <a:lstStyle/>
            <a:p>
              <a:r>
                <a:rPr lang="en-US" dirty="0">
                  <a:solidFill>
                    <a:srgbClr val="00B050"/>
                  </a:solidFill>
                  <a:latin typeface="Segoe UI" panose="020B0502040204020203" pitchFamily="34" charset="0"/>
                  <a:cs typeface="Segoe UI" panose="020B0502040204020203" pitchFamily="34" charset="0"/>
                </a:rPr>
                <a:t>0x20</a:t>
              </a:r>
            </a:p>
          </p:txBody>
        </p:sp>
        <p:sp>
          <p:nvSpPr>
            <p:cNvPr id="12" name="TextBox 11"/>
            <p:cNvSpPr txBox="1"/>
            <p:nvPr/>
          </p:nvSpPr>
          <p:spPr>
            <a:xfrm>
              <a:off x="5867400" y="2725631"/>
              <a:ext cx="1116781" cy="461665"/>
            </a:xfrm>
            <a:prstGeom prst="rect">
              <a:avLst/>
            </a:prstGeom>
            <a:noFill/>
          </p:spPr>
          <p:txBody>
            <a:bodyPr wrap="none" rtlCol="0">
              <a:spAutoFit/>
            </a:bodyPr>
            <a:lstStyle/>
            <a:p>
              <a:r>
                <a:rPr lang="en-US" dirty="0">
                  <a:solidFill>
                    <a:srgbClr val="00B050"/>
                  </a:solidFill>
                  <a:latin typeface="Segoe UI" panose="020B0502040204020203" pitchFamily="34" charset="0"/>
                  <a:cs typeface="Segoe UI" panose="020B0502040204020203" pitchFamily="34" charset="0"/>
                </a:rPr>
                <a:t>Master</a:t>
              </a:r>
            </a:p>
          </p:txBody>
        </p:sp>
      </p:grpSp>
    </p:spTree>
    <p:extLst>
      <p:ext uri="{BB962C8B-B14F-4D97-AF65-F5344CB8AC3E}">
        <p14:creationId xmlns:p14="http://schemas.microsoft.com/office/powerpoint/2010/main" val="3410790349"/>
      </p:ext>
    </p:extLst>
  </p:cSld>
  <p:clrMapOvr>
    <a:masterClrMapping/>
  </p:clrMapOvr>
  <p:transition>
    <p:pull dir="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a:t>
            </a:r>
            <a:r>
              <a:rPr lang="en-US" baseline="30000" dirty="0"/>
              <a:t>2</a:t>
            </a:r>
            <a:r>
              <a:rPr lang="en-US" dirty="0"/>
              <a:t>C with Register Addressing</a:t>
            </a:r>
          </a:p>
        </p:txBody>
      </p:sp>
      <p:sp>
        <p:nvSpPr>
          <p:cNvPr id="3" name="Content Placeholder 2"/>
          <p:cNvSpPr>
            <a:spLocks noGrp="1"/>
          </p:cNvSpPr>
          <p:nvPr>
            <p:ph sz="half" idx="1"/>
          </p:nvPr>
        </p:nvSpPr>
        <p:spPr>
          <a:xfrm>
            <a:off x="479999" y="4343400"/>
            <a:ext cx="10035601" cy="2514600"/>
          </a:xfrm>
        </p:spPr>
        <p:txBody>
          <a:bodyPr/>
          <a:lstStyle/>
          <a:p>
            <a:r>
              <a:rPr lang="en-US" sz="2400" dirty="0"/>
              <a:t>Master drives communication</a:t>
            </a:r>
          </a:p>
          <a:p>
            <a:pPr lvl="1"/>
            <a:r>
              <a:rPr lang="en-US" sz="2000" dirty="0"/>
              <a:t>Sends start condition, address of slave, read/write command</a:t>
            </a:r>
          </a:p>
          <a:p>
            <a:pPr lvl="1"/>
            <a:r>
              <a:rPr lang="en-US" sz="2000" dirty="0"/>
              <a:t>Listens for acknowledgement from slave</a:t>
            </a:r>
          </a:p>
          <a:p>
            <a:pPr lvl="1"/>
            <a:r>
              <a:rPr lang="en-US" sz="2000" dirty="0"/>
              <a:t>Sends register address (byte)</a:t>
            </a:r>
          </a:p>
          <a:p>
            <a:pPr lvl="1"/>
            <a:r>
              <a:rPr lang="en-US" sz="2000" dirty="0"/>
              <a:t> Listens for acknowledgement from slave</a:t>
            </a:r>
          </a:p>
          <a:p>
            <a:pPr lvl="1"/>
            <a:endParaRPr lang="en-US" sz="2000"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706" y="880718"/>
            <a:ext cx="11518694" cy="3354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768292"/>
      </p:ext>
    </p:extLst>
  </p:cSld>
  <p:clrMapOvr>
    <a:masterClrMapping/>
  </p:clrMapOvr>
  <p:transition>
    <p:pull dir="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KL25Z I2C Controller</a:t>
            </a:r>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dirty="0"/>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942976"/>
            <a:ext cx="5791200" cy="5294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5413031"/>
      </p:ext>
    </p:extLst>
  </p:cSld>
  <p:clrMapOvr>
    <a:masterClrMapping/>
  </p:clrMapOvr>
  <p:transition>
    <p:pull dir="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Setting the I</a:t>
            </a:r>
            <a:r>
              <a:rPr lang="en-US" baseline="30000" dirty="0"/>
              <a:t>2</a:t>
            </a:r>
            <a:r>
              <a:rPr lang="en-US" dirty="0"/>
              <a:t>C Baud Rate</a:t>
            </a:r>
          </a:p>
        </p:txBody>
      </p:sp>
      <p:sp>
        <p:nvSpPr>
          <p:cNvPr id="3" name="Content Placeholder 2"/>
          <p:cNvSpPr>
            <a:spLocks noGrp="1"/>
          </p:cNvSpPr>
          <p:nvPr>
            <p:ph sz="half" idx="1"/>
          </p:nvPr>
        </p:nvSpPr>
        <p:spPr>
          <a:xfrm>
            <a:off x="1752600" y="2305130"/>
            <a:ext cx="8305800" cy="4552871"/>
          </a:xfrm>
        </p:spPr>
        <p:txBody>
          <a:bodyPr/>
          <a:lstStyle/>
          <a:p>
            <a:r>
              <a:rPr lang="en-US" sz="2400" dirty="0"/>
              <a:t>I2Cx_F: Frequency Divider register</a:t>
            </a:r>
          </a:p>
          <a:p>
            <a:pPr lvl="1"/>
            <a:r>
              <a:rPr lang="en-US" sz="2000" dirty="0"/>
              <a:t>MULT: specified multiplier </a:t>
            </a:r>
            <a:r>
              <a:rPr lang="en-US" sz="2000" dirty="0" err="1"/>
              <a:t>mul</a:t>
            </a:r>
            <a:r>
              <a:rPr lang="en-US" sz="2000" dirty="0"/>
              <a:t> = 2</a:t>
            </a:r>
            <a:r>
              <a:rPr lang="en-US" sz="2000" baseline="30000" dirty="0"/>
              <a:t>MULT </a:t>
            </a:r>
          </a:p>
          <a:p>
            <a:pPr lvl="2"/>
            <a:r>
              <a:rPr lang="en-US" sz="1800" dirty="0"/>
              <a:t>valid values: 1, 2,4</a:t>
            </a:r>
          </a:p>
          <a:p>
            <a:pPr lvl="1"/>
            <a:r>
              <a:rPr lang="en-US" sz="2000" dirty="0"/>
              <a:t>ICR: Clock Rate</a:t>
            </a:r>
          </a:p>
          <a:p>
            <a:pPr lvl="1"/>
            <a:r>
              <a:rPr lang="en-US" sz="2000" dirty="0"/>
              <a:t>I2C baud rate = </a:t>
            </a:r>
            <a:r>
              <a:rPr lang="en-US" sz="2000" dirty="0" err="1"/>
              <a:t>f</a:t>
            </a:r>
            <a:r>
              <a:rPr lang="en-US" sz="2000" baseline="-25000" dirty="0" err="1"/>
              <a:t>bus</a:t>
            </a:r>
            <a:r>
              <a:rPr lang="en-US" sz="2000" dirty="0"/>
              <a:t>/ (2</a:t>
            </a:r>
            <a:r>
              <a:rPr lang="en-US" sz="2000" baseline="30000" dirty="0"/>
              <a:t>MULT</a:t>
            </a:r>
            <a:r>
              <a:rPr lang="en-US" sz="2000" dirty="0"/>
              <a:t> * ICR) </a:t>
            </a: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143001"/>
            <a:ext cx="8001000" cy="871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3504508"/>
      </p:ext>
    </p:extLst>
  </p:cSld>
  <p:clrMapOvr>
    <a:masterClrMapping/>
  </p:clrMapOvr>
  <p:transition>
    <p:pull dir="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I2C Control Register 1 – I2Cx_C1</a:t>
            </a:r>
          </a:p>
        </p:txBody>
      </p:sp>
      <p:sp>
        <p:nvSpPr>
          <p:cNvPr id="3" name="Content Placeholder 2"/>
          <p:cNvSpPr>
            <a:spLocks noGrp="1"/>
          </p:cNvSpPr>
          <p:nvPr>
            <p:ph sz="half" idx="1"/>
          </p:nvPr>
        </p:nvSpPr>
        <p:spPr>
          <a:xfrm>
            <a:off x="479999" y="2590800"/>
            <a:ext cx="5616001" cy="4267200"/>
          </a:xfrm>
        </p:spPr>
        <p:txBody>
          <a:bodyPr/>
          <a:lstStyle/>
          <a:p>
            <a:r>
              <a:rPr lang="en-US" dirty="0"/>
              <a:t>IICEN - enable I2C module</a:t>
            </a:r>
          </a:p>
          <a:p>
            <a:r>
              <a:rPr lang="en-US" dirty="0"/>
              <a:t>IICIE - enable I2C interrupt</a:t>
            </a:r>
          </a:p>
          <a:p>
            <a:r>
              <a:rPr lang="en-US" dirty="0"/>
              <a:t>MST - select master mode</a:t>
            </a:r>
          </a:p>
          <a:p>
            <a:pPr lvl="1"/>
            <a:r>
              <a:rPr lang="en-US" dirty="0"/>
              <a:t>0</a:t>
            </a:r>
            <a:r>
              <a:rPr lang="en-US" dirty="0">
                <a:sym typeface="Wingdings" pitchFamily="2" charset="2"/>
              </a:rPr>
              <a:t></a:t>
            </a:r>
            <a:r>
              <a:rPr lang="en-US" dirty="0"/>
              <a:t>1 generates Start condition</a:t>
            </a:r>
          </a:p>
          <a:p>
            <a:pPr lvl="1"/>
            <a:r>
              <a:rPr lang="en-US" dirty="0"/>
              <a:t>1</a:t>
            </a:r>
            <a:r>
              <a:rPr lang="en-US" dirty="0">
                <a:sym typeface="Wingdings" pitchFamily="2" charset="2"/>
              </a:rPr>
              <a:t>0 generates Stop condition</a:t>
            </a:r>
            <a:endParaRPr lang="en-US" dirty="0"/>
          </a:p>
        </p:txBody>
      </p:sp>
      <p:sp>
        <p:nvSpPr>
          <p:cNvPr id="4" name="Content Placeholder 3"/>
          <p:cNvSpPr>
            <a:spLocks noGrp="1"/>
          </p:cNvSpPr>
          <p:nvPr>
            <p:ph sz="half" idx="2"/>
          </p:nvPr>
        </p:nvSpPr>
        <p:spPr>
          <a:xfrm>
            <a:off x="6248400" y="2590800"/>
            <a:ext cx="5715000" cy="4267200"/>
          </a:xfrm>
        </p:spPr>
        <p:txBody>
          <a:bodyPr/>
          <a:lstStyle/>
          <a:p>
            <a:r>
              <a:rPr lang="en-US" dirty="0"/>
              <a:t>TX – Select 1 for master transmit and 0 for master receive</a:t>
            </a:r>
          </a:p>
          <a:p>
            <a:r>
              <a:rPr lang="en-US" dirty="0"/>
              <a:t>TXAK – Transmit Acknowledge enable</a:t>
            </a:r>
          </a:p>
          <a:p>
            <a:r>
              <a:rPr lang="en-US" dirty="0"/>
              <a:t>RSTA – Repeat Start</a:t>
            </a:r>
          </a:p>
          <a:p>
            <a:r>
              <a:rPr lang="en-US" dirty="0"/>
              <a:t>WUEN – Wakeup enable</a:t>
            </a:r>
          </a:p>
          <a:p>
            <a:r>
              <a:rPr lang="en-US" dirty="0"/>
              <a:t>DMAEN – Enable DMA </a:t>
            </a:r>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990600"/>
            <a:ext cx="8855242"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0332190"/>
      </p:ext>
    </p:extLst>
  </p:cSld>
  <p:clrMapOvr>
    <a:masterClrMapping/>
  </p:clrMapOvr>
  <p:transition>
    <p:pull dir="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I2C Status Register – I2Cx_S</a:t>
            </a:r>
          </a:p>
        </p:txBody>
      </p:sp>
      <p:sp>
        <p:nvSpPr>
          <p:cNvPr id="3" name="Content Placeholder 2"/>
          <p:cNvSpPr>
            <a:spLocks noGrp="1"/>
          </p:cNvSpPr>
          <p:nvPr>
            <p:ph sz="half" idx="1"/>
          </p:nvPr>
        </p:nvSpPr>
        <p:spPr>
          <a:xfrm>
            <a:off x="479999" y="2590800"/>
            <a:ext cx="5616001" cy="4267200"/>
          </a:xfrm>
        </p:spPr>
        <p:txBody>
          <a:bodyPr/>
          <a:lstStyle/>
          <a:p>
            <a:r>
              <a:rPr lang="en-US" dirty="0"/>
              <a:t>TCF – Transfer Complete flag set after transferring byte and acknowledge bit</a:t>
            </a:r>
          </a:p>
          <a:p>
            <a:r>
              <a:rPr lang="en-US" dirty="0"/>
              <a:t>IAAS – Addressed as a Slave</a:t>
            </a:r>
          </a:p>
          <a:p>
            <a:r>
              <a:rPr lang="en-US" dirty="0"/>
              <a:t>BUSY – bus busy</a:t>
            </a:r>
          </a:p>
          <a:p>
            <a:r>
              <a:rPr lang="en-US" dirty="0"/>
              <a:t>ARBL – arbitration lost</a:t>
            </a:r>
          </a:p>
        </p:txBody>
      </p:sp>
      <p:sp>
        <p:nvSpPr>
          <p:cNvPr id="4" name="Content Placeholder 3"/>
          <p:cNvSpPr>
            <a:spLocks noGrp="1"/>
          </p:cNvSpPr>
          <p:nvPr>
            <p:ph sz="half" idx="2"/>
          </p:nvPr>
        </p:nvSpPr>
        <p:spPr>
          <a:xfrm>
            <a:off x="6248400" y="2590800"/>
            <a:ext cx="5638800" cy="4267200"/>
          </a:xfrm>
        </p:spPr>
        <p:txBody>
          <a:bodyPr/>
          <a:lstStyle/>
          <a:p>
            <a:r>
              <a:rPr lang="en-US" dirty="0"/>
              <a:t>RAM – Range address match</a:t>
            </a:r>
          </a:p>
          <a:p>
            <a:r>
              <a:rPr lang="en-US" dirty="0"/>
              <a:t>SRW – when slave, indicates transmission direction (0: slave receive, 1: slave transmit)</a:t>
            </a:r>
          </a:p>
          <a:p>
            <a:r>
              <a:rPr lang="en-US" dirty="0"/>
              <a:t>IICIF: Interrupt pending flag</a:t>
            </a:r>
          </a:p>
          <a:p>
            <a:r>
              <a:rPr lang="en-US" dirty="0"/>
              <a:t>RXAK: 0: acknowledge signal received</a:t>
            </a:r>
          </a:p>
        </p:txBody>
      </p:sp>
      <p:pic>
        <p:nvPicPr>
          <p:cNvPr id="307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2871"/>
          <a:stretch/>
        </p:blipFill>
        <p:spPr bwMode="auto">
          <a:xfrm>
            <a:off x="1752600" y="914400"/>
            <a:ext cx="8763000" cy="1155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5826379"/>
      </p:ext>
    </p:extLst>
  </p:cSld>
  <p:clrMapOvr>
    <a:masterClrMapping/>
  </p:clrMapOvr>
  <p:transition>
    <p:pull dir="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I2C Data Register – I2Cx_D</a:t>
            </a:r>
          </a:p>
        </p:txBody>
      </p:sp>
      <p:sp>
        <p:nvSpPr>
          <p:cNvPr id="3" name="Content Placeholder 2"/>
          <p:cNvSpPr>
            <a:spLocks noGrp="1"/>
          </p:cNvSpPr>
          <p:nvPr>
            <p:ph sz="half" idx="1"/>
          </p:nvPr>
        </p:nvSpPr>
        <p:spPr>
          <a:xfrm>
            <a:off x="1757364" y="2438401"/>
            <a:ext cx="8682037" cy="3890962"/>
          </a:xfrm>
        </p:spPr>
        <p:txBody>
          <a:bodyPr/>
          <a:lstStyle/>
          <a:p>
            <a:r>
              <a:rPr lang="en-US" dirty="0"/>
              <a:t>8-bit data register</a:t>
            </a:r>
          </a:p>
          <a:p>
            <a:r>
              <a:rPr lang="en-US" dirty="0"/>
              <a:t>Master transmit mode</a:t>
            </a:r>
          </a:p>
          <a:p>
            <a:pPr lvl="1"/>
            <a:r>
              <a:rPr lang="en-US" dirty="0"/>
              <a:t>Writing to I2Cx_D starts a data transfer</a:t>
            </a:r>
          </a:p>
          <a:p>
            <a:r>
              <a:rPr lang="en-US" dirty="0"/>
              <a:t>Master receive mode</a:t>
            </a:r>
          </a:p>
          <a:p>
            <a:pPr lvl="1"/>
            <a:r>
              <a:rPr lang="en-US" dirty="0"/>
              <a:t>Reading from I2Cx_D starts reception of next byte</a:t>
            </a:r>
          </a:p>
        </p:txBody>
      </p:sp>
      <p:pic>
        <p:nvPicPr>
          <p:cNvPr id="4" name="Picture 3"/>
          <p:cNvPicPr>
            <a:picLocks noChangeAspect="1"/>
          </p:cNvPicPr>
          <p:nvPr/>
        </p:nvPicPr>
        <p:blipFill rotWithShape="1">
          <a:blip r:embed="rId3"/>
          <a:srcRect l="6493" t="19706"/>
          <a:stretch/>
        </p:blipFill>
        <p:spPr>
          <a:xfrm>
            <a:off x="1538177" y="990600"/>
            <a:ext cx="8902656" cy="1143000"/>
          </a:xfrm>
          <a:prstGeom prst="rect">
            <a:avLst/>
          </a:prstGeom>
        </p:spPr>
      </p:pic>
    </p:spTree>
    <p:extLst>
      <p:ext uri="{BB962C8B-B14F-4D97-AF65-F5344CB8AC3E}">
        <p14:creationId xmlns:p14="http://schemas.microsoft.com/office/powerpoint/2010/main" val="2139979347"/>
      </p:ext>
    </p:extLst>
  </p:cSld>
  <p:clrMapOvr>
    <a:masterClrMapping/>
  </p:clrMapOvr>
  <p:transition>
    <p:pull dir="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Macros for Polled Communications</a:t>
            </a:r>
          </a:p>
        </p:txBody>
      </p:sp>
      <p:sp>
        <p:nvSpPr>
          <p:cNvPr id="4" name="Content Placeholder 3"/>
          <p:cNvSpPr>
            <a:spLocks noGrp="1"/>
          </p:cNvSpPr>
          <p:nvPr>
            <p:ph sz="half" idx="1"/>
          </p:nvPr>
        </p:nvSpPr>
        <p:spPr>
          <a:xfrm>
            <a:off x="1600200" y="914400"/>
            <a:ext cx="9144000" cy="4953000"/>
          </a:xfrm>
        </p:spPr>
        <p:txBody>
          <a:bodyPr/>
          <a:lstStyle/>
          <a:p>
            <a:pPr marL="0" indent="0">
              <a:buNone/>
              <a:tabLst>
                <a:tab pos="2909888" algn="l"/>
              </a:tabLst>
            </a:pPr>
            <a:r>
              <a:rPr lang="en-US" sz="1800" dirty="0">
                <a:latin typeface="Lucida Console" pitchFamily="49" charset="0"/>
              </a:rPr>
              <a:t>#define I2C_M_START 	I2C0-&gt;C1 |= I2C_C1_MST_MASK</a:t>
            </a:r>
          </a:p>
          <a:p>
            <a:pPr marL="0" indent="0">
              <a:buNone/>
              <a:tabLst>
                <a:tab pos="2909888" algn="l"/>
              </a:tabLst>
            </a:pPr>
            <a:r>
              <a:rPr lang="en-US" sz="1800" dirty="0">
                <a:latin typeface="Lucida Console" pitchFamily="49" charset="0"/>
              </a:rPr>
              <a:t>#define I2C_M_STOP  	I2C0-&gt;C1 &amp;= ~I2C_C1_MST_MASK</a:t>
            </a:r>
          </a:p>
          <a:p>
            <a:pPr marL="0" indent="0">
              <a:buNone/>
              <a:tabLst>
                <a:tab pos="2909888" algn="l"/>
              </a:tabLst>
            </a:pPr>
            <a:r>
              <a:rPr lang="en-US" sz="1800" dirty="0">
                <a:latin typeface="Lucida Console" pitchFamily="49" charset="0"/>
              </a:rPr>
              <a:t>#define I2C_M_RSTART	I2C0-&gt;C1 |= I2C_C1_RSTA_MASK</a:t>
            </a:r>
          </a:p>
          <a:p>
            <a:pPr marL="0" indent="0">
              <a:buNone/>
              <a:tabLst>
                <a:tab pos="2909888" algn="l"/>
              </a:tabLst>
            </a:pPr>
            <a:endParaRPr lang="en-US" sz="1800" dirty="0">
              <a:latin typeface="Lucida Console" pitchFamily="49" charset="0"/>
            </a:endParaRPr>
          </a:p>
          <a:p>
            <a:pPr marL="0" indent="0">
              <a:buNone/>
              <a:tabLst>
                <a:tab pos="2909888" algn="l"/>
              </a:tabLst>
            </a:pPr>
            <a:r>
              <a:rPr lang="en-US" sz="1800" dirty="0">
                <a:latin typeface="Lucida Console" pitchFamily="49" charset="0"/>
              </a:rPr>
              <a:t>#define I2C_TRAN	I2C0-&gt;C1 |= I2C_C1_TX_MASK</a:t>
            </a:r>
          </a:p>
          <a:p>
            <a:pPr marL="0" indent="0">
              <a:buNone/>
              <a:tabLst>
                <a:tab pos="2909888" algn="l"/>
              </a:tabLst>
            </a:pPr>
            <a:r>
              <a:rPr lang="en-US" sz="1800" dirty="0">
                <a:latin typeface="Lucida Console" pitchFamily="49" charset="0"/>
              </a:rPr>
              <a:t>#define I2C_REC	I2C0-&gt;C1 &amp;= ~I2C_C1_TX_MASK</a:t>
            </a:r>
          </a:p>
          <a:p>
            <a:pPr marL="0" indent="0">
              <a:buNone/>
              <a:tabLst>
                <a:tab pos="2909888" algn="l"/>
              </a:tabLst>
            </a:pPr>
            <a:endParaRPr lang="en-US" sz="1800" dirty="0">
              <a:latin typeface="Lucida Console" pitchFamily="49" charset="0"/>
            </a:endParaRPr>
          </a:p>
          <a:p>
            <a:pPr marL="0" indent="0">
              <a:buNone/>
              <a:tabLst>
                <a:tab pos="2909888" algn="l"/>
              </a:tabLst>
            </a:pPr>
            <a:r>
              <a:rPr lang="en-US" sz="1800" dirty="0">
                <a:latin typeface="Lucida Console" pitchFamily="49" charset="0"/>
              </a:rPr>
              <a:t>#define BUSY_ACK 	while(I2C0-&gt;S &amp; 0x01)</a:t>
            </a:r>
          </a:p>
          <a:p>
            <a:pPr marL="0" indent="0">
              <a:buNone/>
              <a:tabLst>
                <a:tab pos="2909888" algn="l"/>
              </a:tabLst>
            </a:pPr>
            <a:r>
              <a:rPr lang="en-US" sz="1800" dirty="0">
                <a:latin typeface="Lucida Console" pitchFamily="49" charset="0"/>
              </a:rPr>
              <a:t>#define TRANS_COMP	while(!(I2C0-&gt;S &amp; 0x80))</a:t>
            </a:r>
          </a:p>
          <a:p>
            <a:pPr marL="0" indent="0">
              <a:buNone/>
              <a:tabLst>
                <a:tab pos="2909888" algn="l"/>
              </a:tabLst>
            </a:pPr>
            <a:r>
              <a:rPr lang="en-US" sz="1800" dirty="0">
                <a:latin typeface="Lucida Console" pitchFamily="49" charset="0"/>
              </a:rPr>
              <a:t>#define I2C_WAIT	while((I2C0-&gt;S &amp; I2C_S_IICIF_MASK)==0){} \                                 </a:t>
            </a:r>
          </a:p>
          <a:p>
            <a:pPr marL="0" indent="0">
              <a:buNone/>
              <a:tabLst>
                <a:tab pos="2909888" algn="l"/>
              </a:tabLst>
            </a:pPr>
            <a:r>
              <a:rPr lang="en-US" sz="1800" dirty="0">
                <a:latin typeface="Lucida Console" pitchFamily="49" charset="0"/>
              </a:rPr>
              <a:t>			I2C0-&gt;S |= I2C_S_IICIF_MASK;</a:t>
            </a:r>
          </a:p>
          <a:p>
            <a:pPr marL="0" indent="0">
              <a:buNone/>
              <a:tabLst>
                <a:tab pos="2909888" algn="l"/>
              </a:tabLst>
            </a:pPr>
            <a:r>
              <a:rPr lang="en-US" sz="1800" dirty="0">
                <a:latin typeface="Lucida Console" pitchFamily="49" charset="0"/>
              </a:rPr>
              <a:t>	</a:t>
            </a:r>
          </a:p>
          <a:p>
            <a:pPr marL="0" indent="0">
              <a:buNone/>
              <a:tabLst>
                <a:tab pos="2909888" algn="l"/>
              </a:tabLst>
            </a:pPr>
            <a:r>
              <a:rPr lang="en-US" sz="1800" dirty="0">
                <a:latin typeface="Lucida Console" pitchFamily="49" charset="0"/>
              </a:rPr>
              <a:t>#define NACK 	I2C0-&gt;C1 |= I2C_C1_TXAK_MASK</a:t>
            </a:r>
          </a:p>
          <a:p>
            <a:pPr marL="0" indent="0">
              <a:buNone/>
              <a:tabLst>
                <a:tab pos="2909888" algn="l"/>
              </a:tabLst>
            </a:pPr>
            <a:r>
              <a:rPr lang="en-US" sz="1800" dirty="0">
                <a:latin typeface="Lucida Console" pitchFamily="49" charset="0"/>
              </a:rPr>
              <a:t>#define ACK         	I2C0-&gt;C1 &amp;= ~I2C_C1_TXAK_MASK</a:t>
            </a:r>
          </a:p>
        </p:txBody>
      </p:sp>
    </p:spTree>
    <p:extLst>
      <p:ext uri="{BB962C8B-B14F-4D97-AF65-F5344CB8AC3E}">
        <p14:creationId xmlns:p14="http://schemas.microsoft.com/office/powerpoint/2010/main" val="2969464643"/>
      </p:ext>
    </p:extLst>
  </p:cSld>
  <p:clrMapOvr>
    <a:masterClrMapping/>
  </p:clrMapOvr>
  <p:transition>
    <p:pull dir="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Writing a Single Byte to a Device</a:t>
            </a:r>
          </a:p>
        </p:txBody>
      </p:sp>
      <p:sp>
        <p:nvSpPr>
          <p:cNvPr id="4" name="Content Placeholder 3"/>
          <p:cNvSpPr>
            <a:spLocks noGrp="1"/>
          </p:cNvSpPr>
          <p:nvPr>
            <p:ph sz="half" idx="1"/>
          </p:nvPr>
        </p:nvSpPr>
        <p:spPr>
          <a:xfrm>
            <a:off x="1905000" y="990600"/>
            <a:ext cx="8686800" cy="5867400"/>
          </a:xfrm>
        </p:spPr>
        <p:txBody>
          <a:bodyPr/>
          <a:lstStyle/>
          <a:p>
            <a:pPr marL="0" indent="0">
              <a:buNone/>
            </a:pPr>
            <a:r>
              <a:rPr lang="en-US" sz="2000" dirty="0">
                <a:latin typeface="Lucida Console" pitchFamily="49" charset="0"/>
              </a:rPr>
              <a:t>I2C_TRAN;			/*set to transmit mode */</a:t>
            </a:r>
          </a:p>
          <a:p>
            <a:pPr marL="0" indent="0">
              <a:buNone/>
            </a:pPr>
            <a:r>
              <a:rPr lang="en-US" sz="2000" dirty="0">
                <a:latin typeface="Lucida Console" pitchFamily="49" charset="0"/>
              </a:rPr>
              <a:t>I2C_M_START;		/*send start	*/</a:t>
            </a:r>
          </a:p>
          <a:p>
            <a:pPr marL="0" indent="0">
              <a:buNone/>
            </a:pPr>
            <a:r>
              <a:rPr lang="en-US" sz="2000" dirty="0">
                <a:latin typeface="Lucida Console" pitchFamily="49" charset="0"/>
              </a:rPr>
              <a:t>I2C0-&gt;D = </a:t>
            </a:r>
            <a:r>
              <a:rPr lang="en-US" sz="2000" dirty="0" err="1">
                <a:latin typeface="Lucida Console" pitchFamily="49" charset="0"/>
              </a:rPr>
              <a:t>dev</a:t>
            </a:r>
            <a:r>
              <a:rPr lang="en-US" sz="2000" dirty="0">
                <a:latin typeface="Lucida Console" pitchFamily="49" charset="0"/>
              </a:rPr>
              <a:t>;  		/*send </a:t>
            </a:r>
            <a:r>
              <a:rPr lang="en-US" sz="2000" dirty="0" err="1">
                <a:latin typeface="Lucida Console" pitchFamily="49" charset="0"/>
              </a:rPr>
              <a:t>dev</a:t>
            </a:r>
            <a:r>
              <a:rPr lang="en-US" sz="2000" dirty="0">
                <a:latin typeface="Lucida Console" pitchFamily="49" charset="0"/>
              </a:rPr>
              <a:t> address */</a:t>
            </a:r>
          </a:p>
          <a:p>
            <a:pPr marL="0" indent="0">
              <a:buNone/>
            </a:pPr>
            <a:r>
              <a:rPr lang="en-US" sz="2000" dirty="0">
                <a:latin typeface="Lucida Console" pitchFamily="49" charset="0"/>
              </a:rPr>
              <a:t>I2C_WAIT;	 		/*wait for </a:t>
            </a:r>
            <a:r>
              <a:rPr lang="en-US" sz="2000" dirty="0" err="1">
                <a:latin typeface="Lucida Console" pitchFamily="49" charset="0"/>
              </a:rPr>
              <a:t>ack</a:t>
            </a:r>
            <a:r>
              <a:rPr lang="en-US" sz="2000" dirty="0">
                <a:latin typeface="Lucida Console" pitchFamily="49" charset="0"/>
              </a:rPr>
              <a:t> */</a:t>
            </a:r>
          </a:p>
          <a:p>
            <a:pPr marL="0" indent="0">
              <a:buNone/>
            </a:pPr>
            <a:r>
              <a:rPr lang="en-US" sz="2000" dirty="0">
                <a:latin typeface="Lucida Console" pitchFamily="49" charset="0"/>
              </a:rPr>
              <a:t>	</a:t>
            </a:r>
          </a:p>
          <a:p>
            <a:pPr marL="0" indent="0">
              <a:buNone/>
            </a:pPr>
            <a:r>
              <a:rPr lang="en-US" sz="2000" dirty="0">
                <a:latin typeface="Lucida Console" pitchFamily="49" charset="0"/>
              </a:rPr>
              <a:t>I2C0-&gt;D = address;	/*send write address */</a:t>
            </a:r>
          </a:p>
          <a:p>
            <a:pPr marL="0" indent="0">
              <a:buNone/>
            </a:pPr>
            <a:r>
              <a:rPr lang="en-US" sz="2000" dirty="0">
                <a:latin typeface="Lucida Console" pitchFamily="49" charset="0"/>
              </a:rPr>
              <a:t>I2C_WAIT;</a:t>
            </a:r>
          </a:p>
          <a:p>
            <a:pPr marL="0" indent="0">
              <a:buNone/>
            </a:pPr>
            <a:r>
              <a:rPr lang="en-US" sz="2000" dirty="0">
                <a:latin typeface="Lucida Console" pitchFamily="49" charset="0"/>
              </a:rPr>
              <a:t>		</a:t>
            </a:r>
          </a:p>
          <a:p>
            <a:pPr marL="0" indent="0">
              <a:buNone/>
            </a:pPr>
            <a:r>
              <a:rPr lang="en-US" sz="2000" dirty="0">
                <a:latin typeface="Lucida Console" pitchFamily="49" charset="0"/>
              </a:rPr>
              <a:t>I2C0-&gt;D = data;		/*send data	*/</a:t>
            </a:r>
          </a:p>
          <a:p>
            <a:pPr marL="0" indent="0">
              <a:buNone/>
            </a:pPr>
            <a:r>
              <a:rPr lang="en-US" sz="2000" dirty="0">
                <a:latin typeface="Lucida Console" pitchFamily="49" charset="0"/>
              </a:rPr>
              <a:t>I2C_WAIT;</a:t>
            </a:r>
          </a:p>
          <a:p>
            <a:pPr marL="0" indent="0">
              <a:buNone/>
            </a:pPr>
            <a:r>
              <a:rPr lang="en-US" sz="2000" dirty="0">
                <a:latin typeface="Lucida Console" pitchFamily="49" charset="0"/>
              </a:rPr>
              <a:t>I2C_M_STOP;</a:t>
            </a:r>
          </a:p>
          <a:p>
            <a:pPr marL="0" indent="0">
              <a:buNone/>
            </a:pPr>
            <a:endParaRPr lang="en-US" sz="2000" dirty="0">
              <a:latin typeface="Lucida Console" pitchFamily="49" charset="0"/>
            </a:endParaRPr>
          </a:p>
          <a:p>
            <a:endParaRPr lang="en-US" sz="3200" dirty="0"/>
          </a:p>
        </p:txBody>
      </p:sp>
    </p:spTree>
    <p:extLst>
      <p:ext uri="{BB962C8B-B14F-4D97-AF65-F5344CB8AC3E}">
        <p14:creationId xmlns:p14="http://schemas.microsoft.com/office/powerpoint/2010/main" val="3496479815"/>
      </p:ext>
    </p:extLst>
  </p:cSld>
  <p:clrMapOvr>
    <a:masterClrMapping/>
  </p:clrMapOvr>
  <p:transition>
    <p:pull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ChangeArrowheads="1"/>
          </p:cNvSpPr>
          <p:nvPr/>
        </p:nvSpPr>
        <p:spPr bwMode="auto">
          <a:xfrm>
            <a:off x="1981200" y="1143001"/>
            <a:ext cx="3657600" cy="2214563"/>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 name="Title 1"/>
          <p:cNvSpPr>
            <a:spLocks noGrp="1"/>
          </p:cNvSpPr>
          <p:nvPr>
            <p:ph type="title"/>
          </p:nvPr>
        </p:nvSpPr>
        <p:spPr/>
        <p:txBody>
          <a:bodyPr>
            <a:normAutofit fontScale="90000"/>
          </a:bodyPr>
          <a:lstStyle/>
          <a:p>
            <a:pPr>
              <a:defRPr/>
            </a:pPr>
            <a:r>
              <a:rPr lang="en-US" b="1" i="1" dirty="0"/>
              <a:t>Synchronous </a:t>
            </a:r>
            <a:r>
              <a:rPr lang="en-US" dirty="0"/>
              <a:t>Serial Data Transmission</a:t>
            </a:r>
          </a:p>
        </p:txBody>
      </p:sp>
      <p:sp>
        <p:nvSpPr>
          <p:cNvPr id="7172" name="Content Placeholder 2"/>
          <p:cNvSpPr>
            <a:spLocks noGrp="1"/>
          </p:cNvSpPr>
          <p:nvPr>
            <p:ph idx="1"/>
          </p:nvPr>
        </p:nvSpPr>
        <p:spPr>
          <a:xfrm>
            <a:off x="1752600" y="5105400"/>
            <a:ext cx="8839200" cy="2209800"/>
          </a:xfrm>
        </p:spPr>
        <p:txBody>
          <a:bodyPr/>
          <a:lstStyle/>
          <a:p>
            <a:r>
              <a:rPr lang="en-US" sz="2000" dirty="0"/>
              <a:t>Use shift registers and a clock signal to convert between serial and parallel formats</a:t>
            </a:r>
          </a:p>
          <a:p>
            <a:r>
              <a:rPr lang="en-US" sz="2000" dirty="0"/>
              <a:t>Synchronous: an explicit clock signal is along with the data signal</a:t>
            </a:r>
          </a:p>
          <a:p>
            <a:endParaRPr lang="en-US" sz="2000" dirty="0"/>
          </a:p>
        </p:txBody>
      </p:sp>
      <p:graphicFrame>
        <p:nvGraphicFramePr>
          <p:cNvPr id="7173" name="Object 4"/>
          <p:cNvGraphicFramePr>
            <a:graphicFrameLocks noChangeAspect="1"/>
          </p:cNvGraphicFramePr>
          <p:nvPr/>
        </p:nvGraphicFramePr>
        <p:xfrm>
          <a:off x="1752601" y="1295400"/>
          <a:ext cx="4352925" cy="1136650"/>
        </p:xfrm>
        <a:graphic>
          <a:graphicData uri="http://schemas.openxmlformats.org/presentationml/2006/ole">
            <mc:AlternateContent xmlns:mc="http://schemas.openxmlformats.org/markup-compatibility/2006">
              <mc:Choice xmlns:v="urn:schemas-microsoft-com:vml" Requires="v">
                <p:oleObj spid="_x0000_s7462" name="Visio" r:id="rId4" imgW="4353462" imgH="1137240" progId="Visio.Drawing.11">
                  <p:embed/>
                </p:oleObj>
              </mc:Choice>
              <mc:Fallback>
                <p:oleObj name="Visio" r:id="rId4" imgW="4353462" imgH="113724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1" y="1295400"/>
                        <a:ext cx="4352925"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4" name="Object 5"/>
          <p:cNvGraphicFramePr>
            <a:graphicFrameLocks noChangeAspect="1"/>
          </p:cNvGraphicFramePr>
          <p:nvPr/>
        </p:nvGraphicFramePr>
        <p:xfrm>
          <a:off x="6172201" y="1684338"/>
          <a:ext cx="4213225" cy="1160462"/>
        </p:xfrm>
        <a:graphic>
          <a:graphicData uri="http://schemas.openxmlformats.org/presentationml/2006/ole">
            <mc:AlternateContent xmlns:mc="http://schemas.openxmlformats.org/markup-compatibility/2006">
              <mc:Choice xmlns:v="urn:schemas-microsoft-com:vml" Requires="v">
                <p:oleObj spid="_x0000_s7463" name="Visio" r:id="rId6" imgW="4212723" imgH="1161000" progId="Visio.Drawing.11">
                  <p:embed/>
                </p:oleObj>
              </mc:Choice>
              <mc:Fallback>
                <p:oleObj name="Visio" r:id="rId6" imgW="4212723" imgH="1161000" progId="Visio.Drawing.11">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2201" y="1684338"/>
                        <a:ext cx="4213225"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5" name="TextBox 6"/>
          <p:cNvSpPr txBox="1">
            <a:spLocks noChangeArrowheads="1"/>
          </p:cNvSpPr>
          <p:nvPr/>
        </p:nvSpPr>
        <p:spPr bwMode="auto">
          <a:xfrm>
            <a:off x="2286000" y="2895601"/>
            <a:ext cx="289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i="1">
                <a:latin typeface="Arial" charset="0"/>
                <a:cs typeface="Arial" charset="0"/>
              </a:rPr>
              <a:t>Transmitting Device</a:t>
            </a:r>
          </a:p>
        </p:txBody>
      </p:sp>
      <p:sp>
        <p:nvSpPr>
          <p:cNvPr id="7176" name="TextBox 8"/>
          <p:cNvSpPr txBox="1">
            <a:spLocks noChangeArrowheads="1"/>
          </p:cNvSpPr>
          <p:nvPr/>
        </p:nvSpPr>
        <p:spPr bwMode="auto">
          <a:xfrm>
            <a:off x="7086600" y="2886076"/>
            <a:ext cx="2566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i="1">
                <a:latin typeface="Arial" charset="0"/>
                <a:cs typeface="Arial" charset="0"/>
              </a:rPr>
              <a:t>Receiving Device</a:t>
            </a:r>
          </a:p>
        </p:txBody>
      </p:sp>
      <p:sp>
        <p:nvSpPr>
          <p:cNvPr id="7177" name="Rectangle 10"/>
          <p:cNvSpPr>
            <a:spLocks noChangeArrowheads="1"/>
          </p:cNvSpPr>
          <p:nvPr/>
        </p:nvSpPr>
        <p:spPr bwMode="auto">
          <a:xfrm>
            <a:off x="6705600" y="1143001"/>
            <a:ext cx="3733800" cy="2214563"/>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 name="Group 3"/>
          <p:cNvGrpSpPr/>
          <p:nvPr/>
        </p:nvGrpSpPr>
        <p:grpSpPr>
          <a:xfrm>
            <a:off x="2423235" y="3505199"/>
            <a:ext cx="7711367" cy="1347559"/>
            <a:chOff x="2261918" y="3505199"/>
            <a:chExt cx="6348682" cy="1109430"/>
          </a:xfrm>
        </p:grpSpPr>
        <p:pic>
          <p:nvPicPr>
            <p:cNvPr id="7178" name="Picture 11"/>
            <p:cNvPicPr>
              <a:picLocks noChangeAspect="1" noChangeArrowheads="1"/>
            </p:cNvPicPr>
            <p:nvPr/>
          </p:nvPicPr>
          <p:blipFill>
            <a:blip r:embed="rId8">
              <a:extLst>
                <a:ext uri="{28A0092B-C50C-407E-A947-70E740481C1C}">
                  <a14:useLocalDpi xmlns:a14="http://schemas.microsoft.com/office/drawing/2010/main" val="0"/>
                </a:ext>
              </a:extLst>
            </a:blip>
            <a:srcRect l="26929"/>
            <a:stretch>
              <a:fillRect/>
            </a:stretch>
          </p:blipFill>
          <p:spPr bwMode="auto">
            <a:xfrm>
              <a:off x="4760753" y="3591229"/>
              <a:ext cx="3849847" cy="102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9" name="TextBox 9"/>
            <p:cNvSpPr txBox="1">
              <a:spLocks noChangeArrowheads="1"/>
            </p:cNvSpPr>
            <p:nvPr/>
          </p:nvSpPr>
          <p:spPr bwMode="auto">
            <a:xfrm>
              <a:off x="3429001" y="3505199"/>
              <a:ext cx="1331752" cy="278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sz="1600" dirty="0">
                  <a:latin typeface="Arial" charset="0"/>
                  <a:cs typeface="Arial" charset="0"/>
                </a:rPr>
                <a:t>Clock</a:t>
              </a:r>
            </a:p>
          </p:txBody>
        </p:sp>
        <p:sp>
          <p:nvSpPr>
            <p:cNvPr id="7180" name="TextBox 13"/>
            <p:cNvSpPr txBox="1">
              <a:spLocks noChangeArrowheads="1"/>
            </p:cNvSpPr>
            <p:nvPr/>
          </p:nvSpPr>
          <p:spPr bwMode="auto">
            <a:xfrm>
              <a:off x="3272016" y="3913842"/>
              <a:ext cx="1574768" cy="278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sz="1600" dirty="0">
                  <a:latin typeface="Arial" charset="0"/>
                  <a:cs typeface="Arial" charset="0"/>
                </a:rPr>
                <a:t>Serial Data</a:t>
              </a:r>
            </a:p>
          </p:txBody>
        </p:sp>
        <p:sp>
          <p:nvSpPr>
            <p:cNvPr id="7181" name="TextBox 14"/>
            <p:cNvSpPr txBox="1">
              <a:spLocks noChangeArrowheads="1"/>
            </p:cNvSpPr>
            <p:nvPr/>
          </p:nvSpPr>
          <p:spPr bwMode="auto">
            <a:xfrm>
              <a:off x="2261918" y="4257962"/>
              <a:ext cx="2572321" cy="278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sz="1600" dirty="0">
                  <a:latin typeface="Arial" charset="0"/>
                  <a:cs typeface="Arial" charset="0"/>
                </a:rPr>
                <a:t>Data Sampling Time at Receiver</a:t>
              </a:r>
            </a:p>
          </p:txBody>
        </p:sp>
      </p:grpSp>
      <p:cxnSp>
        <p:nvCxnSpPr>
          <p:cNvPr id="6" name="Straight Arrow Connector 5"/>
          <p:cNvCxnSpPr/>
          <p:nvPr/>
        </p:nvCxnSpPr>
        <p:spPr bwMode="auto">
          <a:xfrm>
            <a:off x="6103749" y="3657600"/>
            <a:ext cx="0" cy="886106"/>
          </a:xfrm>
          <a:prstGeom prst="straightConnector1">
            <a:avLst/>
          </a:prstGeom>
          <a:solidFill>
            <a:schemeClr val="accent1"/>
          </a:solidFill>
          <a:ln w="19050" cap="flat" cmpd="sng" algn="ctr">
            <a:solidFill>
              <a:srgbClr val="FF3300"/>
            </a:solidFill>
            <a:prstDash val="solid"/>
            <a:round/>
            <a:headEnd type="none" w="med" len="med"/>
            <a:tailEnd type="arrow"/>
          </a:ln>
          <a:effectLst/>
        </p:spPr>
      </p:cxnSp>
      <p:cxnSp>
        <p:nvCxnSpPr>
          <p:cNvPr id="19" name="Straight Arrow Connector 18"/>
          <p:cNvCxnSpPr/>
          <p:nvPr/>
        </p:nvCxnSpPr>
        <p:spPr bwMode="auto">
          <a:xfrm>
            <a:off x="6629400" y="3657600"/>
            <a:ext cx="0" cy="886106"/>
          </a:xfrm>
          <a:prstGeom prst="straightConnector1">
            <a:avLst/>
          </a:prstGeom>
          <a:solidFill>
            <a:schemeClr val="accent1"/>
          </a:solidFill>
          <a:ln w="19050" cap="flat" cmpd="sng" algn="ctr">
            <a:solidFill>
              <a:srgbClr val="FF3300"/>
            </a:solidFill>
            <a:prstDash val="solid"/>
            <a:round/>
            <a:headEnd type="none" w="med" len="med"/>
            <a:tailEnd type="arrow"/>
          </a:ln>
          <a:effectLst/>
        </p:spPr>
      </p:cxnSp>
      <p:cxnSp>
        <p:nvCxnSpPr>
          <p:cNvPr id="20" name="Straight Arrow Connector 19"/>
          <p:cNvCxnSpPr/>
          <p:nvPr/>
        </p:nvCxnSpPr>
        <p:spPr bwMode="auto">
          <a:xfrm>
            <a:off x="7162800" y="3657600"/>
            <a:ext cx="0" cy="886106"/>
          </a:xfrm>
          <a:prstGeom prst="straightConnector1">
            <a:avLst/>
          </a:prstGeom>
          <a:solidFill>
            <a:schemeClr val="accent1"/>
          </a:solidFill>
          <a:ln w="19050" cap="flat" cmpd="sng" algn="ctr">
            <a:solidFill>
              <a:srgbClr val="FF3300"/>
            </a:solidFill>
            <a:prstDash val="solid"/>
            <a:round/>
            <a:headEnd type="none" w="med" len="med"/>
            <a:tailEnd type="arrow"/>
          </a:ln>
          <a:effectLst/>
        </p:spPr>
      </p:cxnSp>
      <p:cxnSp>
        <p:nvCxnSpPr>
          <p:cNvPr id="21" name="Straight Arrow Connector 20"/>
          <p:cNvCxnSpPr/>
          <p:nvPr/>
        </p:nvCxnSpPr>
        <p:spPr bwMode="auto">
          <a:xfrm>
            <a:off x="7696200" y="3657600"/>
            <a:ext cx="0" cy="886106"/>
          </a:xfrm>
          <a:prstGeom prst="straightConnector1">
            <a:avLst/>
          </a:prstGeom>
          <a:solidFill>
            <a:schemeClr val="accent1"/>
          </a:solidFill>
          <a:ln w="19050" cap="flat" cmpd="sng" algn="ctr">
            <a:solidFill>
              <a:srgbClr val="FF3300"/>
            </a:solidFill>
            <a:prstDash val="solid"/>
            <a:round/>
            <a:headEnd type="none" w="med" len="med"/>
            <a:tailEnd type="arrow"/>
          </a:ln>
          <a:effectLst/>
        </p:spPr>
      </p:cxnSp>
      <p:cxnSp>
        <p:nvCxnSpPr>
          <p:cNvPr id="22" name="Straight Arrow Connector 21"/>
          <p:cNvCxnSpPr/>
          <p:nvPr/>
        </p:nvCxnSpPr>
        <p:spPr bwMode="auto">
          <a:xfrm>
            <a:off x="8214102" y="3657600"/>
            <a:ext cx="0" cy="886106"/>
          </a:xfrm>
          <a:prstGeom prst="straightConnector1">
            <a:avLst/>
          </a:prstGeom>
          <a:solidFill>
            <a:schemeClr val="accent1"/>
          </a:solidFill>
          <a:ln w="19050" cap="flat" cmpd="sng" algn="ctr">
            <a:solidFill>
              <a:srgbClr val="FF3300"/>
            </a:solidFill>
            <a:prstDash val="solid"/>
            <a:round/>
            <a:headEnd type="none" w="med" len="med"/>
            <a:tailEnd type="arrow"/>
          </a:ln>
          <a:effectLst/>
        </p:spPr>
      </p:cxnSp>
      <p:cxnSp>
        <p:nvCxnSpPr>
          <p:cNvPr id="23" name="Straight Arrow Connector 22"/>
          <p:cNvCxnSpPr/>
          <p:nvPr/>
        </p:nvCxnSpPr>
        <p:spPr bwMode="auto">
          <a:xfrm>
            <a:off x="8739753" y="3657600"/>
            <a:ext cx="0" cy="886106"/>
          </a:xfrm>
          <a:prstGeom prst="straightConnector1">
            <a:avLst/>
          </a:prstGeom>
          <a:solidFill>
            <a:schemeClr val="accent1"/>
          </a:solidFill>
          <a:ln w="19050" cap="flat" cmpd="sng" algn="ctr">
            <a:solidFill>
              <a:srgbClr val="FF3300"/>
            </a:solidFill>
            <a:prstDash val="solid"/>
            <a:round/>
            <a:headEnd type="none" w="med" len="med"/>
            <a:tailEnd type="arrow"/>
          </a:ln>
          <a:effectLst/>
        </p:spPr>
      </p:cxnSp>
      <p:cxnSp>
        <p:nvCxnSpPr>
          <p:cNvPr id="24" name="Straight Arrow Connector 23"/>
          <p:cNvCxnSpPr/>
          <p:nvPr/>
        </p:nvCxnSpPr>
        <p:spPr bwMode="auto">
          <a:xfrm>
            <a:off x="9257655" y="3657600"/>
            <a:ext cx="0" cy="886106"/>
          </a:xfrm>
          <a:prstGeom prst="straightConnector1">
            <a:avLst/>
          </a:prstGeom>
          <a:solidFill>
            <a:schemeClr val="accent1"/>
          </a:solidFill>
          <a:ln w="19050" cap="flat" cmpd="sng" algn="ctr">
            <a:solidFill>
              <a:srgbClr val="FF3300"/>
            </a:solidFill>
            <a:prstDash val="solid"/>
            <a:round/>
            <a:headEnd type="none" w="med" len="med"/>
            <a:tailEnd type="arrow"/>
          </a:ln>
          <a:effectLst/>
        </p:spPr>
      </p:cxnSp>
      <p:cxnSp>
        <p:nvCxnSpPr>
          <p:cNvPr id="25" name="Straight Arrow Connector 24"/>
          <p:cNvCxnSpPr/>
          <p:nvPr/>
        </p:nvCxnSpPr>
        <p:spPr bwMode="auto">
          <a:xfrm>
            <a:off x="9784596" y="3657600"/>
            <a:ext cx="0" cy="886106"/>
          </a:xfrm>
          <a:prstGeom prst="straightConnector1">
            <a:avLst/>
          </a:prstGeom>
          <a:solidFill>
            <a:schemeClr val="accent1"/>
          </a:solidFill>
          <a:ln w="19050" cap="flat" cmpd="sng" algn="ctr">
            <a:solidFill>
              <a:srgbClr val="FF3300"/>
            </a:solidFill>
            <a:prstDash val="solid"/>
            <a:round/>
            <a:headEnd type="none" w="med" len="med"/>
            <a:tailEnd type="arrow"/>
          </a:ln>
          <a:effectLst/>
        </p:spPr>
      </p:cxnSp>
    </p:spTree>
  </p:cSld>
  <p:clrMapOvr>
    <a:masterClrMapping/>
  </p:clrMapOvr>
  <p:transition>
    <p:pull dir="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Reading a Single Byte from a Device</a:t>
            </a:r>
          </a:p>
        </p:txBody>
      </p:sp>
      <p:sp>
        <p:nvSpPr>
          <p:cNvPr id="5" name="Content Placeholder 3"/>
          <p:cNvSpPr>
            <a:spLocks noGrp="1"/>
          </p:cNvSpPr>
          <p:nvPr>
            <p:ph sz="half" idx="1"/>
          </p:nvPr>
        </p:nvSpPr>
        <p:spPr>
          <a:xfrm>
            <a:off x="479999" y="838200"/>
            <a:ext cx="11407201" cy="5867400"/>
          </a:xfrm>
        </p:spPr>
        <p:txBody>
          <a:bodyPr/>
          <a:lstStyle/>
          <a:p>
            <a:pPr marL="0" indent="0">
              <a:buNone/>
              <a:tabLst>
                <a:tab pos="3657600" algn="l"/>
              </a:tabLst>
            </a:pPr>
            <a:r>
              <a:rPr lang="en-US" sz="2000" dirty="0">
                <a:latin typeface="Lucida Console" pitchFamily="49" charset="0"/>
              </a:rPr>
              <a:t>I2C_TRAN;	/*set to transmit mode */</a:t>
            </a:r>
          </a:p>
          <a:p>
            <a:pPr marL="0" indent="0">
              <a:buNone/>
              <a:tabLst>
                <a:tab pos="3657600" algn="l"/>
              </a:tabLst>
            </a:pPr>
            <a:r>
              <a:rPr lang="en-US" sz="2000" dirty="0">
                <a:latin typeface="Lucida Console" pitchFamily="49" charset="0"/>
              </a:rPr>
              <a:t>I2C_M_START;	/*send start	*/</a:t>
            </a:r>
          </a:p>
          <a:p>
            <a:pPr marL="0" indent="0">
              <a:buNone/>
              <a:tabLst>
                <a:tab pos="3657600" algn="l"/>
              </a:tabLst>
            </a:pPr>
            <a:r>
              <a:rPr lang="en-US" sz="2000" dirty="0">
                <a:latin typeface="Lucida Console" pitchFamily="49" charset="0"/>
              </a:rPr>
              <a:t>I2C0-&gt;D = </a:t>
            </a:r>
            <a:r>
              <a:rPr lang="en-US" sz="2000" dirty="0" err="1">
                <a:latin typeface="Lucida Console" pitchFamily="49" charset="0"/>
              </a:rPr>
              <a:t>dev</a:t>
            </a:r>
            <a:r>
              <a:rPr lang="en-US" sz="2000" dirty="0">
                <a:latin typeface="Lucida Console" pitchFamily="49" charset="0"/>
              </a:rPr>
              <a:t>;	/*send </a:t>
            </a:r>
            <a:r>
              <a:rPr lang="en-US" sz="2000" dirty="0" err="1">
                <a:latin typeface="Lucida Console" pitchFamily="49" charset="0"/>
              </a:rPr>
              <a:t>dev</a:t>
            </a:r>
            <a:r>
              <a:rPr lang="en-US" sz="2000" dirty="0">
                <a:latin typeface="Lucida Console" pitchFamily="49" charset="0"/>
              </a:rPr>
              <a:t> address	*/</a:t>
            </a:r>
          </a:p>
          <a:p>
            <a:pPr marL="0" indent="0">
              <a:buNone/>
              <a:tabLst>
                <a:tab pos="3657600" algn="l"/>
              </a:tabLst>
            </a:pPr>
            <a:r>
              <a:rPr lang="en-US" sz="2000" dirty="0">
                <a:latin typeface="Lucida Console" pitchFamily="49" charset="0"/>
              </a:rPr>
              <a:t>I2C_WAIT;	/*wait for completion */</a:t>
            </a:r>
          </a:p>
          <a:p>
            <a:pPr marL="0" indent="0">
              <a:buNone/>
              <a:tabLst>
                <a:tab pos="3657600" algn="l"/>
              </a:tabLst>
            </a:pPr>
            <a:r>
              <a:rPr lang="en-US" sz="2000" dirty="0">
                <a:latin typeface="Lucida Console" pitchFamily="49" charset="0"/>
              </a:rPr>
              <a:t>I2C0-&gt;D = address;	/*send read address */</a:t>
            </a:r>
          </a:p>
          <a:p>
            <a:pPr marL="0" indent="0">
              <a:buNone/>
              <a:tabLst>
                <a:tab pos="3657600" algn="l"/>
              </a:tabLst>
            </a:pPr>
            <a:r>
              <a:rPr lang="en-US" sz="2000" dirty="0">
                <a:latin typeface="Lucida Console" pitchFamily="49" charset="0"/>
              </a:rPr>
              <a:t>I2C_WAIT;	/*wait for completion */</a:t>
            </a:r>
          </a:p>
          <a:p>
            <a:pPr marL="0" indent="0">
              <a:buNone/>
              <a:tabLst>
                <a:tab pos="3657600" algn="l"/>
              </a:tabLst>
            </a:pPr>
            <a:r>
              <a:rPr lang="en-US" sz="2000" dirty="0">
                <a:latin typeface="Lucida Console" pitchFamily="49" charset="0"/>
              </a:rPr>
              <a:t>I2C_M_RSTART;	/*repeated start */</a:t>
            </a:r>
          </a:p>
          <a:p>
            <a:pPr marL="0" indent="0">
              <a:buNone/>
              <a:tabLst>
                <a:tab pos="3657600" algn="l"/>
              </a:tabLst>
            </a:pPr>
            <a:r>
              <a:rPr lang="en-US" sz="2000" dirty="0">
                <a:latin typeface="Lucida Console" pitchFamily="49" charset="0"/>
              </a:rPr>
              <a:t>I2C0-&gt;D = (dev|0x1); 	/*send dev address (read) */</a:t>
            </a:r>
          </a:p>
          <a:p>
            <a:pPr marL="0" indent="0">
              <a:buNone/>
              <a:tabLst>
                <a:tab pos="3657600" algn="l"/>
              </a:tabLst>
            </a:pPr>
            <a:r>
              <a:rPr lang="en-US" sz="2000" dirty="0">
                <a:latin typeface="Lucida Console" pitchFamily="49" charset="0"/>
              </a:rPr>
              <a:t>I2C_WAIT;	/*wait for completion */</a:t>
            </a:r>
          </a:p>
          <a:p>
            <a:pPr marL="0" indent="0">
              <a:buNone/>
              <a:tabLst>
                <a:tab pos="3657600" algn="l"/>
              </a:tabLst>
            </a:pPr>
            <a:r>
              <a:rPr lang="en-US" sz="2000" dirty="0">
                <a:latin typeface="Lucida Console" pitchFamily="49" charset="0"/>
              </a:rPr>
              <a:t>I2C_REC;	/*set to </a:t>
            </a:r>
            <a:r>
              <a:rPr lang="en-US" sz="2000" dirty="0" err="1">
                <a:latin typeface="Lucida Console" pitchFamily="49" charset="0"/>
              </a:rPr>
              <a:t>recieve</a:t>
            </a:r>
            <a:r>
              <a:rPr lang="en-US" sz="2000" dirty="0">
                <a:latin typeface="Lucida Console" pitchFamily="49" charset="0"/>
              </a:rPr>
              <a:t> mode */</a:t>
            </a:r>
          </a:p>
          <a:p>
            <a:pPr marL="0" indent="0">
              <a:buNone/>
              <a:tabLst>
                <a:tab pos="3657600" algn="l"/>
              </a:tabLst>
            </a:pPr>
            <a:r>
              <a:rPr lang="en-US" sz="2000" dirty="0">
                <a:latin typeface="Lucida Console" pitchFamily="49" charset="0"/>
              </a:rPr>
              <a:t>NACK;	/*set NACK after read	*/</a:t>
            </a:r>
          </a:p>
          <a:p>
            <a:pPr marL="0" indent="0">
              <a:buNone/>
              <a:tabLst>
                <a:tab pos="3657600" algn="l"/>
              </a:tabLst>
            </a:pPr>
            <a:r>
              <a:rPr lang="en-US" sz="2000" dirty="0">
                <a:latin typeface="Lucida Console" pitchFamily="49" charset="0"/>
              </a:rPr>
              <a:t>data = I2C0-&gt;D;	/*dummy read	*/</a:t>
            </a:r>
          </a:p>
          <a:p>
            <a:pPr marL="0" indent="0">
              <a:buNone/>
              <a:tabLst>
                <a:tab pos="3657600" algn="l"/>
              </a:tabLst>
            </a:pPr>
            <a:r>
              <a:rPr lang="en-US" sz="2000" dirty="0">
                <a:latin typeface="Lucida Console" pitchFamily="49" charset="0"/>
              </a:rPr>
              <a:t>I2C_WAIT;	/*wait for completion */</a:t>
            </a:r>
          </a:p>
          <a:p>
            <a:pPr marL="0" indent="0">
              <a:buNone/>
              <a:tabLst>
                <a:tab pos="3657600" algn="l"/>
              </a:tabLst>
            </a:pPr>
            <a:r>
              <a:rPr lang="en-US" sz="2000" dirty="0">
                <a:latin typeface="Lucida Console" pitchFamily="49" charset="0"/>
              </a:rPr>
              <a:t>I2C_M_STOP;	/*send stop	*/</a:t>
            </a:r>
          </a:p>
          <a:p>
            <a:pPr marL="0" indent="0">
              <a:buNone/>
              <a:tabLst>
                <a:tab pos="3657600" algn="l"/>
              </a:tabLst>
            </a:pPr>
            <a:r>
              <a:rPr lang="en-US" sz="2000" dirty="0">
                <a:latin typeface="Lucida Console" pitchFamily="49" charset="0"/>
              </a:rPr>
              <a:t>data = I2C0-&gt;D;	/*read data	*/</a:t>
            </a:r>
          </a:p>
        </p:txBody>
      </p:sp>
    </p:spTree>
    <p:extLst>
      <p:ext uri="{BB962C8B-B14F-4D97-AF65-F5344CB8AC3E}">
        <p14:creationId xmlns:p14="http://schemas.microsoft.com/office/powerpoint/2010/main" val="535895815"/>
      </p:ext>
    </p:extLst>
  </p:cSld>
  <p:clrMapOvr>
    <a:masterClrMapping/>
  </p:clrMapOvr>
  <p:transition>
    <p:pull dir="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Reading Multiple Bytes from a Device: Set Up</a:t>
            </a:r>
          </a:p>
        </p:txBody>
      </p:sp>
      <p:sp>
        <p:nvSpPr>
          <p:cNvPr id="4" name="Content Placeholder 3"/>
          <p:cNvSpPr>
            <a:spLocks noGrp="1"/>
          </p:cNvSpPr>
          <p:nvPr>
            <p:ph sz="half" idx="1"/>
          </p:nvPr>
        </p:nvSpPr>
        <p:spPr>
          <a:xfrm>
            <a:off x="1905000" y="990600"/>
            <a:ext cx="8686800" cy="5867400"/>
          </a:xfrm>
        </p:spPr>
        <p:txBody>
          <a:bodyPr/>
          <a:lstStyle/>
          <a:p>
            <a:pPr marL="0" indent="0">
              <a:buNone/>
            </a:pPr>
            <a:r>
              <a:rPr lang="en-US" sz="2000" dirty="0">
                <a:latin typeface="Lucida Console" pitchFamily="49" charset="0"/>
              </a:rPr>
              <a:t>I2C_TRAN;			/*set to transmit mode */</a:t>
            </a:r>
          </a:p>
          <a:p>
            <a:pPr marL="0" indent="0">
              <a:buNone/>
            </a:pPr>
            <a:r>
              <a:rPr lang="en-US" sz="2000" dirty="0">
                <a:latin typeface="Lucida Console" pitchFamily="49" charset="0"/>
              </a:rPr>
              <a:t>I2C_M_START;		/*send start	*/</a:t>
            </a:r>
          </a:p>
          <a:p>
            <a:pPr marL="0" indent="0">
              <a:buNone/>
            </a:pPr>
            <a:r>
              <a:rPr lang="en-US" sz="2000" dirty="0">
                <a:latin typeface="Lucida Console" pitchFamily="49" charset="0"/>
              </a:rPr>
              <a:t>I2C0-&gt;D = </a:t>
            </a:r>
            <a:r>
              <a:rPr lang="en-US" sz="2000" dirty="0" err="1">
                <a:latin typeface="Lucida Console" pitchFamily="49" charset="0"/>
              </a:rPr>
              <a:t>dev</a:t>
            </a:r>
            <a:r>
              <a:rPr lang="en-US" sz="2000" dirty="0">
                <a:latin typeface="Lucida Console" pitchFamily="49" charset="0"/>
              </a:rPr>
              <a:t>;  		/*send </a:t>
            </a:r>
            <a:r>
              <a:rPr lang="en-US" sz="2000" dirty="0" err="1">
                <a:latin typeface="Lucida Console" pitchFamily="49" charset="0"/>
              </a:rPr>
              <a:t>dev</a:t>
            </a:r>
            <a:r>
              <a:rPr lang="en-US" sz="2000" dirty="0">
                <a:latin typeface="Lucida Console" pitchFamily="49" charset="0"/>
              </a:rPr>
              <a:t> address */</a:t>
            </a:r>
          </a:p>
          <a:p>
            <a:pPr marL="0" indent="0">
              <a:buNone/>
            </a:pPr>
            <a:r>
              <a:rPr lang="en-US" sz="2000" dirty="0">
                <a:latin typeface="Lucida Console" pitchFamily="49" charset="0"/>
              </a:rPr>
              <a:t>I2C_WAIT;	 		/*wait for </a:t>
            </a:r>
            <a:r>
              <a:rPr lang="en-US" sz="2000" dirty="0" err="1">
                <a:latin typeface="Lucida Console" pitchFamily="49" charset="0"/>
              </a:rPr>
              <a:t>ack</a:t>
            </a:r>
            <a:r>
              <a:rPr lang="en-US" sz="2000" dirty="0">
                <a:latin typeface="Lucida Console" pitchFamily="49" charset="0"/>
              </a:rPr>
              <a:t> */</a:t>
            </a:r>
          </a:p>
          <a:p>
            <a:pPr marL="0" indent="0">
              <a:buNone/>
            </a:pPr>
            <a:r>
              <a:rPr lang="en-US" sz="2000" dirty="0">
                <a:latin typeface="Lucida Console" pitchFamily="49" charset="0"/>
              </a:rPr>
              <a:t>I2C0-&gt;D =  address;	/*send read address	*/</a:t>
            </a:r>
          </a:p>
          <a:p>
            <a:pPr marL="0" indent="0">
              <a:buNone/>
            </a:pPr>
            <a:r>
              <a:rPr lang="en-US" sz="2000" dirty="0">
                <a:latin typeface="Lucida Console" pitchFamily="49" charset="0"/>
              </a:rPr>
              <a:t>I2C_WAIT;			/*wait for completion */</a:t>
            </a:r>
          </a:p>
          <a:p>
            <a:pPr marL="0" indent="0">
              <a:buNone/>
            </a:pPr>
            <a:r>
              <a:rPr lang="en-US" sz="2000" dirty="0">
                <a:latin typeface="Lucida Console" pitchFamily="49" charset="0"/>
              </a:rPr>
              <a:t>I2C_M_RSTART;		/*repeated start */</a:t>
            </a:r>
          </a:p>
          <a:p>
            <a:pPr marL="0" indent="0">
              <a:buNone/>
            </a:pPr>
            <a:r>
              <a:rPr lang="en-US" sz="2000" dirty="0">
                <a:latin typeface="Lucida Console" pitchFamily="49" charset="0"/>
              </a:rPr>
              <a:t>I2C0-&gt;D = (dev|0x1);	/*send </a:t>
            </a:r>
            <a:r>
              <a:rPr lang="en-US" sz="2000" dirty="0" err="1">
                <a:latin typeface="Lucida Console" pitchFamily="49" charset="0"/>
              </a:rPr>
              <a:t>dev</a:t>
            </a:r>
            <a:r>
              <a:rPr lang="en-US" sz="2000" dirty="0">
                <a:latin typeface="Lucida Console" pitchFamily="49" charset="0"/>
              </a:rPr>
              <a:t> address (read) */</a:t>
            </a:r>
          </a:p>
          <a:p>
            <a:pPr marL="0" indent="0">
              <a:buNone/>
            </a:pPr>
            <a:r>
              <a:rPr lang="en-US" sz="2000" dirty="0">
                <a:latin typeface="Lucida Console" pitchFamily="49" charset="0"/>
              </a:rPr>
              <a:t>I2C_WAIT;			/*wait for completion */</a:t>
            </a:r>
          </a:p>
          <a:p>
            <a:pPr marL="0" indent="0">
              <a:buNone/>
            </a:pPr>
            <a:r>
              <a:rPr lang="en-US" sz="2000" dirty="0">
                <a:latin typeface="Lucida Console" pitchFamily="49" charset="0"/>
              </a:rPr>
              <a:t>I2C_REC;			/*set to receive mode */</a:t>
            </a:r>
          </a:p>
          <a:p>
            <a:pPr marL="0" indent="0">
              <a:buNone/>
            </a:pPr>
            <a:endParaRPr lang="en-US" sz="2000" dirty="0">
              <a:latin typeface="Lucida Console" pitchFamily="49" charset="0"/>
            </a:endParaRPr>
          </a:p>
          <a:p>
            <a:endParaRPr lang="en-US" sz="3200" dirty="0"/>
          </a:p>
        </p:txBody>
      </p:sp>
    </p:spTree>
    <p:extLst>
      <p:ext uri="{BB962C8B-B14F-4D97-AF65-F5344CB8AC3E}">
        <p14:creationId xmlns:p14="http://schemas.microsoft.com/office/powerpoint/2010/main" val="1637853912"/>
      </p:ext>
    </p:extLst>
  </p:cSld>
  <p:clrMapOvr>
    <a:masterClrMapping/>
  </p:clrMapOvr>
  <p:transition>
    <p:pull dir="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Reading Multiple Bytes from a Device: Data</a:t>
            </a:r>
          </a:p>
        </p:txBody>
      </p:sp>
      <p:sp>
        <p:nvSpPr>
          <p:cNvPr id="4" name="Content Placeholder 3"/>
          <p:cNvSpPr>
            <a:spLocks noGrp="1"/>
          </p:cNvSpPr>
          <p:nvPr>
            <p:ph sz="half" idx="1"/>
          </p:nvPr>
        </p:nvSpPr>
        <p:spPr>
          <a:xfrm>
            <a:off x="1905000" y="838200"/>
            <a:ext cx="8686800" cy="5410200"/>
          </a:xfrm>
        </p:spPr>
        <p:txBody>
          <a:bodyPr/>
          <a:lstStyle/>
          <a:p>
            <a:pPr marL="0" indent="0">
              <a:buNone/>
            </a:pPr>
            <a:r>
              <a:rPr lang="en-US" sz="2000" dirty="0">
                <a:latin typeface="Lucida Console" pitchFamily="49" charset="0"/>
              </a:rPr>
              <a:t>// For each byte</a:t>
            </a:r>
          </a:p>
          <a:p>
            <a:pPr marL="0" indent="0">
              <a:buNone/>
            </a:pPr>
            <a:r>
              <a:rPr lang="en-US" sz="2000" dirty="0">
                <a:latin typeface="Lucida Console" pitchFamily="49" charset="0"/>
              </a:rPr>
              <a:t>if(</a:t>
            </a:r>
            <a:r>
              <a:rPr lang="en-US" sz="2000" dirty="0" err="1">
                <a:latin typeface="Lucida Console" pitchFamily="49" charset="0"/>
              </a:rPr>
              <a:t>isLastRead</a:t>
            </a:r>
            <a:r>
              <a:rPr lang="en-US" sz="2000" dirty="0">
                <a:latin typeface="Lucida Console" pitchFamily="49" charset="0"/>
              </a:rPr>
              <a:t>) {</a:t>
            </a:r>
          </a:p>
          <a:p>
            <a:pPr marL="0" indent="0">
              <a:buNone/>
            </a:pPr>
            <a:r>
              <a:rPr lang="en-US" sz="2000" dirty="0">
                <a:latin typeface="Lucida Console" pitchFamily="49" charset="0"/>
              </a:rPr>
              <a:t>	NACK;		/*set NACK after read	*/</a:t>
            </a:r>
          </a:p>
          <a:p>
            <a:pPr marL="0" indent="0">
              <a:buNone/>
            </a:pPr>
            <a:r>
              <a:rPr lang="en-US" sz="2000" dirty="0">
                <a:latin typeface="Lucida Console" pitchFamily="49" charset="0"/>
              </a:rPr>
              <a:t>} else {</a:t>
            </a:r>
          </a:p>
          <a:p>
            <a:pPr marL="0" indent="0">
              <a:buNone/>
            </a:pPr>
            <a:r>
              <a:rPr lang="en-US" sz="2000" dirty="0">
                <a:latin typeface="Lucida Console" pitchFamily="49" charset="0"/>
              </a:rPr>
              <a:t>	ACK;		/*ACK after read	*/</a:t>
            </a:r>
          </a:p>
          <a:p>
            <a:pPr marL="0" indent="0">
              <a:buNone/>
            </a:pPr>
            <a:r>
              <a:rPr lang="en-US" sz="2000" dirty="0">
                <a:latin typeface="Lucida Console" pitchFamily="49" charset="0"/>
              </a:rPr>
              <a:t>}</a:t>
            </a:r>
          </a:p>
          <a:p>
            <a:pPr marL="0" indent="0">
              <a:buNone/>
            </a:pPr>
            <a:endParaRPr lang="en-US" sz="2000" dirty="0">
              <a:latin typeface="Lucida Console" pitchFamily="49" charset="0"/>
            </a:endParaRPr>
          </a:p>
          <a:p>
            <a:pPr marL="0" indent="0">
              <a:buNone/>
            </a:pPr>
            <a:r>
              <a:rPr lang="en-US" sz="2000" dirty="0">
                <a:latin typeface="Lucida Console" pitchFamily="49" charset="0"/>
              </a:rPr>
              <a:t>data = I2C0-&gt;D;	/*dummy read	*/</a:t>
            </a:r>
          </a:p>
          <a:p>
            <a:pPr marL="0" indent="0">
              <a:buNone/>
            </a:pPr>
            <a:r>
              <a:rPr lang="en-US" sz="2000" dirty="0">
                <a:latin typeface="Lucida Console" pitchFamily="49" charset="0"/>
              </a:rPr>
              <a:t>I2C_WAIT;		/*wait for completion */</a:t>
            </a:r>
          </a:p>
          <a:p>
            <a:pPr marL="0" indent="0">
              <a:buNone/>
            </a:pPr>
            <a:endParaRPr lang="en-US" sz="2000" dirty="0">
              <a:latin typeface="Lucida Console" pitchFamily="49" charset="0"/>
            </a:endParaRPr>
          </a:p>
          <a:p>
            <a:pPr marL="0" indent="0">
              <a:buNone/>
            </a:pPr>
            <a:r>
              <a:rPr lang="en-US" sz="2000" dirty="0">
                <a:latin typeface="Lucida Console" pitchFamily="49" charset="0"/>
              </a:rPr>
              <a:t>if(</a:t>
            </a:r>
            <a:r>
              <a:rPr lang="en-US" sz="2000" dirty="0" err="1">
                <a:latin typeface="Lucida Console" pitchFamily="49" charset="0"/>
              </a:rPr>
              <a:t>isLastRead</a:t>
            </a:r>
            <a:r>
              <a:rPr lang="en-US" sz="2000" dirty="0">
                <a:latin typeface="Lucida Console" pitchFamily="49" charset="0"/>
              </a:rPr>
              <a:t>) {</a:t>
            </a:r>
          </a:p>
          <a:p>
            <a:pPr marL="0" indent="0">
              <a:buNone/>
            </a:pPr>
            <a:r>
              <a:rPr lang="en-US" sz="2000" dirty="0">
                <a:latin typeface="Lucida Console" pitchFamily="49" charset="0"/>
              </a:rPr>
              <a:t>	I2C_M_STOP;	/*send stop	*/</a:t>
            </a:r>
          </a:p>
          <a:p>
            <a:pPr marL="0" indent="0">
              <a:buNone/>
            </a:pPr>
            <a:r>
              <a:rPr lang="en-US" sz="2000" dirty="0">
                <a:latin typeface="Lucida Console" pitchFamily="49" charset="0"/>
              </a:rPr>
              <a:t>}</a:t>
            </a:r>
          </a:p>
          <a:p>
            <a:pPr marL="0" indent="0">
              <a:buNone/>
            </a:pPr>
            <a:r>
              <a:rPr lang="en-US" sz="2000" dirty="0">
                <a:latin typeface="Lucida Console" pitchFamily="49" charset="0"/>
              </a:rPr>
              <a:t>data = I2C0-&gt;D;	/*read real data	*/</a:t>
            </a:r>
          </a:p>
          <a:p>
            <a:pPr marL="0" indent="0">
              <a:buNone/>
            </a:pPr>
            <a:endParaRPr lang="en-US" sz="3200" dirty="0"/>
          </a:p>
        </p:txBody>
      </p:sp>
    </p:spTree>
    <p:extLst>
      <p:ext uri="{BB962C8B-B14F-4D97-AF65-F5344CB8AC3E}">
        <p14:creationId xmlns:p14="http://schemas.microsoft.com/office/powerpoint/2010/main" val="2783498479"/>
      </p:ext>
    </p:extLst>
  </p:cSld>
  <p:clrMapOvr>
    <a:masterClrMapping/>
  </p:clrMapOvr>
  <p:transition>
    <p:pull dir="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Interrupt-Driven I2C Communications</a:t>
            </a:r>
          </a:p>
        </p:txBody>
      </p:sp>
      <p:sp>
        <p:nvSpPr>
          <p:cNvPr id="3" name="Content Placeholder 2"/>
          <p:cNvSpPr>
            <a:spLocks noGrp="1"/>
          </p:cNvSpPr>
          <p:nvPr>
            <p:ph sz="half" idx="1"/>
          </p:nvPr>
        </p:nvSpPr>
        <p:spPr>
          <a:xfrm>
            <a:off x="480000" y="1142999"/>
            <a:ext cx="6530400" cy="5186363"/>
          </a:xfrm>
        </p:spPr>
        <p:txBody>
          <a:bodyPr/>
          <a:lstStyle/>
          <a:p>
            <a:r>
              <a:rPr lang="en-US" dirty="0"/>
              <a:t>Example flowchart from KL25Z Reference Manual chapter on I2C peripheral</a:t>
            </a:r>
          </a:p>
          <a:p>
            <a:endParaRPr lang="en-US" dirty="0"/>
          </a:p>
          <a:p>
            <a:r>
              <a:rPr lang="en-US" dirty="0"/>
              <a:t>One ISR handles all possible cases</a:t>
            </a:r>
          </a:p>
          <a:p>
            <a:pPr lvl="1"/>
            <a:r>
              <a:rPr lang="en-US" dirty="0"/>
              <a:t>Is MCU is in master or slave mode?</a:t>
            </a:r>
          </a:p>
          <a:p>
            <a:pPr lvl="1"/>
            <a:r>
              <a:rPr lang="en-US" dirty="0"/>
              <a:t>Arbitration lost (in multi-master bus)?</a:t>
            </a:r>
          </a:p>
          <a:p>
            <a:pPr lvl="1"/>
            <a:r>
              <a:rPr lang="en-US" dirty="0"/>
              <a:t>Transmit or receive?</a:t>
            </a:r>
          </a:p>
          <a:p>
            <a:pPr lvl="1"/>
            <a:r>
              <a:rPr lang="en-US" dirty="0"/>
              <a:t>More data to send?</a:t>
            </a:r>
          </a:p>
          <a:p>
            <a:pPr lvl="1"/>
            <a:r>
              <a:rPr lang="en-US" dirty="0"/>
              <a:t>Acknowledge received?</a:t>
            </a:r>
          </a:p>
          <a:p>
            <a:pPr lvl="1"/>
            <a:r>
              <a:rPr lang="en-US" dirty="0"/>
              <a:t>etc.</a:t>
            </a:r>
          </a:p>
          <a:p>
            <a:endParaRPr lang="en-US" dirty="0"/>
          </a:p>
        </p:txBody>
      </p:sp>
      <p:pic>
        <p:nvPicPr>
          <p:cNvPr id="5" name="Content Placeholder 4"/>
          <p:cNvPicPr>
            <a:picLocks noGrp="1" noChangeAspect="1"/>
          </p:cNvPicPr>
          <p:nvPr>
            <p:ph sz="half" idx="2"/>
          </p:nvPr>
        </p:nvPicPr>
        <p:blipFill rotWithShape="1">
          <a:blip r:embed="rId2"/>
          <a:srcRect b="585"/>
          <a:stretch/>
        </p:blipFill>
        <p:spPr>
          <a:xfrm>
            <a:off x="7086600" y="837247"/>
            <a:ext cx="4945102" cy="5476875"/>
          </a:xfrm>
          <a:prstGeom prst="rect">
            <a:avLst/>
          </a:prstGeom>
        </p:spPr>
      </p:pic>
    </p:spTree>
    <p:extLst>
      <p:ext uri="{BB962C8B-B14F-4D97-AF65-F5344CB8AC3E}">
        <p14:creationId xmlns:p14="http://schemas.microsoft.com/office/powerpoint/2010/main" val="3880349134"/>
      </p:ext>
    </p:extLst>
  </p:cSld>
  <p:clrMapOvr>
    <a:masterClrMapping/>
  </p:clrMapOvr>
  <p:transition>
    <p:pull dir="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Example I</a:t>
            </a:r>
            <a:r>
              <a:rPr lang="en-US" sz="2800" baseline="30000" dirty="0"/>
              <a:t>2</a:t>
            </a:r>
            <a:r>
              <a:rPr lang="en-US" sz="2800" dirty="0"/>
              <a:t>C Peripheral: 3-Axis Accelerometer</a:t>
            </a:r>
          </a:p>
        </p:txBody>
      </p:sp>
      <p:sp>
        <p:nvSpPr>
          <p:cNvPr id="3" name="Content Placeholder 2"/>
          <p:cNvSpPr>
            <a:spLocks noGrp="1"/>
          </p:cNvSpPr>
          <p:nvPr>
            <p:ph sz="half" idx="1"/>
          </p:nvPr>
        </p:nvSpPr>
        <p:spPr>
          <a:xfrm>
            <a:off x="479999" y="3962400"/>
            <a:ext cx="11308202" cy="3048000"/>
          </a:xfrm>
        </p:spPr>
        <p:txBody>
          <a:bodyPr/>
          <a:lstStyle/>
          <a:p>
            <a:r>
              <a:rPr lang="en-US" dirty="0"/>
              <a:t>Freescale MMA8451, included in Freedom KL25Z board</a:t>
            </a:r>
          </a:p>
          <a:p>
            <a:pPr lvl="1"/>
            <a:r>
              <a:rPr lang="en-US" dirty="0"/>
              <a:t>Freedom KL26Z board has 3-axis accelerometer and 3-axis magnetometer (compass) </a:t>
            </a:r>
          </a:p>
          <a:p>
            <a:r>
              <a:rPr lang="en-US" dirty="0"/>
              <a:t>Can measure acceleration in x/y/z directions up to ±2g, ± 4g, ± 8g</a:t>
            </a:r>
          </a:p>
          <a:p>
            <a:r>
              <a:rPr lang="en-US" dirty="0"/>
              <a:t>Can compute rotation about x/y axes (pitch, roll)</a:t>
            </a:r>
          </a:p>
          <a:p>
            <a:r>
              <a:rPr lang="en-US" dirty="0"/>
              <a:t>I2C addresses are 0x3A (read) and 0x3B (write)</a:t>
            </a:r>
          </a:p>
          <a:p>
            <a:pPr lvl="1"/>
            <a:r>
              <a:rPr lang="en-US" dirty="0"/>
              <a:t>011101r (r=1 for read, r=0 for write)</a:t>
            </a:r>
          </a:p>
          <a:p>
            <a:endParaRPr lang="en-US" dirty="0"/>
          </a:p>
        </p:txBody>
      </p:sp>
      <p:pic>
        <p:nvPicPr>
          <p:cNvPr id="2355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31192"/>
          <a:stretch/>
        </p:blipFill>
        <p:spPr bwMode="auto">
          <a:xfrm>
            <a:off x="2743201" y="879457"/>
            <a:ext cx="7110413" cy="2593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9634280"/>
      </p:ext>
    </p:extLst>
  </p:cSld>
  <p:clrMapOvr>
    <a:masterClrMapping/>
  </p:clrMapOvr>
  <p:transition>
    <p:pull dir="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MMA8451 on Freedom KL25Z</a:t>
            </a:r>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133600"/>
            <a:ext cx="6877538"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1" y="904876"/>
            <a:ext cx="3171825" cy="1704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7"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t="10335" r="7451"/>
          <a:stretch/>
        </p:blipFill>
        <p:spPr bwMode="auto">
          <a:xfrm>
            <a:off x="2133600" y="1066801"/>
            <a:ext cx="4535365" cy="1542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3138717"/>
      </p:ext>
    </p:extLst>
  </p:cSld>
  <p:clrMapOvr>
    <a:masterClrMapping/>
  </p:clrMapOvr>
  <p:transition>
    <p:pull dir="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Main Registers of Interest in MMA8451</a:t>
            </a:r>
          </a:p>
        </p:txBody>
      </p:sp>
      <p:sp>
        <p:nvSpPr>
          <p:cNvPr id="3" name="Content Placeholder 2"/>
          <p:cNvSpPr>
            <a:spLocks noGrp="1"/>
          </p:cNvSpPr>
          <p:nvPr>
            <p:ph sz="half" idx="1"/>
          </p:nvPr>
        </p:nvSpPr>
        <p:spPr>
          <a:xfrm>
            <a:off x="479999" y="990600"/>
            <a:ext cx="5616001" cy="5867400"/>
          </a:xfrm>
        </p:spPr>
        <p:txBody>
          <a:bodyPr/>
          <a:lstStyle/>
          <a:p>
            <a:r>
              <a:rPr lang="en-US" sz="2000" dirty="0"/>
              <a:t>Acceleration Data</a:t>
            </a:r>
          </a:p>
          <a:p>
            <a:pPr lvl="1"/>
            <a:r>
              <a:rPr lang="en-US" sz="1800" dirty="0"/>
              <a:t>Signed (two’s complement)  data</a:t>
            </a:r>
          </a:p>
          <a:p>
            <a:pPr lvl="1"/>
            <a:r>
              <a:rPr lang="en-US" sz="1800" dirty="0"/>
              <a:t>14 or 8 bits per channel (left aligned)</a:t>
            </a:r>
          </a:p>
          <a:p>
            <a:pPr lvl="1"/>
            <a:r>
              <a:rPr lang="en-US" sz="1800" dirty="0"/>
              <a:t>X-axis: 0x01, 0x02</a:t>
            </a:r>
          </a:p>
          <a:p>
            <a:pPr lvl="1"/>
            <a:r>
              <a:rPr lang="en-US" sz="1800" dirty="0"/>
              <a:t>Y-axis: 0x03, 0x04</a:t>
            </a:r>
          </a:p>
          <a:p>
            <a:pPr lvl="1"/>
            <a:r>
              <a:rPr lang="en-US" sz="1800" dirty="0"/>
              <a:t>Z-axis: 0x05, 0x06</a:t>
            </a:r>
          </a:p>
          <a:p>
            <a:r>
              <a:rPr lang="en-US" sz="2000" dirty="0"/>
              <a:t>Resolution is about 1/4096 g per LSB (in +/- 2 g mode)</a:t>
            </a:r>
          </a:p>
          <a:p>
            <a:r>
              <a:rPr lang="en-US" sz="2000" dirty="0"/>
              <a:t>Who Am I?</a:t>
            </a:r>
          </a:p>
          <a:p>
            <a:pPr lvl="1"/>
            <a:r>
              <a:rPr lang="en-US" sz="1800" dirty="0"/>
              <a:t>Used to identify which device this is (IC-specific)</a:t>
            </a:r>
          </a:p>
          <a:p>
            <a:pPr lvl="1"/>
            <a:r>
              <a:rPr lang="en-US" sz="1800" dirty="0"/>
              <a:t>Device ID - 0x1A</a:t>
            </a:r>
          </a:p>
        </p:txBody>
      </p:sp>
      <p:sp>
        <p:nvSpPr>
          <p:cNvPr id="4" name="Content Placeholder 3"/>
          <p:cNvSpPr>
            <a:spLocks noGrp="1"/>
          </p:cNvSpPr>
          <p:nvPr>
            <p:ph sz="half" idx="2"/>
          </p:nvPr>
        </p:nvSpPr>
        <p:spPr>
          <a:xfrm>
            <a:off x="5544232" y="990600"/>
            <a:ext cx="5047569" cy="5867400"/>
          </a:xfrm>
        </p:spPr>
        <p:txBody>
          <a:bodyPr/>
          <a:lstStyle/>
          <a:p>
            <a:endParaRPr lang="en-US" dirty="0"/>
          </a:p>
        </p:txBody>
      </p:sp>
      <p:grpSp>
        <p:nvGrpSpPr>
          <p:cNvPr id="5" name="Group 4"/>
          <p:cNvGrpSpPr/>
          <p:nvPr/>
        </p:nvGrpSpPr>
        <p:grpSpPr>
          <a:xfrm>
            <a:off x="6934200" y="953703"/>
            <a:ext cx="5047569" cy="4048125"/>
            <a:chOff x="228601" y="914400"/>
            <a:chExt cx="5047569" cy="4048125"/>
          </a:xfrm>
        </p:grpSpPr>
        <p:pic>
          <p:nvPicPr>
            <p:cNvPr id="2457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69146"/>
            <a:stretch/>
          </p:blipFill>
          <p:spPr bwMode="auto">
            <a:xfrm>
              <a:off x="228601" y="914400"/>
              <a:ext cx="2906486"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76347"/>
            <a:stretch/>
          </p:blipFill>
          <p:spPr bwMode="auto">
            <a:xfrm>
              <a:off x="3048000" y="914400"/>
              <a:ext cx="2228170"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990296239"/>
      </p:ext>
    </p:extLst>
  </p:cSld>
  <p:clrMapOvr>
    <a:masterClrMapping/>
  </p:clrMapOvr>
  <p:transition>
    <p:pull dir="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 Register 1 (0x2A)</a:t>
            </a:r>
          </a:p>
        </p:txBody>
      </p:sp>
      <p:sp>
        <p:nvSpPr>
          <p:cNvPr id="3" name="Content Placeholder 2"/>
          <p:cNvSpPr>
            <a:spLocks noGrp="1"/>
          </p:cNvSpPr>
          <p:nvPr>
            <p:ph sz="half" idx="1"/>
          </p:nvPr>
        </p:nvSpPr>
        <p:spPr>
          <a:xfrm>
            <a:off x="479999" y="2438400"/>
            <a:ext cx="5616001" cy="4419600"/>
          </a:xfrm>
        </p:spPr>
        <p:txBody>
          <a:bodyPr/>
          <a:lstStyle/>
          <a:p>
            <a:r>
              <a:rPr lang="en-US" sz="2000" dirty="0"/>
              <a:t>ACTIVE: set to 1 to put in active (not standby) mode</a:t>
            </a:r>
          </a:p>
          <a:p>
            <a:r>
              <a:rPr lang="en-US" sz="2000" dirty="0"/>
              <a:t>FREAD: set to 1 to fast read just 8 MSBs of XYZ data </a:t>
            </a:r>
          </a:p>
          <a:p>
            <a:r>
              <a:rPr lang="en-US" sz="2000" dirty="0"/>
              <a:t>LNOISE: low noise mode</a:t>
            </a:r>
          </a:p>
          <a:p>
            <a:r>
              <a:rPr lang="en-US" sz="2000" dirty="0"/>
              <a:t>DR2-0: select output data rate from 1.56 Hz to 800 Hz</a:t>
            </a:r>
          </a:p>
          <a:p>
            <a:r>
              <a:rPr lang="en-US" sz="2000" dirty="0"/>
              <a:t>ASLP_RATE1-0: Select Sleep mode rate from 1.56 to 50 Hz</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07176625"/>
              </p:ext>
            </p:extLst>
          </p:nvPr>
        </p:nvGraphicFramePr>
        <p:xfrm>
          <a:off x="6705600" y="2438400"/>
          <a:ext cx="4224527" cy="3606800"/>
        </p:xfrm>
        <a:graphic>
          <a:graphicData uri="http://schemas.openxmlformats.org/drawingml/2006/table">
            <a:tbl>
              <a:tblPr firstRow="1" bandRow="1">
                <a:tableStyleId>{5C22544A-7EE6-4342-B048-85BDC9FD1C3A}</a:tableStyleId>
              </a:tblPr>
              <a:tblGrid>
                <a:gridCol w="643128">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2057399">
                  <a:extLst>
                    <a:ext uri="{9D8B030D-6E8A-4147-A177-3AD203B41FA5}">
                      <a16:colId xmlns:a16="http://schemas.microsoft.com/office/drawing/2014/main" val="20003"/>
                    </a:ext>
                  </a:extLst>
                </a:gridCol>
              </a:tblGrid>
              <a:tr h="370840">
                <a:tc>
                  <a:txBody>
                    <a:bodyPr/>
                    <a:lstStyle/>
                    <a:p>
                      <a:r>
                        <a:rPr lang="en-US" dirty="0"/>
                        <a:t>DR2</a:t>
                      </a:r>
                    </a:p>
                  </a:txBody>
                  <a:tcPr/>
                </a:tc>
                <a:tc>
                  <a:txBody>
                    <a:bodyPr/>
                    <a:lstStyle/>
                    <a:p>
                      <a:r>
                        <a:rPr lang="en-US" dirty="0"/>
                        <a:t>DR1</a:t>
                      </a:r>
                    </a:p>
                  </a:txBody>
                  <a:tcPr/>
                </a:tc>
                <a:tc>
                  <a:txBody>
                    <a:bodyPr/>
                    <a:lstStyle/>
                    <a:p>
                      <a:r>
                        <a:rPr lang="en-US" dirty="0"/>
                        <a:t>DR0</a:t>
                      </a:r>
                    </a:p>
                  </a:txBody>
                  <a:tcPr/>
                </a:tc>
                <a:tc>
                  <a:txBody>
                    <a:bodyPr/>
                    <a:lstStyle/>
                    <a:p>
                      <a:r>
                        <a:rPr lang="en-US" dirty="0"/>
                        <a:t>Output</a:t>
                      </a:r>
                      <a:r>
                        <a:rPr lang="en-US" baseline="0" dirty="0"/>
                        <a:t> Data Rate</a:t>
                      </a:r>
                      <a:endParaRPr lang="en-US" dirty="0"/>
                    </a:p>
                  </a:txBody>
                  <a:tcPr/>
                </a:tc>
                <a:extLst>
                  <a:ext uri="{0D108BD9-81ED-4DB2-BD59-A6C34878D82A}">
                    <a16:rowId xmlns:a16="http://schemas.microsoft.com/office/drawing/2014/main" val="10000"/>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800 Hz</a:t>
                      </a:r>
                    </a:p>
                  </a:txBody>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400</a:t>
                      </a:r>
                    </a:p>
                  </a:txBody>
                  <a:tcPr/>
                </a:tc>
                <a:extLst>
                  <a:ext uri="{0D108BD9-81ED-4DB2-BD59-A6C34878D82A}">
                    <a16:rowId xmlns:a16="http://schemas.microsoft.com/office/drawing/2014/main" val="10002"/>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200</a:t>
                      </a:r>
                    </a:p>
                  </a:txBody>
                  <a:tcPr/>
                </a:tc>
                <a:extLst>
                  <a:ext uri="{0D108BD9-81ED-4DB2-BD59-A6C34878D82A}">
                    <a16:rowId xmlns:a16="http://schemas.microsoft.com/office/drawing/2014/main" val="10003"/>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100</a:t>
                      </a:r>
                    </a:p>
                  </a:txBody>
                  <a:tcPr/>
                </a:tc>
                <a:extLst>
                  <a:ext uri="{0D108BD9-81ED-4DB2-BD59-A6C34878D82A}">
                    <a16:rowId xmlns:a16="http://schemas.microsoft.com/office/drawing/2014/main" val="10004"/>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50</a:t>
                      </a:r>
                    </a:p>
                  </a:txBody>
                  <a:tcPr/>
                </a:tc>
                <a:extLst>
                  <a:ext uri="{0D108BD9-81ED-4DB2-BD59-A6C34878D82A}">
                    <a16:rowId xmlns:a16="http://schemas.microsoft.com/office/drawing/2014/main" val="10005"/>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12.5</a:t>
                      </a:r>
                    </a:p>
                  </a:txBody>
                  <a:tcPr/>
                </a:tc>
                <a:extLst>
                  <a:ext uri="{0D108BD9-81ED-4DB2-BD59-A6C34878D82A}">
                    <a16:rowId xmlns:a16="http://schemas.microsoft.com/office/drawing/2014/main" val="10006"/>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6.25</a:t>
                      </a:r>
                    </a:p>
                  </a:txBody>
                  <a:tcPr/>
                </a:tc>
                <a:extLst>
                  <a:ext uri="{0D108BD9-81ED-4DB2-BD59-A6C34878D82A}">
                    <a16:rowId xmlns:a16="http://schemas.microsoft.com/office/drawing/2014/main" val="10007"/>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1.56</a:t>
                      </a:r>
                    </a:p>
                  </a:txBody>
                  <a:tcPr/>
                </a:tc>
                <a:extLst>
                  <a:ext uri="{0D108BD9-81ED-4DB2-BD59-A6C34878D82A}">
                    <a16:rowId xmlns:a16="http://schemas.microsoft.com/office/drawing/2014/main" val="10008"/>
                  </a:ext>
                </a:extLst>
              </a:tr>
            </a:tbl>
          </a:graphicData>
        </a:graphic>
      </p:graphicFrame>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999" y="990600"/>
            <a:ext cx="11559601" cy="925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005485"/>
      </p:ext>
    </p:extLst>
  </p:cSld>
  <p:clrMapOvr>
    <a:masterClrMapping/>
  </p:clrMapOvr>
  <p:transition>
    <p:pull dir="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Registers for Additional Features</a:t>
            </a:r>
          </a:p>
        </p:txBody>
      </p:sp>
      <p:sp>
        <p:nvSpPr>
          <p:cNvPr id="3" name="Content Placeholder 2"/>
          <p:cNvSpPr>
            <a:spLocks noGrp="1"/>
          </p:cNvSpPr>
          <p:nvPr>
            <p:ph sz="half" idx="1"/>
          </p:nvPr>
        </p:nvSpPr>
        <p:spPr/>
        <p:txBody>
          <a:bodyPr/>
          <a:lstStyle/>
          <a:p>
            <a:r>
              <a:rPr lang="en-US" dirty="0"/>
              <a:t>FIFO configuration</a:t>
            </a:r>
          </a:p>
          <a:p>
            <a:r>
              <a:rPr lang="en-US" dirty="0"/>
              <a:t>Interrupt control and status</a:t>
            </a:r>
          </a:p>
          <a:p>
            <a:r>
              <a:rPr lang="en-US" dirty="0"/>
              <a:t>Dynamic range</a:t>
            </a:r>
          </a:p>
          <a:p>
            <a:r>
              <a:rPr lang="en-US" dirty="0"/>
              <a:t>High-pass filter configuration</a:t>
            </a:r>
          </a:p>
          <a:p>
            <a:r>
              <a:rPr lang="en-US" dirty="0"/>
              <a:t>Portrait/Landscape detection settings</a:t>
            </a:r>
          </a:p>
          <a:p>
            <a:r>
              <a:rPr lang="en-US" dirty="0" err="1"/>
              <a:t>Freefall</a:t>
            </a:r>
            <a:r>
              <a:rPr lang="en-US" dirty="0"/>
              <a:t> detection settings</a:t>
            </a:r>
          </a:p>
        </p:txBody>
      </p:sp>
      <p:sp>
        <p:nvSpPr>
          <p:cNvPr id="4" name="Content Placeholder 3"/>
          <p:cNvSpPr>
            <a:spLocks noGrp="1"/>
          </p:cNvSpPr>
          <p:nvPr>
            <p:ph sz="half" idx="2"/>
          </p:nvPr>
        </p:nvSpPr>
        <p:spPr/>
        <p:txBody>
          <a:bodyPr/>
          <a:lstStyle/>
          <a:p>
            <a:r>
              <a:rPr lang="en-US" dirty="0"/>
              <a:t>Sleep control registers</a:t>
            </a:r>
          </a:p>
          <a:p>
            <a:r>
              <a:rPr lang="en-US" dirty="0"/>
              <a:t>Offset per axis </a:t>
            </a:r>
          </a:p>
          <a:p>
            <a:r>
              <a:rPr lang="en-US" dirty="0"/>
              <a:t>Transient event detection settings</a:t>
            </a:r>
          </a:p>
          <a:p>
            <a:r>
              <a:rPr lang="en-US" dirty="0"/>
              <a:t>Tap (pulse) detection settings</a:t>
            </a:r>
          </a:p>
          <a:p>
            <a:endParaRPr lang="en-US" dirty="0"/>
          </a:p>
        </p:txBody>
      </p:sp>
    </p:spTree>
    <p:extLst>
      <p:ext uri="{BB962C8B-B14F-4D97-AF65-F5344CB8AC3E}">
        <p14:creationId xmlns:p14="http://schemas.microsoft.com/office/powerpoint/2010/main" val="2725672282"/>
      </p:ext>
    </p:extLst>
  </p:cSld>
  <p:clrMapOvr>
    <a:masterClrMapping/>
  </p:clrMapOvr>
  <p:transition>
    <p:pull dir="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Demonstration: Configure the Accelerometer</a:t>
            </a:r>
          </a:p>
        </p:txBody>
      </p:sp>
      <p:sp>
        <p:nvSpPr>
          <p:cNvPr id="3" name="Content Placeholder 2"/>
          <p:cNvSpPr>
            <a:spLocks noGrp="1"/>
          </p:cNvSpPr>
          <p:nvPr>
            <p:ph sz="half" idx="1"/>
          </p:nvPr>
        </p:nvSpPr>
        <p:spPr>
          <a:xfrm>
            <a:off x="1676400" y="3429000"/>
            <a:ext cx="8686800" cy="3200400"/>
          </a:xfrm>
        </p:spPr>
        <p:txBody>
          <a:bodyPr/>
          <a:lstStyle/>
          <a:p>
            <a:r>
              <a:rPr lang="en-US" sz="2400" dirty="0"/>
              <a:t>Source code in mma8451.c</a:t>
            </a:r>
          </a:p>
          <a:p>
            <a:r>
              <a:rPr lang="en-US" sz="2400" dirty="0"/>
              <a:t>Basic approach</a:t>
            </a:r>
          </a:p>
          <a:p>
            <a:pPr lvl="1"/>
            <a:r>
              <a:rPr lang="en-US" sz="2000" dirty="0"/>
              <a:t>Read byte from the WHOAMI register, verify it matches expected value for MMA8451</a:t>
            </a:r>
          </a:p>
          <a:p>
            <a:pPr lvl="1"/>
            <a:r>
              <a:rPr lang="en-US" sz="2000" dirty="0"/>
              <a:t>Delay…</a:t>
            </a:r>
          </a:p>
          <a:p>
            <a:pPr lvl="1"/>
            <a:r>
              <a:rPr lang="en-US" sz="2000" dirty="0"/>
              <a:t>Set to active, 14-bit mode, 100 Hz sampling rate</a:t>
            </a:r>
          </a:p>
        </p:txBody>
      </p:sp>
      <p:sp>
        <p:nvSpPr>
          <p:cNvPr id="5" name="TextBox 4"/>
          <p:cNvSpPr txBox="1"/>
          <p:nvPr/>
        </p:nvSpPr>
        <p:spPr>
          <a:xfrm>
            <a:off x="1905000" y="990600"/>
            <a:ext cx="8763000" cy="1938992"/>
          </a:xfrm>
          <a:prstGeom prst="rect">
            <a:avLst/>
          </a:prstGeom>
          <a:noFill/>
        </p:spPr>
        <p:txBody>
          <a:bodyPr wrap="square" rtlCol="0">
            <a:spAutoFit/>
          </a:bodyPr>
          <a:lstStyle/>
          <a:p>
            <a:r>
              <a:rPr lang="en-US" sz="2000" dirty="0">
                <a:latin typeface="Lucida Console" pitchFamily="49" charset="0"/>
              </a:rPr>
              <a:t>if(i2c_read_byte(MMA_ADDR, REG_WHOAMI) == WHOAMI)	{</a:t>
            </a:r>
          </a:p>
          <a:p>
            <a:r>
              <a:rPr lang="en-US" sz="2000" dirty="0">
                <a:latin typeface="Lucida Console" pitchFamily="49" charset="0"/>
              </a:rPr>
              <a:t>	Delay(10);</a:t>
            </a:r>
          </a:p>
          <a:p>
            <a:r>
              <a:rPr lang="en-US" sz="2000" dirty="0">
                <a:latin typeface="Lucida Console" pitchFamily="49" charset="0"/>
              </a:rPr>
              <a:t>	//set active, 14 bit data and 100 Hz ODR (0x19)</a:t>
            </a:r>
          </a:p>
          <a:p>
            <a:r>
              <a:rPr lang="en-US" sz="2000" dirty="0">
                <a:latin typeface="Lucida Console" pitchFamily="49" charset="0"/>
              </a:rPr>
              <a:t>	i2c_write_byte(MMA_ADDR, REG_CTRL1, 0x01);</a:t>
            </a:r>
          </a:p>
          <a:p>
            <a:r>
              <a:rPr lang="en-US" sz="2000" dirty="0">
                <a:latin typeface="Lucida Console" pitchFamily="49" charset="0"/>
              </a:rPr>
              <a:t>	return 1;</a:t>
            </a:r>
          </a:p>
          <a:p>
            <a:r>
              <a:rPr lang="en-US" sz="2000" dirty="0">
                <a:latin typeface="Lucida Console" pitchFamily="49" charset="0"/>
              </a:rPr>
              <a:t>}</a:t>
            </a:r>
          </a:p>
        </p:txBody>
      </p:sp>
    </p:spTree>
    <p:extLst>
      <p:ext uri="{BB962C8B-B14F-4D97-AF65-F5344CB8AC3E}">
        <p14:creationId xmlns:p14="http://schemas.microsoft.com/office/powerpoint/2010/main" val="772515259"/>
      </p:ext>
    </p:extLst>
  </p:cSld>
  <p:clrMapOvr>
    <a:masterClrMapping/>
  </p:clrMapOvr>
  <p:transition>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200" dirty="0"/>
              <a:t>Synchronous Full-Duplex Serial Data Bus</a:t>
            </a:r>
          </a:p>
        </p:txBody>
      </p:sp>
      <p:sp>
        <p:nvSpPr>
          <p:cNvPr id="8195" name="Content Placeholder 2"/>
          <p:cNvSpPr>
            <a:spLocks noGrp="1"/>
          </p:cNvSpPr>
          <p:nvPr>
            <p:ph idx="1"/>
          </p:nvPr>
        </p:nvSpPr>
        <p:spPr>
          <a:xfrm>
            <a:off x="1752600" y="3886200"/>
            <a:ext cx="8839200" cy="1828800"/>
          </a:xfrm>
        </p:spPr>
        <p:txBody>
          <a:bodyPr/>
          <a:lstStyle/>
          <a:p>
            <a:r>
              <a:rPr lang="en-US" sz="2000" dirty="0"/>
              <a:t>Now can use two serial data lines - one for reading, one for writing.</a:t>
            </a:r>
          </a:p>
          <a:p>
            <a:pPr lvl="1"/>
            <a:r>
              <a:rPr lang="en-US" sz="1800" dirty="0"/>
              <a:t>Allows simultaneous send and receive </a:t>
            </a:r>
            <a:r>
              <a:rPr lang="en-US" sz="1800" i="1" dirty="0"/>
              <a:t>full-duplex communication</a:t>
            </a:r>
          </a:p>
          <a:p>
            <a:pPr lvl="1"/>
            <a:r>
              <a:rPr lang="en-US" sz="1800" dirty="0"/>
              <a:t>Need 4 + 3 = 7 pins on MCU to communicate</a:t>
            </a:r>
          </a:p>
          <a:p>
            <a:pPr lvl="1"/>
            <a:endParaRPr lang="en-US" sz="1800" i="1" dirty="0"/>
          </a:p>
          <a:p>
            <a:pPr lvl="1"/>
            <a:endParaRPr lang="en-US" sz="1800" dirty="0"/>
          </a:p>
          <a:p>
            <a:endParaRPr lang="en-US" sz="2000" dirty="0"/>
          </a:p>
        </p:txBody>
      </p:sp>
      <p:graphicFrame>
        <p:nvGraphicFramePr>
          <p:cNvPr id="8196" name="Object 3"/>
          <p:cNvGraphicFramePr>
            <a:graphicFrameLocks noChangeAspect="1"/>
          </p:cNvGraphicFramePr>
          <p:nvPr>
            <p:extLst>
              <p:ext uri="{D42A27DB-BD31-4B8C-83A1-F6EECF244321}">
                <p14:modId xmlns:p14="http://schemas.microsoft.com/office/powerpoint/2010/main" val="4136221800"/>
              </p:ext>
            </p:extLst>
          </p:nvPr>
        </p:nvGraphicFramePr>
        <p:xfrm>
          <a:off x="1828800" y="1447800"/>
          <a:ext cx="8472488" cy="2025650"/>
        </p:xfrm>
        <a:graphic>
          <a:graphicData uri="http://schemas.openxmlformats.org/presentationml/2006/ole">
            <mc:AlternateContent xmlns:mc="http://schemas.openxmlformats.org/markup-compatibility/2006">
              <mc:Choice xmlns:v="urn:schemas-microsoft-com:vml" Requires="v">
                <p:oleObj spid="_x0000_s8335" name="Visio" r:id="rId4" imgW="5603638" imgH="1340280" progId="Visio.Drawing.11">
                  <p:embed/>
                </p:oleObj>
              </mc:Choice>
              <mc:Fallback>
                <p:oleObj name="Visio" r:id="rId4" imgW="5603638" imgH="1340280"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1447800"/>
                        <a:ext cx="8472488"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pull dir="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Demonstration: Read the Accelerations</a:t>
            </a:r>
          </a:p>
        </p:txBody>
      </p:sp>
      <p:sp>
        <p:nvSpPr>
          <p:cNvPr id="3" name="Content Placeholder 2"/>
          <p:cNvSpPr>
            <a:spLocks noGrp="1"/>
          </p:cNvSpPr>
          <p:nvPr>
            <p:ph sz="half" idx="1"/>
          </p:nvPr>
        </p:nvSpPr>
        <p:spPr>
          <a:xfrm>
            <a:off x="479999" y="838200"/>
            <a:ext cx="4854001" cy="5867400"/>
          </a:xfrm>
        </p:spPr>
        <p:txBody>
          <a:bodyPr/>
          <a:lstStyle/>
          <a:p>
            <a:r>
              <a:rPr lang="en-US" dirty="0"/>
              <a:t>Send I2C Start condition</a:t>
            </a:r>
          </a:p>
          <a:p>
            <a:r>
              <a:rPr lang="en-US" dirty="0"/>
              <a:t>Send read addresses (device and register)</a:t>
            </a:r>
          </a:p>
          <a:p>
            <a:r>
              <a:rPr lang="en-US" dirty="0"/>
              <a:t>Read first five bytes of data into data[</a:t>
            </a:r>
            <a:r>
              <a:rPr lang="en-US" dirty="0" err="1"/>
              <a:t>i</a:t>
            </a:r>
            <a:r>
              <a:rPr lang="en-US" dirty="0"/>
              <a:t>]</a:t>
            </a:r>
          </a:p>
          <a:p>
            <a:r>
              <a:rPr lang="en-US" dirty="0"/>
              <a:t>Read last byte of data into data[</a:t>
            </a:r>
            <a:r>
              <a:rPr lang="en-US" dirty="0" err="1"/>
              <a:t>i</a:t>
            </a:r>
            <a:r>
              <a:rPr lang="en-US" dirty="0"/>
              <a:t>] (also sends stop condition)</a:t>
            </a:r>
          </a:p>
          <a:p>
            <a:endParaRPr lang="en-US" dirty="0"/>
          </a:p>
          <a:p>
            <a:r>
              <a:rPr lang="en-US" dirty="0"/>
              <a:t>Append bytes to form 16-bit words (int16_t)</a:t>
            </a:r>
          </a:p>
          <a:p>
            <a:endParaRPr lang="en-US" dirty="0"/>
          </a:p>
          <a:p>
            <a:r>
              <a:rPr lang="en-US" dirty="0"/>
              <a:t>Divide by four to adjust for scaling</a:t>
            </a:r>
          </a:p>
        </p:txBody>
      </p:sp>
      <p:sp>
        <p:nvSpPr>
          <p:cNvPr id="5" name="TextBox 4"/>
          <p:cNvSpPr txBox="1"/>
          <p:nvPr/>
        </p:nvSpPr>
        <p:spPr>
          <a:xfrm>
            <a:off x="5334000" y="762001"/>
            <a:ext cx="5270500" cy="5632311"/>
          </a:xfrm>
          <a:prstGeom prst="rect">
            <a:avLst/>
          </a:prstGeom>
          <a:noFill/>
        </p:spPr>
        <p:txBody>
          <a:bodyPr wrap="square" rtlCol="0">
            <a:spAutoFit/>
          </a:bodyPr>
          <a:lstStyle/>
          <a:p>
            <a:r>
              <a:rPr lang="en-US" sz="1800" dirty="0">
                <a:latin typeface="Lucida Console" pitchFamily="49" charset="0"/>
              </a:rPr>
              <a:t>i2c_start();</a:t>
            </a:r>
          </a:p>
          <a:p>
            <a:r>
              <a:rPr lang="en-US" sz="1800" dirty="0">
                <a:latin typeface="Lucida Console" pitchFamily="49" charset="0"/>
              </a:rPr>
              <a:t>i2c_read_setup(MMA_ADDR , REG_XHI);</a:t>
            </a:r>
          </a:p>
          <a:p>
            <a:r>
              <a:rPr lang="en-US" sz="1800" dirty="0">
                <a:latin typeface="Lucida Console" pitchFamily="49" charset="0"/>
              </a:rPr>
              <a:t>	</a:t>
            </a:r>
          </a:p>
          <a:p>
            <a:r>
              <a:rPr lang="en-US" sz="1800" dirty="0">
                <a:latin typeface="Lucida Console" pitchFamily="49" charset="0"/>
              </a:rPr>
              <a:t>for( </a:t>
            </a:r>
            <a:r>
              <a:rPr lang="en-US" sz="1800" dirty="0" err="1">
                <a:latin typeface="Lucida Console" pitchFamily="49" charset="0"/>
              </a:rPr>
              <a:t>i</a:t>
            </a:r>
            <a:r>
              <a:rPr lang="en-US" sz="1800" dirty="0">
                <a:latin typeface="Lucida Console" pitchFamily="49" charset="0"/>
              </a:rPr>
              <a:t>=0;i&lt;5;i++)	{</a:t>
            </a:r>
          </a:p>
          <a:p>
            <a:r>
              <a:rPr lang="en-US" sz="1800" dirty="0">
                <a:latin typeface="Lucida Console" pitchFamily="49" charset="0"/>
              </a:rPr>
              <a:t>	data[</a:t>
            </a:r>
            <a:r>
              <a:rPr lang="en-US" sz="1800" dirty="0" err="1">
                <a:latin typeface="Lucida Console" pitchFamily="49" charset="0"/>
              </a:rPr>
              <a:t>i</a:t>
            </a:r>
            <a:r>
              <a:rPr lang="en-US" sz="1800" dirty="0">
                <a:latin typeface="Lucida Console" pitchFamily="49" charset="0"/>
              </a:rPr>
              <a:t>] = </a:t>
            </a:r>
          </a:p>
          <a:p>
            <a:r>
              <a:rPr lang="en-US" sz="1800" dirty="0">
                <a:latin typeface="Lucida Console" pitchFamily="49" charset="0"/>
              </a:rPr>
              <a:t>		i2c_repeated_read(1);</a:t>
            </a:r>
          </a:p>
          <a:p>
            <a:r>
              <a:rPr lang="en-US" sz="1800" dirty="0">
                <a:latin typeface="Lucida Console" pitchFamily="49" charset="0"/>
              </a:rPr>
              <a:t>}</a:t>
            </a:r>
          </a:p>
          <a:p>
            <a:r>
              <a:rPr lang="en-US" sz="1800" dirty="0">
                <a:latin typeface="Lucida Console" pitchFamily="49" charset="0"/>
              </a:rPr>
              <a:t>data[</a:t>
            </a:r>
            <a:r>
              <a:rPr lang="en-US" sz="1800" dirty="0" err="1">
                <a:latin typeface="Lucida Console" pitchFamily="49" charset="0"/>
              </a:rPr>
              <a:t>i</a:t>
            </a:r>
            <a:r>
              <a:rPr lang="en-US" sz="1800" dirty="0">
                <a:latin typeface="Lucida Console" pitchFamily="49" charset="0"/>
              </a:rPr>
              <a:t>] = i2c_repeated_read(0);</a:t>
            </a:r>
          </a:p>
          <a:p>
            <a:endParaRPr lang="en-US" sz="1800" dirty="0">
              <a:latin typeface="Lucida Console" pitchFamily="49" charset="0"/>
            </a:endParaRPr>
          </a:p>
          <a:p>
            <a:r>
              <a:rPr lang="nn-NO" sz="1800" dirty="0">
                <a:latin typeface="Lucida Console" pitchFamily="49" charset="0"/>
              </a:rPr>
              <a:t>for ( i=0; i&lt;3; i++ ) {</a:t>
            </a:r>
          </a:p>
          <a:p>
            <a:r>
              <a:rPr lang="nn-NO" sz="1800" dirty="0">
                <a:latin typeface="Lucida Console" pitchFamily="49" charset="0"/>
              </a:rPr>
              <a:t>	temp[i] = (int16_t) </a:t>
            </a:r>
          </a:p>
          <a:p>
            <a:r>
              <a:rPr lang="nn-NO" sz="1800" dirty="0">
                <a:latin typeface="Lucida Console" pitchFamily="49" charset="0"/>
              </a:rPr>
              <a:t>		((data[2*i]&lt;&lt;8) | </a:t>
            </a:r>
          </a:p>
          <a:p>
            <a:r>
              <a:rPr lang="nn-NO" sz="1800" dirty="0">
                <a:latin typeface="Lucida Console" pitchFamily="49" charset="0"/>
              </a:rPr>
              <a:t>		data[2*i+1]);</a:t>
            </a:r>
          </a:p>
          <a:p>
            <a:r>
              <a:rPr lang="nn-NO" sz="1800" dirty="0">
                <a:latin typeface="Lucida Console" pitchFamily="49" charset="0"/>
              </a:rPr>
              <a:t>	}</a:t>
            </a:r>
          </a:p>
          <a:p>
            <a:endParaRPr lang="en-US" sz="1800" dirty="0">
              <a:latin typeface="Lucida Console" pitchFamily="49" charset="0"/>
            </a:endParaRPr>
          </a:p>
          <a:p>
            <a:r>
              <a:rPr lang="en-US" sz="1800" dirty="0">
                <a:latin typeface="Lucida Console" pitchFamily="49" charset="0"/>
              </a:rPr>
              <a:t>	</a:t>
            </a:r>
          </a:p>
          <a:p>
            <a:r>
              <a:rPr lang="en-US" sz="1800" dirty="0">
                <a:latin typeface="Lucida Console" pitchFamily="49" charset="0"/>
              </a:rPr>
              <a:t>// Right-justify, is 14 bits</a:t>
            </a:r>
          </a:p>
          <a:p>
            <a:r>
              <a:rPr lang="en-US" sz="1800" dirty="0" err="1">
                <a:latin typeface="Lucida Console" pitchFamily="49" charset="0"/>
              </a:rPr>
              <a:t>acc_X</a:t>
            </a:r>
            <a:r>
              <a:rPr lang="en-US" sz="1800" dirty="0">
                <a:latin typeface="Lucida Console" pitchFamily="49" charset="0"/>
              </a:rPr>
              <a:t> = temp[0]/4;</a:t>
            </a:r>
          </a:p>
          <a:p>
            <a:r>
              <a:rPr lang="en-US" sz="1800" dirty="0" err="1">
                <a:latin typeface="Lucida Console" pitchFamily="49" charset="0"/>
              </a:rPr>
              <a:t>acc_Y</a:t>
            </a:r>
            <a:r>
              <a:rPr lang="en-US" sz="1800" dirty="0">
                <a:latin typeface="Lucida Console" pitchFamily="49" charset="0"/>
              </a:rPr>
              <a:t> = temp[1]/4;</a:t>
            </a:r>
          </a:p>
          <a:p>
            <a:r>
              <a:rPr lang="en-US" sz="1800" dirty="0" err="1">
                <a:latin typeface="Lucida Console" pitchFamily="49" charset="0"/>
              </a:rPr>
              <a:t>acc_Z</a:t>
            </a:r>
            <a:r>
              <a:rPr lang="en-US" sz="1800" dirty="0">
                <a:latin typeface="Lucida Console" pitchFamily="49" charset="0"/>
              </a:rPr>
              <a:t> = temp[2]/4;</a:t>
            </a:r>
          </a:p>
        </p:txBody>
      </p:sp>
    </p:spTree>
    <p:extLst>
      <p:ext uri="{BB962C8B-B14F-4D97-AF65-F5344CB8AC3E}">
        <p14:creationId xmlns:p14="http://schemas.microsoft.com/office/powerpoint/2010/main" val="513853293"/>
      </p:ext>
    </p:extLst>
  </p:cSld>
  <p:clrMapOvr>
    <a:masterClrMapping/>
  </p:clrMapOvr>
  <p:transition>
    <p:pull dir="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9800" y="2819401"/>
            <a:ext cx="7772400" cy="1362075"/>
          </a:xfrm>
        </p:spPr>
        <p:txBody>
          <a:bodyPr/>
          <a:lstStyle/>
          <a:p>
            <a:r>
              <a:rPr lang="en-US" dirty="0"/>
              <a:t>Asynchronous serial (UART) Communications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95664601"/>
      </p:ext>
    </p:extLst>
  </p:cSld>
  <p:clrMapOvr>
    <a:masterClrMapping/>
  </p:clrMapOvr>
  <p:transition>
    <p:pull dir="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p:txBody>
          <a:bodyPr>
            <a:normAutofit fontScale="90000"/>
          </a:bodyPr>
          <a:lstStyle/>
          <a:p>
            <a:pPr>
              <a:defRPr/>
            </a:pPr>
            <a:r>
              <a:rPr lang="en-US" dirty="0"/>
              <a:t>Transmitter Basics</a:t>
            </a:r>
          </a:p>
        </p:txBody>
      </p:sp>
      <p:sp>
        <p:nvSpPr>
          <p:cNvPr id="20483" name="Rectangle 3"/>
          <p:cNvSpPr>
            <a:spLocks noGrp="1" noChangeArrowheads="1"/>
          </p:cNvSpPr>
          <p:nvPr>
            <p:ph idx="1"/>
          </p:nvPr>
        </p:nvSpPr>
        <p:spPr>
          <a:xfrm>
            <a:off x="1752600" y="3912387"/>
            <a:ext cx="8839200" cy="2412213"/>
          </a:xfrm>
        </p:spPr>
        <p:txBody>
          <a:bodyPr/>
          <a:lstStyle/>
          <a:p>
            <a:pPr>
              <a:spcBef>
                <a:spcPct val="0"/>
              </a:spcBef>
            </a:pPr>
            <a:r>
              <a:rPr lang="en-US" sz="2400" dirty="0"/>
              <a:t>If no data to send, keep sending 1 (stop bit) – </a:t>
            </a:r>
            <a:r>
              <a:rPr lang="en-US" sz="2400" i="1" dirty="0"/>
              <a:t>idle line</a:t>
            </a:r>
            <a:endParaRPr lang="en-US" sz="2400" dirty="0"/>
          </a:p>
          <a:p>
            <a:pPr>
              <a:spcBef>
                <a:spcPct val="0"/>
              </a:spcBef>
            </a:pPr>
            <a:r>
              <a:rPr lang="en-US" sz="2400" dirty="0"/>
              <a:t>When there is a data word to send</a:t>
            </a:r>
          </a:p>
          <a:p>
            <a:pPr lvl="1">
              <a:spcBef>
                <a:spcPct val="0"/>
              </a:spcBef>
            </a:pPr>
            <a:r>
              <a:rPr lang="en-US" sz="2000" dirty="0"/>
              <a:t>Send a 0 (start bit) to indicate the start of a word</a:t>
            </a:r>
          </a:p>
          <a:p>
            <a:pPr lvl="1">
              <a:spcBef>
                <a:spcPct val="0"/>
              </a:spcBef>
            </a:pPr>
            <a:r>
              <a:rPr lang="en-US" sz="2000" dirty="0"/>
              <a:t>Send each data bit in the word (use a shift register for the </a:t>
            </a:r>
            <a:r>
              <a:rPr lang="en-US" sz="2000" i="1" dirty="0"/>
              <a:t>transmit buffer</a:t>
            </a:r>
            <a:r>
              <a:rPr lang="en-US" sz="2000" dirty="0"/>
              <a:t>)</a:t>
            </a:r>
          </a:p>
          <a:p>
            <a:pPr lvl="1">
              <a:spcBef>
                <a:spcPct val="0"/>
              </a:spcBef>
            </a:pPr>
            <a:r>
              <a:rPr lang="en-US" sz="2000" dirty="0"/>
              <a:t>Send a 1 (stop bit) to indicate the end of the word </a:t>
            </a:r>
          </a:p>
        </p:txBody>
      </p:sp>
      <p:graphicFrame>
        <p:nvGraphicFramePr>
          <p:cNvPr id="5" name="Object 6"/>
          <p:cNvGraphicFramePr>
            <a:graphicFrameLocks noChangeAspect="1"/>
          </p:cNvGraphicFramePr>
          <p:nvPr>
            <p:extLst>
              <p:ext uri="{D42A27DB-BD31-4B8C-83A1-F6EECF244321}">
                <p14:modId xmlns:p14="http://schemas.microsoft.com/office/powerpoint/2010/main" val="3116685113"/>
              </p:ext>
            </p:extLst>
          </p:nvPr>
        </p:nvGraphicFramePr>
        <p:xfrm>
          <a:off x="4105276" y="985611"/>
          <a:ext cx="5953125" cy="1409700"/>
        </p:xfrm>
        <a:graphic>
          <a:graphicData uri="http://schemas.openxmlformats.org/presentationml/2006/ole">
            <mc:AlternateContent xmlns:mc="http://schemas.openxmlformats.org/markup-compatibility/2006">
              <mc:Choice xmlns:v="urn:schemas-microsoft-com:vml" Requires="v">
                <p:oleObj spid="_x0000_s23633" name="Bitmap Image" r:id="rId4" imgW="5952381" imgH="1409897" progId="Paint.Picture">
                  <p:embed/>
                </p:oleObj>
              </mc:Choice>
              <mc:Fallback>
                <p:oleObj name="Bitmap Image" r:id="rId4" imgW="5952381" imgH="1409897"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5276" y="985611"/>
                        <a:ext cx="595312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13"/>
          <p:cNvSpPr txBox="1">
            <a:spLocks noChangeArrowheads="1"/>
          </p:cNvSpPr>
          <p:nvPr/>
        </p:nvSpPr>
        <p:spPr bwMode="auto">
          <a:xfrm rot="5400000">
            <a:off x="4438734" y="3073700"/>
            <a:ext cx="4219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i="1" dirty="0" err="1">
                <a:solidFill>
                  <a:schemeClr val="accent2"/>
                </a:solidFill>
                <a:latin typeface="Arial" charset="0"/>
                <a:cs typeface="Arial" charset="0"/>
              </a:rPr>
              <a:t>T</a:t>
            </a:r>
            <a:r>
              <a:rPr lang="en-US" sz="1400" i="1" baseline="-25000" dirty="0" err="1">
                <a:solidFill>
                  <a:schemeClr val="accent2"/>
                </a:solidFill>
                <a:latin typeface="Arial" charset="0"/>
                <a:cs typeface="Arial" charset="0"/>
              </a:rPr>
              <a:t>bit</a:t>
            </a:r>
            <a:endParaRPr lang="en-US" sz="1400" i="1" dirty="0">
              <a:solidFill>
                <a:schemeClr val="accent2"/>
              </a:solidFill>
              <a:latin typeface="Arial" charset="0"/>
              <a:cs typeface="Arial" charset="0"/>
            </a:endParaRPr>
          </a:p>
        </p:txBody>
      </p:sp>
      <p:sp>
        <p:nvSpPr>
          <p:cNvPr id="7" name="Text Box 15"/>
          <p:cNvSpPr txBox="1">
            <a:spLocks noChangeArrowheads="1"/>
          </p:cNvSpPr>
          <p:nvPr/>
        </p:nvSpPr>
        <p:spPr bwMode="auto">
          <a:xfrm>
            <a:off x="5194301" y="974726"/>
            <a:ext cx="7207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2000">
                <a:latin typeface="Arial" charset="0"/>
                <a:cs typeface="Arial" charset="0"/>
              </a:rPr>
              <a:t>Data</a:t>
            </a:r>
          </a:p>
          <a:p>
            <a:pPr algn="ctr"/>
            <a:r>
              <a:rPr lang="en-US" sz="2000">
                <a:latin typeface="Arial" charset="0"/>
                <a:cs typeface="Arial" charset="0"/>
              </a:rPr>
              <a:t>bits</a:t>
            </a:r>
          </a:p>
        </p:txBody>
      </p:sp>
      <p:sp>
        <p:nvSpPr>
          <p:cNvPr id="8" name="TextBox 14"/>
          <p:cNvSpPr txBox="1">
            <a:spLocks noChangeArrowheads="1"/>
          </p:cNvSpPr>
          <p:nvPr/>
        </p:nvSpPr>
        <p:spPr bwMode="auto">
          <a:xfrm>
            <a:off x="1828800" y="2667001"/>
            <a:ext cx="193119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sz="1800" dirty="0">
                <a:latin typeface="Arial" charset="0"/>
                <a:cs typeface="Arial" charset="0"/>
              </a:rPr>
              <a:t>Data Sampling Time at Receiver</a:t>
            </a:r>
          </a:p>
        </p:txBody>
      </p:sp>
      <p:cxnSp>
        <p:nvCxnSpPr>
          <p:cNvPr id="9" name="Straight Connector 8"/>
          <p:cNvCxnSpPr/>
          <p:nvPr/>
        </p:nvCxnSpPr>
        <p:spPr bwMode="auto">
          <a:xfrm>
            <a:off x="4381500" y="1752600"/>
            <a:ext cx="0" cy="10668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0" name="Straight Connector 9"/>
          <p:cNvCxnSpPr/>
          <p:nvPr/>
        </p:nvCxnSpPr>
        <p:spPr bwMode="auto">
          <a:xfrm>
            <a:off x="4848422" y="1752600"/>
            <a:ext cx="0" cy="10668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1" name="Straight Connector 10"/>
          <p:cNvCxnSpPr/>
          <p:nvPr/>
        </p:nvCxnSpPr>
        <p:spPr bwMode="auto">
          <a:xfrm>
            <a:off x="5324672" y="1752600"/>
            <a:ext cx="0" cy="10668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2" name="Straight Connector 11"/>
          <p:cNvCxnSpPr/>
          <p:nvPr/>
        </p:nvCxnSpPr>
        <p:spPr bwMode="auto">
          <a:xfrm>
            <a:off x="5781872" y="1752600"/>
            <a:ext cx="0" cy="10668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3" name="Straight Connector 12"/>
          <p:cNvCxnSpPr/>
          <p:nvPr/>
        </p:nvCxnSpPr>
        <p:spPr bwMode="auto">
          <a:xfrm>
            <a:off x="6277172" y="1752600"/>
            <a:ext cx="0" cy="10668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4" name="Straight Connector 13"/>
          <p:cNvCxnSpPr/>
          <p:nvPr/>
        </p:nvCxnSpPr>
        <p:spPr bwMode="auto">
          <a:xfrm>
            <a:off x="6772472" y="1752600"/>
            <a:ext cx="0" cy="10668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5" name="Straight Connector 14"/>
          <p:cNvCxnSpPr/>
          <p:nvPr/>
        </p:nvCxnSpPr>
        <p:spPr bwMode="auto">
          <a:xfrm>
            <a:off x="7229672" y="1752600"/>
            <a:ext cx="0" cy="10668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6" name="Straight Connector 15"/>
          <p:cNvCxnSpPr/>
          <p:nvPr/>
        </p:nvCxnSpPr>
        <p:spPr bwMode="auto">
          <a:xfrm>
            <a:off x="7686872" y="1752600"/>
            <a:ext cx="0" cy="10668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7" name="Straight Connector 16"/>
          <p:cNvCxnSpPr/>
          <p:nvPr/>
        </p:nvCxnSpPr>
        <p:spPr bwMode="auto">
          <a:xfrm>
            <a:off x="8172647" y="1752600"/>
            <a:ext cx="0" cy="10668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8" name="Straight Connector 17"/>
          <p:cNvCxnSpPr/>
          <p:nvPr/>
        </p:nvCxnSpPr>
        <p:spPr bwMode="auto">
          <a:xfrm>
            <a:off x="8658422" y="1752600"/>
            <a:ext cx="0" cy="10668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9" name="Straight Connector 18"/>
          <p:cNvCxnSpPr/>
          <p:nvPr/>
        </p:nvCxnSpPr>
        <p:spPr bwMode="auto">
          <a:xfrm>
            <a:off x="9134672" y="1752600"/>
            <a:ext cx="0" cy="1066800"/>
          </a:xfrm>
          <a:prstGeom prst="line">
            <a:avLst/>
          </a:prstGeom>
          <a:solidFill>
            <a:schemeClr val="accent1"/>
          </a:solidFill>
          <a:ln w="9525" cap="flat" cmpd="sng" algn="ctr">
            <a:solidFill>
              <a:srgbClr val="FF0000"/>
            </a:solidFill>
            <a:prstDash val="solid"/>
            <a:round/>
            <a:headEnd type="none" w="med" len="med"/>
            <a:tailEnd type="none" w="med" len="med"/>
          </a:ln>
          <a:effectLst/>
        </p:spPr>
      </p:cxnSp>
      <p:sp>
        <p:nvSpPr>
          <p:cNvPr id="30" name="Text Box 13"/>
          <p:cNvSpPr txBox="1">
            <a:spLocks noChangeArrowheads="1"/>
          </p:cNvSpPr>
          <p:nvPr/>
        </p:nvSpPr>
        <p:spPr bwMode="auto">
          <a:xfrm rot="5400000">
            <a:off x="3836495" y="3250106"/>
            <a:ext cx="10167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i="1" dirty="0">
                <a:solidFill>
                  <a:schemeClr val="accent2"/>
                </a:solidFill>
                <a:latin typeface="Arial" charset="0"/>
                <a:cs typeface="Arial" charset="0"/>
              </a:rPr>
              <a:t>Time Zero</a:t>
            </a:r>
          </a:p>
        </p:txBody>
      </p:sp>
      <p:sp>
        <p:nvSpPr>
          <p:cNvPr id="35" name="Text Box 13"/>
          <p:cNvSpPr txBox="1">
            <a:spLocks noChangeArrowheads="1"/>
          </p:cNvSpPr>
          <p:nvPr/>
        </p:nvSpPr>
        <p:spPr bwMode="auto">
          <a:xfrm rot="5400000">
            <a:off x="5379476" y="3073700"/>
            <a:ext cx="4219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i="1" dirty="0" err="1">
                <a:solidFill>
                  <a:schemeClr val="accent2"/>
                </a:solidFill>
                <a:latin typeface="Arial" charset="0"/>
                <a:cs typeface="Arial" charset="0"/>
              </a:rPr>
              <a:t>T</a:t>
            </a:r>
            <a:r>
              <a:rPr lang="en-US" sz="1400" i="1" baseline="-25000" dirty="0" err="1">
                <a:solidFill>
                  <a:schemeClr val="accent2"/>
                </a:solidFill>
                <a:latin typeface="Arial" charset="0"/>
                <a:cs typeface="Arial" charset="0"/>
              </a:rPr>
              <a:t>bit</a:t>
            </a:r>
            <a:endParaRPr lang="en-US" sz="1400" i="1" dirty="0">
              <a:solidFill>
                <a:schemeClr val="accent2"/>
              </a:solidFill>
              <a:latin typeface="Arial" charset="0"/>
              <a:cs typeface="Arial" charset="0"/>
            </a:endParaRPr>
          </a:p>
        </p:txBody>
      </p:sp>
      <p:sp>
        <p:nvSpPr>
          <p:cNvPr id="36" name="Text Box 13"/>
          <p:cNvSpPr txBox="1">
            <a:spLocks noChangeArrowheads="1"/>
          </p:cNvSpPr>
          <p:nvPr/>
        </p:nvSpPr>
        <p:spPr bwMode="auto">
          <a:xfrm rot="5400000">
            <a:off x="5849847" y="3073700"/>
            <a:ext cx="4219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i="1" dirty="0" err="1">
                <a:solidFill>
                  <a:schemeClr val="accent2"/>
                </a:solidFill>
                <a:latin typeface="Arial" charset="0"/>
                <a:cs typeface="Arial" charset="0"/>
              </a:rPr>
              <a:t>T</a:t>
            </a:r>
            <a:r>
              <a:rPr lang="en-US" sz="1400" i="1" baseline="-25000" dirty="0" err="1">
                <a:solidFill>
                  <a:schemeClr val="accent2"/>
                </a:solidFill>
                <a:latin typeface="Arial" charset="0"/>
                <a:cs typeface="Arial" charset="0"/>
              </a:rPr>
              <a:t>bit</a:t>
            </a:r>
            <a:endParaRPr lang="en-US" sz="1400" i="1" dirty="0">
              <a:solidFill>
                <a:schemeClr val="accent2"/>
              </a:solidFill>
              <a:latin typeface="Arial" charset="0"/>
              <a:cs typeface="Arial" charset="0"/>
            </a:endParaRPr>
          </a:p>
        </p:txBody>
      </p:sp>
      <p:sp>
        <p:nvSpPr>
          <p:cNvPr id="37" name="Text Box 13"/>
          <p:cNvSpPr txBox="1">
            <a:spLocks noChangeArrowheads="1"/>
          </p:cNvSpPr>
          <p:nvPr/>
        </p:nvSpPr>
        <p:spPr bwMode="auto">
          <a:xfrm rot="5400000">
            <a:off x="6320218" y="3073700"/>
            <a:ext cx="4219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i="1" dirty="0" err="1">
                <a:solidFill>
                  <a:schemeClr val="accent2"/>
                </a:solidFill>
                <a:latin typeface="Arial" charset="0"/>
                <a:cs typeface="Arial" charset="0"/>
              </a:rPr>
              <a:t>T</a:t>
            </a:r>
            <a:r>
              <a:rPr lang="en-US" sz="1400" i="1" baseline="-25000" dirty="0" err="1">
                <a:solidFill>
                  <a:schemeClr val="accent2"/>
                </a:solidFill>
                <a:latin typeface="Arial" charset="0"/>
                <a:cs typeface="Arial" charset="0"/>
              </a:rPr>
              <a:t>bit</a:t>
            </a:r>
            <a:endParaRPr lang="en-US" sz="1400" i="1" dirty="0">
              <a:solidFill>
                <a:schemeClr val="accent2"/>
              </a:solidFill>
              <a:latin typeface="Arial" charset="0"/>
              <a:cs typeface="Arial" charset="0"/>
            </a:endParaRPr>
          </a:p>
        </p:txBody>
      </p:sp>
      <p:sp>
        <p:nvSpPr>
          <p:cNvPr id="38" name="Text Box 13"/>
          <p:cNvSpPr txBox="1">
            <a:spLocks noChangeArrowheads="1"/>
          </p:cNvSpPr>
          <p:nvPr/>
        </p:nvSpPr>
        <p:spPr bwMode="auto">
          <a:xfrm rot="5400000">
            <a:off x="6790589" y="3073700"/>
            <a:ext cx="4219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i="1" dirty="0" err="1">
                <a:solidFill>
                  <a:schemeClr val="accent2"/>
                </a:solidFill>
                <a:latin typeface="Arial" charset="0"/>
                <a:cs typeface="Arial" charset="0"/>
              </a:rPr>
              <a:t>T</a:t>
            </a:r>
            <a:r>
              <a:rPr lang="en-US" sz="1400" i="1" baseline="-25000" dirty="0" err="1">
                <a:solidFill>
                  <a:schemeClr val="accent2"/>
                </a:solidFill>
                <a:latin typeface="Arial" charset="0"/>
                <a:cs typeface="Arial" charset="0"/>
              </a:rPr>
              <a:t>bit</a:t>
            </a:r>
            <a:endParaRPr lang="en-US" sz="1400" i="1" dirty="0">
              <a:solidFill>
                <a:schemeClr val="accent2"/>
              </a:solidFill>
              <a:latin typeface="Arial" charset="0"/>
              <a:cs typeface="Arial" charset="0"/>
            </a:endParaRPr>
          </a:p>
        </p:txBody>
      </p:sp>
      <p:sp>
        <p:nvSpPr>
          <p:cNvPr id="39" name="Text Box 13"/>
          <p:cNvSpPr txBox="1">
            <a:spLocks noChangeArrowheads="1"/>
          </p:cNvSpPr>
          <p:nvPr/>
        </p:nvSpPr>
        <p:spPr bwMode="auto">
          <a:xfrm rot="5400000">
            <a:off x="7260960" y="3073700"/>
            <a:ext cx="4219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i="1" dirty="0" err="1">
                <a:solidFill>
                  <a:schemeClr val="accent2"/>
                </a:solidFill>
                <a:latin typeface="Arial" charset="0"/>
                <a:cs typeface="Arial" charset="0"/>
              </a:rPr>
              <a:t>T</a:t>
            </a:r>
            <a:r>
              <a:rPr lang="en-US" sz="1400" i="1" baseline="-25000" dirty="0" err="1">
                <a:solidFill>
                  <a:schemeClr val="accent2"/>
                </a:solidFill>
                <a:latin typeface="Arial" charset="0"/>
                <a:cs typeface="Arial" charset="0"/>
              </a:rPr>
              <a:t>bit</a:t>
            </a:r>
            <a:endParaRPr lang="en-US" sz="1400" i="1" dirty="0">
              <a:solidFill>
                <a:schemeClr val="accent2"/>
              </a:solidFill>
              <a:latin typeface="Arial" charset="0"/>
              <a:cs typeface="Arial" charset="0"/>
            </a:endParaRPr>
          </a:p>
        </p:txBody>
      </p:sp>
      <p:sp>
        <p:nvSpPr>
          <p:cNvPr id="40" name="Text Box 13"/>
          <p:cNvSpPr txBox="1">
            <a:spLocks noChangeArrowheads="1"/>
          </p:cNvSpPr>
          <p:nvPr/>
        </p:nvSpPr>
        <p:spPr bwMode="auto">
          <a:xfrm rot="5400000">
            <a:off x="7731331" y="3073700"/>
            <a:ext cx="4219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i="1" dirty="0" err="1">
                <a:solidFill>
                  <a:schemeClr val="accent2"/>
                </a:solidFill>
                <a:latin typeface="Arial" charset="0"/>
                <a:cs typeface="Arial" charset="0"/>
              </a:rPr>
              <a:t>T</a:t>
            </a:r>
            <a:r>
              <a:rPr lang="en-US" sz="1400" i="1" baseline="-25000" dirty="0" err="1">
                <a:solidFill>
                  <a:schemeClr val="accent2"/>
                </a:solidFill>
                <a:latin typeface="Arial" charset="0"/>
                <a:cs typeface="Arial" charset="0"/>
              </a:rPr>
              <a:t>bit</a:t>
            </a:r>
            <a:endParaRPr lang="en-US" sz="1400" i="1" dirty="0">
              <a:solidFill>
                <a:schemeClr val="accent2"/>
              </a:solidFill>
              <a:latin typeface="Arial" charset="0"/>
              <a:cs typeface="Arial" charset="0"/>
            </a:endParaRPr>
          </a:p>
        </p:txBody>
      </p:sp>
      <p:sp>
        <p:nvSpPr>
          <p:cNvPr id="41" name="Text Box 13"/>
          <p:cNvSpPr txBox="1">
            <a:spLocks noChangeArrowheads="1"/>
          </p:cNvSpPr>
          <p:nvPr/>
        </p:nvSpPr>
        <p:spPr bwMode="auto">
          <a:xfrm rot="5400000">
            <a:off x="8201702" y="3073700"/>
            <a:ext cx="4219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i="1" dirty="0" err="1">
                <a:solidFill>
                  <a:schemeClr val="accent2"/>
                </a:solidFill>
                <a:latin typeface="Arial" charset="0"/>
                <a:cs typeface="Arial" charset="0"/>
              </a:rPr>
              <a:t>T</a:t>
            </a:r>
            <a:r>
              <a:rPr lang="en-US" sz="1400" i="1" baseline="-25000" dirty="0" err="1">
                <a:solidFill>
                  <a:schemeClr val="accent2"/>
                </a:solidFill>
                <a:latin typeface="Arial" charset="0"/>
                <a:cs typeface="Arial" charset="0"/>
              </a:rPr>
              <a:t>bit</a:t>
            </a:r>
            <a:endParaRPr lang="en-US" sz="1400" i="1" dirty="0">
              <a:solidFill>
                <a:schemeClr val="accent2"/>
              </a:solidFill>
              <a:latin typeface="Arial" charset="0"/>
              <a:cs typeface="Arial" charset="0"/>
            </a:endParaRPr>
          </a:p>
        </p:txBody>
      </p:sp>
      <p:sp>
        <p:nvSpPr>
          <p:cNvPr id="42" name="Text Box 13"/>
          <p:cNvSpPr txBox="1">
            <a:spLocks noChangeArrowheads="1"/>
          </p:cNvSpPr>
          <p:nvPr/>
        </p:nvSpPr>
        <p:spPr bwMode="auto">
          <a:xfrm rot="5400000">
            <a:off x="8672073" y="3073700"/>
            <a:ext cx="4219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i="1" dirty="0" err="1">
                <a:solidFill>
                  <a:schemeClr val="accent2"/>
                </a:solidFill>
                <a:latin typeface="Arial" charset="0"/>
                <a:cs typeface="Arial" charset="0"/>
              </a:rPr>
              <a:t>T</a:t>
            </a:r>
            <a:r>
              <a:rPr lang="en-US" sz="1400" i="1" baseline="-25000" dirty="0" err="1">
                <a:solidFill>
                  <a:schemeClr val="accent2"/>
                </a:solidFill>
                <a:latin typeface="Arial" charset="0"/>
                <a:cs typeface="Arial" charset="0"/>
              </a:rPr>
              <a:t>bit</a:t>
            </a:r>
            <a:endParaRPr lang="en-US" sz="1400" i="1" dirty="0">
              <a:solidFill>
                <a:schemeClr val="accent2"/>
              </a:solidFill>
              <a:latin typeface="Arial" charset="0"/>
              <a:cs typeface="Arial" charset="0"/>
            </a:endParaRPr>
          </a:p>
        </p:txBody>
      </p:sp>
      <p:sp>
        <p:nvSpPr>
          <p:cNvPr id="43" name="Text Box 13"/>
          <p:cNvSpPr txBox="1">
            <a:spLocks noChangeArrowheads="1"/>
          </p:cNvSpPr>
          <p:nvPr/>
        </p:nvSpPr>
        <p:spPr bwMode="auto">
          <a:xfrm rot="5400000">
            <a:off x="9142441" y="3047233"/>
            <a:ext cx="4219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i="1" dirty="0" err="1">
                <a:solidFill>
                  <a:schemeClr val="accent2"/>
                </a:solidFill>
                <a:latin typeface="Arial" charset="0"/>
                <a:cs typeface="Arial" charset="0"/>
              </a:rPr>
              <a:t>T</a:t>
            </a:r>
            <a:r>
              <a:rPr lang="en-US" sz="1400" i="1" baseline="-25000" dirty="0" err="1">
                <a:solidFill>
                  <a:schemeClr val="accent2"/>
                </a:solidFill>
                <a:latin typeface="Arial" charset="0"/>
                <a:cs typeface="Arial" charset="0"/>
              </a:rPr>
              <a:t>bit</a:t>
            </a:r>
            <a:endParaRPr lang="en-US" sz="1400" i="1" dirty="0">
              <a:solidFill>
                <a:schemeClr val="accent2"/>
              </a:solidFill>
              <a:latin typeface="Arial" charset="0"/>
              <a:cs typeface="Arial" charset="0"/>
            </a:endParaRPr>
          </a:p>
        </p:txBody>
      </p:sp>
      <p:sp>
        <p:nvSpPr>
          <p:cNvPr id="45" name="Text Box 13"/>
          <p:cNvSpPr txBox="1">
            <a:spLocks noChangeArrowheads="1"/>
          </p:cNvSpPr>
          <p:nvPr/>
        </p:nvSpPr>
        <p:spPr bwMode="auto">
          <a:xfrm rot="5400000">
            <a:off x="4909105" y="3073700"/>
            <a:ext cx="4219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i="1" dirty="0" err="1">
                <a:solidFill>
                  <a:schemeClr val="accent2"/>
                </a:solidFill>
                <a:latin typeface="Arial" charset="0"/>
                <a:cs typeface="Arial" charset="0"/>
              </a:rPr>
              <a:t>T</a:t>
            </a:r>
            <a:r>
              <a:rPr lang="en-US" sz="1400" i="1" baseline="-25000" dirty="0" err="1">
                <a:solidFill>
                  <a:schemeClr val="accent2"/>
                </a:solidFill>
                <a:latin typeface="Arial" charset="0"/>
                <a:cs typeface="Arial" charset="0"/>
              </a:rPr>
              <a:t>bit</a:t>
            </a:r>
            <a:endParaRPr lang="en-US" sz="1400" i="1" dirty="0">
              <a:solidFill>
                <a:schemeClr val="accent2"/>
              </a:solidFill>
              <a:latin typeface="Arial" charset="0"/>
              <a:cs typeface="Arial" charset="0"/>
            </a:endParaRPr>
          </a:p>
        </p:txBody>
      </p:sp>
    </p:spTree>
  </p:cSld>
  <p:clrMapOvr>
    <a:masterClrMapping/>
  </p:clrMapOvr>
  <p:transition>
    <p:pull dir="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p:txBody>
          <a:bodyPr>
            <a:normAutofit fontScale="90000"/>
          </a:bodyPr>
          <a:lstStyle/>
          <a:p>
            <a:pPr>
              <a:defRPr/>
            </a:pPr>
            <a:r>
              <a:rPr lang="en-US" dirty="0"/>
              <a:t>Receiver Basics</a:t>
            </a:r>
          </a:p>
        </p:txBody>
      </p:sp>
      <p:sp>
        <p:nvSpPr>
          <p:cNvPr id="20483" name="Rectangle 3"/>
          <p:cNvSpPr>
            <a:spLocks noGrp="1" noChangeArrowheads="1"/>
          </p:cNvSpPr>
          <p:nvPr>
            <p:ph idx="1"/>
          </p:nvPr>
        </p:nvSpPr>
        <p:spPr>
          <a:xfrm>
            <a:off x="1752600" y="3886200"/>
            <a:ext cx="8839200" cy="2743200"/>
          </a:xfrm>
        </p:spPr>
        <p:txBody>
          <a:bodyPr/>
          <a:lstStyle/>
          <a:p>
            <a:pPr>
              <a:spcBef>
                <a:spcPct val="0"/>
              </a:spcBef>
            </a:pPr>
            <a:r>
              <a:rPr lang="en-US" sz="2000" dirty="0"/>
              <a:t>Wait for a falling edge (beginning of a Start bit)</a:t>
            </a:r>
          </a:p>
          <a:p>
            <a:pPr lvl="1">
              <a:spcBef>
                <a:spcPct val="0"/>
              </a:spcBef>
            </a:pPr>
            <a:r>
              <a:rPr lang="en-US" sz="1800" dirty="0"/>
              <a:t>Then wait ½ bit time </a:t>
            </a:r>
          </a:p>
          <a:p>
            <a:pPr lvl="1">
              <a:spcBef>
                <a:spcPct val="0"/>
              </a:spcBef>
            </a:pPr>
            <a:r>
              <a:rPr lang="en-US" sz="1800" dirty="0"/>
              <a:t>Do the following for as many data bits in the word</a:t>
            </a:r>
          </a:p>
          <a:p>
            <a:pPr lvl="2">
              <a:spcBef>
                <a:spcPct val="0"/>
              </a:spcBef>
            </a:pPr>
            <a:r>
              <a:rPr lang="en-US" dirty="0"/>
              <a:t>Wait 1 bit time</a:t>
            </a:r>
          </a:p>
          <a:p>
            <a:pPr lvl="2">
              <a:spcBef>
                <a:spcPct val="0"/>
              </a:spcBef>
            </a:pPr>
            <a:r>
              <a:rPr lang="en-US" dirty="0"/>
              <a:t>Read the data bit and shift it into a </a:t>
            </a:r>
            <a:r>
              <a:rPr lang="en-US" i="1" dirty="0"/>
              <a:t>receive buffer </a:t>
            </a:r>
            <a:r>
              <a:rPr lang="en-US" dirty="0"/>
              <a:t>(shift register)</a:t>
            </a:r>
          </a:p>
          <a:p>
            <a:pPr lvl="1">
              <a:spcBef>
                <a:spcPct val="0"/>
              </a:spcBef>
            </a:pPr>
            <a:r>
              <a:rPr lang="en-US" sz="1800" dirty="0"/>
              <a:t>Wait 1 bit time</a:t>
            </a:r>
          </a:p>
          <a:p>
            <a:pPr lvl="1">
              <a:spcBef>
                <a:spcPct val="0"/>
              </a:spcBef>
            </a:pPr>
            <a:r>
              <a:rPr lang="en-US" sz="1800" dirty="0"/>
              <a:t>Read the bit</a:t>
            </a:r>
          </a:p>
          <a:p>
            <a:pPr lvl="2">
              <a:spcBef>
                <a:spcPct val="0"/>
              </a:spcBef>
            </a:pPr>
            <a:r>
              <a:rPr lang="en-US" dirty="0"/>
              <a:t>if 1 (Stop bit), then OK</a:t>
            </a:r>
          </a:p>
          <a:p>
            <a:pPr lvl="2">
              <a:spcBef>
                <a:spcPct val="0"/>
              </a:spcBef>
            </a:pPr>
            <a:r>
              <a:rPr lang="en-US" dirty="0"/>
              <a:t>if 0, there’s a problem!</a:t>
            </a:r>
          </a:p>
        </p:txBody>
      </p:sp>
      <p:grpSp>
        <p:nvGrpSpPr>
          <p:cNvPr id="4" name="Group 3"/>
          <p:cNvGrpSpPr/>
          <p:nvPr/>
        </p:nvGrpSpPr>
        <p:grpSpPr>
          <a:xfrm>
            <a:off x="1828800" y="974725"/>
            <a:ext cx="8229600" cy="2937662"/>
            <a:chOff x="304800" y="974725"/>
            <a:chExt cx="8229600" cy="2937662"/>
          </a:xfrm>
        </p:grpSpPr>
        <p:graphicFrame>
          <p:nvGraphicFramePr>
            <p:cNvPr id="5" name="Object 6"/>
            <p:cNvGraphicFramePr>
              <a:graphicFrameLocks noChangeAspect="1"/>
            </p:cNvGraphicFramePr>
            <p:nvPr>
              <p:extLst>
                <p:ext uri="{D42A27DB-BD31-4B8C-83A1-F6EECF244321}">
                  <p14:modId xmlns:p14="http://schemas.microsoft.com/office/powerpoint/2010/main" val="3116685113"/>
                </p:ext>
              </p:extLst>
            </p:nvPr>
          </p:nvGraphicFramePr>
          <p:xfrm>
            <a:off x="2581275" y="985611"/>
            <a:ext cx="5953125" cy="1409700"/>
          </p:xfrm>
          <a:graphic>
            <a:graphicData uri="http://schemas.openxmlformats.org/presentationml/2006/ole">
              <mc:AlternateContent xmlns:mc="http://schemas.openxmlformats.org/markup-compatibility/2006">
                <mc:Choice xmlns:v="urn:schemas-microsoft-com:vml" Requires="v">
                  <p:oleObj spid="_x0000_s24656" name="Bitmap Image" r:id="rId4" imgW="5952381" imgH="1409897" progId="Paint.Picture">
                    <p:embed/>
                  </p:oleObj>
                </mc:Choice>
                <mc:Fallback>
                  <p:oleObj name="Bitmap Image" r:id="rId4" imgW="5952381" imgH="1409897"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1275" y="985611"/>
                          <a:ext cx="595312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13"/>
            <p:cNvSpPr txBox="1">
              <a:spLocks noChangeArrowheads="1"/>
            </p:cNvSpPr>
            <p:nvPr/>
          </p:nvSpPr>
          <p:spPr bwMode="auto">
            <a:xfrm rot="5400000">
              <a:off x="3210946" y="3159442"/>
              <a:ext cx="7409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i="1" dirty="0" err="1">
                  <a:solidFill>
                    <a:schemeClr val="accent2"/>
                  </a:solidFill>
                  <a:latin typeface="Arial" charset="0"/>
                  <a:cs typeface="Arial" charset="0"/>
                </a:rPr>
                <a:t>T</a:t>
              </a:r>
              <a:r>
                <a:rPr lang="en-US" sz="1400" i="1" baseline="-25000" dirty="0" err="1">
                  <a:solidFill>
                    <a:schemeClr val="accent2"/>
                  </a:solidFill>
                  <a:latin typeface="Arial" charset="0"/>
                  <a:cs typeface="Arial" charset="0"/>
                </a:rPr>
                <a:t>bit</a:t>
              </a:r>
              <a:r>
                <a:rPr lang="en-US" sz="1400" i="1" dirty="0">
                  <a:solidFill>
                    <a:schemeClr val="accent2"/>
                  </a:solidFill>
                  <a:latin typeface="Arial" charset="0"/>
                  <a:cs typeface="Arial" charset="0"/>
                </a:rPr>
                <a:t>*1.5</a:t>
              </a:r>
            </a:p>
          </p:txBody>
        </p:sp>
        <p:sp>
          <p:nvSpPr>
            <p:cNvPr id="7" name="Text Box 15"/>
            <p:cNvSpPr txBox="1">
              <a:spLocks noChangeArrowheads="1"/>
            </p:cNvSpPr>
            <p:nvPr/>
          </p:nvSpPr>
          <p:spPr bwMode="auto">
            <a:xfrm>
              <a:off x="3670300" y="974725"/>
              <a:ext cx="7207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2000">
                  <a:latin typeface="Arial" charset="0"/>
                  <a:cs typeface="Arial" charset="0"/>
                </a:rPr>
                <a:t>Data</a:t>
              </a:r>
            </a:p>
            <a:p>
              <a:pPr algn="ctr"/>
              <a:r>
                <a:rPr lang="en-US" sz="2000">
                  <a:latin typeface="Arial" charset="0"/>
                  <a:cs typeface="Arial" charset="0"/>
                </a:rPr>
                <a:t>bits</a:t>
              </a:r>
            </a:p>
          </p:txBody>
        </p:sp>
        <p:sp>
          <p:nvSpPr>
            <p:cNvPr id="8" name="TextBox 14"/>
            <p:cNvSpPr txBox="1">
              <a:spLocks noChangeArrowheads="1"/>
            </p:cNvSpPr>
            <p:nvPr/>
          </p:nvSpPr>
          <p:spPr bwMode="auto">
            <a:xfrm>
              <a:off x="304800" y="2667000"/>
              <a:ext cx="193119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sz="1800" dirty="0">
                  <a:latin typeface="Arial" charset="0"/>
                  <a:cs typeface="Arial" charset="0"/>
                </a:rPr>
                <a:t>Data Sampling Time at Receiver</a:t>
              </a:r>
            </a:p>
          </p:txBody>
        </p:sp>
        <p:cxnSp>
          <p:nvCxnSpPr>
            <p:cNvPr id="9" name="Straight Connector 8"/>
            <p:cNvCxnSpPr/>
            <p:nvPr/>
          </p:nvCxnSpPr>
          <p:spPr bwMode="auto">
            <a:xfrm>
              <a:off x="2857500" y="1752600"/>
              <a:ext cx="0" cy="10668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0" name="Straight Connector 9"/>
            <p:cNvCxnSpPr/>
            <p:nvPr/>
          </p:nvCxnSpPr>
          <p:spPr bwMode="auto">
            <a:xfrm>
              <a:off x="3581400" y="1752600"/>
              <a:ext cx="0" cy="10668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1" name="Straight Connector 10"/>
            <p:cNvCxnSpPr/>
            <p:nvPr/>
          </p:nvCxnSpPr>
          <p:spPr bwMode="auto">
            <a:xfrm>
              <a:off x="4038600" y="1752600"/>
              <a:ext cx="0" cy="10668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2" name="Straight Connector 11"/>
            <p:cNvCxnSpPr/>
            <p:nvPr/>
          </p:nvCxnSpPr>
          <p:spPr bwMode="auto">
            <a:xfrm>
              <a:off x="4495800" y="1752600"/>
              <a:ext cx="0" cy="10668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3" name="Straight Connector 12"/>
            <p:cNvCxnSpPr/>
            <p:nvPr/>
          </p:nvCxnSpPr>
          <p:spPr bwMode="auto">
            <a:xfrm>
              <a:off x="4991100" y="1752600"/>
              <a:ext cx="0" cy="10668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4" name="Straight Connector 13"/>
            <p:cNvCxnSpPr/>
            <p:nvPr/>
          </p:nvCxnSpPr>
          <p:spPr bwMode="auto">
            <a:xfrm>
              <a:off x="5486400" y="1752600"/>
              <a:ext cx="0" cy="10668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5" name="Straight Connector 14"/>
            <p:cNvCxnSpPr/>
            <p:nvPr/>
          </p:nvCxnSpPr>
          <p:spPr bwMode="auto">
            <a:xfrm>
              <a:off x="5943600" y="1752600"/>
              <a:ext cx="0" cy="10668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6" name="Straight Connector 15"/>
            <p:cNvCxnSpPr/>
            <p:nvPr/>
          </p:nvCxnSpPr>
          <p:spPr bwMode="auto">
            <a:xfrm>
              <a:off x="6400800" y="1752600"/>
              <a:ext cx="0" cy="10668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7" name="Straight Connector 16"/>
            <p:cNvCxnSpPr/>
            <p:nvPr/>
          </p:nvCxnSpPr>
          <p:spPr bwMode="auto">
            <a:xfrm>
              <a:off x="6886575" y="1752600"/>
              <a:ext cx="0" cy="10668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8" name="Straight Connector 17"/>
            <p:cNvCxnSpPr/>
            <p:nvPr/>
          </p:nvCxnSpPr>
          <p:spPr bwMode="auto">
            <a:xfrm>
              <a:off x="7372350" y="1752600"/>
              <a:ext cx="0" cy="10668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9" name="Straight Connector 18"/>
            <p:cNvCxnSpPr/>
            <p:nvPr/>
          </p:nvCxnSpPr>
          <p:spPr bwMode="auto">
            <a:xfrm>
              <a:off x="7848600" y="1752600"/>
              <a:ext cx="0" cy="10668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20" name="Straight Arrow Connector 19"/>
            <p:cNvCxnSpPr/>
            <p:nvPr/>
          </p:nvCxnSpPr>
          <p:spPr bwMode="auto">
            <a:xfrm>
              <a:off x="2857500" y="2362200"/>
              <a:ext cx="723900" cy="0"/>
            </a:xfrm>
            <a:prstGeom prst="straightConnector1">
              <a:avLst/>
            </a:prstGeom>
            <a:solidFill>
              <a:schemeClr val="accent1"/>
            </a:solidFill>
            <a:ln w="9525" cap="flat" cmpd="sng" algn="ctr">
              <a:solidFill>
                <a:srgbClr val="CC66FF"/>
              </a:solidFill>
              <a:prstDash val="solid"/>
              <a:round/>
              <a:headEnd type="none" w="med" len="med"/>
              <a:tailEnd type="arrow"/>
            </a:ln>
            <a:effectLst/>
          </p:spPr>
        </p:cxnSp>
        <p:sp>
          <p:nvSpPr>
            <p:cNvPr id="21" name="Text Box 13"/>
            <p:cNvSpPr txBox="1">
              <a:spLocks noChangeArrowheads="1"/>
            </p:cNvSpPr>
            <p:nvPr/>
          </p:nvSpPr>
          <p:spPr bwMode="auto">
            <a:xfrm rot="5400000">
              <a:off x="3666657" y="3188366"/>
              <a:ext cx="7409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i="1" dirty="0" err="1">
                  <a:solidFill>
                    <a:schemeClr val="accent2"/>
                  </a:solidFill>
                  <a:latin typeface="Arial" charset="0"/>
                  <a:cs typeface="Arial" charset="0"/>
                </a:rPr>
                <a:t>T</a:t>
              </a:r>
              <a:r>
                <a:rPr lang="en-US" sz="1400" i="1" baseline="-25000" dirty="0" err="1">
                  <a:solidFill>
                    <a:schemeClr val="accent2"/>
                  </a:solidFill>
                  <a:latin typeface="Arial" charset="0"/>
                  <a:cs typeface="Arial" charset="0"/>
                </a:rPr>
                <a:t>bit</a:t>
              </a:r>
              <a:r>
                <a:rPr lang="en-US" sz="1400" i="1" dirty="0">
                  <a:solidFill>
                    <a:schemeClr val="accent2"/>
                  </a:solidFill>
                  <a:latin typeface="Arial" charset="0"/>
                  <a:cs typeface="Arial" charset="0"/>
                </a:rPr>
                <a:t>*2.5</a:t>
              </a:r>
            </a:p>
          </p:txBody>
        </p:sp>
        <p:sp>
          <p:nvSpPr>
            <p:cNvPr id="22" name="Text Box 13"/>
            <p:cNvSpPr txBox="1">
              <a:spLocks noChangeArrowheads="1"/>
            </p:cNvSpPr>
            <p:nvPr/>
          </p:nvSpPr>
          <p:spPr bwMode="auto">
            <a:xfrm rot="5400000">
              <a:off x="4123857" y="3188366"/>
              <a:ext cx="7409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i="1" dirty="0" err="1">
                  <a:solidFill>
                    <a:schemeClr val="accent2"/>
                  </a:solidFill>
                  <a:latin typeface="Arial" charset="0"/>
                  <a:cs typeface="Arial" charset="0"/>
                </a:rPr>
                <a:t>T</a:t>
              </a:r>
              <a:r>
                <a:rPr lang="en-US" sz="1400" i="1" baseline="-25000" dirty="0" err="1">
                  <a:solidFill>
                    <a:schemeClr val="accent2"/>
                  </a:solidFill>
                  <a:latin typeface="Arial" charset="0"/>
                  <a:cs typeface="Arial" charset="0"/>
                </a:rPr>
                <a:t>bit</a:t>
              </a:r>
              <a:r>
                <a:rPr lang="en-US" sz="1400" i="1" dirty="0">
                  <a:solidFill>
                    <a:schemeClr val="accent2"/>
                  </a:solidFill>
                  <a:latin typeface="Arial" charset="0"/>
                  <a:cs typeface="Arial" charset="0"/>
                </a:rPr>
                <a:t>*3.5</a:t>
              </a:r>
            </a:p>
          </p:txBody>
        </p:sp>
        <p:sp>
          <p:nvSpPr>
            <p:cNvPr id="23" name="Text Box 13"/>
            <p:cNvSpPr txBox="1">
              <a:spLocks noChangeArrowheads="1"/>
            </p:cNvSpPr>
            <p:nvPr/>
          </p:nvSpPr>
          <p:spPr bwMode="auto">
            <a:xfrm rot="5400000">
              <a:off x="4584034" y="3188367"/>
              <a:ext cx="7409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i="1" dirty="0" err="1">
                  <a:solidFill>
                    <a:schemeClr val="accent2"/>
                  </a:solidFill>
                  <a:latin typeface="Arial" charset="0"/>
                  <a:cs typeface="Arial" charset="0"/>
                </a:rPr>
                <a:t>T</a:t>
              </a:r>
              <a:r>
                <a:rPr lang="en-US" sz="1400" i="1" baseline="-25000" dirty="0" err="1">
                  <a:solidFill>
                    <a:schemeClr val="accent2"/>
                  </a:solidFill>
                  <a:latin typeface="Arial" charset="0"/>
                  <a:cs typeface="Arial" charset="0"/>
                </a:rPr>
                <a:t>bit</a:t>
              </a:r>
              <a:r>
                <a:rPr lang="en-US" sz="1400" i="1" dirty="0">
                  <a:solidFill>
                    <a:schemeClr val="accent2"/>
                  </a:solidFill>
                  <a:latin typeface="Arial" charset="0"/>
                  <a:cs typeface="Arial" charset="0"/>
                </a:rPr>
                <a:t>*4.5</a:t>
              </a:r>
            </a:p>
          </p:txBody>
        </p:sp>
        <p:sp>
          <p:nvSpPr>
            <p:cNvPr id="24" name="Text Box 13"/>
            <p:cNvSpPr txBox="1">
              <a:spLocks noChangeArrowheads="1"/>
            </p:cNvSpPr>
            <p:nvPr/>
          </p:nvSpPr>
          <p:spPr bwMode="auto">
            <a:xfrm rot="5400000">
              <a:off x="5114457" y="3188366"/>
              <a:ext cx="7409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i="1" dirty="0" err="1">
                  <a:solidFill>
                    <a:schemeClr val="accent2"/>
                  </a:solidFill>
                  <a:latin typeface="Arial" charset="0"/>
                  <a:cs typeface="Arial" charset="0"/>
                </a:rPr>
                <a:t>T</a:t>
              </a:r>
              <a:r>
                <a:rPr lang="en-US" sz="1400" i="1" baseline="-25000" dirty="0" err="1">
                  <a:solidFill>
                    <a:schemeClr val="accent2"/>
                  </a:solidFill>
                  <a:latin typeface="Arial" charset="0"/>
                  <a:cs typeface="Arial" charset="0"/>
                </a:rPr>
                <a:t>bit</a:t>
              </a:r>
              <a:r>
                <a:rPr lang="en-US" sz="1400" i="1" dirty="0">
                  <a:solidFill>
                    <a:schemeClr val="accent2"/>
                  </a:solidFill>
                  <a:latin typeface="Arial" charset="0"/>
                  <a:cs typeface="Arial" charset="0"/>
                </a:rPr>
                <a:t>*5.5</a:t>
              </a:r>
            </a:p>
          </p:txBody>
        </p:sp>
        <p:sp>
          <p:nvSpPr>
            <p:cNvPr id="25" name="Text Box 13"/>
            <p:cNvSpPr txBox="1">
              <a:spLocks noChangeArrowheads="1"/>
            </p:cNvSpPr>
            <p:nvPr/>
          </p:nvSpPr>
          <p:spPr bwMode="auto">
            <a:xfrm rot="5400000">
              <a:off x="5571657" y="3188366"/>
              <a:ext cx="7409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i="1" dirty="0" err="1">
                  <a:solidFill>
                    <a:schemeClr val="accent2"/>
                  </a:solidFill>
                  <a:latin typeface="Arial" charset="0"/>
                  <a:cs typeface="Arial" charset="0"/>
                </a:rPr>
                <a:t>T</a:t>
              </a:r>
              <a:r>
                <a:rPr lang="en-US" sz="1400" i="1" baseline="-25000" dirty="0" err="1">
                  <a:solidFill>
                    <a:schemeClr val="accent2"/>
                  </a:solidFill>
                  <a:latin typeface="Arial" charset="0"/>
                  <a:cs typeface="Arial" charset="0"/>
                </a:rPr>
                <a:t>bit</a:t>
              </a:r>
              <a:r>
                <a:rPr lang="en-US" sz="1400" i="1" dirty="0">
                  <a:solidFill>
                    <a:schemeClr val="accent2"/>
                  </a:solidFill>
                  <a:latin typeface="Arial" charset="0"/>
                  <a:cs typeface="Arial" charset="0"/>
                </a:rPr>
                <a:t>*6.5</a:t>
              </a:r>
            </a:p>
          </p:txBody>
        </p:sp>
        <p:sp>
          <p:nvSpPr>
            <p:cNvPr id="26" name="Text Box 13"/>
            <p:cNvSpPr txBox="1">
              <a:spLocks noChangeArrowheads="1"/>
            </p:cNvSpPr>
            <p:nvPr/>
          </p:nvSpPr>
          <p:spPr bwMode="auto">
            <a:xfrm rot="5400000">
              <a:off x="6031835" y="3188366"/>
              <a:ext cx="7409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i="1" dirty="0" err="1">
                  <a:solidFill>
                    <a:schemeClr val="accent2"/>
                  </a:solidFill>
                  <a:latin typeface="Arial" charset="0"/>
                  <a:cs typeface="Arial" charset="0"/>
                </a:rPr>
                <a:t>T</a:t>
              </a:r>
              <a:r>
                <a:rPr lang="en-US" sz="1400" i="1" baseline="-25000" dirty="0" err="1">
                  <a:solidFill>
                    <a:schemeClr val="accent2"/>
                  </a:solidFill>
                  <a:latin typeface="Arial" charset="0"/>
                  <a:cs typeface="Arial" charset="0"/>
                </a:rPr>
                <a:t>bit</a:t>
              </a:r>
              <a:r>
                <a:rPr lang="en-US" sz="1400" i="1" dirty="0">
                  <a:solidFill>
                    <a:schemeClr val="accent2"/>
                  </a:solidFill>
                  <a:latin typeface="Arial" charset="0"/>
                  <a:cs typeface="Arial" charset="0"/>
                </a:rPr>
                <a:t>*7.5</a:t>
              </a:r>
            </a:p>
          </p:txBody>
        </p:sp>
        <p:sp>
          <p:nvSpPr>
            <p:cNvPr id="27" name="Text Box 13"/>
            <p:cNvSpPr txBox="1">
              <a:spLocks noChangeArrowheads="1"/>
            </p:cNvSpPr>
            <p:nvPr/>
          </p:nvSpPr>
          <p:spPr bwMode="auto">
            <a:xfrm rot="5400000">
              <a:off x="6562257" y="3188366"/>
              <a:ext cx="7409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i="1" dirty="0" err="1">
                  <a:solidFill>
                    <a:schemeClr val="accent2"/>
                  </a:solidFill>
                  <a:latin typeface="Arial" charset="0"/>
                  <a:cs typeface="Arial" charset="0"/>
                </a:rPr>
                <a:t>T</a:t>
              </a:r>
              <a:r>
                <a:rPr lang="en-US" sz="1400" i="1" baseline="-25000" dirty="0" err="1">
                  <a:solidFill>
                    <a:schemeClr val="accent2"/>
                  </a:solidFill>
                  <a:latin typeface="Arial" charset="0"/>
                  <a:cs typeface="Arial" charset="0"/>
                </a:rPr>
                <a:t>bit</a:t>
              </a:r>
              <a:r>
                <a:rPr lang="en-US" sz="1400" i="1" dirty="0">
                  <a:solidFill>
                    <a:schemeClr val="accent2"/>
                  </a:solidFill>
                  <a:latin typeface="Arial" charset="0"/>
                  <a:cs typeface="Arial" charset="0"/>
                </a:rPr>
                <a:t>*8.5</a:t>
              </a:r>
            </a:p>
          </p:txBody>
        </p:sp>
        <p:sp>
          <p:nvSpPr>
            <p:cNvPr id="28" name="Text Box 13"/>
            <p:cNvSpPr txBox="1">
              <a:spLocks noChangeArrowheads="1"/>
            </p:cNvSpPr>
            <p:nvPr/>
          </p:nvSpPr>
          <p:spPr bwMode="auto">
            <a:xfrm rot="5400000">
              <a:off x="7019457" y="3188366"/>
              <a:ext cx="7409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i="1" dirty="0" err="1">
                  <a:solidFill>
                    <a:schemeClr val="accent2"/>
                  </a:solidFill>
                  <a:latin typeface="Arial" charset="0"/>
                  <a:cs typeface="Arial" charset="0"/>
                </a:rPr>
                <a:t>T</a:t>
              </a:r>
              <a:r>
                <a:rPr lang="en-US" sz="1400" i="1" baseline="-25000" dirty="0" err="1">
                  <a:solidFill>
                    <a:schemeClr val="accent2"/>
                  </a:solidFill>
                  <a:latin typeface="Arial" charset="0"/>
                  <a:cs typeface="Arial" charset="0"/>
                </a:rPr>
                <a:t>bit</a:t>
              </a:r>
              <a:r>
                <a:rPr lang="en-US" sz="1400" i="1" dirty="0">
                  <a:solidFill>
                    <a:schemeClr val="accent2"/>
                  </a:solidFill>
                  <a:latin typeface="Arial" charset="0"/>
                  <a:cs typeface="Arial" charset="0"/>
                </a:rPr>
                <a:t>*9.5</a:t>
              </a:r>
            </a:p>
          </p:txBody>
        </p:sp>
        <p:sp>
          <p:nvSpPr>
            <p:cNvPr id="29" name="Text Box 13"/>
            <p:cNvSpPr txBox="1">
              <a:spLocks noChangeArrowheads="1"/>
            </p:cNvSpPr>
            <p:nvPr/>
          </p:nvSpPr>
          <p:spPr bwMode="auto">
            <a:xfrm rot="5400000">
              <a:off x="7429942" y="3188366"/>
              <a:ext cx="8402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i="1" dirty="0" err="1">
                  <a:solidFill>
                    <a:schemeClr val="accent2"/>
                  </a:solidFill>
                  <a:latin typeface="Arial" charset="0"/>
                  <a:cs typeface="Arial" charset="0"/>
                </a:rPr>
                <a:t>T</a:t>
              </a:r>
              <a:r>
                <a:rPr lang="en-US" sz="1400" i="1" baseline="-25000" dirty="0" err="1">
                  <a:solidFill>
                    <a:schemeClr val="accent2"/>
                  </a:solidFill>
                  <a:latin typeface="Arial" charset="0"/>
                  <a:cs typeface="Arial" charset="0"/>
                </a:rPr>
                <a:t>bit</a:t>
              </a:r>
              <a:r>
                <a:rPr lang="en-US" sz="1400" i="1" dirty="0">
                  <a:solidFill>
                    <a:schemeClr val="accent2"/>
                  </a:solidFill>
                  <a:latin typeface="Arial" charset="0"/>
                  <a:cs typeface="Arial" charset="0"/>
                </a:rPr>
                <a:t>*10.5</a:t>
              </a:r>
            </a:p>
          </p:txBody>
        </p:sp>
        <p:sp>
          <p:nvSpPr>
            <p:cNvPr id="30" name="Text Box 13"/>
            <p:cNvSpPr txBox="1">
              <a:spLocks noChangeArrowheads="1"/>
            </p:cNvSpPr>
            <p:nvPr/>
          </p:nvSpPr>
          <p:spPr bwMode="auto">
            <a:xfrm rot="5400000">
              <a:off x="2312494" y="3250105"/>
              <a:ext cx="10167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i="1" dirty="0">
                  <a:solidFill>
                    <a:schemeClr val="accent2"/>
                  </a:solidFill>
                  <a:latin typeface="Arial" charset="0"/>
                  <a:cs typeface="Arial" charset="0"/>
                </a:rPr>
                <a:t>Time Zero</a:t>
              </a:r>
            </a:p>
          </p:txBody>
        </p:sp>
        <p:cxnSp>
          <p:nvCxnSpPr>
            <p:cNvPr id="31" name="Straight Arrow Connector 30"/>
            <p:cNvCxnSpPr/>
            <p:nvPr/>
          </p:nvCxnSpPr>
          <p:spPr bwMode="auto">
            <a:xfrm>
              <a:off x="2857500" y="2438400"/>
              <a:ext cx="1173162" cy="0"/>
            </a:xfrm>
            <a:prstGeom prst="straightConnector1">
              <a:avLst/>
            </a:prstGeom>
            <a:solidFill>
              <a:schemeClr val="accent1"/>
            </a:solidFill>
            <a:ln w="9525" cap="flat" cmpd="sng" algn="ctr">
              <a:solidFill>
                <a:srgbClr val="CC66FF"/>
              </a:solidFill>
              <a:prstDash val="solid"/>
              <a:round/>
              <a:headEnd type="none" w="med" len="med"/>
              <a:tailEnd type="arrow"/>
            </a:ln>
            <a:effectLst/>
          </p:spPr>
        </p:cxnSp>
        <p:cxnSp>
          <p:nvCxnSpPr>
            <p:cNvPr id="32" name="Straight Arrow Connector 31"/>
            <p:cNvCxnSpPr/>
            <p:nvPr/>
          </p:nvCxnSpPr>
          <p:spPr bwMode="auto">
            <a:xfrm>
              <a:off x="2857500" y="2514600"/>
              <a:ext cx="1638300" cy="0"/>
            </a:xfrm>
            <a:prstGeom prst="straightConnector1">
              <a:avLst/>
            </a:prstGeom>
            <a:solidFill>
              <a:schemeClr val="accent1"/>
            </a:solidFill>
            <a:ln w="9525" cap="flat" cmpd="sng" algn="ctr">
              <a:solidFill>
                <a:srgbClr val="CC66FF"/>
              </a:solidFill>
              <a:prstDash val="solid"/>
              <a:round/>
              <a:headEnd type="none" w="med" len="med"/>
              <a:tailEnd type="arrow"/>
            </a:ln>
            <a:effectLst/>
          </p:spPr>
        </p:cxnSp>
        <p:cxnSp>
          <p:nvCxnSpPr>
            <p:cNvPr id="33" name="Straight Arrow Connector 32"/>
            <p:cNvCxnSpPr/>
            <p:nvPr/>
          </p:nvCxnSpPr>
          <p:spPr bwMode="auto">
            <a:xfrm>
              <a:off x="2856011" y="2743200"/>
              <a:ext cx="4992589" cy="0"/>
            </a:xfrm>
            <a:prstGeom prst="straightConnector1">
              <a:avLst/>
            </a:prstGeom>
            <a:solidFill>
              <a:schemeClr val="accent1"/>
            </a:solidFill>
            <a:ln w="9525" cap="flat" cmpd="sng" algn="ctr">
              <a:solidFill>
                <a:srgbClr val="CC66FF"/>
              </a:solidFill>
              <a:prstDash val="solid"/>
              <a:round/>
              <a:headEnd type="none" w="med" len="med"/>
              <a:tailEnd type="arrow"/>
            </a:ln>
            <a:effectLst/>
          </p:spPr>
        </p:cxnSp>
        <p:cxnSp>
          <p:nvCxnSpPr>
            <p:cNvPr id="34" name="Straight Arrow Connector 33"/>
            <p:cNvCxnSpPr/>
            <p:nvPr/>
          </p:nvCxnSpPr>
          <p:spPr bwMode="auto">
            <a:xfrm>
              <a:off x="2857500" y="2671762"/>
              <a:ext cx="4514850" cy="0"/>
            </a:xfrm>
            <a:prstGeom prst="straightConnector1">
              <a:avLst/>
            </a:prstGeom>
            <a:solidFill>
              <a:schemeClr val="accent1"/>
            </a:solidFill>
            <a:ln w="9525" cap="flat" cmpd="sng" algn="ctr">
              <a:solidFill>
                <a:srgbClr val="CC66FF"/>
              </a:solidFill>
              <a:prstDash val="solid"/>
              <a:round/>
              <a:headEnd type="none" w="med" len="med"/>
              <a:tailEnd type="arrow"/>
            </a:ln>
            <a:effectLst/>
          </p:spPr>
        </p:cxnSp>
      </p:grpSp>
    </p:spTree>
    <p:extLst>
      <p:ext uri="{BB962C8B-B14F-4D97-AF65-F5344CB8AC3E}">
        <p14:creationId xmlns:p14="http://schemas.microsoft.com/office/powerpoint/2010/main" val="3972364671"/>
      </p:ext>
    </p:extLst>
  </p:cSld>
  <p:clrMapOvr>
    <a:masterClrMapping/>
  </p:clrMapOvr>
  <p:transition>
    <p:pull dir="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normAutofit fontScale="90000"/>
          </a:bodyPr>
          <a:lstStyle/>
          <a:p>
            <a:pPr>
              <a:defRPr/>
            </a:pPr>
            <a:r>
              <a:rPr lang="en-US"/>
              <a:t>For this to work…</a:t>
            </a:r>
          </a:p>
        </p:txBody>
      </p:sp>
      <p:sp>
        <p:nvSpPr>
          <p:cNvPr id="21507" name="Rectangle 3"/>
          <p:cNvSpPr>
            <a:spLocks noGrp="1" noChangeArrowheads="1"/>
          </p:cNvSpPr>
          <p:nvPr>
            <p:ph idx="1"/>
          </p:nvPr>
        </p:nvSpPr>
        <p:spPr/>
        <p:txBody>
          <a:bodyPr/>
          <a:lstStyle/>
          <a:p>
            <a:r>
              <a:rPr lang="en-US" sz="2400" dirty="0"/>
              <a:t>Transmitter and receiver must agree on several things (protocol)</a:t>
            </a:r>
          </a:p>
          <a:p>
            <a:pPr lvl="1"/>
            <a:r>
              <a:rPr lang="en-US" sz="2000" dirty="0"/>
              <a:t>Order of data bits</a:t>
            </a:r>
          </a:p>
          <a:p>
            <a:pPr lvl="1"/>
            <a:r>
              <a:rPr lang="en-US" sz="2000" dirty="0"/>
              <a:t>Number of data bits</a:t>
            </a:r>
          </a:p>
          <a:p>
            <a:pPr lvl="1"/>
            <a:r>
              <a:rPr lang="en-US" sz="2000" dirty="0"/>
              <a:t>What a start bit is (1 or 0) </a:t>
            </a:r>
          </a:p>
          <a:p>
            <a:pPr lvl="1"/>
            <a:r>
              <a:rPr lang="en-US" sz="2000" dirty="0"/>
              <a:t>What a stop bit is (1 or 0)</a:t>
            </a:r>
          </a:p>
          <a:p>
            <a:pPr lvl="1"/>
            <a:r>
              <a:rPr lang="en-US" sz="2000" dirty="0"/>
              <a:t>How long a bit lasts</a:t>
            </a:r>
          </a:p>
          <a:p>
            <a:pPr lvl="2"/>
            <a:r>
              <a:rPr lang="en-US" sz="2000" dirty="0"/>
              <a:t>Transmitter and receiver clocks must be reasonably close in frequency, since the only timing reference is the start of the start bit</a:t>
            </a:r>
          </a:p>
        </p:txBody>
      </p:sp>
    </p:spTree>
  </p:cSld>
  <p:clrMapOvr>
    <a:masterClrMapping/>
  </p:clrMapOvr>
  <p:transition>
    <p:pull dir="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KL25 UARTs</a:t>
            </a:r>
          </a:p>
        </p:txBody>
      </p:sp>
      <p:sp>
        <p:nvSpPr>
          <p:cNvPr id="3" name="Content Placeholder 2"/>
          <p:cNvSpPr>
            <a:spLocks noGrp="1"/>
          </p:cNvSpPr>
          <p:nvPr>
            <p:ph idx="1"/>
          </p:nvPr>
        </p:nvSpPr>
        <p:spPr/>
        <p:txBody>
          <a:bodyPr/>
          <a:lstStyle/>
          <a:p>
            <a:r>
              <a:rPr lang="en-US" sz="2000" dirty="0"/>
              <a:t>UART: Universal (configurable) Asynchronous Receiver/Transmitter</a:t>
            </a:r>
          </a:p>
          <a:p>
            <a:endParaRPr lang="en-US" sz="2000" dirty="0"/>
          </a:p>
          <a:p>
            <a:r>
              <a:rPr lang="en-US" sz="2000" dirty="0"/>
              <a:t>UART0</a:t>
            </a:r>
          </a:p>
          <a:p>
            <a:pPr lvl="1"/>
            <a:r>
              <a:rPr lang="en-US" sz="1800" dirty="0"/>
              <a:t>Low Power</a:t>
            </a:r>
          </a:p>
          <a:p>
            <a:pPr lvl="1"/>
            <a:r>
              <a:rPr lang="en-US" sz="1800" dirty="0"/>
              <a:t>Can oversample from 4x to 32x</a:t>
            </a:r>
          </a:p>
          <a:p>
            <a:pPr lvl="1"/>
            <a:r>
              <a:rPr lang="en-US" sz="1800" dirty="0"/>
              <a:t>Is used by debugger MCU on Freedom KL25Z, so not available</a:t>
            </a:r>
          </a:p>
          <a:p>
            <a:endParaRPr lang="en-US" sz="2000" dirty="0"/>
          </a:p>
          <a:p>
            <a:r>
              <a:rPr lang="en-US" sz="2000" dirty="0"/>
              <a:t>UART1, UART2</a:t>
            </a:r>
          </a:p>
          <a:p>
            <a:pPr lvl="1"/>
            <a:r>
              <a:rPr lang="en-US" sz="1900" dirty="0"/>
              <a:t>More basic, fewer features, easier to program</a:t>
            </a:r>
          </a:p>
        </p:txBody>
      </p:sp>
    </p:spTree>
    <p:extLst>
      <p:ext uri="{BB962C8B-B14F-4D97-AF65-F5344CB8AC3E}">
        <p14:creationId xmlns:p14="http://schemas.microsoft.com/office/powerpoint/2010/main" val="3675313898"/>
      </p:ext>
    </p:extLst>
  </p:cSld>
  <p:clrMapOvr>
    <a:masterClrMapping/>
  </p:clrMapOvr>
  <p:transition>
    <p:pull dir="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UART Transmitter</a:t>
            </a:r>
          </a:p>
        </p:txBody>
      </p:sp>
      <p:sp>
        <p:nvSpPr>
          <p:cNvPr id="3" name="Content Placeholder 2"/>
          <p:cNvSpPr>
            <a:spLocks noGrp="1"/>
          </p:cNvSpPr>
          <p:nvPr>
            <p:ph idx="1"/>
          </p:nvPr>
        </p:nvSpPr>
        <p:spPr/>
        <p:txBody>
          <a:bodyPr/>
          <a:lstStyle/>
          <a:p>
            <a:endParaRPr lang="en-US"/>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929130"/>
            <a:ext cx="5760286" cy="5395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6651869"/>
      </p:ext>
    </p:extLst>
  </p:cSld>
  <p:clrMapOvr>
    <a:masterClrMapping/>
  </p:clrMapOvr>
  <p:transition>
    <p:pull dir="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UART Receiver</a:t>
            </a:r>
          </a:p>
        </p:txBody>
      </p:sp>
      <p:sp>
        <p:nvSpPr>
          <p:cNvPr id="3" name="Content Placeholder 2"/>
          <p:cNvSpPr>
            <a:spLocks noGrp="1"/>
          </p:cNvSpPr>
          <p:nvPr>
            <p:ph idx="1"/>
          </p:nvPr>
        </p:nvSpPr>
        <p:spPr/>
        <p:txBody>
          <a:bodyPr/>
          <a:lstStyle/>
          <a:p>
            <a:endParaRPr lang="en-US" dirty="0"/>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993857"/>
            <a:ext cx="7391400" cy="5316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4685558"/>
      </p:ext>
    </p:extLst>
  </p:cSld>
  <p:clrMapOvr>
    <a:masterClrMapping/>
  </p:clrMapOvr>
  <p:transition>
    <p:pull dir="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Input Data Oversampling</a:t>
            </a:r>
          </a:p>
        </p:txBody>
      </p:sp>
      <p:sp>
        <p:nvSpPr>
          <p:cNvPr id="3" name="Content Placeholder 2"/>
          <p:cNvSpPr>
            <a:spLocks noGrp="1"/>
          </p:cNvSpPr>
          <p:nvPr>
            <p:ph idx="1"/>
          </p:nvPr>
        </p:nvSpPr>
        <p:spPr>
          <a:xfrm>
            <a:off x="1752600" y="2895600"/>
            <a:ext cx="8839200" cy="3962400"/>
          </a:xfrm>
        </p:spPr>
        <p:txBody>
          <a:bodyPr/>
          <a:lstStyle/>
          <a:p>
            <a:r>
              <a:rPr lang="en-US" sz="2000" dirty="0"/>
              <a:t>When receiving, UART </a:t>
            </a:r>
            <a:r>
              <a:rPr lang="en-US" sz="2000" i="1" dirty="0"/>
              <a:t>oversamples</a:t>
            </a:r>
            <a:r>
              <a:rPr lang="en-US" sz="2000" dirty="0"/>
              <a:t> incoming data line </a:t>
            </a:r>
          </a:p>
          <a:p>
            <a:pPr lvl="1"/>
            <a:r>
              <a:rPr lang="en-US" sz="1800" dirty="0"/>
              <a:t>Extra samples allow voting, improving noise immunity</a:t>
            </a:r>
          </a:p>
          <a:p>
            <a:pPr lvl="1"/>
            <a:r>
              <a:rPr lang="en-US" sz="1800" dirty="0"/>
              <a:t>Better synchronization to incoming data, improving noise immunity</a:t>
            </a:r>
          </a:p>
          <a:p>
            <a:endParaRPr lang="en-US" sz="2000" dirty="0"/>
          </a:p>
          <a:p>
            <a:r>
              <a:rPr lang="en-US" sz="2000" dirty="0"/>
              <a:t>UART0 provides configurable oversampling from 4x to 32x</a:t>
            </a:r>
          </a:p>
          <a:p>
            <a:pPr lvl="1"/>
            <a:r>
              <a:rPr lang="en-US" sz="1800" dirty="0"/>
              <a:t>Put desired oversampling factor minus one into UART0 Control Register 4, OSR bits.</a:t>
            </a:r>
          </a:p>
          <a:p>
            <a:endParaRPr lang="en-US" sz="2000" dirty="0"/>
          </a:p>
          <a:p>
            <a:r>
              <a:rPr lang="en-US" sz="2000" dirty="0"/>
              <a:t>UART1, UART2 have fixed 16x oversampling</a:t>
            </a:r>
          </a:p>
        </p:txBody>
      </p:sp>
      <p:grpSp>
        <p:nvGrpSpPr>
          <p:cNvPr id="10" name="Group 9"/>
          <p:cNvGrpSpPr/>
          <p:nvPr/>
        </p:nvGrpSpPr>
        <p:grpSpPr>
          <a:xfrm>
            <a:off x="2362200" y="1447800"/>
            <a:ext cx="8001000" cy="1295400"/>
            <a:chOff x="1066800" y="1447800"/>
            <a:chExt cx="8001000" cy="1295400"/>
          </a:xfrm>
        </p:grpSpPr>
        <p:sp>
          <p:nvSpPr>
            <p:cNvPr id="5" name="Rectangle 4"/>
            <p:cNvSpPr/>
            <p:nvPr/>
          </p:nvSpPr>
          <p:spPr bwMode="auto">
            <a:xfrm>
              <a:off x="1066800" y="1447800"/>
              <a:ext cx="1600200" cy="1295400"/>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6" name="Rectangle 5"/>
            <p:cNvSpPr/>
            <p:nvPr/>
          </p:nvSpPr>
          <p:spPr bwMode="auto">
            <a:xfrm>
              <a:off x="2667000" y="1447800"/>
              <a:ext cx="1600200" cy="1295400"/>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7" name="Rectangle 6"/>
            <p:cNvSpPr/>
            <p:nvPr/>
          </p:nvSpPr>
          <p:spPr bwMode="auto">
            <a:xfrm>
              <a:off x="4267200" y="1447800"/>
              <a:ext cx="1600200" cy="1295400"/>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8" name="Rectangle 7"/>
            <p:cNvSpPr/>
            <p:nvPr/>
          </p:nvSpPr>
          <p:spPr bwMode="auto">
            <a:xfrm>
              <a:off x="5867400" y="1447800"/>
              <a:ext cx="1600200" cy="1295400"/>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9" name="Rectangle 8"/>
            <p:cNvSpPr/>
            <p:nvPr/>
          </p:nvSpPr>
          <p:spPr bwMode="auto">
            <a:xfrm>
              <a:off x="7467600" y="1447800"/>
              <a:ext cx="1600200" cy="1295400"/>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grpSp>
      <p:grpSp>
        <p:nvGrpSpPr>
          <p:cNvPr id="40" name="Group 39"/>
          <p:cNvGrpSpPr/>
          <p:nvPr/>
        </p:nvGrpSpPr>
        <p:grpSpPr>
          <a:xfrm>
            <a:off x="2362200" y="1447800"/>
            <a:ext cx="8001000" cy="1295400"/>
            <a:chOff x="838200" y="1447800"/>
            <a:chExt cx="8001000" cy="1295400"/>
          </a:xfrm>
        </p:grpSpPr>
        <p:grpSp>
          <p:nvGrpSpPr>
            <p:cNvPr id="19" name="Group 18"/>
            <p:cNvGrpSpPr/>
            <p:nvPr/>
          </p:nvGrpSpPr>
          <p:grpSpPr>
            <a:xfrm>
              <a:off x="2438400" y="1447800"/>
              <a:ext cx="1600200" cy="1295400"/>
              <a:chOff x="838200" y="1600200"/>
              <a:chExt cx="6400800" cy="1295400"/>
            </a:xfrm>
          </p:grpSpPr>
          <p:sp>
            <p:nvSpPr>
              <p:cNvPr id="14" name="Rectangle 13"/>
              <p:cNvSpPr/>
              <p:nvPr/>
            </p:nvSpPr>
            <p:spPr bwMode="auto">
              <a:xfrm>
                <a:off x="838200" y="1600200"/>
                <a:ext cx="1600200" cy="1295400"/>
              </a:xfrm>
              <a:prstGeom prst="rect">
                <a:avLst/>
              </a:prstGeom>
              <a:noFill/>
              <a:ln w="9525" cap="flat" cmpd="sng" algn="ctr">
                <a:solidFill>
                  <a:schemeClr val="accent5">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u="sng"/>
              </a:p>
            </p:txBody>
          </p:sp>
          <p:sp>
            <p:nvSpPr>
              <p:cNvPr id="15" name="Rectangle 14"/>
              <p:cNvSpPr/>
              <p:nvPr/>
            </p:nvSpPr>
            <p:spPr bwMode="auto">
              <a:xfrm>
                <a:off x="2438400" y="1600200"/>
                <a:ext cx="1600200" cy="1295400"/>
              </a:xfrm>
              <a:prstGeom prst="rect">
                <a:avLst/>
              </a:prstGeom>
              <a:noFill/>
              <a:ln w="9525" cap="flat" cmpd="sng" algn="ctr">
                <a:solidFill>
                  <a:schemeClr val="accent5">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u="sng"/>
              </a:p>
            </p:txBody>
          </p:sp>
          <p:sp>
            <p:nvSpPr>
              <p:cNvPr id="16" name="Rectangle 15"/>
              <p:cNvSpPr/>
              <p:nvPr/>
            </p:nvSpPr>
            <p:spPr bwMode="auto">
              <a:xfrm>
                <a:off x="4038600" y="1600200"/>
                <a:ext cx="1600200" cy="1295400"/>
              </a:xfrm>
              <a:prstGeom prst="rect">
                <a:avLst/>
              </a:prstGeom>
              <a:noFill/>
              <a:ln w="9525" cap="flat" cmpd="sng" algn="ctr">
                <a:solidFill>
                  <a:schemeClr val="accent5">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u="sng"/>
              </a:p>
            </p:txBody>
          </p:sp>
          <p:sp>
            <p:nvSpPr>
              <p:cNvPr id="17" name="Rectangle 16"/>
              <p:cNvSpPr/>
              <p:nvPr/>
            </p:nvSpPr>
            <p:spPr bwMode="auto">
              <a:xfrm>
                <a:off x="5638800" y="1600200"/>
                <a:ext cx="1600200" cy="1295400"/>
              </a:xfrm>
              <a:prstGeom prst="rect">
                <a:avLst/>
              </a:prstGeom>
              <a:noFill/>
              <a:ln w="9525" cap="flat" cmpd="sng" algn="ctr">
                <a:solidFill>
                  <a:schemeClr val="accent5">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u="sng"/>
              </a:p>
            </p:txBody>
          </p:sp>
        </p:grpSp>
        <p:grpSp>
          <p:nvGrpSpPr>
            <p:cNvPr id="20" name="Group 19"/>
            <p:cNvGrpSpPr/>
            <p:nvPr/>
          </p:nvGrpSpPr>
          <p:grpSpPr>
            <a:xfrm>
              <a:off x="4038600" y="1447800"/>
              <a:ext cx="1600200" cy="1295400"/>
              <a:chOff x="838200" y="1600200"/>
              <a:chExt cx="6400800" cy="1295400"/>
            </a:xfrm>
          </p:grpSpPr>
          <p:sp>
            <p:nvSpPr>
              <p:cNvPr id="21" name="Rectangle 20"/>
              <p:cNvSpPr/>
              <p:nvPr/>
            </p:nvSpPr>
            <p:spPr bwMode="auto">
              <a:xfrm>
                <a:off x="838200" y="1600200"/>
                <a:ext cx="1600200" cy="1295400"/>
              </a:xfrm>
              <a:prstGeom prst="rect">
                <a:avLst/>
              </a:prstGeom>
              <a:noFill/>
              <a:ln w="9525" cap="flat" cmpd="sng" algn="ctr">
                <a:solidFill>
                  <a:schemeClr val="accent5">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u="sng"/>
              </a:p>
            </p:txBody>
          </p:sp>
          <p:sp>
            <p:nvSpPr>
              <p:cNvPr id="22" name="Rectangle 21"/>
              <p:cNvSpPr/>
              <p:nvPr/>
            </p:nvSpPr>
            <p:spPr bwMode="auto">
              <a:xfrm>
                <a:off x="2438400" y="1600200"/>
                <a:ext cx="1600200" cy="1295400"/>
              </a:xfrm>
              <a:prstGeom prst="rect">
                <a:avLst/>
              </a:prstGeom>
              <a:noFill/>
              <a:ln w="9525" cap="flat" cmpd="sng" algn="ctr">
                <a:solidFill>
                  <a:schemeClr val="accent5">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u="sng"/>
              </a:p>
            </p:txBody>
          </p:sp>
          <p:sp>
            <p:nvSpPr>
              <p:cNvPr id="23" name="Rectangle 22"/>
              <p:cNvSpPr/>
              <p:nvPr/>
            </p:nvSpPr>
            <p:spPr bwMode="auto">
              <a:xfrm>
                <a:off x="4038600" y="1600200"/>
                <a:ext cx="1600200" cy="1295400"/>
              </a:xfrm>
              <a:prstGeom prst="rect">
                <a:avLst/>
              </a:prstGeom>
              <a:noFill/>
              <a:ln w="9525" cap="flat" cmpd="sng" algn="ctr">
                <a:solidFill>
                  <a:schemeClr val="accent5">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u="sng"/>
              </a:p>
            </p:txBody>
          </p:sp>
          <p:sp>
            <p:nvSpPr>
              <p:cNvPr id="24" name="Rectangle 23"/>
              <p:cNvSpPr/>
              <p:nvPr/>
            </p:nvSpPr>
            <p:spPr bwMode="auto">
              <a:xfrm>
                <a:off x="5638800" y="1600200"/>
                <a:ext cx="1600200" cy="1295400"/>
              </a:xfrm>
              <a:prstGeom prst="rect">
                <a:avLst/>
              </a:prstGeom>
              <a:noFill/>
              <a:ln w="9525" cap="flat" cmpd="sng" algn="ctr">
                <a:solidFill>
                  <a:schemeClr val="accent5">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u="sng"/>
              </a:p>
            </p:txBody>
          </p:sp>
        </p:grpSp>
        <p:grpSp>
          <p:nvGrpSpPr>
            <p:cNvPr id="25" name="Group 24"/>
            <p:cNvGrpSpPr/>
            <p:nvPr/>
          </p:nvGrpSpPr>
          <p:grpSpPr>
            <a:xfrm>
              <a:off x="5638800" y="1447800"/>
              <a:ext cx="1600200" cy="1295400"/>
              <a:chOff x="838200" y="1600200"/>
              <a:chExt cx="6400800" cy="1295400"/>
            </a:xfrm>
          </p:grpSpPr>
          <p:sp>
            <p:nvSpPr>
              <p:cNvPr id="26" name="Rectangle 25"/>
              <p:cNvSpPr/>
              <p:nvPr/>
            </p:nvSpPr>
            <p:spPr bwMode="auto">
              <a:xfrm>
                <a:off x="838200" y="1600200"/>
                <a:ext cx="1600200" cy="1295400"/>
              </a:xfrm>
              <a:prstGeom prst="rect">
                <a:avLst/>
              </a:prstGeom>
              <a:noFill/>
              <a:ln w="9525" cap="flat" cmpd="sng" algn="ctr">
                <a:solidFill>
                  <a:schemeClr val="accent5">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u="sng"/>
              </a:p>
            </p:txBody>
          </p:sp>
          <p:sp>
            <p:nvSpPr>
              <p:cNvPr id="27" name="Rectangle 26"/>
              <p:cNvSpPr/>
              <p:nvPr/>
            </p:nvSpPr>
            <p:spPr bwMode="auto">
              <a:xfrm>
                <a:off x="2438400" y="1600200"/>
                <a:ext cx="1600200" cy="1295400"/>
              </a:xfrm>
              <a:prstGeom prst="rect">
                <a:avLst/>
              </a:prstGeom>
              <a:noFill/>
              <a:ln w="9525" cap="flat" cmpd="sng" algn="ctr">
                <a:solidFill>
                  <a:schemeClr val="accent5">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u="sng"/>
              </a:p>
            </p:txBody>
          </p:sp>
          <p:sp>
            <p:nvSpPr>
              <p:cNvPr id="28" name="Rectangle 27"/>
              <p:cNvSpPr/>
              <p:nvPr/>
            </p:nvSpPr>
            <p:spPr bwMode="auto">
              <a:xfrm>
                <a:off x="4038600" y="1600200"/>
                <a:ext cx="1600200" cy="1295400"/>
              </a:xfrm>
              <a:prstGeom prst="rect">
                <a:avLst/>
              </a:prstGeom>
              <a:noFill/>
              <a:ln w="9525" cap="flat" cmpd="sng" algn="ctr">
                <a:solidFill>
                  <a:schemeClr val="accent5">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u="sng"/>
              </a:p>
            </p:txBody>
          </p:sp>
          <p:sp>
            <p:nvSpPr>
              <p:cNvPr id="29" name="Rectangle 28"/>
              <p:cNvSpPr/>
              <p:nvPr/>
            </p:nvSpPr>
            <p:spPr bwMode="auto">
              <a:xfrm>
                <a:off x="5638800" y="1600200"/>
                <a:ext cx="1600200" cy="1295400"/>
              </a:xfrm>
              <a:prstGeom prst="rect">
                <a:avLst/>
              </a:prstGeom>
              <a:noFill/>
              <a:ln w="9525" cap="flat" cmpd="sng" algn="ctr">
                <a:solidFill>
                  <a:schemeClr val="accent5">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u="sng"/>
              </a:p>
            </p:txBody>
          </p:sp>
        </p:grpSp>
        <p:grpSp>
          <p:nvGrpSpPr>
            <p:cNvPr id="30" name="Group 29"/>
            <p:cNvGrpSpPr/>
            <p:nvPr/>
          </p:nvGrpSpPr>
          <p:grpSpPr>
            <a:xfrm>
              <a:off x="838200" y="1447800"/>
              <a:ext cx="1600200" cy="1295400"/>
              <a:chOff x="838200" y="1600200"/>
              <a:chExt cx="6400800" cy="1295400"/>
            </a:xfrm>
          </p:grpSpPr>
          <p:sp>
            <p:nvSpPr>
              <p:cNvPr id="31" name="Rectangle 30"/>
              <p:cNvSpPr/>
              <p:nvPr/>
            </p:nvSpPr>
            <p:spPr bwMode="auto">
              <a:xfrm>
                <a:off x="838200" y="1600200"/>
                <a:ext cx="1600200" cy="1295400"/>
              </a:xfrm>
              <a:prstGeom prst="rect">
                <a:avLst/>
              </a:prstGeom>
              <a:noFill/>
              <a:ln w="9525" cap="flat" cmpd="sng" algn="ctr">
                <a:solidFill>
                  <a:schemeClr val="accent5">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u="sng"/>
              </a:p>
            </p:txBody>
          </p:sp>
          <p:sp>
            <p:nvSpPr>
              <p:cNvPr id="32" name="Rectangle 31"/>
              <p:cNvSpPr/>
              <p:nvPr/>
            </p:nvSpPr>
            <p:spPr bwMode="auto">
              <a:xfrm>
                <a:off x="2438400" y="1600200"/>
                <a:ext cx="1600200" cy="1295400"/>
              </a:xfrm>
              <a:prstGeom prst="rect">
                <a:avLst/>
              </a:prstGeom>
              <a:noFill/>
              <a:ln w="9525" cap="flat" cmpd="sng" algn="ctr">
                <a:solidFill>
                  <a:schemeClr val="accent5">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u="sng"/>
              </a:p>
            </p:txBody>
          </p:sp>
          <p:sp>
            <p:nvSpPr>
              <p:cNvPr id="33" name="Rectangle 32"/>
              <p:cNvSpPr/>
              <p:nvPr/>
            </p:nvSpPr>
            <p:spPr bwMode="auto">
              <a:xfrm>
                <a:off x="4038600" y="1600200"/>
                <a:ext cx="1600200" cy="1295400"/>
              </a:xfrm>
              <a:prstGeom prst="rect">
                <a:avLst/>
              </a:prstGeom>
              <a:noFill/>
              <a:ln w="9525" cap="flat" cmpd="sng" algn="ctr">
                <a:solidFill>
                  <a:schemeClr val="accent5">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u="sng"/>
              </a:p>
            </p:txBody>
          </p:sp>
          <p:sp>
            <p:nvSpPr>
              <p:cNvPr id="34" name="Rectangle 33"/>
              <p:cNvSpPr/>
              <p:nvPr/>
            </p:nvSpPr>
            <p:spPr bwMode="auto">
              <a:xfrm>
                <a:off x="5638800" y="1600200"/>
                <a:ext cx="1600200" cy="1295400"/>
              </a:xfrm>
              <a:prstGeom prst="rect">
                <a:avLst/>
              </a:prstGeom>
              <a:noFill/>
              <a:ln w="9525" cap="flat" cmpd="sng" algn="ctr">
                <a:solidFill>
                  <a:schemeClr val="accent5">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u="sng"/>
              </a:p>
            </p:txBody>
          </p:sp>
        </p:grpSp>
        <p:grpSp>
          <p:nvGrpSpPr>
            <p:cNvPr id="35" name="Group 34"/>
            <p:cNvGrpSpPr/>
            <p:nvPr/>
          </p:nvGrpSpPr>
          <p:grpSpPr>
            <a:xfrm>
              <a:off x="7239000" y="1447800"/>
              <a:ext cx="1600200" cy="1295400"/>
              <a:chOff x="838200" y="1600200"/>
              <a:chExt cx="6400800" cy="1295400"/>
            </a:xfrm>
          </p:grpSpPr>
          <p:sp>
            <p:nvSpPr>
              <p:cNvPr id="36" name="Rectangle 35"/>
              <p:cNvSpPr/>
              <p:nvPr/>
            </p:nvSpPr>
            <p:spPr bwMode="auto">
              <a:xfrm>
                <a:off x="838200" y="1600200"/>
                <a:ext cx="1600200" cy="1295400"/>
              </a:xfrm>
              <a:prstGeom prst="rect">
                <a:avLst/>
              </a:prstGeom>
              <a:noFill/>
              <a:ln w="9525" cap="flat" cmpd="sng" algn="ctr">
                <a:solidFill>
                  <a:schemeClr val="accent5">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u="sng"/>
              </a:p>
            </p:txBody>
          </p:sp>
          <p:sp>
            <p:nvSpPr>
              <p:cNvPr id="37" name="Rectangle 36"/>
              <p:cNvSpPr/>
              <p:nvPr/>
            </p:nvSpPr>
            <p:spPr bwMode="auto">
              <a:xfrm>
                <a:off x="2438400" y="1600200"/>
                <a:ext cx="1600200" cy="1295400"/>
              </a:xfrm>
              <a:prstGeom prst="rect">
                <a:avLst/>
              </a:prstGeom>
              <a:noFill/>
              <a:ln w="9525" cap="flat" cmpd="sng" algn="ctr">
                <a:solidFill>
                  <a:schemeClr val="accent5">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u="sng"/>
              </a:p>
            </p:txBody>
          </p:sp>
          <p:sp>
            <p:nvSpPr>
              <p:cNvPr id="38" name="Rectangle 37"/>
              <p:cNvSpPr/>
              <p:nvPr/>
            </p:nvSpPr>
            <p:spPr bwMode="auto">
              <a:xfrm>
                <a:off x="4038600" y="1600200"/>
                <a:ext cx="1600200" cy="1295400"/>
              </a:xfrm>
              <a:prstGeom prst="rect">
                <a:avLst/>
              </a:prstGeom>
              <a:noFill/>
              <a:ln w="9525" cap="flat" cmpd="sng" algn="ctr">
                <a:solidFill>
                  <a:schemeClr val="accent5">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u="sng"/>
              </a:p>
            </p:txBody>
          </p:sp>
          <p:sp>
            <p:nvSpPr>
              <p:cNvPr id="39" name="Rectangle 38"/>
              <p:cNvSpPr/>
              <p:nvPr/>
            </p:nvSpPr>
            <p:spPr bwMode="auto">
              <a:xfrm>
                <a:off x="5638800" y="1600200"/>
                <a:ext cx="1600200" cy="1295400"/>
              </a:xfrm>
              <a:prstGeom prst="rect">
                <a:avLst/>
              </a:prstGeom>
              <a:noFill/>
              <a:ln w="9525" cap="flat" cmpd="sng" algn="ctr">
                <a:solidFill>
                  <a:schemeClr val="accent5">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u="sng"/>
              </a:p>
            </p:txBody>
          </p:sp>
        </p:grpSp>
      </p:grpSp>
      <mc:AlternateContent xmlns:mc="http://schemas.openxmlformats.org/markup-compatibility/2006" xmlns:p14="http://schemas.microsoft.com/office/powerpoint/2010/main">
        <mc:Choice Requires="p14">
          <p:contentPart p14:bwMode="auto" r:id="rId3">
            <p14:nvContentPartPr>
              <p14:cNvPr id="46" name="Ink 45"/>
              <p14:cNvContentPartPr/>
              <p14:nvPr/>
            </p14:nvContentPartPr>
            <p14:xfrm>
              <a:off x="2382192" y="1406568"/>
              <a:ext cx="8084880" cy="1353600"/>
            </p14:xfrm>
          </p:contentPart>
        </mc:Choice>
        <mc:Fallback xmlns="">
          <p:pic>
            <p:nvPicPr>
              <p:cNvPr id="46" name="Ink 45"/>
              <p:cNvPicPr/>
              <p:nvPr/>
            </p:nvPicPr>
            <p:blipFill>
              <a:blip r:embed="rId4"/>
              <a:stretch>
                <a:fillRect/>
              </a:stretch>
            </p:blipFill>
            <p:spPr>
              <a:xfrm>
                <a:off x="2376432" y="1393968"/>
                <a:ext cx="8104680" cy="1381680"/>
              </a:xfrm>
              <a:prstGeom prst="rect">
                <a:avLst/>
              </a:prstGeom>
            </p:spPr>
          </p:pic>
        </mc:Fallback>
      </mc:AlternateContent>
    </p:spTree>
    <p:extLst>
      <p:ext uri="{BB962C8B-B14F-4D97-AF65-F5344CB8AC3E}">
        <p14:creationId xmlns:p14="http://schemas.microsoft.com/office/powerpoint/2010/main" val="1767773681"/>
      </p:ext>
    </p:extLst>
  </p:cSld>
  <p:clrMapOvr>
    <a:masterClrMapping/>
  </p:clrMapOvr>
  <p:transition>
    <p:pull dir="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Baud Rate Generator</a:t>
            </a:r>
          </a:p>
        </p:txBody>
      </p:sp>
      <p:pic>
        <p:nvPicPr>
          <p:cNvPr id="5"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2286000" y="898484"/>
            <a:ext cx="7772400" cy="2556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5"/>
          <p:cNvSpPr>
            <a:spLocks noGrp="1"/>
          </p:cNvSpPr>
          <p:nvPr>
            <p:ph sz="half" idx="2"/>
          </p:nvPr>
        </p:nvSpPr>
        <p:spPr>
          <a:xfrm>
            <a:off x="1752600" y="3505200"/>
            <a:ext cx="8839200" cy="3352800"/>
          </a:xfrm>
        </p:spPr>
        <p:txBody>
          <a:bodyPr/>
          <a:lstStyle/>
          <a:p>
            <a:r>
              <a:rPr lang="en-US" sz="2000" dirty="0"/>
              <a:t>Need to divide module clock frequency down to desired baud rate * oversampling factor</a:t>
            </a:r>
          </a:p>
          <a:p>
            <a:endParaRPr lang="en-US" sz="2000" dirty="0"/>
          </a:p>
          <a:p>
            <a:r>
              <a:rPr lang="en-US" sz="2000" dirty="0"/>
              <a:t>Example</a:t>
            </a:r>
          </a:p>
          <a:p>
            <a:pPr lvl="1"/>
            <a:r>
              <a:rPr lang="en-US" sz="1800" dirty="0"/>
              <a:t>24 MHz -&gt; 4800 baud with 16x oversampling</a:t>
            </a:r>
          </a:p>
          <a:p>
            <a:pPr lvl="1"/>
            <a:r>
              <a:rPr lang="en-US" sz="1800" dirty="0"/>
              <a:t>Division factor = 24E6/(4800*16) = 312.5. Must round to closest integer value ( 312 or 313), will have a slight frequency error.</a:t>
            </a:r>
          </a:p>
          <a:p>
            <a:endParaRPr lang="en-US" sz="2000" dirty="0"/>
          </a:p>
        </p:txBody>
      </p:sp>
    </p:spTree>
    <p:extLst>
      <p:ext uri="{BB962C8B-B14F-4D97-AF65-F5344CB8AC3E}">
        <p14:creationId xmlns:p14="http://schemas.microsoft.com/office/powerpoint/2010/main" val="708294309"/>
      </p:ext>
    </p:extLst>
  </p:cSld>
  <p:clrMapOvr>
    <a:masterClrMapping/>
  </p:clrMapOvr>
  <p:transition>
    <p:pull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200" dirty="0"/>
              <a:t>Synchronous Half-Duplex Serial Data Bus</a:t>
            </a:r>
          </a:p>
        </p:txBody>
      </p:sp>
      <p:sp>
        <p:nvSpPr>
          <p:cNvPr id="9219" name="Content Placeholder 2"/>
          <p:cNvSpPr>
            <a:spLocks noGrp="1"/>
          </p:cNvSpPr>
          <p:nvPr>
            <p:ph idx="1"/>
          </p:nvPr>
        </p:nvSpPr>
        <p:spPr>
          <a:xfrm>
            <a:off x="1752600" y="3886200"/>
            <a:ext cx="8839200" cy="2971800"/>
          </a:xfrm>
        </p:spPr>
        <p:txBody>
          <a:bodyPr/>
          <a:lstStyle/>
          <a:p>
            <a:pPr marL="342900" lvl="1" indent="-342900">
              <a:buFontTx/>
              <a:buChar char="•"/>
            </a:pPr>
            <a:r>
              <a:rPr lang="en-US" sz="2000" b="1" dirty="0"/>
              <a:t>Share the serial data line </a:t>
            </a:r>
          </a:p>
          <a:p>
            <a:pPr marL="693738" lvl="2" indent="-342900">
              <a:buFontTx/>
              <a:buChar char="•"/>
            </a:pPr>
            <a:r>
              <a:rPr lang="en-US" sz="1900" dirty="0"/>
              <a:t>Need 4 + 2 = 6 pins on MCU to communicate</a:t>
            </a:r>
          </a:p>
          <a:p>
            <a:pPr marL="342900" lvl="1" indent="-342900">
              <a:buFontTx/>
              <a:buChar char="•"/>
            </a:pPr>
            <a:r>
              <a:rPr lang="en-US" sz="2000" b="1" dirty="0"/>
              <a:t>Doesn’t allow simultaneous send and receive - is </a:t>
            </a:r>
            <a:r>
              <a:rPr lang="en-US" sz="2000" b="1" i="1" dirty="0"/>
              <a:t>half-duplex communication</a:t>
            </a:r>
            <a:endParaRPr lang="en-US" sz="2000" b="1" dirty="0"/>
          </a:p>
          <a:p>
            <a:endParaRPr lang="en-US" sz="1400" dirty="0"/>
          </a:p>
        </p:txBody>
      </p:sp>
      <p:graphicFrame>
        <p:nvGraphicFramePr>
          <p:cNvPr id="9220" name="Object 4"/>
          <p:cNvGraphicFramePr>
            <a:graphicFrameLocks noChangeAspect="1"/>
          </p:cNvGraphicFramePr>
          <p:nvPr/>
        </p:nvGraphicFramePr>
        <p:xfrm>
          <a:off x="1828801" y="1143000"/>
          <a:ext cx="8296275" cy="1981200"/>
        </p:xfrm>
        <a:graphic>
          <a:graphicData uri="http://schemas.openxmlformats.org/presentationml/2006/ole">
            <mc:AlternateContent xmlns:mc="http://schemas.openxmlformats.org/markup-compatibility/2006">
              <mc:Choice xmlns:v="urn:schemas-microsoft-com:vml" Requires="v">
                <p:oleObj spid="_x0000_s9358" name="Visio" r:id="rId4" imgW="5609581" imgH="1340280" progId="Visio.Drawing.11">
                  <p:embed/>
                </p:oleObj>
              </mc:Choice>
              <mc:Fallback>
                <p:oleObj name="Visio" r:id="rId4" imgW="5609581" imgH="134028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1" y="1143000"/>
                        <a:ext cx="829627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pull dir="ru"/>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1026"/>
          <p:cNvSpPr>
            <a:spLocks noGrp="1" noChangeArrowheads="1"/>
          </p:cNvSpPr>
          <p:nvPr>
            <p:ph type="title"/>
          </p:nvPr>
        </p:nvSpPr>
        <p:spPr/>
        <p:txBody>
          <a:bodyPr>
            <a:normAutofit fontScale="90000"/>
          </a:bodyPr>
          <a:lstStyle/>
          <a:p>
            <a:pPr>
              <a:defRPr/>
            </a:pPr>
            <a:r>
              <a:rPr lang="en-US"/>
              <a:t>Using the UART</a:t>
            </a:r>
          </a:p>
        </p:txBody>
      </p:sp>
      <p:sp>
        <p:nvSpPr>
          <p:cNvPr id="20483" name="Rectangle 1027"/>
          <p:cNvSpPr>
            <a:spLocks noGrp="1" noChangeArrowheads="1"/>
          </p:cNvSpPr>
          <p:nvPr>
            <p:ph sz="half" idx="1"/>
          </p:nvPr>
        </p:nvSpPr>
        <p:spPr/>
        <p:txBody>
          <a:bodyPr/>
          <a:lstStyle/>
          <a:p>
            <a:r>
              <a:rPr lang="en-US" sz="2000" dirty="0"/>
              <a:t>When can we transmit?</a:t>
            </a:r>
          </a:p>
          <a:p>
            <a:pPr lvl="1"/>
            <a:r>
              <a:rPr lang="en-US" sz="1800" dirty="0"/>
              <a:t>Transmit buffer must be empty</a:t>
            </a:r>
          </a:p>
          <a:p>
            <a:pPr lvl="1"/>
            <a:r>
              <a:rPr lang="en-US" sz="1800" dirty="0"/>
              <a:t>Can poll </a:t>
            </a:r>
            <a:r>
              <a:rPr lang="en-US" sz="1800" dirty="0" err="1"/>
              <a:t>UARTx</a:t>
            </a:r>
            <a:r>
              <a:rPr lang="en-US" sz="1800" dirty="0"/>
              <a:t>-&gt;S1 TDRE flag</a:t>
            </a:r>
          </a:p>
          <a:p>
            <a:pPr lvl="1"/>
            <a:r>
              <a:rPr lang="en-US" sz="1800" dirty="0"/>
              <a:t>Or we can use an interrupt, in which case we will need to queue up data</a:t>
            </a:r>
          </a:p>
          <a:p>
            <a:pPr lvl="1"/>
            <a:endParaRPr lang="en-US" sz="1800" dirty="0"/>
          </a:p>
          <a:p>
            <a:r>
              <a:rPr lang="en-US" sz="2000" dirty="0"/>
              <a:t>Put data to be sent into </a:t>
            </a:r>
            <a:r>
              <a:rPr lang="en-US" sz="2000" dirty="0" err="1"/>
              <a:t>UARTx_D</a:t>
            </a:r>
            <a:r>
              <a:rPr lang="en-US" sz="2000" dirty="0"/>
              <a:t> (</a:t>
            </a:r>
            <a:r>
              <a:rPr lang="en-US" sz="2000" dirty="0" err="1"/>
              <a:t>UARTx</a:t>
            </a:r>
            <a:r>
              <a:rPr lang="en-US" sz="2000" dirty="0"/>
              <a:t>-&gt;D in with CMSIS)</a:t>
            </a:r>
          </a:p>
          <a:p>
            <a:endParaRPr lang="en-US" sz="2000" dirty="0"/>
          </a:p>
          <a:p>
            <a:endParaRPr lang="en-US" sz="2000" dirty="0"/>
          </a:p>
        </p:txBody>
      </p:sp>
      <p:sp>
        <p:nvSpPr>
          <p:cNvPr id="20484" name="Rectangle 1028"/>
          <p:cNvSpPr>
            <a:spLocks noGrp="1" noChangeArrowheads="1"/>
          </p:cNvSpPr>
          <p:nvPr>
            <p:ph sz="half" idx="2"/>
          </p:nvPr>
        </p:nvSpPr>
        <p:spPr/>
        <p:txBody>
          <a:bodyPr/>
          <a:lstStyle/>
          <a:p>
            <a:r>
              <a:rPr lang="en-US" sz="2000" dirty="0"/>
              <a:t>When can we receive a byte?</a:t>
            </a:r>
          </a:p>
          <a:p>
            <a:pPr lvl="1"/>
            <a:r>
              <a:rPr lang="en-US" sz="1800" dirty="0"/>
              <a:t>Receive buffer must be full</a:t>
            </a:r>
          </a:p>
          <a:p>
            <a:pPr lvl="1"/>
            <a:r>
              <a:rPr lang="en-US" sz="1800" dirty="0"/>
              <a:t>Can poll </a:t>
            </a:r>
            <a:r>
              <a:rPr lang="en-US" sz="1800" dirty="0" err="1"/>
              <a:t>UARTx</a:t>
            </a:r>
            <a:r>
              <a:rPr lang="en-US" sz="1800" dirty="0"/>
              <a:t>-&gt;S1 RDRF flag</a:t>
            </a:r>
          </a:p>
          <a:p>
            <a:pPr lvl="1"/>
            <a:r>
              <a:rPr lang="en-US" sz="1800" dirty="0"/>
              <a:t>Or we can use an interrupt, and again we will need to queue the data</a:t>
            </a:r>
          </a:p>
          <a:p>
            <a:endParaRPr lang="en-US" sz="2000" dirty="0"/>
          </a:p>
          <a:p>
            <a:r>
              <a:rPr lang="en-US" sz="2000" dirty="0"/>
              <a:t>Get data from </a:t>
            </a:r>
            <a:r>
              <a:rPr lang="en-US" sz="2000" dirty="0" err="1"/>
              <a:t>UARTx_D</a:t>
            </a:r>
            <a:r>
              <a:rPr lang="en-US" sz="2000" dirty="0"/>
              <a:t> (</a:t>
            </a:r>
            <a:r>
              <a:rPr lang="en-US" sz="2000" dirty="0" err="1"/>
              <a:t>UARTx</a:t>
            </a:r>
            <a:r>
              <a:rPr lang="en-US" sz="2000" dirty="0"/>
              <a:t>-&gt;D in with CMSIS)</a:t>
            </a:r>
          </a:p>
          <a:p>
            <a:endParaRPr lang="en-US" sz="2000" dirty="0"/>
          </a:p>
        </p:txBody>
      </p:sp>
    </p:spTree>
    <p:extLst>
      <p:ext uri="{BB962C8B-B14F-4D97-AF65-F5344CB8AC3E}">
        <p14:creationId xmlns:p14="http://schemas.microsoft.com/office/powerpoint/2010/main" val="1777015623"/>
      </p:ext>
    </p:extLst>
  </p:cSld>
  <p:clrMapOvr>
    <a:masterClrMapping/>
  </p:clrMapOvr>
  <p:transition>
    <p:pull dir="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UART Control Register 1 (UART0_C1)</a:t>
            </a:r>
          </a:p>
        </p:txBody>
      </p:sp>
      <p:sp>
        <p:nvSpPr>
          <p:cNvPr id="3" name="Content Placeholder 2"/>
          <p:cNvSpPr>
            <a:spLocks noGrp="1"/>
          </p:cNvSpPr>
          <p:nvPr>
            <p:ph idx="1"/>
          </p:nvPr>
        </p:nvSpPr>
        <p:spPr>
          <a:xfrm>
            <a:off x="1752600" y="2057400"/>
            <a:ext cx="8839200" cy="4800600"/>
          </a:xfrm>
        </p:spPr>
        <p:txBody>
          <a:bodyPr/>
          <a:lstStyle/>
          <a:p>
            <a:r>
              <a:rPr lang="en-US" sz="2000" dirty="0"/>
              <a:t>LOOPS: Enables loopback/single-pin (TX/RX) mode</a:t>
            </a:r>
          </a:p>
          <a:p>
            <a:r>
              <a:rPr lang="en-US" sz="2000" dirty="0"/>
              <a:t>DOZEEN: Doze enable – disable UART in sleep mode</a:t>
            </a:r>
          </a:p>
          <a:p>
            <a:r>
              <a:rPr lang="en-US" sz="2000" dirty="0"/>
              <a:t>RSRC: Selects between loopback and single-pin mode</a:t>
            </a:r>
          </a:p>
          <a:p>
            <a:r>
              <a:rPr lang="en-US" sz="2000" dirty="0"/>
              <a:t>M: Select 9-bit data mode (instead of 8-bit data)</a:t>
            </a:r>
          </a:p>
          <a:p>
            <a:r>
              <a:rPr lang="en-US" sz="2000" dirty="0"/>
              <a:t>WAKE: Wakeup method</a:t>
            </a:r>
          </a:p>
          <a:p>
            <a:r>
              <a:rPr lang="en-US" sz="2000" dirty="0"/>
              <a:t>ILT: Idle line type</a:t>
            </a:r>
          </a:p>
          <a:p>
            <a:r>
              <a:rPr lang="en-US" sz="2000" dirty="0"/>
              <a:t>PE: Parity enabled with 1</a:t>
            </a:r>
          </a:p>
          <a:p>
            <a:r>
              <a:rPr lang="en-US" sz="2000" dirty="0"/>
              <a:t>PT: Odd parity with 1, even parity with 0</a:t>
            </a:r>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914400"/>
            <a:ext cx="8763000" cy="9630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9119939"/>
      </p:ext>
    </p:extLst>
  </p:cSld>
  <p:clrMapOvr>
    <a:masterClrMapping/>
  </p:clrMapOvr>
  <p:transition>
    <p:pull dir="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UART Control Register 2 (UART0_C2)</a:t>
            </a:r>
          </a:p>
        </p:txBody>
      </p:sp>
      <p:sp>
        <p:nvSpPr>
          <p:cNvPr id="3" name="Content Placeholder 2"/>
          <p:cNvSpPr>
            <a:spLocks noGrp="1"/>
          </p:cNvSpPr>
          <p:nvPr>
            <p:ph idx="1"/>
          </p:nvPr>
        </p:nvSpPr>
        <p:spPr>
          <a:xfrm>
            <a:off x="1752600" y="1981200"/>
            <a:ext cx="8839200" cy="4648200"/>
          </a:xfrm>
        </p:spPr>
        <p:txBody>
          <a:bodyPr/>
          <a:lstStyle/>
          <a:p>
            <a:r>
              <a:rPr lang="en-US" sz="2000" dirty="0"/>
              <a:t>Interrupt Enables</a:t>
            </a:r>
          </a:p>
          <a:p>
            <a:pPr lvl="1"/>
            <a:r>
              <a:rPr lang="en-US" sz="1800" dirty="0"/>
              <a:t>TIE: Interrupt when Transmit Data Register is empty</a:t>
            </a:r>
          </a:p>
          <a:p>
            <a:pPr lvl="1"/>
            <a:r>
              <a:rPr lang="en-US" sz="1800" dirty="0"/>
              <a:t>TCIE: Interrupt when transmission completes</a:t>
            </a:r>
          </a:p>
          <a:p>
            <a:pPr lvl="1"/>
            <a:r>
              <a:rPr lang="en-US" sz="1800" dirty="0"/>
              <a:t>RIE: Interrupt when receiver has data ready</a:t>
            </a:r>
          </a:p>
          <a:p>
            <a:r>
              <a:rPr lang="en-US" sz="2000" dirty="0"/>
              <a:t>Module Enables</a:t>
            </a:r>
          </a:p>
          <a:p>
            <a:pPr lvl="1"/>
            <a:r>
              <a:rPr lang="en-US" sz="1800" dirty="0"/>
              <a:t>TE: Transmitter enable</a:t>
            </a:r>
          </a:p>
          <a:p>
            <a:pPr lvl="1"/>
            <a:r>
              <a:rPr lang="en-US" sz="1800" dirty="0"/>
              <a:t>RE: Receiver enable</a:t>
            </a:r>
          </a:p>
          <a:p>
            <a:r>
              <a:rPr lang="en-US" sz="2000" dirty="0"/>
              <a:t>Other</a:t>
            </a:r>
          </a:p>
          <a:p>
            <a:pPr lvl="1"/>
            <a:r>
              <a:rPr lang="en-US" sz="1800" dirty="0"/>
              <a:t>RWU: Put receiver in standby mode, will wake up when condition occurs</a:t>
            </a:r>
          </a:p>
          <a:p>
            <a:pPr lvl="1"/>
            <a:r>
              <a:rPr lang="en-US" sz="1800" dirty="0"/>
              <a:t>SBK: Send a break character (all zeroes) </a:t>
            </a:r>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938284"/>
            <a:ext cx="8763000" cy="915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1027345"/>
      </p:ext>
    </p:extLst>
  </p:cSld>
  <p:clrMapOvr>
    <a:masterClrMapping/>
  </p:clrMapOvr>
  <p:transition>
    <p:pull dir="ru"/>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UART Status Register 1 (UART_S1)</a:t>
            </a:r>
          </a:p>
        </p:txBody>
      </p:sp>
      <p:sp>
        <p:nvSpPr>
          <p:cNvPr id="3" name="Content Placeholder 2"/>
          <p:cNvSpPr>
            <a:spLocks noGrp="1"/>
          </p:cNvSpPr>
          <p:nvPr>
            <p:ph idx="1"/>
          </p:nvPr>
        </p:nvSpPr>
        <p:spPr>
          <a:xfrm>
            <a:off x="1752600" y="2209800"/>
            <a:ext cx="8839200" cy="4648200"/>
          </a:xfrm>
        </p:spPr>
        <p:txBody>
          <a:bodyPr/>
          <a:lstStyle/>
          <a:p>
            <a:r>
              <a:rPr lang="en-US" sz="2000" dirty="0"/>
              <a:t>TDRE: Transmit data register empty, can write more data to data register</a:t>
            </a:r>
          </a:p>
          <a:p>
            <a:r>
              <a:rPr lang="en-US" sz="2000" dirty="0"/>
              <a:t>TC: Transmission complete.</a:t>
            </a:r>
          </a:p>
          <a:p>
            <a:r>
              <a:rPr lang="en-US" sz="2000" dirty="0"/>
              <a:t>RDRF: Receiver data register full, can read data from data register</a:t>
            </a:r>
          </a:p>
          <a:p>
            <a:r>
              <a:rPr lang="en-US" sz="2000" dirty="0"/>
              <a:t>IDLE: UART receive line has been idle for one full character time</a:t>
            </a:r>
          </a:p>
          <a:p>
            <a:r>
              <a:rPr lang="en-US" sz="2000" dirty="0"/>
              <a:t>OR: Receive overrun. Received data has overwritten previous data in receive buffer</a:t>
            </a:r>
          </a:p>
          <a:p>
            <a:r>
              <a:rPr lang="en-US" sz="2000" dirty="0"/>
              <a:t>NF: Noise flag. Receiver data bit samples don’t agree.</a:t>
            </a:r>
          </a:p>
          <a:p>
            <a:r>
              <a:rPr lang="en-US" sz="2000" dirty="0"/>
              <a:t>FE: Framing error. Received 0 for a stop bit, expected 1.</a:t>
            </a:r>
          </a:p>
          <a:p>
            <a:r>
              <a:rPr lang="en-US" sz="2000" dirty="0"/>
              <a:t>PF: Parity error. Incorrect parity received.</a:t>
            </a: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990600"/>
            <a:ext cx="8839200" cy="1251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9318325"/>
      </p:ext>
    </p:extLst>
  </p:cSld>
  <p:clrMapOvr>
    <a:masterClrMapping/>
  </p:clrMapOvr>
  <p:transition>
    <p:pull dir="ru"/>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UART Status Register 2 (UARTx_S2)</a:t>
            </a:r>
          </a:p>
        </p:txBody>
      </p:sp>
      <p:sp>
        <p:nvSpPr>
          <p:cNvPr id="3" name="Content Placeholder 2"/>
          <p:cNvSpPr>
            <a:spLocks noGrp="1"/>
          </p:cNvSpPr>
          <p:nvPr>
            <p:ph idx="1"/>
          </p:nvPr>
        </p:nvSpPr>
        <p:spPr>
          <a:xfrm>
            <a:off x="1752600" y="2362200"/>
            <a:ext cx="8839200" cy="4495800"/>
          </a:xfrm>
        </p:spPr>
        <p:txBody>
          <a:bodyPr/>
          <a:lstStyle/>
          <a:p>
            <a:r>
              <a:rPr lang="en-US" sz="2000" dirty="0"/>
              <a:t>LBDIF: LIN break detect interrupt flag</a:t>
            </a:r>
          </a:p>
          <a:p>
            <a:r>
              <a:rPr lang="en-US" sz="2000" dirty="0"/>
              <a:t>RXEDGIF: Active edge on receive pin detected</a:t>
            </a:r>
          </a:p>
          <a:p>
            <a:r>
              <a:rPr lang="en-US" sz="2000" dirty="0"/>
              <a:t>MSBF: Send MSB first. Should be 0 for RS232</a:t>
            </a:r>
          </a:p>
          <a:p>
            <a:r>
              <a:rPr lang="en-US" sz="2000" dirty="0"/>
              <a:t>RXINV: Invert received signals (data, start, stop, etc.)</a:t>
            </a:r>
          </a:p>
          <a:p>
            <a:r>
              <a:rPr lang="en-US" sz="2000" dirty="0"/>
              <a:t>RWUID: Set idle bit upon wakeup?</a:t>
            </a:r>
          </a:p>
          <a:p>
            <a:r>
              <a:rPr lang="en-US" sz="2000" dirty="0"/>
              <a:t>BRK13: Set break character to 13 bits long (not 10)</a:t>
            </a:r>
          </a:p>
          <a:p>
            <a:r>
              <a:rPr lang="en-US" sz="2000" dirty="0"/>
              <a:t>LBKDE: LIN break character time.</a:t>
            </a:r>
          </a:p>
          <a:p>
            <a:r>
              <a:rPr lang="en-US" sz="2000" dirty="0"/>
              <a:t>RAF: Receiver is actively receiving data (not idle line)</a:t>
            </a: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914400"/>
            <a:ext cx="8953500" cy="1267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7606471"/>
      </p:ext>
    </p:extLst>
  </p:cSld>
  <p:clrMapOvr>
    <a:masterClrMapping/>
  </p:clrMapOvr>
  <p:transition>
    <p:pull dir="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Software for Polled Serial Comm.</a:t>
            </a:r>
          </a:p>
        </p:txBody>
      </p:sp>
      <p:sp>
        <p:nvSpPr>
          <p:cNvPr id="5" name="Content Placeholder 4"/>
          <p:cNvSpPr>
            <a:spLocks noGrp="1"/>
          </p:cNvSpPr>
          <p:nvPr>
            <p:ph idx="1"/>
          </p:nvPr>
        </p:nvSpPr>
        <p:spPr>
          <a:xfrm>
            <a:off x="1757364" y="749300"/>
            <a:ext cx="8910637" cy="5422900"/>
          </a:xfrm>
        </p:spPr>
        <p:txBody>
          <a:bodyPr/>
          <a:lstStyle/>
          <a:p>
            <a:pPr marL="0" indent="0">
              <a:lnSpc>
                <a:spcPts val="1920"/>
              </a:lnSpc>
              <a:spcBef>
                <a:spcPts val="0"/>
              </a:spcBef>
              <a:buNone/>
            </a:pPr>
            <a:r>
              <a:rPr lang="en-US" sz="1600" dirty="0">
                <a:latin typeface="Lucida Console" pitchFamily="49" charset="0"/>
              </a:rPr>
              <a:t>void Init_UART2(uint32_t </a:t>
            </a:r>
            <a:r>
              <a:rPr lang="en-US" sz="1600" dirty="0" err="1">
                <a:latin typeface="Lucida Console" pitchFamily="49" charset="0"/>
              </a:rPr>
              <a:t>baud_rate</a:t>
            </a:r>
            <a:r>
              <a:rPr lang="en-US" sz="1600" dirty="0">
                <a:latin typeface="Lucida Console" pitchFamily="49" charset="0"/>
              </a:rPr>
              <a:t>) {</a:t>
            </a:r>
          </a:p>
          <a:p>
            <a:pPr marL="0" indent="0">
              <a:lnSpc>
                <a:spcPts val="1920"/>
              </a:lnSpc>
              <a:spcBef>
                <a:spcPts val="0"/>
              </a:spcBef>
              <a:buNone/>
            </a:pPr>
            <a:r>
              <a:rPr lang="en-US" sz="1600" dirty="0">
                <a:latin typeface="Lucida Console" pitchFamily="49" charset="0"/>
              </a:rPr>
              <a:t>	uint32_t divisor;</a:t>
            </a:r>
          </a:p>
          <a:p>
            <a:pPr marL="0" indent="0">
              <a:lnSpc>
                <a:spcPts val="1920"/>
              </a:lnSpc>
              <a:spcBef>
                <a:spcPts val="0"/>
              </a:spcBef>
              <a:buNone/>
            </a:pPr>
            <a:r>
              <a:rPr lang="en-US" sz="1600" dirty="0">
                <a:latin typeface="Lucida Console" pitchFamily="49" charset="0"/>
              </a:rPr>
              <a:t>	// enable clock to UART and Port A</a:t>
            </a:r>
          </a:p>
          <a:p>
            <a:pPr marL="0" indent="0">
              <a:lnSpc>
                <a:spcPts val="1920"/>
              </a:lnSpc>
              <a:spcBef>
                <a:spcPts val="0"/>
              </a:spcBef>
              <a:buNone/>
            </a:pPr>
            <a:r>
              <a:rPr lang="en-US" sz="1600" dirty="0">
                <a:latin typeface="Lucida Console" pitchFamily="49" charset="0"/>
              </a:rPr>
              <a:t>	SIM-&gt;SCGC4 |= SIM_SCGC4_UART2_MASK;</a:t>
            </a:r>
          </a:p>
          <a:p>
            <a:pPr marL="0" indent="0">
              <a:lnSpc>
                <a:spcPts val="1920"/>
              </a:lnSpc>
              <a:spcBef>
                <a:spcPts val="0"/>
              </a:spcBef>
              <a:buNone/>
            </a:pPr>
            <a:r>
              <a:rPr lang="en-US" sz="1600" dirty="0">
                <a:latin typeface="Lucida Console" pitchFamily="49" charset="0"/>
              </a:rPr>
              <a:t>	SIM-&gt;SCGC5 |= SIM_SCGC5_PORTE_MASK;</a:t>
            </a:r>
          </a:p>
          <a:p>
            <a:pPr marL="0" indent="0">
              <a:lnSpc>
                <a:spcPts val="1920"/>
              </a:lnSpc>
              <a:spcBef>
                <a:spcPts val="0"/>
              </a:spcBef>
              <a:buNone/>
            </a:pPr>
            <a:endParaRPr lang="en-US" sz="1600" dirty="0">
              <a:latin typeface="Lucida Console" pitchFamily="49" charset="0"/>
            </a:endParaRPr>
          </a:p>
          <a:p>
            <a:pPr marL="0" indent="0">
              <a:lnSpc>
                <a:spcPts val="1920"/>
              </a:lnSpc>
              <a:spcBef>
                <a:spcPts val="0"/>
              </a:spcBef>
              <a:buNone/>
            </a:pPr>
            <a:r>
              <a:rPr lang="en-US" sz="1600" dirty="0">
                <a:latin typeface="Lucida Console" pitchFamily="49" charset="0"/>
              </a:rPr>
              <a:t>	// connect UART to pins for PTE22, PTE23</a:t>
            </a:r>
          </a:p>
          <a:p>
            <a:pPr marL="0" indent="0">
              <a:lnSpc>
                <a:spcPts val="1920"/>
              </a:lnSpc>
              <a:spcBef>
                <a:spcPts val="0"/>
              </a:spcBef>
              <a:buNone/>
            </a:pPr>
            <a:r>
              <a:rPr lang="en-US" sz="1600" dirty="0">
                <a:latin typeface="Lucida Console" pitchFamily="49" charset="0"/>
              </a:rPr>
              <a:t>	PORTE-&gt;PCR[22] = PORT_PCR_MUX(4);</a:t>
            </a:r>
          </a:p>
          <a:p>
            <a:pPr marL="0" indent="0">
              <a:lnSpc>
                <a:spcPts val="1920"/>
              </a:lnSpc>
              <a:spcBef>
                <a:spcPts val="0"/>
              </a:spcBef>
              <a:buNone/>
            </a:pPr>
            <a:r>
              <a:rPr lang="en-US" sz="1600" dirty="0">
                <a:latin typeface="Lucida Console" pitchFamily="49" charset="0"/>
              </a:rPr>
              <a:t>	PORTE-&gt;PCR[23] = PORT_PCR_MUX(4);</a:t>
            </a:r>
          </a:p>
          <a:p>
            <a:pPr marL="0" indent="0">
              <a:lnSpc>
                <a:spcPts val="1920"/>
              </a:lnSpc>
              <a:spcBef>
                <a:spcPts val="0"/>
              </a:spcBef>
              <a:buNone/>
            </a:pPr>
            <a:r>
              <a:rPr lang="en-US" sz="1600" dirty="0">
                <a:latin typeface="Lucida Console" pitchFamily="49" charset="0"/>
              </a:rPr>
              <a:t>	// ensure </a:t>
            </a:r>
            <a:r>
              <a:rPr lang="en-US" sz="1600" dirty="0" err="1">
                <a:latin typeface="Lucida Console" pitchFamily="49" charset="0"/>
              </a:rPr>
              <a:t>tx</a:t>
            </a:r>
            <a:r>
              <a:rPr lang="en-US" sz="1600" dirty="0">
                <a:latin typeface="Lucida Console" pitchFamily="49" charset="0"/>
              </a:rPr>
              <a:t> and </a:t>
            </a:r>
            <a:r>
              <a:rPr lang="en-US" sz="1600" dirty="0" err="1">
                <a:latin typeface="Lucida Console" pitchFamily="49" charset="0"/>
              </a:rPr>
              <a:t>rx</a:t>
            </a:r>
            <a:r>
              <a:rPr lang="en-US" sz="1600" dirty="0">
                <a:latin typeface="Lucida Console" pitchFamily="49" charset="0"/>
              </a:rPr>
              <a:t> are disabled before configuration</a:t>
            </a:r>
          </a:p>
          <a:p>
            <a:pPr marL="0" indent="0">
              <a:lnSpc>
                <a:spcPts val="1920"/>
              </a:lnSpc>
              <a:spcBef>
                <a:spcPts val="0"/>
              </a:spcBef>
              <a:buNone/>
            </a:pPr>
            <a:r>
              <a:rPr lang="en-US" sz="1600" dirty="0">
                <a:latin typeface="Lucida Console" pitchFamily="49" charset="0"/>
              </a:rPr>
              <a:t>	UART2-&gt;C2 &amp;=  ~(UARTLP_C2_TE_MASK | UARTLP_C2_RE_MASK);</a:t>
            </a:r>
          </a:p>
          <a:p>
            <a:pPr marL="0" indent="0">
              <a:lnSpc>
                <a:spcPts val="1920"/>
              </a:lnSpc>
              <a:spcBef>
                <a:spcPts val="0"/>
              </a:spcBef>
              <a:buNone/>
            </a:pPr>
            <a:endParaRPr lang="en-US" sz="1600" dirty="0">
              <a:latin typeface="Lucida Console" pitchFamily="49" charset="0"/>
            </a:endParaRPr>
          </a:p>
          <a:p>
            <a:pPr marL="0" indent="0">
              <a:lnSpc>
                <a:spcPts val="1920"/>
              </a:lnSpc>
              <a:spcBef>
                <a:spcPts val="0"/>
              </a:spcBef>
              <a:buNone/>
            </a:pPr>
            <a:r>
              <a:rPr lang="en-US" sz="1600" dirty="0">
                <a:latin typeface="Lucida Console" pitchFamily="49" charset="0"/>
              </a:rPr>
              <a:t>	// Set baud rate to 4800 baud</a:t>
            </a:r>
          </a:p>
          <a:p>
            <a:pPr marL="0" indent="0">
              <a:lnSpc>
                <a:spcPts val="1920"/>
              </a:lnSpc>
              <a:spcBef>
                <a:spcPts val="0"/>
              </a:spcBef>
              <a:buNone/>
            </a:pPr>
            <a:r>
              <a:rPr lang="en-US" sz="1600" dirty="0">
                <a:latin typeface="Lucida Console" pitchFamily="49" charset="0"/>
              </a:rPr>
              <a:t>	divisor = BUS_CLOCK/(</a:t>
            </a:r>
            <a:r>
              <a:rPr lang="en-US" sz="1600" dirty="0" err="1">
                <a:latin typeface="Lucida Console" pitchFamily="49" charset="0"/>
              </a:rPr>
              <a:t>baud_rate</a:t>
            </a:r>
            <a:r>
              <a:rPr lang="en-US" sz="1600" dirty="0">
                <a:latin typeface="Lucida Console" pitchFamily="49" charset="0"/>
              </a:rPr>
              <a:t>*16);</a:t>
            </a:r>
          </a:p>
          <a:p>
            <a:pPr marL="0" indent="0">
              <a:lnSpc>
                <a:spcPts val="1920"/>
              </a:lnSpc>
              <a:spcBef>
                <a:spcPts val="0"/>
              </a:spcBef>
              <a:buNone/>
            </a:pPr>
            <a:r>
              <a:rPr lang="en-US" sz="1600" dirty="0">
                <a:latin typeface="Lucida Console" pitchFamily="49" charset="0"/>
              </a:rPr>
              <a:t>	UART2-&gt;BDH = UART_BDH_SBR(divisor&gt;&gt;8);</a:t>
            </a:r>
          </a:p>
          <a:p>
            <a:pPr marL="0" indent="0">
              <a:lnSpc>
                <a:spcPts val="1920"/>
              </a:lnSpc>
              <a:spcBef>
                <a:spcPts val="0"/>
              </a:spcBef>
              <a:buNone/>
            </a:pPr>
            <a:r>
              <a:rPr lang="en-US" sz="1600" dirty="0">
                <a:latin typeface="Lucida Console" pitchFamily="49" charset="0"/>
              </a:rPr>
              <a:t>	UART2-&gt;BDL = UART_BDL_SBR(divisor);</a:t>
            </a:r>
          </a:p>
          <a:p>
            <a:pPr marL="0" indent="0">
              <a:lnSpc>
                <a:spcPts val="1920"/>
              </a:lnSpc>
              <a:spcBef>
                <a:spcPts val="0"/>
              </a:spcBef>
              <a:buNone/>
            </a:pPr>
            <a:endParaRPr lang="en-US" sz="1600" dirty="0">
              <a:latin typeface="Lucida Console" pitchFamily="49" charset="0"/>
            </a:endParaRPr>
          </a:p>
          <a:p>
            <a:pPr marL="0" indent="0">
              <a:lnSpc>
                <a:spcPts val="1920"/>
              </a:lnSpc>
              <a:spcBef>
                <a:spcPts val="0"/>
              </a:spcBef>
              <a:buNone/>
            </a:pPr>
            <a:r>
              <a:rPr lang="en-US" sz="1600" dirty="0">
                <a:latin typeface="Lucida Console" pitchFamily="49" charset="0"/>
              </a:rPr>
              <a:t>	// No parity, 8 bits, two stop bits, other settings;</a:t>
            </a:r>
          </a:p>
          <a:p>
            <a:pPr marL="0" indent="0">
              <a:lnSpc>
                <a:spcPts val="1920"/>
              </a:lnSpc>
              <a:spcBef>
                <a:spcPts val="0"/>
              </a:spcBef>
              <a:buNone/>
            </a:pPr>
            <a:r>
              <a:rPr lang="en-US" sz="1600" dirty="0">
                <a:latin typeface="Lucida Console" pitchFamily="49" charset="0"/>
              </a:rPr>
              <a:t>	UART2-&gt;C1 = UART2-&gt;S2 = UART2-&gt;C3 = 0;</a:t>
            </a:r>
          </a:p>
          <a:p>
            <a:pPr marL="0" indent="0">
              <a:lnSpc>
                <a:spcPts val="1920"/>
              </a:lnSpc>
              <a:spcBef>
                <a:spcPts val="0"/>
              </a:spcBef>
              <a:buNone/>
            </a:pPr>
            <a:endParaRPr lang="en-US" sz="1600" dirty="0">
              <a:latin typeface="Lucida Console" pitchFamily="49" charset="0"/>
            </a:endParaRPr>
          </a:p>
          <a:p>
            <a:pPr marL="0" indent="0">
              <a:lnSpc>
                <a:spcPts val="1920"/>
              </a:lnSpc>
              <a:spcBef>
                <a:spcPts val="0"/>
              </a:spcBef>
              <a:buNone/>
            </a:pPr>
            <a:r>
              <a:rPr lang="en-US" sz="1600" dirty="0">
                <a:latin typeface="Lucida Console" pitchFamily="49" charset="0"/>
              </a:rPr>
              <a:t>	// Enable transmitter and receiver</a:t>
            </a:r>
          </a:p>
          <a:p>
            <a:pPr marL="0" indent="0">
              <a:lnSpc>
                <a:spcPts val="1920"/>
              </a:lnSpc>
              <a:spcBef>
                <a:spcPts val="0"/>
              </a:spcBef>
              <a:buNone/>
            </a:pPr>
            <a:r>
              <a:rPr lang="en-US" sz="1600" dirty="0">
                <a:latin typeface="Lucida Console" pitchFamily="49" charset="0"/>
              </a:rPr>
              <a:t>	UART2-&gt;C2 = UART_C2_TE_MASK | UART_C2_RE_MASK;	</a:t>
            </a:r>
          </a:p>
          <a:p>
            <a:pPr marL="0" indent="0">
              <a:lnSpc>
                <a:spcPts val="1920"/>
              </a:lnSpc>
              <a:spcBef>
                <a:spcPts val="0"/>
              </a:spcBef>
              <a:buNone/>
            </a:pPr>
            <a:r>
              <a:rPr lang="en-US" sz="1600" dirty="0">
                <a:latin typeface="Lucida Console" pitchFamily="49" charset="0"/>
              </a:rPr>
              <a:t>}</a:t>
            </a:r>
          </a:p>
        </p:txBody>
      </p:sp>
    </p:spTree>
    <p:extLst>
      <p:ext uri="{BB962C8B-B14F-4D97-AF65-F5344CB8AC3E}">
        <p14:creationId xmlns:p14="http://schemas.microsoft.com/office/powerpoint/2010/main" val="3647214693"/>
      </p:ext>
    </p:extLst>
  </p:cSld>
  <p:clrMapOvr>
    <a:masterClrMapping/>
  </p:clrMapOvr>
  <p:transition>
    <p:pull dir="ru"/>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Polled Serial Transmitter Code</a:t>
            </a:r>
          </a:p>
        </p:txBody>
      </p:sp>
      <p:sp>
        <p:nvSpPr>
          <p:cNvPr id="5" name="Content Placeholder 4"/>
          <p:cNvSpPr>
            <a:spLocks noGrp="1"/>
          </p:cNvSpPr>
          <p:nvPr>
            <p:ph idx="1"/>
          </p:nvPr>
        </p:nvSpPr>
        <p:spPr/>
        <p:txBody>
          <a:bodyPr/>
          <a:lstStyle/>
          <a:p>
            <a:pPr marL="0" indent="0">
              <a:buNone/>
            </a:pPr>
            <a:r>
              <a:rPr lang="en-US" sz="2000" dirty="0">
                <a:latin typeface="Lucida Console" pitchFamily="49" charset="0"/>
              </a:rPr>
              <a:t>void UART2_Transmit_Poll(uint8_t data) {</a:t>
            </a:r>
          </a:p>
          <a:p>
            <a:pPr marL="0" indent="0">
              <a:buNone/>
            </a:pPr>
            <a:r>
              <a:rPr lang="en-US" sz="2000" dirty="0">
                <a:latin typeface="Lucida Console" pitchFamily="49" charset="0"/>
              </a:rPr>
              <a:t>	// wait until transmit data register is empty</a:t>
            </a:r>
          </a:p>
          <a:p>
            <a:pPr marL="0" indent="0">
              <a:buNone/>
            </a:pPr>
            <a:r>
              <a:rPr lang="en-US" sz="2000" dirty="0">
                <a:latin typeface="Lucida Console" pitchFamily="49" charset="0"/>
              </a:rPr>
              <a:t>	while (!(UART2-&gt;S1 &amp; UART_S1_TDRE_MASK))</a:t>
            </a:r>
          </a:p>
          <a:p>
            <a:pPr marL="0" indent="0">
              <a:buNone/>
            </a:pPr>
            <a:r>
              <a:rPr lang="en-US" sz="2000" dirty="0">
                <a:latin typeface="Lucida Console" pitchFamily="49" charset="0"/>
              </a:rPr>
              <a:t>		;</a:t>
            </a:r>
          </a:p>
          <a:p>
            <a:pPr marL="0" indent="0">
              <a:buNone/>
            </a:pPr>
            <a:r>
              <a:rPr lang="en-US" sz="2000" dirty="0">
                <a:latin typeface="Lucida Console" pitchFamily="49" charset="0"/>
              </a:rPr>
              <a:t>	UART2-&gt;D = data;</a:t>
            </a:r>
          </a:p>
          <a:p>
            <a:pPr marL="0" indent="0">
              <a:buNone/>
            </a:pPr>
            <a:r>
              <a:rPr lang="en-US" sz="2000" dirty="0">
                <a:latin typeface="Lucida Console" pitchFamily="49" charset="0"/>
              </a:rPr>
              <a:t>}	</a:t>
            </a:r>
          </a:p>
          <a:p>
            <a:pPr marL="0" indent="0">
              <a:buNone/>
            </a:pPr>
            <a:r>
              <a:rPr lang="en-US" sz="2000" dirty="0">
                <a:latin typeface="Lucida Console" pitchFamily="49" charset="0"/>
              </a:rPr>
              <a:t>void main(void) {</a:t>
            </a:r>
          </a:p>
          <a:p>
            <a:pPr marL="0" indent="0">
              <a:buNone/>
            </a:pPr>
            <a:r>
              <a:rPr lang="en-US" sz="2000" dirty="0">
                <a:latin typeface="Lucida Console" pitchFamily="49" charset="0"/>
              </a:rPr>
              <a:t>	char c;	</a:t>
            </a:r>
          </a:p>
          <a:p>
            <a:pPr marL="0" indent="0">
              <a:buNone/>
            </a:pPr>
            <a:r>
              <a:rPr lang="en-US" sz="2000" dirty="0">
                <a:latin typeface="Lucida Console" pitchFamily="49" charset="0"/>
              </a:rPr>
              <a:t>	// Initialization goes here</a:t>
            </a:r>
          </a:p>
          <a:p>
            <a:pPr marL="0" indent="0">
              <a:buNone/>
            </a:pPr>
            <a:r>
              <a:rPr lang="en-US" sz="2000" dirty="0">
                <a:latin typeface="Lucida Console" pitchFamily="49" charset="0"/>
              </a:rPr>
              <a:t>	while (1) {</a:t>
            </a:r>
          </a:p>
          <a:p>
            <a:pPr marL="0" indent="0">
              <a:buNone/>
            </a:pPr>
            <a:r>
              <a:rPr lang="en-US" sz="2000" dirty="0">
                <a:latin typeface="Lucida Console" pitchFamily="49" charset="0"/>
              </a:rPr>
              <a:t>		for (c='a'; c&lt;='z'; </a:t>
            </a:r>
            <a:r>
              <a:rPr lang="en-US" sz="2000" dirty="0" err="1">
                <a:latin typeface="Lucida Console" pitchFamily="49" charset="0"/>
              </a:rPr>
              <a:t>c++</a:t>
            </a:r>
            <a:r>
              <a:rPr lang="en-US" sz="2000" dirty="0">
                <a:latin typeface="Lucida Console" pitchFamily="49" charset="0"/>
              </a:rPr>
              <a:t>) {</a:t>
            </a:r>
          </a:p>
          <a:p>
            <a:pPr marL="0" indent="0">
              <a:buNone/>
            </a:pPr>
            <a:r>
              <a:rPr lang="en-US" sz="2000" dirty="0">
                <a:latin typeface="Lucida Console" pitchFamily="49" charset="0"/>
              </a:rPr>
              <a:t>			UART2_Transmit_Poll(c);</a:t>
            </a:r>
          </a:p>
          <a:p>
            <a:pPr marL="0" indent="0">
              <a:buNone/>
            </a:pPr>
            <a:r>
              <a:rPr lang="en-US" sz="2000" dirty="0">
                <a:latin typeface="Lucida Console" pitchFamily="49" charset="0"/>
              </a:rPr>
              <a:t>}</a:t>
            </a:r>
          </a:p>
        </p:txBody>
      </p:sp>
    </p:spTree>
    <p:extLst>
      <p:ext uri="{BB962C8B-B14F-4D97-AF65-F5344CB8AC3E}">
        <p14:creationId xmlns:p14="http://schemas.microsoft.com/office/powerpoint/2010/main" val="2422887487"/>
      </p:ext>
    </p:extLst>
  </p:cSld>
  <p:clrMapOvr>
    <a:masterClrMapping/>
  </p:clrMapOvr>
  <p:transition>
    <p:pull dir="ru"/>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Polled Serial Receiver Code with Echo</a:t>
            </a:r>
          </a:p>
        </p:txBody>
      </p:sp>
      <p:sp>
        <p:nvSpPr>
          <p:cNvPr id="3" name="Content Placeholder 2"/>
          <p:cNvSpPr>
            <a:spLocks noGrp="1"/>
          </p:cNvSpPr>
          <p:nvPr>
            <p:ph idx="1"/>
          </p:nvPr>
        </p:nvSpPr>
        <p:spPr/>
        <p:txBody>
          <a:bodyPr/>
          <a:lstStyle/>
          <a:p>
            <a:pPr marL="0" indent="0">
              <a:buNone/>
            </a:pPr>
            <a:r>
              <a:rPr lang="en-US" sz="2000" dirty="0">
                <a:latin typeface="Lucida Console" pitchFamily="49" charset="0"/>
              </a:rPr>
              <a:t>uint8_t UART2_Receive_Poll(void) {</a:t>
            </a:r>
          </a:p>
          <a:p>
            <a:pPr marL="0" indent="0">
              <a:buNone/>
            </a:pPr>
            <a:r>
              <a:rPr lang="en-US" sz="2000" dirty="0">
                <a:latin typeface="Lucida Console" pitchFamily="49" charset="0"/>
              </a:rPr>
              <a:t>	// wait until receive data register is full</a:t>
            </a:r>
          </a:p>
          <a:p>
            <a:pPr marL="0" indent="0">
              <a:buNone/>
            </a:pPr>
            <a:r>
              <a:rPr lang="en-US" sz="2000" dirty="0">
                <a:latin typeface="Lucida Console" pitchFamily="49" charset="0"/>
              </a:rPr>
              <a:t>	while (!(UART2-&gt;S1 &amp; UART_S1_RDRF_MASK))</a:t>
            </a:r>
          </a:p>
          <a:p>
            <a:pPr marL="0" indent="0">
              <a:buNone/>
            </a:pPr>
            <a:r>
              <a:rPr lang="en-US" sz="2000" dirty="0">
                <a:latin typeface="Lucida Console" pitchFamily="49" charset="0"/>
              </a:rPr>
              <a:t>		;</a:t>
            </a:r>
          </a:p>
          <a:p>
            <a:pPr marL="0" indent="0">
              <a:buNone/>
            </a:pPr>
            <a:r>
              <a:rPr lang="en-US" sz="2000" dirty="0">
                <a:latin typeface="Lucida Console" pitchFamily="49" charset="0"/>
              </a:rPr>
              <a:t>	return UART2-&gt;D;</a:t>
            </a:r>
          </a:p>
          <a:p>
            <a:pPr marL="0" indent="0">
              <a:buNone/>
            </a:pPr>
            <a:r>
              <a:rPr lang="en-US" sz="2000" dirty="0">
                <a:latin typeface="Lucida Console" pitchFamily="49" charset="0"/>
              </a:rPr>
              <a:t>}	</a:t>
            </a:r>
          </a:p>
          <a:p>
            <a:pPr marL="0" indent="0">
              <a:buNone/>
            </a:pPr>
            <a:r>
              <a:rPr lang="en-US" sz="2000" dirty="0">
                <a:latin typeface="Lucida Console" pitchFamily="49" charset="0"/>
              </a:rPr>
              <a:t>void main(void) {</a:t>
            </a:r>
          </a:p>
          <a:p>
            <a:pPr marL="0" indent="0">
              <a:buNone/>
            </a:pPr>
            <a:r>
              <a:rPr lang="en-US" sz="2000" dirty="0">
                <a:latin typeface="Lucida Console" pitchFamily="49" charset="0"/>
              </a:rPr>
              <a:t>	char c;	</a:t>
            </a:r>
          </a:p>
          <a:p>
            <a:pPr marL="0" indent="0">
              <a:buNone/>
            </a:pPr>
            <a:r>
              <a:rPr lang="en-US" sz="2000" dirty="0">
                <a:latin typeface="Lucida Console" pitchFamily="49" charset="0"/>
              </a:rPr>
              <a:t>	// Initialization goes here</a:t>
            </a:r>
          </a:p>
          <a:p>
            <a:pPr marL="0" indent="0">
              <a:buNone/>
            </a:pPr>
            <a:r>
              <a:rPr lang="en-US" sz="2000" dirty="0">
                <a:latin typeface="Lucida Console" pitchFamily="49" charset="0"/>
              </a:rPr>
              <a:t>	while (1) {</a:t>
            </a:r>
          </a:p>
          <a:p>
            <a:pPr marL="0" indent="0">
              <a:buNone/>
            </a:pPr>
            <a:r>
              <a:rPr lang="en-US" sz="2000" dirty="0">
                <a:latin typeface="Lucida Console" pitchFamily="49" charset="0"/>
              </a:rPr>
              <a:t>		c = UART2_Receive_Poll();</a:t>
            </a:r>
          </a:p>
          <a:p>
            <a:pPr marL="0" indent="0">
              <a:buNone/>
            </a:pPr>
            <a:r>
              <a:rPr lang="en-US" sz="2000" dirty="0">
                <a:latin typeface="Lucida Console" pitchFamily="49" charset="0"/>
              </a:rPr>
              <a:t>		UART2_Transmit_Poll(c);</a:t>
            </a:r>
          </a:p>
          <a:p>
            <a:pPr marL="0" indent="0">
              <a:buNone/>
            </a:pPr>
            <a:r>
              <a:rPr lang="en-US" sz="2000" dirty="0">
                <a:latin typeface="Lucida Console" pitchFamily="49" charset="0"/>
              </a:rPr>
              <a:t>}</a:t>
            </a:r>
          </a:p>
        </p:txBody>
      </p:sp>
    </p:spTree>
    <p:extLst>
      <p:ext uri="{BB962C8B-B14F-4D97-AF65-F5344CB8AC3E}">
        <p14:creationId xmlns:p14="http://schemas.microsoft.com/office/powerpoint/2010/main" val="4228863180"/>
      </p:ext>
    </p:extLst>
  </p:cSld>
  <p:clrMapOvr>
    <a:masterClrMapping/>
  </p:clrMapOvr>
  <p:transition>
    <p:pull dir="ru"/>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Software for Interrupt-Driven Serial Comm.</a:t>
            </a:r>
          </a:p>
        </p:txBody>
      </p:sp>
      <p:sp>
        <p:nvSpPr>
          <p:cNvPr id="5" name="Content Placeholder 4"/>
          <p:cNvSpPr>
            <a:spLocks noGrp="1"/>
          </p:cNvSpPr>
          <p:nvPr>
            <p:ph idx="1"/>
          </p:nvPr>
        </p:nvSpPr>
        <p:spPr/>
        <p:txBody>
          <a:bodyPr/>
          <a:lstStyle/>
          <a:p>
            <a:r>
              <a:rPr lang="en-US" sz="2000" dirty="0"/>
              <a:t>Use interrupts</a:t>
            </a:r>
          </a:p>
          <a:p>
            <a:endParaRPr lang="en-US" sz="2000" dirty="0"/>
          </a:p>
          <a:p>
            <a:r>
              <a:rPr lang="en-US" sz="2000" dirty="0"/>
              <a:t>First, initialize peripheral to generate interrupts</a:t>
            </a:r>
          </a:p>
          <a:p>
            <a:endParaRPr lang="en-US" sz="2000" dirty="0"/>
          </a:p>
          <a:p>
            <a:r>
              <a:rPr lang="en-US" sz="2000" dirty="0"/>
              <a:t>Second, create single ISR with three sections corresponding to cause of interrupt</a:t>
            </a:r>
          </a:p>
          <a:p>
            <a:pPr lvl="1"/>
            <a:r>
              <a:rPr lang="en-US" sz="1800" dirty="0"/>
              <a:t>Transmitter</a:t>
            </a:r>
          </a:p>
          <a:p>
            <a:pPr lvl="1"/>
            <a:r>
              <a:rPr lang="en-US" sz="1800" dirty="0"/>
              <a:t>Receiver </a:t>
            </a:r>
          </a:p>
          <a:p>
            <a:pPr lvl="1"/>
            <a:r>
              <a:rPr lang="en-US" sz="1800" dirty="0"/>
              <a:t>Error</a:t>
            </a:r>
          </a:p>
          <a:p>
            <a:pPr marL="0" indent="0">
              <a:buNone/>
            </a:pPr>
            <a:endParaRPr lang="en-US" sz="2000" dirty="0">
              <a:latin typeface="Lucida Console" pitchFamily="49" charset="0"/>
            </a:endParaRPr>
          </a:p>
        </p:txBody>
      </p:sp>
    </p:spTree>
    <p:extLst>
      <p:ext uri="{BB962C8B-B14F-4D97-AF65-F5344CB8AC3E}">
        <p14:creationId xmlns:p14="http://schemas.microsoft.com/office/powerpoint/2010/main" val="3623127669"/>
      </p:ext>
    </p:extLst>
  </p:cSld>
  <p:clrMapOvr>
    <a:masterClrMapping/>
  </p:clrMapOvr>
  <p:transition>
    <p:pull dir="ru"/>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Peripheral Initialization</a:t>
            </a:r>
          </a:p>
        </p:txBody>
      </p:sp>
      <p:sp>
        <p:nvSpPr>
          <p:cNvPr id="3" name="Content Placeholder 2"/>
          <p:cNvSpPr>
            <a:spLocks noGrp="1"/>
          </p:cNvSpPr>
          <p:nvPr>
            <p:ph idx="1"/>
          </p:nvPr>
        </p:nvSpPr>
        <p:spPr/>
        <p:txBody>
          <a:bodyPr/>
          <a:lstStyle/>
          <a:p>
            <a:pPr marL="0" indent="0">
              <a:buNone/>
            </a:pPr>
            <a:r>
              <a:rPr lang="en-US" sz="2000" dirty="0">
                <a:latin typeface="Lucida Console" pitchFamily="49" charset="0"/>
              </a:rPr>
              <a:t>void Init_UART2(uint32_t </a:t>
            </a:r>
            <a:r>
              <a:rPr lang="en-US" sz="2000" dirty="0" err="1">
                <a:latin typeface="Lucida Console" pitchFamily="49" charset="0"/>
              </a:rPr>
              <a:t>baud_rate</a:t>
            </a:r>
            <a:r>
              <a:rPr lang="en-US" sz="2000" dirty="0">
                <a:latin typeface="Lucida Console" pitchFamily="49" charset="0"/>
              </a:rPr>
              <a:t>) {</a:t>
            </a:r>
          </a:p>
          <a:p>
            <a:pPr marL="0" indent="0">
              <a:buNone/>
            </a:pPr>
            <a:r>
              <a:rPr lang="en-US" sz="2000" dirty="0">
                <a:latin typeface="Lucida Console" pitchFamily="49" charset="0"/>
              </a:rPr>
              <a:t>	…</a:t>
            </a:r>
          </a:p>
          <a:p>
            <a:pPr marL="0" indent="0">
              <a:buNone/>
            </a:pPr>
            <a:r>
              <a:rPr lang="en-US" sz="2000" dirty="0">
                <a:latin typeface="Lucida Console" pitchFamily="49" charset="0"/>
              </a:rPr>
              <a:t>	</a:t>
            </a:r>
            <a:r>
              <a:rPr lang="en-US" sz="2000" dirty="0" err="1">
                <a:latin typeface="Lucida Console" pitchFamily="49" charset="0"/>
              </a:rPr>
              <a:t>NVIC_SetPriority</a:t>
            </a:r>
            <a:r>
              <a:rPr lang="en-US" sz="2000" dirty="0">
                <a:latin typeface="Lucida Console" pitchFamily="49" charset="0"/>
              </a:rPr>
              <a:t>(UART2_IRQn</a:t>
            </a:r>
            <a:r>
              <a:rPr lang="en-US" sz="2000">
                <a:latin typeface="Lucida Console" pitchFamily="49" charset="0"/>
              </a:rPr>
              <a:t>, 2); </a:t>
            </a:r>
            <a:endParaRPr lang="en-US" sz="2000" dirty="0">
              <a:latin typeface="Lucida Console" pitchFamily="49" charset="0"/>
            </a:endParaRPr>
          </a:p>
          <a:p>
            <a:pPr marL="0" indent="0">
              <a:buNone/>
            </a:pPr>
            <a:r>
              <a:rPr lang="en-US" sz="2000" dirty="0">
                <a:latin typeface="Lucida Console" pitchFamily="49" charset="0"/>
              </a:rPr>
              <a:t>	</a:t>
            </a:r>
            <a:r>
              <a:rPr lang="en-US" sz="2000" dirty="0" err="1">
                <a:latin typeface="Lucida Console" pitchFamily="49" charset="0"/>
              </a:rPr>
              <a:t>NVIC_ClearPendingIRQ</a:t>
            </a:r>
            <a:r>
              <a:rPr lang="en-US" sz="2000" dirty="0">
                <a:latin typeface="Lucida Console" pitchFamily="49" charset="0"/>
              </a:rPr>
              <a:t>(UART2_IRQn); </a:t>
            </a:r>
          </a:p>
          <a:p>
            <a:pPr marL="0" indent="0">
              <a:buNone/>
            </a:pPr>
            <a:r>
              <a:rPr lang="en-US" sz="2000" dirty="0">
                <a:latin typeface="Lucida Console" pitchFamily="49" charset="0"/>
              </a:rPr>
              <a:t>	</a:t>
            </a:r>
            <a:r>
              <a:rPr lang="en-US" sz="2000" dirty="0" err="1">
                <a:latin typeface="Lucida Console" pitchFamily="49" charset="0"/>
              </a:rPr>
              <a:t>NVIC_EnableIRQ</a:t>
            </a:r>
            <a:r>
              <a:rPr lang="en-US" sz="2000" dirty="0">
                <a:latin typeface="Lucida Console" pitchFamily="49" charset="0"/>
              </a:rPr>
              <a:t>(UART2_IRQn);</a:t>
            </a:r>
          </a:p>
          <a:p>
            <a:pPr marL="0" indent="0">
              <a:buNone/>
            </a:pPr>
            <a:endParaRPr lang="en-US" sz="2000" dirty="0">
              <a:latin typeface="Lucida Console" pitchFamily="49" charset="0"/>
            </a:endParaRPr>
          </a:p>
          <a:p>
            <a:pPr marL="0" indent="0">
              <a:buNone/>
            </a:pPr>
            <a:r>
              <a:rPr lang="en-US" sz="2000" dirty="0">
                <a:latin typeface="Lucida Console" pitchFamily="49" charset="0"/>
              </a:rPr>
              <a:t>	UART2-&gt;C2 |= UART_C2_TIE_MASK | </a:t>
            </a:r>
          </a:p>
          <a:p>
            <a:pPr marL="0" indent="0">
              <a:buNone/>
            </a:pPr>
            <a:r>
              <a:rPr lang="en-US" sz="2000" dirty="0">
                <a:latin typeface="Lucida Console" pitchFamily="49" charset="0"/>
              </a:rPr>
              <a:t>				UART_C2_RIE_MASK;</a:t>
            </a:r>
          </a:p>
          <a:p>
            <a:pPr marL="0" indent="0">
              <a:buNone/>
            </a:pPr>
            <a:r>
              <a:rPr lang="en-US" sz="2000" dirty="0">
                <a:latin typeface="Lucida Console" pitchFamily="49" charset="0"/>
              </a:rPr>
              <a:t>	UART2-&gt;C2 |= UART_C2_RIE_MASK;</a:t>
            </a:r>
          </a:p>
          <a:p>
            <a:pPr marL="0" indent="0">
              <a:buNone/>
            </a:pPr>
            <a:r>
              <a:rPr lang="en-US" sz="2000" dirty="0">
                <a:latin typeface="Lucida Console" pitchFamily="49" charset="0"/>
              </a:rPr>
              <a:t>	</a:t>
            </a:r>
            <a:r>
              <a:rPr lang="en-US" sz="2000" dirty="0" err="1">
                <a:latin typeface="Lucida Console" pitchFamily="49" charset="0"/>
              </a:rPr>
              <a:t>Q_Init</a:t>
            </a:r>
            <a:r>
              <a:rPr lang="en-US" sz="2000" dirty="0">
                <a:latin typeface="Lucida Console" pitchFamily="49" charset="0"/>
              </a:rPr>
              <a:t>(&amp;</a:t>
            </a:r>
            <a:r>
              <a:rPr lang="en-US" sz="2000" dirty="0" err="1">
                <a:latin typeface="Lucida Console" pitchFamily="49" charset="0"/>
              </a:rPr>
              <a:t>TxQ</a:t>
            </a:r>
            <a:r>
              <a:rPr lang="en-US" sz="2000" dirty="0">
                <a:latin typeface="Lucida Console" pitchFamily="49" charset="0"/>
              </a:rPr>
              <a:t>);</a:t>
            </a:r>
          </a:p>
          <a:p>
            <a:pPr marL="0" indent="0">
              <a:buNone/>
            </a:pPr>
            <a:r>
              <a:rPr lang="en-US" sz="2000" dirty="0">
                <a:latin typeface="Lucida Console" pitchFamily="49" charset="0"/>
              </a:rPr>
              <a:t>	</a:t>
            </a:r>
            <a:r>
              <a:rPr lang="en-US" sz="2000" dirty="0" err="1">
                <a:latin typeface="Lucida Console" pitchFamily="49" charset="0"/>
              </a:rPr>
              <a:t>Q_Init</a:t>
            </a:r>
            <a:r>
              <a:rPr lang="en-US" sz="2000" dirty="0">
                <a:latin typeface="Lucida Console" pitchFamily="49" charset="0"/>
              </a:rPr>
              <a:t>(&amp;</a:t>
            </a:r>
            <a:r>
              <a:rPr lang="en-US" sz="2000" dirty="0" err="1">
                <a:latin typeface="Lucida Console" pitchFamily="49" charset="0"/>
              </a:rPr>
              <a:t>RxQ</a:t>
            </a:r>
            <a:r>
              <a:rPr lang="en-US" sz="2000" dirty="0">
                <a:latin typeface="Lucida Console" pitchFamily="49" charset="0"/>
              </a:rPr>
              <a:t>);</a:t>
            </a:r>
          </a:p>
          <a:p>
            <a:pPr marL="0" indent="0">
              <a:buNone/>
            </a:pPr>
            <a:r>
              <a:rPr lang="en-US" sz="2000" dirty="0">
                <a:latin typeface="Lucida Console" pitchFamily="49" charset="0"/>
              </a:rPr>
              <a:t>}</a:t>
            </a:r>
          </a:p>
        </p:txBody>
      </p:sp>
    </p:spTree>
    <p:extLst>
      <p:ext uri="{BB962C8B-B14F-4D97-AF65-F5344CB8AC3E}">
        <p14:creationId xmlns:p14="http://schemas.microsoft.com/office/powerpoint/2010/main" val="1236344134"/>
      </p:ext>
    </p:extLst>
  </p:cSld>
  <p:clrMapOvr>
    <a:masterClrMapping/>
  </p:clrMapOvr>
  <p:transition>
    <p:pull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b="1" i="1" dirty="0"/>
              <a:t>Asynchronous</a:t>
            </a:r>
            <a:r>
              <a:rPr lang="en-US" dirty="0"/>
              <a:t> Serial Communication</a:t>
            </a:r>
          </a:p>
        </p:txBody>
      </p:sp>
      <p:sp>
        <p:nvSpPr>
          <p:cNvPr id="10243" name="Content Placeholder 2"/>
          <p:cNvSpPr>
            <a:spLocks noGrp="1"/>
          </p:cNvSpPr>
          <p:nvPr>
            <p:ph idx="1"/>
          </p:nvPr>
        </p:nvSpPr>
        <p:spPr>
          <a:xfrm>
            <a:off x="1752600" y="3810000"/>
            <a:ext cx="8839200" cy="3048000"/>
          </a:xfrm>
        </p:spPr>
        <p:txBody>
          <a:bodyPr/>
          <a:lstStyle/>
          <a:p>
            <a:pPr>
              <a:spcBef>
                <a:spcPts val="0"/>
              </a:spcBef>
            </a:pPr>
            <a:r>
              <a:rPr lang="en-US" sz="2000" dirty="0"/>
              <a:t>Eliminate the clock line!</a:t>
            </a:r>
          </a:p>
          <a:p>
            <a:pPr>
              <a:spcBef>
                <a:spcPts val="0"/>
              </a:spcBef>
            </a:pPr>
            <a:r>
              <a:rPr lang="en-US" sz="2000" dirty="0"/>
              <a:t>Transmitter and receiver must generate clock </a:t>
            </a:r>
            <a:r>
              <a:rPr lang="en-US" sz="2000" i="1" dirty="0"/>
              <a:t>locally</a:t>
            </a:r>
          </a:p>
          <a:p>
            <a:pPr>
              <a:spcBef>
                <a:spcPts val="0"/>
              </a:spcBef>
            </a:pPr>
            <a:r>
              <a:rPr lang="en-US" sz="2000" dirty="0"/>
              <a:t>Transmitter must add start bit (always same value) to indicate start of each data frame</a:t>
            </a:r>
          </a:p>
          <a:p>
            <a:pPr>
              <a:spcBef>
                <a:spcPts val="0"/>
              </a:spcBef>
            </a:pPr>
            <a:r>
              <a:rPr lang="en-US" sz="2000" dirty="0"/>
              <a:t>Receiver detects leading edge of start bit, then uses it as a timing reference for sampling data line to extract each data bit N at time </a:t>
            </a:r>
            <a:r>
              <a:rPr lang="en-US" sz="2000" dirty="0" err="1"/>
              <a:t>T</a:t>
            </a:r>
            <a:r>
              <a:rPr lang="en-US" sz="2000" baseline="-25000" dirty="0" err="1"/>
              <a:t>bit</a:t>
            </a:r>
            <a:r>
              <a:rPr lang="en-US" sz="2000" dirty="0"/>
              <a:t>*(N+1.5)</a:t>
            </a:r>
          </a:p>
          <a:p>
            <a:pPr>
              <a:spcBef>
                <a:spcPts val="0"/>
              </a:spcBef>
            </a:pPr>
            <a:r>
              <a:rPr lang="en-US" sz="2000" dirty="0"/>
              <a:t>Stop bit is also used to detect some timing errors</a:t>
            </a:r>
          </a:p>
        </p:txBody>
      </p:sp>
      <p:grpSp>
        <p:nvGrpSpPr>
          <p:cNvPr id="3" name="Group 2"/>
          <p:cNvGrpSpPr/>
          <p:nvPr/>
        </p:nvGrpSpPr>
        <p:grpSpPr>
          <a:xfrm>
            <a:off x="1828800" y="974725"/>
            <a:ext cx="8229600" cy="2937662"/>
            <a:chOff x="304800" y="974725"/>
            <a:chExt cx="8229600" cy="2937662"/>
          </a:xfrm>
        </p:grpSpPr>
        <p:graphicFrame>
          <p:nvGraphicFramePr>
            <p:cNvPr id="10244" name="Object 6"/>
            <p:cNvGraphicFramePr>
              <a:graphicFrameLocks noChangeAspect="1"/>
            </p:cNvGraphicFramePr>
            <p:nvPr>
              <p:extLst>
                <p:ext uri="{D42A27DB-BD31-4B8C-83A1-F6EECF244321}">
                  <p14:modId xmlns:p14="http://schemas.microsoft.com/office/powerpoint/2010/main" val="238967634"/>
                </p:ext>
              </p:extLst>
            </p:nvPr>
          </p:nvGraphicFramePr>
          <p:xfrm>
            <a:off x="2581275" y="985611"/>
            <a:ext cx="5953125" cy="1409700"/>
          </p:xfrm>
          <a:graphic>
            <a:graphicData uri="http://schemas.openxmlformats.org/presentationml/2006/ole">
              <mc:AlternateContent xmlns:mc="http://schemas.openxmlformats.org/markup-compatibility/2006">
                <mc:Choice xmlns:v="urn:schemas-microsoft-com:vml" Requires="v">
                  <p:oleObj spid="_x0000_s10392" name="Bitmap Image" r:id="rId4" imgW="5952381" imgH="1409897" progId="Paint.Picture">
                    <p:embed/>
                  </p:oleObj>
                </mc:Choice>
                <mc:Fallback>
                  <p:oleObj name="Bitmap Image" r:id="rId4" imgW="5952381" imgH="1409897" progId="Paint.Pictur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1275" y="985611"/>
                          <a:ext cx="595312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9" name="Text Box 13"/>
            <p:cNvSpPr txBox="1">
              <a:spLocks noChangeArrowheads="1"/>
            </p:cNvSpPr>
            <p:nvPr/>
          </p:nvSpPr>
          <p:spPr bwMode="auto">
            <a:xfrm rot="5400000">
              <a:off x="3210946" y="3159442"/>
              <a:ext cx="7409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i="1" dirty="0" err="1">
                  <a:solidFill>
                    <a:schemeClr val="accent2"/>
                  </a:solidFill>
                  <a:latin typeface="Arial" charset="0"/>
                  <a:cs typeface="Arial" charset="0"/>
                </a:rPr>
                <a:t>T</a:t>
              </a:r>
              <a:r>
                <a:rPr lang="en-US" sz="1400" i="1" baseline="-25000" dirty="0" err="1">
                  <a:solidFill>
                    <a:schemeClr val="accent2"/>
                  </a:solidFill>
                  <a:latin typeface="Arial" charset="0"/>
                  <a:cs typeface="Arial" charset="0"/>
                </a:rPr>
                <a:t>bit</a:t>
              </a:r>
              <a:r>
                <a:rPr lang="en-US" sz="1400" i="1" dirty="0">
                  <a:solidFill>
                    <a:schemeClr val="accent2"/>
                  </a:solidFill>
                  <a:latin typeface="Arial" charset="0"/>
                  <a:cs typeface="Arial" charset="0"/>
                </a:rPr>
                <a:t>*1.5</a:t>
              </a:r>
            </a:p>
          </p:txBody>
        </p:sp>
        <p:sp>
          <p:nvSpPr>
            <p:cNvPr id="10251" name="Text Box 15"/>
            <p:cNvSpPr txBox="1">
              <a:spLocks noChangeArrowheads="1"/>
            </p:cNvSpPr>
            <p:nvPr/>
          </p:nvSpPr>
          <p:spPr bwMode="auto">
            <a:xfrm>
              <a:off x="3670300" y="974725"/>
              <a:ext cx="7207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2000">
                  <a:latin typeface="Arial" charset="0"/>
                  <a:cs typeface="Arial" charset="0"/>
                </a:rPr>
                <a:t>Data</a:t>
              </a:r>
            </a:p>
            <a:p>
              <a:pPr algn="ctr"/>
              <a:r>
                <a:rPr lang="en-US" sz="2000">
                  <a:latin typeface="Arial" charset="0"/>
                  <a:cs typeface="Arial" charset="0"/>
                </a:rPr>
                <a:t>bits</a:t>
              </a:r>
            </a:p>
          </p:txBody>
        </p:sp>
        <p:sp>
          <p:nvSpPr>
            <p:cNvPr id="13" name="TextBox 14"/>
            <p:cNvSpPr txBox="1">
              <a:spLocks noChangeArrowheads="1"/>
            </p:cNvSpPr>
            <p:nvPr/>
          </p:nvSpPr>
          <p:spPr bwMode="auto">
            <a:xfrm>
              <a:off x="304800" y="2667000"/>
              <a:ext cx="193119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sz="1800" dirty="0">
                  <a:latin typeface="Arial" charset="0"/>
                  <a:cs typeface="Arial" charset="0"/>
                </a:rPr>
                <a:t>Data Sampling Time at Receiver</a:t>
              </a:r>
            </a:p>
          </p:txBody>
        </p:sp>
        <p:cxnSp>
          <p:nvCxnSpPr>
            <p:cNvPr id="9" name="Straight Connector 8"/>
            <p:cNvCxnSpPr/>
            <p:nvPr/>
          </p:nvCxnSpPr>
          <p:spPr bwMode="auto">
            <a:xfrm>
              <a:off x="2857500" y="1752600"/>
              <a:ext cx="0" cy="10668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7" name="Straight Connector 16"/>
            <p:cNvCxnSpPr/>
            <p:nvPr/>
          </p:nvCxnSpPr>
          <p:spPr bwMode="auto">
            <a:xfrm>
              <a:off x="3581400" y="1752600"/>
              <a:ext cx="0" cy="10668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8" name="Straight Connector 17"/>
            <p:cNvCxnSpPr/>
            <p:nvPr/>
          </p:nvCxnSpPr>
          <p:spPr bwMode="auto">
            <a:xfrm>
              <a:off x="4038600" y="1752600"/>
              <a:ext cx="0" cy="10668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9" name="Straight Connector 18"/>
            <p:cNvCxnSpPr/>
            <p:nvPr/>
          </p:nvCxnSpPr>
          <p:spPr bwMode="auto">
            <a:xfrm>
              <a:off x="4495800" y="1752600"/>
              <a:ext cx="0" cy="10668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20" name="Straight Connector 19"/>
            <p:cNvCxnSpPr/>
            <p:nvPr/>
          </p:nvCxnSpPr>
          <p:spPr bwMode="auto">
            <a:xfrm>
              <a:off x="4991100" y="1752600"/>
              <a:ext cx="0" cy="10668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21" name="Straight Connector 20"/>
            <p:cNvCxnSpPr/>
            <p:nvPr/>
          </p:nvCxnSpPr>
          <p:spPr bwMode="auto">
            <a:xfrm>
              <a:off x="5486400" y="1752600"/>
              <a:ext cx="0" cy="10668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22" name="Straight Connector 21"/>
            <p:cNvCxnSpPr/>
            <p:nvPr/>
          </p:nvCxnSpPr>
          <p:spPr bwMode="auto">
            <a:xfrm>
              <a:off x="5943600" y="1752600"/>
              <a:ext cx="0" cy="10668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23" name="Straight Connector 22"/>
            <p:cNvCxnSpPr/>
            <p:nvPr/>
          </p:nvCxnSpPr>
          <p:spPr bwMode="auto">
            <a:xfrm>
              <a:off x="6400800" y="1752600"/>
              <a:ext cx="0" cy="10668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24" name="Straight Connector 23"/>
            <p:cNvCxnSpPr/>
            <p:nvPr/>
          </p:nvCxnSpPr>
          <p:spPr bwMode="auto">
            <a:xfrm>
              <a:off x="6886575" y="1752600"/>
              <a:ext cx="0" cy="10668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25" name="Straight Connector 24"/>
            <p:cNvCxnSpPr/>
            <p:nvPr/>
          </p:nvCxnSpPr>
          <p:spPr bwMode="auto">
            <a:xfrm>
              <a:off x="7372350" y="1752600"/>
              <a:ext cx="0" cy="10668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26" name="Straight Connector 25"/>
            <p:cNvCxnSpPr/>
            <p:nvPr/>
          </p:nvCxnSpPr>
          <p:spPr bwMode="auto">
            <a:xfrm>
              <a:off x="7848600" y="1752600"/>
              <a:ext cx="0" cy="10668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2" name="Straight Arrow Connector 11"/>
            <p:cNvCxnSpPr/>
            <p:nvPr/>
          </p:nvCxnSpPr>
          <p:spPr bwMode="auto">
            <a:xfrm>
              <a:off x="2857500" y="2362200"/>
              <a:ext cx="723900" cy="0"/>
            </a:xfrm>
            <a:prstGeom prst="straightConnector1">
              <a:avLst/>
            </a:prstGeom>
            <a:solidFill>
              <a:schemeClr val="accent1"/>
            </a:solidFill>
            <a:ln w="9525" cap="flat" cmpd="sng" algn="ctr">
              <a:solidFill>
                <a:srgbClr val="CC66FF"/>
              </a:solidFill>
              <a:prstDash val="solid"/>
              <a:round/>
              <a:headEnd type="none" w="med" len="med"/>
              <a:tailEnd type="arrow"/>
            </a:ln>
            <a:effectLst/>
          </p:spPr>
        </p:cxnSp>
        <p:sp>
          <p:nvSpPr>
            <p:cNvPr id="29" name="Text Box 13"/>
            <p:cNvSpPr txBox="1">
              <a:spLocks noChangeArrowheads="1"/>
            </p:cNvSpPr>
            <p:nvPr/>
          </p:nvSpPr>
          <p:spPr bwMode="auto">
            <a:xfrm rot="5400000">
              <a:off x="3666657" y="3188366"/>
              <a:ext cx="7409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i="1" dirty="0" err="1">
                  <a:solidFill>
                    <a:schemeClr val="accent2"/>
                  </a:solidFill>
                  <a:latin typeface="Arial" charset="0"/>
                  <a:cs typeface="Arial" charset="0"/>
                </a:rPr>
                <a:t>T</a:t>
              </a:r>
              <a:r>
                <a:rPr lang="en-US" sz="1400" i="1" baseline="-25000" dirty="0" err="1">
                  <a:solidFill>
                    <a:schemeClr val="accent2"/>
                  </a:solidFill>
                  <a:latin typeface="Arial" charset="0"/>
                  <a:cs typeface="Arial" charset="0"/>
                </a:rPr>
                <a:t>bit</a:t>
              </a:r>
              <a:r>
                <a:rPr lang="en-US" sz="1400" i="1" dirty="0">
                  <a:solidFill>
                    <a:schemeClr val="accent2"/>
                  </a:solidFill>
                  <a:latin typeface="Arial" charset="0"/>
                  <a:cs typeface="Arial" charset="0"/>
                </a:rPr>
                <a:t>*2.5</a:t>
              </a:r>
            </a:p>
          </p:txBody>
        </p:sp>
        <p:sp>
          <p:nvSpPr>
            <p:cNvPr id="30" name="Text Box 13"/>
            <p:cNvSpPr txBox="1">
              <a:spLocks noChangeArrowheads="1"/>
            </p:cNvSpPr>
            <p:nvPr/>
          </p:nvSpPr>
          <p:spPr bwMode="auto">
            <a:xfrm rot="5400000">
              <a:off x="4123857" y="3188366"/>
              <a:ext cx="7409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i="1" dirty="0" err="1">
                  <a:solidFill>
                    <a:schemeClr val="accent2"/>
                  </a:solidFill>
                  <a:latin typeface="Arial" charset="0"/>
                  <a:cs typeface="Arial" charset="0"/>
                </a:rPr>
                <a:t>T</a:t>
              </a:r>
              <a:r>
                <a:rPr lang="en-US" sz="1400" i="1" baseline="-25000" dirty="0" err="1">
                  <a:solidFill>
                    <a:schemeClr val="accent2"/>
                  </a:solidFill>
                  <a:latin typeface="Arial" charset="0"/>
                  <a:cs typeface="Arial" charset="0"/>
                </a:rPr>
                <a:t>bit</a:t>
              </a:r>
              <a:r>
                <a:rPr lang="en-US" sz="1400" i="1" dirty="0">
                  <a:solidFill>
                    <a:schemeClr val="accent2"/>
                  </a:solidFill>
                  <a:latin typeface="Arial" charset="0"/>
                  <a:cs typeface="Arial" charset="0"/>
                </a:rPr>
                <a:t>*3.5</a:t>
              </a:r>
            </a:p>
          </p:txBody>
        </p:sp>
        <p:sp>
          <p:nvSpPr>
            <p:cNvPr id="31" name="Text Box 13"/>
            <p:cNvSpPr txBox="1">
              <a:spLocks noChangeArrowheads="1"/>
            </p:cNvSpPr>
            <p:nvPr/>
          </p:nvSpPr>
          <p:spPr bwMode="auto">
            <a:xfrm rot="5400000">
              <a:off x="4584034" y="3188367"/>
              <a:ext cx="7409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i="1" dirty="0" err="1">
                  <a:solidFill>
                    <a:schemeClr val="accent2"/>
                  </a:solidFill>
                  <a:latin typeface="Arial" charset="0"/>
                  <a:cs typeface="Arial" charset="0"/>
                </a:rPr>
                <a:t>T</a:t>
              </a:r>
              <a:r>
                <a:rPr lang="en-US" sz="1400" i="1" baseline="-25000" dirty="0" err="1">
                  <a:solidFill>
                    <a:schemeClr val="accent2"/>
                  </a:solidFill>
                  <a:latin typeface="Arial" charset="0"/>
                  <a:cs typeface="Arial" charset="0"/>
                </a:rPr>
                <a:t>bit</a:t>
              </a:r>
              <a:r>
                <a:rPr lang="en-US" sz="1400" i="1" dirty="0">
                  <a:solidFill>
                    <a:schemeClr val="accent2"/>
                  </a:solidFill>
                  <a:latin typeface="Arial" charset="0"/>
                  <a:cs typeface="Arial" charset="0"/>
                </a:rPr>
                <a:t>*4.5</a:t>
              </a:r>
            </a:p>
          </p:txBody>
        </p:sp>
        <p:sp>
          <p:nvSpPr>
            <p:cNvPr id="32" name="Text Box 13"/>
            <p:cNvSpPr txBox="1">
              <a:spLocks noChangeArrowheads="1"/>
            </p:cNvSpPr>
            <p:nvPr/>
          </p:nvSpPr>
          <p:spPr bwMode="auto">
            <a:xfrm rot="5400000">
              <a:off x="5114457" y="3188366"/>
              <a:ext cx="7409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i="1" dirty="0" err="1">
                  <a:solidFill>
                    <a:schemeClr val="accent2"/>
                  </a:solidFill>
                  <a:latin typeface="Arial" charset="0"/>
                  <a:cs typeface="Arial" charset="0"/>
                </a:rPr>
                <a:t>T</a:t>
              </a:r>
              <a:r>
                <a:rPr lang="en-US" sz="1400" i="1" baseline="-25000" dirty="0" err="1">
                  <a:solidFill>
                    <a:schemeClr val="accent2"/>
                  </a:solidFill>
                  <a:latin typeface="Arial" charset="0"/>
                  <a:cs typeface="Arial" charset="0"/>
                </a:rPr>
                <a:t>bit</a:t>
              </a:r>
              <a:r>
                <a:rPr lang="en-US" sz="1400" i="1" dirty="0">
                  <a:solidFill>
                    <a:schemeClr val="accent2"/>
                  </a:solidFill>
                  <a:latin typeface="Arial" charset="0"/>
                  <a:cs typeface="Arial" charset="0"/>
                </a:rPr>
                <a:t>*5.5</a:t>
              </a:r>
            </a:p>
          </p:txBody>
        </p:sp>
        <p:sp>
          <p:nvSpPr>
            <p:cNvPr id="33" name="Text Box 13"/>
            <p:cNvSpPr txBox="1">
              <a:spLocks noChangeArrowheads="1"/>
            </p:cNvSpPr>
            <p:nvPr/>
          </p:nvSpPr>
          <p:spPr bwMode="auto">
            <a:xfrm rot="5400000">
              <a:off x="5571657" y="3188366"/>
              <a:ext cx="7409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i="1" dirty="0" err="1">
                  <a:solidFill>
                    <a:schemeClr val="accent2"/>
                  </a:solidFill>
                  <a:latin typeface="Arial" charset="0"/>
                  <a:cs typeface="Arial" charset="0"/>
                </a:rPr>
                <a:t>T</a:t>
              </a:r>
              <a:r>
                <a:rPr lang="en-US" sz="1400" i="1" baseline="-25000" dirty="0" err="1">
                  <a:solidFill>
                    <a:schemeClr val="accent2"/>
                  </a:solidFill>
                  <a:latin typeface="Arial" charset="0"/>
                  <a:cs typeface="Arial" charset="0"/>
                </a:rPr>
                <a:t>bit</a:t>
              </a:r>
              <a:r>
                <a:rPr lang="en-US" sz="1400" i="1" dirty="0">
                  <a:solidFill>
                    <a:schemeClr val="accent2"/>
                  </a:solidFill>
                  <a:latin typeface="Arial" charset="0"/>
                  <a:cs typeface="Arial" charset="0"/>
                </a:rPr>
                <a:t>*6.5</a:t>
              </a:r>
            </a:p>
          </p:txBody>
        </p:sp>
        <p:sp>
          <p:nvSpPr>
            <p:cNvPr id="34" name="Text Box 13"/>
            <p:cNvSpPr txBox="1">
              <a:spLocks noChangeArrowheads="1"/>
            </p:cNvSpPr>
            <p:nvPr/>
          </p:nvSpPr>
          <p:spPr bwMode="auto">
            <a:xfrm rot="5400000">
              <a:off x="6031835" y="3188366"/>
              <a:ext cx="7409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i="1" dirty="0" err="1">
                  <a:solidFill>
                    <a:schemeClr val="accent2"/>
                  </a:solidFill>
                  <a:latin typeface="Arial" charset="0"/>
                  <a:cs typeface="Arial" charset="0"/>
                </a:rPr>
                <a:t>T</a:t>
              </a:r>
              <a:r>
                <a:rPr lang="en-US" sz="1400" i="1" baseline="-25000" dirty="0" err="1">
                  <a:solidFill>
                    <a:schemeClr val="accent2"/>
                  </a:solidFill>
                  <a:latin typeface="Arial" charset="0"/>
                  <a:cs typeface="Arial" charset="0"/>
                </a:rPr>
                <a:t>bit</a:t>
              </a:r>
              <a:r>
                <a:rPr lang="en-US" sz="1400" i="1" dirty="0">
                  <a:solidFill>
                    <a:schemeClr val="accent2"/>
                  </a:solidFill>
                  <a:latin typeface="Arial" charset="0"/>
                  <a:cs typeface="Arial" charset="0"/>
                </a:rPr>
                <a:t>*7.5</a:t>
              </a:r>
            </a:p>
          </p:txBody>
        </p:sp>
        <p:sp>
          <p:nvSpPr>
            <p:cNvPr id="35" name="Text Box 13"/>
            <p:cNvSpPr txBox="1">
              <a:spLocks noChangeArrowheads="1"/>
            </p:cNvSpPr>
            <p:nvPr/>
          </p:nvSpPr>
          <p:spPr bwMode="auto">
            <a:xfrm rot="5400000">
              <a:off x="6562257" y="3188366"/>
              <a:ext cx="7409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i="1" dirty="0" err="1">
                  <a:solidFill>
                    <a:schemeClr val="accent2"/>
                  </a:solidFill>
                  <a:latin typeface="Arial" charset="0"/>
                  <a:cs typeface="Arial" charset="0"/>
                </a:rPr>
                <a:t>T</a:t>
              </a:r>
              <a:r>
                <a:rPr lang="en-US" sz="1400" i="1" baseline="-25000" dirty="0" err="1">
                  <a:solidFill>
                    <a:schemeClr val="accent2"/>
                  </a:solidFill>
                  <a:latin typeface="Arial" charset="0"/>
                  <a:cs typeface="Arial" charset="0"/>
                </a:rPr>
                <a:t>bit</a:t>
              </a:r>
              <a:r>
                <a:rPr lang="en-US" sz="1400" i="1" dirty="0">
                  <a:solidFill>
                    <a:schemeClr val="accent2"/>
                  </a:solidFill>
                  <a:latin typeface="Arial" charset="0"/>
                  <a:cs typeface="Arial" charset="0"/>
                </a:rPr>
                <a:t>*8.5</a:t>
              </a:r>
            </a:p>
          </p:txBody>
        </p:sp>
        <p:sp>
          <p:nvSpPr>
            <p:cNvPr id="36" name="Text Box 13"/>
            <p:cNvSpPr txBox="1">
              <a:spLocks noChangeArrowheads="1"/>
            </p:cNvSpPr>
            <p:nvPr/>
          </p:nvSpPr>
          <p:spPr bwMode="auto">
            <a:xfrm rot="5400000">
              <a:off x="7019457" y="3188366"/>
              <a:ext cx="7409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i="1" dirty="0" err="1">
                  <a:solidFill>
                    <a:schemeClr val="accent2"/>
                  </a:solidFill>
                  <a:latin typeface="Arial" charset="0"/>
                  <a:cs typeface="Arial" charset="0"/>
                </a:rPr>
                <a:t>T</a:t>
              </a:r>
              <a:r>
                <a:rPr lang="en-US" sz="1400" i="1" baseline="-25000" dirty="0" err="1">
                  <a:solidFill>
                    <a:schemeClr val="accent2"/>
                  </a:solidFill>
                  <a:latin typeface="Arial" charset="0"/>
                  <a:cs typeface="Arial" charset="0"/>
                </a:rPr>
                <a:t>bit</a:t>
              </a:r>
              <a:r>
                <a:rPr lang="en-US" sz="1400" i="1" dirty="0">
                  <a:solidFill>
                    <a:schemeClr val="accent2"/>
                  </a:solidFill>
                  <a:latin typeface="Arial" charset="0"/>
                  <a:cs typeface="Arial" charset="0"/>
                </a:rPr>
                <a:t>*9.5</a:t>
              </a:r>
            </a:p>
          </p:txBody>
        </p:sp>
        <p:sp>
          <p:nvSpPr>
            <p:cNvPr id="37" name="Text Box 13"/>
            <p:cNvSpPr txBox="1">
              <a:spLocks noChangeArrowheads="1"/>
            </p:cNvSpPr>
            <p:nvPr/>
          </p:nvSpPr>
          <p:spPr bwMode="auto">
            <a:xfrm rot="5400000">
              <a:off x="7429942" y="3188366"/>
              <a:ext cx="8402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i="1" dirty="0" err="1">
                  <a:solidFill>
                    <a:schemeClr val="accent2"/>
                  </a:solidFill>
                  <a:latin typeface="Arial" charset="0"/>
                  <a:cs typeface="Arial" charset="0"/>
                </a:rPr>
                <a:t>T</a:t>
              </a:r>
              <a:r>
                <a:rPr lang="en-US" sz="1400" i="1" baseline="-25000" dirty="0" err="1">
                  <a:solidFill>
                    <a:schemeClr val="accent2"/>
                  </a:solidFill>
                  <a:latin typeface="Arial" charset="0"/>
                  <a:cs typeface="Arial" charset="0"/>
                </a:rPr>
                <a:t>bit</a:t>
              </a:r>
              <a:r>
                <a:rPr lang="en-US" sz="1400" i="1" dirty="0">
                  <a:solidFill>
                    <a:schemeClr val="accent2"/>
                  </a:solidFill>
                  <a:latin typeface="Arial" charset="0"/>
                  <a:cs typeface="Arial" charset="0"/>
                </a:rPr>
                <a:t>*10.5</a:t>
              </a:r>
            </a:p>
          </p:txBody>
        </p:sp>
        <p:sp>
          <p:nvSpPr>
            <p:cNvPr id="38" name="Text Box 13"/>
            <p:cNvSpPr txBox="1">
              <a:spLocks noChangeArrowheads="1"/>
            </p:cNvSpPr>
            <p:nvPr/>
          </p:nvSpPr>
          <p:spPr bwMode="auto">
            <a:xfrm rot="5400000">
              <a:off x="2312494" y="3250105"/>
              <a:ext cx="10167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400" i="1" dirty="0">
                  <a:solidFill>
                    <a:schemeClr val="accent2"/>
                  </a:solidFill>
                  <a:latin typeface="Arial" charset="0"/>
                  <a:cs typeface="Arial" charset="0"/>
                </a:rPr>
                <a:t>Time Zero</a:t>
              </a:r>
            </a:p>
          </p:txBody>
        </p:sp>
        <p:cxnSp>
          <p:nvCxnSpPr>
            <p:cNvPr id="39" name="Straight Arrow Connector 38"/>
            <p:cNvCxnSpPr/>
            <p:nvPr/>
          </p:nvCxnSpPr>
          <p:spPr bwMode="auto">
            <a:xfrm>
              <a:off x="2857500" y="2438400"/>
              <a:ext cx="1173162" cy="0"/>
            </a:xfrm>
            <a:prstGeom prst="straightConnector1">
              <a:avLst/>
            </a:prstGeom>
            <a:solidFill>
              <a:schemeClr val="accent1"/>
            </a:solidFill>
            <a:ln w="9525" cap="flat" cmpd="sng" algn="ctr">
              <a:solidFill>
                <a:srgbClr val="CC66FF"/>
              </a:solidFill>
              <a:prstDash val="solid"/>
              <a:round/>
              <a:headEnd type="none" w="med" len="med"/>
              <a:tailEnd type="arrow"/>
            </a:ln>
            <a:effectLst/>
          </p:spPr>
        </p:cxnSp>
        <p:cxnSp>
          <p:nvCxnSpPr>
            <p:cNvPr id="41" name="Straight Arrow Connector 40"/>
            <p:cNvCxnSpPr/>
            <p:nvPr/>
          </p:nvCxnSpPr>
          <p:spPr bwMode="auto">
            <a:xfrm>
              <a:off x="2857500" y="2514600"/>
              <a:ext cx="1638300" cy="0"/>
            </a:xfrm>
            <a:prstGeom prst="straightConnector1">
              <a:avLst/>
            </a:prstGeom>
            <a:solidFill>
              <a:schemeClr val="accent1"/>
            </a:solidFill>
            <a:ln w="9525" cap="flat" cmpd="sng" algn="ctr">
              <a:solidFill>
                <a:srgbClr val="CC66FF"/>
              </a:solidFill>
              <a:prstDash val="solid"/>
              <a:round/>
              <a:headEnd type="none" w="med" len="med"/>
              <a:tailEnd type="arrow"/>
            </a:ln>
            <a:effectLst/>
          </p:spPr>
        </p:cxnSp>
        <p:cxnSp>
          <p:nvCxnSpPr>
            <p:cNvPr id="43" name="Straight Arrow Connector 42"/>
            <p:cNvCxnSpPr/>
            <p:nvPr/>
          </p:nvCxnSpPr>
          <p:spPr bwMode="auto">
            <a:xfrm>
              <a:off x="2856011" y="2743200"/>
              <a:ext cx="4992589" cy="0"/>
            </a:xfrm>
            <a:prstGeom prst="straightConnector1">
              <a:avLst/>
            </a:prstGeom>
            <a:solidFill>
              <a:schemeClr val="accent1"/>
            </a:solidFill>
            <a:ln w="9525" cap="flat" cmpd="sng" algn="ctr">
              <a:solidFill>
                <a:srgbClr val="CC66FF"/>
              </a:solidFill>
              <a:prstDash val="solid"/>
              <a:round/>
              <a:headEnd type="none" w="med" len="med"/>
              <a:tailEnd type="arrow"/>
            </a:ln>
            <a:effectLst/>
          </p:spPr>
        </p:cxnSp>
        <p:cxnSp>
          <p:nvCxnSpPr>
            <p:cNvPr id="46" name="Straight Arrow Connector 45"/>
            <p:cNvCxnSpPr/>
            <p:nvPr/>
          </p:nvCxnSpPr>
          <p:spPr bwMode="auto">
            <a:xfrm>
              <a:off x="2857500" y="2671762"/>
              <a:ext cx="4514850" cy="0"/>
            </a:xfrm>
            <a:prstGeom prst="straightConnector1">
              <a:avLst/>
            </a:prstGeom>
            <a:solidFill>
              <a:schemeClr val="accent1"/>
            </a:solidFill>
            <a:ln w="9525" cap="flat" cmpd="sng" algn="ctr">
              <a:solidFill>
                <a:srgbClr val="CC66FF"/>
              </a:solidFill>
              <a:prstDash val="solid"/>
              <a:round/>
              <a:headEnd type="none" w="med" len="med"/>
              <a:tailEnd type="arrow"/>
            </a:ln>
            <a:effectLst/>
          </p:spPr>
        </p:cxnSp>
      </p:grpSp>
    </p:spTree>
  </p:cSld>
  <p:clrMapOvr>
    <a:masterClrMapping/>
  </p:clrMapOvr>
  <p:transition>
    <p:pull dir="ru"/>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Interrupt Handler: Transmitter</a:t>
            </a:r>
          </a:p>
        </p:txBody>
      </p:sp>
      <p:sp>
        <p:nvSpPr>
          <p:cNvPr id="5" name="Content Placeholder 4"/>
          <p:cNvSpPr>
            <a:spLocks noGrp="1"/>
          </p:cNvSpPr>
          <p:nvPr>
            <p:ph idx="1"/>
          </p:nvPr>
        </p:nvSpPr>
        <p:spPr/>
        <p:txBody>
          <a:bodyPr/>
          <a:lstStyle/>
          <a:p>
            <a:pPr marL="0" indent="0">
              <a:buNone/>
            </a:pPr>
            <a:r>
              <a:rPr lang="en-US" sz="2000" dirty="0">
                <a:latin typeface="Lucida Console" pitchFamily="49" charset="0"/>
              </a:rPr>
              <a:t>void UART2_IRQHandler(void) {</a:t>
            </a:r>
          </a:p>
          <a:p>
            <a:pPr marL="0" indent="0">
              <a:buNone/>
            </a:pPr>
            <a:r>
              <a:rPr lang="en-US" sz="2000" dirty="0">
                <a:latin typeface="Lucida Console" pitchFamily="49" charset="0"/>
              </a:rPr>
              <a:t>	</a:t>
            </a:r>
            <a:r>
              <a:rPr lang="en-US" sz="2000" dirty="0" err="1">
                <a:latin typeface="Lucida Console" pitchFamily="49" charset="0"/>
              </a:rPr>
              <a:t>NVIC_ClearPendingIRQ</a:t>
            </a:r>
            <a:r>
              <a:rPr lang="en-US" sz="2000" dirty="0">
                <a:latin typeface="Lucida Console" pitchFamily="49" charset="0"/>
              </a:rPr>
              <a:t>(UART2_IRQn);</a:t>
            </a:r>
          </a:p>
          <a:p>
            <a:pPr marL="0" indent="0">
              <a:buNone/>
            </a:pPr>
            <a:r>
              <a:rPr lang="en-US" sz="2000" dirty="0">
                <a:latin typeface="Lucida Console" pitchFamily="49" charset="0"/>
              </a:rPr>
              <a:t>	if (UART2-&gt;S1 &amp; UART_S1_TDRE_MASK) {</a:t>
            </a:r>
          </a:p>
          <a:p>
            <a:pPr marL="0" indent="0">
              <a:buNone/>
            </a:pPr>
            <a:r>
              <a:rPr lang="en-US" sz="2000" dirty="0">
                <a:latin typeface="Lucida Console" pitchFamily="49" charset="0"/>
              </a:rPr>
              <a:t>		// can send another character</a:t>
            </a:r>
          </a:p>
          <a:p>
            <a:pPr marL="0" indent="0">
              <a:buNone/>
            </a:pPr>
            <a:r>
              <a:rPr lang="en-US" sz="2000" dirty="0">
                <a:latin typeface="Lucida Console" pitchFamily="49" charset="0"/>
              </a:rPr>
              <a:t>		if (!</a:t>
            </a:r>
            <a:r>
              <a:rPr lang="en-US" sz="2000" dirty="0" err="1">
                <a:latin typeface="Lucida Console" pitchFamily="49" charset="0"/>
              </a:rPr>
              <a:t>Q_Empty</a:t>
            </a:r>
            <a:r>
              <a:rPr lang="en-US" sz="2000" dirty="0">
                <a:latin typeface="Lucida Console" pitchFamily="49" charset="0"/>
              </a:rPr>
              <a:t>(&amp;</a:t>
            </a:r>
            <a:r>
              <a:rPr lang="en-US" sz="2000" dirty="0" err="1">
                <a:latin typeface="Lucida Console" pitchFamily="49" charset="0"/>
              </a:rPr>
              <a:t>TxQ</a:t>
            </a:r>
            <a:r>
              <a:rPr lang="en-US" sz="2000" dirty="0">
                <a:latin typeface="Lucida Console" pitchFamily="49" charset="0"/>
              </a:rPr>
              <a:t>)) {</a:t>
            </a:r>
          </a:p>
          <a:p>
            <a:pPr marL="0" indent="0">
              <a:buNone/>
            </a:pPr>
            <a:r>
              <a:rPr lang="en-US" sz="2000" dirty="0">
                <a:latin typeface="Lucida Console" pitchFamily="49" charset="0"/>
              </a:rPr>
              <a:t>			UART2-&gt;D = </a:t>
            </a:r>
            <a:r>
              <a:rPr lang="en-US" sz="2000" dirty="0" err="1">
                <a:latin typeface="Lucida Console" pitchFamily="49" charset="0"/>
              </a:rPr>
              <a:t>Q_Dequeue</a:t>
            </a:r>
            <a:r>
              <a:rPr lang="en-US" sz="2000" dirty="0">
                <a:latin typeface="Lucida Console" pitchFamily="49" charset="0"/>
              </a:rPr>
              <a:t>(&amp;</a:t>
            </a:r>
            <a:r>
              <a:rPr lang="en-US" sz="2000" dirty="0" err="1">
                <a:latin typeface="Lucida Console" pitchFamily="49" charset="0"/>
              </a:rPr>
              <a:t>TxQ</a:t>
            </a:r>
            <a:r>
              <a:rPr lang="en-US" sz="2000" dirty="0">
                <a:latin typeface="Lucida Console" pitchFamily="49" charset="0"/>
              </a:rPr>
              <a:t>);</a:t>
            </a:r>
          </a:p>
          <a:p>
            <a:pPr marL="0" indent="0">
              <a:buNone/>
            </a:pPr>
            <a:r>
              <a:rPr lang="en-US" sz="2000" dirty="0">
                <a:latin typeface="Lucida Console" pitchFamily="49" charset="0"/>
              </a:rPr>
              <a:t>		} else {</a:t>
            </a:r>
          </a:p>
          <a:p>
            <a:pPr marL="0" indent="0">
              <a:buNone/>
            </a:pPr>
            <a:r>
              <a:rPr lang="en-US" sz="2000" dirty="0">
                <a:latin typeface="Lucida Console" pitchFamily="49" charset="0"/>
              </a:rPr>
              <a:t>			// queue is empty so disable </a:t>
            </a:r>
            <a:r>
              <a:rPr lang="en-US" sz="2000" dirty="0" err="1">
                <a:latin typeface="Lucida Console" pitchFamily="49" charset="0"/>
              </a:rPr>
              <a:t>tx</a:t>
            </a:r>
            <a:endParaRPr lang="en-US" sz="2000" dirty="0">
              <a:latin typeface="Lucida Console" pitchFamily="49" charset="0"/>
            </a:endParaRPr>
          </a:p>
          <a:p>
            <a:pPr marL="0" indent="0">
              <a:buNone/>
            </a:pPr>
            <a:r>
              <a:rPr lang="en-US" sz="2000" dirty="0">
                <a:latin typeface="Lucida Console" pitchFamily="49" charset="0"/>
              </a:rPr>
              <a:t>			UART2-&gt;C2 &amp;= ~UART_C2_TIE_MASK;</a:t>
            </a:r>
          </a:p>
          <a:p>
            <a:pPr marL="0" indent="0">
              <a:buNone/>
            </a:pPr>
            <a:r>
              <a:rPr lang="en-US" sz="2000" dirty="0">
                <a:latin typeface="Lucida Console" pitchFamily="49" charset="0"/>
              </a:rPr>
              <a:t>		}</a:t>
            </a:r>
          </a:p>
          <a:p>
            <a:pPr marL="0" indent="0">
              <a:buNone/>
            </a:pPr>
            <a:r>
              <a:rPr lang="en-US" sz="2000" dirty="0">
                <a:latin typeface="Lucida Console" pitchFamily="49" charset="0"/>
              </a:rPr>
              <a:t>	}</a:t>
            </a:r>
          </a:p>
          <a:p>
            <a:pPr marL="0" indent="0">
              <a:buNone/>
            </a:pPr>
            <a:r>
              <a:rPr lang="en-US" sz="2000" dirty="0">
                <a:latin typeface="Lucida Console" pitchFamily="49" charset="0"/>
              </a:rPr>
              <a:t>	…	</a:t>
            </a:r>
          </a:p>
          <a:p>
            <a:pPr marL="0" indent="0">
              <a:buNone/>
            </a:pPr>
            <a:endParaRPr lang="en-US" sz="2000" dirty="0">
              <a:latin typeface="Lucida Console" pitchFamily="49" charset="0"/>
            </a:endParaRPr>
          </a:p>
          <a:p>
            <a:pPr marL="0" indent="0">
              <a:buNone/>
            </a:pPr>
            <a:endParaRPr lang="en-US" sz="2000" dirty="0">
              <a:latin typeface="Lucida Console" pitchFamily="49" charset="0"/>
            </a:endParaRPr>
          </a:p>
        </p:txBody>
      </p:sp>
    </p:spTree>
    <p:extLst>
      <p:ext uri="{BB962C8B-B14F-4D97-AF65-F5344CB8AC3E}">
        <p14:creationId xmlns:p14="http://schemas.microsoft.com/office/powerpoint/2010/main" val="147116482"/>
      </p:ext>
    </p:extLst>
  </p:cSld>
  <p:clrMapOvr>
    <a:masterClrMapping/>
  </p:clrMapOvr>
  <p:transition>
    <p:pull dir="ru"/>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Interrupt Handler: Receiver</a:t>
            </a:r>
          </a:p>
        </p:txBody>
      </p:sp>
      <p:sp>
        <p:nvSpPr>
          <p:cNvPr id="5" name="Content Placeholder 4"/>
          <p:cNvSpPr>
            <a:spLocks noGrp="1"/>
          </p:cNvSpPr>
          <p:nvPr>
            <p:ph idx="1"/>
          </p:nvPr>
        </p:nvSpPr>
        <p:spPr/>
        <p:txBody>
          <a:bodyPr/>
          <a:lstStyle/>
          <a:p>
            <a:pPr marL="0" indent="0">
              <a:buNone/>
            </a:pPr>
            <a:r>
              <a:rPr lang="en-US" sz="2000" dirty="0">
                <a:latin typeface="Lucida Console" pitchFamily="49" charset="0"/>
              </a:rPr>
              <a:t>void UART2_IRQHandler(void) {</a:t>
            </a:r>
          </a:p>
          <a:p>
            <a:pPr marL="400050" lvl="1" indent="0">
              <a:buNone/>
            </a:pPr>
            <a:r>
              <a:rPr lang="en-US" sz="2000" dirty="0">
                <a:latin typeface="Lucida Console" pitchFamily="49" charset="0"/>
              </a:rPr>
              <a:t>	…</a:t>
            </a:r>
          </a:p>
          <a:p>
            <a:pPr marL="0" indent="0">
              <a:buNone/>
            </a:pPr>
            <a:r>
              <a:rPr lang="en-US" sz="2000" dirty="0">
                <a:latin typeface="Lucida Console" pitchFamily="49" charset="0"/>
              </a:rPr>
              <a:t>	if (UART2-&gt;S1 &amp; UART_S1_RDRF_MASK) {</a:t>
            </a:r>
          </a:p>
          <a:p>
            <a:pPr marL="0" indent="0">
              <a:buNone/>
            </a:pPr>
            <a:r>
              <a:rPr lang="en-US" sz="2000" dirty="0">
                <a:latin typeface="Lucida Console" pitchFamily="49" charset="0"/>
              </a:rPr>
              <a:t>		// received a character</a:t>
            </a:r>
          </a:p>
          <a:p>
            <a:pPr marL="0" indent="0">
              <a:buNone/>
            </a:pPr>
            <a:r>
              <a:rPr lang="en-US" sz="2000" dirty="0">
                <a:latin typeface="Lucida Console" pitchFamily="49" charset="0"/>
              </a:rPr>
              <a:t>		if (!</a:t>
            </a:r>
            <a:r>
              <a:rPr lang="en-US" sz="2000" dirty="0" err="1">
                <a:latin typeface="Lucida Console" pitchFamily="49" charset="0"/>
              </a:rPr>
              <a:t>Q_Full</a:t>
            </a:r>
            <a:r>
              <a:rPr lang="en-US" sz="2000" dirty="0">
                <a:latin typeface="Lucida Console" pitchFamily="49" charset="0"/>
              </a:rPr>
              <a:t>(&amp;</a:t>
            </a:r>
            <a:r>
              <a:rPr lang="en-US" sz="2000" dirty="0" err="1">
                <a:latin typeface="Lucida Console" pitchFamily="49" charset="0"/>
              </a:rPr>
              <a:t>RxQ</a:t>
            </a:r>
            <a:r>
              <a:rPr lang="en-US" sz="2000" dirty="0">
                <a:latin typeface="Lucida Console" pitchFamily="49" charset="0"/>
              </a:rPr>
              <a:t>)) {</a:t>
            </a:r>
          </a:p>
          <a:p>
            <a:pPr marL="0" indent="0">
              <a:buNone/>
            </a:pPr>
            <a:r>
              <a:rPr lang="en-US" sz="2000" dirty="0">
                <a:latin typeface="Lucida Console" pitchFamily="49" charset="0"/>
              </a:rPr>
              <a:t>			</a:t>
            </a:r>
            <a:r>
              <a:rPr lang="en-US" sz="2000" dirty="0" err="1">
                <a:latin typeface="Lucida Console" pitchFamily="49" charset="0"/>
              </a:rPr>
              <a:t>Q_Enqueue</a:t>
            </a:r>
            <a:r>
              <a:rPr lang="en-US" sz="2000" dirty="0">
                <a:latin typeface="Lucida Console" pitchFamily="49" charset="0"/>
              </a:rPr>
              <a:t>(&amp;</a:t>
            </a:r>
            <a:r>
              <a:rPr lang="en-US" sz="2000" dirty="0" err="1">
                <a:latin typeface="Lucida Console" pitchFamily="49" charset="0"/>
              </a:rPr>
              <a:t>RxQ</a:t>
            </a:r>
            <a:r>
              <a:rPr lang="en-US" sz="2000" dirty="0">
                <a:latin typeface="Lucida Console" pitchFamily="49" charset="0"/>
              </a:rPr>
              <a:t>, UART2-&gt;D);</a:t>
            </a:r>
          </a:p>
          <a:p>
            <a:pPr marL="0" indent="0">
              <a:buNone/>
            </a:pPr>
            <a:r>
              <a:rPr lang="en-US" sz="2000" dirty="0">
                <a:latin typeface="Lucida Console" pitchFamily="49" charset="0"/>
              </a:rPr>
              <a:t>		} else {</a:t>
            </a:r>
          </a:p>
          <a:p>
            <a:pPr marL="0" indent="0">
              <a:buNone/>
            </a:pPr>
            <a:r>
              <a:rPr lang="en-US" sz="2000" dirty="0">
                <a:latin typeface="Lucida Console" pitchFamily="49" charset="0"/>
              </a:rPr>
              <a:t>			// error - queue full.</a:t>
            </a:r>
          </a:p>
          <a:p>
            <a:pPr marL="0" indent="0">
              <a:buNone/>
            </a:pPr>
            <a:r>
              <a:rPr lang="en-US" sz="2000" dirty="0">
                <a:latin typeface="Lucida Console" pitchFamily="49" charset="0"/>
              </a:rPr>
              <a:t>			while (1)</a:t>
            </a:r>
          </a:p>
          <a:p>
            <a:pPr marL="0" indent="0">
              <a:buNone/>
            </a:pPr>
            <a:r>
              <a:rPr lang="en-US" sz="2000" dirty="0">
                <a:latin typeface="Lucida Console" pitchFamily="49" charset="0"/>
              </a:rPr>
              <a:t>				;</a:t>
            </a:r>
          </a:p>
          <a:p>
            <a:pPr marL="0" indent="0">
              <a:buNone/>
            </a:pPr>
            <a:r>
              <a:rPr lang="en-US" sz="2000" dirty="0">
                <a:latin typeface="Lucida Console" pitchFamily="49" charset="0"/>
              </a:rPr>
              <a:t>		}</a:t>
            </a:r>
          </a:p>
          <a:p>
            <a:pPr marL="0" indent="0">
              <a:buNone/>
            </a:pPr>
            <a:r>
              <a:rPr lang="en-US" sz="2000" dirty="0">
                <a:latin typeface="Lucida Console" pitchFamily="49" charset="0"/>
              </a:rPr>
              <a:t>	}</a:t>
            </a:r>
          </a:p>
          <a:p>
            <a:pPr marL="0" indent="0">
              <a:buNone/>
            </a:pPr>
            <a:r>
              <a:rPr lang="en-US" dirty="0">
                <a:latin typeface="Lucida Console" pitchFamily="49" charset="0"/>
              </a:rPr>
              <a:t>	</a:t>
            </a:r>
          </a:p>
        </p:txBody>
      </p:sp>
    </p:spTree>
    <p:extLst>
      <p:ext uri="{BB962C8B-B14F-4D97-AF65-F5344CB8AC3E}">
        <p14:creationId xmlns:p14="http://schemas.microsoft.com/office/powerpoint/2010/main" val="132400489"/>
      </p:ext>
    </p:extLst>
  </p:cSld>
  <p:clrMapOvr>
    <a:masterClrMapping/>
  </p:clrMapOvr>
  <p:transition>
    <p:pull dir="ru"/>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Interrupt Handler: Error Cases</a:t>
            </a:r>
          </a:p>
        </p:txBody>
      </p:sp>
      <p:sp>
        <p:nvSpPr>
          <p:cNvPr id="5" name="Content Placeholder 4"/>
          <p:cNvSpPr>
            <a:spLocks noGrp="1"/>
          </p:cNvSpPr>
          <p:nvPr>
            <p:ph idx="1"/>
          </p:nvPr>
        </p:nvSpPr>
        <p:spPr/>
        <p:txBody>
          <a:bodyPr/>
          <a:lstStyle/>
          <a:p>
            <a:pPr marL="0" indent="0">
              <a:buNone/>
            </a:pPr>
            <a:r>
              <a:rPr lang="en-US" sz="2000" dirty="0">
                <a:latin typeface="Lucida Console" pitchFamily="49" charset="0"/>
              </a:rPr>
              <a:t>void UART2_IRQHandler(void) {</a:t>
            </a:r>
          </a:p>
          <a:p>
            <a:pPr marL="0" indent="0">
              <a:buNone/>
            </a:pPr>
            <a:r>
              <a:rPr lang="en-US" sz="2000" dirty="0">
                <a:latin typeface="Lucida Console" pitchFamily="49" charset="0"/>
              </a:rPr>
              <a:t>	…	</a:t>
            </a:r>
          </a:p>
          <a:p>
            <a:pPr marL="0" indent="0">
              <a:buNone/>
            </a:pPr>
            <a:r>
              <a:rPr lang="en-US" sz="2000" dirty="0">
                <a:latin typeface="Lucida Console" pitchFamily="49" charset="0"/>
              </a:rPr>
              <a:t>	if (UART2-&gt;S1 &amp; (UART_S1_OR_MASK |</a:t>
            </a:r>
          </a:p>
          <a:p>
            <a:pPr marL="0" indent="0">
              <a:buNone/>
            </a:pPr>
            <a:r>
              <a:rPr lang="en-US" sz="2000" dirty="0">
                <a:latin typeface="Lucida Console" pitchFamily="49" charset="0"/>
              </a:rPr>
              <a:t>				UART_S1_NF_MASK | </a:t>
            </a:r>
          </a:p>
          <a:p>
            <a:pPr marL="0" indent="0">
              <a:buNone/>
            </a:pPr>
            <a:r>
              <a:rPr lang="en-US" sz="2000" dirty="0">
                <a:latin typeface="Lucida Console" pitchFamily="49" charset="0"/>
              </a:rPr>
              <a:t>				UART_S1_FE_MASK | </a:t>
            </a:r>
          </a:p>
          <a:p>
            <a:pPr marL="0" indent="0">
              <a:buNone/>
            </a:pPr>
            <a:r>
              <a:rPr lang="en-US" sz="2000" dirty="0">
                <a:latin typeface="Lucida Console" pitchFamily="49" charset="0"/>
              </a:rPr>
              <a:t>				UART_S1_PF_MASK)) {</a:t>
            </a:r>
          </a:p>
          <a:p>
            <a:pPr marL="0" indent="0">
              <a:buNone/>
            </a:pPr>
            <a:r>
              <a:rPr lang="en-US" sz="2000" dirty="0">
                <a:latin typeface="Lucida Console" pitchFamily="49" charset="0"/>
              </a:rPr>
              <a:t>			// handle the error</a:t>
            </a:r>
          </a:p>
          <a:p>
            <a:pPr marL="0" indent="0">
              <a:buNone/>
            </a:pPr>
            <a:endParaRPr lang="en-US" sz="2000" dirty="0">
              <a:latin typeface="Lucida Console" pitchFamily="49" charset="0"/>
            </a:endParaRPr>
          </a:p>
          <a:p>
            <a:pPr marL="0" indent="0">
              <a:buNone/>
            </a:pPr>
            <a:r>
              <a:rPr lang="en-US" sz="2000" dirty="0">
                <a:latin typeface="Lucida Console" pitchFamily="49" charset="0"/>
              </a:rPr>
              <a:t>			// clear the flag</a:t>
            </a:r>
          </a:p>
          <a:p>
            <a:pPr marL="0" indent="0">
              <a:buNone/>
            </a:pPr>
            <a:endParaRPr lang="en-US" sz="2000" dirty="0">
              <a:latin typeface="Lucida Console" pitchFamily="49" charset="0"/>
            </a:endParaRPr>
          </a:p>
          <a:p>
            <a:pPr marL="0" indent="0">
              <a:buNone/>
            </a:pPr>
            <a:r>
              <a:rPr lang="en-US" sz="2000" dirty="0">
                <a:latin typeface="Lucida Console" pitchFamily="49" charset="0"/>
              </a:rPr>
              <a:t>		}</a:t>
            </a:r>
          </a:p>
          <a:p>
            <a:pPr marL="0" indent="0">
              <a:buNone/>
            </a:pPr>
            <a:r>
              <a:rPr lang="en-US" sz="2000" dirty="0">
                <a:latin typeface="Lucida Console" pitchFamily="49" charset="0"/>
              </a:rPr>
              <a:t>}</a:t>
            </a:r>
          </a:p>
          <a:p>
            <a:pPr marL="0" indent="0">
              <a:buNone/>
            </a:pPr>
            <a:endParaRPr lang="en-US" sz="1600" dirty="0">
              <a:latin typeface="Lucida Console" pitchFamily="49" charset="0"/>
            </a:endParaRPr>
          </a:p>
        </p:txBody>
      </p:sp>
    </p:spTree>
    <p:extLst>
      <p:ext uri="{BB962C8B-B14F-4D97-AF65-F5344CB8AC3E}">
        <p14:creationId xmlns:p14="http://schemas.microsoft.com/office/powerpoint/2010/main" val="132400489"/>
      </p:ext>
    </p:extLst>
  </p:cSld>
  <p:clrMapOvr>
    <a:masterClrMapping/>
  </p:clrMapOvr>
  <p:transition>
    <p:pull dir="ru"/>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UART Application</a:t>
            </a:r>
          </a:p>
        </p:txBody>
      </p:sp>
      <p:sp>
        <p:nvSpPr>
          <p:cNvPr id="3" name="Content Placeholder 2"/>
          <p:cNvSpPr>
            <a:spLocks noGrp="1"/>
          </p:cNvSpPr>
          <p:nvPr>
            <p:ph sz="half" idx="1"/>
          </p:nvPr>
        </p:nvSpPr>
        <p:spPr>
          <a:xfrm>
            <a:off x="1676400" y="1066800"/>
            <a:ext cx="3962400" cy="4572000"/>
          </a:xfrm>
        </p:spPr>
        <p:txBody>
          <a:bodyPr/>
          <a:lstStyle/>
          <a:p>
            <a:r>
              <a:rPr lang="en-US" sz="2000" dirty="0"/>
              <a:t>Many subsystems connect with the rest of the system using asynchronous serial communications</a:t>
            </a:r>
          </a:p>
          <a:p>
            <a:pPr lvl="1"/>
            <a:endParaRPr lang="en-US" sz="1800" dirty="0"/>
          </a:p>
        </p:txBody>
      </p:sp>
      <p:sp>
        <p:nvSpPr>
          <p:cNvPr id="4" name="Content Placeholder 3"/>
          <p:cNvSpPr>
            <a:spLocks noGrp="1"/>
          </p:cNvSpPr>
          <p:nvPr>
            <p:ph sz="half" idx="2"/>
          </p:nvPr>
        </p:nvSpPr>
        <p:spPr>
          <a:xfrm>
            <a:off x="6248400" y="4114800"/>
            <a:ext cx="4343400" cy="2590800"/>
          </a:xfrm>
        </p:spPr>
        <p:txBody>
          <a:bodyPr/>
          <a:lstStyle/>
          <a:p>
            <a:r>
              <a:rPr lang="en-US" sz="2000" dirty="0"/>
              <a:t>Lassen </a:t>
            </a:r>
            <a:r>
              <a:rPr lang="en-US" sz="2000" dirty="0" err="1"/>
              <a:t>iQ</a:t>
            </a:r>
            <a:r>
              <a:rPr lang="en-US" sz="2000" dirty="0"/>
              <a:t> GPS receiver module from Trimble</a:t>
            </a:r>
          </a:p>
          <a:p>
            <a:pPr lvl="1"/>
            <a:r>
              <a:rPr lang="en-US" sz="1800" dirty="0"/>
              <a:t>Two full-duplex </a:t>
            </a:r>
            <a:r>
              <a:rPr lang="en-US" sz="1800" dirty="0" err="1"/>
              <a:t>asynch</a:t>
            </a:r>
            <a:r>
              <a:rPr lang="en-US" sz="1800" dirty="0"/>
              <a:t>. serial connections</a:t>
            </a:r>
          </a:p>
          <a:p>
            <a:pPr lvl="1"/>
            <a:r>
              <a:rPr lang="en-US" sz="1800" dirty="0"/>
              <a:t>Three protocols supported</a:t>
            </a:r>
          </a:p>
          <a:p>
            <a:pPr lvl="1"/>
            <a:r>
              <a:rPr lang="en-US" sz="1800" dirty="0"/>
              <a:t>Support higher speeds through reconfiguration</a:t>
            </a:r>
          </a:p>
        </p:txBody>
      </p:sp>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990601"/>
            <a:ext cx="3638550" cy="3038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1" y="3505201"/>
            <a:ext cx="4391025" cy="240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9128636"/>
      </p:ext>
    </p:extLst>
  </p:cSld>
  <p:clrMapOvr>
    <a:masterClrMapping/>
  </p:clrMapOvr>
  <p:transition>
    <p:pull dir="ru"/>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USB to UART Interface</a:t>
            </a:r>
          </a:p>
        </p:txBody>
      </p:sp>
      <p:sp>
        <p:nvSpPr>
          <p:cNvPr id="3" name="Content Placeholder 2"/>
          <p:cNvSpPr>
            <a:spLocks noGrp="1"/>
          </p:cNvSpPr>
          <p:nvPr>
            <p:ph sz="half" idx="1"/>
          </p:nvPr>
        </p:nvSpPr>
        <p:spPr/>
        <p:txBody>
          <a:bodyPr/>
          <a:lstStyle/>
          <a:p>
            <a:endParaRPr lang="en-US" sz="2000" dirty="0"/>
          </a:p>
          <a:p>
            <a:r>
              <a:rPr lang="en-US" sz="2000" dirty="0"/>
              <a:t>PCs haven’t had external asynchronous serial interfaces for a while, so how do we communicate with a UART?</a:t>
            </a:r>
          </a:p>
          <a:p>
            <a:endParaRPr lang="en-US" sz="2000" dirty="0"/>
          </a:p>
          <a:p>
            <a:endParaRPr lang="en-US" sz="2000" dirty="0"/>
          </a:p>
          <a:p>
            <a:r>
              <a:rPr lang="en-US" sz="2000" dirty="0"/>
              <a:t>USB to UART interface</a:t>
            </a:r>
          </a:p>
          <a:p>
            <a:pPr lvl="1"/>
            <a:r>
              <a:rPr lang="en-US" sz="1800" dirty="0"/>
              <a:t>USB connection to PC</a:t>
            </a:r>
          </a:p>
          <a:p>
            <a:pPr lvl="1"/>
            <a:r>
              <a:rPr lang="en-US" sz="1800" dirty="0"/>
              <a:t>Logic level (0-3.3V) to microcontroller’s UART (not RS232 voltage levels)</a:t>
            </a:r>
          </a:p>
          <a:p>
            <a:pPr lvl="1"/>
            <a:endParaRPr lang="en-US" sz="1800" dirty="0"/>
          </a:p>
        </p:txBody>
      </p:sp>
      <p:sp>
        <p:nvSpPr>
          <p:cNvPr id="4" name="Content Placeholder 3"/>
          <p:cNvSpPr>
            <a:spLocks noGrp="1"/>
          </p:cNvSpPr>
          <p:nvPr>
            <p:ph sz="half" idx="2"/>
          </p:nvPr>
        </p:nvSpPr>
        <p:spPr>
          <a:xfrm>
            <a:off x="5943600" y="3562351"/>
            <a:ext cx="4648200" cy="3295649"/>
          </a:xfrm>
        </p:spPr>
        <p:txBody>
          <a:bodyPr/>
          <a:lstStyle/>
          <a:p>
            <a:r>
              <a:rPr lang="en-US" sz="2000" dirty="0"/>
              <a:t>USB01A USB to serial adaptor</a:t>
            </a:r>
            <a:endParaRPr lang="en-US" sz="2000" dirty="0">
              <a:hlinkClick r:id="rId3"/>
            </a:endParaRPr>
          </a:p>
          <a:p>
            <a:pPr lvl="1"/>
            <a:r>
              <a:rPr lang="en-US" sz="1600" dirty="0">
                <a:hlinkClick r:id="rId3"/>
              </a:rPr>
              <a:t>http://www.pololu.com/catalog/product/391</a:t>
            </a:r>
            <a:r>
              <a:rPr lang="en-US" sz="1600" dirty="0"/>
              <a:t> </a:t>
            </a:r>
          </a:p>
          <a:p>
            <a:pPr lvl="1"/>
            <a:r>
              <a:rPr lang="en-US" sz="1600" dirty="0"/>
              <a:t>Can also supply 5 V, 3.3 V from USB </a:t>
            </a:r>
          </a:p>
        </p:txBody>
      </p:sp>
      <p:pic>
        <p:nvPicPr>
          <p:cNvPr id="25604" name="Picture 4" descr="http://a.pololu-files.com/picture/0J401.600.gif?3c9eef627e84b85941af12e1fe884d0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914401"/>
            <a:ext cx="2914650" cy="2647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464688"/>
      </p:ext>
    </p:extLst>
  </p:cSld>
  <p:clrMapOvr>
    <a:masterClrMapping/>
  </p:clrMapOvr>
  <p:transition>
    <p:pull dir="ru"/>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Building on Asynchronous Comm.</a:t>
            </a:r>
          </a:p>
        </p:txBody>
      </p:sp>
      <p:sp>
        <p:nvSpPr>
          <p:cNvPr id="3" name="Content Placeholder 2"/>
          <p:cNvSpPr>
            <a:spLocks noGrp="1"/>
          </p:cNvSpPr>
          <p:nvPr>
            <p:ph sz="half" idx="1"/>
          </p:nvPr>
        </p:nvSpPr>
        <p:spPr>
          <a:xfrm>
            <a:off x="1752600" y="990600"/>
            <a:ext cx="8458200" cy="5867400"/>
          </a:xfrm>
        </p:spPr>
        <p:txBody>
          <a:bodyPr/>
          <a:lstStyle/>
          <a:p>
            <a:r>
              <a:rPr lang="en-US" sz="2000" dirty="0"/>
              <a:t>Asynchronous communication is useful but runs into some problems when applying it to some applications</a:t>
            </a:r>
          </a:p>
          <a:p>
            <a:endParaRPr lang="en-US" sz="2000" dirty="0"/>
          </a:p>
          <a:p>
            <a:r>
              <a:rPr lang="en-US" sz="2000" dirty="0"/>
              <a:t>Problem #1</a:t>
            </a:r>
          </a:p>
          <a:p>
            <a:pPr lvl="1"/>
            <a:r>
              <a:rPr lang="en-US" sz="1800" dirty="0"/>
              <a:t>Logic-level signals (0 to 1.65 V, 1.65 V to 3.3 V) are sensitive to noise and signal degradation</a:t>
            </a:r>
          </a:p>
          <a:p>
            <a:endParaRPr lang="en-US" sz="2000" dirty="0"/>
          </a:p>
          <a:p>
            <a:r>
              <a:rPr lang="en-US" sz="2000" dirty="0"/>
              <a:t>Problem #2</a:t>
            </a:r>
          </a:p>
          <a:p>
            <a:pPr lvl="1"/>
            <a:r>
              <a:rPr lang="en-US" sz="1800" dirty="0"/>
              <a:t>Point-to-point topology does not support a large number of nodes well</a:t>
            </a:r>
          </a:p>
          <a:p>
            <a:pPr lvl="2"/>
            <a:r>
              <a:rPr lang="en-US" sz="1600" dirty="0"/>
              <a:t>Need a dedicated wire to send information from one device to another</a:t>
            </a:r>
          </a:p>
          <a:p>
            <a:pPr lvl="2"/>
            <a:r>
              <a:rPr lang="en-US" sz="1600" dirty="0"/>
              <a:t>Need a UART channel for each device the MCU needs to talk to</a:t>
            </a:r>
          </a:p>
          <a:p>
            <a:pPr lvl="2"/>
            <a:r>
              <a:rPr lang="en-US" sz="1600" dirty="0"/>
              <a:t>Single transmitter, single receiver per data wire</a:t>
            </a:r>
          </a:p>
          <a:p>
            <a:pPr lvl="2"/>
            <a:endParaRPr lang="en-US" sz="1600" dirty="0"/>
          </a:p>
        </p:txBody>
      </p:sp>
    </p:spTree>
    <p:extLst>
      <p:ext uri="{BB962C8B-B14F-4D97-AF65-F5344CB8AC3E}">
        <p14:creationId xmlns:p14="http://schemas.microsoft.com/office/powerpoint/2010/main" val="916413571"/>
      </p:ext>
    </p:extLst>
  </p:cSld>
  <p:clrMapOvr>
    <a:masterClrMapping/>
  </p:clrMapOvr>
  <p:transition>
    <p:pull dir="ru"/>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Solution to Noise: Higher Voltages</a:t>
            </a:r>
          </a:p>
        </p:txBody>
      </p:sp>
      <p:sp>
        <p:nvSpPr>
          <p:cNvPr id="3" name="Content Placeholder 2"/>
          <p:cNvSpPr>
            <a:spLocks noGrp="1"/>
          </p:cNvSpPr>
          <p:nvPr>
            <p:ph sz="half" idx="1"/>
          </p:nvPr>
        </p:nvSpPr>
        <p:spPr>
          <a:xfrm>
            <a:off x="1752600" y="3487497"/>
            <a:ext cx="4953000" cy="3370503"/>
          </a:xfrm>
        </p:spPr>
        <p:txBody>
          <a:bodyPr/>
          <a:lstStyle/>
          <a:p>
            <a:r>
              <a:rPr lang="en-US" sz="2000" dirty="0"/>
              <a:t>Use higher voltages to improve noise margin: </a:t>
            </a:r>
            <a:br>
              <a:rPr lang="en-US" sz="2000" dirty="0"/>
            </a:br>
            <a:r>
              <a:rPr lang="en-US" sz="2000" dirty="0"/>
              <a:t>+3 to +15 V, -3 to -15 V</a:t>
            </a:r>
          </a:p>
          <a:p>
            <a:endParaRPr lang="en-US" sz="2000" dirty="0"/>
          </a:p>
          <a:p>
            <a:r>
              <a:rPr lang="en-US" sz="2000" dirty="0"/>
              <a:t>Example IC (Maxim MAX3232) uses charge pumps to generate higher voltages from 3.3V supply rail</a:t>
            </a:r>
          </a:p>
        </p:txBody>
      </p:sp>
      <p:pic>
        <p:nvPicPr>
          <p:cNvPr id="4" name="Picture 5" descr="image28"/>
          <p:cNvPicPr>
            <a:picLocks noChangeAspect="1" noChangeArrowheads="1"/>
          </p:cNvPicPr>
          <p:nvPr/>
        </p:nvPicPr>
        <p:blipFill rotWithShape="1">
          <a:blip r:embed="rId3">
            <a:extLst>
              <a:ext uri="{28A0092B-C50C-407E-A947-70E740481C1C}">
                <a14:useLocalDpi xmlns:a14="http://schemas.microsoft.com/office/drawing/2010/main" val="0"/>
              </a:ext>
            </a:extLst>
          </a:blip>
          <a:srcRect l="5366"/>
          <a:stretch/>
        </p:blipFill>
        <p:spPr bwMode="auto">
          <a:xfrm>
            <a:off x="1752601" y="990600"/>
            <a:ext cx="4870257"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2" name="Picture 2" descr="http://www.orbit-lab.org/raw-attachment/wiki/Hardware/jCM/dCM3/bHardware/CM_232_block.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7604" y="990600"/>
            <a:ext cx="4050397" cy="487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399358"/>
      </p:ext>
    </p:extLst>
  </p:cSld>
  <p:clrMapOvr>
    <a:masterClrMapping/>
  </p:clrMapOvr>
  <p:transition>
    <p:pull dir="ru"/>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Solution to Noise: Differential Signaling</a:t>
            </a:r>
          </a:p>
        </p:txBody>
      </p:sp>
      <p:sp>
        <p:nvSpPr>
          <p:cNvPr id="3" name="Content Placeholder 2"/>
          <p:cNvSpPr>
            <a:spLocks noGrp="1"/>
          </p:cNvSpPr>
          <p:nvPr>
            <p:ph sz="half" idx="1"/>
          </p:nvPr>
        </p:nvSpPr>
        <p:spPr>
          <a:xfrm>
            <a:off x="1752600" y="4495800"/>
            <a:ext cx="6553200" cy="2302934"/>
          </a:xfrm>
        </p:spPr>
        <p:txBody>
          <a:bodyPr/>
          <a:lstStyle/>
          <a:p>
            <a:r>
              <a:rPr lang="en-US" sz="2400" dirty="0"/>
              <a:t>Use differential signaling </a:t>
            </a:r>
          </a:p>
          <a:p>
            <a:pPr lvl="1"/>
            <a:r>
              <a:rPr lang="en-US" sz="2000" dirty="0"/>
              <a:t>Send two signals: Buffered data (A), buffered complement of data (B)</a:t>
            </a:r>
          </a:p>
          <a:p>
            <a:pPr lvl="1"/>
            <a:r>
              <a:rPr lang="en-US" sz="2000" dirty="0"/>
              <a:t>Receiver compares the two signals to determine if data is a one (A &gt; B) or a zero (B &gt; A)</a:t>
            </a:r>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914400"/>
            <a:ext cx="6757988" cy="3640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752600" y="1074824"/>
            <a:ext cx="2438400" cy="369332"/>
          </a:xfrm>
          <a:prstGeom prst="rect">
            <a:avLst/>
          </a:prstGeom>
          <a:noFill/>
        </p:spPr>
        <p:txBody>
          <a:bodyPr wrap="square" rtlCol="0">
            <a:spAutoFit/>
          </a:bodyPr>
          <a:lstStyle/>
          <a:p>
            <a:pPr algn="ctr"/>
            <a:r>
              <a:rPr lang="en-US" sz="1800" dirty="0">
                <a:latin typeface="Arial" pitchFamily="34" charset="0"/>
                <a:cs typeface="Arial" pitchFamily="34" charset="0"/>
              </a:rPr>
              <a:t>Data into Transmitter</a:t>
            </a:r>
          </a:p>
        </p:txBody>
      </p:sp>
      <p:sp>
        <p:nvSpPr>
          <p:cNvPr id="8" name="TextBox 7"/>
          <p:cNvSpPr txBox="1"/>
          <p:nvPr/>
        </p:nvSpPr>
        <p:spPr>
          <a:xfrm>
            <a:off x="1752600" y="2373869"/>
            <a:ext cx="2438400" cy="646331"/>
          </a:xfrm>
          <a:prstGeom prst="rect">
            <a:avLst/>
          </a:prstGeom>
          <a:noFill/>
        </p:spPr>
        <p:txBody>
          <a:bodyPr wrap="square" rtlCol="0">
            <a:spAutoFit/>
          </a:bodyPr>
          <a:lstStyle/>
          <a:p>
            <a:pPr algn="ctr"/>
            <a:r>
              <a:rPr lang="en-US" sz="1800" dirty="0">
                <a:latin typeface="Arial" pitchFamily="34" charset="0"/>
                <a:cs typeface="Arial" pitchFamily="34" charset="0"/>
              </a:rPr>
              <a:t>Data out of Transmitter, on bus</a:t>
            </a:r>
          </a:p>
        </p:txBody>
      </p:sp>
      <p:sp>
        <p:nvSpPr>
          <p:cNvPr id="9" name="TextBox 8"/>
          <p:cNvSpPr txBox="1"/>
          <p:nvPr/>
        </p:nvSpPr>
        <p:spPr>
          <a:xfrm>
            <a:off x="1752600" y="3440668"/>
            <a:ext cx="2438400" cy="369332"/>
          </a:xfrm>
          <a:prstGeom prst="rect">
            <a:avLst/>
          </a:prstGeom>
          <a:noFill/>
        </p:spPr>
        <p:txBody>
          <a:bodyPr wrap="square" rtlCol="0">
            <a:spAutoFit/>
          </a:bodyPr>
          <a:lstStyle/>
          <a:p>
            <a:pPr algn="ctr"/>
            <a:r>
              <a:rPr lang="en-US" sz="1800" dirty="0">
                <a:latin typeface="Arial" pitchFamily="34" charset="0"/>
                <a:cs typeface="Arial" pitchFamily="34" charset="0"/>
              </a:rPr>
              <a:t>Data out of Receiver</a:t>
            </a:r>
          </a:p>
        </p:txBody>
      </p:sp>
      <p:pic>
        <p:nvPicPr>
          <p:cNvPr id="26628" name="Picture 4" descr="MAX14840E, MAX14841E: Functional Dia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0600" y="3564402"/>
            <a:ext cx="1981200" cy="2824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496885"/>
      </p:ext>
    </p:extLst>
  </p:cSld>
  <p:clrMapOvr>
    <a:masterClrMapping/>
  </p:clrMapOvr>
  <p:transition>
    <p:pull dir="ru"/>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Solutions to Poor Scaling</a:t>
            </a:r>
          </a:p>
        </p:txBody>
      </p:sp>
      <p:sp>
        <p:nvSpPr>
          <p:cNvPr id="3" name="Content Placeholder 2"/>
          <p:cNvSpPr>
            <a:spLocks noGrp="1"/>
          </p:cNvSpPr>
          <p:nvPr>
            <p:ph sz="half" idx="1"/>
          </p:nvPr>
        </p:nvSpPr>
        <p:spPr>
          <a:xfrm>
            <a:off x="1752600" y="990600"/>
            <a:ext cx="8610600" cy="5867400"/>
          </a:xfrm>
        </p:spPr>
        <p:txBody>
          <a:bodyPr/>
          <a:lstStyle/>
          <a:p>
            <a:r>
              <a:rPr lang="en-US" sz="2400" dirty="0"/>
              <a:t>Approaches</a:t>
            </a:r>
          </a:p>
          <a:p>
            <a:pPr lvl="1"/>
            <a:r>
              <a:rPr lang="en-US" sz="2000" dirty="0"/>
              <a:t>Allow one transmitter to drive multiple receivers (multi-drop)</a:t>
            </a:r>
          </a:p>
          <a:p>
            <a:pPr lvl="1"/>
            <a:r>
              <a:rPr lang="en-US" sz="2000" dirty="0"/>
              <a:t>Connect all transmitters and all receivers to same data line (multi-point network). Need to add a medium access control technique so all nodes can share the wire</a:t>
            </a:r>
          </a:p>
          <a:p>
            <a:endParaRPr lang="en-US" sz="2400" dirty="0"/>
          </a:p>
          <a:p>
            <a:r>
              <a:rPr lang="en-US" sz="2400" dirty="0"/>
              <a:t>Example Protocols</a:t>
            </a:r>
          </a:p>
          <a:p>
            <a:pPr lvl="1"/>
            <a:r>
              <a:rPr lang="en-US" sz="2000" dirty="0"/>
              <a:t>RS-232: higher voltages, point-to-point</a:t>
            </a:r>
          </a:p>
          <a:p>
            <a:pPr lvl="1"/>
            <a:r>
              <a:rPr lang="en-US" sz="2000" dirty="0"/>
              <a:t>RS-422: higher voltages, differential data transmission, multi-drop</a:t>
            </a:r>
          </a:p>
          <a:p>
            <a:pPr lvl="1"/>
            <a:r>
              <a:rPr lang="en-US" sz="2000" dirty="0"/>
              <a:t>RS-485: higher voltages, multi-point</a:t>
            </a:r>
          </a:p>
          <a:p>
            <a:pPr lvl="1"/>
            <a:endParaRPr lang="en-US" sz="2000" dirty="0"/>
          </a:p>
        </p:txBody>
      </p:sp>
    </p:spTree>
    <p:extLst>
      <p:ext uri="{BB962C8B-B14F-4D97-AF65-F5344CB8AC3E}">
        <p14:creationId xmlns:p14="http://schemas.microsoft.com/office/powerpoint/2010/main" val="2566439273"/>
      </p:ext>
    </p:extLst>
  </p:cSld>
  <p:clrMapOvr>
    <a:masterClrMapping/>
  </p:clrMapOvr>
  <p:transition>
    <p:pull dir="ru"/>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Protocols</a:t>
            </a:r>
          </a:p>
        </p:txBody>
      </p:sp>
      <p:sp>
        <p:nvSpPr>
          <p:cNvPr id="3" name="Content Placeholder 2"/>
          <p:cNvSpPr>
            <a:spLocks noGrp="1"/>
          </p:cNvSpPr>
          <p:nvPr>
            <p:ph sz="half" idx="1"/>
          </p:nvPr>
        </p:nvSpPr>
        <p:spPr>
          <a:xfrm>
            <a:off x="1752600" y="990600"/>
            <a:ext cx="8610600" cy="5867400"/>
          </a:xfrm>
        </p:spPr>
        <p:txBody>
          <a:bodyPr/>
          <a:lstStyle/>
          <a:p>
            <a:r>
              <a:rPr lang="en-US" sz="2400" dirty="0"/>
              <a:t>RS-232: higher voltages, point-to-point</a:t>
            </a:r>
          </a:p>
          <a:p>
            <a:endParaRPr lang="en-US" sz="2400" dirty="0"/>
          </a:p>
          <a:p>
            <a:r>
              <a:rPr lang="en-US" sz="2400" dirty="0"/>
              <a:t>RS-422: higher voltages, differential data transmission, multi-drop</a:t>
            </a:r>
          </a:p>
          <a:p>
            <a:endParaRPr lang="en-US" sz="2400" dirty="0"/>
          </a:p>
          <a:p>
            <a:r>
              <a:rPr lang="en-US" sz="2400" dirty="0"/>
              <a:t>RS-485: higher voltages, multi-point</a:t>
            </a:r>
          </a:p>
          <a:p>
            <a:pPr lvl="1"/>
            <a:endParaRPr lang="en-US" sz="2000" dirty="0"/>
          </a:p>
        </p:txBody>
      </p:sp>
    </p:spTree>
    <p:extLst>
      <p:ext uri="{BB962C8B-B14F-4D97-AF65-F5344CB8AC3E}">
        <p14:creationId xmlns:p14="http://schemas.microsoft.com/office/powerpoint/2010/main" val="2566439273"/>
      </p:ext>
    </p:extLst>
  </p:cSld>
  <p:clrMapOvr>
    <a:masterClrMapping/>
  </p:clrMapOvr>
  <p:transition>
    <p:pull dir="ru"/>
  </p:transition>
</p:sld>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ARMTheme">
  <a:themeElements>
    <a:clrScheme name="test3 12">
      <a:dk1>
        <a:srgbClr val="1D315B"/>
      </a:dk1>
      <a:lt1>
        <a:srgbClr val="FFFFFF"/>
      </a:lt1>
      <a:dk2>
        <a:srgbClr val="660066"/>
      </a:dk2>
      <a:lt2>
        <a:srgbClr val="FF9933"/>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fontScheme name="test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FF0000"/>
          </a:solidFill>
          <a:prstDash val="solid"/>
          <a:round/>
          <a:headEnd type="triangl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FF0000"/>
          </a:solidFill>
          <a:prstDash val="solid"/>
          <a:round/>
          <a:headEnd type="triangl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test3 1">
        <a:dk1>
          <a:srgbClr val="80B7C0"/>
        </a:dk1>
        <a:lt1>
          <a:srgbClr val="FFFFFF"/>
        </a:lt1>
        <a:dk2>
          <a:srgbClr val="000066"/>
        </a:dk2>
        <a:lt2>
          <a:srgbClr val="4F647E"/>
        </a:lt2>
        <a:accent1>
          <a:srgbClr val="F49766"/>
        </a:accent1>
        <a:accent2>
          <a:srgbClr val="8866A6"/>
        </a:accent2>
        <a:accent3>
          <a:srgbClr val="AAAAB8"/>
        </a:accent3>
        <a:accent4>
          <a:srgbClr val="DADADA"/>
        </a:accent4>
        <a:accent5>
          <a:srgbClr val="F8C9B8"/>
        </a:accent5>
        <a:accent6>
          <a:srgbClr val="7B5C96"/>
        </a:accent6>
        <a:hlink>
          <a:srgbClr val="9C484F"/>
        </a:hlink>
        <a:folHlink>
          <a:srgbClr val="749285"/>
        </a:folHlink>
      </a:clrScheme>
      <a:clrMap bg1="dk2" tx1="lt1" bg2="dk1" tx2="lt2" accent1="accent1" accent2="accent2" accent3="accent3" accent4="accent4" accent5="accent5" accent6="accent6" hlink="hlink" folHlink="folHlink"/>
    </a:extraClrScheme>
    <a:extraClrScheme>
      <a:clrScheme name="test3 2">
        <a:dk1>
          <a:srgbClr val="80B7C0"/>
        </a:dk1>
        <a:lt1>
          <a:srgbClr val="FFFFFF"/>
        </a:lt1>
        <a:dk2>
          <a:srgbClr val="000066"/>
        </a:dk2>
        <a:lt2>
          <a:srgbClr val="FFFFFF"/>
        </a:lt2>
        <a:accent1>
          <a:srgbClr val="E86514"/>
        </a:accent1>
        <a:accent2>
          <a:srgbClr val="5D32A4"/>
        </a:accent2>
        <a:accent3>
          <a:srgbClr val="AAAAB8"/>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test3 3">
        <a:dk1>
          <a:srgbClr val="80B7C0"/>
        </a:dk1>
        <a:lt1>
          <a:srgbClr val="FFFFFF"/>
        </a:lt1>
        <a:dk2>
          <a:srgbClr val="00325F"/>
        </a:dk2>
        <a:lt2>
          <a:srgbClr val="FFFFFF"/>
        </a:lt2>
        <a:accent1>
          <a:srgbClr val="E86514"/>
        </a:accent1>
        <a:accent2>
          <a:srgbClr val="5D32A4"/>
        </a:accent2>
        <a:accent3>
          <a:srgbClr val="AAADB6"/>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test3 4">
        <a:dk1>
          <a:srgbClr val="80B7C0"/>
        </a:dk1>
        <a:lt1>
          <a:srgbClr val="FFFFFF"/>
        </a:lt1>
        <a:dk2>
          <a:srgbClr val="1D315B"/>
        </a:dk2>
        <a:lt2>
          <a:srgbClr val="FFFFFF"/>
        </a:lt2>
        <a:accent1>
          <a:srgbClr val="E86514"/>
        </a:accent1>
        <a:accent2>
          <a:srgbClr val="5D32A4"/>
        </a:accent2>
        <a:accent3>
          <a:srgbClr val="ABADB5"/>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test3 5">
        <a:dk1>
          <a:srgbClr val="80B7C0"/>
        </a:dk1>
        <a:lt1>
          <a:srgbClr val="FFFFFF"/>
        </a:lt1>
        <a:dk2>
          <a:srgbClr val="1D315B"/>
        </a:dk2>
        <a:lt2>
          <a:srgbClr val="FFFFFF"/>
        </a:lt2>
        <a:accent1>
          <a:srgbClr val="FFCC00"/>
        </a:accent1>
        <a:accent2>
          <a:srgbClr val="CC0000"/>
        </a:accent2>
        <a:accent3>
          <a:srgbClr val="ABADB5"/>
        </a:accent3>
        <a:accent4>
          <a:srgbClr val="DADADA"/>
        </a:accent4>
        <a:accent5>
          <a:srgbClr val="FFE2AA"/>
        </a:accent5>
        <a:accent6>
          <a:srgbClr val="B90000"/>
        </a:accent6>
        <a:hlink>
          <a:srgbClr val="33CC33"/>
        </a:hlink>
        <a:folHlink>
          <a:srgbClr val="6600FF"/>
        </a:folHlink>
      </a:clrScheme>
      <a:clrMap bg1="dk2" tx1="lt1" bg2="dk1" tx2="lt2" accent1="accent1" accent2="accent2" accent3="accent3" accent4="accent4" accent5="accent5" accent6="accent6" hlink="hlink" folHlink="folHlink"/>
    </a:extraClrScheme>
    <a:extraClrScheme>
      <a:clrScheme name="test3 6">
        <a:dk1>
          <a:srgbClr val="80B7C0"/>
        </a:dk1>
        <a:lt1>
          <a:srgbClr val="FF9933"/>
        </a:lt1>
        <a:dk2>
          <a:srgbClr val="1D315B"/>
        </a:dk2>
        <a:lt2>
          <a:srgbClr val="990099"/>
        </a:lt2>
        <a:accent1>
          <a:srgbClr val="FFCC00"/>
        </a:accent1>
        <a:accent2>
          <a:srgbClr val="CC0000"/>
        </a:accent2>
        <a:accent3>
          <a:srgbClr val="ABADB5"/>
        </a:accent3>
        <a:accent4>
          <a:srgbClr val="DA822A"/>
        </a:accent4>
        <a:accent5>
          <a:srgbClr val="FFE2AA"/>
        </a:accent5>
        <a:accent6>
          <a:srgbClr val="B90000"/>
        </a:accent6>
        <a:hlink>
          <a:srgbClr val="33CC33"/>
        </a:hlink>
        <a:folHlink>
          <a:srgbClr val="6600FF"/>
        </a:folHlink>
      </a:clrScheme>
      <a:clrMap bg1="dk2" tx1="lt1" bg2="dk1" tx2="lt2" accent1="accent1" accent2="accent2" accent3="accent3" accent4="accent4" accent5="accent5" accent6="accent6" hlink="hlink" folHlink="folHlink"/>
    </a:extraClrScheme>
    <a:extraClrScheme>
      <a:clrScheme name="test3 7">
        <a:dk1>
          <a:srgbClr val="FFFFFF"/>
        </a:dk1>
        <a:lt1>
          <a:srgbClr val="FF9933"/>
        </a:lt1>
        <a:dk2>
          <a:srgbClr val="1D315B"/>
        </a:dk2>
        <a:lt2>
          <a:srgbClr val="800080"/>
        </a:lt2>
        <a:accent1>
          <a:srgbClr val="FFCC00"/>
        </a:accent1>
        <a:accent2>
          <a:srgbClr val="990033"/>
        </a:accent2>
        <a:accent3>
          <a:srgbClr val="ABADB5"/>
        </a:accent3>
        <a:accent4>
          <a:srgbClr val="DA822A"/>
        </a:accent4>
        <a:accent5>
          <a:srgbClr val="FFE2AA"/>
        </a:accent5>
        <a:accent6>
          <a:srgbClr val="8A002D"/>
        </a:accent6>
        <a:hlink>
          <a:srgbClr val="009900"/>
        </a:hlink>
        <a:folHlink>
          <a:srgbClr val="0099CC"/>
        </a:folHlink>
      </a:clrScheme>
      <a:clrMap bg1="dk2" tx1="lt1" bg2="dk1" tx2="lt2" accent1="accent1" accent2="accent2" accent3="accent3" accent4="accent4" accent5="accent5" accent6="accent6" hlink="hlink" folHlink="folHlink"/>
    </a:extraClrScheme>
    <a:extraClrScheme>
      <a:clrScheme name="test3 8">
        <a:dk1>
          <a:srgbClr val="FFFFFF"/>
        </a:dk1>
        <a:lt1>
          <a:srgbClr val="FF9933"/>
        </a:lt1>
        <a:dk2>
          <a:srgbClr val="1D315B"/>
        </a:dk2>
        <a:lt2>
          <a:srgbClr val="800080"/>
        </a:lt2>
        <a:accent1>
          <a:srgbClr val="FFCC00"/>
        </a:accent1>
        <a:accent2>
          <a:srgbClr val="990033"/>
        </a:accent2>
        <a:accent3>
          <a:srgbClr val="ABADB5"/>
        </a:accent3>
        <a:accent4>
          <a:srgbClr val="DA822A"/>
        </a:accent4>
        <a:accent5>
          <a:srgbClr val="FFE2AA"/>
        </a:accent5>
        <a:accent6>
          <a:srgbClr val="8A002D"/>
        </a:accent6>
        <a:hlink>
          <a:srgbClr val="009900"/>
        </a:hlink>
        <a:folHlink>
          <a:srgbClr val="007FAC"/>
        </a:folHlink>
      </a:clrScheme>
      <a:clrMap bg1="dk2" tx1="lt1" bg2="dk1" tx2="lt2" accent1="accent1" accent2="accent2" accent3="accent3" accent4="accent4" accent5="accent5" accent6="accent6" hlink="hlink" folHlink="folHlink"/>
    </a:extraClrScheme>
    <a:extraClrScheme>
      <a:clrScheme name="test3 9">
        <a:dk1>
          <a:srgbClr val="FFFFFF"/>
        </a:dk1>
        <a:lt1>
          <a:srgbClr val="FF9933"/>
        </a:lt1>
        <a:dk2>
          <a:srgbClr val="1D315B"/>
        </a:dk2>
        <a:lt2>
          <a:srgbClr val="660066"/>
        </a:lt2>
        <a:accent1>
          <a:srgbClr val="FFCC00"/>
        </a:accent1>
        <a:accent2>
          <a:srgbClr val="990033"/>
        </a:accent2>
        <a:accent3>
          <a:srgbClr val="ABADB5"/>
        </a:accent3>
        <a:accent4>
          <a:srgbClr val="DA822A"/>
        </a:accent4>
        <a:accent5>
          <a:srgbClr val="FFE2AA"/>
        </a:accent5>
        <a:accent6>
          <a:srgbClr val="8A002D"/>
        </a:accent6>
        <a:hlink>
          <a:srgbClr val="336600"/>
        </a:hlink>
        <a:folHlink>
          <a:srgbClr val="007FAC"/>
        </a:folHlink>
      </a:clrScheme>
      <a:clrMap bg1="dk2" tx1="lt1" bg2="dk1" tx2="lt2" accent1="accent1" accent2="accent2" accent3="accent3" accent4="accent4" accent5="accent5" accent6="accent6" hlink="hlink" folHlink="folHlink"/>
    </a:extraClrScheme>
    <a:extraClrScheme>
      <a:clrScheme name="test3 10">
        <a:dk1>
          <a:srgbClr val="FF9933"/>
        </a:dk1>
        <a:lt1>
          <a:srgbClr val="FFFFFF"/>
        </a:lt1>
        <a:dk2>
          <a:srgbClr val="660066"/>
        </a:dk2>
        <a:lt2>
          <a:srgbClr val="1D315B"/>
        </a:lt2>
        <a:accent1>
          <a:srgbClr val="FFCC00"/>
        </a:accent1>
        <a:accent2>
          <a:srgbClr val="990033"/>
        </a:accent2>
        <a:accent3>
          <a:srgbClr val="FFFFFF"/>
        </a:accent3>
        <a:accent4>
          <a:srgbClr val="DA822A"/>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
      <a:clrScheme name="test3 11">
        <a:dk1>
          <a:srgbClr val="1D315B"/>
        </a:dk1>
        <a:lt1>
          <a:srgbClr val="FFFFFF"/>
        </a:lt1>
        <a:dk2>
          <a:srgbClr val="660066"/>
        </a:dk2>
        <a:lt2>
          <a:srgbClr val="1D315B"/>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
      <a:clrScheme name="test3 12">
        <a:dk1>
          <a:srgbClr val="1D315B"/>
        </a:dk1>
        <a:lt1>
          <a:srgbClr val="FFFFFF"/>
        </a:lt1>
        <a:dk2>
          <a:srgbClr val="660066"/>
        </a:dk2>
        <a:lt2>
          <a:srgbClr val="FF9933"/>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mproved ARMTheme">
  <a:themeElements>
    <a:clrScheme name="test3 12">
      <a:dk1>
        <a:srgbClr val="1D315B"/>
      </a:dk1>
      <a:lt1>
        <a:srgbClr val="FFFFFF"/>
      </a:lt1>
      <a:dk2>
        <a:srgbClr val="660066"/>
      </a:dk2>
      <a:lt2>
        <a:srgbClr val="FF9933"/>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fontScheme name="test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FF0000"/>
          </a:solidFill>
          <a:prstDash val="solid"/>
          <a:round/>
          <a:headEnd type="triangl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FF0000"/>
          </a:solidFill>
          <a:prstDash val="solid"/>
          <a:round/>
          <a:headEnd type="triangl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801688" rtl="0" eaLnBrk="0" fontAlgn="ctr" latinLnBrk="0" hangingPunct="0">
          <a:lnSpc>
            <a:spcPct val="80000"/>
          </a:lnSpc>
          <a:spcBef>
            <a:spcPct val="50000"/>
          </a:spcBef>
          <a:spcAft>
            <a:spcPct val="0"/>
          </a:spcAft>
          <a:buClr>
            <a:schemeClr val="bg2"/>
          </a:buClr>
          <a:buSzPct val="125000"/>
          <a:buFont typeface="Wingdings" pitchFamily="2" charset="2"/>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test3 1">
        <a:dk1>
          <a:srgbClr val="80B7C0"/>
        </a:dk1>
        <a:lt1>
          <a:srgbClr val="FFFFFF"/>
        </a:lt1>
        <a:dk2>
          <a:srgbClr val="000066"/>
        </a:dk2>
        <a:lt2>
          <a:srgbClr val="4F647E"/>
        </a:lt2>
        <a:accent1>
          <a:srgbClr val="F49766"/>
        </a:accent1>
        <a:accent2>
          <a:srgbClr val="8866A6"/>
        </a:accent2>
        <a:accent3>
          <a:srgbClr val="AAAAB8"/>
        </a:accent3>
        <a:accent4>
          <a:srgbClr val="DADADA"/>
        </a:accent4>
        <a:accent5>
          <a:srgbClr val="F8C9B8"/>
        </a:accent5>
        <a:accent6>
          <a:srgbClr val="7B5C96"/>
        </a:accent6>
        <a:hlink>
          <a:srgbClr val="9C484F"/>
        </a:hlink>
        <a:folHlink>
          <a:srgbClr val="749285"/>
        </a:folHlink>
      </a:clrScheme>
      <a:clrMap bg1="dk2" tx1="lt1" bg2="dk1" tx2="lt2" accent1="accent1" accent2="accent2" accent3="accent3" accent4="accent4" accent5="accent5" accent6="accent6" hlink="hlink" folHlink="folHlink"/>
    </a:extraClrScheme>
    <a:extraClrScheme>
      <a:clrScheme name="test3 2">
        <a:dk1>
          <a:srgbClr val="80B7C0"/>
        </a:dk1>
        <a:lt1>
          <a:srgbClr val="FFFFFF"/>
        </a:lt1>
        <a:dk2>
          <a:srgbClr val="000066"/>
        </a:dk2>
        <a:lt2>
          <a:srgbClr val="FFFFFF"/>
        </a:lt2>
        <a:accent1>
          <a:srgbClr val="E86514"/>
        </a:accent1>
        <a:accent2>
          <a:srgbClr val="5D32A4"/>
        </a:accent2>
        <a:accent3>
          <a:srgbClr val="AAAAB8"/>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test3 3">
        <a:dk1>
          <a:srgbClr val="80B7C0"/>
        </a:dk1>
        <a:lt1>
          <a:srgbClr val="FFFFFF"/>
        </a:lt1>
        <a:dk2>
          <a:srgbClr val="00325F"/>
        </a:dk2>
        <a:lt2>
          <a:srgbClr val="FFFFFF"/>
        </a:lt2>
        <a:accent1>
          <a:srgbClr val="E86514"/>
        </a:accent1>
        <a:accent2>
          <a:srgbClr val="5D32A4"/>
        </a:accent2>
        <a:accent3>
          <a:srgbClr val="AAADB6"/>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test3 4">
        <a:dk1>
          <a:srgbClr val="80B7C0"/>
        </a:dk1>
        <a:lt1>
          <a:srgbClr val="FFFFFF"/>
        </a:lt1>
        <a:dk2>
          <a:srgbClr val="1D315B"/>
        </a:dk2>
        <a:lt2>
          <a:srgbClr val="FFFFFF"/>
        </a:lt2>
        <a:accent1>
          <a:srgbClr val="E86514"/>
        </a:accent1>
        <a:accent2>
          <a:srgbClr val="5D32A4"/>
        </a:accent2>
        <a:accent3>
          <a:srgbClr val="ABADB5"/>
        </a:accent3>
        <a:accent4>
          <a:srgbClr val="DADADA"/>
        </a:accent4>
        <a:accent5>
          <a:srgbClr val="F2B8AA"/>
        </a:accent5>
        <a:accent6>
          <a:srgbClr val="532C94"/>
        </a:accent6>
        <a:hlink>
          <a:srgbClr val="A82248"/>
        </a:hlink>
        <a:folHlink>
          <a:srgbClr val="006E1A"/>
        </a:folHlink>
      </a:clrScheme>
      <a:clrMap bg1="dk2" tx1="lt1" bg2="dk1" tx2="lt2" accent1="accent1" accent2="accent2" accent3="accent3" accent4="accent4" accent5="accent5" accent6="accent6" hlink="hlink" folHlink="folHlink"/>
    </a:extraClrScheme>
    <a:extraClrScheme>
      <a:clrScheme name="test3 5">
        <a:dk1>
          <a:srgbClr val="80B7C0"/>
        </a:dk1>
        <a:lt1>
          <a:srgbClr val="FFFFFF"/>
        </a:lt1>
        <a:dk2>
          <a:srgbClr val="1D315B"/>
        </a:dk2>
        <a:lt2>
          <a:srgbClr val="FFFFFF"/>
        </a:lt2>
        <a:accent1>
          <a:srgbClr val="FFCC00"/>
        </a:accent1>
        <a:accent2>
          <a:srgbClr val="CC0000"/>
        </a:accent2>
        <a:accent3>
          <a:srgbClr val="ABADB5"/>
        </a:accent3>
        <a:accent4>
          <a:srgbClr val="DADADA"/>
        </a:accent4>
        <a:accent5>
          <a:srgbClr val="FFE2AA"/>
        </a:accent5>
        <a:accent6>
          <a:srgbClr val="B90000"/>
        </a:accent6>
        <a:hlink>
          <a:srgbClr val="33CC33"/>
        </a:hlink>
        <a:folHlink>
          <a:srgbClr val="6600FF"/>
        </a:folHlink>
      </a:clrScheme>
      <a:clrMap bg1="dk2" tx1="lt1" bg2="dk1" tx2="lt2" accent1="accent1" accent2="accent2" accent3="accent3" accent4="accent4" accent5="accent5" accent6="accent6" hlink="hlink" folHlink="folHlink"/>
    </a:extraClrScheme>
    <a:extraClrScheme>
      <a:clrScheme name="test3 6">
        <a:dk1>
          <a:srgbClr val="80B7C0"/>
        </a:dk1>
        <a:lt1>
          <a:srgbClr val="FF9933"/>
        </a:lt1>
        <a:dk2>
          <a:srgbClr val="1D315B"/>
        </a:dk2>
        <a:lt2>
          <a:srgbClr val="990099"/>
        </a:lt2>
        <a:accent1>
          <a:srgbClr val="FFCC00"/>
        </a:accent1>
        <a:accent2>
          <a:srgbClr val="CC0000"/>
        </a:accent2>
        <a:accent3>
          <a:srgbClr val="ABADB5"/>
        </a:accent3>
        <a:accent4>
          <a:srgbClr val="DA822A"/>
        </a:accent4>
        <a:accent5>
          <a:srgbClr val="FFE2AA"/>
        </a:accent5>
        <a:accent6>
          <a:srgbClr val="B90000"/>
        </a:accent6>
        <a:hlink>
          <a:srgbClr val="33CC33"/>
        </a:hlink>
        <a:folHlink>
          <a:srgbClr val="6600FF"/>
        </a:folHlink>
      </a:clrScheme>
      <a:clrMap bg1="dk2" tx1="lt1" bg2="dk1" tx2="lt2" accent1="accent1" accent2="accent2" accent3="accent3" accent4="accent4" accent5="accent5" accent6="accent6" hlink="hlink" folHlink="folHlink"/>
    </a:extraClrScheme>
    <a:extraClrScheme>
      <a:clrScheme name="test3 7">
        <a:dk1>
          <a:srgbClr val="FFFFFF"/>
        </a:dk1>
        <a:lt1>
          <a:srgbClr val="FF9933"/>
        </a:lt1>
        <a:dk2>
          <a:srgbClr val="1D315B"/>
        </a:dk2>
        <a:lt2>
          <a:srgbClr val="800080"/>
        </a:lt2>
        <a:accent1>
          <a:srgbClr val="FFCC00"/>
        </a:accent1>
        <a:accent2>
          <a:srgbClr val="990033"/>
        </a:accent2>
        <a:accent3>
          <a:srgbClr val="ABADB5"/>
        </a:accent3>
        <a:accent4>
          <a:srgbClr val="DA822A"/>
        </a:accent4>
        <a:accent5>
          <a:srgbClr val="FFE2AA"/>
        </a:accent5>
        <a:accent6>
          <a:srgbClr val="8A002D"/>
        </a:accent6>
        <a:hlink>
          <a:srgbClr val="009900"/>
        </a:hlink>
        <a:folHlink>
          <a:srgbClr val="0099CC"/>
        </a:folHlink>
      </a:clrScheme>
      <a:clrMap bg1="dk2" tx1="lt1" bg2="dk1" tx2="lt2" accent1="accent1" accent2="accent2" accent3="accent3" accent4="accent4" accent5="accent5" accent6="accent6" hlink="hlink" folHlink="folHlink"/>
    </a:extraClrScheme>
    <a:extraClrScheme>
      <a:clrScheme name="test3 8">
        <a:dk1>
          <a:srgbClr val="FFFFFF"/>
        </a:dk1>
        <a:lt1>
          <a:srgbClr val="FF9933"/>
        </a:lt1>
        <a:dk2>
          <a:srgbClr val="1D315B"/>
        </a:dk2>
        <a:lt2>
          <a:srgbClr val="800080"/>
        </a:lt2>
        <a:accent1>
          <a:srgbClr val="FFCC00"/>
        </a:accent1>
        <a:accent2>
          <a:srgbClr val="990033"/>
        </a:accent2>
        <a:accent3>
          <a:srgbClr val="ABADB5"/>
        </a:accent3>
        <a:accent4>
          <a:srgbClr val="DA822A"/>
        </a:accent4>
        <a:accent5>
          <a:srgbClr val="FFE2AA"/>
        </a:accent5>
        <a:accent6>
          <a:srgbClr val="8A002D"/>
        </a:accent6>
        <a:hlink>
          <a:srgbClr val="009900"/>
        </a:hlink>
        <a:folHlink>
          <a:srgbClr val="007FAC"/>
        </a:folHlink>
      </a:clrScheme>
      <a:clrMap bg1="dk2" tx1="lt1" bg2="dk1" tx2="lt2" accent1="accent1" accent2="accent2" accent3="accent3" accent4="accent4" accent5="accent5" accent6="accent6" hlink="hlink" folHlink="folHlink"/>
    </a:extraClrScheme>
    <a:extraClrScheme>
      <a:clrScheme name="test3 9">
        <a:dk1>
          <a:srgbClr val="FFFFFF"/>
        </a:dk1>
        <a:lt1>
          <a:srgbClr val="FF9933"/>
        </a:lt1>
        <a:dk2>
          <a:srgbClr val="1D315B"/>
        </a:dk2>
        <a:lt2>
          <a:srgbClr val="660066"/>
        </a:lt2>
        <a:accent1>
          <a:srgbClr val="FFCC00"/>
        </a:accent1>
        <a:accent2>
          <a:srgbClr val="990033"/>
        </a:accent2>
        <a:accent3>
          <a:srgbClr val="ABADB5"/>
        </a:accent3>
        <a:accent4>
          <a:srgbClr val="DA822A"/>
        </a:accent4>
        <a:accent5>
          <a:srgbClr val="FFE2AA"/>
        </a:accent5>
        <a:accent6>
          <a:srgbClr val="8A002D"/>
        </a:accent6>
        <a:hlink>
          <a:srgbClr val="336600"/>
        </a:hlink>
        <a:folHlink>
          <a:srgbClr val="007FAC"/>
        </a:folHlink>
      </a:clrScheme>
      <a:clrMap bg1="dk2" tx1="lt1" bg2="dk1" tx2="lt2" accent1="accent1" accent2="accent2" accent3="accent3" accent4="accent4" accent5="accent5" accent6="accent6" hlink="hlink" folHlink="folHlink"/>
    </a:extraClrScheme>
    <a:extraClrScheme>
      <a:clrScheme name="test3 10">
        <a:dk1>
          <a:srgbClr val="FF9933"/>
        </a:dk1>
        <a:lt1>
          <a:srgbClr val="FFFFFF"/>
        </a:lt1>
        <a:dk2>
          <a:srgbClr val="660066"/>
        </a:dk2>
        <a:lt2>
          <a:srgbClr val="1D315B"/>
        </a:lt2>
        <a:accent1>
          <a:srgbClr val="FFCC00"/>
        </a:accent1>
        <a:accent2>
          <a:srgbClr val="990033"/>
        </a:accent2>
        <a:accent3>
          <a:srgbClr val="FFFFFF"/>
        </a:accent3>
        <a:accent4>
          <a:srgbClr val="DA822A"/>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
      <a:clrScheme name="test3 11">
        <a:dk1>
          <a:srgbClr val="1D315B"/>
        </a:dk1>
        <a:lt1>
          <a:srgbClr val="FFFFFF"/>
        </a:lt1>
        <a:dk2>
          <a:srgbClr val="660066"/>
        </a:dk2>
        <a:lt2>
          <a:srgbClr val="1D315B"/>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
      <a:clrScheme name="test3 12">
        <a:dk1>
          <a:srgbClr val="1D315B"/>
        </a:dk1>
        <a:lt1>
          <a:srgbClr val="FFFFFF"/>
        </a:lt1>
        <a:dk2>
          <a:srgbClr val="660066"/>
        </a:dk2>
        <a:lt2>
          <a:srgbClr val="FF9933"/>
        </a:lt2>
        <a:accent1>
          <a:srgbClr val="FFCC00"/>
        </a:accent1>
        <a:accent2>
          <a:srgbClr val="990033"/>
        </a:accent2>
        <a:accent3>
          <a:srgbClr val="FFFFFF"/>
        </a:accent3>
        <a:accent4>
          <a:srgbClr val="17284C"/>
        </a:accent4>
        <a:accent5>
          <a:srgbClr val="FFE2AA"/>
        </a:accent5>
        <a:accent6>
          <a:srgbClr val="8A002D"/>
        </a:accent6>
        <a:hlink>
          <a:srgbClr val="336600"/>
        </a:hlink>
        <a:folHlink>
          <a:srgbClr val="007F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ARM Interim Template Confidential">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extLst>
    <a:ext uri="{05A4C25C-085E-4340-85A3-A5531E510DB2}">
      <thm15:themeFamily xmlns:thm15="http://schemas.microsoft.com/office/thememl/2012/main" name="New Wide ARM Template.potx" id="{4900A8FD-E99F-4AD4-B9CB-137B9A0D075B}" vid="{12CAC1DE-85E5-42D1-B306-917D311F349D}"/>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ARMTheme</Template>
  <TotalTime>18866</TotalTime>
  <Words>8333</Words>
  <Application>Microsoft Office PowerPoint</Application>
  <PresentationFormat>Widescreen</PresentationFormat>
  <Paragraphs>1188</Paragraphs>
  <Slides>102</Slides>
  <Notes>101</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2</vt:i4>
      </vt:variant>
      <vt:variant>
        <vt:lpstr>Slide Titles</vt:lpstr>
      </vt:variant>
      <vt:variant>
        <vt:i4>102</vt:i4>
      </vt:variant>
    </vt:vector>
  </HeadingPairs>
  <TitlesOfParts>
    <vt:vector size="115" baseType="lpstr">
      <vt:lpstr>Arial</vt:lpstr>
      <vt:lpstr>Gill Sans MT</vt:lpstr>
      <vt:lpstr>Lucida Console</vt:lpstr>
      <vt:lpstr>Segoe UI</vt:lpstr>
      <vt:lpstr>Times New Roman</vt:lpstr>
      <vt:lpstr>Verdana</vt:lpstr>
      <vt:lpstr>Wingdings</vt:lpstr>
      <vt:lpstr>Wingdings 2</vt:lpstr>
      <vt:lpstr>ARMTheme</vt:lpstr>
      <vt:lpstr>Improved ARMTheme</vt:lpstr>
      <vt:lpstr>ARM Interim Template Confidential</vt:lpstr>
      <vt:lpstr>Visio</vt:lpstr>
      <vt:lpstr>Bitmap Image</vt:lpstr>
      <vt:lpstr>Serial Communications</vt:lpstr>
      <vt:lpstr>Overview</vt:lpstr>
      <vt:lpstr>Why Communicate Serially?</vt:lpstr>
      <vt:lpstr>Example System</vt:lpstr>
      <vt:lpstr>Parallel Buses</vt:lpstr>
      <vt:lpstr>Synchronous Serial Data Transmission</vt:lpstr>
      <vt:lpstr>Synchronous Full-Duplex Serial Data Bus</vt:lpstr>
      <vt:lpstr>Synchronous Half-Duplex Serial Data Bus</vt:lpstr>
      <vt:lpstr>Asynchronous Serial Communication</vt:lpstr>
      <vt:lpstr>Serial Communication Specifics</vt:lpstr>
      <vt:lpstr>Error Detection</vt:lpstr>
      <vt:lpstr>Tools for Serial Communications Development</vt:lpstr>
      <vt:lpstr>Software Architecture for Handling asynchronous Communication</vt:lpstr>
      <vt:lpstr>Software Structure</vt:lpstr>
      <vt:lpstr>Serial Communications and Interrupts</vt:lpstr>
      <vt:lpstr>Enabling and Connecting Interrupts to ISRs</vt:lpstr>
      <vt:lpstr>Code to Implement Queues</vt:lpstr>
      <vt:lpstr>Defining the Queues</vt:lpstr>
      <vt:lpstr>Initialization and Status Inquiries</vt:lpstr>
      <vt:lpstr>Enqueue and Dequeue</vt:lpstr>
      <vt:lpstr>Using the Queues</vt:lpstr>
      <vt:lpstr>Software Designs – Parsing Messages</vt:lpstr>
      <vt:lpstr>Decoding Messages</vt:lpstr>
      <vt:lpstr>Example UART Application</vt:lpstr>
      <vt:lpstr>Example Binary Serial Data: TSIP</vt:lpstr>
      <vt:lpstr>Example ASCII Serial Data: NMEA-0183</vt:lpstr>
      <vt:lpstr>State Machine for Parsing NMEA-0183</vt:lpstr>
      <vt:lpstr>Parsing</vt:lpstr>
      <vt:lpstr>KL25Z and Freedom Specifics</vt:lpstr>
      <vt:lpstr>Freedom KL25Z Serial I/O</vt:lpstr>
      <vt:lpstr>KL25Z Clock Gating for Serial Comm.</vt:lpstr>
      <vt:lpstr>SPI Communications</vt:lpstr>
      <vt:lpstr>Hardware Architecture</vt:lpstr>
      <vt:lpstr>Serial Data Transmission</vt:lpstr>
      <vt:lpstr>SPI Signal Connection Overview</vt:lpstr>
      <vt:lpstr>SPI Control Register 1 (SPIx_C1)</vt:lpstr>
      <vt:lpstr>Clock and Phase Settings: CPHA = 1</vt:lpstr>
      <vt:lpstr>Clock and Phase Settings: CPHA = 0</vt:lpstr>
      <vt:lpstr>SPI Control Register 2 (SPIx_C2)</vt:lpstr>
      <vt:lpstr>SPI Baud Rate Register (SPIx_BR)</vt:lpstr>
      <vt:lpstr>Normal and Bidirectional Modes</vt:lpstr>
      <vt:lpstr>SPI Example: Secure Digital Card Access</vt:lpstr>
      <vt:lpstr>SPI Commands for SD Card</vt:lpstr>
      <vt:lpstr>SD Card Transactions</vt:lpstr>
      <vt:lpstr>I2C Communications</vt:lpstr>
      <vt:lpstr>I2C Bus Overview</vt:lpstr>
      <vt:lpstr>I2C Bus Connections</vt:lpstr>
      <vt:lpstr>I2C Message Format</vt:lpstr>
      <vt:lpstr>Master Writing Data to Slave</vt:lpstr>
      <vt:lpstr>Master Reading Data from Slave</vt:lpstr>
      <vt:lpstr>I2C Addressing: Devices and Registers</vt:lpstr>
      <vt:lpstr>I2C with Register Addressing</vt:lpstr>
      <vt:lpstr>KL25Z I2C Controller</vt:lpstr>
      <vt:lpstr>Setting the I2C Baud Rate</vt:lpstr>
      <vt:lpstr>I2C Control Register 1 – I2Cx_C1</vt:lpstr>
      <vt:lpstr>I2C Status Register – I2Cx_S</vt:lpstr>
      <vt:lpstr>I2C Data Register – I2Cx_D</vt:lpstr>
      <vt:lpstr>Macros for Polled Communications</vt:lpstr>
      <vt:lpstr>Writing a Single Byte to a Device</vt:lpstr>
      <vt:lpstr>Reading a Single Byte from a Device</vt:lpstr>
      <vt:lpstr>Reading Multiple Bytes from a Device: Set Up</vt:lpstr>
      <vt:lpstr>Reading Multiple Bytes from a Device: Data</vt:lpstr>
      <vt:lpstr>Interrupt-Driven I2C Communications</vt:lpstr>
      <vt:lpstr>Example I2C Peripheral: 3-Axis Accelerometer</vt:lpstr>
      <vt:lpstr>MMA8451 on Freedom KL25Z</vt:lpstr>
      <vt:lpstr>Main Registers of Interest in MMA8451</vt:lpstr>
      <vt:lpstr>Control Register 1 (0x2A)</vt:lpstr>
      <vt:lpstr>Registers for Additional Features</vt:lpstr>
      <vt:lpstr>Demonstration: Configure the Accelerometer</vt:lpstr>
      <vt:lpstr>Demonstration: Read the Accelerations</vt:lpstr>
      <vt:lpstr>Asynchronous serial (UART) Communications</vt:lpstr>
      <vt:lpstr>Transmitter Basics</vt:lpstr>
      <vt:lpstr>Receiver Basics</vt:lpstr>
      <vt:lpstr>For this to work…</vt:lpstr>
      <vt:lpstr>KL25 UARTs</vt:lpstr>
      <vt:lpstr>UART Transmitter</vt:lpstr>
      <vt:lpstr>UART Receiver</vt:lpstr>
      <vt:lpstr>Input Data Oversampling</vt:lpstr>
      <vt:lpstr>Baud Rate Generator</vt:lpstr>
      <vt:lpstr>Using the UART</vt:lpstr>
      <vt:lpstr>UART Control Register 1 (UART0_C1)</vt:lpstr>
      <vt:lpstr>UART Control Register 2 (UART0_C2)</vt:lpstr>
      <vt:lpstr>UART Status Register 1 (UART_S1)</vt:lpstr>
      <vt:lpstr>UART Status Register 2 (UARTx_S2)</vt:lpstr>
      <vt:lpstr>Software for Polled Serial Comm.</vt:lpstr>
      <vt:lpstr>Polled Serial Transmitter Code</vt:lpstr>
      <vt:lpstr>Polled Serial Receiver Code with Echo</vt:lpstr>
      <vt:lpstr>Software for Interrupt-Driven Serial Comm.</vt:lpstr>
      <vt:lpstr>Peripheral Initialization</vt:lpstr>
      <vt:lpstr>Interrupt Handler: Transmitter</vt:lpstr>
      <vt:lpstr>Interrupt Handler: Receiver</vt:lpstr>
      <vt:lpstr>Interrupt Handler: Error Cases</vt:lpstr>
      <vt:lpstr>Example UART Application</vt:lpstr>
      <vt:lpstr>USB to UART Interface</vt:lpstr>
      <vt:lpstr>Building on Asynchronous Comm.</vt:lpstr>
      <vt:lpstr>Solution to Noise: Higher Voltages</vt:lpstr>
      <vt:lpstr>Solution to Noise: Differential Signaling</vt:lpstr>
      <vt:lpstr>Solutions to Poor Scaling</vt:lpstr>
      <vt:lpstr>Example Protocols</vt:lpstr>
      <vt:lpstr>Protocol Comparison</vt:lpstr>
      <vt:lpstr>Factors to Consider</vt:lpstr>
      <vt:lpstr>Protocol Trade-Offs</vt:lpstr>
    </vt:vector>
  </TitlesOfParts>
  <Company>NCSU ECE Department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Serial Communications</dc:title>
  <dc:creator>Alex Dean/Jim Conrad</dc:creator>
  <cp:lastModifiedBy>Alex Dean</cp:lastModifiedBy>
  <cp:revision>429</cp:revision>
  <cp:lastPrinted>2016-10-10T13:23:33Z</cp:lastPrinted>
  <dcterms:created xsi:type="dcterms:W3CDTF">2002-08-12T14:57:34Z</dcterms:created>
  <dcterms:modified xsi:type="dcterms:W3CDTF">2020-01-10T18:06:20Z</dcterms:modified>
</cp:coreProperties>
</file>