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73" r:id="rId9"/>
    <p:sldId id="277" r:id="rId10"/>
    <p:sldId id="274" r:id="rId11"/>
    <p:sldId id="269" r:id="rId12"/>
    <p:sldId id="270" r:id="rId13"/>
    <p:sldId id="271" r:id="rId14"/>
    <p:sldId id="272" r:id="rId15"/>
    <p:sldId id="275" r:id="rId16"/>
    <p:sldId id="268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53BA9F-1CF6-4686-880F-69A0277EBA87}">
          <p14:sldIdLst>
            <p14:sldId id="256"/>
            <p14:sldId id="257"/>
            <p14:sldId id="258"/>
            <p14:sldId id="262"/>
            <p14:sldId id="259"/>
            <p14:sldId id="260"/>
            <p14:sldId id="264"/>
            <p14:sldId id="273"/>
            <p14:sldId id="277"/>
            <p14:sldId id="274"/>
            <p14:sldId id="269"/>
            <p14:sldId id="270"/>
            <p14:sldId id="271"/>
            <p14:sldId id="272"/>
            <p14:sldId id="275"/>
          </p14:sldIdLst>
        </p14:section>
        <p14:section name="Untitled Section" id="{007D8EF0-D52C-4E7B-B608-782B21DA2C08}">
          <p14:sldIdLst>
            <p14:sldId id="268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79647-A6EA-44E1-8C6C-CC5925AC510D}" type="datetimeFigureOut">
              <a:rPr lang="it-IT" smtClean="0"/>
              <a:t>08/12/2016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C0FD4-D19F-4006-9F00-BD05C94BAC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93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2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092603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785384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851343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035483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358368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33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995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82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65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26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72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56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12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98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99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16 dicembre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653D3E-F214-43AF-AF31-DF8E502010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13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Analisi e sviluppo di un gestore di dati personali secondo il modello </a:t>
            </a:r>
            <a:r>
              <a:rPr lang="it-IT" dirty="0" err="1"/>
              <a:t>MyData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366" y="4462502"/>
            <a:ext cx="3624649" cy="1289546"/>
          </a:xfrm>
        </p:spPr>
        <p:txBody>
          <a:bodyPr>
            <a:normAutofit/>
          </a:bodyPr>
          <a:lstStyle/>
          <a:p>
            <a:r>
              <a:rPr lang="en-GB" dirty="0"/>
              <a:t>Anno </a:t>
            </a:r>
            <a:r>
              <a:rPr lang="en-GB" dirty="0" err="1"/>
              <a:t>Accademico</a:t>
            </a:r>
            <a:r>
              <a:rPr lang="en-GB" dirty="0"/>
              <a:t> 2015/2016</a:t>
            </a:r>
          </a:p>
          <a:p>
            <a:r>
              <a:rPr lang="en-GB" dirty="0" err="1"/>
              <a:t>Sessione</a:t>
            </a:r>
            <a:r>
              <a:rPr lang="en-GB" dirty="0"/>
              <a:t> II</a:t>
            </a:r>
          </a:p>
          <a:p>
            <a:r>
              <a:rPr lang="en-GB" dirty="0"/>
              <a:t>16 </a:t>
            </a:r>
            <a:r>
              <a:rPr lang="en-GB" dirty="0" err="1"/>
              <a:t>Dicembre</a:t>
            </a:r>
            <a:r>
              <a:rPr lang="en-GB" dirty="0"/>
              <a:t> 2016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425849" y="4462502"/>
            <a:ext cx="4479783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Candidato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Giada Martina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Stivala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Relatore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Chiar.mo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Prof.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Marco Prandini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Correlatore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Dott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Andrea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Melis</a:t>
            </a:r>
            <a:endParaRPr lang="it-I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9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Estendibilità</a:t>
            </a:r>
            <a:r>
              <a:rPr lang="en-GB" dirty="0"/>
              <a:t>: </a:t>
            </a:r>
            <a:r>
              <a:rPr lang="en-GB" dirty="0" err="1"/>
              <a:t>aggiunta</a:t>
            </a:r>
            <a:r>
              <a:rPr lang="en-GB" dirty="0"/>
              <a:t> di </a:t>
            </a:r>
            <a:r>
              <a:rPr lang="en-GB" dirty="0" err="1"/>
              <a:t>nuovi</a:t>
            </a:r>
            <a:r>
              <a:rPr lang="en-GB" dirty="0"/>
              <a:t> </a:t>
            </a:r>
            <a:r>
              <a:rPr lang="en-GB" dirty="0" err="1"/>
              <a:t>servizi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68811"/>
            <a:ext cx="7913329" cy="2272551"/>
          </a:xfrm>
        </p:spPr>
        <p:txBody>
          <a:bodyPr/>
          <a:lstStyle/>
          <a:p>
            <a:r>
              <a:rPr lang="en-GB" dirty="0" err="1"/>
              <a:t>Uso</a:t>
            </a:r>
            <a:r>
              <a:rPr lang="en-GB" dirty="0"/>
              <a:t> del </a:t>
            </a:r>
            <a:r>
              <a:rPr lang="en-GB" dirty="0" err="1"/>
              <a:t>componente</a:t>
            </a:r>
            <a:r>
              <a:rPr lang="en-GB" dirty="0"/>
              <a:t> di </a:t>
            </a:r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suggerimenti</a:t>
            </a:r>
            <a:r>
              <a:rPr lang="en-GB" dirty="0"/>
              <a:t> di </a:t>
            </a:r>
            <a:r>
              <a:rPr lang="en-GB" dirty="0" err="1"/>
              <a:t>viaggio</a:t>
            </a:r>
            <a:r>
              <a:rPr lang="en-GB" dirty="0"/>
              <a:t> (</a:t>
            </a:r>
            <a:r>
              <a:rPr lang="en-GB" i="1" dirty="0" err="1"/>
              <a:t>Suggester</a:t>
            </a:r>
            <a:r>
              <a:rPr lang="en-GB" i="1" dirty="0"/>
              <a:t> Manager</a:t>
            </a:r>
            <a:r>
              <a:rPr lang="en-GB" dirty="0"/>
              <a:t>) </a:t>
            </a:r>
            <a:r>
              <a:rPr lang="en-GB" dirty="0" err="1"/>
              <a:t>attraverso</a:t>
            </a:r>
            <a:r>
              <a:rPr lang="en-GB" dirty="0"/>
              <a:t> wrapper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separano</a:t>
            </a:r>
            <a:r>
              <a:rPr lang="en-GB" dirty="0"/>
              <a:t> la </a:t>
            </a:r>
            <a:r>
              <a:rPr lang="en-GB" dirty="0" err="1"/>
              <a:t>logica</a:t>
            </a:r>
            <a:r>
              <a:rPr lang="en-GB" dirty="0"/>
              <a:t> di business dal </a:t>
            </a:r>
            <a:r>
              <a:rPr lang="en-GB" dirty="0" err="1"/>
              <a:t>funzionamento</a:t>
            </a:r>
            <a:r>
              <a:rPr lang="en-GB" dirty="0"/>
              <a:t> </a:t>
            </a:r>
            <a:r>
              <a:rPr lang="en-GB" dirty="0" err="1"/>
              <a:t>dell’architettura</a:t>
            </a:r>
            <a:endParaRPr lang="en-GB" dirty="0"/>
          </a:p>
          <a:p>
            <a:pPr lvl="1"/>
            <a:r>
              <a:rPr lang="en-GB" dirty="0" err="1"/>
              <a:t>Dall’esterno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invoca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metodo</a:t>
            </a:r>
            <a:r>
              <a:rPr lang="en-GB" dirty="0"/>
              <a:t> </a:t>
            </a:r>
            <a:r>
              <a:rPr lang="en-GB" i="1" dirty="0" err="1"/>
              <a:t>provideService</a:t>
            </a:r>
            <a:r>
              <a:rPr lang="en-GB" i="1" dirty="0"/>
              <a:t>(</a:t>
            </a:r>
            <a:r>
              <a:rPr lang="en-GB" i="1" dirty="0" err="1"/>
              <a:t>IUser</a:t>
            </a:r>
            <a:r>
              <a:rPr lang="en-GB" i="1" dirty="0"/>
              <a:t> user)</a:t>
            </a:r>
          </a:p>
          <a:p>
            <a:pPr lvl="1"/>
            <a:r>
              <a:rPr lang="en-GB" i="1" dirty="0" err="1"/>
              <a:t>AbstractService</a:t>
            </a:r>
            <a:r>
              <a:rPr lang="en-GB" i="1" dirty="0"/>
              <a:t> </a:t>
            </a:r>
            <a:r>
              <a:rPr lang="en-GB" dirty="0" err="1"/>
              <a:t>fattorizza</a:t>
            </a:r>
            <a:r>
              <a:rPr lang="en-GB" dirty="0"/>
              <a:t> le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comuni</a:t>
            </a:r>
            <a:r>
              <a:rPr lang="en-GB" dirty="0"/>
              <a:t> a </a:t>
            </a:r>
            <a:r>
              <a:rPr lang="en-GB" dirty="0" err="1"/>
              <a:t>tutti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servizi</a:t>
            </a:r>
            <a:endParaRPr lang="en-GB" dirty="0"/>
          </a:p>
          <a:p>
            <a:pPr lvl="1"/>
            <a:r>
              <a:rPr lang="en-GB" dirty="0"/>
              <a:t>Il </a:t>
            </a:r>
            <a:r>
              <a:rPr lang="en-GB" dirty="0" err="1"/>
              <a:t>servizio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solo </a:t>
            </a:r>
            <a:r>
              <a:rPr lang="en-GB" dirty="0" err="1"/>
              <a:t>dichiarare</a:t>
            </a:r>
            <a:r>
              <a:rPr lang="en-GB" dirty="0"/>
              <a:t> le </a:t>
            </a:r>
            <a:r>
              <a:rPr lang="en-GB" dirty="0" err="1"/>
              <a:t>risorse</a:t>
            </a:r>
            <a:r>
              <a:rPr lang="en-GB" dirty="0"/>
              <a:t> </a:t>
            </a:r>
            <a:r>
              <a:rPr lang="en-GB" dirty="0" err="1"/>
              <a:t>necessarie</a:t>
            </a:r>
            <a:r>
              <a:rPr lang="en-GB" dirty="0"/>
              <a:t> al </a:t>
            </a:r>
            <a:r>
              <a:rPr lang="en-GB" dirty="0" err="1"/>
              <a:t>suo</a:t>
            </a:r>
            <a:r>
              <a:rPr lang="en-GB" dirty="0"/>
              <a:t> </a:t>
            </a:r>
            <a:r>
              <a:rPr lang="en-GB" dirty="0" err="1"/>
              <a:t>funzionamento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10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930401"/>
            <a:ext cx="8596667" cy="14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Testing (1)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11</a:t>
            </a:fld>
            <a:endParaRPr 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119" y="1930399"/>
            <a:ext cx="3935883" cy="4091247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930400"/>
            <a:ext cx="4187194" cy="4110962"/>
          </a:xfrm>
        </p:spPr>
        <p:txBody>
          <a:bodyPr/>
          <a:lstStyle/>
          <a:p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ritirare</a:t>
            </a:r>
            <a:r>
              <a:rPr lang="en-GB" dirty="0"/>
              <a:t> o </a:t>
            </a:r>
            <a:r>
              <a:rPr lang="en-GB" dirty="0" err="1"/>
              <a:t>disabilitare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permesso</a:t>
            </a:r>
            <a:r>
              <a:rPr lang="en-GB" dirty="0"/>
              <a:t> </a:t>
            </a:r>
            <a:r>
              <a:rPr lang="en-GB" dirty="0" err="1"/>
              <a:t>corrente</a:t>
            </a:r>
            <a:r>
              <a:rPr lang="en-GB" dirty="0"/>
              <a:t> per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servizio</a:t>
            </a:r>
            <a:r>
              <a:rPr lang="en-GB" dirty="0"/>
              <a:t> </a:t>
            </a:r>
            <a:r>
              <a:rPr lang="en-GB" dirty="0" err="1"/>
              <a:t>selezionato</a:t>
            </a:r>
            <a:r>
              <a:rPr lang="en-GB" dirty="0"/>
              <a:t>;</a:t>
            </a:r>
          </a:p>
          <a:p>
            <a:r>
              <a:rPr lang="en-GB" dirty="0" err="1"/>
              <a:t>Visualizzazione</a:t>
            </a:r>
            <a:r>
              <a:rPr lang="en-GB" dirty="0"/>
              <a:t> </a:t>
            </a:r>
            <a:r>
              <a:rPr lang="en-GB" dirty="0" err="1"/>
              <a:t>storico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permessi</a:t>
            </a:r>
            <a:r>
              <a:rPr lang="en-GB" dirty="0"/>
              <a:t> </a:t>
            </a:r>
            <a:r>
              <a:rPr lang="en-GB" dirty="0" err="1"/>
              <a:t>assegnati</a:t>
            </a:r>
            <a:r>
              <a:rPr lang="en-GB" dirty="0"/>
              <a:t> al </a:t>
            </a:r>
            <a:r>
              <a:rPr lang="en-GB" dirty="0" err="1"/>
              <a:t>servizio</a:t>
            </a:r>
            <a:r>
              <a:rPr lang="en-GB" dirty="0"/>
              <a:t>;</a:t>
            </a:r>
          </a:p>
          <a:p>
            <a:r>
              <a:rPr lang="en-GB" dirty="0" err="1"/>
              <a:t>Aggiunta</a:t>
            </a:r>
            <a:r>
              <a:rPr lang="en-GB" dirty="0"/>
              <a:t> di </a:t>
            </a:r>
            <a:r>
              <a:rPr lang="en-GB" dirty="0" err="1"/>
              <a:t>nuovi</a:t>
            </a:r>
            <a:r>
              <a:rPr lang="en-GB" dirty="0"/>
              <a:t> </a:t>
            </a:r>
            <a:r>
              <a:rPr lang="en-GB" dirty="0" err="1"/>
              <a:t>servizi</a:t>
            </a:r>
            <a:r>
              <a:rPr lang="en-GB" dirty="0"/>
              <a:t> o </a:t>
            </a:r>
            <a:r>
              <a:rPr lang="en-GB" dirty="0" err="1"/>
              <a:t>erogazione</a:t>
            </a:r>
            <a:r>
              <a:rPr lang="en-GB" dirty="0"/>
              <a:t> di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selezionato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menù</a:t>
            </a:r>
            <a:r>
              <a:rPr lang="en-GB" dirty="0"/>
              <a:t> a </a:t>
            </a:r>
            <a:r>
              <a:rPr lang="en-GB" dirty="0" err="1"/>
              <a:t>tendina</a:t>
            </a:r>
            <a:r>
              <a:rPr lang="en-GB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716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86727"/>
            <a:ext cx="5743232" cy="3598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GB" dirty="0"/>
              <a:t>Testing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157" y="2160589"/>
            <a:ext cx="237684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Erogazione</a:t>
            </a:r>
            <a:r>
              <a:rPr lang="en-GB" dirty="0"/>
              <a:t> del </a:t>
            </a:r>
            <a:r>
              <a:rPr lang="en-GB" dirty="0" err="1"/>
              <a:t>servizio</a:t>
            </a:r>
            <a:r>
              <a:rPr lang="en-GB" dirty="0"/>
              <a:t> MLNT:</a:t>
            </a:r>
          </a:p>
          <a:p>
            <a:r>
              <a:rPr lang="en-GB" dirty="0" err="1"/>
              <a:t>Flusso</a:t>
            </a:r>
            <a:r>
              <a:rPr lang="en-GB" dirty="0"/>
              <a:t> in input </a:t>
            </a:r>
          </a:p>
          <a:p>
            <a:r>
              <a:rPr lang="en-GB" dirty="0" err="1"/>
              <a:t>Flusso</a:t>
            </a:r>
            <a:r>
              <a:rPr lang="en-GB" dirty="0"/>
              <a:t> in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/>
              <a:t>16 dicembre 2016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8653D3E-F214-43AF-AF31-DF8E502010B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61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2159331"/>
            <a:ext cx="3854481" cy="1954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n-GB" dirty="0"/>
              <a:t>Testing (3)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visualizzare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per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permesso</a:t>
            </a:r>
            <a:r>
              <a:rPr lang="en-GB" dirty="0"/>
              <a:t> </a:t>
            </a:r>
            <a:r>
              <a:rPr lang="en-GB" dirty="0" err="1"/>
              <a:t>correntemente</a:t>
            </a:r>
            <a:r>
              <a:rPr lang="en-GB" dirty="0"/>
              <a:t> </a:t>
            </a:r>
            <a:r>
              <a:rPr lang="en-GB" dirty="0" err="1"/>
              <a:t>attivo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79155" y="6041362"/>
            <a:ext cx="1437917" cy="365125"/>
          </a:xfrm>
        </p:spPr>
        <p:txBody>
          <a:bodyPr>
            <a:normAutofit/>
          </a:bodyPr>
          <a:lstStyle/>
          <a:p>
            <a:r>
              <a:rPr lang="it-IT"/>
              <a:t>16 dicembre 2016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8653D3E-F214-43AF-AF31-DF8E502010B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43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Conclusioni</a:t>
            </a:r>
            <a:r>
              <a:rPr lang="en-GB" dirty="0"/>
              <a:t> e </a:t>
            </a:r>
            <a:r>
              <a:rPr lang="en-GB" dirty="0" err="1"/>
              <a:t>sviluppi</a:t>
            </a:r>
            <a:r>
              <a:rPr lang="en-GB" dirty="0"/>
              <a:t> </a:t>
            </a:r>
            <a:r>
              <a:rPr lang="en-GB" dirty="0" err="1"/>
              <a:t>futuri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di </a:t>
            </a:r>
            <a:r>
              <a:rPr lang="en-GB" dirty="0" err="1"/>
              <a:t>un’infrastruttura</a:t>
            </a:r>
            <a:r>
              <a:rPr lang="en-GB" dirty="0"/>
              <a:t> </a:t>
            </a:r>
            <a:r>
              <a:rPr lang="en-GB" dirty="0" err="1"/>
              <a:t>MyData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scala</a:t>
            </a:r>
            <a:r>
              <a:rPr lang="en-GB" dirty="0"/>
              <a:t> </a:t>
            </a:r>
            <a:r>
              <a:rPr lang="en-GB" dirty="0" err="1"/>
              <a:t>ridotta</a:t>
            </a:r>
            <a:r>
              <a:rPr lang="en-GB" dirty="0"/>
              <a:t>;</a:t>
            </a:r>
          </a:p>
          <a:p>
            <a:r>
              <a:rPr lang="en-GB" dirty="0"/>
              <a:t>Testing </a:t>
            </a:r>
            <a:r>
              <a:rPr lang="en-GB" dirty="0" err="1"/>
              <a:t>effettuato</a:t>
            </a:r>
            <a:r>
              <a:rPr lang="en-GB" dirty="0"/>
              <a:t> con un </a:t>
            </a:r>
            <a:r>
              <a:rPr lang="en-GB" dirty="0" err="1"/>
              <a:t>servizio</a:t>
            </a:r>
            <a:r>
              <a:rPr lang="en-GB" dirty="0"/>
              <a:t> di </a:t>
            </a:r>
            <a:r>
              <a:rPr lang="en-GB" dirty="0" err="1"/>
              <a:t>previsione</a:t>
            </a:r>
            <a:r>
              <a:rPr lang="en-GB" dirty="0"/>
              <a:t> del </a:t>
            </a:r>
            <a:r>
              <a:rPr lang="en-GB" dirty="0" err="1"/>
              <a:t>prossimo</a:t>
            </a:r>
            <a:r>
              <a:rPr lang="en-GB" dirty="0"/>
              <a:t> </a:t>
            </a:r>
            <a:r>
              <a:rPr lang="en-GB" dirty="0" err="1"/>
              <a:t>viaggio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probabile</a:t>
            </a:r>
            <a:r>
              <a:rPr lang="en-GB" dirty="0"/>
              <a:t> e Personal Data Vault.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Possibili</a:t>
            </a:r>
            <a:r>
              <a:rPr lang="en-GB" dirty="0"/>
              <a:t> </a:t>
            </a:r>
            <a:r>
              <a:rPr lang="en-GB" dirty="0" err="1"/>
              <a:t>sviluppi</a:t>
            </a:r>
            <a:r>
              <a:rPr lang="en-GB" dirty="0"/>
              <a:t> </a:t>
            </a:r>
            <a:r>
              <a:rPr lang="en-GB" dirty="0" err="1"/>
              <a:t>futuri</a:t>
            </a:r>
            <a:r>
              <a:rPr lang="en-GB" dirty="0"/>
              <a:t>:</a:t>
            </a:r>
          </a:p>
          <a:p>
            <a:r>
              <a:rPr lang="en-GB" dirty="0" err="1"/>
              <a:t>Miglioramento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strato</a:t>
            </a:r>
            <a:r>
              <a:rPr lang="en-GB" dirty="0"/>
              <a:t> di </a:t>
            </a:r>
            <a:r>
              <a:rPr lang="en-GB" dirty="0" err="1"/>
              <a:t>persistenza</a:t>
            </a:r>
            <a:r>
              <a:rPr lang="en-GB" dirty="0"/>
              <a:t>;</a:t>
            </a:r>
          </a:p>
          <a:p>
            <a:r>
              <a:rPr lang="en-GB" dirty="0" err="1"/>
              <a:t>Implementazione</a:t>
            </a:r>
            <a:r>
              <a:rPr lang="en-GB" dirty="0"/>
              <a:t> di </a:t>
            </a:r>
            <a:r>
              <a:rPr lang="en-GB" dirty="0" err="1"/>
              <a:t>controlli</a:t>
            </a:r>
            <a:r>
              <a:rPr lang="en-GB" dirty="0"/>
              <a:t> di </a:t>
            </a:r>
            <a:r>
              <a:rPr lang="en-GB" dirty="0" err="1"/>
              <a:t>sicurezza</a:t>
            </a:r>
            <a:r>
              <a:rPr lang="en-GB" dirty="0"/>
              <a:t> </a:t>
            </a:r>
            <a:r>
              <a:rPr lang="en-GB" dirty="0" err="1"/>
              <a:t>adeguati</a:t>
            </a:r>
            <a:r>
              <a:rPr lang="en-GB" dirty="0"/>
              <a:t>.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69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15</a:t>
            </a:fld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983645" y="3639310"/>
            <a:ext cx="7984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Grazie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per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l’attenzione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576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0" y="2654675"/>
            <a:ext cx="5209297" cy="289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GB" dirty="0" err="1"/>
              <a:t>Implementazione</a:t>
            </a:r>
            <a:r>
              <a:rPr lang="en-GB" dirty="0"/>
              <a:t> di un </a:t>
            </a:r>
            <a:r>
              <a:rPr lang="en-GB" dirty="0" err="1"/>
              <a:t>protocollo</a:t>
            </a:r>
            <a:r>
              <a:rPr lang="en-GB" dirty="0"/>
              <a:t> di </a:t>
            </a:r>
            <a:r>
              <a:rPr lang="en-GB" dirty="0" err="1"/>
              <a:t>comunicazione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le </a:t>
            </a:r>
            <a:r>
              <a:rPr lang="en-GB" dirty="0" err="1"/>
              <a:t>entità</a:t>
            </a:r>
            <a:endParaRPr lang="it-I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err="1"/>
              <a:t>Esempio</a:t>
            </a:r>
            <a:r>
              <a:rPr lang="en-US" sz="1500" dirty="0"/>
              <a:t> di </a:t>
            </a:r>
            <a:r>
              <a:rPr lang="en-US" sz="1500" dirty="0" err="1"/>
              <a:t>riferimento</a:t>
            </a:r>
            <a:r>
              <a:rPr lang="en-US" sz="1500" dirty="0"/>
              <a:t>: </a:t>
            </a:r>
            <a:r>
              <a:rPr lang="en-US" sz="1500" dirty="0" err="1"/>
              <a:t>protocollo</a:t>
            </a:r>
            <a:r>
              <a:rPr lang="en-US" sz="1500" dirty="0"/>
              <a:t> OAuth 2.0</a:t>
            </a:r>
          </a:p>
          <a:p>
            <a:r>
              <a:rPr lang="en-US" sz="1500" dirty="0"/>
              <a:t>(A), (B) </a:t>
            </a:r>
            <a:r>
              <a:rPr lang="en-US" sz="1500" dirty="0" err="1"/>
              <a:t>Prevedono</a:t>
            </a:r>
            <a:r>
              <a:rPr lang="en-US" sz="1500" dirty="0"/>
              <a:t> </a:t>
            </a:r>
            <a:r>
              <a:rPr lang="en-US" sz="1500" dirty="0" err="1"/>
              <a:t>l’autenticazione</a:t>
            </a:r>
            <a:r>
              <a:rPr lang="en-US" sz="1500" dirty="0"/>
              <a:t> </a:t>
            </a:r>
            <a:r>
              <a:rPr lang="en-US" sz="1500" dirty="0" err="1"/>
              <a:t>reciproca</a:t>
            </a:r>
            <a:r>
              <a:rPr lang="en-US" sz="1500" dirty="0"/>
              <a:t> e </a:t>
            </a:r>
            <a:r>
              <a:rPr lang="en-US" sz="1500" dirty="0" err="1"/>
              <a:t>l’emissione</a:t>
            </a:r>
            <a:r>
              <a:rPr lang="en-US" sz="1500" dirty="0"/>
              <a:t> di un </a:t>
            </a:r>
            <a:r>
              <a:rPr lang="en-US" sz="1500" i="1" dirty="0" err="1"/>
              <a:t>ServiceConsent</a:t>
            </a:r>
            <a:endParaRPr lang="en-US" sz="1500" i="1" dirty="0"/>
          </a:p>
          <a:p>
            <a:r>
              <a:rPr lang="en-US" sz="1500" dirty="0"/>
              <a:t>(C), (D) </a:t>
            </a:r>
            <a:r>
              <a:rPr lang="en-US" sz="1500" dirty="0" err="1"/>
              <a:t>Richiedono</a:t>
            </a:r>
            <a:r>
              <a:rPr lang="en-US" sz="1500" dirty="0"/>
              <a:t> </a:t>
            </a:r>
            <a:r>
              <a:rPr lang="en-US" sz="1500" dirty="0" err="1"/>
              <a:t>l’accesso</a:t>
            </a:r>
            <a:r>
              <a:rPr lang="en-US" sz="1500" dirty="0"/>
              <a:t> ad </a:t>
            </a:r>
            <a:r>
              <a:rPr lang="en-US" sz="1500" dirty="0" err="1"/>
              <a:t>uno</a:t>
            </a:r>
            <a:r>
              <a:rPr lang="en-US" sz="1500" dirty="0"/>
              <a:t> </a:t>
            </a:r>
            <a:r>
              <a:rPr lang="en-US" sz="1500" dirty="0" err="1"/>
              <a:t>specifico</a:t>
            </a:r>
            <a:r>
              <a:rPr lang="en-US" sz="1500" dirty="0"/>
              <a:t> data set, </a:t>
            </a:r>
            <a:r>
              <a:rPr lang="en-US" sz="1500" dirty="0" err="1"/>
              <a:t>tramite</a:t>
            </a:r>
            <a:r>
              <a:rPr lang="en-US" sz="1500" dirty="0"/>
              <a:t> </a:t>
            </a:r>
            <a:r>
              <a:rPr lang="en-US" sz="1500" dirty="0" err="1"/>
              <a:t>l’emissione</a:t>
            </a:r>
            <a:r>
              <a:rPr lang="en-US" sz="1500" dirty="0"/>
              <a:t> di un </a:t>
            </a:r>
            <a:r>
              <a:rPr lang="en-US" sz="1500" i="1" dirty="0" err="1"/>
              <a:t>DataConsent</a:t>
            </a:r>
            <a:endParaRPr lang="en-US" sz="1500" dirty="0"/>
          </a:p>
          <a:p>
            <a:r>
              <a:rPr lang="en-US" sz="1500" dirty="0"/>
              <a:t>(E), (F) I due </a:t>
            </a:r>
            <a:r>
              <a:rPr lang="en-US" sz="1500" dirty="0" err="1"/>
              <a:t>permessi</a:t>
            </a:r>
            <a:r>
              <a:rPr lang="en-US" sz="1500" dirty="0"/>
              <a:t> </a:t>
            </a:r>
            <a:r>
              <a:rPr lang="en-US" sz="1500" dirty="0" err="1"/>
              <a:t>garantiscono</a:t>
            </a:r>
            <a:r>
              <a:rPr lang="en-US" sz="1500" dirty="0"/>
              <a:t> </a:t>
            </a:r>
            <a:r>
              <a:rPr lang="en-US" sz="1500" dirty="0" err="1"/>
              <a:t>l’accesso</a:t>
            </a:r>
            <a:r>
              <a:rPr lang="en-US" sz="1500" dirty="0"/>
              <a:t> al Personal Data Vault</a:t>
            </a:r>
          </a:p>
          <a:p>
            <a:endParaRPr lang="en-US" sz="1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76495" y="6041362"/>
            <a:ext cx="1440577" cy="365125"/>
          </a:xfrm>
        </p:spPr>
        <p:txBody>
          <a:bodyPr>
            <a:normAutofit/>
          </a:bodyPr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8653D3E-F214-43AF-AF31-DF8E502010B3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704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err="1"/>
              <a:t>Architettura</a:t>
            </a:r>
            <a:r>
              <a:rPr lang="en-GB" dirty="0"/>
              <a:t> del </a:t>
            </a:r>
            <a:r>
              <a:rPr lang="en-GB" dirty="0" err="1"/>
              <a:t>gestore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personali</a:t>
            </a:r>
            <a:r>
              <a:rPr lang="en-GB" dirty="0"/>
              <a:t> (1)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143176" cy="3880773"/>
          </a:xfrm>
        </p:spPr>
        <p:txBody>
          <a:bodyPr>
            <a:normAutofit/>
          </a:bodyPr>
          <a:lstStyle/>
          <a:p>
            <a:r>
              <a:rPr lang="en-GB" dirty="0" err="1"/>
              <a:t>Iscrizione</a:t>
            </a:r>
            <a:r>
              <a:rPr lang="en-GB" dirty="0"/>
              <a:t> di un </a:t>
            </a:r>
            <a:r>
              <a:rPr lang="en-GB" dirty="0" err="1"/>
              <a:t>utente</a:t>
            </a:r>
            <a:r>
              <a:rPr lang="en-GB" dirty="0"/>
              <a:t> </a:t>
            </a:r>
            <a:r>
              <a:rPr lang="en-GB" dirty="0" err="1"/>
              <a:t>presso</a:t>
            </a:r>
            <a:r>
              <a:rPr lang="en-GB" dirty="0"/>
              <a:t> un </a:t>
            </a:r>
            <a:r>
              <a:rPr lang="en-GB" dirty="0" err="1"/>
              <a:t>servizio</a:t>
            </a:r>
            <a:r>
              <a:rPr lang="en-GB" dirty="0"/>
              <a:t> (Sink)</a:t>
            </a:r>
          </a:p>
          <a:p>
            <a:pPr lvl="1"/>
            <a:r>
              <a:rPr lang="en-GB" dirty="0" err="1"/>
              <a:t>Emissione</a:t>
            </a:r>
            <a:r>
              <a:rPr lang="en-GB" dirty="0"/>
              <a:t> di un </a:t>
            </a:r>
            <a:r>
              <a:rPr lang="en-GB" dirty="0" err="1"/>
              <a:t>nuovo</a:t>
            </a:r>
            <a:r>
              <a:rPr lang="en-GB" dirty="0"/>
              <a:t> </a:t>
            </a:r>
            <a:r>
              <a:rPr lang="en-GB" i="1" dirty="0" err="1"/>
              <a:t>ServiceConsent</a:t>
            </a:r>
            <a:endParaRPr lang="en-GB" i="1" dirty="0"/>
          </a:p>
          <a:p>
            <a:pPr lvl="2"/>
            <a:r>
              <a:rPr lang="en-GB" dirty="0" err="1"/>
              <a:t>Autenticazione</a:t>
            </a:r>
            <a:r>
              <a:rPr lang="en-GB" dirty="0"/>
              <a:t> </a:t>
            </a:r>
            <a:r>
              <a:rPr lang="en-GB" dirty="0" err="1"/>
              <a:t>reciproca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</a:t>
            </a:r>
            <a:r>
              <a:rPr lang="en-GB" dirty="0"/>
              <a:t>;</a:t>
            </a:r>
          </a:p>
          <a:p>
            <a:pPr lvl="2"/>
            <a:r>
              <a:rPr lang="en-GB" dirty="0" err="1"/>
              <a:t>Specifica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risorse</a:t>
            </a:r>
            <a:r>
              <a:rPr lang="en-GB" dirty="0"/>
              <a:t> </a:t>
            </a:r>
            <a:r>
              <a:rPr lang="en-GB" dirty="0" err="1"/>
              <a:t>utilizzate</a:t>
            </a:r>
            <a:r>
              <a:rPr lang="en-GB" dirty="0"/>
              <a:t> dal </a:t>
            </a:r>
            <a:r>
              <a:rPr lang="en-GB" dirty="0" err="1"/>
              <a:t>servizio</a:t>
            </a:r>
            <a:r>
              <a:rPr lang="en-GB" dirty="0"/>
              <a:t>;</a:t>
            </a:r>
          </a:p>
          <a:p>
            <a:pPr lvl="2"/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revocato</a:t>
            </a:r>
            <a:r>
              <a:rPr lang="en-GB" dirty="0"/>
              <a:t>, </a:t>
            </a:r>
            <a:r>
              <a:rPr lang="en-GB" dirty="0" err="1"/>
              <a:t>interrompendo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.</a:t>
            </a:r>
          </a:p>
          <a:p>
            <a:r>
              <a:rPr lang="en-GB" dirty="0" err="1"/>
              <a:t>Controllo</a:t>
            </a:r>
            <a:r>
              <a:rPr lang="en-GB" dirty="0"/>
              <a:t> del </a:t>
            </a:r>
            <a:r>
              <a:rPr lang="en-GB" dirty="0" err="1"/>
              <a:t>flusso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in input / output dal Vault (Source)</a:t>
            </a:r>
          </a:p>
          <a:p>
            <a:pPr lvl="1"/>
            <a:r>
              <a:rPr lang="en-GB" dirty="0" err="1"/>
              <a:t>Emissione</a:t>
            </a:r>
            <a:r>
              <a:rPr lang="en-GB" dirty="0"/>
              <a:t> di un </a:t>
            </a:r>
            <a:r>
              <a:rPr lang="en-GB" i="1" dirty="0" err="1"/>
              <a:t>DataConsent</a:t>
            </a:r>
            <a:r>
              <a:rPr lang="en-GB" dirty="0"/>
              <a:t> </a:t>
            </a:r>
            <a:r>
              <a:rPr lang="en-GB" dirty="0" err="1"/>
              <a:t>specifico</a:t>
            </a:r>
            <a:r>
              <a:rPr lang="en-GB" dirty="0"/>
              <a:t> </a:t>
            </a:r>
          </a:p>
          <a:p>
            <a:pPr lvl="2"/>
            <a:r>
              <a:rPr lang="en-GB" i="1" dirty="0" err="1"/>
              <a:t>InputDataConsent</a:t>
            </a:r>
            <a:endParaRPr lang="en-GB" i="1" dirty="0"/>
          </a:p>
          <a:p>
            <a:pPr lvl="2"/>
            <a:r>
              <a:rPr lang="en-GB" i="1" dirty="0" err="1"/>
              <a:t>OutputDataConsent</a:t>
            </a:r>
            <a:endParaRPr lang="en-GB" i="1" dirty="0"/>
          </a:p>
          <a:p>
            <a:pPr lvl="1"/>
            <a:r>
              <a:rPr lang="en-GB" dirty="0" err="1"/>
              <a:t>Utilizzabile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volta</a:t>
            </a:r>
            <a:r>
              <a:rPr lang="en-GB" dirty="0"/>
              <a:t> sola, </a:t>
            </a:r>
            <a:r>
              <a:rPr lang="en-GB" dirty="0" err="1"/>
              <a:t>identifica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da </a:t>
            </a:r>
            <a:r>
              <a:rPr lang="en-GB" dirty="0" err="1"/>
              <a:t>trasmettere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17</a:t>
            </a:fld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10" y="2633142"/>
            <a:ext cx="352474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7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err="1"/>
              <a:t>Architettura</a:t>
            </a:r>
            <a:r>
              <a:rPr lang="en-GB" dirty="0"/>
              <a:t> del </a:t>
            </a:r>
            <a:r>
              <a:rPr lang="en-GB" dirty="0" err="1"/>
              <a:t>gestore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personali</a:t>
            </a:r>
            <a:r>
              <a:rPr lang="en-GB" dirty="0"/>
              <a:t>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7913329" cy="3880773"/>
          </a:xfrm>
        </p:spPr>
        <p:txBody>
          <a:bodyPr>
            <a:normAutofit/>
          </a:bodyPr>
          <a:lstStyle/>
          <a:p>
            <a:r>
              <a:rPr lang="en-GB" dirty="0" err="1"/>
              <a:t>L’iscrizione</a:t>
            </a:r>
            <a:r>
              <a:rPr lang="en-GB" dirty="0"/>
              <a:t> di un </a:t>
            </a:r>
            <a:r>
              <a:rPr lang="en-GB" dirty="0" err="1"/>
              <a:t>servizio</a:t>
            </a:r>
            <a:r>
              <a:rPr lang="en-GB" dirty="0"/>
              <a:t> </a:t>
            </a:r>
            <a:r>
              <a:rPr lang="en-GB" dirty="0" err="1"/>
              <a:t>presso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Service Registry lo </a:t>
            </a:r>
            <a:r>
              <a:rPr lang="en-GB" dirty="0" err="1"/>
              <a:t>rende</a:t>
            </a:r>
            <a:r>
              <a:rPr lang="en-GB" dirty="0"/>
              <a:t> </a:t>
            </a:r>
            <a:r>
              <a:rPr lang="en-GB" dirty="0" err="1"/>
              <a:t>raggiungibile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</a:t>
            </a:r>
            <a:r>
              <a:rPr lang="en-GB" dirty="0" err="1"/>
              <a:t>dell’infrastruttura</a:t>
            </a:r>
            <a:r>
              <a:rPr lang="en-GB" dirty="0"/>
              <a:t> </a:t>
            </a:r>
            <a:r>
              <a:rPr lang="en-GB" dirty="0" err="1"/>
              <a:t>MyData</a:t>
            </a:r>
            <a:endParaRPr lang="en-GB" dirty="0"/>
          </a:p>
          <a:p>
            <a:pPr lvl="1"/>
            <a:r>
              <a:rPr lang="en-GB" dirty="0" err="1"/>
              <a:t>Necessaria</a:t>
            </a:r>
            <a:r>
              <a:rPr lang="en-GB" dirty="0"/>
              <a:t> per </a:t>
            </a:r>
            <a:r>
              <a:rPr lang="en-GB" dirty="0" err="1"/>
              <a:t>l’interazione</a:t>
            </a:r>
            <a:r>
              <a:rPr lang="en-GB" dirty="0"/>
              <a:t> con </a:t>
            </a:r>
            <a:r>
              <a:rPr lang="en-GB" dirty="0" err="1"/>
              <a:t>l’utente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Ne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richiesta</a:t>
            </a:r>
            <a:r>
              <a:rPr lang="en-GB" dirty="0"/>
              <a:t> </a:t>
            </a:r>
            <a:r>
              <a:rPr lang="en-GB" dirty="0" err="1"/>
              <a:t>prova</a:t>
            </a:r>
            <a:r>
              <a:rPr lang="en-GB" dirty="0"/>
              <a:t> ad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emissione</a:t>
            </a:r>
            <a:r>
              <a:rPr lang="en-GB" dirty="0"/>
              <a:t> di </a:t>
            </a:r>
            <a:r>
              <a:rPr lang="en-GB" dirty="0" err="1"/>
              <a:t>ServiceConsent</a:t>
            </a:r>
            <a:r>
              <a:rPr lang="en-GB" dirty="0"/>
              <a:t>.</a:t>
            </a:r>
          </a:p>
          <a:p>
            <a:r>
              <a:rPr lang="en-GB" dirty="0" err="1"/>
              <a:t>Richiede</a:t>
            </a:r>
            <a:r>
              <a:rPr lang="en-GB" dirty="0"/>
              <a:t> la </a:t>
            </a:r>
            <a:r>
              <a:rPr lang="en-GB" dirty="0" err="1"/>
              <a:t>dichiarazione</a:t>
            </a:r>
            <a:r>
              <a:rPr lang="en-GB" dirty="0"/>
              <a:t> a priori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risorse</a:t>
            </a:r>
            <a:r>
              <a:rPr lang="en-GB" dirty="0"/>
              <a:t> </a:t>
            </a:r>
            <a:r>
              <a:rPr lang="en-GB" dirty="0" err="1"/>
              <a:t>necessarie</a:t>
            </a:r>
            <a:r>
              <a:rPr lang="en-GB" dirty="0"/>
              <a:t> al </a:t>
            </a:r>
            <a:r>
              <a:rPr lang="en-GB" dirty="0" err="1"/>
              <a:t>suo</a:t>
            </a:r>
            <a:r>
              <a:rPr lang="en-GB" dirty="0"/>
              <a:t> </a:t>
            </a:r>
            <a:r>
              <a:rPr lang="en-GB" dirty="0" err="1"/>
              <a:t>funzionamento</a:t>
            </a:r>
            <a:r>
              <a:rPr lang="en-GB" dirty="0"/>
              <a:t> (</a:t>
            </a:r>
            <a:r>
              <a:rPr lang="en-GB" i="1" dirty="0"/>
              <a:t>Metadata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Non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emessi</a:t>
            </a:r>
            <a:r>
              <a:rPr lang="en-GB" dirty="0"/>
              <a:t> Consent per </a:t>
            </a:r>
            <a:r>
              <a:rPr lang="en-GB" dirty="0" err="1"/>
              <a:t>risorse</a:t>
            </a:r>
            <a:r>
              <a:rPr lang="en-GB" dirty="0"/>
              <a:t> </a:t>
            </a:r>
            <a:r>
              <a:rPr lang="en-GB" dirty="0" err="1"/>
              <a:t>esterne</a:t>
            </a:r>
            <a:r>
              <a:rPr lang="en-GB" dirty="0"/>
              <a:t> a tale </a:t>
            </a:r>
            <a:r>
              <a:rPr lang="en-GB" dirty="0" err="1"/>
              <a:t>insieme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18</a:t>
            </a:fld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748236"/>
            <a:ext cx="119971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err="1"/>
              <a:t>Architettura</a:t>
            </a:r>
            <a:r>
              <a:rPr lang="en-GB" dirty="0"/>
              <a:t> del </a:t>
            </a:r>
            <a:r>
              <a:rPr lang="en-GB" dirty="0" err="1"/>
              <a:t>gestore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personali</a:t>
            </a:r>
            <a:r>
              <a:rPr lang="en-GB" dirty="0"/>
              <a:t> (3)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669585" cy="3880773"/>
          </a:xfrm>
        </p:spPr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i="1" dirty="0" err="1"/>
              <a:t>MyData</a:t>
            </a:r>
            <a:r>
              <a:rPr lang="en-GB" i="1" dirty="0"/>
              <a:t> </a:t>
            </a:r>
            <a:r>
              <a:rPr lang="en-GB" dirty="0" err="1"/>
              <a:t>gestisce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utenti</a:t>
            </a:r>
            <a:r>
              <a:rPr lang="en-GB" dirty="0"/>
              <a:t> </a:t>
            </a:r>
            <a:r>
              <a:rPr lang="en-GB" dirty="0" err="1"/>
              <a:t>iscritti</a:t>
            </a:r>
            <a:r>
              <a:rPr lang="en-GB" dirty="0"/>
              <a:t>;</a:t>
            </a:r>
          </a:p>
          <a:p>
            <a:r>
              <a:rPr lang="en-GB" dirty="0"/>
              <a:t>Ad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utente</a:t>
            </a:r>
            <a:r>
              <a:rPr lang="en-GB" dirty="0"/>
              <a:t> è </a:t>
            </a:r>
            <a:r>
              <a:rPr lang="en-GB" dirty="0" err="1"/>
              <a:t>associato</a:t>
            </a:r>
            <a:r>
              <a:rPr lang="en-GB" dirty="0"/>
              <a:t> un Personal Data Vault</a:t>
            </a:r>
          </a:p>
          <a:p>
            <a:pPr lvl="1"/>
            <a:r>
              <a:rPr lang="en-GB" dirty="0" err="1"/>
              <a:t>L’accesso</a:t>
            </a:r>
            <a:r>
              <a:rPr lang="en-GB" dirty="0"/>
              <a:t> </a:t>
            </a:r>
            <a:r>
              <a:rPr lang="en-GB" dirty="0" err="1"/>
              <a:t>ai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avviene</a:t>
            </a:r>
            <a:r>
              <a:rPr lang="en-GB" dirty="0"/>
              <a:t> </a:t>
            </a:r>
            <a:r>
              <a:rPr lang="en-GB" dirty="0" err="1"/>
              <a:t>tramite</a:t>
            </a:r>
            <a:r>
              <a:rPr lang="en-GB" dirty="0"/>
              <a:t> </a:t>
            </a:r>
            <a:r>
              <a:rPr lang="en-GB" dirty="0" err="1"/>
              <a:t>richiesta</a:t>
            </a:r>
            <a:r>
              <a:rPr lang="en-GB" dirty="0"/>
              <a:t> a </a:t>
            </a:r>
            <a:r>
              <a:rPr lang="en-GB" i="1" dirty="0" err="1"/>
              <a:t>MyData</a:t>
            </a:r>
            <a:endParaRPr lang="en-GB" i="1" dirty="0"/>
          </a:p>
          <a:p>
            <a:r>
              <a:rPr lang="en-GB" dirty="0" err="1"/>
              <a:t>L’unità</a:t>
            </a:r>
            <a:r>
              <a:rPr lang="en-GB" dirty="0"/>
              <a:t> di </a:t>
            </a:r>
            <a:r>
              <a:rPr lang="en-GB" dirty="0" err="1"/>
              <a:t>trasferimento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è un </a:t>
            </a:r>
            <a:r>
              <a:rPr lang="en-GB" dirty="0" err="1"/>
              <a:t>DataSet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19</a:t>
            </a:fld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10" y="2748236"/>
            <a:ext cx="317226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5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MyData</a:t>
            </a:r>
            <a:r>
              <a:rPr lang="it-IT" dirty="0"/>
              <a:t> – Contesto di sviluppo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Progetto</a:t>
            </a:r>
            <a:r>
              <a:rPr lang="en-GB" dirty="0"/>
              <a:t> </a:t>
            </a:r>
            <a:r>
              <a:rPr lang="en-GB" dirty="0" err="1"/>
              <a:t>finlandese</a:t>
            </a:r>
            <a:r>
              <a:rPr lang="en-GB" dirty="0"/>
              <a:t> </a:t>
            </a:r>
            <a:r>
              <a:rPr lang="en-GB" dirty="0" err="1"/>
              <a:t>iniziato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Marzo</a:t>
            </a:r>
            <a:r>
              <a:rPr lang="en-GB" dirty="0"/>
              <a:t> 2016 e </a:t>
            </a:r>
            <a:r>
              <a:rPr lang="en-GB" dirty="0" err="1"/>
              <a:t>portato</a:t>
            </a:r>
            <a:r>
              <a:rPr lang="en-GB" dirty="0"/>
              <a:t> </a:t>
            </a:r>
            <a:r>
              <a:rPr lang="en-GB" dirty="0" err="1"/>
              <a:t>avanti</a:t>
            </a:r>
            <a:r>
              <a:rPr lang="en-GB" dirty="0"/>
              <a:t> </a:t>
            </a:r>
            <a:r>
              <a:rPr lang="en-GB" dirty="0" err="1"/>
              <a:t>dall’università</a:t>
            </a:r>
            <a:r>
              <a:rPr lang="en-GB" dirty="0"/>
              <a:t> di Aalto</a:t>
            </a:r>
          </a:p>
          <a:p>
            <a:r>
              <a:rPr lang="en-GB" dirty="0"/>
              <a:t>Ha come </a:t>
            </a:r>
            <a:r>
              <a:rPr lang="en-GB" dirty="0" err="1"/>
              <a:t>principi</a:t>
            </a:r>
            <a:r>
              <a:rPr lang="en-GB" dirty="0"/>
              <a:t> </a:t>
            </a:r>
            <a:r>
              <a:rPr lang="en-GB" dirty="0" err="1"/>
              <a:t>fondamentali</a:t>
            </a:r>
            <a:endParaRPr lang="en-GB" dirty="0"/>
          </a:p>
          <a:p>
            <a:pPr lvl="1"/>
            <a:r>
              <a:rPr lang="en-GB" dirty="0"/>
              <a:t>La </a:t>
            </a:r>
            <a:r>
              <a:rPr lang="en-GB" dirty="0" err="1"/>
              <a:t>centralità</a:t>
            </a:r>
            <a:r>
              <a:rPr lang="en-GB" dirty="0"/>
              <a:t> </a:t>
            </a:r>
            <a:r>
              <a:rPr lang="en-GB" dirty="0" err="1"/>
              <a:t>dell’utente</a:t>
            </a:r>
            <a:r>
              <a:rPr lang="en-GB" dirty="0"/>
              <a:t>, a cui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forniti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mezzi</a:t>
            </a:r>
            <a:r>
              <a:rPr lang="en-GB" dirty="0"/>
              <a:t> per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controllo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propria</a:t>
            </a:r>
            <a:r>
              <a:rPr lang="en-GB" dirty="0"/>
              <a:t> privacy;</a:t>
            </a:r>
          </a:p>
          <a:p>
            <a:pPr lvl="1"/>
            <a:r>
              <a:rPr lang="en-GB" dirty="0" err="1"/>
              <a:t>L’interoperabilità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La </a:t>
            </a:r>
            <a:r>
              <a:rPr lang="en-GB" dirty="0" err="1"/>
              <a:t>realizzazione</a:t>
            </a:r>
            <a:r>
              <a:rPr lang="en-GB" dirty="0"/>
              <a:t> di un </a:t>
            </a:r>
            <a:r>
              <a:rPr lang="en-GB" dirty="0" err="1"/>
              <a:t>ambiente</a:t>
            </a:r>
            <a:r>
              <a:rPr lang="en-GB" dirty="0"/>
              <a:t> </a:t>
            </a:r>
            <a:r>
              <a:rPr lang="en-GB" dirty="0" err="1"/>
              <a:t>favorevole</a:t>
            </a:r>
            <a:r>
              <a:rPr lang="en-GB" dirty="0"/>
              <a:t> </a:t>
            </a:r>
            <a:r>
              <a:rPr lang="en-GB" dirty="0" err="1"/>
              <a:t>allo</a:t>
            </a:r>
            <a:r>
              <a:rPr lang="en-GB" dirty="0"/>
              <a:t> </a:t>
            </a:r>
            <a:r>
              <a:rPr lang="en-GB" dirty="0" err="1"/>
              <a:t>sviluppo</a:t>
            </a:r>
            <a:r>
              <a:rPr lang="en-GB" dirty="0"/>
              <a:t> di </a:t>
            </a:r>
            <a:r>
              <a:rPr lang="en-GB" dirty="0" err="1"/>
              <a:t>applicazioni</a:t>
            </a:r>
            <a:r>
              <a:rPr lang="en-GB" dirty="0"/>
              <a:t> </a:t>
            </a:r>
            <a:r>
              <a:rPr lang="en-GB" dirty="0" err="1"/>
              <a:t>commerciali</a:t>
            </a:r>
            <a:r>
              <a:rPr lang="en-GB" dirty="0"/>
              <a:t>.</a:t>
            </a:r>
          </a:p>
          <a:p>
            <a:r>
              <a:rPr lang="en-GB" dirty="0"/>
              <a:t>Si </a:t>
            </a:r>
            <a:r>
              <a:rPr lang="en-GB" dirty="0" err="1"/>
              <a:t>propone</a:t>
            </a:r>
            <a:r>
              <a:rPr lang="en-GB" dirty="0"/>
              <a:t> come framework “di basso </a:t>
            </a:r>
            <a:r>
              <a:rPr lang="en-GB" dirty="0" err="1"/>
              <a:t>livello</a:t>
            </a:r>
            <a:r>
              <a:rPr lang="en-GB" dirty="0"/>
              <a:t>” per la </a:t>
            </a:r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centralizzata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, </a:t>
            </a:r>
            <a:r>
              <a:rPr lang="en-GB" dirty="0" err="1"/>
              <a:t>sul</a:t>
            </a:r>
            <a:r>
              <a:rPr lang="en-GB" dirty="0"/>
              <a:t> quale </a:t>
            </a:r>
            <a:r>
              <a:rPr lang="en-GB" dirty="0" err="1"/>
              <a:t>realizzare</a:t>
            </a:r>
            <a:r>
              <a:rPr lang="en-GB" dirty="0"/>
              <a:t> </a:t>
            </a:r>
            <a:r>
              <a:rPr lang="en-GB" dirty="0" err="1"/>
              <a:t>servizi</a:t>
            </a:r>
            <a:r>
              <a:rPr lang="en-GB" dirty="0"/>
              <a:t> </a:t>
            </a:r>
            <a:r>
              <a:rPr lang="en-GB" dirty="0" err="1"/>
              <a:t>MyData</a:t>
            </a:r>
            <a:r>
              <a:rPr lang="en-GB" dirty="0"/>
              <a:t> compliant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9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82" y="952110"/>
            <a:ext cx="3026664" cy="480423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Architettura</a:t>
            </a:r>
            <a:r>
              <a:rPr lang="en-GB" dirty="0"/>
              <a:t> </a:t>
            </a:r>
            <a:r>
              <a:rPr lang="en-GB" dirty="0" err="1"/>
              <a:t>MyData</a:t>
            </a:r>
            <a:r>
              <a:rPr lang="en-GB" dirty="0"/>
              <a:t> (1)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Comprende</a:t>
            </a:r>
            <a:r>
              <a:rPr lang="en-GB" dirty="0"/>
              <a:t> </a:t>
            </a:r>
            <a:r>
              <a:rPr lang="en-GB" dirty="0" err="1"/>
              <a:t>quattro</a:t>
            </a:r>
            <a:r>
              <a:rPr lang="en-GB" dirty="0"/>
              <a:t> </a:t>
            </a:r>
            <a:r>
              <a:rPr lang="en-GB" dirty="0" err="1"/>
              <a:t>principali</a:t>
            </a:r>
            <a:r>
              <a:rPr lang="en-GB" dirty="0"/>
              <a:t> </a:t>
            </a:r>
            <a:r>
              <a:rPr lang="en-GB" dirty="0" err="1"/>
              <a:t>entità</a:t>
            </a:r>
            <a:r>
              <a:rPr lang="en-GB" dirty="0"/>
              <a:t>:</a:t>
            </a:r>
            <a:endParaRPr lang="it-IT" dirty="0"/>
          </a:p>
          <a:p>
            <a:r>
              <a:rPr lang="en-GB" dirty="0" err="1"/>
              <a:t>Utente</a:t>
            </a:r>
            <a:r>
              <a:rPr lang="en-GB" dirty="0"/>
              <a:t> finale;</a:t>
            </a:r>
            <a:endParaRPr lang="it-IT" dirty="0"/>
          </a:p>
          <a:p>
            <a:r>
              <a:rPr lang="it-IT" dirty="0"/>
              <a:t>Operatore </a:t>
            </a:r>
            <a:r>
              <a:rPr lang="it-IT" dirty="0" err="1"/>
              <a:t>MyData</a:t>
            </a:r>
            <a:r>
              <a:rPr lang="it-IT" dirty="0"/>
              <a:t>;</a:t>
            </a:r>
          </a:p>
          <a:p>
            <a:r>
              <a:rPr lang="en-GB" dirty="0"/>
              <a:t>Source o </a:t>
            </a:r>
            <a:r>
              <a:rPr lang="en-GB" dirty="0" err="1"/>
              <a:t>servizio</a:t>
            </a:r>
            <a:r>
              <a:rPr lang="en-GB" dirty="0"/>
              <a:t> “</a:t>
            </a:r>
            <a:r>
              <a:rPr lang="en-GB" dirty="0" err="1"/>
              <a:t>produttore</a:t>
            </a:r>
            <a:r>
              <a:rPr lang="en-GB" dirty="0"/>
              <a:t>”;</a:t>
            </a:r>
          </a:p>
          <a:p>
            <a:r>
              <a:rPr lang="en-GB" dirty="0"/>
              <a:t>Sink o </a:t>
            </a:r>
            <a:r>
              <a:rPr lang="en-GB" dirty="0" err="1"/>
              <a:t>servizio</a:t>
            </a:r>
            <a:r>
              <a:rPr lang="en-GB" dirty="0"/>
              <a:t> “</a:t>
            </a:r>
            <a:r>
              <a:rPr lang="en-GB" dirty="0" err="1"/>
              <a:t>consumatore</a:t>
            </a:r>
            <a:r>
              <a:rPr lang="en-GB" dirty="0"/>
              <a:t>”.</a:t>
            </a:r>
            <a:endParaRPr lang="it-I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46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82" y="952110"/>
            <a:ext cx="3026664" cy="480423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Architettura</a:t>
            </a:r>
            <a:r>
              <a:rPr lang="en-GB" dirty="0"/>
              <a:t> </a:t>
            </a:r>
            <a:r>
              <a:rPr lang="en-GB" dirty="0" err="1"/>
              <a:t>MyData</a:t>
            </a:r>
            <a:r>
              <a:rPr lang="en-GB" dirty="0"/>
              <a:t>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Funzionamento</a:t>
            </a:r>
            <a:r>
              <a:rPr lang="en-GB" dirty="0"/>
              <a:t> </a:t>
            </a:r>
            <a:r>
              <a:rPr lang="en-GB" dirty="0" err="1"/>
              <a:t>basato</a:t>
            </a:r>
            <a:r>
              <a:rPr lang="en-GB" dirty="0"/>
              <a:t> </a:t>
            </a:r>
            <a:r>
              <a:rPr lang="en-GB" dirty="0" err="1"/>
              <a:t>sull’utilizzo</a:t>
            </a:r>
            <a:r>
              <a:rPr lang="en-GB" dirty="0"/>
              <a:t> di </a:t>
            </a:r>
            <a:r>
              <a:rPr lang="en-GB" dirty="0" err="1"/>
              <a:t>permessi</a:t>
            </a:r>
            <a:r>
              <a:rPr lang="en-GB" dirty="0"/>
              <a:t> (“Consent”)</a:t>
            </a:r>
          </a:p>
          <a:p>
            <a:r>
              <a:rPr lang="en-GB" dirty="0" err="1"/>
              <a:t>Permettono</a:t>
            </a:r>
            <a:r>
              <a:rPr lang="en-GB" dirty="0"/>
              <a:t> </a:t>
            </a:r>
            <a:r>
              <a:rPr lang="en-GB" dirty="0" err="1"/>
              <a:t>all’utente</a:t>
            </a:r>
            <a:r>
              <a:rPr lang="en-GB" dirty="0"/>
              <a:t> di </a:t>
            </a:r>
            <a:r>
              <a:rPr lang="en-GB" dirty="0" err="1"/>
              <a:t>definire</a:t>
            </a:r>
            <a:r>
              <a:rPr lang="en-GB" dirty="0"/>
              <a:t> </a:t>
            </a:r>
            <a:r>
              <a:rPr lang="en-GB" dirty="0" err="1"/>
              <a:t>politiche</a:t>
            </a:r>
            <a:r>
              <a:rPr lang="en-GB" dirty="0"/>
              <a:t> di accesso;</a:t>
            </a:r>
          </a:p>
          <a:p>
            <a:r>
              <a:rPr lang="en-GB" dirty="0"/>
              <a:t>Hanno </a:t>
            </a:r>
            <a:r>
              <a:rPr lang="en-GB" dirty="0" err="1"/>
              <a:t>valenza</a:t>
            </a:r>
            <a:r>
              <a:rPr lang="en-GB" dirty="0"/>
              <a:t> </a:t>
            </a:r>
            <a:r>
              <a:rPr lang="en-GB" dirty="0" err="1"/>
              <a:t>legale</a:t>
            </a:r>
            <a:r>
              <a:rPr lang="en-GB" dirty="0"/>
              <a:t> (</a:t>
            </a:r>
            <a:r>
              <a:rPr lang="en-GB" dirty="0" err="1"/>
              <a:t>proposta</a:t>
            </a:r>
            <a:r>
              <a:rPr lang="en-GB" dirty="0"/>
              <a:t> di </a:t>
            </a:r>
            <a:r>
              <a:rPr lang="en-GB" dirty="0" err="1"/>
              <a:t>aderenza</a:t>
            </a:r>
            <a:r>
              <a:rPr lang="en-GB" dirty="0"/>
              <a:t> a </a:t>
            </a:r>
            <a:r>
              <a:rPr lang="en-GB" dirty="0" err="1"/>
              <a:t>leggi</a:t>
            </a:r>
            <a:r>
              <a:rPr lang="en-GB" dirty="0"/>
              <a:t> </a:t>
            </a:r>
            <a:r>
              <a:rPr lang="en-GB" dirty="0" err="1"/>
              <a:t>europee</a:t>
            </a:r>
            <a:r>
              <a:rPr lang="en-GB" dirty="0"/>
              <a:t> per la </a:t>
            </a:r>
            <a:r>
              <a:rPr lang="en-GB" dirty="0" err="1"/>
              <a:t>tutela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personali</a:t>
            </a:r>
            <a:r>
              <a:rPr lang="en-GB" dirty="0"/>
              <a:t>);</a:t>
            </a:r>
          </a:p>
          <a:p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revocabili</a:t>
            </a:r>
            <a:r>
              <a:rPr lang="en-GB" dirty="0"/>
              <a:t> in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momento</a:t>
            </a:r>
            <a:r>
              <a:rPr lang="en-GB" dirty="0"/>
              <a:t>.</a:t>
            </a:r>
            <a:endParaRPr lang="it-I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16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Studio di fattibilità:</a:t>
            </a:r>
            <a:br>
              <a:rPr lang="it-IT" dirty="0"/>
            </a:br>
            <a:r>
              <a:rPr lang="it-IT" dirty="0"/>
              <a:t>Operatore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Coordinamento fra le parti</a:t>
            </a:r>
          </a:p>
          <a:p>
            <a:pPr lvl="1"/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utenti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Accesso al Personal Data Vault.</a:t>
            </a:r>
            <a:endParaRPr lang="it-IT" dirty="0"/>
          </a:p>
          <a:p>
            <a:r>
              <a:rPr lang="en-GB" dirty="0" err="1"/>
              <a:t>Emissione</a:t>
            </a:r>
            <a:r>
              <a:rPr lang="en-GB" dirty="0"/>
              <a:t> di Consent per la </a:t>
            </a:r>
            <a:r>
              <a:rPr lang="en-GB" dirty="0" err="1"/>
              <a:t>regolazione</a:t>
            </a:r>
            <a:r>
              <a:rPr lang="en-GB" dirty="0"/>
              <a:t> del </a:t>
            </a:r>
            <a:r>
              <a:rPr lang="en-GB" dirty="0" err="1"/>
              <a:t>flusso</a:t>
            </a:r>
            <a:r>
              <a:rPr lang="en-GB" dirty="0"/>
              <a:t> di </a:t>
            </a:r>
            <a:r>
              <a:rPr lang="en-GB" dirty="0" err="1"/>
              <a:t>dati</a:t>
            </a:r>
            <a:endParaRPr lang="en-GB" dirty="0"/>
          </a:p>
          <a:p>
            <a:pPr lvl="1"/>
            <a:r>
              <a:rPr lang="en-GB" dirty="0" err="1"/>
              <a:t>Cambio</a:t>
            </a:r>
            <a:r>
              <a:rPr lang="en-GB" dirty="0"/>
              <a:t> di </a:t>
            </a:r>
            <a:r>
              <a:rPr lang="en-GB" dirty="0" err="1"/>
              <a:t>stato</a:t>
            </a:r>
            <a:r>
              <a:rPr lang="en-GB" dirty="0"/>
              <a:t> di </a:t>
            </a:r>
            <a:r>
              <a:rPr lang="en-GB" dirty="0" err="1"/>
              <a:t>validità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permessi</a:t>
            </a:r>
            <a:r>
              <a:rPr lang="en-GB" dirty="0"/>
              <a:t>;</a:t>
            </a:r>
          </a:p>
          <a:p>
            <a:pPr lvl="1"/>
            <a:r>
              <a:rPr lang="en-GB" dirty="0" err="1"/>
              <a:t>Autenticazione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le </a:t>
            </a:r>
            <a:r>
              <a:rPr lang="en-GB" dirty="0" err="1"/>
              <a:t>parti</a:t>
            </a:r>
            <a:r>
              <a:rPr lang="en-GB" dirty="0"/>
              <a:t>.</a:t>
            </a:r>
            <a:endParaRPr lang="it-IT" dirty="0"/>
          </a:p>
          <a:p>
            <a:r>
              <a:rPr lang="it-IT" dirty="0"/>
              <a:t>Gestione dei servizi iscritti all’infrastruttura</a:t>
            </a:r>
          </a:p>
          <a:p>
            <a:pPr lvl="1"/>
            <a:r>
              <a:rPr lang="en-GB" dirty="0" err="1"/>
              <a:t>L’iscrizione</a:t>
            </a:r>
            <a:r>
              <a:rPr lang="en-GB" dirty="0"/>
              <a:t> di un </a:t>
            </a:r>
            <a:r>
              <a:rPr lang="en-GB" dirty="0" err="1"/>
              <a:t>servizio</a:t>
            </a:r>
            <a:r>
              <a:rPr lang="en-GB" dirty="0"/>
              <a:t> </a:t>
            </a:r>
            <a:r>
              <a:rPr lang="en-GB" dirty="0" err="1"/>
              <a:t>prevede</a:t>
            </a:r>
            <a:r>
              <a:rPr lang="en-GB" dirty="0"/>
              <a:t> la </a:t>
            </a:r>
            <a:r>
              <a:rPr lang="en-GB" dirty="0" err="1"/>
              <a:t>dichiarazione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risorse</a:t>
            </a:r>
            <a:r>
              <a:rPr lang="en-GB" dirty="0"/>
              <a:t> </a:t>
            </a:r>
            <a:r>
              <a:rPr lang="en-GB" dirty="0" err="1"/>
              <a:t>necessarie</a:t>
            </a:r>
            <a:r>
              <a:rPr lang="en-GB" dirty="0"/>
              <a:t> al </a:t>
            </a:r>
            <a:r>
              <a:rPr lang="en-GB" dirty="0" err="1"/>
              <a:t>suo</a:t>
            </a:r>
            <a:r>
              <a:rPr lang="en-GB" dirty="0"/>
              <a:t> </a:t>
            </a:r>
            <a:r>
              <a:rPr lang="en-GB" dirty="0" err="1"/>
              <a:t>funzionamento</a:t>
            </a:r>
            <a:r>
              <a:rPr lang="en-GB" dirty="0"/>
              <a:t>.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Studio di fattibilità:</a:t>
            </a:r>
            <a:br>
              <a:rPr lang="it-IT" dirty="0"/>
            </a:br>
            <a:r>
              <a:rPr lang="it-IT" dirty="0"/>
              <a:t>Source e </a:t>
            </a:r>
            <a:r>
              <a:rPr lang="it-IT" dirty="0" err="1"/>
              <a:t>Sink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fonte di dati (Source) è detta Personal Data </a:t>
            </a:r>
            <a:r>
              <a:rPr lang="it-IT" dirty="0" err="1"/>
              <a:t>Vault</a:t>
            </a:r>
            <a:endParaRPr lang="it-IT" dirty="0"/>
          </a:p>
          <a:p>
            <a:pPr lvl="1"/>
            <a:r>
              <a:rPr lang="en-GB" dirty="0" err="1"/>
              <a:t>Rappresenta</a:t>
            </a:r>
            <a:r>
              <a:rPr lang="en-GB" dirty="0"/>
              <a:t> </a:t>
            </a:r>
            <a:r>
              <a:rPr lang="en-GB" dirty="0" err="1"/>
              <a:t>un’astrazione</a:t>
            </a:r>
            <a:r>
              <a:rPr lang="en-GB" dirty="0"/>
              <a:t> di storage </a:t>
            </a:r>
            <a:r>
              <a:rPr lang="en-GB" dirty="0" err="1"/>
              <a:t>sicuro</a:t>
            </a:r>
            <a:r>
              <a:rPr lang="en-GB" dirty="0"/>
              <a:t>;</a:t>
            </a:r>
            <a:endParaRPr lang="it-IT" dirty="0"/>
          </a:p>
          <a:p>
            <a:pPr lvl="1"/>
            <a:r>
              <a:rPr lang="it-IT" dirty="0"/>
              <a:t>I dati accessibili sono dichiarati a priori;</a:t>
            </a:r>
          </a:p>
          <a:p>
            <a:pPr lvl="1"/>
            <a:r>
              <a:rPr lang="it-IT" dirty="0"/>
              <a:t>La granularità degli accessi è controllata a livello di tipi di dato.</a:t>
            </a:r>
          </a:p>
          <a:p>
            <a:r>
              <a:rPr lang="it-IT" dirty="0"/>
              <a:t>Il servizio “consumatore” (</a:t>
            </a:r>
            <a:r>
              <a:rPr lang="it-IT" dirty="0" err="1"/>
              <a:t>Sink</a:t>
            </a:r>
            <a:r>
              <a:rPr lang="it-IT" dirty="0"/>
              <a:t>) è un servizio di previsione del prossimo viaggio più probabile (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Likely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Trip)</a:t>
            </a:r>
          </a:p>
          <a:p>
            <a:pPr lvl="1"/>
            <a:r>
              <a:rPr lang="en-GB" dirty="0" err="1"/>
              <a:t>Sviluppato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tesi</a:t>
            </a:r>
            <a:r>
              <a:rPr lang="en-GB" dirty="0"/>
              <a:t> “Un </a:t>
            </a:r>
            <a:r>
              <a:rPr lang="en-GB" dirty="0" err="1"/>
              <a:t>sistema</a:t>
            </a:r>
            <a:r>
              <a:rPr lang="en-GB" dirty="0"/>
              <a:t> di </a:t>
            </a:r>
            <a:r>
              <a:rPr lang="en-GB" dirty="0" err="1"/>
              <a:t>previsione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itinerari</a:t>
            </a:r>
            <a:r>
              <a:rPr lang="en-GB" dirty="0"/>
              <a:t> per </a:t>
            </a:r>
            <a:r>
              <a:rPr lang="en-GB" dirty="0" err="1"/>
              <a:t>applicazioni</a:t>
            </a:r>
            <a:r>
              <a:rPr lang="en-GB" dirty="0"/>
              <a:t> di Smart Mobility”;</a:t>
            </a:r>
            <a:endParaRPr lang="it-IT" dirty="0"/>
          </a:p>
          <a:p>
            <a:pPr lvl="1"/>
            <a:r>
              <a:rPr lang="en-GB" dirty="0" err="1"/>
              <a:t>Utilizza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come </a:t>
            </a:r>
            <a:r>
              <a:rPr lang="en-GB" dirty="0" err="1"/>
              <a:t>Calendario</a:t>
            </a:r>
            <a:r>
              <a:rPr lang="en-GB" dirty="0"/>
              <a:t> e </a:t>
            </a:r>
            <a:r>
              <a:rPr lang="en-GB" dirty="0" err="1"/>
              <a:t>Posizioni</a:t>
            </a:r>
            <a:r>
              <a:rPr lang="en-GB" dirty="0"/>
              <a:t> GPS per </a:t>
            </a:r>
            <a:r>
              <a:rPr lang="en-GB" dirty="0" err="1"/>
              <a:t>calcolare</a:t>
            </a:r>
            <a:r>
              <a:rPr lang="en-GB" dirty="0"/>
              <a:t> un </a:t>
            </a:r>
            <a:r>
              <a:rPr lang="en-GB" dirty="0" err="1"/>
              <a:t>suggerimento</a:t>
            </a:r>
            <a:r>
              <a:rPr lang="en-GB" dirty="0"/>
              <a:t> di </a:t>
            </a:r>
            <a:r>
              <a:rPr lang="en-GB" dirty="0" err="1"/>
              <a:t>viaggio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22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Studio di fattibilità:</a:t>
            </a:r>
            <a:br>
              <a:rPr lang="it-IT" dirty="0"/>
            </a:br>
            <a:r>
              <a:rPr lang="it-IT" dirty="0"/>
              <a:t>tecnologie di riferimento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indicati</a:t>
            </a:r>
            <a:r>
              <a:rPr lang="en-GB" dirty="0"/>
              <a:t> come “Key Related Standard”</a:t>
            </a:r>
            <a:r>
              <a:rPr lang="it-IT" dirty="0"/>
              <a:t>:</a:t>
            </a:r>
          </a:p>
          <a:p>
            <a:r>
              <a:rPr lang="en-GB" dirty="0"/>
              <a:t>OAuth 2.0</a:t>
            </a:r>
          </a:p>
          <a:p>
            <a:pPr lvl="1"/>
            <a:r>
              <a:rPr lang="en-GB" dirty="0" err="1"/>
              <a:t>Controllo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flussi</a:t>
            </a:r>
            <a:r>
              <a:rPr lang="en-GB" dirty="0"/>
              <a:t> di </a:t>
            </a:r>
            <a:r>
              <a:rPr lang="en-GB" dirty="0" err="1"/>
              <a:t>autorizzazioni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applicazioni</a:t>
            </a:r>
            <a:r>
              <a:rPr lang="en-GB" dirty="0"/>
              <a:t> </a:t>
            </a:r>
            <a:r>
              <a:rPr lang="en-GB" dirty="0" err="1"/>
              <a:t>distribuite</a:t>
            </a:r>
            <a:r>
              <a:rPr lang="en-GB" dirty="0"/>
              <a:t>;</a:t>
            </a:r>
          </a:p>
          <a:p>
            <a:r>
              <a:rPr lang="en-GB" dirty="0" err="1"/>
              <a:t>Kantara</a:t>
            </a:r>
            <a:r>
              <a:rPr lang="en-GB" dirty="0"/>
              <a:t> User Managed Access</a:t>
            </a:r>
          </a:p>
          <a:p>
            <a:pPr lvl="1"/>
            <a:r>
              <a:rPr lang="en-GB" dirty="0" err="1"/>
              <a:t>Definizione</a:t>
            </a:r>
            <a:r>
              <a:rPr lang="en-GB" dirty="0"/>
              <a:t> </a:t>
            </a:r>
            <a:r>
              <a:rPr lang="en-GB" dirty="0" err="1"/>
              <a:t>dell’accesso</a:t>
            </a:r>
            <a:r>
              <a:rPr lang="en-GB" dirty="0"/>
              <a:t> a </a:t>
            </a:r>
            <a:r>
              <a:rPr lang="en-GB" dirty="0" err="1"/>
              <a:t>risorse</a:t>
            </a:r>
            <a:r>
              <a:rPr lang="en-GB" dirty="0"/>
              <a:t> </a:t>
            </a:r>
            <a:r>
              <a:rPr lang="en-GB" dirty="0" err="1"/>
              <a:t>protette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infrastruttura</a:t>
            </a:r>
            <a:r>
              <a:rPr lang="en-GB" dirty="0"/>
              <a:t> </a:t>
            </a:r>
            <a:r>
              <a:rPr lang="en-GB" dirty="0" err="1"/>
              <a:t>distribuita</a:t>
            </a:r>
            <a:r>
              <a:rPr lang="en-GB" dirty="0"/>
              <a:t>;</a:t>
            </a:r>
          </a:p>
          <a:p>
            <a:r>
              <a:rPr lang="en-GB" dirty="0" err="1"/>
              <a:t>Kantara</a:t>
            </a:r>
            <a:r>
              <a:rPr lang="en-GB" dirty="0"/>
              <a:t> Consent Notice Receipt Specification</a:t>
            </a:r>
          </a:p>
          <a:p>
            <a:pPr lvl="1"/>
            <a:r>
              <a:rPr lang="en-GB" dirty="0" err="1"/>
              <a:t>Proposta</a:t>
            </a:r>
            <a:r>
              <a:rPr lang="en-GB" dirty="0"/>
              <a:t> di standard per record di </a:t>
            </a:r>
            <a:r>
              <a:rPr lang="en-GB" dirty="0" err="1"/>
              <a:t>autorizzazioni</a:t>
            </a:r>
            <a:r>
              <a:rPr lang="en-GB" dirty="0"/>
              <a:t> e </a:t>
            </a:r>
            <a:r>
              <a:rPr lang="en-GB" dirty="0" err="1"/>
              <a:t>transazioni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;</a:t>
            </a:r>
          </a:p>
          <a:p>
            <a:r>
              <a:rPr lang="en-GB" dirty="0"/>
              <a:t>OpenID Connect</a:t>
            </a:r>
          </a:p>
          <a:p>
            <a:pPr lvl="1"/>
            <a:r>
              <a:rPr lang="en-GB" dirty="0" err="1"/>
              <a:t>Autenticazione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utenti</a:t>
            </a:r>
            <a:r>
              <a:rPr lang="en-GB" dirty="0"/>
              <a:t> </a:t>
            </a:r>
            <a:r>
              <a:rPr lang="en-GB" dirty="0" err="1"/>
              <a:t>presso</a:t>
            </a:r>
            <a:r>
              <a:rPr lang="en-GB" dirty="0"/>
              <a:t> </a:t>
            </a:r>
            <a:r>
              <a:rPr lang="en-GB" dirty="0" err="1"/>
              <a:t>applicazioni</a:t>
            </a:r>
            <a:r>
              <a:rPr lang="en-GB" dirty="0"/>
              <a:t> client.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3D3E-F214-43AF-AF31-DF8E502010B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94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4675"/>
            <a:ext cx="5283289" cy="289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GB" dirty="0" err="1"/>
              <a:t>Implementazione</a:t>
            </a:r>
            <a:r>
              <a:rPr lang="en-GB" dirty="0"/>
              <a:t> di un </a:t>
            </a:r>
            <a:r>
              <a:rPr lang="en-GB" dirty="0" err="1"/>
              <a:t>protocollo</a:t>
            </a:r>
            <a:r>
              <a:rPr lang="en-GB" dirty="0"/>
              <a:t> di </a:t>
            </a:r>
            <a:r>
              <a:rPr lang="en-GB" dirty="0" err="1"/>
              <a:t>comunicazione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le </a:t>
            </a:r>
            <a:r>
              <a:rPr lang="en-GB" dirty="0" err="1"/>
              <a:t>entità</a:t>
            </a:r>
            <a:endParaRPr lang="it-I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Font typeface="Wingdings 3" charset="2"/>
              <a:buNone/>
            </a:pPr>
            <a:r>
              <a:rPr lang="en-US" sz="1500" dirty="0" err="1"/>
              <a:t>Flusso</a:t>
            </a:r>
            <a:r>
              <a:rPr lang="en-US" sz="1500" dirty="0"/>
              <a:t> di </a:t>
            </a:r>
            <a:r>
              <a:rPr lang="en-US" sz="1500" dirty="0" err="1"/>
              <a:t>autorizzazioni</a:t>
            </a:r>
            <a:r>
              <a:rPr lang="en-US" sz="1500" dirty="0"/>
              <a:t> ad alto </a:t>
            </a:r>
            <a:r>
              <a:rPr lang="en-US" sz="1500" dirty="0" err="1"/>
              <a:t>livello</a:t>
            </a:r>
            <a:r>
              <a:rPr lang="en-US" sz="1500" dirty="0"/>
              <a:t> </a:t>
            </a:r>
            <a:r>
              <a:rPr lang="en-US" sz="1500" dirty="0" err="1"/>
              <a:t>nell’erogazione</a:t>
            </a:r>
            <a:r>
              <a:rPr lang="en-US" sz="1500" dirty="0"/>
              <a:t> di un </a:t>
            </a:r>
            <a:r>
              <a:rPr lang="en-US" sz="1500" dirty="0" err="1"/>
              <a:t>servizio</a:t>
            </a:r>
            <a:r>
              <a:rPr lang="en-US" sz="1500" dirty="0"/>
              <a:t>:</a:t>
            </a:r>
          </a:p>
          <a:p>
            <a:r>
              <a:rPr lang="en-US" sz="1500" dirty="0" err="1"/>
              <a:t>Prerequisito</a:t>
            </a:r>
            <a:r>
              <a:rPr lang="en-US" sz="1500" dirty="0"/>
              <a:t>: </a:t>
            </a:r>
            <a:r>
              <a:rPr lang="en-US" sz="1500" dirty="0" err="1"/>
              <a:t>esistenza</a:t>
            </a:r>
            <a:r>
              <a:rPr lang="en-US" sz="1500" dirty="0"/>
              <a:t> di un </a:t>
            </a:r>
            <a:r>
              <a:rPr lang="en-US" sz="1500" i="1" dirty="0" err="1"/>
              <a:t>ServiceConsent</a:t>
            </a:r>
            <a:r>
              <a:rPr lang="en-US" sz="1500" dirty="0"/>
              <a:t> </a:t>
            </a:r>
            <a:r>
              <a:rPr lang="en-US" sz="1500" dirty="0" err="1"/>
              <a:t>fra</a:t>
            </a:r>
            <a:r>
              <a:rPr lang="en-US" sz="1500" dirty="0"/>
              <a:t> </a:t>
            </a:r>
            <a:r>
              <a:rPr lang="en-US" sz="1500" dirty="0" err="1"/>
              <a:t>utente</a:t>
            </a:r>
            <a:r>
              <a:rPr lang="en-US" sz="1500" dirty="0"/>
              <a:t> e </a:t>
            </a:r>
            <a:r>
              <a:rPr lang="en-US" sz="1500" dirty="0" err="1"/>
              <a:t>servizio</a:t>
            </a:r>
            <a:r>
              <a:rPr lang="en-US" sz="1500" dirty="0"/>
              <a:t> </a:t>
            </a:r>
            <a:r>
              <a:rPr lang="en-US" sz="1500" dirty="0" err="1"/>
              <a:t>richiesto</a:t>
            </a:r>
            <a:r>
              <a:rPr lang="en-US" sz="1500" dirty="0"/>
              <a:t>;</a:t>
            </a:r>
          </a:p>
          <a:p>
            <a:r>
              <a:rPr lang="en-US" sz="1500" dirty="0" err="1"/>
              <a:t>Emissione</a:t>
            </a:r>
            <a:r>
              <a:rPr lang="en-US" sz="1500" dirty="0"/>
              <a:t> di un </a:t>
            </a:r>
            <a:r>
              <a:rPr lang="en-US" sz="1500" i="1" dirty="0" err="1"/>
              <a:t>DataConsent</a:t>
            </a:r>
            <a:r>
              <a:rPr lang="en-US" sz="1500" dirty="0"/>
              <a:t> </a:t>
            </a:r>
            <a:r>
              <a:rPr lang="en-US" sz="1500" dirty="0" err="1"/>
              <a:t>specifico</a:t>
            </a:r>
            <a:r>
              <a:rPr lang="en-US" sz="1500" dirty="0"/>
              <a:t> per </a:t>
            </a:r>
            <a:r>
              <a:rPr lang="en-US" sz="1500" dirty="0" err="1"/>
              <a:t>ogni</a:t>
            </a:r>
            <a:r>
              <a:rPr lang="en-US" sz="1500" dirty="0"/>
              <a:t> </a:t>
            </a:r>
            <a:r>
              <a:rPr lang="en-US" sz="1500" dirty="0" err="1"/>
              <a:t>transizione</a:t>
            </a:r>
            <a:r>
              <a:rPr lang="en-US" sz="1500" dirty="0"/>
              <a:t>;</a:t>
            </a:r>
          </a:p>
          <a:p>
            <a:r>
              <a:rPr lang="en-US" sz="1500" dirty="0" err="1"/>
              <a:t>L’unione</a:t>
            </a:r>
            <a:r>
              <a:rPr lang="en-US" sz="1500" dirty="0"/>
              <a:t> </a:t>
            </a:r>
            <a:r>
              <a:rPr lang="en-US" sz="1500" dirty="0" err="1"/>
              <a:t>dei</a:t>
            </a:r>
            <a:r>
              <a:rPr lang="en-US" sz="1500" dirty="0"/>
              <a:t> due </a:t>
            </a:r>
            <a:r>
              <a:rPr lang="en-US" sz="1500" dirty="0" err="1"/>
              <a:t>permessi</a:t>
            </a:r>
            <a:r>
              <a:rPr lang="en-US" sz="1500" dirty="0"/>
              <a:t> </a:t>
            </a:r>
            <a:r>
              <a:rPr lang="en-US" sz="1500" dirty="0" err="1"/>
              <a:t>garantisce</a:t>
            </a:r>
            <a:r>
              <a:rPr lang="en-US" sz="1500" dirty="0"/>
              <a:t> </a:t>
            </a:r>
            <a:r>
              <a:rPr lang="en-US" sz="1500" dirty="0" err="1"/>
              <a:t>l’accesso</a:t>
            </a:r>
            <a:r>
              <a:rPr lang="en-US" sz="1500" dirty="0"/>
              <a:t> al Personal Data Vault.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76495" y="6041362"/>
            <a:ext cx="1440577" cy="365125"/>
          </a:xfrm>
        </p:spPr>
        <p:txBody>
          <a:bodyPr>
            <a:normAutofit/>
          </a:bodyPr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8653D3E-F214-43AF-AF31-DF8E502010B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66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4675"/>
            <a:ext cx="5283289" cy="289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GB" dirty="0" err="1"/>
              <a:t>Implementazione</a:t>
            </a:r>
            <a:r>
              <a:rPr lang="en-GB" dirty="0"/>
              <a:t> di un </a:t>
            </a:r>
            <a:r>
              <a:rPr lang="en-GB" dirty="0" err="1"/>
              <a:t>protocollo</a:t>
            </a:r>
            <a:r>
              <a:rPr lang="en-GB" dirty="0"/>
              <a:t> di </a:t>
            </a:r>
            <a:r>
              <a:rPr lang="en-GB" dirty="0" err="1"/>
              <a:t>comunicazione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le </a:t>
            </a:r>
            <a:r>
              <a:rPr lang="en-GB" dirty="0" err="1"/>
              <a:t>entità</a:t>
            </a:r>
            <a:endParaRPr lang="it-I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pPr marL="0" indent="0">
              <a:buFont typeface="Wingdings 3" charset="2"/>
              <a:buNone/>
            </a:pPr>
            <a:r>
              <a:rPr lang="en-US" sz="1500" dirty="0"/>
              <a:t>In </a:t>
            </a:r>
            <a:r>
              <a:rPr lang="en-US" sz="1500" dirty="0" err="1"/>
              <a:t>particolare</a:t>
            </a:r>
            <a:r>
              <a:rPr lang="en-US" sz="1500" dirty="0"/>
              <a:t>:</a:t>
            </a:r>
          </a:p>
          <a:p>
            <a:r>
              <a:rPr lang="en-US" sz="1500" dirty="0" err="1"/>
              <a:t>Controlli</a:t>
            </a:r>
            <a:r>
              <a:rPr lang="en-US" sz="1500" dirty="0"/>
              <a:t> </a:t>
            </a:r>
            <a:r>
              <a:rPr lang="en-US" sz="1500" dirty="0" err="1"/>
              <a:t>incrociati</a:t>
            </a:r>
            <a:r>
              <a:rPr lang="en-US" sz="1500" dirty="0"/>
              <a:t> con le </a:t>
            </a:r>
            <a:r>
              <a:rPr lang="en-US" sz="1500" dirty="0" err="1"/>
              <a:t>risorse</a:t>
            </a:r>
            <a:r>
              <a:rPr lang="en-US" sz="1500" dirty="0"/>
              <a:t> </a:t>
            </a:r>
            <a:r>
              <a:rPr lang="en-US" sz="1500" dirty="0" err="1"/>
              <a:t>dichiarate</a:t>
            </a:r>
            <a:r>
              <a:rPr lang="en-US" sz="1500" dirty="0"/>
              <a:t> a runtime;</a:t>
            </a:r>
          </a:p>
          <a:p>
            <a:r>
              <a:rPr lang="en-US" sz="1500" dirty="0"/>
              <a:t>Il </a:t>
            </a:r>
            <a:r>
              <a:rPr lang="en-US" sz="1500" dirty="0" err="1"/>
              <a:t>servizio</a:t>
            </a:r>
            <a:r>
              <a:rPr lang="en-US" sz="1500" dirty="0"/>
              <a:t> (MLNT) non ha accesso </a:t>
            </a:r>
            <a:r>
              <a:rPr lang="en-US" sz="1500" dirty="0" err="1"/>
              <a:t>diretto</a:t>
            </a:r>
            <a:r>
              <a:rPr lang="en-US" sz="1500" dirty="0"/>
              <a:t> al Personal Data Vault.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76495" y="6041362"/>
            <a:ext cx="1440577" cy="365125"/>
          </a:xfrm>
        </p:spPr>
        <p:txBody>
          <a:bodyPr>
            <a:normAutofit/>
          </a:bodyPr>
          <a:lstStyle/>
          <a:p>
            <a:r>
              <a:rPr lang="it-IT"/>
              <a:t>16 dicembre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8653D3E-F214-43AF-AF31-DF8E502010B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195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7686</TotalTime>
  <Words>994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Analisi e sviluppo di un gestore di dati personali secondo il modello MyData</vt:lpstr>
      <vt:lpstr>MyData – Contesto di sviluppo</vt:lpstr>
      <vt:lpstr>Architettura MyData (1)</vt:lpstr>
      <vt:lpstr>Architettura MyData (2)</vt:lpstr>
      <vt:lpstr>Studio di fattibilità: Operatore</vt:lpstr>
      <vt:lpstr>Studio di fattibilità: Source e Sink</vt:lpstr>
      <vt:lpstr>Studio di fattibilità: tecnologie di riferimento</vt:lpstr>
      <vt:lpstr>Implementazione di un protocollo di comunicazione fra le entità</vt:lpstr>
      <vt:lpstr>Implementazione di un protocollo di comunicazione fra le entità</vt:lpstr>
      <vt:lpstr>Estendibilità: aggiunta di nuovi servizi</vt:lpstr>
      <vt:lpstr>Testing (1)</vt:lpstr>
      <vt:lpstr>Testing (2)</vt:lpstr>
      <vt:lpstr>Testing (3)</vt:lpstr>
      <vt:lpstr>Conclusioni e sviluppi futuri</vt:lpstr>
      <vt:lpstr>PowerPoint Presentation</vt:lpstr>
      <vt:lpstr>Implementazione di un protocollo di comunicazione fra le entità</vt:lpstr>
      <vt:lpstr>Architettura del gestore di dati personali (1)</vt:lpstr>
      <vt:lpstr>Architettura del gestore di dati personali (2)</vt:lpstr>
      <vt:lpstr>Architettura del gestore di dati personali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e sviluppo di un gestore di dati personali secondo il modello MyData</dc:title>
  <dc:creator>Giada S</dc:creator>
  <cp:lastModifiedBy>Giada S</cp:lastModifiedBy>
  <cp:revision>72</cp:revision>
  <dcterms:created xsi:type="dcterms:W3CDTF">2016-12-08T09:48:03Z</dcterms:created>
  <dcterms:modified xsi:type="dcterms:W3CDTF">2016-12-13T17:54:17Z</dcterms:modified>
</cp:coreProperties>
</file>