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iR2CwP9Cb9fd7g1fOXqhqrialy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bold.fntdata"/><Relationship Id="rId6" Type="http://schemas.openxmlformats.org/officeDocument/2006/relationships/slide" Target="slides/slide2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175d06417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" name="Google Shape;39;g3175d064173_0_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965dcff57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31965dcff57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965dcff5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31965dcff5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965dcff57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1965dcff57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60e2de9d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3160e2de9df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1965dcff57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g31965dcff57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1965dcff57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31965dcff57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965dcff57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31965dcff57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965dcff57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31965dcff57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965dcff57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31965dcff57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965dcff57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31965dcff57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965dcff57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31965dcff57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965dcff57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31965dcff57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2690327" y="1600200"/>
            <a:ext cx="8663473" cy="18987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alibri"/>
              <a:buNone/>
              <a:defRPr sz="4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2690326" y="3602038"/>
            <a:ext cx="866347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59644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596446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59644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>
                <a:solidFill>
                  <a:srgbClr val="3A3838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Char char="•"/>
              <a:defRPr>
                <a:solidFill>
                  <a:srgbClr val="3A3838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000"/>
              <a:buChar char="•"/>
              <a:defRPr>
                <a:solidFill>
                  <a:srgbClr val="3A3838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>
                <a:solidFill>
                  <a:srgbClr val="3A3838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>
                <a:solidFill>
                  <a:srgbClr val="3A383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9788" y="177273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600"/>
              <a:buNone/>
              <a:defRPr sz="1600">
                <a:solidFill>
                  <a:srgbClr val="3A383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C32"/>
              </a:buClr>
              <a:buSzPts val="4400"/>
              <a:buFont typeface="Calibri"/>
              <a:buNone/>
              <a:defRPr>
                <a:solidFill>
                  <a:srgbClr val="0F1C3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>
                <a:solidFill>
                  <a:srgbClr val="3A3838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Char char="•"/>
              <a:defRPr>
                <a:solidFill>
                  <a:srgbClr val="3A3838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000"/>
              <a:buChar char="•"/>
              <a:defRPr>
                <a:solidFill>
                  <a:srgbClr val="3A3838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>
                <a:solidFill>
                  <a:srgbClr val="3A3838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>
                <a:solidFill>
                  <a:srgbClr val="3A383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>
                <a:solidFill>
                  <a:srgbClr val="3A3838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Char char="•"/>
              <a:defRPr>
                <a:solidFill>
                  <a:srgbClr val="3A3838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000"/>
              <a:buChar char="•"/>
              <a:defRPr>
                <a:solidFill>
                  <a:srgbClr val="3A3838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>
                <a:solidFill>
                  <a:srgbClr val="3A3838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>
                <a:solidFill>
                  <a:srgbClr val="3A383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175d064173_0_115"/>
          <p:cNvSpPr txBox="1"/>
          <p:nvPr>
            <p:ph type="ctrTitle"/>
          </p:nvPr>
        </p:nvSpPr>
        <p:spPr>
          <a:xfrm>
            <a:off x="2375375" y="2590800"/>
            <a:ext cx="8978400" cy="189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0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Лекц 12</a:t>
            </a:r>
            <a:br>
              <a:rPr lang="mn-M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Web Security</a:t>
            </a:r>
            <a:br>
              <a:rPr lang="mn-M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" name="Google Shape;42;g3175d064173_0_115"/>
          <p:cNvSpPr txBox="1"/>
          <p:nvPr>
            <p:ph idx="1" type="subTitle"/>
          </p:nvPr>
        </p:nvSpPr>
        <p:spPr>
          <a:xfrm>
            <a:off x="2690326" y="4592638"/>
            <a:ext cx="86634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Интернэт технологийн үндэс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2024 он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965dcff57_0_4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HTML5 feature: Access-Control-Allow-Origin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g31965dcff57_0_4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Access-Control-Allow-Origin header in HTTP response: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Access-Control-Allow-Origin: http://foo.com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Access-Control-Allow-Methods: PUT, DELETE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Specifies one or more domains that may access this object's DOM.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Can use "*" to allow universal access.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965dcff57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HTML5 postMessage - safe messaging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g31965dcff57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Sender (from domain a.com) to an embedded frame of different domain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	frames[0].postMessage("Hello world", "http://b.com/");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Receiver (domain b.com) can check origin: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window.addEventListener("message", doEvent);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    function doEvent(e) {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         if (e.origin == "http://a.com") {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               ... e.data ...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          }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     }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965dcff57_0_5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Cookie Security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31965dcff57_0_5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Cookies can be read and written from Javascript: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alert(document.cookie);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document.cookie = "name=value; expires=1/1/2011"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Browsers use the same-origin policy to restrict access to cookies.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60e2de9df_0_95"/>
          <p:cNvSpPr txBox="1"/>
          <p:nvPr>
            <p:ph type="title"/>
          </p:nvPr>
        </p:nvSpPr>
        <p:spPr>
          <a:xfrm>
            <a:off x="944900" y="243699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Анхаарал хандуулсанд баярлалаа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g3160e2de9df_0_9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1965dcff57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What could go wrong with our web app?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" name="Google Shape;48;g31965dcff57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Our app could allow an attacker to view and/or modify any information or perform any operations we provide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Leak information provided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Perform actions on behalf of the 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Our app could be used to attack anything on our user's machine and or anything our user machine can talk to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If the user trusts us we can allow damage far beyond what the user gives to us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Security concept: Threat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What attacks are we trying to deal with?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1965dcff57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Security is an hard problem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" name="Google Shape;54;g31965dcff57_0_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Many opportunities for attackers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Full stack means there are many interface that an attacker can use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Hard to identify all the vulnerabilities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Complexity of system make it impossible guarantee no vulnerabilities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Even a small mistake can compromise entire application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Only as strongest as the weakest link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965dcff57_0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Modes of attacks on web applications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g31965dcff57_0_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Attack the connection between browser and web server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Steal password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Hijack existing connection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Attack the server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Inject code that does bad things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Attack the browser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Inject code that does bad things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Breach the browser, attack the client machine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Fool the user (phishing)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965dcff57_0_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Security Defenses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g31965dcff57_0_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Isolation in browsers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Web app run in isolated sandbox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Cryptography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Protect information from unauthorized viewing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Detect changes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Determine origin of information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Web development frameworks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Use patterns that help, avoid dangerous ones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965dcff57_0_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Challenge of isolation in the browser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g31965dcff57_0_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Web content comes from many sources, not all equally trusted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Example: Your bank and the web site your friend sent you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Trusted and untrusted content are in close proximity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Frames, tabs, sequential visits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Must separate various forms of content so that untrusted content cannot corrupt/misuse trusted content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965dcff57_0_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mn-MN" sz="4000">
                <a:latin typeface="Montserrat"/>
                <a:ea typeface="Montserrat"/>
                <a:cs typeface="Montserrat"/>
                <a:sym typeface="Montserrat"/>
              </a:rPr>
              <a:t>Example: a "good" page displays a sponsored ad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g31965dcff57_0_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Attackers can buy advertisements, use them to attack good pages.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Advertiser gets to supply content for ad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"good" page links to advertiser site in &lt;iframe&gt;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Ad can contain &lt;script&gt; elements that access DOM, submit forms, etc.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parent.frames[0].forms[0].submit;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965dcff57_0_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Same-Origin Policy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g31965dcff57_0_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15265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General idea: separate content with different trust levels into different frames, restrict communication between frames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1526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One frame can access content in another frame only if they both came from the same origin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1526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Origin 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1717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Protocol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1717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Domain name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1717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Port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1526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Access applies to DOM resource, cookies, XMLHttpRequest/AJAX requests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1526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Doesn't apply: &lt;script&gt; tags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1717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JavaScript executes with full privileges of the enclosing frame.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965dcff57_0_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same-origin policy is too restrictive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g31965dcff57_0_4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There are times when it is useful for frames with different origins to communicate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Example: Sub-domains of same organization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Web fonts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Content distribution network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Browsers allows page to set its domain with document.domain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document.domain = "company.com";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Limited to sub-domain sharing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3A3838"/>
      </a:dk1>
      <a:lt1>
        <a:srgbClr val="757070"/>
      </a:lt1>
      <a:dk2>
        <a:srgbClr val="AEABAB"/>
      </a:dk2>
      <a:lt2>
        <a:srgbClr val="FFFFFF"/>
      </a:lt2>
      <a:accent1>
        <a:srgbClr val="1F3864"/>
      </a:accent1>
      <a:accent2>
        <a:srgbClr val="833C0B"/>
      </a:accent2>
      <a:accent3>
        <a:srgbClr val="525252"/>
      </a:accent3>
      <a:accent4>
        <a:srgbClr val="7F6000"/>
      </a:accent4>
      <a:accent5>
        <a:srgbClr val="1E4E79"/>
      </a:accent5>
      <a:accent6>
        <a:srgbClr val="375623"/>
      </a:accent6>
      <a:hlink>
        <a:srgbClr val="ED7D31"/>
      </a:hlink>
      <a:folHlink>
        <a:srgbClr val="833C0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2021-01-30T07:55:38Z</dcterms:created>
  <dc:creator>Javkhlan Rentsendorj</dc:creator>
</cp:coreProperties>
</file>