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E9vIhgLP39Tf3yBdTZajYub14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0EFF0-C2B2-4531-B3E8-B019B8DFEACF}">
  <a:tblStyle styleId="{5040EFF0-C2B2-4531-B3E8-B019B8DFEA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a5dd13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b9a5dd132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a5dd13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b9a5dd132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a5dd13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b9a5dd1321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a5dd13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b9a5dd132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9a5dd13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b9a5dd1321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a5dd13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b9a5dd1321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a5dd13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b9a5dd132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a5dd132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b9a5dd1321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a5dd132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b9a5dd1321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a5dd132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b9a5dd132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9a5dd132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b9a5dd1321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9a5dd13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b9a5dd1321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a5dd132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b9a5dd1321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9a5dd132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b9a5dd1321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9a5dd13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b9a5dd1321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a5dd132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b9a5dd1321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ac4161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2fac4161d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a5dd13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b9a5dd132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a5dd13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b9a5dd132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9a5dd13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b9a5dd132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a5dd13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b9a5dd132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9a5dd13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b9a5dd132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a5dd13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b9a5dd132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59644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9788" y="17727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C32"/>
              </a:buClr>
              <a:buSzPts val="4400"/>
              <a:buFont typeface="Calibri"/>
              <a:buNone/>
              <a:defRPr>
                <a:solidFill>
                  <a:srgbClr val="0F1C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hotoshop.com" TargetMode="External"/><Relationship Id="rId4" Type="http://schemas.openxmlformats.org/officeDocument/2006/relationships/hyperlink" Target="http://www.gimp.com" TargetMode="External"/><Relationship Id="rId5" Type="http://schemas.openxmlformats.org/officeDocument/2006/relationships/hyperlink" Target="http://www.inkscap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validator.w3.org/#validate-by-upload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Лекц 2.</a:t>
            </a:r>
            <a:br>
              <a:rPr lang="mn-MN">
                <a:latin typeface="Roboto"/>
                <a:ea typeface="Roboto"/>
                <a:cs typeface="Roboto"/>
                <a:sym typeface="Roboto"/>
              </a:rPr>
            </a:br>
            <a:r>
              <a:rPr lang="mn-MN">
                <a:latin typeface="Roboto"/>
                <a:ea typeface="Roboto"/>
                <a:cs typeface="Roboto"/>
                <a:sym typeface="Roboto"/>
              </a:rPr>
              <a:t>HTML5 1-р хэсэг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Интернэт технологийн үндэс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2024 оны намар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a5dd1321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Зураг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b9a5dd1321_0_59"/>
          <p:cNvSpPr txBox="1"/>
          <p:nvPr>
            <p:ph idx="1" type="body"/>
          </p:nvPr>
        </p:nvSpPr>
        <p:spPr>
          <a:xfrm>
            <a:off x="838200" y="1690823"/>
            <a:ext cx="52884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Хамгийн өргөн ашиглагддаг зургийн төрөл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PNG (Portable Network Graphics)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JPEG (Joint Photographic Experts Group)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Зургийг засварлахдаа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Adobe Photoshop Express (</a:t>
            </a:r>
            <a:r>
              <a:rPr lang="mn-MN" sz="20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www.photoshop.com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G.I.M.P (</a:t>
            </a:r>
            <a:r>
              <a:rPr lang="mn-MN" sz="20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www.gimp.com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Inkscape (</a:t>
            </a:r>
            <a:r>
              <a:rPr lang="mn-MN" sz="20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www.inkscape.com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gb9a5dd1321_0_59"/>
          <p:cNvGraphicFramePr/>
          <p:nvPr/>
        </p:nvGraphicFramePr>
        <p:xfrm>
          <a:off x="6475925" y="14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{5040EFF0-C2B2-4531-B3E8-B019B8DFEACF}</a:tableStyleId>
              </a:tblPr>
              <a:tblGrid>
                <a:gridCol w="2169075"/>
                <a:gridCol w="25330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mn-MN" sz="1100" u="none" cap="none" strike="noStrike"/>
                        <a:t>Зураг хуваалцах вэбсайтууд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mn-MN" sz="1100" u="none" cap="none" strike="noStrike"/>
                        <a:t>URL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Flickr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www.flickr.com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Photobucket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photobucket.com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devientART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devientart.com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Picasa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picasa.google.com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TinyPic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tinypic.com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ImageShack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www.imageshack.us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FreeDigitalPhotos.net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www.freedigitalphotos.net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Open Stock Photography 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www.openstockphotography.org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Open Clip Art Library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www.openclipart.org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a5dd1321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Зураг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b9a5dd1321_0_72"/>
          <p:cNvSpPr txBox="1"/>
          <p:nvPr>
            <p:ph idx="1" type="body"/>
          </p:nvPr>
        </p:nvSpPr>
        <p:spPr>
          <a:xfrm>
            <a:off x="6711900" y="1487550"/>
            <a:ext cx="47469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Файлын замыг заахдаа дараах хоёр аргыг хэрэглэнэ. Үүнд: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b="1"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Relative path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lang="mn-M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lang="mn-M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../info.png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lang="mn-M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../../script/script.js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b="1"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Absolute path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C:\Users\Dell\Desktop\info.html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https://elselt.num.edu.mn/surgalt/info.html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b9a5dd1321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025" y="1538425"/>
            <a:ext cx="4951275" cy="3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b9a5dd1321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00" y="4856700"/>
            <a:ext cx="32956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a5dd1321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alt атрибут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b9a5dd1321_0_84"/>
          <p:cNvSpPr txBox="1"/>
          <p:nvPr>
            <p:ph idx="1" type="body"/>
          </p:nvPr>
        </p:nvSpPr>
        <p:spPr>
          <a:xfrm>
            <a:off x="934500" y="1536450"/>
            <a:ext cx="47469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</a:rPr>
              <a:t>alt атрибутын үүрэг: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mn-MN" sz="2400">
                <a:solidFill>
                  <a:srgbClr val="000000"/>
                </a:solidFill>
              </a:rPr>
              <a:t>Зураг дэлгэцэнд гараагүй үед alt атрибутын утга дэлгэцэд гарна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mn-MN" sz="2400">
                <a:solidFill>
                  <a:srgbClr val="000000"/>
                </a:solidFill>
              </a:rPr>
              <a:t>Хайлтын систем болон дэлгэц уншдаг програмд alt атрибут чухал үүрэгтэй.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4" name="Google Shape;124;gb9a5dd1321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100" y="1690825"/>
            <a:ext cx="5544700" cy="28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a5dd1321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Зургийг холбоос болгох нь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gb9a5dd1321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050" y="215700"/>
            <a:ext cx="4600550" cy="64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9a5dd1321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198" y="1853925"/>
            <a:ext cx="6001051" cy="1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b9a5dd1321_0_91"/>
          <p:cNvSpPr txBox="1"/>
          <p:nvPr>
            <p:ph idx="1" type="body"/>
          </p:nvPr>
        </p:nvSpPr>
        <p:spPr>
          <a:xfrm>
            <a:off x="976125" y="4012800"/>
            <a:ext cx="60012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Зургийн src атрибутад бусад вэбсайтны зургийг өгөх боломжтой. Энэ тохиолдолд тухайн зургийг өөрийн вэб сайтдаа ашиглах зөвшөөрөл авахаа мартуузай.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a5dd1321_0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Тусгай тэмдэгтүүд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9a5dd1321_0_102"/>
          <p:cNvSpPr txBox="1"/>
          <p:nvPr>
            <p:ph idx="1" type="body"/>
          </p:nvPr>
        </p:nvSpPr>
        <p:spPr>
          <a:xfrm>
            <a:off x="838200" y="1766025"/>
            <a:ext cx="70029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HTML5 документад тусгай тэмдэгтүүдийг шууд бичиж өгч болдоггүй. Учир нь зарим компьютерийн гаруудад тусгай тэмдэгтүүд (Жишээ нь: ©) бичих боломжгүй байдаг бол хэд хэдэн тусгай тэмдэгтүүдыг шууд бичих нь HTML5 документад синтаксийн алдаа үүсгэдэг. Жишээ нь: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&lt;p&gt;Хэрвээ x &lt; 10 бол x-ийн утгыг нэгээр нэмэгдүүл.&lt;/p&gt; 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Зөв бичсэн нь: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&lt;p&gt;Хэрвээ x &amp;lt; 10 бол x-ийн утгыг нэгээр нэмэгдүүл.&lt;/p&gt;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9" name="Google Shape;139;gb9a5dd1321_0_102"/>
          <p:cNvGraphicFramePr/>
          <p:nvPr/>
        </p:nvGraphicFramePr>
        <p:xfrm>
          <a:off x="8080300" y="15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{5040EFF0-C2B2-4531-B3E8-B019B8DFEACF}</a:tableStyleId>
              </a:tblPr>
              <a:tblGrid>
                <a:gridCol w="1447800"/>
                <a:gridCol w="1447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mn-MN" sz="1100" u="none" cap="none" strike="noStrike"/>
                        <a:t>Тэмдэгтүүд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mn-MN" sz="1100" u="none" cap="none" strike="noStrike"/>
                        <a:t>Төлөөлөл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&amp;amp;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‘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&amp;apos;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&gt;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&amp;gt;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&lt;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&amp;lt;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“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&amp;quot;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Хоосон зай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&amp;nbsp;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©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&amp;copy;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—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&amp;mdash;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1⁄4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&amp;frac14;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1⁄2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&amp;frac12;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3⁄4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&amp;frac34;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...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&amp;hellip;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®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&amp;reg;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§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&amp;sect;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TM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&amp;trade;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a5dd1321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Тусгай тэмдэгтүүд ба хэвтээ шугам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gb9a5dd1321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200" y="1511550"/>
            <a:ext cx="6325076" cy="39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b9a5dd1321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5875" y="1511550"/>
            <a:ext cx="4961350" cy="2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9a5dd1321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Жагсаалт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gb9a5dd1321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700" y="2089300"/>
            <a:ext cx="5994724" cy="41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b9a5dd1321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0700" y="559375"/>
            <a:ext cx="4661750" cy="24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b9a5dd1321_0_121"/>
          <p:cNvSpPr txBox="1"/>
          <p:nvPr>
            <p:ph idx="1" type="body"/>
          </p:nvPr>
        </p:nvSpPr>
        <p:spPr>
          <a:xfrm>
            <a:off x="934500" y="1536450"/>
            <a:ext cx="47469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Эрэмбэлэгдээгүй жагсаалт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5" name="Google Shape;155;gb9a5dd1321_0_121"/>
          <p:cNvGraphicFramePr/>
          <p:nvPr/>
        </p:nvGraphicFramePr>
        <p:xfrm>
          <a:off x="7130700" y="427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{5040EFF0-C2B2-4531-B3E8-B019B8DFEACF}</a:tableStyleId>
              </a:tblPr>
              <a:tblGrid>
                <a:gridCol w="790575"/>
                <a:gridCol w="2433750"/>
                <a:gridCol w="16121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Утгууд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Тайлбар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Жишээ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disc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Гарааны утга. Хар дугуй дүрсээр тэмдэглэгдэнэ. 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circle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Дугуй дүрсээр тэмдэглэглэнэ.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○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○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square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Хар дөрвөлжин дүрсээр тэмдэглэгдэнэ. 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2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■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2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■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none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Ямар нэгэн дүрсгүй байна.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6" name="Google Shape;156;gb9a5dd1321_0_121"/>
          <p:cNvSpPr txBox="1"/>
          <p:nvPr>
            <p:ph idx="1" type="body"/>
          </p:nvPr>
        </p:nvSpPr>
        <p:spPr>
          <a:xfrm>
            <a:off x="7130700" y="3301750"/>
            <a:ext cx="4746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Эрэмбэлэгдээгүй жагсаалтын type атрибутын авах утгууд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a5dd1321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Жагсаалт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b9a5dd1321_0_134"/>
          <p:cNvSpPr txBox="1"/>
          <p:nvPr>
            <p:ph idx="1" type="body"/>
          </p:nvPr>
        </p:nvSpPr>
        <p:spPr>
          <a:xfrm>
            <a:off x="934500" y="1536450"/>
            <a:ext cx="53994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Эрэмбэлэгдсэн ба үүрэлсэн жагсаалт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gb9a5dd1321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850" y="290600"/>
            <a:ext cx="4266175" cy="60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b9a5dd1321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875" y="2475875"/>
            <a:ext cx="4882638" cy="3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a5dd1321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Жагсаалт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b9a5dd1321_0_150"/>
          <p:cNvSpPr txBox="1"/>
          <p:nvPr>
            <p:ph idx="1" type="body"/>
          </p:nvPr>
        </p:nvSpPr>
        <p:spPr>
          <a:xfrm>
            <a:off x="934500" y="1536450"/>
            <a:ext cx="9625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Эрэмбэлэгдсэн жагсаалтын type атрибутын авах утгууд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1" name="Google Shape;171;gb9a5dd1321_0_150"/>
          <p:cNvGraphicFramePr/>
          <p:nvPr/>
        </p:nvGraphicFramePr>
        <p:xfrm>
          <a:off x="1147400" y="237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{5040EFF0-C2B2-4531-B3E8-B019B8DFEACF}</a:tableStyleId>
              </a:tblPr>
              <a:tblGrid>
                <a:gridCol w="1038225"/>
                <a:gridCol w="2924175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Утгууд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Тайлбар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Жишээ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Гарааны утга. Тоогоор дугаарлагдана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А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Том англи цагаан толгойн үсгээр дугаарлагдана.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lphaUcPeriod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lphaUcPeriod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a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Жижиг англи цагаан толгойн үсгээр дугаарлагдана.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lphaLcPeriod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lphaLcPeriod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I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Том роман тоогоор дугаарлагдана.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romanUcPeriod"/>
                      </a:pPr>
                      <a:r>
                        <a:rPr lang="mn-MN" sz="1100" u="none" cap="none" strike="noStrike"/>
                        <a:t>Эрэгтэй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romanUcPeriod"/>
                      </a:pPr>
                      <a:r>
                        <a:rPr lang="mn-MN" sz="1100" u="none" cap="none" strike="noStrike"/>
                        <a:t>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i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Жижиг роман тоогоор дугаарлагдана.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    i. Эрэгтэй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mn-MN" sz="1100" u="none" cap="none" strike="noStrike"/>
                        <a:t>    ii. Эмэгтэй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a5dd1321_0_1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Хүснэгт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gb9a5dd1321_0_167"/>
          <p:cNvPicPr preferRelativeResize="0"/>
          <p:nvPr/>
        </p:nvPicPr>
        <p:blipFill rotWithShape="1">
          <a:blip r:embed="rId3">
            <a:alphaModFix/>
          </a:blip>
          <a:srcRect b="39835" l="0" r="0" t="0"/>
          <a:stretch/>
        </p:blipFill>
        <p:spPr>
          <a:xfrm>
            <a:off x="838200" y="1483975"/>
            <a:ext cx="5339375" cy="480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b9a5dd1321_0_167"/>
          <p:cNvPicPr preferRelativeResize="0"/>
          <p:nvPr/>
        </p:nvPicPr>
        <p:blipFill rotWithShape="1">
          <a:blip r:embed="rId3">
            <a:alphaModFix/>
          </a:blip>
          <a:srcRect b="0" l="0" r="0" t="59887"/>
          <a:stretch/>
        </p:blipFill>
        <p:spPr>
          <a:xfrm>
            <a:off x="6432150" y="660150"/>
            <a:ext cx="5422425" cy="3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9a5dd1321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2125" y="4143175"/>
            <a:ext cx="4101675" cy="25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Өнөөдрийн агуулга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5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85000"/>
              <a:buFont typeface="Roboto"/>
              <a:buChar char="•"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HTML хэл гэж юу вэ?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•"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HTML5 </a:t>
            </a: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анхны жишээ, </a:t>
            </a:r>
            <a:r>
              <a:rPr lang="mn-MN">
                <a:latin typeface="Roboto"/>
                <a:ea typeface="Roboto"/>
                <a:cs typeface="Roboto"/>
                <a:sym typeface="Roboto"/>
              </a:rPr>
              <a:t>документ үүсгэх, засварлах, </a:t>
            </a: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баталгаажуулах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Гарчиг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Холбоос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Зураг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Тусгай  тэмдэгтүүд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Жагсаалт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Хүснэгт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Форм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mn-M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Мета элементүүд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a5dd1321_0_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Хүснэгтэд мөр баганын нэгтгэл хийх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b9a5dd1321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93875"/>
            <a:ext cx="4541008" cy="5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b9a5dd1321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150" y="1393875"/>
            <a:ext cx="4726300" cy="29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b9a5dd1321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4500" y="4479875"/>
            <a:ext cx="3982863" cy="2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a5dd1321_0_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Форм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b9a5dd1321_0_194"/>
          <p:cNvSpPr txBox="1"/>
          <p:nvPr>
            <p:ph idx="1" type="body"/>
          </p:nvPr>
        </p:nvSpPr>
        <p:spPr>
          <a:xfrm>
            <a:off x="934500" y="1536450"/>
            <a:ext cx="49821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Форм элементийг хэрэглэгчээс мэдээлэл цуглуулах зорилгоор ашиглана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gb9a5dd1321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325" y="206300"/>
            <a:ext cx="5890300" cy="63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b9a5dd1321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49175"/>
            <a:ext cx="5078400" cy="231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a5dd1321_0_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Форм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b9a5dd1321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5" y="1490175"/>
            <a:ext cx="5742926" cy="4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9a5dd1321_0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Дотоод холбоос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gb9a5dd1321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275" y="150450"/>
            <a:ext cx="6772350" cy="6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b9a5dd1321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22525"/>
            <a:ext cx="4064125" cy="36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a5dd1321_0_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Дотоод холбоос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b9a5dd1321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275" y="150450"/>
            <a:ext cx="6772350" cy="6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b9a5dd1321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25" y="3358750"/>
            <a:ext cx="3521950" cy="31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9a5dd1321_0_224"/>
          <p:cNvSpPr txBox="1"/>
          <p:nvPr>
            <p:ph idx="1" type="body"/>
          </p:nvPr>
        </p:nvSpPr>
        <p:spPr>
          <a:xfrm>
            <a:off x="720500" y="1536450"/>
            <a:ext cx="43938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Документ доторх элемент рүү шилжихдээ 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 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тагын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href 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атрибутад # тэмдэгтэй тухайн элементийн id-ны нэрийг оноож өгнө (32-р мөр)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a5dd1321_0_2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Мета элементүүд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b9a5dd1321_0_233"/>
          <p:cNvSpPr txBox="1"/>
          <p:nvPr>
            <p:ph idx="1" type="body"/>
          </p:nvPr>
        </p:nvSpPr>
        <p:spPr>
          <a:xfrm>
            <a:off x="720500" y="1536450"/>
            <a:ext cx="4543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мета элемент тухайн документийн талаарх мэдээллийг агуулж байдаг. Мета элементийн чухал хоёр атрибутууд нь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юм.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нь мета элементийн төрлийг заах бол </a:t>
            </a:r>
            <a:r>
              <a:rPr b="1"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</a:t>
            </a:r>
            <a:r>
              <a:rPr lang="mn-M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нь хайлтын систем хуудсыг ангилахдаа ашигладаг мэдээллийг агуулна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b9a5dd1321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725" y="631925"/>
            <a:ext cx="6480575" cy="37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9a5dd1321_0_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075" y="4498800"/>
            <a:ext cx="4969975" cy="2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ac4161d42_0_0"/>
          <p:cNvSpPr txBox="1"/>
          <p:nvPr>
            <p:ph type="title"/>
          </p:nvPr>
        </p:nvSpPr>
        <p:spPr>
          <a:xfrm>
            <a:off x="1008321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АСУУЛТ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HTML хэл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38200" y="1825625"/>
            <a:ext cx="505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Char char="•"/>
            </a:pPr>
            <a:r>
              <a:rPr lang="mn-MN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HTML5 нь документийн агуулга болон бүтцийг вэб хөтчид хэрхэн дэлгэцлэхийг тодорхойлдог маркап хэл юм.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325" y="1040663"/>
            <a:ext cx="5991900" cy="44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9a5dd1321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Анхны HTML5 жишээ, засварлах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b9a5dd1321_0_1"/>
          <p:cNvSpPr txBox="1"/>
          <p:nvPr>
            <p:ph idx="1" type="body"/>
          </p:nvPr>
        </p:nvSpPr>
        <p:spPr>
          <a:xfrm>
            <a:off x="6152075" y="1825625"/>
            <a:ext cx="5392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Документийн төрлийн тодорхойлолт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Хоосон мөр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Сэтгэгдэл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html, head, body элементүүд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Эхлэх болон төгсөх таагууд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title элемент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b="1" i="1"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Параграф элемент (&lt;p&gt;...&lt;/p&gt;)</a:t>
            </a:r>
            <a:endParaRPr b="1" i="1"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gb9a5dd1321_0_1"/>
          <p:cNvPicPr preferRelativeResize="0"/>
          <p:nvPr/>
        </p:nvPicPr>
        <p:blipFill rotWithShape="1">
          <a:blip r:embed="rId3">
            <a:alphaModFix/>
          </a:blip>
          <a:srcRect b="32267" l="0" r="15547" t="0"/>
          <a:stretch/>
        </p:blipFill>
        <p:spPr>
          <a:xfrm>
            <a:off x="838200" y="1825625"/>
            <a:ext cx="5019674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b9a5dd1321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113625"/>
            <a:ext cx="50196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9a5dd1321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Roboto"/>
                <a:ea typeface="Roboto"/>
                <a:cs typeface="Roboto"/>
                <a:sym typeface="Roboto"/>
              </a:rPr>
              <a:t>W3C-ийн HTML5 баталгаажуулах үйлчилгээ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b9a5dd1321_0_11"/>
          <p:cNvSpPr txBox="1"/>
          <p:nvPr>
            <p:ph idx="1" type="body"/>
          </p:nvPr>
        </p:nvSpPr>
        <p:spPr>
          <a:xfrm>
            <a:off x="1028675" y="1825625"/>
            <a:ext cx="5765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mn-MN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World Wide Web Consortium</a:t>
            </a:r>
            <a:r>
              <a:rPr lang="mn-MN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 (W3C) нь HTML5 документад синтаксийн алдаа байгаа эсэхийг шалгаж баталгаажуулах (validator.w3.org) үйлчилгээ үзүүлдэг.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18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http://validator.w3.org/#validate-by-upload</a:t>
            </a:r>
            <a:r>
              <a:rPr lang="mn-M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5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gb9a5dd1321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100" y="1825625"/>
            <a:ext cx="5093126" cy="325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a5dd1321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/>
              <a:t>Гарчиг</a:t>
            </a:r>
            <a:endParaRPr/>
          </a:p>
        </p:txBody>
      </p:sp>
      <p:pic>
        <p:nvPicPr>
          <p:cNvPr id="76" name="Google Shape;76;gb9a5dd132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600" y="1886025"/>
            <a:ext cx="47910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b9a5dd132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1838400"/>
            <a:ext cx="4838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a5dd1321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/>
              <a:t>Холбоос</a:t>
            </a:r>
            <a:endParaRPr/>
          </a:p>
        </p:txBody>
      </p:sp>
      <p:pic>
        <p:nvPicPr>
          <p:cNvPr id="83" name="Google Shape;83;gb9a5dd132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25" y="1618550"/>
            <a:ext cx="59436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b9a5dd1321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525" y="1843225"/>
            <a:ext cx="48101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a5dd1321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/>
              <a:t>Холбоос</a:t>
            </a:r>
            <a:endParaRPr/>
          </a:p>
        </p:txBody>
      </p:sp>
      <p:pic>
        <p:nvPicPr>
          <p:cNvPr id="90" name="Google Shape;90;gb9a5dd1321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25" y="1618550"/>
            <a:ext cx="59436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b9a5dd1321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525" y="1843225"/>
            <a:ext cx="481012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b9a5dd1321_0_39"/>
          <p:cNvSpPr txBox="1"/>
          <p:nvPr>
            <p:ph idx="1" type="body"/>
          </p:nvPr>
        </p:nvSpPr>
        <p:spPr>
          <a:xfrm>
            <a:off x="965525" y="5039875"/>
            <a:ext cx="101400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0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href атрибутын авч болох утгууд нь:</a:t>
            </a:r>
            <a:endParaRPr sz="20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вэб хуудас эсвэл вэб хуудас доторх байршил</a:t>
            </a:r>
            <a:endParaRPr sz="20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Файл</a:t>
            </a:r>
            <a:endParaRPr sz="20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Roboto"/>
              <a:buChar char="•"/>
            </a:pPr>
            <a:r>
              <a:rPr lang="mn-MN" sz="20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Имэйл хаяг</a:t>
            </a:r>
            <a:endParaRPr sz="20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a5dd1321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/>
              <a:t>Имэйл хаяг руу цахим холбоос хийх</a:t>
            </a:r>
            <a:endParaRPr/>
          </a:p>
        </p:txBody>
      </p:sp>
      <p:sp>
        <p:nvSpPr>
          <p:cNvPr id="98" name="Google Shape;98;gb9a5dd1321_0_46"/>
          <p:cNvSpPr txBox="1"/>
          <p:nvPr>
            <p:ph idx="1" type="body"/>
          </p:nvPr>
        </p:nvSpPr>
        <p:spPr>
          <a:xfrm>
            <a:off x="7166950" y="1843281"/>
            <a:ext cx="43236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Холбоос дээр товшиход чиний үйлдлийн системийн defualt мэйл програм нээгдэнэ.</a:t>
            </a:r>
            <a:endParaRPr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Жишээ нь:</a:t>
            </a:r>
            <a:endParaRPr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Windows - Outlook</a:t>
            </a:r>
            <a:endParaRPr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Roboto"/>
              <a:buChar char="•"/>
            </a:pPr>
            <a:r>
              <a:rPr lang="mn-MN" sz="24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iOS - Mail гэх мэт</a:t>
            </a:r>
            <a:endParaRPr sz="24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gb9a5dd1321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3225"/>
            <a:ext cx="59436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b9a5dd1321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99825"/>
            <a:ext cx="48863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b9a5dd1321_0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2025" y="5072200"/>
            <a:ext cx="2141475" cy="2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b9a5dd1321_0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6949" y="5309425"/>
            <a:ext cx="2213900" cy="22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757070"/>
      </a:lt1>
      <a:dk2>
        <a:srgbClr val="AEABAB"/>
      </a:dk2>
      <a:lt2>
        <a:srgbClr val="FFFFFF"/>
      </a:lt2>
      <a:accent1>
        <a:srgbClr val="1F3864"/>
      </a:accent1>
      <a:accent2>
        <a:srgbClr val="833C0B"/>
      </a:accent2>
      <a:accent3>
        <a:srgbClr val="525252"/>
      </a:accent3>
      <a:accent4>
        <a:srgbClr val="7F6000"/>
      </a:accent4>
      <a:accent5>
        <a:srgbClr val="1E4E79"/>
      </a:accent5>
      <a:accent6>
        <a:srgbClr val="375623"/>
      </a:accent6>
      <a:hlink>
        <a:srgbClr val="ED7D31"/>
      </a:hlink>
      <a:folHlink>
        <a:srgbClr val="833C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2021-01-30T07:55:38Z</dcterms:created>
  <dc:creator>Javkhlan Rentsendorj</dc:creator>
</cp:coreProperties>
</file>