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zjU/XGlMaQQbVzSvOzB+Bub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9a5dd13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b9a5dd1321_0_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8"/>
          <p:cNvSpPr txBox="1"/>
          <p:nvPr>
            <p:ph type="ctrTitle"/>
          </p:nvPr>
        </p:nvSpPr>
        <p:spPr>
          <a:xfrm>
            <a:off x="2690327" y="1600200"/>
            <a:ext cx="8663473" cy="189878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2"/>
              </a:buClr>
              <a:buSzPts val="4400"/>
              <a:buFont typeface="Calibri"/>
              <a:buNone/>
              <a:defRPr sz="4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2690326" y="3602038"/>
            <a:ext cx="8663474" cy="165576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2"/>
              </a:buClr>
              <a:buSzPts val="2400"/>
              <a:buNone/>
              <a:defRPr sz="2400">
                <a:solidFill>
                  <a:schemeClr val="lt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596446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5964468"/>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5964468"/>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9"/>
          <p:cNvSpPr txBox="1"/>
          <p:nvPr>
            <p:ph type="title"/>
          </p:nvPr>
        </p:nvSpPr>
        <p:spPr>
          <a:xfrm>
            <a:off x="839788" y="177273"/>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p:nvPr>
            <p:ph idx="2" type="pic"/>
          </p:nvPr>
        </p:nvSpPr>
        <p:spPr>
          <a:xfrm>
            <a:off x="5183188" y="987425"/>
            <a:ext cx="6172200" cy="4873625"/>
          </a:xfrm>
          <a:prstGeom prst="rect">
            <a:avLst/>
          </a:prstGeom>
          <a:noFill/>
          <a:ln>
            <a:noFill/>
          </a:ln>
        </p:spPr>
      </p:sp>
      <p:sp>
        <p:nvSpPr>
          <p:cNvPr id="26" name="Google Shape;26;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A3838"/>
              </a:buClr>
              <a:buSzPts val="1600"/>
              <a:buNone/>
              <a:defRPr sz="1600">
                <a:solidFill>
                  <a:srgbClr val="3A3838"/>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F1C32"/>
              </a:buClr>
              <a:buSzPts val="4400"/>
              <a:buFont typeface="Calibri"/>
              <a:buNone/>
              <a:defRPr>
                <a:solidFill>
                  <a:srgbClr val="0F1C3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type="ctrTitle"/>
          </p:nvPr>
        </p:nvSpPr>
        <p:spPr>
          <a:xfrm>
            <a:off x="2690327" y="1600200"/>
            <a:ext cx="8663473" cy="189878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4400"/>
              <a:buNone/>
            </a:pPr>
            <a:r>
              <a:rPr lang="mn-MN"/>
              <a:t>Лекц 4.</a:t>
            </a:r>
            <a:br>
              <a:rPr lang="mn-MN"/>
            </a:br>
            <a:r>
              <a:rPr lang="mn-MN"/>
              <a:t>CSS – Cascading Style Sheet</a:t>
            </a:r>
            <a:endParaRPr/>
          </a:p>
        </p:txBody>
      </p:sp>
      <p:sp>
        <p:nvSpPr>
          <p:cNvPr id="42" name="Google Shape;42;p1"/>
          <p:cNvSpPr txBox="1"/>
          <p:nvPr>
            <p:ph idx="1" type="subTitle"/>
          </p:nvPr>
        </p:nvSpPr>
        <p:spPr>
          <a:xfrm>
            <a:off x="2690326" y="3602038"/>
            <a:ext cx="8663474" cy="165576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2"/>
              </a:buClr>
              <a:buSzPts val="2400"/>
              <a:buNone/>
            </a:pPr>
            <a:r>
              <a:rPr lang="mn-MN"/>
              <a:t>Интернэт технологийн үндэс</a:t>
            </a:r>
            <a:endParaRPr/>
          </a:p>
          <a:p>
            <a:pPr indent="0" lvl="0" marL="0" rtl="0" algn="r">
              <a:lnSpc>
                <a:spcPct val="90000"/>
              </a:lnSpc>
              <a:spcBef>
                <a:spcPts val="1000"/>
              </a:spcBef>
              <a:spcAft>
                <a:spcPts val="0"/>
              </a:spcAft>
              <a:buClr>
                <a:schemeClr val="lt2"/>
              </a:buClr>
              <a:buSzPts val="2400"/>
              <a:buNone/>
            </a:pPr>
            <a:r>
              <a:rPr lang="mn-MN"/>
              <a:t>2024 оны намар</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Selector буюу сонгуур - 3</a:t>
            </a:r>
            <a:endParaRPr/>
          </a:p>
        </p:txBody>
      </p:sp>
      <p:sp>
        <p:nvSpPr>
          <p:cNvPr id="98" name="Google Shape;9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406400" lvl="0" marL="457200" rtl="0" algn="l">
              <a:lnSpc>
                <a:spcPct val="90000"/>
              </a:lnSpc>
              <a:spcBef>
                <a:spcPts val="1000"/>
              </a:spcBef>
              <a:spcAft>
                <a:spcPts val="0"/>
              </a:spcAft>
              <a:buSzPct val="129032"/>
              <a:buChar char="•"/>
            </a:pPr>
            <a:r>
              <a:rPr b="1" lang="mn-MN"/>
              <a:t>ID Selectors</a:t>
            </a:r>
            <a:endParaRPr/>
          </a:p>
          <a:p>
            <a:pPr indent="-406400" lvl="0" marL="457200" rtl="0" algn="l">
              <a:lnSpc>
                <a:spcPct val="90000"/>
              </a:lnSpc>
              <a:spcBef>
                <a:spcPts val="1000"/>
              </a:spcBef>
              <a:spcAft>
                <a:spcPts val="0"/>
              </a:spcAft>
              <a:buSzPct val="129032"/>
              <a:buChar char="•"/>
            </a:pPr>
            <a:r>
              <a:rPr lang="mn-MN"/>
              <a:t>ID selector нь класс selector-той яг ижилхэн зарчмаар ажиллах боловч гол ялгаа нь нэг вэб хуудасны хэмжээнд нэг элементэд нэг л ID-г ашиглах санамжтай байдаг.</a:t>
            </a:r>
            <a:endParaRPr/>
          </a:p>
          <a:p>
            <a:pPr indent="-228600" lvl="0" marL="457200" rtl="0" algn="l">
              <a:lnSpc>
                <a:spcPct val="90000"/>
              </a:lnSpc>
              <a:spcBef>
                <a:spcPts val="1000"/>
              </a:spcBef>
              <a:spcAft>
                <a:spcPts val="0"/>
              </a:spcAft>
              <a:buSzPct val="129032"/>
              <a:buNone/>
            </a:pPr>
            <a:r>
              <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&lt;html&gt;</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	&lt;head&gt;</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		&lt;style&gt;</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   		#</a:t>
            </a:r>
            <a:r>
              <a:rPr b="1" lang="mn-MN">
                <a:solidFill>
                  <a:srgbClr val="FF0000"/>
                </a:solidFill>
                <a:latin typeface="Courier New"/>
                <a:ea typeface="Courier New"/>
                <a:cs typeface="Courier New"/>
                <a:sym typeface="Courier New"/>
              </a:rPr>
              <a:t>foo</a:t>
            </a:r>
            <a:r>
              <a:rPr b="1" lang="mn-MN">
                <a:latin typeface="Courier New"/>
                <a:ea typeface="Courier New"/>
                <a:cs typeface="Courier New"/>
                <a:sym typeface="Courier New"/>
              </a:rPr>
              <a:t> { color: red; }</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	 	&lt;/style&gt;</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	&lt;head&gt;</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&lt;body&gt;</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	&lt;p id="</a:t>
            </a:r>
            <a:r>
              <a:rPr b="1" lang="mn-MN">
                <a:solidFill>
                  <a:srgbClr val="FF0000"/>
                </a:solidFill>
                <a:latin typeface="Courier New"/>
                <a:ea typeface="Courier New"/>
                <a:cs typeface="Courier New"/>
                <a:sym typeface="Courier New"/>
              </a:rPr>
              <a:t>foo</a:t>
            </a:r>
            <a:r>
              <a:rPr b="1" lang="mn-MN">
                <a:latin typeface="Courier New"/>
                <a:ea typeface="Courier New"/>
                <a:cs typeface="Courier New"/>
                <a:sym typeface="Courier New"/>
              </a:rPr>
              <a:t>"&gt;red text&lt;/p&gt;</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&lt;/body&gt;</a:t>
            </a:r>
            <a:endParaRPr/>
          </a:p>
          <a:p>
            <a:pPr indent="-381000" lvl="1" marL="914400" rtl="0" algn="l">
              <a:lnSpc>
                <a:spcPct val="90000"/>
              </a:lnSpc>
              <a:spcBef>
                <a:spcPts val="500"/>
              </a:spcBef>
              <a:spcAft>
                <a:spcPts val="0"/>
              </a:spcAft>
              <a:buSzPct val="129032"/>
              <a:buNone/>
            </a:pPr>
            <a:r>
              <a:rPr b="1" lang="mn-MN">
                <a:latin typeface="Courier New"/>
                <a:ea typeface="Courier New"/>
                <a:cs typeface="Courier New"/>
                <a:sym typeface="Courier New"/>
              </a:rPr>
              <a:t>&lt;/html&gt;	</a:t>
            </a:r>
            <a:endParaRPr/>
          </a:p>
          <a:p>
            <a:pPr indent="-406400" lvl="0" marL="457200" rtl="0" algn="l">
              <a:lnSpc>
                <a:spcPct val="90000"/>
              </a:lnSpc>
              <a:spcBef>
                <a:spcPts val="1000"/>
              </a:spcBef>
              <a:spcAft>
                <a:spcPts val="0"/>
              </a:spcAft>
              <a:buSzPct val="129032"/>
              <a:buFont typeface="Noto Sans Symbols"/>
              <a:buNone/>
            </a:pPr>
            <a:r>
              <a:t/>
            </a:r>
            <a:endParaRPr/>
          </a:p>
          <a:p>
            <a:pPr indent="-406400" lvl="0" marL="457200" rtl="0" algn="l">
              <a:lnSpc>
                <a:spcPct val="90000"/>
              </a:lnSpc>
              <a:spcBef>
                <a:spcPts val="1000"/>
              </a:spcBef>
              <a:spcAft>
                <a:spcPts val="0"/>
              </a:spcAft>
              <a:buSzPct val="129032"/>
              <a:buFont typeface="Noto Sans Symbols"/>
              <a:buNone/>
            </a:pPr>
            <a:r>
              <a:t/>
            </a:r>
            <a:endParaRPr/>
          </a:p>
          <a:p>
            <a:pPr indent="-228600" lvl="0" marL="457200" rtl="0" algn="l">
              <a:lnSpc>
                <a:spcPct val="90000"/>
              </a:lnSpc>
              <a:spcBef>
                <a:spcPts val="1000"/>
              </a:spcBef>
              <a:spcAft>
                <a:spcPts val="0"/>
              </a:spcAft>
              <a:buClr>
                <a:srgbClr val="3A3838"/>
              </a:buClr>
              <a:buSzPct val="129032"/>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Pseudo Elements</a:t>
            </a:r>
            <a:endParaRPr/>
          </a:p>
        </p:txBody>
      </p:sp>
      <p:sp>
        <p:nvSpPr>
          <p:cNvPr id="104" name="Google Shape;104;p16"/>
          <p:cNvSpPr txBox="1"/>
          <p:nvPr>
            <p:ph idx="1" type="body"/>
          </p:nvPr>
        </p:nvSpPr>
        <p:spPr>
          <a:xfrm>
            <a:off x="838200" y="1825625"/>
            <a:ext cx="5784542"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lang="mn-MN" sz="2400"/>
              <a:t>pseudo-elements нь элементийн тодорхой нөхцлүүдэд ажиллахаар тохируулагдсан бөгөөд жишээлбэл хулганаар элемент дээр очиход, элементийн хамгийн эхний үсгийг авахад гэх мэт</a:t>
            </a:r>
            <a:endParaRPr sz="1600">
              <a:latin typeface="Courier New"/>
              <a:ea typeface="Courier New"/>
              <a:cs typeface="Courier New"/>
              <a:sym typeface="Courier New"/>
            </a:endParaRPr>
          </a:p>
          <a:p>
            <a:pPr indent="174625" lvl="0" marL="3175" rtl="0" algn="l">
              <a:lnSpc>
                <a:spcPct val="90000"/>
              </a:lnSpc>
              <a:spcBef>
                <a:spcPts val="0"/>
              </a:spcBef>
              <a:spcAft>
                <a:spcPts val="0"/>
              </a:spcAft>
              <a:buSzPts val="2800"/>
              <a:buNone/>
            </a:pPr>
            <a:r>
              <a:t/>
            </a:r>
            <a:endParaRPr sz="1600">
              <a:latin typeface="Courier New"/>
              <a:ea typeface="Courier New"/>
              <a:cs typeface="Courier New"/>
              <a:sym typeface="Courier New"/>
            </a:endParaRPr>
          </a:p>
          <a:p>
            <a:pPr indent="0" lvl="1" marL="22225" rtl="0" algn="l">
              <a:lnSpc>
                <a:spcPct val="70000"/>
              </a:lnSpc>
              <a:spcBef>
                <a:spcPts val="0"/>
              </a:spcBef>
              <a:spcAft>
                <a:spcPts val="0"/>
              </a:spcAft>
              <a:buSzPts val="2400"/>
              <a:buNone/>
            </a:pPr>
            <a:r>
              <a:rPr lang="mn-MN" sz="2000"/>
              <a:t>Өргөн хэрэглэгддэг pseudo элементүүдээс дурдвал</a:t>
            </a:r>
            <a:endParaRPr/>
          </a:p>
          <a:p>
            <a:pPr indent="-228600" lvl="1" marL="403225" rtl="0" algn="l">
              <a:lnSpc>
                <a:spcPct val="70000"/>
              </a:lnSpc>
              <a:spcBef>
                <a:spcPts val="0"/>
              </a:spcBef>
              <a:spcAft>
                <a:spcPts val="0"/>
              </a:spcAft>
              <a:buSzPts val="2400"/>
              <a:buNone/>
            </a:pPr>
            <a:r>
              <a:t/>
            </a:r>
            <a:endParaRPr sz="2000"/>
          </a:p>
          <a:p>
            <a:pPr indent="-3175" lvl="2" marL="520700" rtl="0" algn="l">
              <a:lnSpc>
                <a:spcPct val="70000"/>
              </a:lnSpc>
              <a:spcBef>
                <a:spcPts val="0"/>
              </a:spcBef>
              <a:spcAft>
                <a:spcPts val="0"/>
              </a:spcAft>
              <a:buSzPts val="2000"/>
              <a:buFont typeface="Courier New"/>
              <a:buNone/>
            </a:pPr>
            <a:r>
              <a:rPr b="1" lang="mn-MN" sz="1800">
                <a:solidFill>
                  <a:srgbClr val="CC0099"/>
                </a:solidFill>
                <a:latin typeface="Courier New"/>
                <a:ea typeface="Courier New"/>
                <a:cs typeface="Courier New"/>
                <a:sym typeface="Courier New"/>
              </a:rPr>
              <a:t>:visited</a:t>
            </a:r>
            <a:r>
              <a:rPr b="1" lang="mn-MN" sz="1800">
                <a:latin typeface="Courier New"/>
                <a:ea typeface="Courier New"/>
                <a:cs typeface="Courier New"/>
                <a:sym typeface="Courier New"/>
              </a:rPr>
              <a:t>    </a:t>
            </a:r>
            <a:r>
              <a:rPr b="1" lang="mn-MN" sz="1800">
                <a:solidFill>
                  <a:srgbClr val="CC0099"/>
                </a:solidFill>
                <a:latin typeface="Courier New"/>
                <a:ea typeface="Courier New"/>
                <a:cs typeface="Courier New"/>
                <a:sym typeface="Courier New"/>
              </a:rPr>
              <a:t>:active</a:t>
            </a:r>
            <a:r>
              <a:rPr b="1" lang="mn-MN" sz="1800">
                <a:latin typeface="Courier New"/>
                <a:ea typeface="Courier New"/>
                <a:cs typeface="Courier New"/>
                <a:sym typeface="Courier New"/>
              </a:rPr>
              <a:t>    </a:t>
            </a:r>
            <a:r>
              <a:rPr b="1" lang="mn-MN" sz="1800">
                <a:solidFill>
                  <a:srgbClr val="CC0099"/>
                </a:solidFill>
                <a:latin typeface="Courier New"/>
                <a:ea typeface="Courier New"/>
                <a:cs typeface="Courier New"/>
                <a:sym typeface="Courier New"/>
              </a:rPr>
              <a:t>:hover</a:t>
            </a:r>
            <a:endParaRPr b="1" sz="1800">
              <a:solidFill>
                <a:srgbClr val="CC0099"/>
              </a:solidFill>
              <a:latin typeface="Courier New"/>
              <a:ea typeface="Courier New"/>
              <a:cs typeface="Courier New"/>
              <a:sym typeface="Courier New"/>
            </a:endParaRPr>
          </a:p>
          <a:p>
            <a:pPr indent="-3175" lvl="2" marL="520700" rtl="0" algn="l">
              <a:lnSpc>
                <a:spcPct val="70000"/>
              </a:lnSpc>
              <a:spcBef>
                <a:spcPts val="0"/>
              </a:spcBef>
              <a:spcAft>
                <a:spcPts val="0"/>
              </a:spcAft>
              <a:buSzPts val="2000"/>
              <a:buFont typeface="Courier New"/>
              <a:buNone/>
            </a:pPr>
            <a:r>
              <a:rPr b="1" lang="mn-MN" sz="1800">
                <a:solidFill>
                  <a:srgbClr val="CC0099"/>
                </a:solidFill>
                <a:latin typeface="Courier New"/>
                <a:ea typeface="Courier New"/>
                <a:cs typeface="Courier New"/>
                <a:sym typeface="Courier New"/>
              </a:rPr>
              <a:t>:first-line</a:t>
            </a:r>
            <a:endParaRPr/>
          </a:p>
          <a:p>
            <a:pPr indent="-3175" lvl="2" marL="520700" rtl="0" algn="l">
              <a:lnSpc>
                <a:spcPct val="70000"/>
              </a:lnSpc>
              <a:spcBef>
                <a:spcPts val="0"/>
              </a:spcBef>
              <a:spcAft>
                <a:spcPts val="0"/>
              </a:spcAft>
              <a:buSzPts val="2000"/>
              <a:buFont typeface="Courier New"/>
              <a:buNone/>
            </a:pPr>
            <a:r>
              <a:rPr b="1" lang="mn-MN" sz="1800">
                <a:solidFill>
                  <a:srgbClr val="CC0099"/>
                </a:solidFill>
                <a:latin typeface="Courier New"/>
                <a:ea typeface="Courier New"/>
                <a:cs typeface="Courier New"/>
                <a:sym typeface="Courier New"/>
              </a:rPr>
              <a:t>:first-letter</a:t>
            </a:r>
            <a:endParaRPr/>
          </a:p>
        </p:txBody>
      </p:sp>
      <p:sp>
        <p:nvSpPr>
          <p:cNvPr id="105" name="Google Shape;105;p16"/>
          <p:cNvSpPr txBox="1"/>
          <p:nvPr/>
        </p:nvSpPr>
        <p:spPr>
          <a:xfrm>
            <a:off x="6818050" y="1027906"/>
            <a:ext cx="5180244" cy="5693866"/>
          </a:xfrm>
          <a:prstGeom prst="rect">
            <a:avLst/>
          </a:prstGeom>
          <a:solidFill>
            <a:schemeClr val="lt2"/>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&lt;html&gt;</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&lt;head&gt;</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  &lt;title&gt;Title for Page&lt;/title&gt;</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  </a:t>
            </a:r>
            <a:r>
              <a:rPr b="1" i="0" lang="mn-MN" sz="1400" u="none" cap="none" strike="noStrike">
                <a:solidFill>
                  <a:srgbClr val="FF0033"/>
                </a:solidFill>
                <a:latin typeface="Courier New"/>
                <a:ea typeface="Courier New"/>
                <a:cs typeface="Courier New"/>
                <a:sym typeface="Courier New"/>
              </a:rPr>
              <a:t>&lt;style type="text/css"&gt;</a:t>
            </a:r>
            <a:endParaRPr/>
          </a:p>
          <a:p>
            <a:pPr indent="0" lvl="0" marL="0" marR="0" rtl="0" algn="l">
              <a:lnSpc>
                <a:spcPct val="100000"/>
              </a:lnSpc>
              <a:spcBef>
                <a:spcPts val="0"/>
              </a:spcBef>
              <a:spcAft>
                <a:spcPts val="0"/>
              </a:spcAft>
              <a:buNone/>
            </a:pPr>
            <a:r>
              <a:rPr b="1" i="0" lang="mn-MN" sz="1400" u="none" cap="none" strike="noStrike">
                <a:solidFill>
                  <a:srgbClr val="FF0033"/>
                </a:solidFill>
                <a:latin typeface="Courier New"/>
                <a:ea typeface="Courier New"/>
                <a:cs typeface="Courier New"/>
                <a:sym typeface="Courier New"/>
              </a:rPr>
              <a:t>      a {</a:t>
            </a:r>
            <a:r>
              <a:rPr b="1" i="0" lang="mn-MN" sz="1400" u="none" cap="none" strike="noStrike">
                <a:solidFill>
                  <a:srgbClr val="0070C0"/>
                </a:solidFill>
                <a:latin typeface="Courier New"/>
                <a:ea typeface="Courier New"/>
                <a:cs typeface="Courier New"/>
                <a:sym typeface="Courier New"/>
              </a:rPr>
              <a:t>color :</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9900"/>
                </a:solidFill>
                <a:latin typeface="Courier New"/>
                <a:ea typeface="Courier New"/>
                <a:cs typeface="Courier New"/>
                <a:sym typeface="Courier New"/>
              </a:rPr>
              <a:t>red</a:t>
            </a:r>
            <a:r>
              <a:rPr b="1" i="0" lang="mn-MN" sz="1400" u="none" cap="none" strike="noStrike">
                <a:solidFill>
                  <a:srgbClr val="FF0033"/>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70C0"/>
                </a:solidFill>
                <a:latin typeface="Courier New"/>
                <a:ea typeface="Courier New"/>
                <a:cs typeface="Courier New"/>
                <a:sym typeface="Courier New"/>
              </a:rPr>
              <a:t>text-decoration :</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9900"/>
                </a:solidFill>
                <a:latin typeface="Courier New"/>
                <a:ea typeface="Courier New"/>
                <a:cs typeface="Courier New"/>
                <a:sym typeface="Courier New"/>
              </a:rPr>
              <a:t>none</a:t>
            </a:r>
            <a:r>
              <a:rPr b="1" i="0" lang="mn-MN" sz="1400" u="none" cap="none" strike="noStrike">
                <a:solidFill>
                  <a:srgbClr val="FF0033"/>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70C0"/>
                </a:solidFill>
                <a:latin typeface="Courier New"/>
                <a:ea typeface="Courier New"/>
                <a:cs typeface="Courier New"/>
                <a:sym typeface="Courier New"/>
              </a:rPr>
              <a:t>font-size :</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9900"/>
                </a:solidFill>
                <a:latin typeface="Courier New"/>
                <a:ea typeface="Courier New"/>
                <a:cs typeface="Courier New"/>
                <a:sym typeface="Courier New"/>
              </a:rPr>
              <a:t>larger</a:t>
            </a:r>
            <a:r>
              <a:rPr b="1" i="0" lang="mn-MN" sz="1400" u="none" cap="none" strike="noStrike">
                <a:solidFill>
                  <a:srgbClr val="FF0033"/>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mn-MN" sz="1400" u="none" cap="none" strike="noStrike">
                <a:solidFill>
                  <a:srgbClr val="FF0033"/>
                </a:solidFill>
                <a:latin typeface="Courier New"/>
                <a:ea typeface="Courier New"/>
                <a:cs typeface="Courier New"/>
                <a:sym typeface="Courier New"/>
              </a:rPr>
              <a:t>      a:</a:t>
            </a:r>
            <a:r>
              <a:rPr b="1" i="0" lang="mn-MN" sz="1400" u="none" cap="none" strike="noStrike">
                <a:solidFill>
                  <a:srgbClr val="CC0099"/>
                </a:solidFill>
                <a:latin typeface="Courier New"/>
                <a:ea typeface="Courier New"/>
                <a:cs typeface="Courier New"/>
                <a:sym typeface="Courier New"/>
              </a:rPr>
              <a:t>visited</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70C0"/>
                </a:solidFill>
                <a:latin typeface="Courier New"/>
                <a:ea typeface="Courier New"/>
                <a:cs typeface="Courier New"/>
                <a:sym typeface="Courier New"/>
              </a:rPr>
              <a:t>color :</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9900"/>
                </a:solidFill>
                <a:latin typeface="Courier New"/>
                <a:ea typeface="Courier New"/>
                <a:cs typeface="Courier New"/>
                <a:sym typeface="Courier New"/>
              </a:rPr>
              <a:t>black</a:t>
            </a:r>
            <a:r>
              <a:rPr b="1" i="0" lang="mn-MN" sz="1400" u="none" cap="none" strike="noStrike">
                <a:solidFill>
                  <a:srgbClr val="FF0033"/>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mn-MN" sz="1400" u="none" cap="none" strike="noStrike">
                <a:solidFill>
                  <a:srgbClr val="FF0033"/>
                </a:solidFill>
                <a:latin typeface="Courier New"/>
                <a:ea typeface="Courier New"/>
                <a:cs typeface="Courier New"/>
                <a:sym typeface="Courier New"/>
              </a:rPr>
              <a:t>      a:</a:t>
            </a:r>
            <a:r>
              <a:rPr b="1" i="0" lang="mn-MN" sz="1400" u="none" cap="none" strike="noStrike">
                <a:solidFill>
                  <a:srgbClr val="CC0099"/>
                </a:solidFill>
                <a:latin typeface="Courier New"/>
                <a:ea typeface="Courier New"/>
                <a:cs typeface="Courier New"/>
                <a:sym typeface="Courier New"/>
              </a:rPr>
              <a:t>active</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70C0"/>
                </a:solidFill>
                <a:latin typeface="Courier New"/>
                <a:ea typeface="Courier New"/>
                <a:cs typeface="Courier New"/>
                <a:sym typeface="Courier New"/>
              </a:rPr>
              <a:t>color :</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9900"/>
                </a:solidFill>
                <a:latin typeface="Courier New"/>
                <a:ea typeface="Courier New"/>
                <a:cs typeface="Courier New"/>
                <a:sym typeface="Courier New"/>
              </a:rPr>
              <a:t>orange</a:t>
            </a:r>
            <a:r>
              <a:rPr b="1" i="0" lang="mn-MN" sz="1400" u="none" cap="none" strike="noStrike">
                <a:solidFill>
                  <a:srgbClr val="FF0033"/>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mn-MN" sz="1400" u="none" cap="none" strike="noStrike">
                <a:solidFill>
                  <a:srgbClr val="FF0033"/>
                </a:solidFill>
                <a:latin typeface="Courier New"/>
                <a:ea typeface="Courier New"/>
                <a:cs typeface="Courier New"/>
                <a:sym typeface="Courier New"/>
              </a:rPr>
              <a:t>      a:</a:t>
            </a:r>
            <a:r>
              <a:rPr b="1" i="0" lang="mn-MN" sz="1400" u="none" cap="none" strike="noStrike">
                <a:solidFill>
                  <a:srgbClr val="CC0099"/>
                </a:solidFill>
                <a:latin typeface="Courier New"/>
                <a:ea typeface="Courier New"/>
                <a:cs typeface="Courier New"/>
                <a:sym typeface="Courier New"/>
              </a:rPr>
              <a:t>hover</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70C0"/>
                </a:solidFill>
                <a:latin typeface="Courier New"/>
                <a:ea typeface="Courier New"/>
                <a:cs typeface="Courier New"/>
                <a:sym typeface="Courier New"/>
              </a:rPr>
              <a:t>color :</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9900"/>
                </a:solidFill>
                <a:latin typeface="Courier New"/>
                <a:ea typeface="Courier New"/>
                <a:cs typeface="Courier New"/>
                <a:sym typeface="Courier New"/>
              </a:rPr>
              <a:t>blue</a:t>
            </a:r>
            <a:r>
              <a:rPr b="1" i="0" lang="mn-MN" sz="1400" u="none" cap="none" strike="noStrike">
                <a:solidFill>
                  <a:srgbClr val="FF0033"/>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mn-MN" sz="1400" u="none" cap="none" strike="noStrike">
                <a:solidFill>
                  <a:srgbClr val="FF0033"/>
                </a:solidFill>
                <a:latin typeface="Courier New"/>
                <a:ea typeface="Courier New"/>
                <a:cs typeface="Courier New"/>
                <a:sym typeface="Courier New"/>
              </a:rPr>
              <a:t>      p:</a:t>
            </a:r>
            <a:r>
              <a:rPr b="1" i="0" lang="mn-MN" sz="1400" u="none" cap="none" strike="noStrike">
                <a:solidFill>
                  <a:srgbClr val="CC0099"/>
                </a:solidFill>
                <a:latin typeface="Courier New"/>
                <a:ea typeface="Courier New"/>
                <a:cs typeface="Courier New"/>
                <a:sym typeface="Courier New"/>
              </a:rPr>
              <a:t>first-letter</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70C0"/>
                </a:solidFill>
                <a:latin typeface="Courier New"/>
                <a:ea typeface="Courier New"/>
                <a:cs typeface="Courier New"/>
                <a:sym typeface="Courier New"/>
              </a:rPr>
              <a:t>font-size :</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9900"/>
                </a:solidFill>
                <a:latin typeface="Courier New"/>
                <a:ea typeface="Courier New"/>
                <a:cs typeface="Courier New"/>
                <a:sym typeface="Courier New"/>
              </a:rPr>
              <a:t>large</a:t>
            </a:r>
            <a:r>
              <a:rPr b="1" i="0" lang="mn-MN" sz="1400" u="none" cap="none" strike="noStrike">
                <a:solidFill>
                  <a:srgbClr val="FF0033"/>
                </a:solidFill>
                <a:latin typeface="Courier New"/>
                <a:ea typeface="Courier New"/>
                <a:cs typeface="Courier New"/>
                <a:sym typeface="Courier New"/>
              </a:rPr>
              <a:t>;</a:t>
            </a:r>
            <a:br>
              <a:rPr b="1" i="0" lang="mn-MN" sz="1400" u="none" cap="none" strike="noStrike">
                <a:solidFill>
                  <a:srgbClr val="FF0033"/>
                </a:solidFill>
                <a:latin typeface="Courier New"/>
                <a:ea typeface="Courier New"/>
                <a:cs typeface="Courier New"/>
                <a:sym typeface="Courier New"/>
              </a:rPr>
            </a:b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70C0"/>
                </a:solidFill>
                <a:latin typeface="Courier New"/>
                <a:ea typeface="Courier New"/>
                <a:cs typeface="Courier New"/>
                <a:sym typeface="Courier New"/>
              </a:rPr>
              <a:t>color :</a:t>
            </a: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9900"/>
                </a:solidFill>
                <a:latin typeface="Courier New"/>
                <a:ea typeface="Courier New"/>
                <a:cs typeface="Courier New"/>
                <a:sym typeface="Courier New"/>
              </a:rPr>
              <a:t>white</a:t>
            </a:r>
            <a:r>
              <a:rPr b="1" i="0" lang="mn-MN" sz="1400" u="none" cap="none" strike="noStrike">
                <a:solidFill>
                  <a:srgbClr val="FF0033"/>
                </a:solidFill>
                <a:latin typeface="Courier New"/>
                <a:ea typeface="Courier New"/>
                <a:cs typeface="Courier New"/>
                <a:sym typeface="Courier New"/>
              </a:rPr>
              <a:t>;</a:t>
            </a:r>
            <a:br>
              <a:rPr b="1" i="0" lang="mn-MN" sz="1400" u="none" cap="none" strike="noStrike">
                <a:solidFill>
                  <a:srgbClr val="FF0033"/>
                </a:solidFill>
                <a:latin typeface="Courier New"/>
                <a:ea typeface="Courier New"/>
                <a:cs typeface="Courier New"/>
                <a:sym typeface="Courier New"/>
              </a:rPr>
            </a:br>
            <a:r>
              <a:rPr b="1" i="0" lang="mn-MN" sz="1400" u="none" cap="none" strike="noStrike">
                <a:solidFill>
                  <a:srgbClr val="FF0033"/>
                </a:solidFill>
                <a:latin typeface="Courier New"/>
                <a:ea typeface="Courier New"/>
                <a:cs typeface="Courier New"/>
                <a:sym typeface="Courier New"/>
              </a:rPr>
              <a:t>              </a:t>
            </a:r>
            <a:r>
              <a:rPr b="1" i="0" lang="mn-MN" sz="1400" u="none" cap="none" strike="noStrike">
                <a:solidFill>
                  <a:srgbClr val="0070C0"/>
                </a:solidFill>
                <a:latin typeface="Courier New"/>
                <a:ea typeface="Courier New"/>
                <a:cs typeface="Courier New"/>
                <a:sym typeface="Courier New"/>
              </a:rPr>
              <a:t>background-color : </a:t>
            </a:r>
            <a:r>
              <a:rPr b="1" i="0" lang="mn-MN" sz="1400" u="none" cap="none" strike="noStrike">
                <a:solidFill>
                  <a:srgbClr val="009900"/>
                </a:solidFill>
                <a:latin typeface="Courier New"/>
                <a:ea typeface="Courier New"/>
                <a:cs typeface="Courier New"/>
                <a:sym typeface="Courier New"/>
              </a:rPr>
              <a:t>darkblue</a:t>
            </a:r>
            <a:r>
              <a:rPr b="1" i="0" lang="mn-MN" sz="1400" u="none" cap="none" strike="noStrike">
                <a:solidFill>
                  <a:srgbClr val="FF0033"/>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mn-MN" sz="1400" u="none" cap="none" strike="noStrike">
                <a:solidFill>
                  <a:srgbClr val="FF0033"/>
                </a:solidFill>
                <a:latin typeface="Courier New"/>
                <a:ea typeface="Courier New"/>
                <a:cs typeface="Courier New"/>
                <a:sym typeface="Courier New"/>
              </a:rPr>
              <a:t>  &lt;/style&gt;</a:t>
            </a:r>
            <a:r>
              <a:rPr b="1" i="0" lang="mn-MN" sz="14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&lt;/head&gt;</a:t>
            </a:r>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&lt;body&gt;</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  </a:t>
            </a:r>
            <a:r>
              <a:rPr b="1" i="0" lang="mn-MN" sz="1400" u="none" cap="none" strike="noStrike">
                <a:solidFill>
                  <a:srgbClr val="FF0033"/>
                </a:solidFill>
                <a:latin typeface="Courier New"/>
                <a:ea typeface="Courier New"/>
                <a:cs typeface="Courier New"/>
                <a:sym typeface="Courier New"/>
              </a:rPr>
              <a:t>&lt;p&gt;</a:t>
            </a:r>
            <a:r>
              <a:rPr b="1" i="0" lang="mn-MN" sz="1400" u="none" cap="none" strike="noStrike">
                <a:solidFill>
                  <a:schemeClr val="dk1"/>
                </a:solidFill>
                <a:latin typeface="Courier New"/>
                <a:ea typeface="Courier New"/>
                <a:cs typeface="Courier New"/>
                <a:sym typeface="Courier New"/>
              </a:rPr>
              <a:t> Welcome to my Web page.  I am so </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  happy you are here.</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  </a:t>
            </a:r>
            <a:r>
              <a:rPr b="1" i="0" lang="mn-MN" sz="1400" u="none" cap="none" strike="noStrike">
                <a:solidFill>
                  <a:srgbClr val="FF0033"/>
                </a:solidFill>
                <a:latin typeface="Courier New"/>
                <a:ea typeface="Courier New"/>
                <a:cs typeface="Courier New"/>
                <a:sym typeface="Courier New"/>
              </a:rPr>
              <a:t>&lt;/p&gt;</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  </a:t>
            </a:r>
            <a:r>
              <a:rPr b="1" i="0" lang="mn-MN" sz="1400" u="none" cap="none" strike="noStrike">
                <a:solidFill>
                  <a:srgbClr val="FF0033"/>
                </a:solidFill>
                <a:latin typeface="Courier New"/>
                <a:ea typeface="Courier New"/>
                <a:cs typeface="Courier New"/>
                <a:sym typeface="Courier New"/>
              </a:rPr>
              <a:t>&lt;p&gt;</a:t>
            </a:r>
            <a:r>
              <a:rPr b="1" i="0" lang="mn-MN" sz="1400" u="none" cap="none" strike="noStrike">
                <a:solidFill>
                  <a:schemeClr val="dk1"/>
                </a:solidFill>
                <a:latin typeface="Courier New"/>
                <a:ea typeface="Courier New"/>
                <a:cs typeface="Courier New"/>
                <a:sym typeface="Courier New"/>
              </a:rPr>
              <a:t> Be sure to visit</a:t>
            </a:r>
            <a:endParaRPr/>
          </a:p>
          <a:p>
            <a:pPr indent="0" lvl="0" marL="0" marR="0" rtl="0" algn="l">
              <a:lnSpc>
                <a:spcPct val="100000"/>
              </a:lnSpc>
              <a:spcBef>
                <a:spcPts val="0"/>
              </a:spcBef>
              <a:spcAft>
                <a:spcPts val="0"/>
              </a:spcAft>
              <a:buNone/>
            </a:pPr>
            <a:r>
              <a:rPr b="1" i="0" lang="mn-MN" sz="1400" u="none" cap="none" strike="noStrike">
                <a:solidFill>
                  <a:srgbClr val="FF0033"/>
                </a:solidFill>
                <a:latin typeface="Courier New"/>
                <a:ea typeface="Courier New"/>
                <a:cs typeface="Courier New"/>
                <a:sym typeface="Courier New"/>
              </a:rPr>
              <a:t>  &lt;a</a:t>
            </a:r>
            <a:r>
              <a:rPr b="1" i="0" lang="mn-MN" sz="1400" u="none" cap="none" strike="noStrike">
                <a:solidFill>
                  <a:schemeClr val="dk1"/>
                </a:solidFill>
                <a:latin typeface="Courier New"/>
                <a:ea typeface="Courier New"/>
                <a:cs typeface="Courier New"/>
                <a:sym typeface="Courier New"/>
              </a:rPr>
              <a:t> href="http://www.cnn.com"</a:t>
            </a:r>
            <a:r>
              <a:rPr b="1" i="0" lang="mn-MN" sz="1400" u="none" cap="none" strike="noStrike">
                <a:solidFill>
                  <a:srgbClr val="FF0033"/>
                </a:solidFill>
                <a:latin typeface="Courier New"/>
                <a:ea typeface="Courier New"/>
                <a:cs typeface="Courier New"/>
                <a:sym typeface="Courier New"/>
              </a:rPr>
              <a:t>&gt;</a:t>
            </a:r>
            <a:r>
              <a:rPr b="1" i="0" lang="mn-MN" sz="1400" u="none" cap="none" strike="noStrike">
                <a:solidFill>
                  <a:schemeClr val="dk1"/>
                </a:solidFill>
                <a:latin typeface="Courier New"/>
                <a:ea typeface="Courier New"/>
                <a:cs typeface="Courier New"/>
                <a:sym typeface="Courier New"/>
              </a:rPr>
              <a:t>CNN</a:t>
            </a:r>
            <a:r>
              <a:rPr b="1" i="0" lang="mn-MN" sz="1400" u="none" cap="none" strike="noStrike">
                <a:solidFill>
                  <a:srgbClr val="FF0033"/>
                </a:solidFill>
                <a:latin typeface="Courier New"/>
                <a:ea typeface="Courier New"/>
                <a:cs typeface="Courier New"/>
                <a:sym typeface="Courier New"/>
              </a:rPr>
              <a:t>&lt;/a&gt;</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  for late-breaking news.</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  </a:t>
            </a:r>
            <a:r>
              <a:rPr b="1" i="0" lang="mn-MN" sz="1400" u="none" cap="none" strike="noStrike">
                <a:solidFill>
                  <a:srgbClr val="FF0033"/>
                </a:solidFill>
                <a:latin typeface="Courier New"/>
                <a:ea typeface="Courier New"/>
                <a:cs typeface="Courier New"/>
                <a:sym typeface="Courier New"/>
              </a:rPr>
              <a:t>&lt;/p&gt;</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&lt;/body&gt;</a:t>
            </a:r>
            <a:endParaRPr/>
          </a:p>
          <a:p>
            <a:pPr indent="0" lvl="0" marL="0" marR="0" rtl="0" algn="l">
              <a:lnSpc>
                <a:spcPct val="100000"/>
              </a:lnSpc>
              <a:spcBef>
                <a:spcPts val="0"/>
              </a:spcBef>
              <a:spcAft>
                <a:spcPts val="0"/>
              </a:spcAft>
              <a:buNone/>
            </a:pPr>
            <a:r>
              <a:rPr b="1" i="0" lang="mn-MN" sz="1400" u="none" cap="none" strike="noStrike">
                <a:solidFill>
                  <a:schemeClr val="dk1"/>
                </a:solidFill>
                <a:latin typeface="Courier New"/>
                <a:ea typeface="Courier New"/>
                <a:cs typeface="Courier New"/>
                <a:sym typeface="Courier New"/>
              </a:rPr>
              <a:t>&lt;/html&gt;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Элементийн байршил</a:t>
            </a:r>
            <a:endParaRPr/>
          </a:p>
        </p:txBody>
      </p:sp>
      <p:sp>
        <p:nvSpPr>
          <p:cNvPr id="111" name="Google Shape;1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Char char="•"/>
            </a:pPr>
            <a:r>
              <a:rPr lang="mn-MN"/>
              <a:t>HTML хуудсанд байх элементүүдийг block төрлийн болон inline төрлийн гэж 2 хуваадаг. </a:t>
            </a:r>
            <a:endParaRPr/>
          </a:p>
          <a:p>
            <a:pPr indent="-406400" lvl="0" marL="457200" rtl="0" algn="l">
              <a:lnSpc>
                <a:spcPct val="90000"/>
              </a:lnSpc>
              <a:spcBef>
                <a:spcPts val="1000"/>
              </a:spcBef>
              <a:spcAft>
                <a:spcPts val="0"/>
              </a:spcAft>
              <a:buClr>
                <a:srgbClr val="3A3838"/>
              </a:buClr>
              <a:buSzPts val="2800"/>
              <a:buChar char="•"/>
            </a:pPr>
            <a:r>
              <a:rPr lang="mn-MN"/>
              <a:t>Block төрлийн элементүүд нь өөр дотроо бусад элементүүдийг агуулах боломжтой элементүүд байх бөгөөд энэ төрлийн элементүүд нь default байдлаараа relative байршилтай буюу агуулж байгаа элемент болон өөрийн хажууд байрлах элементүүдийн байршлаас хамаарсан байдаг.</a:t>
            </a:r>
            <a:endParaRPr/>
          </a:p>
          <a:p>
            <a:pPr indent="-228600" lvl="0" marL="457200" rtl="0" algn="l">
              <a:lnSpc>
                <a:spcPct val="90000"/>
              </a:lnSpc>
              <a:spcBef>
                <a:spcPts val="1000"/>
              </a:spcBef>
              <a:spcAft>
                <a:spcPts val="0"/>
              </a:spcAft>
              <a:buClr>
                <a:srgbClr val="3A3838"/>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838200" y="8991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Absolute</a:t>
            </a:r>
            <a:endParaRPr/>
          </a:p>
        </p:txBody>
      </p:sp>
      <p:sp>
        <p:nvSpPr>
          <p:cNvPr id="117" name="Google Shape;117;p19"/>
          <p:cNvSpPr txBox="1"/>
          <p:nvPr>
            <p:ph idx="1" type="body"/>
          </p:nvPr>
        </p:nvSpPr>
        <p:spPr>
          <a:xfrm>
            <a:off x="838200" y="1290150"/>
            <a:ext cx="10515600" cy="2085837"/>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Char char="•"/>
            </a:pPr>
            <a:r>
              <a:rPr lang="mn-MN" sz="1800">
                <a:latin typeface="Calibri"/>
                <a:ea typeface="Calibri"/>
                <a:cs typeface="Calibri"/>
                <a:sym typeface="Calibri"/>
              </a:rPr>
              <a:t>CSS-д танилцуулагдсан position шинж чанарын нэг утга болох absolute утгын тусламжтайгаар элементийг вэб хуудасны дурын байрлалд байршуулах боломжтой болсон.</a:t>
            </a:r>
            <a:endParaRPr sz="1800">
              <a:latin typeface="Calibri"/>
              <a:ea typeface="Calibri"/>
              <a:cs typeface="Calibri"/>
              <a:sym typeface="Calibri"/>
            </a:endParaRPr>
          </a:p>
          <a:p>
            <a:pPr indent="-406400" lvl="0" marL="457200" rtl="0" algn="l">
              <a:lnSpc>
                <a:spcPct val="90000"/>
              </a:lnSpc>
              <a:spcBef>
                <a:spcPts val="1000"/>
              </a:spcBef>
              <a:spcAft>
                <a:spcPts val="0"/>
              </a:spcAft>
              <a:buClr>
                <a:srgbClr val="3A3838"/>
              </a:buClr>
              <a:buSzPts val="2800"/>
              <a:buChar char="•"/>
            </a:pPr>
            <a:r>
              <a:rPr lang="mn-MN" sz="1800">
                <a:latin typeface="Calibri"/>
                <a:ea typeface="Calibri"/>
                <a:cs typeface="Calibri"/>
                <a:sym typeface="Calibri"/>
              </a:rPr>
              <a:t>Өөрөөр хэлбэл агуулж буй элементээс бусад элементтэй хамааралгүйгээр бие даасан байрлалд орших боломжтой виртуал блок түвшний элемент болж хувирч байгаа юм. </a:t>
            </a:r>
            <a:endParaRPr sz="1800">
              <a:latin typeface="Calibri"/>
              <a:ea typeface="Calibri"/>
              <a:cs typeface="Calibri"/>
              <a:sym typeface="Calibri"/>
            </a:endParaRPr>
          </a:p>
          <a:p>
            <a:pPr indent="-406400" lvl="0" marL="457200" rtl="0" algn="l">
              <a:lnSpc>
                <a:spcPct val="90000"/>
              </a:lnSpc>
              <a:spcBef>
                <a:spcPts val="1000"/>
              </a:spcBef>
              <a:spcAft>
                <a:spcPts val="0"/>
              </a:spcAft>
              <a:buClr>
                <a:srgbClr val="3A3838"/>
              </a:buClr>
              <a:buSzPts val="2800"/>
              <a:buChar char="•"/>
            </a:pPr>
            <a:r>
              <a:rPr lang="mn-MN" sz="1800">
                <a:latin typeface="Calibri"/>
                <a:ea typeface="Calibri"/>
                <a:cs typeface="Calibri"/>
                <a:sym typeface="Calibri"/>
              </a:rPr>
              <a:t>Блок төрлийн элементүүдэд section, div, p болон бидний гарчиг үүсгэхэд ашигладаг h1 – h6 гэх зэрэг элементүүд багтдаг. </a:t>
            </a:r>
            <a:endParaRPr sz="1800">
              <a:latin typeface="Calibri"/>
              <a:ea typeface="Calibri"/>
              <a:cs typeface="Calibri"/>
              <a:sym typeface="Calibri"/>
            </a:endParaRPr>
          </a:p>
          <a:p>
            <a:pPr indent="-228600" lvl="0" marL="457200" rtl="0" algn="l">
              <a:lnSpc>
                <a:spcPct val="90000"/>
              </a:lnSpc>
              <a:spcBef>
                <a:spcPts val="1000"/>
              </a:spcBef>
              <a:spcAft>
                <a:spcPts val="0"/>
              </a:spcAft>
              <a:buClr>
                <a:srgbClr val="3A3838"/>
              </a:buClr>
              <a:buSzPts val="2800"/>
              <a:buNone/>
            </a:pPr>
            <a:r>
              <a:t/>
            </a:r>
            <a:endParaRPr>
              <a:latin typeface="Calibri"/>
              <a:ea typeface="Calibri"/>
              <a:cs typeface="Calibri"/>
              <a:sym typeface="Calibri"/>
            </a:endParaRPr>
          </a:p>
        </p:txBody>
      </p:sp>
      <p:sp>
        <p:nvSpPr>
          <p:cNvPr id="118" name="Google Shape;118;p19"/>
          <p:cNvSpPr txBox="1"/>
          <p:nvPr/>
        </p:nvSpPr>
        <p:spPr>
          <a:xfrm>
            <a:off x="990600" y="4243525"/>
            <a:ext cx="10515600" cy="2085837"/>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90000"/>
              </a:lnSpc>
              <a:spcBef>
                <a:spcPts val="1000"/>
              </a:spcBef>
              <a:spcAft>
                <a:spcPts val="0"/>
              </a:spcAft>
              <a:buClr>
                <a:srgbClr val="3A3838"/>
              </a:buClr>
              <a:buSzPts val="2800"/>
              <a:buFont typeface="Arial"/>
              <a:buNone/>
            </a:pPr>
            <a:r>
              <a:t/>
            </a:r>
            <a:endParaRPr b="0" i="0" sz="1800" u="none" cap="none" strike="noStrike">
              <a:solidFill>
                <a:srgbClr val="3A3838"/>
              </a:solidFill>
              <a:latin typeface="Calibri"/>
              <a:ea typeface="Calibri"/>
              <a:cs typeface="Calibri"/>
              <a:sym typeface="Calibri"/>
            </a:endParaRPr>
          </a:p>
          <a:p>
            <a:pPr indent="-406400" lvl="0" marL="457200" marR="0" rtl="0" algn="l">
              <a:lnSpc>
                <a:spcPct val="90000"/>
              </a:lnSpc>
              <a:spcBef>
                <a:spcPts val="1000"/>
              </a:spcBef>
              <a:spcAft>
                <a:spcPts val="0"/>
              </a:spcAft>
              <a:buClr>
                <a:srgbClr val="3A3838"/>
              </a:buClr>
              <a:buSzPts val="2800"/>
              <a:buFont typeface="Arial"/>
              <a:buChar char="•"/>
            </a:pPr>
            <a:r>
              <a:rPr b="0" i="0" lang="mn-MN" sz="1800" u="none" cap="none" strike="noStrike">
                <a:solidFill>
                  <a:srgbClr val="3A3838"/>
                </a:solidFill>
                <a:latin typeface="Calibri"/>
                <a:ea typeface="Calibri"/>
                <a:cs typeface="Calibri"/>
                <a:sym typeface="Calibri"/>
              </a:rPr>
              <a:t>z-index шинж чанарын тусламжтайгаар элементүүдийг давхарлан байршуулах боломжтой юм. </a:t>
            </a:r>
            <a:endParaRPr b="0" i="0" sz="1800" u="none" cap="none" strike="noStrike">
              <a:solidFill>
                <a:srgbClr val="3A3838"/>
              </a:solidFill>
              <a:latin typeface="Calibri"/>
              <a:ea typeface="Calibri"/>
              <a:cs typeface="Calibri"/>
              <a:sym typeface="Calibri"/>
            </a:endParaRPr>
          </a:p>
          <a:p>
            <a:pPr indent="-406400" lvl="0" marL="457200" marR="0" rtl="0" algn="l">
              <a:lnSpc>
                <a:spcPct val="90000"/>
              </a:lnSpc>
              <a:spcBef>
                <a:spcPts val="1000"/>
              </a:spcBef>
              <a:spcAft>
                <a:spcPts val="0"/>
              </a:spcAft>
              <a:buClr>
                <a:srgbClr val="3A3838"/>
              </a:buClr>
              <a:buSzPts val="2800"/>
              <a:buFont typeface="Arial"/>
              <a:buChar char="•"/>
            </a:pPr>
            <a:r>
              <a:rPr b="0" i="0" lang="mn-MN" sz="1800" u="none" cap="none" strike="noStrike">
                <a:solidFill>
                  <a:srgbClr val="3A3838"/>
                </a:solidFill>
                <a:latin typeface="Calibri"/>
                <a:ea typeface="Calibri"/>
                <a:cs typeface="Calibri"/>
                <a:sym typeface="Calibri"/>
              </a:rPr>
              <a:t>Өөрөөр хэлбэл бидний харж байгаа дэлгэц нь 2 хэмжээст буюу X Y тэнхлэгийн түвшинд л харагдаж байгаа хэдий ч наана, цаана гэдгийг илэрхийлдэг Z тэнхлэгийг z-index шинж чанарын тусламжтайгаар хэрэгжүүлж байгаа юм. </a:t>
            </a:r>
            <a:endParaRPr b="0" i="0" sz="1800" u="none" cap="none" strike="noStrike">
              <a:solidFill>
                <a:srgbClr val="3A3838"/>
              </a:solidFill>
              <a:latin typeface="Calibri"/>
              <a:ea typeface="Calibri"/>
              <a:cs typeface="Calibri"/>
              <a:sym typeface="Calibri"/>
            </a:endParaRPr>
          </a:p>
          <a:p>
            <a:pPr indent="-228600" lvl="0" marL="457200" marR="0" rtl="0" algn="l">
              <a:lnSpc>
                <a:spcPct val="90000"/>
              </a:lnSpc>
              <a:spcBef>
                <a:spcPts val="1000"/>
              </a:spcBef>
              <a:spcAft>
                <a:spcPts val="0"/>
              </a:spcAft>
              <a:buClr>
                <a:srgbClr val="3A3838"/>
              </a:buClr>
              <a:buSzPts val="2800"/>
              <a:buFont typeface="Arial"/>
              <a:buNone/>
            </a:pPr>
            <a:r>
              <a:t/>
            </a:r>
            <a:endParaRPr b="0" i="0" sz="2800" u="none" cap="none" strike="noStrike">
              <a:solidFill>
                <a:srgbClr val="3A3838"/>
              </a:solidFill>
              <a:latin typeface="Calibri"/>
              <a:ea typeface="Calibri"/>
              <a:cs typeface="Calibri"/>
              <a:sym typeface="Calibri"/>
            </a:endParaRPr>
          </a:p>
        </p:txBody>
      </p:sp>
      <p:sp>
        <p:nvSpPr>
          <p:cNvPr id="119" name="Google Shape;119;p19"/>
          <p:cNvSpPr txBox="1"/>
          <p:nvPr/>
        </p:nvSpPr>
        <p:spPr>
          <a:xfrm>
            <a:off x="838200" y="3325936"/>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mn-MN" sz="4400" u="none" cap="none" strike="noStrike">
                <a:solidFill>
                  <a:schemeClr val="accent1"/>
                </a:solidFill>
                <a:latin typeface="Calibri"/>
                <a:ea typeface="Calibri"/>
                <a:cs typeface="Calibri"/>
                <a:sym typeface="Calibri"/>
              </a:rPr>
              <a:t>z-index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rotWithShape="1">
          <a:blip r:embed="rId3">
            <a:alphaModFix/>
          </a:blip>
          <a:srcRect b="0" l="0" r="0" t="0"/>
          <a:stretch/>
        </p:blipFill>
        <p:spPr>
          <a:xfrm>
            <a:off x="5955924" y="1416849"/>
            <a:ext cx="6148843" cy="4024301"/>
          </a:xfrm>
          <a:prstGeom prst="rect">
            <a:avLst/>
          </a:prstGeom>
          <a:noFill/>
          <a:ln>
            <a:noFill/>
          </a:ln>
        </p:spPr>
      </p:pic>
      <p:pic>
        <p:nvPicPr>
          <p:cNvPr id="125" name="Google Shape;125;p20"/>
          <p:cNvPicPr preferRelativeResize="0"/>
          <p:nvPr/>
        </p:nvPicPr>
        <p:blipFill rotWithShape="1">
          <a:blip r:embed="rId4">
            <a:alphaModFix/>
          </a:blip>
          <a:srcRect b="41619" l="0" r="31434" t="0"/>
          <a:stretch/>
        </p:blipFill>
        <p:spPr>
          <a:xfrm>
            <a:off x="767792" y="126011"/>
            <a:ext cx="5328208" cy="3475430"/>
          </a:xfrm>
          <a:prstGeom prst="rect">
            <a:avLst/>
          </a:prstGeom>
          <a:noFill/>
          <a:ln>
            <a:noFill/>
          </a:ln>
        </p:spPr>
      </p:pic>
      <p:sp>
        <p:nvSpPr>
          <p:cNvPr id="126" name="Google Shape;126;p20"/>
          <p:cNvSpPr txBox="1"/>
          <p:nvPr>
            <p:ph idx="1" type="body"/>
          </p:nvPr>
        </p:nvSpPr>
        <p:spPr>
          <a:xfrm>
            <a:off x="846888" y="3684232"/>
            <a:ext cx="5029940" cy="28231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mn-MN" sz="2200">
                <a:latin typeface="Calibri"/>
                <a:ea typeface="Calibri"/>
                <a:cs typeface="Calibri"/>
                <a:sym typeface="Calibri"/>
              </a:rPr>
              <a:t>Absolute утгыг ашиглахгүйгээр энгийн гарааны утгаар нь элементийг байршуулбал өмнөх элементийн доор эсвэл баруун талд байрладаг. </a:t>
            </a:r>
            <a:endParaRPr sz="2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Background буюу арын дэвсгэртэй ажиллах</a:t>
            </a:r>
            <a:endParaRPr/>
          </a:p>
        </p:txBody>
      </p:sp>
      <p:sp>
        <p:nvSpPr>
          <p:cNvPr id="132" name="Google Shape;13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Char char="•"/>
            </a:pPr>
            <a:r>
              <a:rPr lang="mn-MN" sz="2200">
                <a:latin typeface="Calibri"/>
                <a:ea typeface="Calibri"/>
                <a:cs typeface="Calibri"/>
                <a:sym typeface="Calibri"/>
              </a:rPr>
              <a:t>CSS-ын тусламжтайгаар block түвшний элементийн арын дэвсгэрийг бид хүссэнээрээ удирдах, өөрчлөх боломжтой юм. </a:t>
            </a:r>
            <a:endParaRPr sz="2200">
              <a:latin typeface="Calibri"/>
              <a:ea typeface="Calibri"/>
              <a:cs typeface="Calibri"/>
              <a:sym typeface="Calibri"/>
            </a:endParaRPr>
          </a:p>
          <a:p>
            <a:pPr indent="-406400" lvl="0" marL="457200" rtl="0" algn="l">
              <a:lnSpc>
                <a:spcPct val="90000"/>
              </a:lnSpc>
              <a:spcBef>
                <a:spcPts val="1000"/>
              </a:spcBef>
              <a:spcAft>
                <a:spcPts val="0"/>
              </a:spcAft>
              <a:buClr>
                <a:srgbClr val="3A3838"/>
              </a:buClr>
              <a:buSzPts val="2800"/>
              <a:buChar char="•"/>
            </a:pPr>
            <a:r>
              <a:rPr lang="mn-MN" sz="2200">
                <a:latin typeface="Calibri"/>
                <a:ea typeface="Calibri"/>
                <a:cs typeface="Calibri"/>
                <a:sym typeface="Calibri"/>
              </a:rPr>
              <a:t>Арын дэвсгэрээр бид өнгө, зураг гээд хүссэн бүхнээ үүсгэх боломжтой юм.</a:t>
            </a:r>
            <a:endParaRPr/>
          </a:p>
          <a:p>
            <a:pPr indent="-228600" lvl="0" marL="457200" rtl="0" algn="l">
              <a:lnSpc>
                <a:spcPct val="90000"/>
              </a:lnSpc>
              <a:spcBef>
                <a:spcPts val="1000"/>
              </a:spcBef>
              <a:spcAft>
                <a:spcPts val="0"/>
              </a:spcAft>
              <a:buClr>
                <a:srgbClr val="3A3838"/>
              </a:buClr>
              <a:buSzPts val="2800"/>
              <a:buNone/>
            </a:pPr>
            <a:r>
              <a:t/>
            </a:r>
            <a:endParaRPr sz="2200">
              <a:latin typeface="Calibri"/>
              <a:ea typeface="Calibri"/>
              <a:cs typeface="Calibri"/>
              <a:sym typeface="Calibri"/>
            </a:endParaRPr>
          </a:p>
          <a:p>
            <a:pPr indent="-406400" lvl="0" marL="457200" rtl="0" algn="l">
              <a:lnSpc>
                <a:spcPct val="90000"/>
              </a:lnSpc>
              <a:spcBef>
                <a:spcPts val="1000"/>
              </a:spcBef>
              <a:spcAft>
                <a:spcPts val="0"/>
              </a:spcAft>
              <a:buClr>
                <a:srgbClr val="3A3838"/>
              </a:buClr>
              <a:buSzPts val="2800"/>
              <a:buChar char="•"/>
            </a:pPr>
            <a:r>
              <a:rPr lang="mn-MN" sz="2200">
                <a:latin typeface="Calibri"/>
                <a:ea typeface="Calibri"/>
                <a:cs typeface="Calibri"/>
                <a:sym typeface="Calibri"/>
              </a:rPr>
              <a:t>Жишээгээр бид байгууллагын лого зургийг вэб сайтын баруун доод булан байршуулан үзүүлэх бөгөөд хуудсыг дээд доош гүйлгэсэн ч байрлалаа алдахгүй байх юм.</a:t>
            </a:r>
            <a:endParaRPr sz="2200">
              <a:latin typeface="Calibri"/>
              <a:ea typeface="Calibri"/>
              <a:cs typeface="Calibri"/>
              <a:sym typeface="Calibri"/>
            </a:endParaRPr>
          </a:p>
          <a:p>
            <a:pPr indent="-228600" lvl="0" marL="457200" rtl="0" algn="l">
              <a:lnSpc>
                <a:spcPct val="90000"/>
              </a:lnSpc>
              <a:spcBef>
                <a:spcPts val="1000"/>
              </a:spcBef>
              <a:spcAft>
                <a:spcPts val="0"/>
              </a:spcAft>
              <a:buClr>
                <a:srgbClr val="3A3838"/>
              </a:buClr>
              <a:buSzPts val="2800"/>
              <a:buNone/>
            </a:pPr>
            <a:r>
              <a:t/>
            </a:r>
            <a:endParaRPr sz="2200">
              <a:latin typeface="Calibri"/>
              <a:ea typeface="Calibri"/>
              <a:cs typeface="Calibri"/>
              <a:sym typeface="Calibri"/>
            </a:endParaRPr>
          </a:p>
          <a:p>
            <a:pPr indent="-228600" lvl="0" marL="457200" rtl="0" algn="l">
              <a:lnSpc>
                <a:spcPct val="90000"/>
              </a:lnSpc>
              <a:spcBef>
                <a:spcPts val="1000"/>
              </a:spcBef>
              <a:spcAft>
                <a:spcPts val="0"/>
              </a:spcAft>
              <a:buClr>
                <a:srgbClr val="3A3838"/>
              </a:buClr>
              <a:buSzPts val="2800"/>
              <a:buNone/>
            </a:pPr>
            <a:r>
              <a:t/>
            </a:r>
            <a:endParaRPr sz="2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t/>
            </a:r>
            <a:endParaRPr/>
          </a:p>
        </p:txBody>
      </p:sp>
      <p:pic>
        <p:nvPicPr>
          <p:cNvPr id="138" name="Google Shape;138;p18"/>
          <p:cNvPicPr preferRelativeResize="0"/>
          <p:nvPr/>
        </p:nvPicPr>
        <p:blipFill rotWithShape="1">
          <a:blip r:embed="rId3">
            <a:alphaModFix/>
          </a:blip>
          <a:srcRect b="18580" l="34200" r="0" t="9029"/>
          <a:stretch/>
        </p:blipFill>
        <p:spPr>
          <a:xfrm>
            <a:off x="6089713" y="121420"/>
            <a:ext cx="5708186" cy="6536832"/>
          </a:xfrm>
          <a:prstGeom prst="rect">
            <a:avLst/>
          </a:prstGeom>
          <a:noFill/>
          <a:ln>
            <a:noFill/>
          </a:ln>
        </p:spPr>
      </p:pic>
      <p:pic>
        <p:nvPicPr>
          <p:cNvPr id="139" name="Google Shape;139;p18"/>
          <p:cNvPicPr preferRelativeResize="0"/>
          <p:nvPr/>
        </p:nvPicPr>
        <p:blipFill rotWithShape="1">
          <a:blip r:embed="rId4">
            <a:alphaModFix/>
          </a:blip>
          <a:srcRect b="0" l="1274" r="0" t="0"/>
          <a:stretch/>
        </p:blipFill>
        <p:spPr>
          <a:xfrm>
            <a:off x="720987" y="121421"/>
            <a:ext cx="5298073" cy="57911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mn-MN">
                <a:latin typeface="Calibri"/>
                <a:ea typeface="Calibri"/>
                <a:cs typeface="Calibri"/>
                <a:sym typeface="Calibri"/>
              </a:rPr>
              <a:t>Box Model болон Text Flow</a:t>
            </a:r>
            <a:endParaRPr>
              <a:latin typeface="Calibri"/>
              <a:ea typeface="Calibri"/>
              <a:cs typeface="Calibri"/>
              <a:sym typeface="Calibri"/>
            </a:endParaRPr>
          </a:p>
        </p:txBody>
      </p:sp>
      <p:sp>
        <p:nvSpPr>
          <p:cNvPr id="145" name="Google Shape;14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Char char="•"/>
            </a:pPr>
            <a:r>
              <a:rPr lang="mn-MN" sz="2200">
                <a:latin typeface="Calibri"/>
                <a:ea typeface="Calibri"/>
                <a:cs typeface="Calibri"/>
                <a:sym typeface="Calibri"/>
              </a:rPr>
              <a:t>Бүхий л блок түвшний HTML5 элементүүд нь дөрвөлжин хэлбэртэй элементээр дүрслэгддэг бөгөөд энэхүү элементүүдийг вэб хөтчөд дүрслэхдээ дөрвөлжин элементээс гадна </a:t>
            </a:r>
            <a:endParaRPr/>
          </a:p>
          <a:p>
            <a:pPr indent="-381000" lvl="1" marL="914400" rtl="0" algn="l">
              <a:lnSpc>
                <a:spcPct val="90000"/>
              </a:lnSpc>
              <a:spcBef>
                <a:spcPts val="500"/>
              </a:spcBef>
              <a:spcAft>
                <a:spcPts val="0"/>
              </a:spcAft>
              <a:buSzPts val="2400"/>
              <a:buChar char="•"/>
            </a:pPr>
            <a:r>
              <a:rPr lang="mn-MN" sz="1800">
                <a:latin typeface="Calibri"/>
                <a:ea typeface="Calibri"/>
                <a:cs typeface="Calibri"/>
                <a:sym typeface="Calibri"/>
              </a:rPr>
              <a:t>доторх агуулга хоорондын зай, </a:t>
            </a:r>
            <a:endParaRPr/>
          </a:p>
          <a:p>
            <a:pPr indent="-381000" lvl="1" marL="914400" rtl="0" algn="l">
              <a:lnSpc>
                <a:spcPct val="90000"/>
              </a:lnSpc>
              <a:spcBef>
                <a:spcPts val="500"/>
              </a:spcBef>
              <a:spcAft>
                <a:spcPts val="0"/>
              </a:spcAft>
              <a:buSzPts val="2400"/>
              <a:buChar char="•"/>
            </a:pPr>
            <a:r>
              <a:rPr lang="mn-MN" sz="1800">
                <a:latin typeface="Calibri"/>
                <a:ea typeface="Calibri"/>
                <a:cs typeface="Calibri"/>
                <a:sym typeface="Calibri"/>
              </a:rPr>
              <a:t>хүрээ, </a:t>
            </a:r>
            <a:endParaRPr/>
          </a:p>
          <a:p>
            <a:pPr indent="-381000" lvl="1" marL="914400" rtl="0" algn="l">
              <a:lnSpc>
                <a:spcPct val="90000"/>
              </a:lnSpc>
              <a:spcBef>
                <a:spcPts val="500"/>
              </a:spcBef>
              <a:spcAft>
                <a:spcPts val="0"/>
              </a:spcAft>
              <a:buSzPts val="2400"/>
              <a:buChar char="•"/>
            </a:pPr>
            <a:r>
              <a:rPr lang="mn-MN" sz="1800">
                <a:latin typeface="Calibri"/>
                <a:ea typeface="Calibri"/>
                <a:cs typeface="Calibri"/>
                <a:sym typeface="Calibri"/>
              </a:rPr>
              <a:t>гадна талаас авах зай зэргийг мөн зааж өгөх боломжтой байна. </a:t>
            </a:r>
            <a:endParaRPr sz="1800">
              <a:latin typeface="Calibri"/>
              <a:ea typeface="Calibri"/>
              <a:cs typeface="Calibri"/>
              <a:sym typeface="Calibri"/>
            </a:endParaRPr>
          </a:p>
          <a:p>
            <a:pPr indent="-228600" lvl="0" marL="457200" rtl="0" algn="l">
              <a:lnSpc>
                <a:spcPct val="90000"/>
              </a:lnSpc>
              <a:spcBef>
                <a:spcPts val="1000"/>
              </a:spcBef>
              <a:spcAft>
                <a:spcPts val="0"/>
              </a:spcAft>
              <a:buClr>
                <a:srgbClr val="3A3838"/>
              </a:buClr>
              <a:buSzPts val="2800"/>
              <a:buNone/>
            </a:pPr>
            <a:r>
              <a:t/>
            </a:r>
            <a:endParaRPr>
              <a:latin typeface="Calibri"/>
              <a:ea typeface="Calibri"/>
              <a:cs typeface="Calibri"/>
              <a:sym typeface="Calibri"/>
            </a:endParaRPr>
          </a:p>
        </p:txBody>
      </p:sp>
      <p:pic>
        <p:nvPicPr>
          <p:cNvPr id="146" name="Google Shape;146;p21"/>
          <p:cNvPicPr preferRelativeResize="0"/>
          <p:nvPr/>
        </p:nvPicPr>
        <p:blipFill rotWithShape="1">
          <a:blip r:embed="rId3">
            <a:alphaModFix/>
          </a:blip>
          <a:srcRect b="0" l="0" r="0" t="0"/>
          <a:stretch/>
        </p:blipFill>
        <p:spPr>
          <a:xfrm>
            <a:off x="2176731" y="3968318"/>
            <a:ext cx="7741105" cy="28896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 type="body"/>
          </p:nvPr>
        </p:nvSpPr>
        <p:spPr>
          <a:xfrm>
            <a:off x="937550" y="1855433"/>
            <a:ext cx="5753254" cy="179139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Char char="•"/>
            </a:pPr>
            <a:r>
              <a:rPr lang="mn-MN" sz="1800">
                <a:latin typeface="Calibri"/>
                <a:ea typeface="Calibri"/>
                <a:cs typeface="Calibri"/>
                <a:sym typeface="Calibri"/>
              </a:rPr>
              <a:t>Floating элементийн тусламжтайгаар элементийг түүний зэргэлдээ байрлах элементийн зүүн эсвэл баруун талд байршуулах боломжтой бөгөөд энгийн үгээр хэлбэл бид тесктийг ар араас нь бичдэгтэй адилхан элементүүдийг ар араас нь байрлуулах боломжтой юм. </a:t>
            </a:r>
            <a:endParaRPr>
              <a:latin typeface="Calibri"/>
              <a:ea typeface="Calibri"/>
              <a:cs typeface="Calibri"/>
              <a:sym typeface="Calibri"/>
            </a:endParaRPr>
          </a:p>
        </p:txBody>
      </p:sp>
      <p:pic>
        <p:nvPicPr>
          <p:cNvPr id="152" name="Google Shape;152;p23"/>
          <p:cNvPicPr preferRelativeResize="0"/>
          <p:nvPr/>
        </p:nvPicPr>
        <p:blipFill rotWithShape="1">
          <a:blip r:embed="rId3">
            <a:alphaModFix/>
          </a:blip>
          <a:srcRect b="0" l="0" r="0" t="0"/>
          <a:stretch/>
        </p:blipFill>
        <p:spPr>
          <a:xfrm>
            <a:off x="6950312" y="64967"/>
            <a:ext cx="5228731" cy="6609116"/>
          </a:xfrm>
          <a:prstGeom prst="rect">
            <a:avLst/>
          </a:prstGeom>
          <a:noFill/>
          <a:ln>
            <a:noFill/>
          </a:ln>
        </p:spPr>
      </p:pic>
      <p:pic>
        <p:nvPicPr>
          <p:cNvPr id="153" name="Google Shape;153;p23"/>
          <p:cNvPicPr preferRelativeResize="0"/>
          <p:nvPr/>
        </p:nvPicPr>
        <p:blipFill rotWithShape="1">
          <a:blip r:embed="rId4">
            <a:alphaModFix/>
          </a:blip>
          <a:srcRect b="0" l="0" r="0" t="0"/>
          <a:stretch/>
        </p:blipFill>
        <p:spPr>
          <a:xfrm>
            <a:off x="809292" y="3862685"/>
            <a:ext cx="6141020" cy="2811398"/>
          </a:xfrm>
          <a:prstGeom prst="rect">
            <a:avLst/>
          </a:prstGeom>
          <a:noFill/>
          <a:ln>
            <a:noFill/>
          </a:ln>
        </p:spPr>
      </p:pic>
      <p:sp>
        <p:nvSpPr>
          <p:cNvPr id="154" name="Google Shape;154;p23"/>
          <p:cNvSpPr txBox="1"/>
          <p:nvPr>
            <p:ph type="title"/>
          </p:nvPr>
        </p:nvSpPr>
        <p:spPr>
          <a:xfrm>
            <a:off x="838200" y="365125"/>
            <a:ext cx="575325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mn-MN">
                <a:latin typeface="Calibri"/>
                <a:ea typeface="Calibri"/>
                <a:cs typeface="Calibri"/>
                <a:sym typeface="Calibri"/>
              </a:rPr>
              <a:t>Floating элементүүд</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1113408"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mn-MN"/>
              <a:t>Анхаарал хандуулсанд баярлалаа.</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Өнөөдрийн агуулга</a:t>
            </a:r>
            <a:endParaRPr/>
          </a:p>
        </p:txBody>
      </p:sp>
      <p:sp>
        <p:nvSpPr>
          <p:cNvPr id="48" name="Google Shape;4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1000"/>
              </a:spcBef>
              <a:spcAft>
                <a:spcPts val="0"/>
              </a:spcAft>
              <a:buSzPts val="3071"/>
              <a:buChar char="•"/>
            </a:pPr>
            <a:r>
              <a:rPr lang="mn-MN"/>
              <a:t>CSS гэж юу вэ?</a:t>
            </a:r>
            <a:endParaRPr/>
          </a:p>
          <a:p>
            <a:pPr indent="-228600" lvl="0" marL="228600" rtl="0" algn="l">
              <a:lnSpc>
                <a:spcPct val="70000"/>
              </a:lnSpc>
              <a:spcBef>
                <a:spcPts val="1000"/>
              </a:spcBef>
              <a:spcAft>
                <a:spcPts val="0"/>
              </a:spcAft>
              <a:buSzPts val="3071"/>
              <a:buChar char="•"/>
            </a:pPr>
            <a:r>
              <a:rPr lang="mn-MN"/>
              <a:t>Синтакс болон бичих хэлбэр</a:t>
            </a:r>
            <a:endParaRPr/>
          </a:p>
          <a:p>
            <a:pPr indent="-228600" lvl="0" marL="228600" rtl="0" algn="l">
              <a:lnSpc>
                <a:spcPct val="70000"/>
              </a:lnSpc>
              <a:spcBef>
                <a:spcPts val="1000"/>
              </a:spcBef>
              <a:spcAft>
                <a:spcPts val="0"/>
              </a:spcAft>
              <a:buSzPts val="3071"/>
              <a:buChar char="•"/>
            </a:pPr>
            <a:r>
              <a:rPr lang="mn-MN"/>
              <a:t>Inline, Internal, External загварын тухай</a:t>
            </a:r>
            <a:endParaRPr/>
          </a:p>
          <a:p>
            <a:pPr indent="-228600" lvl="0" marL="228600" rtl="0" algn="l">
              <a:lnSpc>
                <a:spcPct val="70000"/>
              </a:lnSpc>
              <a:spcBef>
                <a:spcPts val="1000"/>
              </a:spcBef>
              <a:spcAft>
                <a:spcPts val="0"/>
              </a:spcAft>
              <a:buSzPts val="3071"/>
              <a:buChar char="•"/>
            </a:pPr>
            <a:r>
              <a:rPr lang="mn-MN"/>
              <a:t>Selector гэж юу вэ?</a:t>
            </a:r>
            <a:endParaRPr/>
          </a:p>
          <a:p>
            <a:pPr indent="-228600" lvl="0" marL="228600" rtl="0" algn="l">
              <a:lnSpc>
                <a:spcPct val="70000"/>
              </a:lnSpc>
              <a:spcBef>
                <a:spcPts val="1000"/>
              </a:spcBef>
              <a:spcAft>
                <a:spcPts val="0"/>
              </a:spcAft>
              <a:buSzPts val="3071"/>
              <a:buChar char="•"/>
            </a:pPr>
            <a:r>
              <a:rPr lang="mn-MN"/>
              <a:t>Элементийн байршил: Absolute байршил</a:t>
            </a:r>
            <a:endParaRPr/>
          </a:p>
          <a:p>
            <a:pPr indent="-228600" lvl="0" marL="228600" rtl="0" algn="l">
              <a:lnSpc>
                <a:spcPct val="70000"/>
              </a:lnSpc>
              <a:spcBef>
                <a:spcPts val="1000"/>
              </a:spcBef>
              <a:spcAft>
                <a:spcPts val="0"/>
              </a:spcAft>
              <a:buSzPts val="3071"/>
              <a:buChar char="•"/>
            </a:pPr>
            <a:r>
              <a:rPr lang="mn-MN"/>
              <a:t>Элементийн байршил: Relative байршил</a:t>
            </a:r>
            <a:endParaRPr/>
          </a:p>
          <a:p>
            <a:pPr indent="-228600" lvl="0" marL="228600" rtl="0" algn="l">
              <a:lnSpc>
                <a:spcPct val="70000"/>
              </a:lnSpc>
              <a:spcBef>
                <a:spcPts val="1000"/>
              </a:spcBef>
              <a:spcAft>
                <a:spcPts val="0"/>
              </a:spcAft>
              <a:buSzPts val="3071"/>
              <a:buChar char="•"/>
            </a:pPr>
            <a:r>
              <a:rPr lang="mn-MN"/>
              <a:t>Арын дэвсгэр тохируулах</a:t>
            </a:r>
            <a:endParaRPr/>
          </a:p>
          <a:p>
            <a:pPr indent="-228600" lvl="0" marL="228600" rtl="0" algn="l">
              <a:lnSpc>
                <a:spcPct val="70000"/>
              </a:lnSpc>
              <a:spcBef>
                <a:spcPts val="1000"/>
              </a:spcBef>
              <a:spcAft>
                <a:spcPts val="0"/>
              </a:spcAft>
              <a:buSzPts val="3071"/>
              <a:buChar char="•"/>
            </a:pPr>
            <a:r>
              <a:rPr lang="mn-MN"/>
              <a:t>Элементийн хэмжээсүүд</a:t>
            </a:r>
            <a:endParaRPr/>
          </a:p>
          <a:p>
            <a:pPr indent="-228600" lvl="0" marL="228600" rtl="0" algn="l">
              <a:lnSpc>
                <a:spcPct val="70000"/>
              </a:lnSpc>
              <a:spcBef>
                <a:spcPts val="1000"/>
              </a:spcBef>
              <a:spcAft>
                <a:spcPts val="0"/>
              </a:spcAft>
              <a:buSzPts val="3071"/>
              <a:buChar char="•"/>
            </a:pPr>
            <a:r>
              <a:rPr lang="mn-MN"/>
              <a:t>Box модел, текст-үүдийн зай</a:t>
            </a:r>
            <a:endParaRPr/>
          </a:p>
          <a:p>
            <a:pPr indent="-228600" lvl="0" marL="228600" rtl="0" algn="l">
              <a:lnSpc>
                <a:spcPct val="70000"/>
              </a:lnSpc>
              <a:spcBef>
                <a:spcPts val="1000"/>
              </a:spcBef>
              <a:spcAft>
                <a:spcPts val="0"/>
              </a:spcAft>
              <a:buSzPts val="3071"/>
              <a:buChar char="•"/>
            </a:pPr>
            <a:r>
              <a:rPr lang="mn-MN"/>
              <a:t>Media төрлүүд болон media 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CSS гэж юу вэ?</a:t>
            </a:r>
            <a:endParaRPr/>
          </a:p>
        </p:txBody>
      </p:sp>
      <p:sp>
        <p:nvSpPr>
          <p:cNvPr id="54" name="Google Shape;5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Char char="•"/>
            </a:pPr>
            <a:r>
              <a:rPr lang="mn-MN" sz="2400">
                <a:latin typeface="Calibri"/>
                <a:ea typeface="Calibri"/>
                <a:cs typeface="Calibri"/>
                <a:sym typeface="Calibri"/>
              </a:rPr>
              <a:t>CSS гэдэг нь Cascading Style Sheet гэх үгний товчлол юм</a:t>
            </a:r>
            <a:endParaRPr/>
          </a:p>
          <a:p>
            <a:pPr indent="-406400" lvl="0" marL="457200" rtl="0" algn="just">
              <a:lnSpc>
                <a:spcPct val="115000"/>
              </a:lnSpc>
              <a:spcBef>
                <a:spcPts val="1000"/>
              </a:spcBef>
              <a:spcAft>
                <a:spcPts val="0"/>
              </a:spcAft>
              <a:buSzPts val="2800"/>
              <a:buChar char="•"/>
            </a:pPr>
            <a:r>
              <a:rPr lang="mn-MN" sz="2400">
                <a:latin typeface="Calibri"/>
                <a:ea typeface="Calibri"/>
                <a:cs typeface="Calibri"/>
                <a:sym typeface="Calibri"/>
              </a:rPr>
              <a:t>Өөрөөр хэлбэл CSS буюу Cascading Style Sheet гэдэг нь вэб хөтчид элемент буюу тагыг хэрхэн яаж дүрслэхийг заах заавар юм.</a:t>
            </a:r>
            <a:endParaRPr sz="2400">
              <a:latin typeface="Calibri"/>
              <a:ea typeface="Calibri"/>
              <a:cs typeface="Calibri"/>
              <a:sym typeface="Calibri"/>
            </a:endParaRPr>
          </a:p>
          <a:p>
            <a:pPr indent="-228600" lvl="0" marL="457200" rtl="0" algn="l">
              <a:lnSpc>
                <a:spcPct val="90000"/>
              </a:lnSpc>
              <a:spcBef>
                <a:spcPts val="1000"/>
              </a:spcBef>
              <a:spcAft>
                <a:spcPts val="0"/>
              </a:spcAft>
              <a:buSzPts val="2800"/>
              <a:buNone/>
            </a:pPr>
            <a:r>
              <a:t/>
            </a:r>
            <a:endParaRPr sz="2400">
              <a:latin typeface="Calibri"/>
              <a:ea typeface="Calibri"/>
              <a:cs typeface="Calibri"/>
              <a:sym typeface="Calibri"/>
            </a:endParaRPr>
          </a:p>
          <a:p>
            <a:pPr indent="-406400" lvl="0" marL="457200" rtl="0" algn="l">
              <a:lnSpc>
                <a:spcPct val="90000"/>
              </a:lnSpc>
              <a:spcBef>
                <a:spcPts val="1000"/>
              </a:spcBef>
              <a:spcAft>
                <a:spcPts val="0"/>
              </a:spcAft>
              <a:buSzPts val="2800"/>
              <a:buChar char="•"/>
            </a:pPr>
            <a:r>
              <a:rPr lang="mn-MN" sz="2400">
                <a:latin typeface="Calibri"/>
                <a:ea typeface="Calibri"/>
                <a:cs typeface="Calibri"/>
                <a:sym typeface="Calibri"/>
              </a:rPr>
              <a:t> Hierarchy 🡪 inheritance:</a:t>
            </a:r>
            <a:endParaRPr/>
          </a:p>
          <a:p>
            <a:pPr indent="-381000" lvl="1" marL="914400" rtl="0" algn="l">
              <a:lnSpc>
                <a:spcPct val="90000"/>
              </a:lnSpc>
              <a:spcBef>
                <a:spcPts val="500"/>
              </a:spcBef>
              <a:spcAft>
                <a:spcPts val="0"/>
              </a:spcAft>
              <a:buSzPts val="2400"/>
              <a:buChar char="•"/>
            </a:pPr>
            <a:r>
              <a:rPr lang="mn-MN">
                <a:latin typeface="Calibri"/>
                <a:ea typeface="Calibri"/>
                <a:cs typeface="Calibri"/>
                <a:sym typeface="Calibri"/>
              </a:rPr>
              <a:t>Агуулж байгаа элементэд (parent) дизайн оруулахад тухайн элементийн дотор байх элементэд (children) хамт өөрчлөлт ордог.</a:t>
            </a:r>
            <a:endParaRPr>
              <a:latin typeface="Calibri"/>
              <a:ea typeface="Calibri"/>
              <a:cs typeface="Calibri"/>
              <a:sym typeface="Calibri"/>
            </a:endParaRPr>
          </a:p>
          <a:p>
            <a:pPr indent="-381000" lvl="1" marL="914400" rtl="0" algn="l">
              <a:lnSpc>
                <a:spcPct val="90000"/>
              </a:lnSpc>
              <a:spcBef>
                <a:spcPts val="500"/>
              </a:spcBef>
              <a:spcAft>
                <a:spcPts val="0"/>
              </a:spcAft>
              <a:buSzPts val="2400"/>
              <a:buChar char="•"/>
            </a:pPr>
            <a:r>
              <a:rPr lang="mn-MN">
                <a:latin typeface="Calibri"/>
                <a:ea typeface="Calibri"/>
                <a:cs typeface="Calibri"/>
                <a:sym typeface="Calibri"/>
              </a:rPr>
              <a:t>Өөрөөр хэлбэл CSS –ын дүрэм нь мод бүтцээр ажилладаг</a:t>
            </a:r>
            <a:endParaRPr>
              <a:latin typeface="Calibri"/>
              <a:ea typeface="Calibri"/>
              <a:cs typeface="Calibri"/>
              <a:sym typeface="Calibri"/>
            </a:endParaRPr>
          </a:p>
          <a:p>
            <a:pPr indent="-228600" lvl="0" marL="457200" rtl="0" algn="just">
              <a:lnSpc>
                <a:spcPct val="115000"/>
              </a:lnSpc>
              <a:spcBef>
                <a:spcPts val="1000"/>
              </a:spcBef>
              <a:spcAft>
                <a:spcPts val="0"/>
              </a:spcAft>
              <a:buSzPts val="2800"/>
              <a:buNone/>
            </a:pPr>
            <a:r>
              <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b9a5dd1321_0_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Синтакс</a:t>
            </a:r>
            <a:endParaRPr/>
          </a:p>
        </p:txBody>
      </p:sp>
      <p:sp>
        <p:nvSpPr>
          <p:cNvPr id="60" name="Google Shape;60;gb9a5dd1321_0_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mn-MN" sz="2800"/>
              <a:t>Rules </a:t>
            </a:r>
            <a:r>
              <a:rPr lang="mn-MN" sz="2800"/>
              <a:t>хоёр хэсэгтэй: </a:t>
            </a:r>
            <a:r>
              <a:rPr b="1" lang="mn-MN" sz="2800"/>
              <a:t>selector </a:t>
            </a:r>
            <a:r>
              <a:rPr lang="mn-MN" sz="2800"/>
              <a:t>ба </a:t>
            </a:r>
            <a:r>
              <a:rPr b="1" lang="mn-MN" sz="2800"/>
              <a:t>declaration</a:t>
            </a:r>
            <a:endParaRPr/>
          </a:p>
          <a:p>
            <a:pPr indent="-406400" lvl="0" marL="457200" rtl="0" algn="l">
              <a:lnSpc>
                <a:spcPct val="90000"/>
              </a:lnSpc>
              <a:spcBef>
                <a:spcPts val="1000"/>
              </a:spcBef>
              <a:spcAft>
                <a:spcPts val="0"/>
              </a:spcAft>
              <a:buSzPts val="2800"/>
              <a:buChar char="•"/>
            </a:pPr>
            <a:r>
              <a:rPr b="1" lang="mn-MN" sz="2800"/>
              <a:t>Selector </a:t>
            </a:r>
            <a:r>
              <a:rPr lang="mn-MN" sz="2800"/>
              <a:t>нь browser-т аль элементийг өөрчлөх шаардлагатай тодорхойлдог. Хэд хэдэн ялгаатай selecter-үүд байдаг.</a:t>
            </a:r>
            <a:endParaRPr sz="2800"/>
          </a:p>
          <a:p>
            <a:pPr indent="-406400" lvl="0" marL="457200" rtl="0" algn="l">
              <a:lnSpc>
                <a:spcPct val="90000"/>
              </a:lnSpc>
              <a:spcBef>
                <a:spcPts val="1000"/>
              </a:spcBef>
              <a:spcAft>
                <a:spcPts val="0"/>
              </a:spcAft>
              <a:buSzPts val="2800"/>
              <a:buChar char="•"/>
            </a:pPr>
            <a:r>
              <a:rPr b="1" lang="mn-MN" sz="2800"/>
              <a:t>Declaration </a:t>
            </a:r>
            <a:r>
              <a:rPr lang="mn-MN" sz="2800"/>
              <a:t>нь тухайн selector-ын шинж чанар /</a:t>
            </a:r>
            <a:r>
              <a:rPr b="1" lang="mn-MN" sz="2800"/>
              <a:t>properties/ </a:t>
            </a:r>
            <a:r>
              <a:rPr lang="mn-MN" sz="2800"/>
              <a:t>нь ямар байхыг тодорхойлдог.</a:t>
            </a:r>
            <a:endParaRPr sz="2800"/>
          </a:p>
          <a:p>
            <a:pPr indent="-228600" lvl="0" marL="457200" rtl="0" algn="l">
              <a:lnSpc>
                <a:spcPct val="90000"/>
              </a:lnSpc>
              <a:spcBef>
                <a:spcPts val="1000"/>
              </a:spcBef>
              <a:spcAft>
                <a:spcPts val="0"/>
              </a:spcAft>
              <a:buClr>
                <a:srgbClr val="3A3838"/>
              </a:buClr>
              <a:buSzPts val="2800"/>
              <a:buNone/>
            </a:pPr>
            <a:r>
              <a:t/>
            </a:r>
            <a:endParaRPr/>
          </a:p>
        </p:txBody>
      </p:sp>
      <p:pic>
        <p:nvPicPr>
          <p:cNvPr descr="rule_structure" id="61" name="Google Shape;61;gb9a5dd1321_0_1"/>
          <p:cNvPicPr preferRelativeResize="0"/>
          <p:nvPr/>
        </p:nvPicPr>
        <p:blipFill rotWithShape="1">
          <a:blip r:embed="rId3">
            <a:alphaModFix/>
          </a:blip>
          <a:srcRect b="0" l="0" r="0" t="0"/>
          <a:stretch/>
        </p:blipFill>
        <p:spPr>
          <a:xfrm>
            <a:off x="5947900" y="3900766"/>
            <a:ext cx="5867400" cy="2659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Синтаксийг жишээгээр үзүүлбэл</a:t>
            </a:r>
            <a:endParaRPr/>
          </a:p>
        </p:txBody>
      </p:sp>
      <p:sp>
        <p:nvSpPr>
          <p:cNvPr id="67" name="Google Shape;6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Char char="•"/>
            </a:pPr>
            <a:r>
              <a:rPr lang="mn-MN"/>
              <a:t>Вэб хуудасны бүх h1 элементийн өнгийг цагаан өнгөтэй, хар дэвсгэр өнгөтэй, зүүн болон баруун талаасаа 10px, дээр болон доороосоо 5px-ын зайтай байхаар css загварыг бич.</a:t>
            </a:r>
            <a:endParaRPr/>
          </a:p>
          <a:p>
            <a:pPr indent="-406400" lvl="0" marL="457200" rtl="0" algn="l">
              <a:lnSpc>
                <a:spcPct val="90000"/>
              </a:lnSpc>
              <a:spcBef>
                <a:spcPts val="1000"/>
              </a:spcBef>
              <a:spcAft>
                <a:spcPts val="0"/>
              </a:spcAft>
              <a:buClr>
                <a:srgbClr val="3A3838"/>
              </a:buClr>
              <a:buSzPts val="2800"/>
              <a:buChar char="•"/>
            </a:pPr>
            <a:r>
              <a:rPr lang="mn-MN"/>
              <a:t>h1 { color: white; background-color: black; padding-left: 10px; padding-right: 10px; padding-top: 5px; padding-bottom: 5px; }</a:t>
            </a:r>
            <a:endParaRPr/>
          </a:p>
          <a:p>
            <a:pPr indent="-228600" lvl="0" marL="457200" rtl="0" algn="l">
              <a:lnSpc>
                <a:spcPct val="90000"/>
              </a:lnSpc>
              <a:spcBef>
                <a:spcPts val="1000"/>
              </a:spcBef>
              <a:spcAft>
                <a:spcPts val="0"/>
              </a:spcAft>
              <a:buClr>
                <a:srgbClr val="3A3838"/>
              </a:buClr>
              <a:buSzPts val="2800"/>
              <a:buNone/>
            </a:pPr>
            <a:r>
              <a:t/>
            </a:r>
            <a:endParaRPr/>
          </a:p>
        </p:txBody>
      </p:sp>
      <p:pic>
        <p:nvPicPr>
          <p:cNvPr id="68" name="Google Shape;68;p2"/>
          <p:cNvPicPr preferRelativeResize="0"/>
          <p:nvPr/>
        </p:nvPicPr>
        <p:blipFill rotWithShape="1">
          <a:blip r:embed="rId3">
            <a:alphaModFix/>
          </a:blip>
          <a:srcRect b="0" l="0" r="0" t="0"/>
          <a:stretch/>
        </p:blipFill>
        <p:spPr>
          <a:xfrm>
            <a:off x="1314496" y="4188226"/>
            <a:ext cx="6296025" cy="64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Inline, Internal, External загварын тухай</a:t>
            </a:r>
            <a:endParaRPr/>
          </a:p>
        </p:txBody>
      </p:sp>
      <p:sp>
        <p:nvSpPr>
          <p:cNvPr id="74" name="Google Shape;7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50800" rtl="0" algn="l">
              <a:lnSpc>
                <a:spcPct val="90000"/>
              </a:lnSpc>
              <a:spcBef>
                <a:spcPts val="1000"/>
              </a:spcBef>
              <a:spcAft>
                <a:spcPts val="0"/>
              </a:spcAft>
              <a:buSzPct val="126126"/>
              <a:buNone/>
            </a:pPr>
            <a:r>
              <a:rPr lang="mn-MN" sz="2400"/>
              <a:t>HTML баримтанд CSS загварыг 3 янзаар холбох боломжтой байдаг. Үүнд:</a:t>
            </a:r>
            <a:endParaRPr sz="2400"/>
          </a:p>
          <a:p>
            <a:pPr indent="0" lvl="0" marL="50800" rtl="0" algn="l">
              <a:lnSpc>
                <a:spcPct val="90000"/>
              </a:lnSpc>
              <a:spcBef>
                <a:spcPts val="1000"/>
              </a:spcBef>
              <a:spcAft>
                <a:spcPts val="0"/>
              </a:spcAft>
              <a:buSzPct val="151351"/>
              <a:buNone/>
            </a:pPr>
            <a:r>
              <a:rPr b="1" lang="mn-MN" sz="2000">
                <a:solidFill>
                  <a:srgbClr val="002060"/>
                </a:solidFill>
              </a:rPr>
              <a:t>1. External (linking)</a:t>
            </a:r>
            <a:endParaRPr/>
          </a:p>
          <a:p>
            <a:pPr indent="-406400" lvl="0" marL="457200" rtl="0" algn="l">
              <a:lnSpc>
                <a:spcPct val="90000"/>
              </a:lnSpc>
              <a:spcBef>
                <a:spcPts val="1000"/>
              </a:spcBef>
              <a:spcAft>
                <a:spcPts val="0"/>
              </a:spcAft>
              <a:buSzPct val="168168"/>
              <a:buFont typeface="Noto Sans Symbols"/>
              <a:buNone/>
            </a:pPr>
            <a:r>
              <a:rPr b="1" lang="mn-MN" sz="1800">
                <a:latin typeface="Courier New"/>
                <a:ea typeface="Courier New"/>
                <a:cs typeface="Courier New"/>
                <a:sym typeface="Courier New"/>
              </a:rPr>
              <a:t>&lt;head&gt;</a:t>
            </a:r>
            <a:endParaRPr/>
          </a:p>
          <a:p>
            <a:pPr indent="-406400" lvl="0" marL="457200" rtl="0" algn="l">
              <a:lnSpc>
                <a:spcPct val="90000"/>
              </a:lnSpc>
              <a:spcBef>
                <a:spcPts val="1000"/>
              </a:spcBef>
              <a:spcAft>
                <a:spcPts val="0"/>
              </a:spcAft>
              <a:buSzPct val="168168"/>
              <a:buFont typeface="Noto Sans Symbols"/>
              <a:buNone/>
            </a:pPr>
            <a:r>
              <a:rPr b="1" lang="mn-MN" sz="1800">
                <a:latin typeface="Courier New"/>
                <a:ea typeface="Courier New"/>
                <a:cs typeface="Courier New"/>
                <a:sym typeface="Courier New"/>
              </a:rPr>
              <a:t>&lt;</a:t>
            </a:r>
            <a:r>
              <a:rPr b="1" lang="mn-MN" sz="1800">
                <a:solidFill>
                  <a:srgbClr val="C00000"/>
                </a:solidFill>
                <a:latin typeface="Courier New"/>
                <a:ea typeface="Courier New"/>
                <a:cs typeface="Courier New"/>
                <a:sym typeface="Courier New"/>
              </a:rPr>
              <a:t>link</a:t>
            </a:r>
            <a:r>
              <a:rPr b="1" lang="mn-MN" sz="1800">
                <a:latin typeface="Courier New"/>
                <a:ea typeface="Courier New"/>
                <a:cs typeface="Courier New"/>
                <a:sym typeface="Courier New"/>
              </a:rPr>
              <a:t> rel="stylesheet" href="</a:t>
            </a:r>
            <a:r>
              <a:rPr b="1" lang="mn-MN" sz="1800">
                <a:solidFill>
                  <a:srgbClr val="C00000"/>
                </a:solidFill>
                <a:latin typeface="Courier New"/>
                <a:ea typeface="Courier New"/>
                <a:cs typeface="Courier New"/>
                <a:sym typeface="Courier New"/>
              </a:rPr>
              <a:t>style.css</a:t>
            </a:r>
            <a:r>
              <a:rPr b="1" lang="mn-MN" sz="1800">
                <a:latin typeface="Courier New"/>
                <a:ea typeface="Courier New"/>
                <a:cs typeface="Courier New"/>
                <a:sym typeface="Courier New"/>
              </a:rPr>
              <a:t>" type="text/css"/&gt;</a:t>
            </a:r>
            <a:endParaRPr/>
          </a:p>
          <a:p>
            <a:pPr indent="-406400" lvl="0" marL="457200" rtl="0" algn="l">
              <a:lnSpc>
                <a:spcPct val="90000"/>
              </a:lnSpc>
              <a:spcBef>
                <a:spcPts val="1000"/>
              </a:spcBef>
              <a:spcAft>
                <a:spcPts val="0"/>
              </a:spcAft>
              <a:buSzPct val="168168"/>
              <a:buFont typeface="Noto Sans Symbols"/>
              <a:buNone/>
            </a:pPr>
            <a:r>
              <a:rPr b="1" lang="mn-MN" sz="1800">
                <a:latin typeface="Courier New"/>
                <a:ea typeface="Courier New"/>
                <a:cs typeface="Courier New"/>
                <a:sym typeface="Courier New"/>
              </a:rPr>
              <a:t>&lt;/head&gt;</a:t>
            </a:r>
            <a:endParaRPr b="1" sz="1800">
              <a:latin typeface="Courier New"/>
              <a:ea typeface="Courier New"/>
              <a:cs typeface="Courier New"/>
              <a:sym typeface="Courier New"/>
            </a:endParaRPr>
          </a:p>
          <a:p>
            <a:pPr indent="-406400" lvl="0" marL="457200" rtl="0" algn="l">
              <a:lnSpc>
                <a:spcPct val="90000"/>
              </a:lnSpc>
              <a:spcBef>
                <a:spcPts val="1000"/>
              </a:spcBef>
              <a:spcAft>
                <a:spcPts val="0"/>
              </a:spcAft>
              <a:buSzPct val="151351"/>
              <a:buFont typeface="Noto Sans Symbols"/>
              <a:buNone/>
            </a:pPr>
            <a:r>
              <a:rPr b="1" lang="mn-MN" sz="2000">
                <a:solidFill>
                  <a:srgbClr val="002060"/>
                </a:solidFill>
              </a:rPr>
              <a:t>2. Internal (embedded):</a:t>
            </a:r>
            <a:endParaRPr/>
          </a:p>
          <a:p>
            <a:pPr indent="-406400" lvl="0" marL="457200" rtl="0" algn="l">
              <a:lnSpc>
                <a:spcPct val="90000"/>
              </a:lnSpc>
              <a:spcBef>
                <a:spcPts val="1000"/>
              </a:spcBef>
              <a:spcAft>
                <a:spcPts val="0"/>
              </a:spcAft>
              <a:buSzPct val="168168"/>
              <a:buFont typeface="Noto Sans Symbols"/>
              <a:buNone/>
            </a:pPr>
            <a:r>
              <a:rPr b="1" lang="mn-MN" sz="1800">
                <a:latin typeface="Courier New"/>
                <a:ea typeface="Courier New"/>
                <a:cs typeface="Courier New"/>
                <a:sym typeface="Courier New"/>
              </a:rPr>
              <a:t>&lt;head&gt;</a:t>
            </a:r>
            <a:endParaRPr/>
          </a:p>
          <a:p>
            <a:pPr indent="-406400" lvl="0" marL="457200" rtl="0" algn="l">
              <a:lnSpc>
                <a:spcPct val="90000"/>
              </a:lnSpc>
              <a:spcBef>
                <a:spcPts val="1000"/>
              </a:spcBef>
              <a:spcAft>
                <a:spcPts val="0"/>
              </a:spcAft>
              <a:buSzPct val="168168"/>
              <a:buFont typeface="Noto Sans Symbols"/>
              <a:buNone/>
            </a:pPr>
            <a:r>
              <a:rPr b="1" lang="mn-MN" sz="1800">
                <a:latin typeface="Courier New"/>
                <a:ea typeface="Courier New"/>
                <a:cs typeface="Courier New"/>
                <a:sym typeface="Courier New"/>
              </a:rPr>
              <a:t>&lt;</a:t>
            </a:r>
            <a:r>
              <a:rPr b="1" lang="mn-MN" sz="1800">
                <a:solidFill>
                  <a:srgbClr val="C00000"/>
                </a:solidFill>
                <a:latin typeface="Courier New"/>
                <a:ea typeface="Courier New"/>
                <a:cs typeface="Courier New"/>
                <a:sym typeface="Courier New"/>
              </a:rPr>
              <a:t>style</a:t>
            </a:r>
            <a:r>
              <a:rPr b="1" lang="mn-MN" sz="1800">
                <a:latin typeface="Courier New"/>
                <a:ea typeface="Courier New"/>
                <a:cs typeface="Courier New"/>
                <a:sym typeface="Courier New"/>
              </a:rPr>
              <a:t> type="text/css" media="screen"&gt;</a:t>
            </a:r>
            <a:endParaRPr/>
          </a:p>
          <a:p>
            <a:pPr indent="-406400" lvl="0" marL="457200" rtl="0" algn="l">
              <a:lnSpc>
                <a:spcPct val="90000"/>
              </a:lnSpc>
              <a:spcBef>
                <a:spcPts val="1000"/>
              </a:spcBef>
              <a:spcAft>
                <a:spcPts val="0"/>
              </a:spcAft>
              <a:buSzPct val="168168"/>
              <a:buFont typeface="Noto Sans Symbols"/>
              <a:buNone/>
            </a:pPr>
            <a:r>
              <a:rPr b="1" lang="mn-MN" sz="1800">
                <a:latin typeface="Courier New"/>
                <a:ea typeface="Courier New"/>
                <a:cs typeface="Courier New"/>
                <a:sym typeface="Courier New"/>
              </a:rPr>
              <a:t>	p {text-indent: 10pt}</a:t>
            </a:r>
            <a:endParaRPr/>
          </a:p>
          <a:p>
            <a:pPr indent="-406400" lvl="0" marL="457200" rtl="0" algn="l">
              <a:lnSpc>
                <a:spcPct val="90000"/>
              </a:lnSpc>
              <a:spcBef>
                <a:spcPts val="1000"/>
              </a:spcBef>
              <a:spcAft>
                <a:spcPts val="0"/>
              </a:spcAft>
              <a:buSzPct val="168168"/>
              <a:buFont typeface="Noto Sans Symbols"/>
              <a:buNone/>
            </a:pPr>
            <a:r>
              <a:rPr b="1" lang="mn-MN" sz="1800">
                <a:latin typeface="Courier New"/>
                <a:ea typeface="Courier New"/>
                <a:cs typeface="Courier New"/>
                <a:sym typeface="Courier New"/>
              </a:rPr>
              <a:t>&lt;/</a:t>
            </a:r>
            <a:r>
              <a:rPr b="1" lang="mn-MN" sz="1800">
                <a:solidFill>
                  <a:srgbClr val="C00000"/>
                </a:solidFill>
                <a:latin typeface="Courier New"/>
                <a:ea typeface="Courier New"/>
                <a:cs typeface="Courier New"/>
                <a:sym typeface="Courier New"/>
              </a:rPr>
              <a:t>style</a:t>
            </a:r>
            <a:r>
              <a:rPr b="1" lang="mn-MN" sz="1800">
                <a:latin typeface="Courier New"/>
                <a:ea typeface="Courier New"/>
                <a:cs typeface="Courier New"/>
                <a:sym typeface="Courier New"/>
              </a:rPr>
              <a:t>&gt;</a:t>
            </a:r>
            <a:endParaRPr/>
          </a:p>
          <a:p>
            <a:pPr indent="-406400" lvl="0" marL="457200" rtl="0" algn="l">
              <a:lnSpc>
                <a:spcPct val="90000"/>
              </a:lnSpc>
              <a:spcBef>
                <a:spcPts val="1000"/>
              </a:spcBef>
              <a:spcAft>
                <a:spcPts val="0"/>
              </a:spcAft>
              <a:buSzPct val="168168"/>
              <a:buFont typeface="Noto Sans Symbols"/>
              <a:buNone/>
            </a:pPr>
            <a:r>
              <a:rPr b="1" lang="mn-MN" sz="1800">
                <a:latin typeface="Courier New"/>
                <a:ea typeface="Courier New"/>
                <a:cs typeface="Courier New"/>
                <a:sym typeface="Courier New"/>
              </a:rPr>
              <a:t>&lt;/head&gt;</a:t>
            </a:r>
            <a:endParaRPr b="1" sz="1800">
              <a:latin typeface="Courier New"/>
              <a:ea typeface="Courier New"/>
              <a:cs typeface="Courier New"/>
              <a:sym typeface="Courier New"/>
            </a:endParaRPr>
          </a:p>
          <a:p>
            <a:pPr indent="-406400" lvl="0" marL="457200" rtl="0" algn="l">
              <a:lnSpc>
                <a:spcPct val="90000"/>
              </a:lnSpc>
              <a:spcBef>
                <a:spcPts val="1000"/>
              </a:spcBef>
              <a:spcAft>
                <a:spcPts val="0"/>
              </a:spcAft>
              <a:buSzPct val="151351"/>
              <a:buFont typeface="Noto Sans Symbols"/>
              <a:buNone/>
            </a:pPr>
            <a:r>
              <a:rPr b="1" lang="mn-MN" sz="2000">
                <a:solidFill>
                  <a:srgbClr val="002060"/>
                </a:solidFill>
              </a:rPr>
              <a:t>3. Inline:</a:t>
            </a:r>
            <a:endParaRPr/>
          </a:p>
          <a:p>
            <a:pPr indent="-406400" lvl="0" marL="457200" rtl="0" algn="l">
              <a:lnSpc>
                <a:spcPct val="90000"/>
              </a:lnSpc>
              <a:spcBef>
                <a:spcPts val="1000"/>
              </a:spcBef>
              <a:spcAft>
                <a:spcPts val="0"/>
              </a:spcAft>
              <a:buSzPct val="168168"/>
              <a:buFont typeface="Noto Sans Symbols"/>
              <a:buNone/>
            </a:pPr>
            <a:r>
              <a:rPr b="1" lang="mn-MN" sz="1800">
                <a:latin typeface="Courier New"/>
                <a:ea typeface="Courier New"/>
                <a:cs typeface="Courier New"/>
                <a:sym typeface="Courier New"/>
              </a:rPr>
              <a:t>&lt;p </a:t>
            </a:r>
            <a:r>
              <a:rPr b="1" lang="mn-MN" sz="1800">
                <a:solidFill>
                  <a:srgbClr val="C00000"/>
                </a:solidFill>
                <a:latin typeface="Courier New"/>
                <a:ea typeface="Courier New"/>
                <a:cs typeface="Courier New"/>
                <a:sym typeface="Courier New"/>
              </a:rPr>
              <a:t>style</a:t>
            </a:r>
            <a:r>
              <a:rPr b="1" lang="mn-MN" sz="1800">
                <a:latin typeface="Courier New"/>
                <a:ea typeface="Courier New"/>
                <a:cs typeface="Courier New"/>
                <a:sym typeface="Courier New"/>
              </a:rPr>
              <a:t>="text-indent: 10pt; color: blue;"&gt;indented paragraph&lt;/p&gt;</a:t>
            </a:r>
            <a:endParaRPr/>
          </a:p>
          <a:p>
            <a:pPr indent="-228600" lvl="0" marL="457200" rtl="0" algn="l">
              <a:lnSpc>
                <a:spcPct val="90000"/>
              </a:lnSpc>
              <a:spcBef>
                <a:spcPts val="1000"/>
              </a:spcBef>
              <a:spcAft>
                <a:spcPts val="0"/>
              </a:spcAft>
              <a:buClr>
                <a:srgbClr val="3A3838"/>
              </a:buClr>
              <a:buSzPct val="108108"/>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Ямар тохиолдолд хэрэглэх вэ?</a:t>
            </a:r>
            <a:endParaRPr/>
          </a:p>
        </p:txBody>
      </p:sp>
      <p:sp>
        <p:nvSpPr>
          <p:cNvPr id="80" name="Google Shape;8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406400" lvl="0" marL="457200" rtl="0" algn="l">
              <a:lnSpc>
                <a:spcPct val="90000"/>
              </a:lnSpc>
              <a:spcBef>
                <a:spcPts val="1000"/>
              </a:spcBef>
              <a:spcAft>
                <a:spcPts val="0"/>
              </a:spcAft>
              <a:buSzPct val="108108"/>
              <a:buChar char="•"/>
            </a:pPr>
            <a:r>
              <a:rPr b="1" lang="mn-MN"/>
              <a:t>External</a:t>
            </a:r>
            <a:endParaRPr/>
          </a:p>
          <a:p>
            <a:pPr indent="-381000" lvl="1" marL="914400" rtl="0" algn="l">
              <a:lnSpc>
                <a:spcPct val="90000"/>
              </a:lnSpc>
              <a:spcBef>
                <a:spcPts val="500"/>
              </a:spcBef>
              <a:spcAft>
                <a:spcPts val="0"/>
              </a:spcAft>
              <a:buSzPct val="108108"/>
              <a:buChar char="•"/>
            </a:pPr>
            <a:r>
              <a:rPr lang="mn-MN"/>
              <a:t>Нэг CSS загварыг олон хуудсуудад холбон хэрэглэх шаардлага нь хамгийн нийтлэг тохиолддог.</a:t>
            </a:r>
            <a:endParaRPr/>
          </a:p>
          <a:p>
            <a:pPr indent="-381000" lvl="1" marL="914400" rtl="0" algn="l">
              <a:lnSpc>
                <a:spcPct val="90000"/>
              </a:lnSpc>
              <a:spcBef>
                <a:spcPts val="500"/>
              </a:spcBef>
              <a:spcAft>
                <a:spcPts val="0"/>
              </a:spcAft>
              <a:buSzPct val="108108"/>
              <a:buChar char="•"/>
            </a:pPr>
            <a:r>
              <a:rPr lang="mn-MN"/>
              <a:t>Улмаар нэг л css файлд өөрчлөлт оруулахад, түүнийг холбосон бүх хуудсуудад өөрчлөлт нь дагаж ордогоороо давуу талтай юм.</a:t>
            </a:r>
            <a:endParaRPr/>
          </a:p>
          <a:p>
            <a:pPr indent="-381000" lvl="1" marL="914400" rtl="0" algn="l">
              <a:lnSpc>
                <a:spcPct val="90000"/>
              </a:lnSpc>
              <a:spcBef>
                <a:spcPts val="500"/>
              </a:spcBef>
              <a:spcAft>
                <a:spcPts val="0"/>
              </a:spcAft>
              <a:buSzPct val="108108"/>
              <a:buChar char="•"/>
            </a:pPr>
            <a:r>
              <a:rPr lang="mn-MN"/>
              <a:t>Өөрөөр хэлбэл вэб сайтын бүхий л хуудсууд ижилхэн нэг загвартай байдаг билээ, тэгвэл түүнийг нэгдсэн css файлыг хөгжүүлэх замаар хэрэгжүүлдэг.</a:t>
            </a:r>
            <a:endParaRPr/>
          </a:p>
          <a:p>
            <a:pPr indent="-406400" lvl="0" marL="457200" rtl="0" algn="l">
              <a:lnSpc>
                <a:spcPct val="90000"/>
              </a:lnSpc>
              <a:spcBef>
                <a:spcPts val="1000"/>
              </a:spcBef>
              <a:spcAft>
                <a:spcPts val="0"/>
              </a:spcAft>
              <a:buSzPct val="108108"/>
              <a:buChar char="•"/>
            </a:pPr>
            <a:r>
              <a:rPr b="1" lang="mn-MN"/>
              <a:t>Internal (Document)</a:t>
            </a:r>
            <a:endParaRPr/>
          </a:p>
          <a:p>
            <a:pPr indent="-381000" lvl="1" marL="914400" rtl="0" algn="l">
              <a:lnSpc>
                <a:spcPct val="90000"/>
              </a:lnSpc>
              <a:spcBef>
                <a:spcPts val="500"/>
              </a:spcBef>
              <a:spcAft>
                <a:spcPts val="0"/>
              </a:spcAft>
              <a:buSzPct val="108108"/>
              <a:buChar char="•"/>
            </a:pPr>
            <a:r>
              <a:rPr lang="mn-MN"/>
              <a:t>Хэрэв бид өөрсдийн бичсэн css кодыг зөвхөн тухайн хуудсанд зориулан ажиллахаар кодлох бол internal төрлийн css-ыг сонгох хэрэгтэй.</a:t>
            </a:r>
            <a:endParaRPr/>
          </a:p>
          <a:p>
            <a:pPr indent="-406400" lvl="0" marL="457200" rtl="0" algn="l">
              <a:lnSpc>
                <a:spcPct val="90000"/>
              </a:lnSpc>
              <a:spcBef>
                <a:spcPts val="1000"/>
              </a:spcBef>
              <a:spcAft>
                <a:spcPts val="0"/>
              </a:spcAft>
              <a:buSzPct val="108108"/>
              <a:buChar char="•"/>
            </a:pPr>
            <a:r>
              <a:rPr b="1" lang="mn-MN"/>
              <a:t>Inline</a:t>
            </a:r>
            <a:endParaRPr/>
          </a:p>
          <a:p>
            <a:pPr indent="-381000" lvl="1" marL="914400" rtl="0" algn="l">
              <a:lnSpc>
                <a:spcPct val="90000"/>
              </a:lnSpc>
              <a:spcBef>
                <a:spcPts val="500"/>
              </a:spcBef>
              <a:spcAft>
                <a:spcPts val="0"/>
              </a:spcAft>
              <a:buSzPct val="108108"/>
              <a:buChar char="•"/>
            </a:pPr>
            <a:r>
              <a:rPr lang="mn-MN"/>
              <a:t>Харин тухайн нэг элементэнд зориулан css бичих гэж байгаа бол inline хэлбэрээр бичихийг санал болгодог.</a:t>
            </a:r>
            <a:endParaRPr/>
          </a:p>
          <a:p>
            <a:pPr indent="-228600" lvl="0" marL="457200" rtl="0" algn="l">
              <a:lnSpc>
                <a:spcPct val="90000"/>
              </a:lnSpc>
              <a:spcBef>
                <a:spcPts val="1000"/>
              </a:spcBef>
              <a:spcAft>
                <a:spcPts val="0"/>
              </a:spcAft>
              <a:buClr>
                <a:srgbClr val="3A3838"/>
              </a:buClr>
              <a:buSzPct val="108108"/>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Selector буюу сонгуур - 1</a:t>
            </a:r>
            <a:endParaRPr/>
          </a:p>
        </p:txBody>
      </p:sp>
      <p:sp>
        <p:nvSpPr>
          <p:cNvPr id="86" name="Google Shape;8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mn-MN"/>
              <a:t>Элемент Selectors</a:t>
            </a:r>
            <a:r>
              <a:rPr lang="mn-MN"/>
              <a:t> – Энэ төрлийн сонгуур нь тухайн tag буюу элементэд зориулан бичих байдлаар хэрэгждэг.</a:t>
            </a:r>
            <a:endParaRPr/>
          </a:p>
          <a:p>
            <a:pPr indent="-381000" lvl="1" marL="914400" rtl="0" algn="l">
              <a:lnSpc>
                <a:spcPct val="90000"/>
              </a:lnSpc>
              <a:spcBef>
                <a:spcPts val="500"/>
              </a:spcBef>
              <a:spcAft>
                <a:spcPts val="0"/>
              </a:spcAft>
              <a:buSzPts val="2400"/>
              <a:buFont typeface="Noto Sans Symbols"/>
              <a:buNone/>
            </a:pPr>
            <a:r>
              <a:t/>
            </a:r>
            <a:endParaRPr b="1">
              <a:latin typeface="Courier New"/>
              <a:ea typeface="Courier New"/>
              <a:cs typeface="Courier New"/>
              <a:sym typeface="Courier New"/>
            </a:endParaRPr>
          </a:p>
          <a:p>
            <a:pPr indent="-381000" lvl="1" marL="914400" rtl="0" algn="l">
              <a:lnSpc>
                <a:spcPct val="90000"/>
              </a:lnSpc>
              <a:spcBef>
                <a:spcPts val="500"/>
              </a:spcBef>
              <a:spcAft>
                <a:spcPts val="0"/>
              </a:spcAft>
              <a:buSzPts val="2400"/>
              <a:buFont typeface="Noto Sans Symbols"/>
              <a:buNone/>
            </a:pPr>
            <a:r>
              <a:rPr b="1" lang="mn-MN">
                <a:latin typeface="Courier New"/>
                <a:ea typeface="Courier New"/>
                <a:cs typeface="Courier New"/>
                <a:sym typeface="Courier New"/>
              </a:rPr>
              <a:t>H1 {color: purple;}</a:t>
            </a:r>
            <a:endParaRPr/>
          </a:p>
          <a:p>
            <a:pPr indent="-381000" lvl="1" marL="914400" rtl="0" algn="l">
              <a:lnSpc>
                <a:spcPct val="90000"/>
              </a:lnSpc>
              <a:spcBef>
                <a:spcPts val="500"/>
              </a:spcBef>
              <a:spcAft>
                <a:spcPts val="0"/>
              </a:spcAft>
              <a:buSzPts val="2400"/>
              <a:buFont typeface="Noto Sans Symbols"/>
              <a:buNone/>
            </a:pPr>
            <a:r>
              <a:rPr b="1" lang="mn-MN">
                <a:latin typeface="Courier New"/>
                <a:ea typeface="Courier New"/>
                <a:cs typeface="Courier New"/>
                <a:sym typeface="Courier New"/>
              </a:rPr>
              <a:t>H1, H2, P {color: purple;}</a:t>
            </a:r>
            <a:endParaRPr/>
          </a:p>
          <a:p>
            <a:pPr indent="0" lvl="1" marL="533400" rtl="0" algn="l">
              <a:lnSpc>
                <a:spcPct val="90000"/>
              </a:lnSpc>
              <a:spcBef>
                <a:spcPts val="500"/>
              </a:spcBef>
              <a:spcAft>
                <a:spcPts val="0"/>
              </a:spcAft>
              <a:buSzPts val="2400"/>
              <a:buNone/>
            </a:pPr>
            <a:r>
              <a:t/>
            </a:r>
            <a:endParaRPr b="1"/>
          </a:p>
          <a:p>
            <a:pPr indent="0" lvl="1" marL="533400" rtl="0" algn="l">
              <a:lnSpc>
                <a:spcPct val="90000"/>
              </a:lnSpc>
              <a:spcBef>
                <a:spcPts val="500"/>
              </a:spcBef>
              <a:spcAft>
                <a:spcPts val="0"/>
              </a:spcAft>
              <a:buSzPts val="2400"/>
              <a:buNone/>
            </a:pPr>
            <a:r>
              <a:rPr lang="mn-MN"/>
              <a:t>Contextual – Элементийн доторхи элементэд зориулан CSS бичихэд ашиглана.</a:t>
            </a:r>
            <a:endParaRPr/>
          </a:p>
          <a:p>
            <a:pPr indent="-381000" lvl="1" marL="914400" rtl="0" algn="l">
              <a:lnSpc>
                <a:spcPct val="90000"/>
              </a:lnSpc>
              <a:spcBef>
                <a:spcPts val="500"/>
              </a:spcBef>
              <a:spcAft>
                <a:spcPts val="0"/>
              </a:spcAft>
              <a:buSzPts val="2400"/>
              <a:buFont typeface="Noto Sans Symbols"/>
              <a:buNone/>
            </a:pPr>
            <a:r>
              <a:t/>
            </a:r>
            <a:endParaRPr b="1">
              <a:latin typeface="Courier New"/>
              <a:ea typeface="Courier New"/>
              <a:cs typeface="Courier New"/>
              <a:sym typeface="Courier New"/>
            </a:endParaRPr>
          </a:p>
          <a:p>
            <a:pPr indent="-381000" lvl="1" marL="914400" rtl="0" algn="l">
              <a:lnSpc>
                <a:spcPct val="90000"/>
              </a:lnSpc>
              <a:spcBef>
                <a:spcPts val="500"/>
              </a:spcBef>
              <a:spcAft>
                <a:spcPts val="0"/>
              </a:spcAft>
              <a:buSzPts val="2400"/>
              <a:buFont typeface="Noto Sans Symbols"/>
              <a:buNone/>
            </a:pPr>
            <a:r>
              <a:rPr b="1" lang="mn-MN">
                <a:latin typeface="Courier New"/>
                <a:ea typeface="Courier New"/>
                <a:cs typeface="Courier New"/>
                <a:sym typeface="Courier New"/>
              </a:rPr>
              <a:t>LI STRONG {color: purple;}</a:t>
            </a:r>
            <a:endParaRPr/>
          </a:p>
          <a:p>
            <a:pPr indent="-406400" lvl="0" marL="457200" rtl="0" algn="l">
              <a:lnSpc>
                <a:spcPct val="90000"/>
              </a:lnSpc>
              <a:spcBef>
                <a:spcPts val="1000"/>
              </a:spcBef>
              <a:spcAft>
                <a:spcPts val="0"/>
              </a:spcAft>
              <a:buSzPts val="2800"/>
              <a:buFont typeface="Noto Sans Symbols"/>
              <a:buNone/>
            </a:pPr>
            <a:r>
              <a:t/>
            </a:r>
            <a:endParaRPr/>
          </a:p>
          <a:p>
            <a:pPr indent="-228600" lvl="0" marL="457200" rtl="0" algn="l">
              <a:lnSpc>
                <a:spcPct val="90000"/>
              </a:lnSpc>
              <a:spcBef>
                <a:spcPts val="1000"/>
              </a:spcBef>
              <a:spcAft>
                <a:spcPts val="0"/>
              </a:spcAft>
              <a:buClr>
                <a:srgbClr val="3A3838"/>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t>Selector буюу сонгуур - 2</a:t>
            </a:r>
            <a:endParaRPr/>
          </a:p>
        </p:txBody>
      </p:sp>
      <p:sp>
        <p:nvSpPr>
          <p:cNvPr id="92" name="Google Shape;9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406400" lvl="0" marL="457200" rtl="0" algn="l">
              <a:lnSpc>
                <a:spcPct val="90000"/>
              </a:lnSpc>
              <a:spcBef>
                <a:spcPts val="1000"/>
              </a:spcBef>
              <a:spcAft>
                <a:spcPts val="0"/>
              </a:spcAft>
              <a:buSzPct val="108108"/>
              <a:buChar char="•"/>
            </a:pPr>
            <a:r>
              <a:rPr b="1" lang="mn-MN"/>
              <a:t>Класс Selectors</a:t>
            </a:r>
            <a:endParaRPr/>
          </a:p>
          <a:p>
            <a:pPr indent="-381000" lvl="1" marL="914400" rtl="0" algn="l">
              <a:lnSpc>
                <a:spcPct val="90000"/>
              </a:lnSpc>
              <a:spcBef>
                <a:spcPts val="500"/>
              </a:spcBef>
              <a:spcAft>
                <a:spcPts val="0"/>
              </a:spcAft>
              <a:buSzPct val="108108"/>
              <a:buFont typeface="Noto Sans Symbols"/>
              <a:buNone/>
            </a:pPr>
            <a:r>
              <a:rPr b="1" i="1" lang="mn-MN"/>
              <a:t>Элементийн дотор байх класс-д зориулан бичихэд энэ төрлийг ашиглана.</a:t>
            </a:r>
            <a:endParaRPr b="1" i="1"/>
          </a:p>
          <a:p>
            <a:pPr indent="-381000" lvl="1" marL="914400" rtl="0" algn="l">
              <a:lnSpc>
                <a:spcPct val="90000"/>
              </a:lnSpc>
              <a:spcBef>
                <a:spcPts val="500"/>
              </a:spcBef>
              <a:spcAft>
                <a:spcPts val="0"/>
              </a:spcAft>
              <a:buSzPct val="108108"/>
              <a:buFont typeface="Noto Sans Symbols"/>
              <a:buNone/>
            </a:pPr>
            <a:r>
              <a:rPr b="1" lang="mn-MN">
                <a:latin typeface="Courier New"/>
                <a:ea typeface="Courier New"/>
                <a:cs typeface="Courier New"/>
                <a:sym typeface="Courier New"/>
              </a:rPr>
              <a:t>	H1.</a:t>
            </a:r>
            <a:r>
              <a:rPr b="1" lang="mn-MN">
                <a:solidFill>
                  <a:srgbClr val="0070C0"/>
                </a:solidFill>
                <a:latin typeface="Courier New"/>
                <a:ea typeface="Courier New"/>
                <a:cs typeface="Courier New"/>
                <a:sym typeface="Courier New"/>
              </a:rPr>
              <a:t>warning</a:t>
            </a:r>
            <a:r>
              <a:rPr b="1" lang="mn-MN">
                <a:latin typeface="Courier New"/>
                <a:ea typeface="Courier New"/>
                <a:cs typeface="Courier New"/>
                <a:sym typeface="Courier New"/>
              </a:rPr>
              <a:t> {color: red;}</a:t>
            </a:r>
            <a:endParaRPr/>
          </a:p>
          <a:p>
            <a:pPr indent="-381000" lvl="1" marL="914400" rtl="0" algn="l">
              <a:lnSpc>
                <a:spcPct val="90000"/>
              </a:lnSpc>
              <a:spcBef>
                <a:spcPts val="500"/>
              </a:spcBef>
              <a:spcAft>
                <a:spcPts val="0"/>
              </a:spcAft>
              <a:buSzPct val="108108"/>
              <a:buFont typeface="Noto Sans Symbols"/>
              <a:buNone/>
            </a:pPr>
            <a:r>
              <a:rPr b="1" i="1" lang="mn-MN"/>
              <a:t>Эсвэл энэ класс-ыг ашигласан бүх элементэд ижилхэн үйлчлэх байдлаар бичихэд энэ төрлийг ашиглана.</a:t>
            </a:r>
            <a:endParaRPr b="1" i="1"/>
          </a:p>
          <a:p>
            <a:pPr indent="-381000" lvl="1" marL="914400" rtl="0" algn="l">
              <a:lnSpc>
                <a:spcPct val="90000"/>
              </a:lnSpc>
              <a:spcBef>
                <a:spcPts val="500"/>
              </a:spcBef>
              <a:spcAft>
                <a:spcPts val="0"/>
              </a:spcAft>
              <a:buSzPct val="108108"/>
              <a:buFont typeface="Noto Sans Symbols"/>
              <a:buNone/>
            </a:pPr>
            <a:r>
              <a:rPr b="1" lang="mn-MN">
                <a:latin typeface="Courier New"/>
                <a:ea typeface="Courier New"/>
                <a:cs typeface="Courier New"/>
                <a:sym typeface="Courier New"/>
              </a:rPr>
              <a:t>	.</a:t>
            </a:r>
            <a:r>
              <a:rPr b="1" lang="mn-MN">
                <a:solidFill>
                  <a:srgbClr val="0070C0"/>
                </a:solidFill>
                <a:latin typeface="Courier New"/>
                <a:ea typeface="Courier New"/>
                <a:cs typeface="Courier New"/>
                <a:sym typeface="Courier New"/>
              </a:rPr>
              <a:t>warning</a:t>
            </a:r>
            <a:r>
              <a:rPr b="1" lang="mn-MN">
                <a:latin typeface="Courier New"/>
                <a:ea typeface="Courier New"/>
                <a:cs typeface="Courier New"/>
                <a:sym typeface="Courier New"/>
              </a:rPr>
              <a:t> {color:blue;}</a:t>
            </a:r>
            <a:endParaRPr/>
          </a:p>
          <a:p>
            <a:pPr indent="-406400" lvl="0" marL="457200" rtl="0" algn="l">
              <a:lnSpc>
                <a:spcPct val="90000"/>
              </a:lnSpc>
              <a:spcBef>
                <a:spcPts val="1000"/>
              </a:spcBef>
              <a:spcAft>
                <a:spcPts val="0"/>
              </a:spcAft>
              <a:buSzPct val="108108"/>
              <a:buChar char="•"/>
            </a:pPr>
            <a:r>
              <a:rPr lang="mn-MN">
                <a:latin typeface="Arial"/>
                <a:ea typeface="Arial"/>
                <a:cs typeface="Arial"/>
                <a:sym typeface="Arial"/>
              </a:rPr>
              <a:t>Класс-ыг элементэд оруулж ирэхдээ class attribute-ыг элемент дотор бичнэ.</a:t>
            </a:r>
            <a:endParaRPr>
              <a:latin typeface="Arial"/>
              <a:ea typeface="Arial"/>
              <a:cs typeface="Arial"/>
              <a:sym typeface="Arial"/>
            </a:endParaRPr>
          </a:p>
          <a:p>
            <a:pPr indent="-355600" lvl="2" marL="1371600" rtl="0" algn="l">
              <a:lnSpc>
                <a:spcPct val="90000"/>
              </a:lnSpc>
              <a:spcBef>
                <a:spcPts val="500"/>
              </a:spcBef>
              <a:spcAft>
                <a:spcPts val="0"/>
              </a:spcAft>
              <a:buSzPct val="108108"/>
              <a:buFont typeface="Courier New"/>
              <a:buNone/>
            </a:pPr>
            <a:r>
              <a:rPr b="1" lang="mn-MN">
                <a:latin typeface="Courier New"/>
                <a:ea typeface="Courier New"/>
                <a:cs typeface="Courier New"/>
                <a:sym typeface="Courier New"/>
              </a:rPr>
              <a:t>&lt;H1 </a:t>
            </a:r>
            <a:r>
              <a:rPr b="1" lang="mn-MN">
                <a:solidFill>
                  <a:srgbClr val="FF0000"/>
                </a:solidFill>
                <a:latin typeface="Courier New"/>
                <a:ea typeface="Courier New"/>
                <a:cs typeface="Courier New"/>
                <a:sym typeface="Courier New"/>
              </a:rPr>
              <a:t>CLASS</a:t>
            </a:r>
            <a:r>
              <a:rPr b="1" lang="mn-MN">
                <a:latin typeface="Courier New"/>
                <a:ea typeface="Courier New"/>
                <a:cs typeface="Courier New"/>
                <a:sym typeface="Courier New"/>
              </a:rPr>
              <a:t>="</a:t>
            </a:r>
            <a:r>
              <a:rPr b="1" lang="mn-MN">
                <a:solidFill>
                  <a:srgbClr val="0070C0"/>
                </a:solidFill>
                <a:latin typeface="Courier New"/>
                <a:ea typeface="Courier New"/>
                <a:cs typeface="Courier New"/>
                <a:sym typeface="Courier New"/>
              </a:rPr>
              <a:t>warning</a:t>
            </a:r>
            <a:r>
              <a:rPr b="1" lang="mn-MN">
                <a:latin typeface="Courier New"/>
                <a:ea typeface="Courier New"/>
                <a:cs typeface="Courier New"/>
                <a:sym typeface="Courier New"/>
              </a:rPr>
              <a:t>"&gt;Аюултай!&lt;/H1&gt;</a:t>
            </a:r>
            <a:endParaRPr/>
          </a:p>
          <a:p>
            <a:pPr indent="-355600" lvl="2" marL="1371600" rtl="0" algn="l">
              <a:lnSpc>
                <a:spcPct val="90000"/>
              </a:lnSpc>
              <a:spcBef>
                <a:spcPts val="500"/>
              </a:spcBef>
              <a:spcAft>
                <a:spcPts val="0"/>
              </a:spcAft>
              <a:buSzPct val="108108"/>
              <a:buFont typeface="Courier New"/>
              <a:buNone/>
            </a:pPr>
            <a:r>
              <a:rPr b="1" lang="mn-MN">
                <a:latin typeface="Courier New"/>
                <a:ea typeface="Courier New"/>
                <a:cs typeface="Courier New"/>
                <a:sym typeface="Courier New"/>
              </a:rPr>
              <a:t>&lt;P </a:t>
            </a:r>
            <a:r>
              <a:rPr b="1" lang="mn-MN">
                <a:solidFill>
                  <a:srgbClr val="FF0000"/>
                </a:solidFill>
                <a:latin typeface="Courier New"/>
                <a:ea typeface="Courier New"/>
                <a:cs typeface="Courier New"/>
                <a:sym typeface="Courier New"/>
              </a:rPr>
              <a:t>CLASS</a:t>
            </a:r>
            <a:r>
              <a:rPr b="1" lang="mn-MN">
                <a:latin typeface="Courier New"/>
                <a:ea typeface="Courier New"/>
                <a:cs typeface="Courier New"/>
                <a:sym typeface="Courier New"/>
              </a:rPr>
              <a:t>="</a:t>
            </a:r>
            <a:r>
              <a:rPr b="1" lang="mn-MN">
                <a:solidFill>
                  <a:srgbClr val="0070C0"/>
                </a:solidFill>
                <a:latin typeface="Courier New"/>
                <a:ea typeface="Courier New"/>
                <a:cs typeface="Courier New"/>
                <a:sym typeface="Courier New"/>
              </a:rPr>
              <a:t>warning</a:t>
            </a:r>
            <a:r>
              <a:rPr b="1" lang="mn-MN">
                <a:latin typeface="Courier New"/>
                <a:ea typeface="Courier New"/>
                <a:cs typeface="Courier New"/>
                <a:sym typeface="Courier New"/>
              </a:rPr>
              <a:t>"&gt;Болгоомжил…&lt;/P&gt;</a:t>
            </a:r>
            <a:endParaRPr/>
          </a:p>
          <a:p>
            <a:pPr indent="-406400" lvl="0" marL="457200" rtl="0" algn="l">
              <a:lnSpc>
                <a:spcPct val="90000"/>
              </a:lnSpc>
              <a:spcBef>
                <a:spcPts val="1000"/>
              </a:spcBef>
              <a:spcAft>
                <a:spcPts val="0"/>
              </a:spcAft>
              <a:buSzPct val="108108"/>
              <a:buChar char="•"/>
            </a:pPr>
            <a:r>
              <a:rPr lang="mn-MN"/>
              <a:t>Нэг элементэд хэд хэдэн класс-ыг оруулж бичих боломжтой бөгөөд хамгийн доор бичигдсэн css нь өмнө бичигдсэн css загварыг дарж ажиллах зарчмаар ажилладаг.</a:t>
            </a:r>
            <a:endParaRPr/>
          </a:p>
          <a:p>
            <a:pPr indent="-228600" lvl="0" marL="457200" rtl="0" algn="l">
              <a:lnSpc>
                <a:spcPct val="90000"/>
              </a:lnSpc>
              <a:spcBef>
                <a:spcPts val="1000"/>
              </a:spcBef>
              <a:spcAft>
                <a:spcPts val="0"/>
              </a:spcAft>
              <a:buClr>
                <a:srgbClr val="3A3838"/>
              </a:buClr>
              <a:buSzPct val="108108"/>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3A3838"/>
      </a:dk1>
      <a:lt1>
        <a:srgbClr val="757070"/>
      </a:lt1>
      <a:dk2>
        <a:srgbClr val="AEABAB"/>
      </a:dk2>
      <a:lt2>
        <a:srgbClr val="FFFFFF"/>
      </a:lt2>
      <a:accent1>
        <a:srgbClr val="1F3864"/>
      </a:accent1>
      <a:accent2>
        <a:srgbClr val="833C0B"/>
      </a:accent2>
      <a:accent3>
        <a:srgbClr val="525252"/>
      </a:accent3>
      <a:accent4>
        <a:srgbClr val="7F6000"/>
      </a:accent4>
      <a:accent5>
        <a:srgbClr val="1E4E79"/>
      </a:accent5>
      <a:accent6>
        <a:srgbClr val="375623"/>
      </a:accent6>
      <a:hlink>
        <a:srgbClr val="ED7D31"/>
      </a:hlink>
      <a:folHlink>
        <a:srgbClr val="833C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2021-01-30T07:55:38Z</dcterms:created>
  <dc:creator>Javkhlan Rentsendorj</dc:creator>
</cp:coreProperties>
</file>