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Merriweather Sans"/>
      <p:regular r:id="rId41"/>
      <p:bold r:id="rId42"/>
      <p:italic r:id="rId43"/>
      <p:boldItalic r:id="rId44"/>
    </p:embeddedFont>
    <p:embeddedFont>
      <p:font typeface="Montserrat"/>
      <p:regular r:id="rId45"/>
      <p:bold r:id="rId46"/>
      <p:italic r:id="rId47"/>
      <p:boldItalic r:id="rId48"/>
    </p:embeddedFont>
    <p:embeddedFont>
      <p:font typeface="Quattrocento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3" roundtripDataSignature="AMtx7mgX/5+VlOffSM91ACjP2L39p29r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09A009-AD42-47FA-9365-8193D6320272}">
  <a:tblStyle styleId="{8809A009-AD42-47FA-9365-8193D6320272}"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16DE31F-0F3D-4130-A582-4713A3656E5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erriweatherSans-bold.fntdata"/><Relationship Id="rId41" Type="http://schemas.openxmlformats.org/officeDocument/2006/relationships/font" Target="fonts/MerriweatherSans-regular.fntdata"/><Relationship Id="rId44" Type="http://schemas.openxmlformats.org/officeDocument/2006/relationships/font" Target="fonts/MerriweatherSans-boldItalic.fntdata"/><Relationship Id="rId43" Type="http://schemas.openxmlformats.org/officeDocument/2006/relationships/font" Target="fonts/MerriweatherSans-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QuattrocentoSans-italic.fntdata"/><Relationship Id="rId50" Type="http://schemas.openxmlformats.org/officeDocument/2006/relationships/font" Target="fonts/QuattrocentoSans-bold.fntdata"/><Relationship Id="rId53" Type="http://customschemas.google.com/relationships/presentationmetadata" Target="metadata"/><Relationship Id="rId52"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 name="Google Shape;3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915f4d7bc_0_132: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f915f4d7bc_0_132: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915f4d7bc_0_138: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f915f4d7bc_0_138: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915f4d7bc_0_143:notes"/>
          <p:cNvSpPr/>
          <p:nvPr>
            <p:ph idx="2" type="sldImg"/>
          </p:nvPr>
        </p:nvSpPr>
        <p:spPr>
          <a:xfrm>
            <a:off x="384381" y="631731"/>
            <a:ext cx="6150000" cy="3158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0" name="Google Shape;110;g2f915f4d7bc_0_143:notes"/>
          <p:cNvSpPr txBox="1"/>
          <p:nvPr>
            <p:ph idx="1" type="body"/>
          </p:nvPr>
        </p:nvSpPr>
        <p:spPr>
          <a:xfrm>
            <a:off x="691886" y="4000962"/>
            <a:ext cx="5535000" cy="37905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rPr lang="mn-MN" sz="2200">
                <a:latin typeface="Merriweather Sans"/>
                <a:ea typeface="Merriweather Sans"/>
                <a:cs typeface="Merriweather Sans"/>
                <a:sym typeface="Merriweather Sans"/>
              </a:rPr>
              <a:t>In the 16 column version each column is 40px wide.  Everything else remains the same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915f4d7bc_0_149:notes"/>
          <p:cNvSpPr/>
          <p:nvPr>
            <p:ph idx="2" type="sldImg"/>
          </p:nvPr>
        </p:nvSpPr>
        <p:spPr>
          <a:xfrm>
            <a:off x="384381" y="631731"/>
            <a:ext cx="6150000" cy="3158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7" name="Google Shape;117;g2f915f4d7bc_0_149:notes"/>
          <p:cNvSpPr txBox="1"/>
          <p:nvPr>
            <p:ph idx="1" type="body"/>
          </p:nvPr>
        </p:nvSpPr>
        <p:spPr>
          <a:xfrm>
            <a:off x="691886" y="4000962"/>
            <a:ext cx="5535000" cy="37905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t/>
            </a:r>
            <a:endParaRPr sz="2200">
              <a:latin typeface="Merriweather Sans"/>
              <a:ea typeface="Merriweather Sans"/>
              <a:cs typeface="Merriweather Sans"/>
              <a:sym typeface="Merriweather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915f4d7bc_0_158:notes"/>
          <p:cNvSpPr/>
          <p:nvPr>
            <p:ph idx="2" type="sldImg"/>
          </p:nvPr>
        </p:nvSpPr>
        <p:spPr>
          <a:xfrm>
            <a:off x="384381" y="631731"/>
            <a:ext cx="6150000" cy="3158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7" name="Google Shape;127;g2f915f4d7bc_0_158:notes"/>
          <p:cNvSpPr txBox="1"/>
          <p:nvPr>
            <p:ph idx="1" type="body"/>
          </p:nvPr>
        </p:nvSpPr>
        <p:spPr>
          <a:xfrm>
            <a:off x="691886" y="4000962"/>
            <a:ext cx="5535000" cy="37905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rPr lang="mn-MN" sz="2200">
                <a:latin typeface="Merriweather Sans"/>
                <a:ea typeface="Merriweather Sans"/>
                <a:cs typeface="Merriweather Sans"/>
                <a:sym typeface="Merriweather Sans"/>
              </a:rPr>
              <a:t>First introduced in 2009 by Ethan Marcotte who has also written a book with the same title and which I also recommend.</a:t>
            </a:r>
            <a:endParaRPr/>
          </a:p>
          <a:p>
            <a:pPr indent="0" lvl="0" marL="0" rtl="0" algn="l">
              <a:spcBef>
                <a:spcPts val="660"/>
              </a:spcBef>
              <a:spcAft>
                <a:spcPts val="0"/>
              </a:spcAft>
              <a:buNone/>
            </a:pPr>
            <a:r>
              <a:t/>
            </a:r>
            <a:endParaRPr sz="2200">
              <a:latin typeface="Merriweather Sans"/>
              <a:ea typeface="Merriweather Sans"/>
              <a:cs typeface="Merriweather Sans"/>
              <a:sym typeface="Merriweather Sans"/>
            </a:endParaRPr>
          </a:p>
          <a:p>
            <a:pPr indent="0" lvl="0" marL="0" rtl="0" algn="l">
              <a:spcBef>
                <a:spcPts val="660"/>
              </a:spcBef>
              <a:spcAft>
                <a:spcPts val="0"/>
              </a:spcAft>
              <a:buNone/>
            </a:pPr>
            <a:r>
              <a:rPr lang="mn-MN" sz="2200">
                <a:latin typeface="Merriweather Sans"/>
                <a:ea typeface="Merriweather Sans"/>
                <a:cs typeface="Merriweather Sans"/>
                <a:sym typeface="Merriweather Sans"/>
              </a:rPr>
              <a:t>I’ve spent the last two years learning about and really digging into responsive Web design and I’ve gotta say, It is the beginning of a new era in the Web.</a:t>
            </a:r>
            <a:endParaRPr/>
          </a:p>
          <a:p>
            <a:pPr indent="0" lvl="0" marL="0" rtl="0" algn="l">
              <a:spcBef>
                <a:spcPts val="660"/>
              </a:spcBef>
              <a:spcAft>
                <a:spcPts val="0"/>
              </a:spcAft>
              <a:buNone/>
            </a:pPr>
            <a:r>
              <a:t/>
            </a:r>
            <a:endParaRPr sz="2200">
              <a:latin typeface="Merriweather Sans"/>
              <a:ea typeface="Merriweather Sans"/>
              <a:cs typeface="Merriweather Sans"/>
              <a:sym typeface="Merriweather Sans"/>
            </a:endParaRPr>
          </a:p>
          <a:p>
            <a:pPr indent="0" lvl="0" marL="0" rtl="0" algn="l">
              <a:spcBef>
                <a:spcPts val="660"/>
              </a:spcBef>
              <a:spcAft>
                <a:spcPts val="0"/>
              </a:spcAft>
              <a:buNone/>
            </a:pPr>
            <a:r>
              <a:t/>
            </a:r>
            <a:endParaRPr sz="2200">
              <a:latin typeface="Merriweather Sans"/>
              <a:ea typeface="Merriweather Sans"/>
              <a:cs typeface="Merriweather Sans"/>
              <a:sym typeface="Merriweather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915f4d7bc_0_164: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f915f4d7bc_0_164: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915f4d7bc_0_171: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f915f4d7bc_0_171: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915f4d7bc_0_179: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f915f4d7bc_0_179: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915f4d7bc_0_185:notes"/>
          <p:cNvSpPr/>
          <p:nvPr>
            <p:ph idx="2" type="sldImg"/>
          </p:nvPr>
        </p:nvSpPr>
        <p:spPr>
          <a:xfrm>
            <a:off x="384381" y="631731"/>
            <a:ext cx="6150000" cy="3158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8" name="Google Shape;158;g2f915f4d7bc_0_185:notes"/>
          <p:cNvSpPr txBox="1"/>
          <p:nvPr>
            <p:ph idx="1" type="body"/>
          </p:nvPr>
        </p:nvSpPr>
        <p:spPr>
          <a:xfrm>
            <a:off x="691886" y="4000962"/>
            <a:ext cx="5535000" cy="37905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t/>
            </a:r>
            <a:endParaRPr sz="2200">
              <a:latin typeface="Merriweather Sans"/>
              <a:ea typeface="Merriweather Sans"/>
              <a:cs typeface="Merriweather Sans"/>
              <a:sym typeface="Merriweather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915f4d7bc_0_190: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f915f4d7bc_0_190: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2f915f4d7bc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2f915f4d7bc_0_4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915f4d7bc_0_197: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f915f4d7bc_0_197: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915f4d7bc_0_203: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f915f4d7bc_0_203: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915f4d7bc_0_209: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f915f4d7bc_0_209: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915f4d7bc_0_215: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f915f4d7bc_0_215: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915f4d7bc_0_220: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f915f4d7bc_0_220:notes"/>
          <p:cNvSpPr txBox="1"/>
          <p:nvPr>
            <p:ph idx="1" type="body"/>
          </p:nvPr>
        </p:nvSpPr>
        <p:spPr>
          <a:xfrm>
            <a:off x="685480" y="4343150"/>
            <a:ext cx="5487000" cy="41151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t/>
            </a:r>
            <a:endParaRPr/>
          </a:p>
        </p:txBody>
      </p:sp>
      <p:sp>
        <p:nvSpPr>
          <p:cNvPr id="200" name="Google Shape;200;g2f915f4d7bc_0_220:notes"/>
          <p:cNvSpPr txBox="1"/>
          <p:nvPr>
            <p:ph idx="12" type="sldNum"/>
          </p:nvPr>
        </p:nvSpPr>
        <p:spPr>
          <a:xfrm>
            <a:off x="3883852" y="8684837"/>
            <a:ext cx="2972400" cy="457500"/>
          </a:xfrm>
          <a:prstGeom prst="rect">
            <a:avLst/>
          </a:prstGeom>
          <a:noFill/>
          <a:ln>
            <a:noFill/>
          </a:ln>
        </p:spPr>
        <p:txBody>
          <a:bodyPr anchorCtr="0" anchor="b" bIns="45475" lIns="90950" spcFirstLastPara="1" rIns="90950" wrap="square" tIns="45475">
            <a:noAutofit/>
          </a:body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915f4d7bc_0_227: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f915f4d7bc_0_227: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915f4d7bc_0_233: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f915f4d7bc_0_233: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915f4d7bc_0_239: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f915f4d7bc_0_239: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915f4d7bc_0_248: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f915f4d7bc_0_248: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915f4d7bc_0_254: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2f915f4d7bc_0_254:notes"/>
          <p:cNvSpPr txBox="1"/>
          <p:nvPr>
            <p:ph idx="1" type="body"/>
          </p:nvPr>
        </p:nvSpPr>
        <p:spPr>
          <a:xfrm>
            <a:off x="685480" y="4343150"/>
            <a:ext cx="5487000" cy="4115100"/>
          </a:xfrm>
          <a:prstGeom prst="rect">
            <a:avLst/>
          </a:prstGeom>
          <a:noFill/>
          <a:ln>
            <a:noFill/>
          </a:ln>
        </p:spPr>
        <p:txBody>
          <a:bodyPr anchorCtr="0" anchor="t" bIns="45475" lIns="90950" spcFirstLastPara="1" rIns="90950" wrap="square" tIns="45475">
            <a:noAutofit/>
          </a:bodyPr>
          <a:lstStyle/>
          <a:p>
            <a:pPr indent="0" lvl="0" marL="0" marR="0" rtl="0" algn="l">
              <a:lnSpc>
                <a:spcPct val="100000"/>
              </a:lnSpc>
              <a:spcBef>
                <a:spcPts val="0"/>
              </a:spcBef>
              <a:spcAft>
                <a:spcPts val="0"/>
              </a:spcAft>
              <a:buClr>
                <a:schemeClr val="dk1"/>
              </a:buClr>
              <a:buSzPts val="1200"/>
              <a:buFont typeface="Calibri"/>
              <a:buNone/>
            </a:pPr>
            <a:r>
              <a:rPr lang="mn-MN"/>
              <a:t>Bootstrap is using a grid system base on 12 columns. </a:t>
            </a:r>
            <a:endParaRPr/>
          </a:p>
          <a:p>
            <a:pPr indent="0" lvl="0" marL="0" marR="0" rtl="0" algn="l">
              <a:lnSpc>
                <a:spcPct val="100000"/>
              </a:lnSpc>
              <a:spcBef>
                <a:spcPts val="0"/>
              </a:spcBef>
              <a:spcAft>
                <a:spcPts val="0"/>
              </a:spcAft>
              <a:buClr>
                <a:schemeClr val="dk1"/>
              </a:buClr>
              <a:buSzPts val="1200"/>
              <a:buFont typeface="Calibri"/>
              <a:buNone/>
            </a:pPr>
            <a:r>
              <a:rPr lang="mn-MN"/>
              <a:t>What is a grid system? A grid system is a way to create a solid foundation to build your project on.</a:t>
            </a:r>
            <a:endParaRPr/>
          </a:p>
          <a:p>
            <a:pPr indent="0" lvl="0" marL="0" marR="0" rtl="0" algn="l">
              <a:lnSpc>
                <a:spcPct val="100000"/>
              </a:lnSpc>
              <a:spcBef>
                <a:spcPts val="0"/>
              </a:spcBef>
              <a:spcAft>
                <a:spcPts val="0"/>
              </a:spcAft>
              <a:buClr>
                <a:schemeClr val="dk1"/>
              </a:buClr>
              <a:buSzPts val="1200"/>
              <a:buFont typeface="Calibri"/>
              <a:buNone/>
            </a:pPr>
            <a:r>
              <a:rPr lang="mn-MN"/>
              <a:t>If you want your web application to have a left navigation you could design your HTML using row number 3</a:t>
            </a:r>
            <a:endParaRPr/>
          </a:p>
          <a:p>
            <a:pPr indent="0" lvl="0" marL="0" marR="0" rtl="0" algn="l">
              <a:lnSpc>
                <a:spcPct val="100000"/>
              </a:lnSpc>
              <a:spcBef>
                <a:spcPts val="0"/>
              </a:spcBef>
              <a:spcAft>
                <a:spcPts val="0"/>
              </a:spcAft>
              <a:buClr>
                <a:schemeClr val="dk1"/>
              </a:buClr>
              <a:buSzPts val="1200"/>
              <a:buFont typeface="Calibri"/>
              <a:buNone/>
            </a:pPr>
            <a:r>
              <a:rPr lang="mn-MN"/>
              <a:t>If you do not want any navigation and you want your content to be as wide as possible then you could use row number 5</a:t>
            </a:r>
            <a:endParaRPr/>
          </a:p>
          <a:p>
            <a:pPr indent="0" lvl="0" marL="0" marR="0" rtl="0" algn="l">
              <a:lnSpc>
                <a:spcPct val="100000"/>
              </a:lnSpc>
              <a:spcBef>
                <a:spcPts val="0"/>
              </a:spcBef>
              <a:spcAft>
                <a:spcPts val="0"/>
              </a:spcAft>
              <a:buClr>
                <a:schemeClr val="dk1"/>
              </a:buClr>
              <a:buSzPts val="1200"/>
              <a:buFont typeface="Calibri"/>
              <a:buNone/>
            </a:pPr>
            <a:r>
              <a:rPr lang="mn-MN"/>
              <a:t>This grid design was popularized by 960 grid system http://960.gs and BluePrint http://www.blueprintcss.org </a:t>
            </a:r>
            <a:endParaRPr/>
          </a:p>
        </p:txBody>
      </p:sp>
      <p:sp>
        <p:nvSpPr>
          <p:cNvPr id="239" name="Google Shape;239;g2f915f4d7bc_0_254:notes"/>
          <p:cNvSpPr txBox="1"/>
          <p:nvPr>
            <p:ph idx="12" type="sldNum"/>
          </p:nvPr>
        </p:nvSpPr>
        <p:spPr>
          <a:xfrm>
            <a:off x="3883852" y="8684837"/>
            <a:ext cx="2972400" cy="457500"/>
          </a:xfrm>
          <a:prstGeom prst="rect">
            <a:avLst/>
          </a:prstGeom>
          <a:noFill/>
          <a:ln>
            <a:noFill/>
          </a:ln>
        </p:spPr>
        <p:txBody>
          <a:bodyPr anchorCtr="0" anchor="b" bIns="45475" lIns="90950" spcFirstLastPara="1" rIns="90950" wrap="square" tIns="45475">
            <a:noAutofit/>
          </a:body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f915f4d7bc_0_268: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f915f4d7bc_0_268: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f915f4d7bc_0_275: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f915f4d7bc_0_275:notes"/>
          <p:cNvSpPr txBox="1"/>
          <p:nvPr>
            <p:ph idx="1" type="body"/>
          </p:nvPr>
        </p:nvSpPr>
        <p:spPr>
          <a:xfrm>
            <a:off x="685480" y="4343150"/>
            <a:ext cx="5487000" cy="41151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rPr lang="mn-MN"/>
              <a:t>Here is a list of some of the CSS component available. There are dozens of them available with bootstrap.</a:t>
            </a:r>
            <a:endParaRPr/>
          </a:p>
        </p:txBody>
      </p:sp>
      <p:sp>
        <p:nvSpPr>
          <p:cNvPr id="255" name="Google Shape;255;g2f915f4d7bc_0_275:notes"/>
          <p:cNvSpPr txBox="1"/>
          <p:nvPr>
            <p:ph idx="12" type="sldNum"/>
          </p:nvPr>
        </p:nvSpPr>
        <p:spPr>
          <a:xfrm>
            <a:off x="3883852" y="8684837"/>
            <a:ext cx="2972400" cy="457500"/>
          </a:xfrm>
          <a:prstGeom prst="rect">
            <a:avLst/>
          </a:prstGeom>
          <a:noFill/>
          <a:ln>
            <a:noFill/>
          </a:ln>
        </p:spPr>
        <p:txBody>
          <a:bodyPr anchorCtr="0" anchor="b" bIns="45475" lIns="90950" spcFirstLastPara="1" rIns="90950" wrap="square" tIns="45475">
            <a:noAutofit/>
          </a:body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f915f4d7bc_0_293: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f915f4d7bc_0_293:notes"/>
          <p:cNvSpPr txBox="1"/>
          <p:nvPr>
            <p:ph idx="1" type="body"/>
          </p:nvPr>
        </p:nvSpPr>
        <p:spPr>
          <a:xfrm>
            <a:off x="685480" y="4343150"/>
            <a:ext cx="5487000" cy="41151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rPr lang="mn-MN"/>
              <a:t>Bootstrap gives life to its UI by using Jquery plugins.  </a:t>
            </a:r>
            <a:endParaRPr/>
          </a:p>
        </p:txBody>
      </p:sp>
      <p:sp>
        <p:nvSpPr>
          <p:cNvPr id="274" name="Google Shape;274;g2f915f4d7bc_0_293:notes"/>
          <p:cNvSpPr txBox="1"/>
          <p:nvPr>
            <p:ph idx="12" type="sldNum"/>
          </p:nvPr>
        </p:nvSpPr>
        <p:spPr>
          <a:xfrm>
            <a:off x="3883852" y="8684837"/>
            <a:ext cx="2972400" cy="457500"/>
          </a:xfrm>
          <a:prstGeom prst="rect">
            <a:avLst/>
          </a:prstGeom>
          <a:noFill/>
          <a:ln>
            <a:noFill/>
          </a:ln>
        </p:spPr>
        <p:txBody>
          <a:bodyPr anchorCtr="0" anchor="b" bIns="45475" lIns="90950" spcFirstLastPara="1" rIns="90950" wrap="square" tIns="45475">
            <a:noAutofit/>
          </a:body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915f4d7bc_0_300: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f915f4d7bc_0_300:notes"/>
          <p:cNvSpPr txBox="1"/>
          <p:nvPr>
            <p:ph idx="1" type="body"/>
          </p:nvPr>
        </p:nvSpPr>
        <p:spPr>
          <a:xfrm>
            <a:off x="685480" y="4343150"/>
            <a:ext cx="5487000" cy="41151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rPr lang="mn-MN"/>
              <a:t>Bootstrap provides a web-based customizer that allow you to generate a CSS file based on your specific needs.</a:t>
            </a:r>
            <a:endParaRPr/>
          </a:p>
        </p:txBody>
      </p:sp>
      <p:sp>
        <p:nvSpPr>
          <p:cNvPr id="282" name="Google Shape;282;g2f915f4d7bc_0_300:notes"/>
          <p:cNvSpPr txBox="1"/>
          <p:nvPr>
            <p:ph idx="12" type="sldNum"/>
          </p:nvPr>
        </p:nvSpPr>
        <p:spPr>
          <a:xfrm>
            <a:off x="3883852" y="8684837"/>
            <a:ext cx="2972400" cy="457500"/>
          </a:xfrm>
          <a:prstGeom prst="rect">
            <a:avLst/>
          </a:prstGeom>
          <a:noFill/>
          <a:ln>
            <a:noFill/>
          </a:ln>
        </p:spPr>
        <p:txBody>
          <a:bodyPr anchorCtr="0" anchor="b" bIns="45475" lIns="90950" spcFirstLastPara="1" rIns="90950" wrap="square" tIns="45475">
            <a:noAutofit/>
          </a:body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915f4d7bc_0_307: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f915f4d7bc_0_307: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f915f4d7bc_0_320: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f915f4d7bc_0_320: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915f4d7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915f4d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915f4d7bc_0_6:notes"/>
          <p:cNvSpPr/>
          <p:nvPr>
            <p:ph idx="2" type="sldImg"/>
          </p:nvPr>
        </p:nvSpPr>
        <p:spPr>
          <a:xfrm>
            <a:off x="384381" y="631731"/>
            <a:ext cx="6150000" cy="3158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 name="Google Shape;66;g2f915f4d7bc_0_6:notes"/>
          <p:cNvSpPr txBox="1"/>
          <p:nvPr>
            <p:ph idx="1" type="body"/>
          </p:nvPr>
        </p:nvSpPr>
        <p:spPr>
          <a:xfrm>
            <a:off x="691886" y="4000962"/>
            <a:ext cx="5535000" cy="37905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t/>
            </a:r>
            <a:endParaRPr sz="2200">
              <a:latin typeface="Merriweather Sans"/>
              <a:ea typeface="Merriweather Sans"/>
              <a:cs typeface="Merriweather Sans"/>
              <a:sym typeface="Merriweather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915f4d7bc_0_110:notes"/>
          <p:cNvSpPr/>
          <p:nvPr>
            <p:ph idx="2" type="sldImg"/>
          </p:nvPr>
        </p:nvSpPr>
        <p:spPr>
          <a:xfrm>
            <a:off x="384381" y="631731"/>
            <a:ext cx="6150000" cy="3158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1" name="Google Shape;71;g2f915f4d7bc_0_110:notes"/>
          <p:cNvSpPr txBox="1"/>
          <p:nvPr>
            <p:ph idx="1" type="body"/>
          </p:nvPr>
        </p:nvSpPr>
        <p:spPr>
          <a:xfrm>
            <a:off x="691886" y="4000962"/>
            <a:ext cx="5535000" cy="37905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rPr lang="mn-MN" sz="2200">
                <a:latin typeface="Merriweather Sans"/>
                <a:ea typeface="Merriweather Sans"/>
                <a:cs typeface="Merriweather Sans"/>
                <a:sym typeface="Merriweather Sans"/>
              </a:rPr>
              <a:t>First introduced in 2009 by Ethan Marcotte who has also written a book with the same title.</a:t>
            </a:r>
            <a:endParaRPr/>
          </a:p>
          <a:p>
            <a:pPr indent="0" lvl="0" marL="0" rtl="0" algn="l">
              <a:spcBef>
                <a:spcPts val="660"/>
              </a:spcBef>
              <a:spcAft>
                <a:spcPts val="0"/>
              </a:spcAft>
              <a:buNone/>
            </a:pPr>
            <a:r>
              <a:t/>
            </a:r>
            <a:endParaRPr sz="2200">
              <a:latin typeface="Merriweather Sans"/>
              <a:ea typeface="Merriweather Sans"/>
              <a:cs typeface="Merriweather Sans"/>
              <a:sym typeface="Merriweather Sans"/>
            </a:endParaRPr>
          </a:p>
          <a:p>
            <a:pPr indent="0" lvl="0" marL="0" rtl="0" algn="l">
              <a:spcBef>
                <a:spcPts val="660"/>
              </a:spcBef>
              <a:spcAft>
                <a:spcPts val="0"/>
              </a:spcAft>
              <a:buNone/>
            </a:pPr>
            <a:r>
              <a:t/>
            </a:r>
            <a:endParaRPr sz="2200">
              <a:latin typeface="Merriweather Sans"/>
              <a:ea typeface="Merriweather Sans"/>
              <a:cs typeface="Merriweather Sans"/>
              <a:sym typeface="Merriweather Sans"/>
            </a:endParaRPr>
          </a:p>
          <a:p>
            <a:pPr indent="0" lvl="0" marL="0" rtl="0" algn="l">
              <a:spcBef>
                <a:spcPts val="660"/>
              </a:spcBef>
              <a:spcAft>
                <a:spcPts val="0"/>
              </a:spcAft>
              <a:buNone/>
            </a:pPr>
            <a:r>
              <a:t/>
            </a:r>
            <a:endParaRPr sz="2200">
              <a:latin typeface="Merriweather Sans"/>
              <a:ea typeface="Merriweather Sans"/>
              <a:cs typeface="Merriweather Sans"/>
              <a:sym typeface="Merriweather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915f4d7bc_0_116:notes"/>
          <p:cNvSpPr/>
          <p:nvPr>
            <p:ph idx="2" type="sldImg"/>
          </p:nvPr>
        </p:nvSpPr>
        <p:spPr>
          <a:xfrm>
            <a:off x="384381" y="631731"/>
            <a:ext cx="6150000" cy="3158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8" name="Google Shape;78;g2f915f4d7bc_0_116:notes"/>
          <p:cNvSpPr txBox="1"/>
          <p:nvPr>
            <p:ph idx="1" type="body"/>
          </p:nvPr>
        </p:nvSpPr>
        <p:spPr>
          <a:xfrm>
            <a:off x="691886" y="4000962"/>
            <a:ext cx="5535000" cy="37905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rPr lang="mn-MN" sz="2200">
                <a:latin typeface="Merriweather Sans"/>
                <a:ea typeface="Merriweather Sans"/>
                <a:cs typeface="Merriweather Sans"/>
                <a:sym typeface="Merriweather Sans"/>
              </a:rPr>
              <a:t>First introduced in 2009 by Ethan Marcotte who has also written a book with the same title and which I also recommend.</a:t>
            </a:r>
            <a:endParaRPr/>
          </a:p>
          <a:p>
            <a:pPr indent="0" lvl="0" marL="0" rtl="0" algn="l">
              <a:spcBef>
                <a:spcPts val="660"/>
              </a:spcBef>
              <a:spcAft>
                <a:spcPts val="0"/>
              </a:spcAft>
              <a:buNone/>
            </a:pPr>
            <a:r>
              <a:t/>
            </a:r>
            <a:endParaRPr sz="2200">
              <a:latin typeface="Merriweather Sans"/>
              <a:ea typeface="Merriweather Sans"/>
              <a:cs typeface="Merriweather Sans"/>
              <a:sym typeface="Merriweather Sans"/>
            </a:endParaRPr>
          </a:p>
          <a:p>
            <a:pPr indent="0" lvl="0" marL="0" rtl="0" algn="l">
              <a:spcBef>
                <a:spcPts val="660"/>
              </a:spcBef>
              <a:spcAft>
                <a:spcPts val="0"/>
              </a:spcAft>
              <a:buNone/>
            </a:pPr>
            <a:r>
              <a:rPr lang="mn-MN" sz="2200">
                <a:latin typeface="Merriweather Sans"/>
                <a:ea typeface="Merriweather Sans"/>
                <a:cs typeface="Merriweather Sans"/>
                <a:sym typeface="Merriweather Sans"/>
              </a:rPr>
              <a:t>I’ve spent the last two years learning about and really digging into responsive Web design and I’ve gotta say, It is the beginning of a new era in the Web.</a:t>
            </a:r>
            <a:endParaRPr/>
          </a:p>
          <a:p>
            <a:pPr indent="0" lvl="0" marL="0" rtl="0" algn="l">
              <a:spcBef>
                <a:spcPts val="660"/>
              </a:spcBef>
              <a:spcAft>
                <a:spcPts val="0"/>
              </a:spcAft>
              <a:buNone/>
            </a:pPr>
            <a:r>
              <a:t/>
            </a:r>
            <a:endParaRPr sz="2200">
              <a:latin typeface="Merriweather Sans"/>
              <a:ea typeface="Merriweather Sans"/>
              <a:cs typeface="Merriweather Sans"/>
              <a:sym typeface="Merriweather Sans"/>
            </a:endParaRPr>
          </a:p>
          <a:p>
            <a:pPr indent="0" lvl="0" marL="0" rtl="0" algn="l">
              <a:spcBef>
                <a:spcPts val="660"/>
              </a:spcBef>
              <a:spcAft>
                <a:spcPts val="0"/>
              </a:spcAft>
              <a:buNone/>
            </a:pPr>
            <a:r>
              <a:t/>
            </a:r>
            <a:endParaRPr sz="2200">
              <a:latin typeface="Merriweather Sans"/>
              <a:ea typeface="Merriweather Sans"/>
              <a:cs typeface="Merriweather Sans"/>
              <a:sym typeface="Merriweather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915f4d7bc_0_121:notes"/>
          <p:cNvSpPr/>
          <p:nvPr>
            <p:ph idx="2" type="sldImg"/>
          </p:nvPr>
        </p:nvSpPr>
        <p:spPr>
          <a:xfrm>
            <a:off x="384381" y="631731"/>
            <a:ext cx="6150000" cy="3158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4" name="Google Shape;84;g2f915f4d7bc_0_121:notes"/>
          <p:cNvSpPr txBox="1"/>
          <p:nvPr>
            <p:ph idx="1" type="body"/>
          </p:nvPr>
        </p:nvSpPr>
        <p:spPr>
          <a:xfrm>
            <a:off x="691886" y="4000962"/>
            <a:ext cx="5535000" cy="3790500"/>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t/>
            </a:r>
            <a:endParaRPr sz="2200">
              <a:latin typeface="Merriweather Sans"/>
              <a:ea typeface="Merriweather Sans"/>
              <a:cs typeface="Merriweather Sans"/>
              <a:sym typeface="Merriweather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915f4d7bc_0_126:notes"/>
          <p:cNvSpPr txBox="1"/>
          <p:nvPr>
            <p:ph idx="1" type="body"/>
          </p:nvPr>
        </p:nvSpPr>
        <p:spPr>
          <a:xfrm>
            <a:off x="685480" y="4343150"/>
            <a:ext cx="54870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f915f4d7bc_0_126:notes"/>
          <p:cNvSpPr/>
          <p:nvPr>
            <p:ph idx="2" type="sldImg"/>
          </p:nvPr>
        </p:nvSpPr>
        <p:spPr>
          <a:xfrm>
            <a:off x="91026" y="685838"/>
            <a:ext cx="66774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8"/>
          <p:cNvSpPr txBox="1"/>
          <p:nvPr>
            <p:ph type="ctrTitle"/>
          </p:nvPr>
        </p:nvSpPr>
        <p:spPr>
          <a:xfrm>
            <a:off x="2690327" y="1600200"/>
            <a:ext cx="8663473" cy="189878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2"/>
              </a:buClr>
              <a:buSzPts val="4400"/>
              <a:buFont typeface="Calibri"/>
              <a:buNone/>
              <a:defRPr sz="4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2690326" y="3602038"/>
            <a:ext cx="8663474" cy="165576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2"/>
              </a:buClr>
              <a:buSzPts val="2400"/>
              <a:buNone/>
              <a:defRPr sz="2400">
                <a:solidFill>
                  <a:schemeClr val="lt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596446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5964468"/>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5964468"/>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9"/>
          <p:cNvSpPr txBox="1"/>
          <p:nvPr>
            <p:ph type="title"/>
          </p:nvPr>
        </p:nvSpPr>
        <p:spPr>
          <a:xfrm>
            <a:off x="839788" y="177273"/>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p:nvPr>
            <p:ph idx="2" type="pic"/>
          </p:nvPr>
        </p:nvSpPr>
        <p:spPr>
          <a:xfrm>
            <a:off x="5183188" y="987425"/>
            <a:ext cx="6172200" cy="4873625"/>
          </a:xfrm>
          <a:prstGeom prst="rect">
            <a:avLst/>
          </a:prstGeom>
          <a:noFill/>
          <a:ln>
            <a:noFill/>
          </a:ln>
        </p:spPr>
      </p:sp>
      <p:sp>
        <p:nvSpPr>
          <p:cNvPr id="26" name="Google Shape;26;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A3838"/>
              </a:buClr>
              <a:buSzPts val="1600"/>
              <a:buNone/>
              <a:defRPr sz="1600">
                <a:solidFill>
                  <a:srgbClr val="3A3838"/>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F1C32"/>
              </a:buClr>
              <a:buSzPts val="4400"/>
              <a:buFont typeface="Calibri"/>
              <a:buNone/>
              <a:defRPr>
                <a:solidFill>
                  <a:srgbClr val="0F1C3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F8E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F8E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foundation.zurb.com/"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en.wikipedia.org/wiki/CSS3" TargetMode="External"/><Relationship Id="rId4" Type="http://schemas.openxmlformats.org/officeDocument/2006/relationships/hyperlink" Target="http://bradfrostweb.com/blog/mobile/the-many-faces-of-mobile-fir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twitter.github.com/bootstrap/" TargetMode="Externa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34.png"/><Relationship Id="rId5"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hyperlink" Target="http://getbootstrap.com/cs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27.png"/><Relationship Id="rId7" Type="http://schemas.openxmlformats.org/officeDocument/2006/relationships/image" Target="../media/image23.png"/><Relationship Id="rId8"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alistapart.com/articles/responsive-web-desig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type="ctrTitle"/>
          </p:nvPr>
        </p:nvSpPr>
        <p:spPr>
          <a:xfrm>
            <a:off x="2375375" y="1600200"/>
            <a:ext cx="8978400" cy="1898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chemeClr val="lt2"/>
              </a:buClr>
              <a:buSzPct val="100000"/>
              <a:buFont typeface="Calibri"/>
              <a:buNone/>
            </a:pPr>
            <a:r>
              <a:rPr lang="mn-MN"/>
              <a:t>Лекц 5.</a:t>
            </a:r>
            <a:br>
              <a:rPr lang="mn-MN"/>
            </a:br>
            <a:r>
              <a:rPr lang="mn-MN"/>
              <a:t>Cascading Style Sheets (CSS) - Responsive Design</a:t>
            </a:r>
            <a:endParaRPr/>
          </a:p>
        </p:txBody>
      </p:sp>
      <p:sp>
        <p:nvSpPr>
          <p:cNvPr id="42" name="Google Shape;42;p1"/>
          <p:cNvSpPr txBox="1"/>
          <p:nvPr>
            <p:ph idx="1" type="subTitle"/>
          </p:nvPr>
        </p:nvSpPr>
        <p:spPr>
          <a:xfrm>
            <a:off x="2690326" y="3602038"/>
            <a:ext cx="8663474" cy="165576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2"/>
              </a:buClr>
              <a:buSzPts val="2400"/>
              <a:buNone/>
            </a:pPr>
            <a:r>
              <a:rPr lang="mn-MN"/>
              <a:t>Интернэт технологийн үндэс</a:t>
            </a:r>
            <a:endParaRPr/>
          </a:p>
          <a:p>
            <a:pPr indent="0" lvl="0" marL="0" rtl="0" algn="r">
              <a:lnSpc>
                <a:spcPct val="90000"/>
              </a:lnSpc>
              <a:spcBef>
                <a:spcPts val="1000"/>
              </a:spcBef>
              <a:spcAft>
                <a:spcPts val="0"/>
              </a:spcAft>
              <a:buClr>
                <a:schemeClr val="lt2"/>
              </a:buClr>
              <a:buSzPts val="2400"/>
              <a:buNone/>
            </a:pPr>
            <a:r>
              <a:rPr lang="mn-MN"/>
              <a:t>2024 оны намар</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f915f4d7bc_0_132"/>
          <p:cNvSpPr/>
          <p:nvPr/>
        </p:nvSpPr>
        <p:spPr>
          <a:xfrm flipH="1">
            <a:off x="4271797" y="6597352"/>
            <a:ext cx="9448800" cy="45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mn-MN" sz="1000">
                <a:solidFill>
                  <a:schemeClr val="dk1"/>
                </a:solidFill>
                <a:latin typeface="Arial"/>
                <a:ea typeface="Arial"/>
                <a:cs typeface="Arial"/>
                <a:sym typeface="Arial"/>
              </a:rPr>
              <a:t>Example based on Foundation Zurb Framework (</a:t>
            </a:r>
            <a:r>
              <a:rPr lang="mn-MN" sz="1000" u="sng">
                <a:solidFill>
                  <a:schemeClr val="dk1"/>
                </a:solidFill>
                <a:latin typeface="Arial"/>
                <a:ea typeface="Arial"/>
                <a:cs typeface="Arial"/>
                <a:sym typeface="Arial"/>
                <a:hlinkClick r:id="rId3">
                  <a:extLst>
                    <a:ext uri="{A12FA001-AC4F-418D-AE19-62706E023703}">
                      <ahyp:hlinkClr val="tx"/>
                    </a:ext>
                  </a:extLst>
                </a:hlinkClick>
              </a:rPr>
              <a:t>http://foundation.zurb.com</a:t>
            </a:r>
            <a:r>
              <a:rPr lang="mn-MN" sz="1000">
                <a:solidFill>
                  <a:schemeClr val="dk1"/>
                </a:solidFill>
                <a:latin typeface="Arial"/>
                <a:ea typeface="Arial"/>
                <a:cs typeface="Arial"/>
                <a:sym typeface="Arial"/>
              </a:rPr>
              <a:t>).  A 12 column grid system</a:t>
            </a:r>
            <a:endParaRPr/>
          </a:p>
        </p:txBody>
      </p:sp>
      <p:pic>
        <p:nvPicPr>
          <p:cNvPr id="100" name="Google Shape;100;g2f915f4d7bc_0_132"/>
          <p:cNvPicPr preferRelativeResize="0"/>
          <p:nvPr/>
        </p:nvPicPr>
        <p:blipFill rotWithShape="1">
          <a:blip r:embed="rId4">
            <a:alphaModFix/>
          </a:blip>
          <a:srcRect b="0" l="0" r="0" t="0"/>
          <a:stretch/>
        </p:blipFill>
        <p:spPr>
          <a:xfrm>
            <a:off x="815427" y="784401"/>
            <a:ext cx="9631599" cy="5388300"/>
          </a:xfrm>
          <a:prstGeom prst="rect">
            <a:avLst/>
          </a:prstGeom>
          <a:noFill/>
          <a:ln>
            <a:noFill/>
          </a:ln>
        </p:spPr>
      </p:pic>
      <p:sp>
        <p:nvSpPr>
          <p:cNvPr id="101" name="Google Shape;101;g2f915f4d7bc_0_132"/>
          <p:cNvSpPr/>
          <p:nvPr/>
        </p:nvSpPr>
        <p:spPr>
          <a:xfrm>
            <a:off x="815413" y="-99392"/>
            <a:ext cx="10490100" cy="982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How do grid systems 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wire-frame-grid.png" id="106" name="Google Shape;106;g2f915f4d7bc_0_138"/>
          <p:cNvPicPr preferRelativeResize="0"/>
          <p:nvPr/>
        </p:nvPicPr>
        <p:blipFill rotWithShape="1">
          <a:blip r:embed="rId3">
            <a:alphaModFix/>
          </a:blip>
          <a:srcRect b="0" l="0" r="0" t="0"/>
          <a:stretch/>
        </p:blipFill>
        <p:spPr>
          <a:xfrm>
            <a:off x="1007435" y="1052736"/>
            <a:ext cx="6336704" cy="5639789"/>
          </a:xfrm>
          <a:prstGeom prst="rect">
            <a:avLst/>
          </a:prstGeom>
          <a:noFill/>
          <a:ln>
            <a:noFill/>
          </a:ln>
        </p:spPr>
      </p:pic>
      <p:sp>
        <p:nvSpPr>
          <p:cNvPr id="107" name="Google Shape;107;g2f915f4d7bc_0_138"/>
          <p:cNvSpPr txBox="1"/>
          <p:nvPr>
            <p:ph type="title"/>
          </p:nvPr>
        </p:nvSpPr>
        <p:spPr>
          <a:xfrm>
            <a:off x="802553" y="188640"/>
            <a:ext cx="11246100" cy="11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mn-MN" sz="3400">
                <a:solidFill>
                  <a:schemeClr val="dk1"/>
                </a:solidFill>
              </a:rPr>
              <a:t>Bonus </a:t>
            </a:r>
            <a:r>
              <a:rPr b="1" lang="mn-MN" sz="1800">
                <a:solidFill>
                  <a:schemeClr val="dk1"/>
                </a:solidFill>
              </a:rPr>
              <a:t>(Use HTML5 and Responsive syntax to create following layout)</a:t>
            </a:r>
            <a:br>
              <a:rPr lang="mn-MN" sz="2200"/>
            </a:b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pic>
        <p:nvPicPr>
          <p:cNvPr id="112" name="Google Shape;112;g2f915f4d7bc_0_143"/>
          <p:cNvPicPr preferRelativeResize="0"/>
          <p:nvPr/>
        </p:nvPicPr>
        <p:blipFill rotWithShape="1">
          <a:blip r:embed="rId3">
            <a:alphaModFix/>
          </a:blip>
          <a:srcRect b="0" l="0" r="0" t="0"/>
          <a:stretch/>
        </p:blipFill>
        <p:spPr>
          <a:xfrm>
            <a:off x="746876" y="1284114"/>
            <a:ext cx="8586589" cy="4587933"/>
          </a:xfrm>
          <a:prstGeom prst="rect">
            <a:avLst/>
          </a:prstGeom>
          <a:noFill/>
          <a:ln>
            <a:noFill/>
          </a:ln>
        </p:spPr>
      </p:pic>
      <p:sp>
        <p:nvSpPr>
          <p:cNvPr id="113" name="Google Shape;113;g2f915f4d7bc_0_143"/>
          <p:cNvSpPr/>
          <p:nvPr/>
        </p:nvSpPr>
        <p:spPr>
          <a:xfrm>
            <a:off x="9744405" y="6309320"/>
            <a:ext cx="2066700" cy="230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mn-MN" sz="1500">
                <a:solidFill>
                  <a:schemeClr val="dk1"/>
                </a:solidFill>
                <a:latin typeface="Arial"/>
                <a:ea typeface="Arial"/>
                <a:cs typeface="Arial"/>
                <a:sym typeface="Arial"/>
              </a:rPr>
              <a:t>Source:  960.gs</a:t>
            </a:r>
            <a:endParaRPr/>
          </a:p>
        </p:txBody>
      </p:sp>
      <p:sp>
        <p:nvSpPr>
          <p:cNvPr id="114" name="Google Shape;114;g2f915f4d7bc_0_143"/>
          <p:cNvSpPr/>
          <p:nvPr/>
        </p:nvSpPr>
        <p:spPr>
          <a:xfrm>
            <a:off x="623392" y="116632"/>
            <a:ext cx="55527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12 column version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f915f4d7bc_0_149"/>
          <p:cNvSpPr/>
          <p:nvPr/>
        </p:nvSpPr>
        <p:spPr>
          <a:xfrm>
            <a:off x="750093" y="-159901"/>
            <a:ext cx="9810900" cy="1053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Resizable Images</a:t>
            </a:r>
            <a:endParaRPr/>
          </a:p>
        </p:txBody>
      </p:sp>
      <p:sp>
        <p:nvSpPr>
          <p:cNvPr id="120" name="Google Shape;120;g2f915f4d7bc_0_149"/>
          <p:cNvSpPr/>
          <p:nvPr/>
        </p:nvSpPr>
        <p:spPr>
          <a:xfrm>
            <a:off x="1007435" y="1101803"/>
            <a:ext cx="4355700" cy="831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mn-MN" sz="1800">
                <a:solidFill>
                  <a:srgbClr val="D90B00"/>
                </a:solidFill>
                <a:latin typeface="Quattrocento Sans"/>
                <a:ea typeface="Quattrocento Sans"/>
                <a:cs typeface="Quattrocento Sans"/>
                <a:sym typeface="Quattrocento Sans"/>
              </a:rPr>
              <a:t>img {</a:t>
            </a:r>
            <a:endParaRPr/>
          </a:p>
          <a:p>
            <a:pPr indent="0" lvl="0" marL="0" marR="0" rtl="0" algn="l">
              <a:spcBef>
                <a:spcPts val="0"/>
              </a:spcBef>
              <a:spcAft>
                <a:spcPts val="0"/>
              </a:spcAft>
              <a:buNone/>
            </a:pPr>
            <a:r>
              <a:rPr lang="mn-MN" sz="1800">
                <a:solidFill>
                  <a:srgbClr val="D90B00"/>
                </a:solidFill>
                <a:latin typeface="Quattrocento Sans"/>
                <a:ea typeface="Quattrocento Sans"/>
                <a:cs typeface="Quattrocento Sans"/>
                <a:sym typeface="Quattrocento Sans"/>
              </a:rPr>
              <a:t>   max-width: 100%;height: auto;</a:t>
            </a:r>
            <a:endParaRPr/>
          </a:p>
          <a:p>
            <a:pPr indent="0" lvl="0" marL="0" marR="0" rtl="0" algn="l">
              <a:spcBef>
                <a:spcPts val="0"/>
              </a:spcBef>
              <a:spcAft>
                <a:spcPts val="0"/>
              </a:spcAft>
              <a:buNone/>
            </a:pPr>
            <a:r>
              <a:rPr lang="mn-MN" sz="1800">
                <a:solidFill>
                  <a:srgbClr val="D90B00"/>
                </a:solidFill>
                <a:latin typeface="Quattrocento Sans"/>
                <a:ea typeface="Quattrocento Sans"/>
                <a:cs typeface="Quattrocento Sans"/>
                <a:sym typeface="Quattrocento Sans"/>
              </a:rPr>
              <a:t>}</a:t>
            </a:r>
            <a:endParaRPr/>
          </a:p>
        </p:txBody>
      </p:sp>
      <p:sp>
        <p:nvSpPr>
          <p:cNvPr id="121" name="Google Shape;121;g2f915f4d7bc_0_149"/>
          <p:cNvSpPr/>
          <p:nvPr/>
        </p:nvSpPr>
        <p:spPr>
          <a:xfrm>
            <a:off x="750093" y="2971800"/>
            <a:ext cx="5905500" cy="2535900"/>
          </a:xfrm>
          <a:prstGeom prst="rect">
            <a:avLst/>
          </a:prstGeom>
          <a:noFill/>
          <a:ln cap="flat" cmpd="sng" w="254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g2f915f4d7bc_0_149"/>
          <p:cNvSpPr/>
          <p:nvPr/>
        </p:nvSpPr>
        <p:spPr>
          <a:xfrm>
            <a:off x="7524749" y="3382565"/>
            <a:ext cx="3905100" cy="1705500"/>
          </a:xfrm>
          <a:prstGeom prst="rect">
            <a:avLst/>
          </a:prstGeom>
          <a:noFill/>
          <a:ln cap="flat" cmpd="sng" w="254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23" name="Google Shape;123;g2f915f4d7bc_0_149"/>
          <p:cNvPicPr preferRelativeResize="0"/>
          <p:nvPr/>
        </p:nvPicPr>
        <p:blipFill rotWithShape="1">
          <a:blip r:embed="rId3">
            <a:alphaModFix/>
          </a:blip>
          <a:srcRect b="0" l="0" r="0" t="0"/>
          <a:stretch/>
        </p:blipFill>
        <p:spPr>
          <a:xfrm>
            <a:off x="839389" y="3046585"/>
            <a:ext cx="4295180" cy="2386459"/>
          </a:xfrm>
          <a:prstGeom prst="rect">
            <a:avLst/>
          </a:prstGeom>
          <a:noFill/>
          <a:ln>
            <a:noFill/>
          </a:ln>
        </p:spPr>
      </p:pic>
      <p:pic>
        <p:nvPicPr>
          <p:cNvPr id="124" name="Google Shape;124;g2f915f4d7bc_0_149"/>
          <p:cNvPicPr preferRelativeResize="0"/>
          <p:nvPr/>
        </p:nvPicPr>
        <p:blipFill rotWithShape="1">
          <a:blip r:embed="rId3">
            <a:alphaModFix/>
          </a:blip>
          <a:srcRect b="0" l="0" r="0" t="0"/>
          <a:stretch/>
        </p:blipFill>
        <p:spPr>
          <a:xfrm>
            <a:off x="7620000" y="3454003"/>
            <a:ext cx="2796109" cy="15537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f915f4d7bc_0_158"/>
          <p:cNvSpPr/>
          <p:nvPr/>
        </p:nvSpPr>
        <p:spPr>
          <a:xfrm>
            <a:off x="815413" y="-114896"/>
            <a:ext cx="9810900" cy="1053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Media Queries</a:t>
            </a:r>
            <a:endParaRPr/>
          </a:p>
        </p:txBody>
      </p:sp>
      <p:sp>
        <p:nvSpPr>
          <p:cNvPr id="130" name="Google Shape;130;g2f915f4d7bc_0_158"/>
          <p:cNvSpPr/>
          <p:nvPr/>
        </p:nvSpPr>
        <p:spPr>
          <a:xfrm>
            <a:off x="1117600" y="2223492"/>
            <a:ext cx="9855300" cy="2259300"/>
          </a:xfrm>
          <a:prstGeom prst="rect">
            <a:avLst/>
          </a:prstGeom>
          <a:noFill/>
          <a:ln>
            <a:noFill/>
          </a:ln>
        </p:spPr>
        <p:txBody>
          <a:bodyPr anchorCtr="0" anchor="ctr" bIns="0" lIns="0" spcFirstLastPara="1" rIns="0" wrap="square" tIns="0">
            <a:noAutofit/>
          </a:bodyPr>
          <a:lstStyle/>
          <a:p>
            <a:pPr indent="-228600" lvl="0" marL="0" marR="0" rtl="0" algn="l">
              <a:spcBef>
                <a:spcPts val="0"/>
              </a:spcBef>
              <a:spcAft>
                <a:spcPts val="0"/>
              </a:spcAft>
              <a:buClr>
                <a:schemeClr val="dk1"/>
              </a:buClr>
              <a:buSzPts val="3600"/>
              <a:buFont typeface="Arial"/>
              <a:buChar char="•"/>
            </a:pPr>
            <a:r>
              <a:rPr lang="mn-MN" sz="3600">
                <a:solidFill>
                  <a:schemeClr val="dk1"/>
                </a:solidFill>
                <a:latin typeface="Quattrocento Sans"/>
                <a:ea typeface="Quattrocento Sans"/>
                <a:cs typeface="Quattrocento Sans"/>
                <a:sym typeface="Quattrocento Sans"/>
              </a:rPr>
              <a:t> A </a:t>
            </a:r>
            <a:r>
              <a:rPr lang="mn-MN" sz="3600" u="sng">
                <a:solidFill>
                  <a:schemeClr val="dk1"/>
                </a:solidFill>
                <a:latin typeface="Quattrocento Sans"/>
                <a:ea typeface="Quattrocento Sans"/>
                <a:cs typeface="Quattrocento Sans"/>
                <a:sym typeface="Quattrocento Sans"/>
                <a:hlinkClick r:id="rId3">
                  <a:extLst>
                    <a:ext uri="{A12FA001-AC4F-418D-AE19-62706E023703}">
                      <ahyp:hlinkClr val="tx"/>
                    </a:ext>
                  </a:extLst>
                </a:hlinkClick>
              </a:rPr>
              <a:t>CSS3</a:t>
            </a:r>
            <a:r>
              <a:rPr lang="mn-MN" sz="3600">
                <a:solidFill>
                  <a:schemeClr val="dk1"/>
                </a:solidFill>
                <a:latin typeface="Quattrocento Sans"/>
                <a:ea typeface="Quattrocento Sans"/>
                <a:cs typeface="Quattrocento Sans"/>
                <a:sym typeface="Quattrocento Sans"/>
              </a:rPr>
              <a:t> module that renders web pages based on conditions such as screen resolution </a:t>
            </a:r>
            <a:endParaRPr sz="3600">
              <a:solidFill>
                <a:schemeClr val="dk1"/>
              </a:solidFill>
              <a:latin typeface="Quattrocento Sans"/>
              <a:ea typeface="Quattrocento Sans"/>
              <a:cs typeface="Quattrocento Sans"/>
              <a:sym typeface="Quattrocento Sans"/>
            </a:endParaRPr>
          </a:p>
          <a:p>
            <a:pPr indent="-228600" lvl="0" marL="0" marR="0" rtl="0" algn="l">
              <a:spcBef>
                <a:spcPts val="0"/>
              </a:spcBef>
              <a:spcAft>
                <a:spcPts val="0"/>
              </a:spcAft>
              <a:buClr>
                <a:schemeClr val="dk1"/>
              </a:buClr>
              <a:buSzPts val="3600"/>
              <a:buFont typeface="Arial"/>
              <a:buChar char="•"/>
            </a:pPr>
            <a:r>
              <a:rPr lang="mn-MN" sz="3600">
                <a:solidFill>
                  <a:schemeClr val="dk1"/>
                </a:solidFill>
                <a:latin typeface="Quattrocento Sans"/>
                <a:ea typeface="Quattrocento Sans"/>
                <a:cs typeface="Quattrocento Sans"/>
                <a:sym typeface="Quattrocento Sans"/>
              </a:rPr>
              <a:t> Drafted in 2001 by the W3C </a:t>
            </a:r>
            <a:endParaRPr/>
          </a:p>
          <a:p>
            <a:pPr indent="-228600" lvl="0" marL="0" marR="0" rtl="0" algn="l">
              <a:spcBef>
                <a:spcPts val="0"/>
              </a:spcBef>
              <a:spcAft>
                <a:spcPts val="0"/>
              </a:spcAft>
              <a:buClr>
                <a:schemeClr val="dk1"/>
              </a:buClr>
              <a:buSzPts val="3600"/>
              <a:buFont typeface="Arial"/>
              <a:buChar char="•"/>
            </a:pPr>
            <a:r>
              <a:rPr lang="mn-MN" sz="3600">
                <a:solidFill>
                  <a:schemeClr val="dk1"/>
                </a:solidFill>
                <a:latin typeface="Quattrocento Sans"/>
                <a:ea typeface="Quattrocento Sans"/>
                <a:cs typeface="Quattrocento Sans"/>
                <a:sym typeface="Quattrocento Sans"/>
              </a:rPr>
              <a:t> Became a recommended standard in June 2012 </a:t>
            </a:r>
            <a:endParaRPr/>
          </a:p>
        </p:txBody>
      </p:sp>
      <p:sp>
        <p:nvSpPr>
          <p:cNvPr id="131" name="Google Shape;131;g2f915f4d7bc_0_158"/>
          <p:cNvSpPr/>
          <p:nvPr/>
        </p:nvSpPr>
        <p:spPr>
          <a:xfrm>
            <a:off x="9552384" y="6237312"/>
            <a:ext cx="4369500" cy="33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mn-MN" sz="1300">
                <a:solidFill>
                  <a:schemeClr val="dk1"/>
                </a:solidFill>
                <a:latin typeface="Arial"/>
                <a:ea typeface="Arial"/>
                <a:cs typeface="Arial"/>
                <a:sym typeface="Arial"/>
              </a:rPr>
              <a:t>Source: </a:t>
            </a:r>
            <a:r>
              <a:rPr lang="mn-MN" sz="1300" u="sng">
                <a:solidFill>
                  <a:schemeClr val="dk1"/>
                </a:solidFill>
                <a:latin typeface="Arial"/>
                <a:ea typeface="Arial"/>
                <a:cs typeface="Arial"/>
                <a:sym typeface="Arial"/>
                <a:hlinkClick r:id="rId4">
                  <a:extLst>
                    <a:ext uri="{A12FA001-AC4F-418D-AE19-62706E023703}">
                      <ahyp:hlinkClr val="tx"/>
                    </a:ext>
                  </a:extLst>
                </a:hlinkClick>
              </a:rPr>
              <a:t>Wikipedia.org</a:t>
            </a:r>
            <a:endParaRPr sz="13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f915f4d7bc_0_164"/>
          <p:cNvSpPr txBox="1"/>
          <p:nvPr>
            <p:ph type="title"/>
          </p:nvPr>
        </p:nvSpPr>
        <p:spPr>
          <a:xfrm>
            <a:off x="1117600" y="125100"/>
            <a:ext cx="140208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mn-MN"/>
              <a:t>Media Queries</a:t>
            </a:r>
            <a:endParaRPr/>
          </a:p>
        </p:txBody>
      </p:sp>
      <p:sp>
        <p:nvSpPr>
          <p:cNvPr id="137" name="Google Shape;137;g2f915f4d7bc_0_164"/>
          <p:cNvSpPr txBox="1"/>
          <p:nvPr>
            <p:ph idx="1" type="body"/>
          </p:nvPr>
        </p:nvSpPr>
        <p:spPr>
          <a:xfrm>
            <a:off x="796264" y="1498511"/>
            <a:ext cx="11239500" cy="1728300"/>
          </a:xfrm>
          <a:prstGeom prst="rect">
            <a:avLst/>
          </a:prstGeom>
          <a:noFill/>
          <a:ln>
            <a:noFill/>
          </a:ln>
        </p:spPr>
        <p:txBody>
          <a:bodyPr anchorCtr="0" anchor="t" bIns="45700" lIns="91425" spcFirstLastPara="1" rIns="91425" wrap="square" tIns="45700">
            <a:normAutofit/>
          </a:bodyPr>
          <a:lstStyle/>
          <a:p>
            <a:pPr indent="-282575" lvl="0" marL="365125" rtl="0" algn="l">
              <a:spcBef>
                <a:spcPts val="0"/>
              </a:spcBef>
              <a:spcAft>
                <a:spcPts val="0"/>
              </a:spcAft>
              <a:buSzPts val="1600"/>
              <a:buChar char="•"/>
            </a:pPr>
            <a:r>
              <a:rPr lang="mn-MN"/>
              <a:t>The other key component of responsive designs is </a:t>
            </a:r>
            <a:r>
              <a:rPr b="1" lang="mn-MN"/>
              <a:t>CSS media queries</a:t>
            </a:r>
            <a:r>
              <a:rPr lang="mn-MN"/>
              <a:t>. </a:t>
            </a:r>
            <a:endParaRPr/>
          </a:p>
          <a:p>
            <a:pPr indent="-282575" lvl="0" marL="365125" rtl="0" algn="l">
              <a:spcBef>
                <a:spcPts val="600"/>
              </a:spcBef>
              <a:spcAft>
                <a:spcPts val="0"/>
              </a:spcAft>
              <a:buSzPts val="1600"/>
              <a:buChar char="•"/>
            </a:pPr>
            <a:r>
              <a:rPr lang="mn-MN"/>
              <a:t>A media query is a way to apply style rules based on the medium that is displaying the file. You can use these queries to look at the capabilities of the device, and then define CSS rules to target that device.</a:t>
            </a:r>
            <a:endParaRPr/>
          </a:p>
        </p:txBody>
      </p:sp>
      <p:sp>
        <p:nvSpPr>
          <p:cNvPr id="138" name="Google Shape;138;g2f915f4d7bc_0_164"/>
          <p:cNvSpPr txBox="1"/>
          <p:nvPr>
            <p:ph idx="12" type="sldNum"/>
          </p:nvPr>
        </p:nvSpPr>
        <p:spPr>
          <a:xfrm>
            <a:off x="11480800" y="6356350"/>
            <a:ext cx="3657600" cy="365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descr="4071505033.eps.png" id="139" name="Google Shape;139;g2f915f4d7bc_0_164"/>
          <p:cNvPicPr preferRelativeResize="0"/>
          <p:nvPr/>
        </p:nvPicPr>
        <p:blipFill rotWithShape="1">
          <a:blip r:embed="rId3">
            <a:alphaModFix/>
          </a:blip>
          <a:srcRect b="0" l="0" r="0" t="0"/>
          <a:stretch/>
        </p:blipFill>
        <p:spPr>
          <a:xfrm>
            <a:off x="2133588" y="3717032"/>
            <a:ext cx="6372246" cy="23060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f915f4d7bc_0_171"/>
          <p:cNvSpPr txBox="1"/>
          <p:nvPr>
            <p:ph type="title"/>
          </p:nvPr>
        </p:nvSpPr>
        <p:spPr>
          <a:xfrm>
            <a:off x="1117600" y="365125"/>
            <a:ext cx="140208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mn-MN"/>
              <a:t>Media Queries</a:t>
            </a:r>
            <a:endParaRPr/>
          </a:p>
        </p:txBody>
      </p:sp>
      <p:sp>
        <p:nvSpPr>
          <p:cNvPr id="145" name="Google Shape;145;g2f915f4d7bc_0_171"/>
          <p:cNvSpPr txBox="1"/>
          <p:nvPr>
            <p:ph idx="1" type="body"/>
          </p:nvPr>
        </p:nvSpPr>
        <p:spPr>
          <a:xfrm>
            <a:off x="784814" y="1544236"/>
            <a:ext cx="11239500" cy="1800300"/>
          </a:xfrm>
          <a:prstGeom prst="rect">
            <a:avLst/>
          </a:prstGeom>
          <a:noFill/>
          <a:ln>
            <a:noFill/>
          </a:ln>
        </p:spPr>
        <p:txBody>
          <a:bodyPr anchorCtr="0" anchor="t" bIns="45700" lIns="91425" spcFirstLastPara="1" rIns="91425" wrap="square" tIns="45700">
            <a:normAutofit fontScale="85000" lnSpcReduction="10000"/>
          </a:bodyPr>
          <a:lstStyle/>
          <a:p>
            <a:pPr indent="-267335" lvl="0" marL="365125" rtl="0" algn="l">
              <a:spcBef>
                <a:spcPts val="0"/>
              </a:spcBef>
              <a:spcAft>
                <a:spcPts val="0"/>
              </a:spcAft>
              <a:buSzPct val="57142"/>
              <a:buChar char="•"/>
            </a:pPr>
            <a:r>
              <a:rPr lang="mn-MN"/>
              <a:t>Contemporary responsive sites will typically provide CSS rules for phone displays first, then tablets, then desktop monitors, an approach called </a:t>
            </a:r>
            <a:r>
              <a:rPr b="1" lang="mn-MN"/>
              <a:t>progressive enhancement</a:t>
            </a:r>
            <a:r>
              <a:rPr lang="mn-MN"/>
              <a:t>, in which a design is adapted to progressively more advanced devices</a:t>
            </a:r>
            <a:endParaRPr/>
          </a:p>
          <a:p>
            <a:pPr indent="-180975" lvl="0" marL="365125" rtl="0" algn="l">
              <a:spcBef>
                <a:spcPts val="600"/>
              </a:spcBef>
              <a:spcAft>
                <a:spcPts val="0"/>
              </a:spcAft>
              <a:buSzPct val="57142"/>
              <a:buNone/>
            </a:pPr>
            <a:r>
              <a:t/>
            </a:r>
            <a:endParaRPr/>
          </a:p>
          <a:p>
            <a:pPr indent="-180975" lvl="0" marL="365125" rtl="0" algn="l">
              <a:spcBef>
                <a:spcPts val="600"/>
              </a:spcBef>
              <a:spcAft>
                <a:spcPts val="0"/>
              </a:spcAft>
              <a:buSzPct val="57142"/>
              <a:buNone/>
            </a:pPr>
            <a:r>
              <a:t/>
            </a:r>
            <a:endParaRPr/>
          </a:p>
        </p:txBody>
      </p:sp>
      <p:sp>
        <p:nvSpPr>
          <p:cNvPr id="146" name="Google Shape;146;g2f915f4d7bc_0_171"/>
          <p:cNvSpPr txBox="1"/>
          <p:nvPr>
            <p:ph idx="12" type="sldNum"/>
          </p:nvPr>
        </p:nvSpPr>
        <p:spPr>
          <a:xfrm>
            <a:off x="11480800" y="6356350"/>
            <a:ext cx="3657600" cy="365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graphicFrame>
        <p:nvGraphicFramePr>
          <p:cNvPr id="147" name="Google Shape;147;g2f915f4d7bc_0_171"/>
          <p:cNvGraphicFramePr/>
          <p:nvPr/>
        </p:nvGraphicFramePr>
        <p:xfrm>
          <a:off x="1871531" y="3141288"/>
          <a:ext cx="3000000" cy="3000000"/>
        </p:xfrm>
        <a:graphic>
          <a:graphicData uri="http://schemas.openxmlformats.org/drawingml/2006/table">
            <a:tbl>
              <a:tblPr firstCol="1" firstRow="1">
                <a:noFill/>
                <a:tableStyleId>{8809A009-AD42-47FA-9365-8193D6320272}</a:tableStyleId>
              </a:tblPr>
              <a:tblGrid>
                <a:gridCol w="1930400"/>
                <a:gridCol w="7325375"/>
              </a:tblGrid>
              <a:tr h="504050">
                <a:tc>
                  <a:txBody>
                    <a:bodyPr/>
                    <a:lstStyle/>
                    <a:p>
                      <a:pPr indent="0" lvl="0" marL="0" marR="0" rtl="0" algn="l">
                        <a:lnSpc>
                          <a:spcPct val="88888"/>
                        </a:lnSpc>
                        <a:spcBef>
                          <a:spcPts val="0"/>
                        </a:spcBef>
                        <a:spcAft>
                          <a:spcPts val="0"/>
                        </a:spcAft>
                        <a:buNone/>
                      </a:pPr>
                      <a:r>
                        <a:rPr lang="mn-MN" sz="1800" u="none" cap="none" strike="noStrike"/>
                        <a:t>Feature</a:t>
                      </a:r>
                      <a:endParaRPr sz="1800" u="none" cap="none" strike="noStrike">
                        <a:solidFill>
                          <a:srgbClr val="1F497D"/>
                        </a:solidFill>
                        <a:latin typeface="Calibri"/>
                        <a:ea typeface="Calibri"/>
                        <a:cs typeface="Calibri"/>
                        <a:sym typeface="Calibri"/>
                      </a:endParaRPr>
                    </a:p>
                  </a:txBody>
                  <a:tcPr marT="0" marB="0" marR="68575" marL="68575" anchor="ctr"/>
                </a:tc>
                <a:tc>
                  <a:txBody>
                    <a:bodyPr/>
                    <a:lstStyle/>
                    <a:p>
                      <a:pPr indent="0" lvl="0" marL="0" marR="0" rtl="0" algn="l">
                        <a:lnSpc>
                          <a:spcPct val="88888"/>
                        </a:lnSpc>
                        <a:spcBef>
                          <a:spcPts val="0"/>
                        </a:spcBef>
                        <a:spcAft>
                          <a:spcPts val="0"/>
                        </a:spcAft>
                        <a:buNone/>
                      </a:pPr>
                      <a:r>
                        <a:rPr lang="mn-MN" sz="1800" u="none" cap="none" strike="noStrike"/>
                        <a:t>Description</a:t>
                      </a:r>
                      <a:endParaRPr sz="1800" u="none" cap="none" strike="noStrike">
                        <a:solidFill>
                          <a:srgbClr val="1F497D"/>
                        </a:solidFill>
                        <a:latin typeface="Calibri"/>
                        <a:ea typeface="Calibri"/>
                        <a:cs typeface="Calibri"/>
                        <a:sym typeface="Calibri"/>
                      </a:endParaRPr>
                    </a:p>
                  </a:txBody>
                  <a:tcPr marT="0" marB="0" marR="68575" marL="68575" anchor="ctr"/>
                </a:tc>
              </a:tr>
              <a:tr h="536825">
                <a:tc>
                  <a:txBody>
                    <a:bodyPr/>
                    <a:lstStyle/>
                    <a:p>
                      <a:pPr indent="0" lvl="0" marL="0" marR="0" rtl="0" algn="l">
                        <a:lnSpc>
                          <a:spcPct val="100000"/>
                        </a:lnSpc>
                        <a:spcBef>
                          <a:spcPts val="0"/>
                        </a:spcBef>
                        <a:spcAft>
                          <a:spcPts val="0"/>
                        </a:spcAft>
                        <a:buNone/>
                      </a:pPr>
                      <a:r>
                        <a:rPr b="1" lang="mn-MN" sz="1600" u="none" cap="none" strike="noStrike">
                          <a:latin typeface="Calibri"/>
                          <a:ea typeface="Calibri"/>
                          <a:cs typeface="Calibri"/>
                          <a:sym typeface="Calibri"/>
                        </a:rPr>
                        <a:t>width</a:t>
                      </a:r>
                      <a:endParaRPr/>
                    </a:p>
                  </a:txBody>
                  <a:tcPr marT="0" marB="0" marR="68575" marL="68575" anchor="ctr"/>
                </a:tc>
                <a:tc>
                  <a:txBody>
                    <a:bodyPr/>
                    <a:lstStyle/>
                    <a:p>
                      <a:pPr indent="0" lvl="0" marL="0" marR="0" rtl="0" algn="l">
                        <a:lnSpc>
                          <a:spcPct val="107142"/>
                        </a:lnSpc>
                        <a:spcBef>
                          <a:spcPts val="0"/>
                        </a:spcBef>
                        <a:spcAft>
                          <a:spcPts val="0"/>
                        </a:spcAft>
                        <a:buNone/>
                      </a:pPr>
                      <a:r>
                        <a:rPr lang="mn-MN" sz="1400" u="none" cap="none" strike="noStrike"/>
                        <a:t>Width of the viewport</a:t>
                      </a:r>
                      <a:endParaRPr sz="1400" u="none" cap="none" strike="noStrike">
                        <a:latin typeface="Consolas"/>
                        <a:ea typeface="Consolas"/>
                        <a:cs typeface="Consolas"/>
                        <a:sym typeface="Consolas"/>
                      </a:endParaRPr>
                    </a:p>
                  </a:txBody>
                  <a:tcPr marT="0" marB="0" marR="68575" marL="68575" anchor="ctr"/>
                </a:tc>
              </a:tr>
              <a:tr h="274550">
                <a:tc>
                  <a:txBody>
                    <a:bodyPr/>
                    <a:lstStyle/>
                    <a:p>
                      <a:pPr indent="0" lvl="0" marL="0" marR="0" rtl="0" algn="l">
                        <a:lnSpc>
                          <a:spcPct val="100000"/>
                        </a:lnSpc>
                        <a:spcBef>
                          <a:spcPts val="0"/>
                        </a:spcBef>
                        <a:spcAft>
                          <a:spcPts val="0"/>
                        </a:spcAft>
                        <a:buNone/>
                      </a:pPr>
                      <a:r>
                        <a:rPr lang="mn-MN" sz="1600" u="none" cap="none" strike="noStrike"/>
                        <a:t>height</a:t>
                      </a:r>
                      <a:endParaRPr b="1" sz="16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142"/>
                        </a:lnSpc>
                        <a:spcBef>
                          <a:spcPts val="0"/>
                        </a:spcBef>
                        <a:spcAft>
                          <a:spcPts val="0"/>
                        </a:spcAft>
                        <a:buNone/>
                      </a:pPr>
                      <a:r>
                        <a:rPr lang="mn-MN" sz="1400" u="none" cap="none" strike="noStrike"/>
                        <a:t>Height of the viewport</a:t>
                      </a:r>
                      <a:endParaRPr sz="1400" u="none" cap="none" strike="noStrike">
                        <a:latin typeface="Consolas"/>
                        <a:ea typeface="Consolas"/>
                        <a:cs typeface="Consolas"/>
                        <a:sym typeface="Consolas"/>
                      </a:endParaRPr>
                    </a:p>
                  </a:txBody>
                  <a:tcPr marT="0" marB="0" marR="68575" marL="68575" anchor="ctr"/>
                </a:tc>
              </a:tr>
              <a:tr h="536825">
                <a:tc>
                  <a:txBody>
                    <a:bodyPr/>
                    <a:lstStyle/>
                    <a:p>
                      <a:pPr indent="0" lvl="0" marL="0" marR="0" rtl="0" algn="l">
                        <a:lnSpc>
                          <a:spcPct val="100000"/>
                        </a:lnSpc>
                        <a:spcBef>
                          <a:spcPts val="0"/>
                        </a:spcBef>
                        <a:spcAft>
                          <a:spcPts val="0"/>
                        </a:spcAft>
                        <a:buNone/>
                      </a:pPr>
                      <a:r>
                        <a:rPr lang="mn-MN" sz="1600" u="none" cap="none" strike="noStrike"/>
                        <a:t>device-width</a:t>
                      </a:r>
                      <a:endParaRPr b="1" sz="16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142"/>
                        </a:lnSpc>
                        <a:spcBef>
                          <a:spcPts val="0"/>
                        </a:spcBef>
                        <a:spcAft>
                          <a:spcPts val="0"/>
                        </a:spcAft>
                        <a:buNone/>
                      </a:pPr>
                      <a:r>
                        <a:rPr lang="mn-MN" sz="1400" u="none" cap="none" strike="noStrike"/>
                        <a:t>Width of the device </a:t>
                      </a:r>
                      <a:endParaRPr sz="1400" u="none" cap="none" strike="noStrike">
                        <a:latin typeface="Consolas"/>
                        <a:ea typeface="Consolas"/>
                        <a:cs typeface="Consolas"/>
                        <a:sym typeface="Consolas"/>
                      </a:endParaRPr>
                    </a:p>
                  </a:txBody>
                  <a:tcPr marT="0" marB="0" marR="68575" marL="68575" anchor="ctr"/>
                </a:tc>
              </a:tr>
              <a:tr h="536825">
                <a:tc>
                  <a:txBody>
                    <a:bodyPr/>
                    <a:lstStyle/>
                    <a:p>
                      <a:pPr indent="0" lvl="0" marL="0" marR="0" rtl="0" algn="l">
                        <a:lnSpc>
                          <a:spcPct val="100000"/>
                        </a:lnSpc>
                        <a:spcBef>
                          <a:spcPts val="0"/>
                        </a:spcBef>
                        <a:spcAft>
                          <a:spcPts val="0"/>
                        </a:spcAft>
                        <a:buNone/>
                      </a:pPr>
                      <a:r>
                        <a:rPr lang="mn-MN" sz="1600" u="none" cap="none" strike="noStrike"/>
                        <a:t>device-height</a:t>
                      </a:r>
                      <a:endParaRPr b="1" sz="16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142"/>
                        </a:lnSpc>
                        <a:spcBef>
                          <a:spcPts val="0"/>
                        </a:spcBef>
                        <a:spcAft>
                          <a:spcPts val="0"/>
                        </a:spcAft>
                        <a:buNone/>
                      </a:pPr>
                      <a:r>
                        <a:rPr lang="mn-MN" sz="1400" u="none" cap="none" strike="noStrike"/>
                        <a:t>Height of the device</a:t>
                      </a:r>
                      <a:endParaRPr sz="1400" u="none" cap="none" strike="noStrike">
                        <a:latin typeface="Consolas"/>
                        <a:ea typeface="Consolas"/>
                        <a:cs typeface="Consolas"/>
                        <a:sym typeface="Consolas"/>
                      </a:endParaRPr>
                    </a:p>
                  </a:txBody>
                  <a:tcPr marT="0" marB="0" marR="68575" marL="68575" anchor="ctr"/>
                </a:tc>
              </a:tr>
              <a:tr h="536825">
                <a:tc>
                  <a:txBody>
                    <a:bodyPr/>
                    <a:lstStyle/>
                    <a:p>
                      <a:pPr indent="0" lvl="0" marL="0" marR="0" rtl="0" algn="l">
                        <a:lnSpc>
                          <a:spcPct val="100000"/>
                        </a:lnSpc>
                        <a:spcBef>
                          <a:spcPts val="0"/>
                        </a:spcBef>
                        <a:spcAft>
                          <a:spcPts val="0"/>
                        </a:spcAft>
                        <a:buNone/>
                      </a:pPr>
                      <a:r>
                        <a:rPr lang="mn-MN" sz="1600" u="none" cap="none" strike="noStrike"/>
                        <a:t>orientation</a:t>
                      </a:r>
                      <a:endParaRPr b="1" sz="16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142"/>
                        </a:lnSpc>
                        <a:spcBef>
                          <a:spcPts val="0"/>
                        </a:spcBef>
                        <a:spcAft>
                          <a:spcPts val="0"/>
                        </a:spcAft>
                        <a:buNone/>
                      </a:pPr>
                      <a:r>
                        <a:rPr lang="mn-MN" sz="1400" u="none" cap="none" strike="noStrike"/>
                        <a:t>Whether the device is portrait or landscape</a:t>
                      </a:r>
                      <a:endParaRPr sz="1400" u="none" cap="none" strike="noStrike">
                        <a:latin typeface="Consolas"/>
                        <a:ea typeface="Consolas"/>
                        <a:cs typeface="Consolas"/>
                        <a:sym typeface="Consolas"/>
                      </a:endParaRPr>
                    </a:p>
                  </a:txBody>
                  <a:tcPr marT="0" marB="0" marR="68575" marL="68575" anchor="ctr"/>
                </a:tc>
              </a:tr>
              <a:tr h="274550">
                <a:tc>
                  <a:txBody>
                    <a:bodyPr/>
                    <a:lstStyle/>
                    <a:p>
                      <a:pPr indent="0" lvl="0" marL="0" marR="0" rtl="0" algn="l">
                        <a:lnSpc>
                          <a:spcPct val="100000"/>
                        </a:lnSpc>
                        <a:spcBef>
                          <a:spcPts val="0"/>
                        </a:spcBef>
                        <a:spcAft>
                          <a:spcPts val="0"/>
                        </a:spcAft>
                        <a:buNone/>
                      </a:pPr>
                      <a:r>
                        <a:rPr lang="mn-MN" sz="1600" u="none" cap="none" strike="noStrike"/>
                        <a:t>color</a:t>
                      </a:r>
                      <a:r>
                        <a:rPr lang="mn-MN" sz="1100" u="none" cap="none" strike="noStrike"/>
                        <a:t> </a:t>
                      </a:r>
                      <a:endParaRPr b="1" sz="16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142"/>
                        </a:lnSpc>
                        <a:spcBef>
                          <a:spcPts val="0"/>
                        </a:spcBef>
                        <a:spcAft>
                          <a:spcPts val="0"/>
                        </a:spcAft>
                        <a:buNone/>
                      </a:pPr>
                      <a:r>
                        <a:rPr lang="mn-MN" sz="1400" u="none" cap="none" strike="noStrike"/>
                        <a:t>The number of bits per color</a:t>
                      </a:r>
                      <a:endParaRPr sz="1400" u="none" cap="none" strike="noStrike">
                        <a:latin typeface="Consolas"/>
                        <a:ea typeface="Consolas"/>
                        <a:cs typeface="Consolas"/>
                        <a:sym typeface="Consolas"/>
                      </a:endParaRPr>
                    </a:p>
                  </a:txBody>
                  <a:tcPr marT="0" marB="0" marR="68575" marL="68575" anchor="ctr"/>
                </a:tc>
              </a:tr>
            </a:tbl>
          </a:graphicData>
        </a:graphic>
      </p:graphicFrame>
      <p:sp>
        <p:nvSpPr>
          <p:cNvPr id="148" name="Google Shape;148;g2f915f4d7bc_0_171"/>
          <p:cNvSpPr txBox="1"/>
          <p:nvPr/>
        </p:nvSpPr>
        <p:spPr>
          <a:xfrm>
            <a:off x="1679509" y="2818232"/>
            <a:ext cx="8534400" cy="304800"/>
          </a:xfrm>
          <a:prstGeom prst="rect">
            <a:avLst/>
          </a:prstGeom>
          <a:noFill/>
          <a:ln>
            <a:noFill/>
          </a:ln>
        </p:spPr>
        <p:txBody>
          <a:bodyPr anchorCtr="0" anchor="t" bIns="45700" lIns="91425" spcFirstLastPara="1" rIns="91425" wrap="square" tIns="45700">
            <a:normAutofit fontScale="47500" lnSpcReduction="10000"/>
          </a:bodyPr>
          <a:lstStyle/>
          <a:p>
            <a:pPr indent="-282575" lvl="0" marL="365125" marR="0" rtl="0" algn="l">
              <a:spcBef>
                <a:spcPts val="0"/>
              </a:spcBef>
              <a:spcAft>
                <a:spcPts val="0"/>
              </a:spcAft>
              <a:buClr>
                <a:schemeClr val="accent1"/>
              </a:buClr>
              <a:buSzPct val="80000"/>
              <a:buFont typeface="Noto Sans Symbols"/>
              <a:buChar char="⚫"/>
            </a:pPr>
            <a:r>
              <a:rPr lang="mn-MN" sz="3200">
                <a:solidFill>
                  <a:schemeClr val="dk1"/>
                </a:solidFill>
                <a:latin typeface="Quattrocento Sans"/>
                <a:ea typeface="Quattrocento Sans"/>
                <a:cs typeface="Quattrocento Sans"/>
                <a:sym typeface="Quattrocento Sans"/>
              </a:rPr>
              <a:t>Browser features you can Examine with Media Queries</a:t>
            </a:r>
            <a:endParaRPr sz="3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f915f4d7bc_0_179"/>
          <p:cNvSpPr txBox="1"/>
          <p:nvPr>
            <p:ph type="title"/>
          </p:nvPr>
        </p:nvSpPr>
        <p:spPr>
          <a:xfrm>
            <a:off x="911875" y="102225"/>
            <a:ext cx="105690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mn-MN"/>
              <a:t>Media queries in action</a:t>
            </a:r>
            <a:endParaRPr/>
          </a:p>
        </p:txBody>
      </p:sp>
      <p:sp>
        <p:nvSpPr>
          <p:cNvPr id="154" name="Google Shape;154;g2f915f4d7bc_0_179"/>
          <p:cNvSpPr txBox="1"/>
          <p:nvPr>
            <p:ph idx="12" type="sldNum"/>
          </p:nvPr>
        </p:nvSpPr>
        <p:spPr>
          <a:xfrm>
            <a:off x="11480800" y="6356350"/>
            <a:ext cx="3657600" cy="365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descr="4071505034.eps.png" id="155" name="Google Shape;155;g2f915f4d7bc_0_179"/>
          <p:cNvPicPr preferRelativeResize="0"/>
          <p:nvPr>
            <p:ph idx="1" type="body"/>
          </p:nvPr>
        </p:nvPicPr>
        <p:blipFill rotWithShape="1">
          <a:blip r:embed="rId3">
            <a:alphaModFix/>
          </a:blip>
          <a:srcRect b="0" l="-24187" r="-24202" t="0"/>
          <a:stretch/>
        </p:blipFill>
        <p:spPr>
          <a:xfrm>
            <a:off x="815425" y="1127625"/>
            <a:ext cx="9185700" cy="573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f915f4d7bc_0_185"/>
          <p:cNvSpPr/>
          <p:nvPr/>
        </p:nvSpPr>
        <p:spPr>
          <a:xfrm>
            <a:off x="911424" y="-243408"/>
            <a:ext cx="9810900" cy="1269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Common Breakpoints</a:t>
            </a:r>
            <a:endParaRPr/>
          </a:p>
        </p:txBody>
      </p:sp>
      <p:graphicFrame>
        <p:nvGraphicFramePr>
          <p:cNvPr id="161" name="Google Shape;161;g2f915f4d7bc_0_185"/>
          <p:cNvGraphicFramePr/>
          <p:nvPr/>
        </p:nvGraphicFramePr>
        <p:xfrm>
          <a:off x="2133596" y="1964531"/>
          <a:ext cx="3000000" cy="3000000"/>
        </p:xfrm>
        <a:graphic>
          <a:graphicData uri="http://schemas.openxmlformats.org/drawingml/2006/table">
            <a:tbl>
              <a:tblPr>
                <a:noFill/>
                <a:tableStyleId>{416DE31F-0F3D-4130-A582-4713A3656E54}</a:tableStyleId>
              </a:tblPr>
              <a:tblGrid>
                <a:gridCol w="4114800"/>
                <a:gridCol w="4114800"/>
              </a:tblGrid>
              <a:tr h="599675">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Label</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Layout Width</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solidFill>
                      <a:srgbClr val="D9D9D9"/>
                    </a:solidFill>
                  </a:tcPr>
                </a:tc>
              </a:tr>
              <a:tr h="599675">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Smartphones</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480px and below</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tcPr>
                </a:tc>
              </a:tr>
              <a:tr h="599675">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Portrait Tables</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480px to 768px</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tcPr>
                </a:tc>
              </a:tr>
              <a:tr h="599675">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Landscape Tablets</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768px to 940px</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tcPr>
                </a:tc>
              </a:tr>
              <a:tr h="599675">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Default</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940px and up</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tcPr>
                </a:tc>
              </a:tr>
              <a:tr h="599675">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Large Screens</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907"/>
                        <a:buFont typeface="Gill Sans"/>
                        <a:buNone/>
                      </a:pPr>
                      <a:r>
                        <a:rPr b="0" i="0" lang="mn-MN" sz="1700" u="none" cap="none" strike="noStrike">
                          <a:solidFill>
                            <a:schemeClr val="dk1"/>
                          </a:solidFill>
                          <a:latin typeface="Quattrocento Sans"/>
                          <a:ea typeface="Quattrocento Sans"/>
                          <a:cs typeface="Quattrocento Sans"/>
                          <a:sym typeface="Quattrocento Sans"/>
                        </a:rPr>
                        <a:t>1210px and up</a:t>
                      </a:r>
                      <a:endParaRPr/>
                    </a:p>
                  </a:txBody>
                  <a:tcPr marT="35725" marB="35725" marR="35725" marL="35725" anchor="ctr">
                    <a:lnL cap="flat" cmpd="sng" w="25400">
                      <a:solidFill>
                        <a:srgbClr val="959595"/>
                      </a:solidFill>
                      <a:prstDash val="solid"/>
                      <a:round/>
                      <a:headEnd len="sm" w="sm" type="none"/>
                      <a:tailEnd len="sm" w="sm" type="none"/>
                    </a:lnL>
                    <a:lnR cap="flat" cmpd="sng" w="25400">
                      <a:solidFill>
                        <a:srgbClr val="959595"/>
                      </a:solidFill>
                      <a:prstDash val="solid"/>
                      <a:round/>
                      <a:headEnd len="sm" w="sm" type="none"/>
                      <a:tailEnd len="sm" w="sm" type="none"/>
                    </a:lnR>
                    <a:lnT cap="flat" cmpd="sng" w="25400">
                      <a:solidFill>
                        <a:srgbClr val="959595"/>
                      </a:solidFill>
                      <a:prstDash val="solid"/>
                      <a:round/>
                      <a:headEnd len="sm" w="sm" type="none"/>
                      <a:tailEnd len="sm" w="sm" type="none"/>
                    </a:lnT>
                    <a:lnB cap="flat" cmpd="sng" w="25400">
                      <a:solidFill>
                        <a:srgbClr val="959595"/>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f915f4d7bc_0_190"/>
          <p:cNvSpPr txBox="1"/>
          <p:nvPr>
            <p:ph type="title"/>
          </p:nvPr>
        </p:nvSpPr>
        <p:spPr>
          <a:xfrm>
            <a:off x="838199" y="-243408"/>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mn-MN"/>
              <a:t>Why We Need CSS Frameworks</a:t>
            </a:r>
            <a:endParaRPr/>
          </a:p>
        </p:txBody>
      </p:sp>
      <p:sp>
        <p:nvSpPr>
          <p:cNvPr id="167" name="Google Shape;167;g2f915f4d7bc_0_190"/>
          <p:cNvSpPr txBox="1"/>
          <p:nvPr>
            <p:ph idx="1" type="body"/>
          </p:nvPr>
        </p:nvSpPr>
        <p:spPr>
          <a:xfrm>
            <a:off x="530235" y="1052736"/>
            <a:ext cx="11678400" cy="4018500"/>
          </a:xfrm>
          <a:prstGeom prst="rect">
            <a:avLst/>
          </a:prstGeom>
          <a:noFill/>
          <a:ln>
            <a:noFill/>
          </a:ln>
        </p:spPr>
        <p:txBody>
          <a:bodyPr anchorCtr="0" anchor="t" bIns="0" lIns="0" spcFirstLastPara="1" rIns="0" wrap="square" tIns="0">
            <a:normAutofit/>
          </a:bodyPr>
          <a:lstStyle/>
          <a:p>
            <a:pPr indent="-282575" lvl="0" marL="625055" rtl="0" algn="l">
              <a:spcBef>
                <a:spcPts val="0"/>
              </a:spcBef>
              <a:spcAft>
                <a:spcPts val="0"/>
              </a:spcAft>
              <a:buSzPts val="2240"/>
              <a:buChar char="•"/>
            </a:pPr>
            <a:r>
              <a:rPr lang="mn-MN" sz="2800"/>
              <a:t>Project requirements determine the framework</a:t>
            </a:r>
            <a:endParaRPr/>
          </a:p>
          <a:p>
            <a:pPr indent="-282575" lvl="0" marL="625055" rtl="0" algn="l">
              <a:spcBef>
                <a:spcPts val="600"/>
              </a:spcBef>
              <a:spcAft>
                <a:spcPts val="0"/>
              </a:spcAft>
              <a:buSzPts val="2240"/>
              <a:buChar char="•"/>
            </a:pPr>
            <a:r>
              <a:rPr lang="mn-MN" sz="2800"/>
              <a:t>Fluid Grid System</a:t>
            </a:r>
            <a:endParaRPr/>
          </a:p>
          <a:p>
            <a:pPr indent="-282575" lvl="0" marL="625055" rtl="0" algn="l">
              <a:spcBef>
                <a:spcPts val="600"/>
              </a:spcBef>
              <a:spcAft>
                <a:spcPts val="0"/>
              </a:spcAft>
              <a:buSzPts val="2240"/>
              <a:buChar char="•"/>
            </a:pPr>
            <a:r>
              <a:rPr lang="mn-MN" sz="2800"/>
              <a:t>Responsiveness</a:t>
            </a:r>
            <a:endParaRPr/>
          </a:p>
          <a:p>
            <a:pPr indent="-282575" lvl="0" marL="625055" rtl="0" algn="l">
              <a:spcBef>
                <a:spcPts val="600"/>
              </a:spcBef>
              <a:spcAft>
                <a:spcPts val="0"/>
              </a:spcAft>
              <a:buSzPts val="2240"/>
              <a:buChar char="•"/>
            </a:pPr>
            <a:r>
              <a:rPr lang="mn-MN" sz="2800"/>
              <a:t>Offer more than just a grid (pre-defined styles for typography, tables, buttons, navigation, forms elements, etc.)</a:t>
            </a:r>
            <a:endParaRPr/>
          </a:p>
        </p:txBody>
      </p:sp>
      <p:sp>
        <p:nvSpPr>
          <p:cNvPr id="168" name="Google Shape;168;g2f915f4d7bc_0_190"/>
          <p:cNvSpPr txBox="1"/>
          <p:nvPr/>
        </p:nvSpPr>
        <p:spPr>
          <a:xfrm>
            <a:off x="256776" y="4869160"/>
            <a:ext cx="11678400" cy="2346300"/>
          </a:xfrm>
          <a:prstGeom prst="rect">
            <a:avLst/>
          </a:prstGeom>
          <a:noFill/>
          <a:ln>
            <a:noFill/>
          </a:ln>
        </p:spPr>
        <p:txBody>
          <a:bodyPr anchorCtr="0" anchor="t" bIns="0" lIns="0" spcFirstLastPara="1" rIns="0" wrap="square" tIns="0">
            <a:normAutofit/>
          </a:bodyPr>
          <a:lstStyle/>
          <a:p>
            <a:pPr indent="-177800" lvl="0" marL="889000" marR="0" rtl="0" algn="l">
              <a:lnSpc>
                <a:spcPct val="90000"/>
              </a:lnSpc>
              <a:spcBef>
                <a:spcPts val="0"/>
              </a:spcBef>
              <a:spcAft>
                <a:spcPts val="0"/>
              </a:spcAft>
              <a:buClr>
                <a:schemeClr val="dk1"/>
              </a:buClr>
              <a:buSzPts val="2800"/>
              <a:buFont typeface="Arial"/>
              <a:buChar char="•"/>
            </a:pPr>
            <a:r>
              <a:rPr lang="mn-MN" sz="2800">
                <a:solidFill>
                  <a:schemeClr val="dk1"/>
                </a:solidFill>
                <a:latin typeface="Quattrocento Sans"/>
                <a:ea typeface="Quattrocento Sans"/>
                <a:cs typeface="Quattrocento Sans"/>
                <a:sym typeface="Quattrocento Sans"/>
              </a:rPr>
              <a:t>Great documentation </a:t>
            </a:r>
            <a:endParaRPr/>
          </a:p>
          <a:p>
            <a:pPr indent="-177800" lvl="0" marL="889000" marR="0" rtl="0" algn="l">
              <a:lnSpc>
                <a:spcPct val="90000"/>
              </a:lnSpc>
              <a:spcBef>
                <a:spcPts val="750"/>
              </a:spcBef>
              <a:spcAft>
                <a:spcPts val="0"/>
              </a:spcAft>
              <a:buClr>
                <a:schemeClr val="dk1"/>
              </a:buClr>
              <a:buSzPts val="2800"/>
              <a:buFont typeface="Arial"/>
              <a:buChar char="•"/>
            </a:pPr>
            <a:r>
              <a:rPr lang="mn-MN" sz="2800">
                <a:solidFill>
                  <a:schemeClr val="dk1"/>
                </a:solidFill>
                <a:latin typeface="Quattrocento Sans"/>
                <a:ea typeface="Quattrocento Sans"/>
                <a:cs typeface="Quattrocento Sans"/>
                <a:sym typeface="Quattrocento Sans"/>
              </a:rPr>
              <a:t>Maintained regularly by the community or creator</a:t>
            </a:r>
            <a:endParaRPr/>
          </a:p>
          <a:p>
            <a:pPr indent="-177800" lvl="0" marL="889000" marR="0" rtl="0" algn="l">
              <a:lnSpc>
                <a:spcPct val="90000"/>
              </a:lnSpc>
              <a:spcBef>
                <a:spcPts val="750"/>
              </a:spcBef>
              <a:spcAft>
                <a:spcPts val="0"/>
              </a:spcAft>
              <a:buClr>
                <a:schemeClr val="dk1"/>
              </a:buClr>
              <a:buSzPts val="2800"/>
              <a:buFont typeface="Arial"/>
              <a:buChar char="•"/>
            </a:pPr>
            <a:r>
              <a:rPr lang="mn-MN" sz="2800">
                <a:solidFill>
                  <a:schemeClr val="dk1"/>
                </a:solidFill>
                <a:latin typeface="Quattrocento Sans"/>
                <a:ea typeface="Quattrocento Sans"/>
                <a:cs typeface="Quattrocento Sans"/>
                <a:sym typeface="Quattrocento Sans"/>
              </a:rPr>
              <a:t>Open Source (free)</a:t>
            </a:r>
            <a:endParaRPr/>
          </a:p>
          <a:p>
            <a:pPr indent="0" lvl="0" marL="625055" marR="0" rtl="0" algn="l">
              <a:lnSpc>
                <a:spcPct val="90000"/>
              </a:lnSpc>
              <a:spcBef>
                <a:spcPts val="750"/>
              </a:spcBef>
              <a:spcAft>
                <a:spcPts val="0"/>
              </a:spcAft>
              <a:buClr>
                <a:schemeClr val="dk1"/>
              </a:buClr>
              <a:buSzPts val="2800"/>
              <a:buFont typeface="Arial"/>
              <a:buNone/>
            </a:pPr>
            <a:r>
              <a:t/>
            </a:r>
            <a:endParaRPr sz="2800">
              <a:solidFill>
                <a:schemeClr val="dk1"/>
              </a:solidFill>
              <a:latin typeface="Quattrocento Sans"/>
              <a:ea typeface="Quattrocento Sans"/>
              <a:cs typeface="Quattrocento Sans"/>
              <a:sym typeface="Quattrocento Sans"/>
            </a:endParaRPr>
          </a:p>
        </p:txBody>
      </p:sp>
      <p:sp>
        <p:nvSpPr>
          <p:cNvPr id="169" name="Google Shape;169;g2f915f4d7bc_0_190"/>
          <p:cNvSpPr txBox="1"/>
          <p:nvPr/>
        </p:nvSpPr>
        <p:spPr>
          <a:xfrm>
            <a:off x="838199" y="3645024"/>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300"/>
              <a:buFont typeface="Quattrocento Sans"/>
              <a:buNone/>
            </a:pPr>
            <a:r>
              <a:rPr lang="mn-MN" sz="3300">
                <a:solidFill>
                  <a:schemeClr val="dk1"/>
                </a:solidFill>
                <a:latin typeface="Quattrocento Sans"/>
                <a:ea typeface="Quattrocento Sans"/>
                <a:cs typeface="Quattrocento Sans"/>
                <a:sym typeface="Quattrocento Sans"/>
              </a:rPr>
              <a:t>Also…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2f915f4d7bc_0_465"/>
          <p:cNvSpPr txBox="1"/>
          <p:nvPr>
            <p:ph idx="1" type="body"/>
          </p:nvPr>
        </p:nvSpPr>
        <p:spPr>
          <a:xfrm>
            <a:off x="937550" y="1855433"/>
            <a:ext cx="5753400" cy="179130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1000"/>
              </a:spcBef>
              <a:spcAft>
                <a:spcPts val="0"/>
              </a:spcAft>
              <a:buClr>
                <a:srgbClr val="3A3838"/>
              </a:buClr>
              <a:buSzPts val="2800"/>
              <a:buFont typeface="Montserrat"/>
              <a:buChar char="•"/>
            </a:pPr>
            <a:r>
              <a:rPr lang="mn-MN" sz="1800">
                <a:latin typeface="Montserrat"/>
                <a:ea typeface="Montserrat"/>
                <a:cs typeface="Montserrat"/>
                <a:sym typeface="Montserrat"/>
              </a:rPr>
              <a:t>Floating элементийн тусламжтайгаар элементийг түүний зэргэлдээ байрлах элементийн зүүн эсвэл баруун талд байршуулах боломжтой бөгөөд энгийн үгээр хэлбэл бид тесктийг ар араас нь бичдэгтэй адилхан элементүүдийг ар араас нь байрлуулах боломжтой юм. </a:t>
            </a:r>
            <a:endParaRPr>
              <a:latin typeface="Montserrat"/>
              <a:ea typeface="Montserrat"/>
              <a:cs typeface="Montserrat"/>
              <a:sym typeface="Montserrat"/>
            </a:endParaRPr>
          </a:p>
        </p:txBody>
      </p:sp>
      <p:pic>
        <p:nvPicPr>
          <p:cNvPr id="48" name="Google Shape;48;g2f915f4d7bc_0_465"/>
          <p:cNvPicPr preferRelativeResize="0"/>
          <p:nvPr/>
        </p:nvPicPr>
        <p:blipFill rotWithShape="1">
          <a:blip r:embed="rId3">
            <a:alphaModFix/>
          </a:blip>
          <a:srcRect b="0" l="0" r="0" t="0"/>
          <a:stretch/>
        </p:blipFill>
        <p:spPr>
          <a:xfrm>
            <a:off x="6950312" y="64967"/>
            <a:ext cx="5228731" cy="6609116"/>
          </a:xfrm>
          <a:prstGeom prst="rect">
            <a:avLst/>
          </a:prstGeom>
          <a:noFill/>
          <a:ln>
            <a:noFill/>
          </a:ln>
        </p:spPr>
      </p:pic>
      <p:pic>
        <p:nvPicPr>
          <p:cNvPr id="49" name="Google Shape;49;g2f915f4d7bc_0_465"/>
          <p:cNvPicPr preferRelativeResize="0"/>
          <p:nvPr/>
        </p:nvPicPr>
        <p:blipFill rotWithShape="1">
          <a:blip r:embed="rId4">
            <a:alphaModFix/>
          </a:blip>
          <a:srcRect b="0" l="0" r="0" t="0"/>
          <a:stretch/>
        </p:blipFill>
        <p:spPr>
          <a:xfrm>
            <a:off x="809292" y="3862685"/>
            <a:ext cx="6141019" cy="2811398"/>
          </a:xfrm>
          <a:prstGeom prst="rect">
            <a:avLst/>
          </a:prstGeom>
          <a:noFill/>
          <a:ln>
            <a:noFill/>
          </a:ln>
        </p:spPr>
      </p:pic>
      <p:sp>
        <p:nvSpPr>
          <p:cNvPr id="50" name="Google Shape;50;g2f915f4d7bc_0_465"/>
          <p:cNvSpPr txBox="1"/>
          <p:nvPr>
            <p:ph type="title"/>
          </p:nvPr>
        </p:nvSpPr>
        <p:spPr>
          <a:xfrm>
            <a:off x="838200" y="365125"/>
            <a:ext cx="5753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mn-MN">
                <a:latin typeface="Calibri"/>
                <a:ea typeface="Calibri"/>
                <a:cs typeface="Calibri"/>
                <a:sym typeface="Calibri"/>
              </a:rPr>
              <a:t>Floating элементүүд</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f915f4d7bc_0_197"/>
          <p:cNvSpPr txBox="1"/>
          <p:nvPr>
            <p:ph type="title"/>
          </p:nvPr>
        </p:nvSpPr>
        <p:spPr>
          <a:xfrm>
            <a:off x="1117600" y="365125"/>
            <a:ext cx="140208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mn-MN"/>
              <a:t>CSS Frameworks</a:t>
            </a:r>
            <a:endParaRPr/>
          </a:p>
        </p:txBody>
      </p:sp>
      <p:sp>
        <p:nvSpPr>
          <p:cNvPr id="175" name="Google Shape;175;g2f915f4d7bc_0_197"/>
          <p:cNvSpPr txBox="1"/>
          <p:nvPr>
            <p:ph idx="1" type="body"/>
          </p:nvPr>
        </p:nvSpPr>
        <p:spPr>
          <a:xfrm>
            <a:off x="1188725" y="1690825"/>
            <a:ext cx="9675000" cy="4351200"/>
          </a:xfrm>
          <a:prstGeom prst="rect">
            <a:avLst/>
          </a:prstGeom>
          <a:noFill/>
          <a:ln>
            <a:noFill/>
          </a:ln>
        </p:spPr>
        <p:txBody>
          <a:bodyPr anchorCtr="0" anchor="t" bIns="45700" lIns="91425" spcFirstLastPara="1" rIns="91425" wrap="square" tIns="45700">
            <a:normAutofit/>
          </a:bodyPr>
          <a:lstStyle/>
          <a:p>
            <a:pPr indent="-282575" lvl="0" marL="365125" rtl="0" algn="l">
              <a:spcBef>
                <a:spcPts val="0"/>
              </a:spcBef>
              <a:spcAft>
                <a:spcPts val="0"/>
              </a:spcAft>
              <a:buSzPts val="1600"/>
              <a:buChar char="•"/>
            </a:pPr>
            <a:r>
              <a:rPr lang="mn-MN"/>
              <a:t>A </a:t>
            </a:r>
            <a:r>
              <a:rPr b="1" lang="mn-MN"/>
              <a:t>CSS framework </a:t>
            </a:r>
            <a:r>
              <a:rPr lang="mn-MN"/>
              <a:t>is a precreated set of CSS classes or other software tools that make it easier to use and work with CSS.</a:t>
            </a:r>
            <a:endParaRPr/>
          </a:p>
          <a:p>
            <a:pPr indent="-282575" lvl="0" marL="365125" rtl="0" algn="l">
              <a:spcBef>
                <a:spcPts val="600"/>
              </a:spcBef>
              <a:spcAft>
                <a:spcPts val="0"/>
              </a:spcAft>
              <a:buSzPts val="1600"/>
              <a:buChar char="•"/>
            </a:pPr>
            <a:r>
              <a:rPr lang="mn-MN"/>
              <a:t>They are two main types of CSS framework:</a:t>
            </a:r>
            <a:endParaRPr/>
          </a:p>
          <a:p>
            <a:pPr indent="-342900" lvl="1" marL="617537" rtl="0" algn="l">
              <a:spcBef>
                <a:spcPts val="550"/>
              </a:spcBef>
              <a:spcAft>
                <a:spcPts val="0"/>
              </a:spcAft>
              <a:buSzPts val="1800"/>
              <a:buFont typeface="Arial"/>
              <a:buChar char="•"/>
            </a:pPr>
            <a:r>
              <a:rPr lang="mn-MN"/>
              <a:t>Grid systems </a:t>
            </a:r>
            <a:endParaRPr/>
          </a:p>
          <a:p>
            <a:pPr indent="-342900" lvl="1" marL="617537" rtl="0" algn="l">
              <a:spcBef>
                <a:spcPts val="550"/>
              </a:spcBef>
              <a:spcAft>
                <a:spcPts val="0"/>
              </a:spcAft>
              <a:buSzPts val="1800"/>
              <a:buFont typeface="Arial"/>
              <a:buChar char="•"/>
            </a:pPr>
            <a:r>
              <a:rPr lang="mn-MN"/>
              <a:t>CSS preprocessors.</a:t>
            </a:r>
            <a:endParaRPr/>
          </a:p>
        </p:txBody>
      </p:sp>
      <p:sp>
        <p:nvSpPr>
          <p:cNvPr id="176" name="Google Shape;176;g2f915f4d7bc_0_197"/>
          <p:cNvSpPr txBox="1"/>
          <p:nvPr>
            <p:ph idx="12" type="sldNum"/>
          </p:nvPr>
        </p:nvSpPr>
        <p:spPr>
          <a:xfrm>
            <a:off x="11480800" y="6356350"/>
            <a:ext cx="3657600" cy="365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f915f4d7bc_0_203"/>
          <p:cNvSpPr txBox="1"/>
          <p:nvPr>
            <p:ph type="title"/>
          </p:nvPr>
        </p:nvSpPr>
        <p:spPr>
          <a:xfrm>
            <a:off x="1117600" y="365125"/>
            <a:ext cx="140208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mn-MN"/>
              <a:t>Grid Systems</a:t>
            </a:r>
            <a:endParaRPr/>
          </a:p>
        </p:txBody>
      </p:sp>
      <p:sp>
        <p:nvSpPr>
          <p:cNvPr id="182" name="Google Shape;182;g2f915f4d7bc_0_203"/>
          <p:cNvSpPr txBox="1"/>
          <p:nvPr>
            <p:ph idx="1" type="body"/>
          </p:nvPr>
        </p:nvSpPr>
        <p:spPr>
          <a:xfrm>
            <a:off x="994425" y="1690825"/>
            <a:ext cx="7480200" cy="4351200"/>
          </a:xfrm>
          <a:prstGeom prst="rect">
            <a:avLst/>
          </a:prstGeom>
          <a:noFill/>
          <a:ln>
            <a:noFill/>
          </a:ln>
        </p:spPr>
        <p:txBody>
          <a:bodyPr anchorCtr="0" anchor="t" bIns="45700" lIns="91425" spcFirstLastPara="1" rIns="91425" wrap="square" tIns="45700">
            <a:normAutofit fontScale="92500" lnSpcReduction="20000"/>
          </a:bodyPr>
          <a:lstStyle/>
          <a:p>
            <a:pPr indent="-274955" lvl="0" marL="365125" rtl="0" algn="l">
              <a:spcBef>
                <a:spcPts val="0"/>
              </a:spcBef>
              <a:spcAft>
                <a:spcPts val="0"/>
              </a:spcAft>
              <a:buSzPct val="57142"/>
              <a:buChar char="•"/>
            </a:pPr>
            <a:r>
              <a:rPr b="1" lang="mn-MN"/>
              <a:t>Grid systems </a:t>
            </a:r>
            <a:r>
              <a:rPr lang="mn-MN"/>
              <a:t>make it easier to create multicolumn layouts. Some of the most popular are </a:t>
            </a:r>
            <a:endParaRPr/>
          </a:p>
          <a:p>
            <a:pPr indent="-334327" lvl="1" marL="617537" rtl="0" algn="l">
              <a:spcBef>
                <a:spcPts val="550"/>
              </a:spcBef>
              <a:spcAft>
                <a:spcPts val="0"/>
              </a:spcAft>
              <a:buSzPct val="75000"/>
              <a:buFont typeface="Arial"/>
              <a:buChar char="•"/>
            </a:pPr>
            <a:r>
              <a:rPr lang="mn-MN"/>
              <a:t>Bootstrap (</a:t>
            </a:r>
            <a:r>
              <a:rPr b="1" lang="mn-MN"/>
              <a:t>twitter.github.com/bootstrap</a:t>
            </a:r>
            <a:r>
              <a:rPr lang="mn-MN"/>
              <a:t>)</a:t>
            </a:r>
            <a:endParaRPr/>
          </a:p>
          <a:p>
            <a:pPr indent="-334327" lvl="1" marL="617537" rtl="0" algn="l">
              <a:spcBef>
                <a:spcPts val="550"/>
              </a:spcBef>
              <a:spcAft>
                <a:spcPts val="0"/>
              </a:spcAft>
              <a:buSzPct val="75000"/>
              <a:buFont typeface="Arial"/>
              <a:buChar char="•"/>
            </a:pPr>
            <a:r>
              <a:rPr lang="mn-MN"/>
              <a:t>Material UI</a:t>
            </a:r>
            <a:endParaRPr/>
          </a:p>
          <a:p>
            <a:pPr indent="-334327" lvl="1" marL="617537" rtl="0" algn="l">
              <a:spcBef>
                <a:spcPts val="550"/>
              </a:spcBef>
              <a:spcAft>
                <a:spcPts val="0"/>
              </a:spcAft>
              <a:buSzPct val="75000"/>
              <a:buFont typeface="Arial"/>
              <a:buChar char="•"/>
            </a:pPr>
            <a:r>
              <a:rPr lang="mn-MN"/>
              <a:t>Tailwind</a:t>
            </a:r>
            <a:endParaRPr/>
          </a:p>
          <a:p>
            <a:pPr indent="-274955" lvl="0" marL="365125" rtl="0" algn="l">
              <a:spcBef>
                <a:spcPts val="600"/>
              </a:spcBef>
              <a:spcAft>
                <a:spcPts val="0"/>
              </a:spcAft>
              <a:buSzPct val="57142"/>
              <a:buChar char="•"/>
            </a:pPr>
            <a:r>
              <a:rPr lang="mn-MN"/>
              <a:t>Print designers typically use grids as a way to achieve visual uniformity in a design. In print design, the very first thing a designer may do is to construct, for instance, a 5- or 7- or 12-column grid. The rest of the document, whether it be text or graphics, will be aligned and sized according to the grid</a:t>
            </a:r>
            <a:endParaRPr/>
          </a:p>
          <a:p>
            <a:pPr indent="-180975" lvl="0" marL="365125" rtl="0" algn="l">
              <a:spcBef>
                <a:spcPts val="600"/>
              </a:spcBef>
              <a:spcAft>
                <a:spcPts val="0"/>
              </a:spcAft>
              <a:buSzPct val="57142"/>
              <a:buNone/>
            </a:pPr>
            <a:r>
              <a:t/>
            </a:r>
            <a:endParaRPr/>
          </a:p>
        </p:txBody>
      </p:sp>
      <p:sp>
        <p:nvSpPr>
          <p:cNvPr id="183" name="Google Shape;183;g2f915f4d7bc_0_203"/>
          <p:cNvSpPr txBox="1"/>
          <p:nvPr>
            <p:ph idx="12" type="sldNum"/>
          </p:nvPr>
        </p:nvSpPr>
        <p:spPr>
          <a:xfrm>
            <a:off x="11480800" y="6356350"/>
            <a:ext cx="3657600" cy="365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f915f4d7bc_0_209"/>
          <p:cNvSpPr/>
          <p:nvPr/>
        </p:nvSpPr>
        <p:spPr>
          <a:xfrm>
            <a:off x="914400" y="76200"/>
            <a:ext cx="9810900" cy="6165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What</a:t>
            </a:r>
            <a:endParaRPr/>
          </a:p>
        </p:txBody>
      </p:sp>
      <p:sp>
        <p:nvSpPr>
          <p:cNvPr id="189" name="Google Shape;189;g2f915f4d7bc_0_209"/>
          <p:cNvSpPr/>
          <p:nvPr/>
        </p:nvSpPr>
        <p:spPr>
          <a:xfrm>
            <a:off x="6096000" y="6309320"/>
            <a:ext cx="5762400" cy="27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mn-MN" sz="1800">
                <a:solidFill>
                  <a:schemeClr val="dk1"/>
                </a:solidFill>
                <a:latin typeface="Arial"/>
                <a:ea typeface="Arial"/>
                <a:cs typeface="Arial"/>
                <a:sym typeface="Arial"/>
              </a:rPr>
              <a:t>Source: </a:t>
            </a:r>
            <a:r>
              <a:rPr lang="mn-MN" sz="1800" u="sng">
                <a:solidFill>
                  <a:srgbClr val="0044FE"/>
                </a:solidFill>
                <a:latin typeface="Arial"/>
                <a:ea typeface="Arial"/>
                <a:cs typeface="Arial"/>
                <a:sym typeface="Arial"/>
                <a:hlinkClick r:id="rId3">
                  <a:extLst>
                    <a:ext uri="{A12FA001-AC4F-418D-AE19-62706E023703}">
                      <ahyp:hlinkClr val="tx"/>
                    </a:ext>
                  </a:extLst>
                </a:hlinkClick>
              </a:rPr>
              <a:t>http://twitter.github.com/bootstrap/</a:t>
            </a:r>
            <a:endParaRPr sz="1800" u="sng">
              <a:solidFill>
                <a:srgbClr val="0044FE"/>
              </a:solidFill>
              <a:latin typeface="Arial"/>
              <a:ea typeface="Arial"/>
              <a:cs typeface="Arial"/>
              <a:sym typeface="Arial"/>
            </a:endParaRPr>
          </a:p>
        </p:txBody>
      </p:sp>
      <p:pic>
        <p:nvPicPr>
          <p:cNvPr id="190" name="Google Shape;190;g2f915f4d7bc_0_209"/>
          <p:cNvPicPr preferRelativeResize="0"/>
          <p:nvPr/>
        </p:nvPicPr>
        <p:blipFill rotWithShape="1">
          <a:blip r:embed="rId4">
            <a:alphaModFix/>
          </a:blip>
          <a:srcRect b="0" l="0" r="0" t="0"/>
          <a:stretch/>
        </p:blipFill>
        <p:spPr>
          <a:xfrm>
            <a:off x="1199456" y="1340768"/>
            <a:ext cx="7697392" cy="42706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f915f4d7bc_0_215"/>
          <p:cNvSpPr txBox="1"/>
          <p:nvPr>
            <p:ph idx="1" type="body"/>
          </p:nvPr>
        </p:nvSpPr>
        <p:spPr>
          <a:xfrm>
            <a:off x="911424" y="1700808"/>
            <a:ext cx="10544100" cy="3733800"/>
          </a:xfrm>
          <a:prstGeom prst="rect">
            <a:avLst/>
          </a:prstGeom>
          <a:noFill/>
          <a:ln>
            <a:noFill/>
          </a:ln>
        </p:spPr>
        <p:txBody>
          <a:bodyPr anchorCtr="0" anchor="t" bIns="45700" lIns="91425" spcFirstLastPara="1" rIns="91425" wrap="square" tIns="45700">
            <a:normAutofit/>
          </a:bodyPr>
          <a:lstStyle/>
          <a:p>
            <a:pPr indent="-127000" lvl="0" marL="0" rtl="0" algn="l">
              <a:spcBef>
                <a:spcPts val="0"/>
              </a:spcBef>
              <a:spcAft>
                <a:spcPts val="0"/>
              </a:spcAft>
              <a:buSzPts val="2000"/>
              <a:buChar char="•"/>
            </a:pPr>
            <a:r>
              <a:rPr lang="mn-MN" sz="2500">
                <a:latin typeface="Quattrocento Sans"/>
                <a:ea typeface="Quattrocento Sans"/>
                <a:cs typeface="Quattrocento Sans"/>
                <a:sym typeface="Quattrocento Sans"/>
              </a:rPr>
              <a:t> A freely available design framework for websites and web applications</a:t>
            </a:r>
            <a:endParaRPr/>
          </a:p>
          <a:p>
            <a:pPr indent="-127000" lvl="0" marL="0" rtl="0" algn="l">
              <a:spcBef>
                <a:spcPts val="600"/>
              </a:spcBef>
              <a:spcAft>
                <a:spcPts val="0"/>
              </a:spcAft>
              <a:buSzPts val="2000"/>
              <a:buChar char="•"/>
            </a:pPr>
            <a:r>
              <a:rPr lang="mn-MN" sz="2500">
                <a:latin typeface="Quattrocento Sans"/>
                <a:ea typeface="Quattrocento Sans"/>
                <a:cs typeface="Quattrocento Sans"/>
                <a:sym typeface="Quattrocento Sans"/>
              </a:rPr>
              <a:t> Based upon HTML5, CSS and JavaScript</a:t>
            </a:r>
            <a:endParaRPr/>
          </a:p>
          <a:p>
            <a:pPr indent="-127000" lvl="0" marL="0" rtl="0" algn="l">
              <a:spcBef>
                <a:spcPts val="600"/>
              </a:spcBef>
              <a:spcAft>
                <a:spcPts val="0"/>
              </a:spcAft>
              <a:buSzPts val="2000"/>
              <a:buChar char="•"/>
            </a:pPr>
            <a:r>
              <a:rPr lang="mn-MN" sz="2500">
                <a:latin typeface="Quattrocento Sans"/>
                <a:ea typeface="Quattrocento Sans"/>
                <a:cs typeface="Quattrocento Sans"/>
                <a:sym typeface="Quattrocento Sans"/>
              </a:rPr>
              <a:t>Supports all major browsers (even IE7!)</a:t>
            </a:r>
            <a:endParaRPr/>
          </a:p>
          <a:p>
            <a:pPr indent="-127000" lvl="0" marL="0" rtl="0" algn="l">
              <a:spcBef>
                <a:spcPts val="600"/>
              </a:spcBef>
              <a:spcAft>
                <a:spcPts val="0"/>
              </a:spcAft>
              <a:buSzPts val="2000"/>
              <a:buChar char="•"/>
            </a:pPr>
            <a:r>
              <a:rPr lang="mn-MN" sz="2500">
                <a:latin typeface="Quattrocento Sans"/>
                <a:ea typeface="Quattrocento Sans"/>
                <a:cs typeface="Quattrocento Sans"/>
                <a:sym typeface="Quattrocento Sans"/>
              </a:rPr>
              <a:t>Released on GitHub in August 2011</a:t>
            </a:r>
            <a:endParaRPr/>
          </a:p>
          <a:p>
            <a:pPr indent="0" lvl="0" marL="0" rtl="0" algn="l">
              <a:spcBef>
                <a:spcPts val="600"/>
              </a:spcBef>
              <a:spcAft>
                <a:spcPts val="0"/>
              </a:spcAft>
              <a:buSzPts val="2000"/>
              <a:buNone/>
            </a:pPr>
            <a:r>
              <a:t/>
            </a:r>
            <a:endParaRPr sz="2500">
              <a:latin typeface="Quattrocento Sans"/>
              <a:ea typeface="Quattrocento Sans"/>
              <a:cs typeface="Quattrocento Sans"/>
              <a:sym typeface="Quattrocento Sans"/>
            </a:endParaRPr>
          </a:p>
          <a:p>
            <a:pPr indent="0" lvl="0" marL="0" rtl="0" algn="l">
              <a:spcBef>
                <a:spcPts val="600"/>
              </a:spcBef>
              <a:spcAft>
                <a:spcPts val="0"/>
              </a:spcAft>
              <a:buSzPts val="2000"/>
              <a:buNone/>
            </a:pPr>
            <a:r>
              <a:t/>
            </a:r>
            <a:endParaRPr sz="2500">
              <a:latin typeface="Quattrocento Sans"/>
              <a:ea typeface="Quattrocento Sans"/>
              <a:cs typeface="Quattrocento Sans"/>
              <a:sym typeface="Quattrocento Sans"/>
            </a:endParaRPr>
          </a:p>
        </p:txBody>
      </p:sp>
      <p:sp>
        <p:nvSpPr>
          <p:cNvPr id="196" name="Google Shape;196;g2f915f4d7bc_0_215"/>
          <p:cNvSpPr txBox="1"/>
          <p:nvPr>
            <p:ph type="title"/>
          </p:nvPr>
        </p:nvSpPr>
        <p:spPr>
          <a:xfrm>
            <a:off x="761964" y="188640"/>
            <a:ext cx="11239500" cy="510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mn-MN"/>
              <a:t>Twitter Bootstrap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f915f4d7bc_0_220"/>
          <p:cNvSpPr txBox="1"/>
          <p:nvPr>
            <p:ph type="title"/>
          </p:nvPr>
        </p:nvSpPr>
        <p:spPr>
          <a:xfrm>
            <a:off x="1117600" y="365125"/>
            <a:ext cx="140208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mn-MN"/>
              <a:t>Created By</a:t>
            </a:r>
            <a:endParaRPr/>
          </a:p>
        </p:txBody>
      </p:sp>
      <p:pic>
        <p:nvPicPr>
          <p:cNvPr id="203" name="Google Shape;203;g2f915f4d7bc_0_220"/>
          <p:cNvPicPr preferRelativeResize="0"/>
          <p:nvPr/>
        </p:nvPicPr>
        <p:blipFill rotWithShape="1">
          <a:blip r:embed="rId3">
            <a:alphaModFix/>
          </a:blip>
          <a:srcRect b="0" l="0" r="0" t="0"/>
          <a:stretch/>
        </p:blipFill>
        <p:spPr>
          <a:xfrm>
            <a:off x="1117600" y="1556792"/>
            <a:ext cx="4619880" cy="1362600"/>
          </a:xfrm>
          <a:prstGeom prst="rect">
            <a:avLst/>
          </a:prstGeom>
          <a:noFill/>
          <a:ln>
            <a:noFill/>
          </a:ln>
        </p:spPr>
      </p:pic>
      <p:pic>
        <p:nvPicPr>
          <p:cNvPr id="204" name="Google Shape;204;g2f915f4d7bc_0_220"/>
          <p:cNvPicPr preferRelativeResize="0"/>
          <p:nvPr/>
        </p:nvPicPr>
        <p:blipFill rotWithShape="1">
          <a:blip r:embed="rId4">
            <a:alphaModFix/>
          </a:blip>
          <a:srcRect b="0" l="0" r="0" t="0"/>
          <a:stretch/>
        </p:blipFill>
        <p:spPr>
          <a:xfrm>
            <a:off x="1101715" y="3212976"/>
            <a:ext cx="5218920" cy="136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f915f4d7bc_0_227"/>
          <p:cNvSpPr/>
          <p:nvPr/>
        </p:nvSpPr>
        <p:spPr>
          <a:xfrm>
            <a:off x="900741" y="317599"/>
            <a:ext cx="9810900" cy="447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Why</a:t>
            </a:r>
            <a:endParaRPr/>
          </a:p>
        </p:txBody>
      </p:sp>
      <p:sp>
        <p:nvSpPr>
          <p:cNvPr id="210" name="Google Shape;210;g2f915f4d7bc_0_227"/>
          <p:cNvSpPr/>
          <p:nvPr/>
        </p:nvSpPr>
        <p:spPr>
          <a:xfrm>
            <a:off x="922967" y="1460599"/>
            <a:ext cx="6886500" cy="5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mn-MN" sz="2500">
                <a:solidFill>
                  <a:schemeClr val="dk1"/>
                </a:solidFill>
                <a:latin typeface="Quattrocento Sans"/>
                <a:ea typeface="Quattrocento Sans"/>
                <a:cs typeface="Quattrocento Sans"/>
                <a:sym typeface="Quattrocento Sans"/>
              </a:rPr>
              <a:t>Reason #1: Rich Features</a:t>
            </a:r>
            <a:endParaRPr/>
          </a:p>
        </p:txBody>
      </p:sp>
      <p:pic>
        <p:nvPicPr>
          <p:cNvPr id="211" name="Google Shape;211;g2f915f4d7bc_0_227"/>
          <p:cNvPicPr preferRelativeResize="0"/>
          <p:nvPr/>
        </p:nvPicPr>
        <p:blipFill rotWithShape="1">
          <a:blip r:embed="rId3">
            <a:alphaModFix/>
          </a:blip>
          <a:srcRect b="0" l="0" r="0" t="0"/>
          <a:stretch/>
        </p:blipFill>
        <p:spPr>
          <a:xfrm>
            <a:off x="815413" y="1993999"/>
            <a:ext cx="8343583" cy="39552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github-forked.png" id="216" name="Google Shape;216;g2f915f4d7bc_0_233"/>
          <p:cNvPicPr preferRelativeResize="0"/>
          <p:nvPr/>
        </p:nvPicPr>
        <p:blipFill rotWithShape="1">
          <a:blip r:embed="rId3">
            <a:alphaModFix/>
          </a:blip>
          <a:srcRect b="0" l="0" r="0" t="0"/>
          <a:stretch/>
        </p:blipFill>
        <p:spPr>
          <a:xfrm>
            <a:off x="1178983" y="1943867"/>
            <a:ext cx="7345363" cy="4761732"/>
          </a:xfrm>
          <a:prstGeom prst="rect">
            <a:avLst/>
          </a:prstGeom>
          <a:noFill/>
          <a:ln>
            <a:noFill/>
          </a:ln>
        </p:spPr>
      </p:pic>
      <p:sp>
        <p:nvSpPr>
          <p:cNvPr id="217" name="Google Shape;217;g2f915f4d7bc_0_233"/>
          <p:cNvSpPr/>
          <p:nvPr/>
        </p:nvSpPr>
        <p:spPr>
          <a:xfrm>
            <a:off x="1103445" y="228600"/>
            <a:ext cx="9810900" cy="5361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Why</a:t>
            </a:r>
            <a:endParaRPr/>
          </a:p>
        </p:txBody>
      </p:sp>
      <p:sp>
        <p:nvSpPr>
          <p:cNvPr id="218" name="Google Shape;218;g2f915f4d7bc_0_233"/>
          <p:cNvSpPr/>
          <p:nvPr/>
        </p:nvSpPr>
        <p:spPr>
          <a:xfrm>
            <a:off x="1205045" y="1295400"/>
            <a:ext cx="4500300" cy="5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mn-MN" sz="2500">
                <a:solidFill>
                  <a:schemeClr val="dk1"/>
                </a:solidFill>
                <a:latin typeface="Quattrocento Sans"/>
                <a:ea typeface="Quattrocento Sans"/>
                <a:cs typeface="Quattrocento Sans"/>
                <a:sym typeface="Quattrocento Sans"/>
              </a:rPr>
              <a:t>Reason #2: Popularity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g2f915f4d7bc_0_239"/>
          <p:cNvPicPr preferRelativeResize="0"/>
          <p:nvPr/>
        </p:nvPicPr>
        <p:blipFill rotWithShape="1">
          <a:blip r:embed="rId3">
            <a:alphaModFix/>
          </a:blip>
          <a:srcRect b="0" l="0" r="0" t="0"/>
          <a:stretch/>
        </p:blipFill>
        <p:spPr>
          <a:xfrm>
            <a:off x="4952172" y="3295982"/>
            <a:ext cx="2293200" cy="2293200"/>
          </a:xfrm>
          <a:prstGeom prst="roundRect">
            <a:avLst>
              <a:gd fmla="val 4167" name="adj"/>
            </a:avLst>
          </a:prstGeom>
          <a:solidFill>
            <a:srgbClr val="FFFFFF"/>
          </a:solidFill>
          <a:ln cap="sq" cmpd="sng" w="76200">
            <a:solidFill>
              <a:srgbClr val="EAEAEA"/>
            </a:solidFill>
            <a:prstDash val="solid"/>
            <a:miter lim="800000"/>
            <a:headEnd len="sm" w="sm" type="none"/>
            <a:tailEnd len="sm" w="sm" type="none"/>
          </a:ln>
          <a:effectLst>
            <a:reflection blurRad="0" dir="5400000" dist="5000" endA="0" endPos="28000" fadeDir="5400012" kx="0" rotWithShape="0" algn="bl" stA="33000" stPos="0" sy="-100000" ky="0"/>
          </a:effectLst>
        </p:spPr>
      </p:pic>
      <p:pic>
        <p:nvPicPr>
          <p:cNvPr id="224" name="Google Shape;224;g2f915f4d7bc_0_239"/>
          <p:cNvPicPr preferRelativeResize="0"/>
          <p:nvPr/>
        </p:nvPicPr>
        <p:blipFill rotWithShape="1">
          <a:blip r:embed="rId4">
            <a:alphaModFix/>
          </a:blip>
          <a:srcRect b="0" l="0" r="0" t="0"/>
          <a:stretch/>
        </p:blipFill>
        <p:spPr>
          <a:xfrm>
            <a:off x="1205044" y="3295982"/>
            <a:ext cx="2286000" cy="2286000"/>
          </a:xfrm>
          <a:prstGeom prst="roundRect">
            <a:avLst>
              <a:gd fmla="val 4167" name="adj"/>
            </a:avLst>
          </a:prstGeom>
          <a:solidFill>
            <a:srgbClr val="FFFFFF"/>
          </a:solidFill>
          <a:ln cap="sq" cmpd="sng" w="76200">
            <a:solidFill>
              <a:srgbClr val="EAEAEA"/>
            </a:solidFill>
            <a:prstDash val="solid"/>
            <a:miter lim="800000"/>
            <a:headEnd len="sm" w="sm" type="none"/>
            <a:tailEnd len="sm" w="sm" type="none"/>
          </a:ln>
          <a:effectLst>
            <a:reflection blurRad="0" dir="5400000" dist="5000" endA="0" endPos="28000" fadeDir="5400012" kx="0" rotWithShape="0" algn="bl" stA="33000" stPos="0" sy="-100000" ky="0"/>
          </a:effectLst>
        </p:spPr>
      </p:pic>
      <p:pic>
        <p:nvPicPr>
          <p:cNvPr id="225" name="Google Shape;225;g2f915f4d7bc_0_239"/>
          <p:cNvPicPr preferRelativeResize="0"/>
          <p:nvPr/>
        </p:nvPicPr>
        <p:blipFill rotWithShape="1">
          <a:blip r:embed="rId5">
            <a:alphaModFix/>
          </a:blip>
          <a:srcRect b="0" l="0" r="0" t="0"/>
          <a:stretch/>
        </p:blipFill>
        <p:spPr>
          <a:xfrm>
            <a:off x="8723445" y="3303240"/>
            <a:ext cx="2286000" cy="2286000"/>
          </a:xfrm>
          <a:prstGeom prst="roundRect">
            <a:avLst>
              <a:gd fmla="val 4167" name="adj"/>
            </a:avLst>
          </a:prstGeom>
          <a:solidFill>
            <a:srgbClr val="FFFFFF"/>
          </a:solidFill>
          <a:ln cap="sq" cmpd="sng" w="76200">
            <a:solidFill>
              <a:srgbClr val="EAEAEA"/>
            </a:solidFill>
            <a:prstDash val="solid"/>
            <a:miter lim="800000"/>
            <a:headEnd len="sm" w="sm" type="none"/>
            <a:tailEnd len="sm" w="sm" type="none"/>
          </a:ln>
          <a:effectLst>
            <a:reflection blurRad="0" dir="5400000" dist="5000" endA="0" endPos="28000" fadeDir="5400012" kx="0" rotWithShape="0" algn="bl" stA="33000" stPos="0" sy="-100000" ky="0"/>
          </a:effectLst>
        </p:spPr>
      </p:pic>
      <p:sp>
        <p:nvSpPr>
          <p:cNvPr id="226" name="Google Shape;226;g2f915f4d7bc_0_239"/>
          <p:cNvSpPr txBox="1"/>
          <p:nvPr/>
        </p:nvSpPr>
        <p:spPr>
          <a:xfrm>
            <a:off x="1814645" y="2229182"/>
            <a:ext cx="97536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mn-MN" sz="5400">
                <a:solidFill>
                  <a:schemeClr val="dk1"/>
                </a:solidFill>
                <a:latin typeface="Quattrocento Sans"/>
                <a:ea typeface="Quattrocento Sans"/>
                <a:cs typeface="Quattrocento Sans"/>
                <a:sym typeface="Quattrocento Sans"/>
              </a:rPr>
              <a:t>Also MSIE and Opera</a:t>
            </a:r>
            <a:endParaRPr/>
          </a:p>
        </p:txBody>
      </p:sp>
      <p:sp>
        <p:nvSpPr>
          <p:cNvPr id="227" name="Google Shape;227;g2f915f4d7bc_0_239"/>
          <p:cNvSpPr/>
          <p:nvPr/>
        </p:nvSpPr>
        <p:spPr>
          <a:xfrm>
            <a:off x="1103445" y="324182"/>
            <a:ext cx="9810900" cy="4404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Why</a:t>
            </a:r>
            <a:endParaRPr/>
          </a:p>
        </p:txBody>
      </p:sp>
      <p:sp>
        <p:nvSpPr>
          <p:cNvPr id="228" name="Google Shape;228;g2f915f4d7bc_0_239"/>
          <p:cNvSpPr/>
          <p:nvPr/>
        </p:nvSpPr>
        <p:spPr>
          <a:xfrm>
            <a:off x="1205045" y="1390982"/>
            <a:ext cx="7620000" cy="5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mn-MN" sz="2500">
                <a:solidFill>
                  <a:schemeClr val="dk1"/>
                </a:solidFill>
                <a:latin typeface="Quattrocento Sans"/>
                <a:ea typeface="Quattrocento Sans"/>
                <a:cs typeface="Quattrocento Sans"/>
                <a:sym typeface="Quattrocento Sans"/>
              </a:rPr>
              <a:t>Reason #3: Browser Support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2f915f4d7bc_0_248"/>
          <p:cNvPicPr preferRelativeResize="0"/>
          <p:nvPr>
            <p:ph idx="1" type="body"/>
          </p:nvPr>
        </p:nvPicPr>
        <p:blipFill rotWithShape="1">
          <a:blip r:embed="rId3">
            <a:alphaModFix/>
          </a:blip>
          <a:srcRect b="0" l="0" r="0" t="0"/>
          <a:stretch/>
        </p:blipFill>
        <p:spPr>
          <a:xfrm>
            <a:off x="1296453" y="2738189"/>
            <a:ext cx="10080000" cy="2562900"/>
          </a:xfrm>
          <a:prstGeom prst="rect">
            <a:avLst/>
          </a:prstGeom>
          <a:noFill/>
          <a:ln>
            <a:noFill/>
          </a:ln>
        </p:spPr>
      </p:pic>
      <p:sp>
        <p:nvSpPr>
          <p:cNvPr id="234" name="Google Shape;234;g2f915f4d7bc_0_248"/>
          <p:cNvSpPr/>
          <p:nvPr/>
        </p:nvSpPr>
        <p:spPr>
          <a:xfrm>
            <a:off x="991653" y="452189"/>
            <a:ext cx="9810900" cy="3126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Why</a:t>
            </a:r>
            <a:endParaRPr/>
          </a:p>
        </p:txBody>
      </p:sp>
      <p:sp>
        <p:nvSpPr>
          <p:cNvPr id="235" name="Google Shape;235;g2f915f4d7bc_0_248"/>
          <p:cNvSpPr/>
          <p:nvPr/>
        </p:nvSpPr>
        <p:spPr>
          <a:xfrm>
            <a:off x="1093253" y="1518989"/>
            <a:ext cx="7620000" cy="5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mn-MN" sz="2500">
                <a:solidFill>
                  <a:schemeClr val="dk1"/>
                </a:solidFill>
                <a:latin typeface="Quattrocento Sans"/>
                <a:ea typeface="Quattrocento Sans"/>
                <a:cs typeface="Quattrocento Sans"/>
                <a:sym typeface="Quattrocento Sans"/>
              </a:rPr>
              <a:t>Reason #4: Glyph Icon Set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g2f915f4d7bc_0_254"/>
          <p:cNvPicPr preferRelativeResize="0"/>
          <p:nvPr/>
        </p:nvPicPr>
        <p:blipFill rotWithShape="1">
          <a:blip r:embed="rId3">
            <a:alphaModFix/>
          </a:blip>
          <a:srcRect b="0" l="0" r="0" t="0"/>
          <a:stretch/>
        </p:blipFill>
        <p:spPr>
          <a:xfrm>
            <a:off x="911424" y="1928566"/>
            <a:ext cx="8428036" cy="2790825"/>
          </a:xfrm>
          <a:prstGeom prst="rect">
            <a:avLst/>
          </a:prstGeom>
          <a:noFill/>
          <a:ln>
            <a:noFill/>
          </a:ln>
        </p:spPr>
      </p:pic>
      <p:sp>
        <p:nvSpPr>
          <p:cNvPr id="242" name="Google Shape;242;g2f915f4d7bc_0_254"/>
          <p:cNvSpPr/>
          <p:nvPr/>
        </p:nvSpPr>
        <p:spPr>
          <a:xfrm>
            <a:off x="911424" y="228600"/>
            <a:ext cx="9810900" cy="5361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Why</a:t>
            </a:r>
            <a:endParaRPr/>
          </a:p>
        </p:txBody>
      </p:sp>
      <p:sp>
        <p:nvSpPr>
          <p:cNvPr id="243" name="Google Shape;243;g2f915f4d7bc_0_254"/>
          <p:cNvSpPr/>
          <p:nvPr/>
        </p:nvSpPr>
        <p:spPr>
          <a:xfrm>
            <a:off x="1013024" y="1295400"/>
            <a:ext cx="7620000" cy="5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mn-MN" sz="2500">
                <a:solidFill>
                  <a:schemeClr val="dk1"/>
                </a:solidFill>
                <a:latin typeface="Quattrocento Sans"/>
                <a:ea typeface="Quattrocento Sans"/>
                <a:cs typeface="Quattrocento Sans"/>
                <a:sym typeface="Quattrocento Sans"/>
              </a:rPr>
              <a:t>Reason #5: Grid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Өнөөдрийн агуулга</a:t>
            </a:r>
            <a:endParaRPr>
              <a:latin typeface="Montserrat"/>
              <a:ea typeface="Montserrat"/>
              <a:cs typeface="Montserrat"/>
              <a:sym typeface="Montserrat"/>
            </a:endParaRPr>
          </a:p>
        </p:txBody>
      </p:sp>
      <p:sp>
        <p:nvSpPr>
          <p:cNvPr id="56" name="Google Shape;56;p3"/>
          <p:cNvSpPr txBox="1"/>
          <p:nvPr>
            <p:ph idx="1" type="body"/>
          </p:nvPr>
        </p:nvSpPr>
        <p:spPr>
          <a:xfrm>
            <a:off x="838200" y="1825625"/>
            <a:ext cx="10431900" cy="4351500"/>
          </a:xfrm>
          <a:prstGeom prst="rect">
            <a:avLst/>
          </a:prstGeom>
          <a:noFill/>
          <a:ln>
            <a:noFill/>
          </a:ln>
        </p:spPr>
        <p:txBody>
          <a:bodyPr anchorCtr="0" anchor="t" bIns="45700" lIns="91425" spcFirstLastPara="1" rIns="91425" wrap="square" tIns="45700">
            <a:normAutofit/>
          </a:bodyPr>
          <a:lstStyle/>
          <a:p>
            <a:pPr indent="-340360" lvl="0" marL="457200" rtl="0" algn="l">
              <a:lnSpc>
                <a:spcPct val="100000"/>
              </a:lnSpc>
              <a:spcBef>
                <a:spcPts val="0"/>
              </a:spcBef>
              <a:spcAft>
                <a:spcPts val="0"/>
              </a:spcAft>
              <a:buClr>
                <a:srgbClr val="3891A7"/>
              </a:buClr>
              <a:buSzPts val="1760"/>
              <a:buFont typeface="Montserrat"/>
              <a:buChar char="•"/>
            </a:pPr>
            <a:r>
              <a:rPr lang="mn-MN" sz="2200">
                <a:solidFill>
                  <a:srgbClr val="000000"/>
                </a:solidFill>
                <a:latin typeface="Montserrat"/>
                <a:ea typeface="Montserrat"/>
                <a:cs typeface="Montserrat"/>
                <a:sym typeface="Montserrat"/>
              </a:rPr>
              <a:t>What is Responsive Design</a:t>
            </a:r>
            <a:endParaRPr sz="2000">
              <a:solidFill>
                <a:srgbClr val="000000"/>
              </a:solidFill>
              <a:latin typeface="Montserrat"/>
              <a:ea typeface="Montserrat"/>
              <a:cs typeface="Montserrat"/>
              <a:sym typeface="Montserrat"/>
            </a:endParaRPr>
          </a:p>
          <a:p>
            <a:pPr indent="-340360" lvl="0" marL="457200" rtl="0" algn="l">
              <a:lnSpc>
                <a:spcPct val="100000"/>
              </a:lnSpc>
              <a:spcBef>
                <a:spcPts val="600"/>
              </a:spcBef>
              <a:spcAft>
                <a:spcPts val="0"/>
              </a:spcAft>
              <a:buClr>
                <a:srgbClr val="3891A7"/>
              </a:buClr>
              <a:buSzPts val="1760"/>
              <a:buFont typeface="Montserrat"/>
              <a:buChar char="•"/>
            </a:pPr>
            <a:r>
              <a:rPr lang="mn-MN" sz="2200">
                <a:solidFill>
                  <a:srgbClr val="000000"/>
                </a:solidFill>
                <a:latin typeface="Montserrat"/>
                <a:ea typeface="Montserrat"/>
                <a:cs typeface="Montserrat"/>
                <a:sym typeface="Montserrat"/>
              </a:rPr>
              <a:t>What it contains?</a:t>
            </a:r>
            <a:endParaRPr sz="2000">
              <a:solidFill>
                <a:srgbClr val="000000"/>
              </a:solidFill>
              <a:latin typeface="Montserrat"/>
              <a:ea typeface="Montserrat"/>
              <a:cs typeface="Montserrat"/>
              <a:sym typeface="Montserrat"/>
            </a:endParaRPr>
          </a:p>
          <a:p>
            <a:pPr indent="-340360" lvl="0" marL="457200" rtl="0" algn="l">
              <a:lnSpc>
                <a:spcPct val="100000"/>
              </a:lnSpc>
              <a:spcBef>
                <a:spcPts val="600"/>
              </a:spcBef>
              <a:spcAft>
                <a:spcPts val="0"/>
              </a:spcAft>
              <a:buClr>
                <a:srgbClr val="3891A7"/>
              </a:buClr>
              <a:buSzPts val="1760"/>
              <a:buFont typeface="Montserrat"/>
              <a:buChar char="•"/>
            </a:pPr>
            <a:r>
              <a:rPr lang="mn-MN" sz="2200">
                <a:solidFill>
                  <a:srgbClr val="000000"/>
                </a:solidFill>
                <a:latin typeface="Montserrat"/>
                <a:ea typeface="Montserrat"/>
                <a:cs typeface="Montserrat"/>
                <a:sym typeface="Montserrat"/>
              </a:rPr>
              <a:t>What tools or frameworks are best for responsive web design?</a:t>
            </a:r>
            <a:endParaRPr sz="2000">
              <a:solidFill>
                <a:srgbClr val="000000"/>
              </a:solidFill>
              <a:latin typeface="Montserrat"/>
              <a:ea typeface="Montserrat"/>
              <a:cs typeface="Montserrat"/>
              <a:sym typeface="Montserrat"/>
            </a:endParaRPr>
          </a:p>
          <a:p>
            <a:pPr indent="-340360" lvl="0" marL="457200" rtl="0" algn="l">
              <a:lnSpc>
                <a:spcPct val="100000"/>
              </a:lnSpc>
              <a:spcBef>
                <a:spcPts val="600"/>
              </a:spcBef>
              <a:spcAft>
                <a:spcPts val="0"/>
              </a:spcAft>
              <a:buClr>
                <a:srgbClr val="3891A7"/>
              </a:buClr>
              <a:buSzPts val="1760"/>
              <a:buFont typeface="Montserrat"/>
              <a:buChar char="•"/>
            </a:pPr>
            <a:r>
              <a:rPr lang="mn-MN" sz="2200">
                <a:solidFill>
                  <a:srgbClr val="000000"/>
                </a:solidFill>
                <a:latin typeface="Montserrat"/>
                <a:ea typeface="Montserrat"/>
                <a:cs typeface="Montserrat"/>
                <a:sym typeface="Montserrat"/>
              </a:rPr>
              <a:t>More ….</a:t>
            </a:r>
            <a:endParaRPr>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f915f4d7bc_0_268"/>
          <p:cNvSpPr txBox="1"/>
          <p:nvPr>
            <p:ph type="title"/>
          </p:nvPr>
        </p:nvSpPr>
        <p:spPr>
          <a:xfrm>
            <a:off x="1117600" y="365125"/>
            <a:ext cx="140208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mn-MN"/>
              <a:t>Grid Systems – Bootstrap</a:t>
            </a:r>
            <a:endParaRPr/>
          </a:p>
        </p:txBody>
      </p:sp>
      <p:sp>
        <p:nvSpPr>
          <p:cNvPr id="249" name="Google Shape;249;g2f915f4d7bc_0_268"/>
          <p:cNvSpPr txBox="1"/>
          <p:nvPr>
            <p:ph idx="12" type="sldNum"/>
          </p:nvPr>
        </p:nvSpPr>
        <p:spPr>
          <a:xfrm>
            <a:off x="11480800" y="6356350"/>
            <a:ext cx="3657600" cy="365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pic>
        <p:nvPicPr>
          <p:cNvPr descr="Screen Shot 2014-02-05 at 1.37.14 AM.png" id="250" name="Google Shape;250;g2f915f4d7bc_0_268"/>
          <p:cNvPicPr preferRelativeResize="0"/>
          <p:nvPr>
            <p:ph idx="1" type="body"/>
          </p:nvPr>
        </p:nvPicPr>
        <p:blipFill rotWithShape="1">
          <a:blip r:embed="rId3">
            <a:alphaModFix/>
          </a:blip>
          <a:srcRect b="-6792" l="0" r="0" t="-6792"/>
          <a:stretch/>
        </p:blipFill>
        <p:spPr>
          <a:xfrm>
            <a:off x="1312324" y="1052525"/>
            <a:ext cx="7386000" cy="5376900"/>
          </a:xfrm>
          <a:prstGeom prst="rect">
            <a:avLst/>
          </a:prstGeom>
          <a:noFill/>
          <a:ln>
            <a:noFill/>
          </a:ln>
        </p:spPr>
      </p:pic>
      <p:sp>
        <p:nvSpPr>
          <p:cNvPr id="251" name="Google Shape;251;g2f915f4d7bc_0_268"/>
          <p:cNvSpPr txBox="1"/>
          <p:nvPr/>
        </p:nvSpPr>
        <p:spPr>
          <a:xfrm>
            <a:off x="1312323" y="6244709"/>
            <a:ext cx="4025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mn-MN" sz="1800" u="sng">
                <a:solidFill>
                  <a:schemeClr val="dk1"/>
                </a:solidFill>
                <a:latin typeface="Arial"/>
                <a:ea typeface="Arial"/>
                <a:cs typeface="Arial"/>
                <a:sym typeface="Arial"/>
                <a:hlinkClick r:id="rId4">
                  <a:extLst>
                    <a:ext uri="{A12FA001-AC4F-418D-AE19-62706E023703}">
                      <ahyp:hlinkClr val="tx"/>
                    </a:ext>
                  </a:extLst>
                </a:hlinkClick>
              </a:rPr>
              <a:t>http://getbootstrap.com/css/</a:t>
            </a:r>
            <a:endParaRPr sz="1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f915f4d7bc_0_275"/>
          <p:cNvSpPr txBox="1"/>
          <p:nvPr>
            <p:ph idx="1" type="body"/>
          </p:nvPr>
        </p:nvSpPr>
        <p:spPr>
          <a:xfrm>
            <a:off x="815413" y="2276872"/>
            <a:ext cx="10972800" cy="533400"/>
          </a:xfrm>
          <a:prstGeom prst="rect">
            <a:avLst/>
          </a:prstGeom>
          <a:noFill/>
          <a:ln>
            <a:noFill/>
          </a:ln>
        </p:spPr>
        <p:txBody>
          <a:bodyPr anchorCtr="0" anchor="t" bIns="45700" lIns="91425" spcFirstLastPara="1" rIns="91425" wrap="square" tIns="45700">
            <a:normAutofit/>
          </a:bodyPr>
          <a:lstStyle/>
          <a:p>
            <a:pPr indent="-282575" lvl="0" marL="365125" rtl="0" algn="l">
              <a:spcBef>
                <a:spcPts val="0"/>
              </a:spcBef>
              <a:spcAft>
                <a:spcPts val="0"/>
              </a:spcAft>
              <a:buSzPts val="1976"/>
              <a:buFont typeface="Noto Sans Symbols"/>
              <a:buChar char="⮚"/>
            </a:pPr>
            <a:r>
              <a:rPr lang="mn-MN" sz="2600"/>
              <a:t>Buttons:</a:t>
            </a:r>
            <a:endParaRPr/>
          </a:p>
        </p:txBody>
      </p:sp>
      <p:pic>
        <p:nvPicPr>
          <p:cNvPr id="258" name="Google Shape;258;g2f915f4d7bc_0_275"/>
          <p:cNvPicPr preferRelativeResize="0"/>
          <p:nvPr/>
        </p:nvPicPr>
        <p:blipFill rotWithShape="1">
          <a:blip r:embed="rId3">
            <a:alphaModFix/>
          </a:blip>
          <a:srcRect b="0" l="0" r="0" t="0"/>
          <a:stretch/>
        </p:blipFill>
        <p:spPr>
          <a:xfrm>
            <a:off x="3841419" y="2282180"/>
            <a:ext cx="5867400" cy="447675"/>
          </a:xfrm>
          <a:prstGeom prst="rect">
            <a:avLst/>
          </a:prstGeom>
          <a:noFill/>
          <a:ln>
            <a:noFill/>
          </a:ln>
        </p:spPr>
      </p:pic>
      <p:sp>
        <p:nvSpPr>
          <p:cNvPr id="259" name="Google Shape;259;g2f915f4d7bc_0_275"/>
          <p:cNvSpPr txBox="1"/>
          <p:nvPr/>
        </p:nvSpPr>
        <p:spPr>
          <a:xfrm>
            <a:off x="917013" y="2895600"/>
            <a:ext cx="2743200" cy="533400"/>
          </a:xfrm>
          <a:prstGeom prst="rect">
            <a:avLst/>
          </a:prstGeom>
          <a:noFill/>
          <a:ln>
            <a:noFill/>
          </a:ln>
        </p:spPr>
        <p:txBody>
          <a:bodyPr anchorCtr="0" anchor="t" bIns="45700" lIns="91425" spcFirstLastPara="1" rIns="91425" wrap="square" tIns="45700">
            <a:normAutofit/>
          </a:bodyPr>
          <a:lstStyle/>
          <a:p>
            <a:pPr indent="-274320" lvl="0" marL="274320" marR="0" rtl="0" algn="l">
              <a:spcBef>
                <a:spcPts val="0"/>
              </a:spcBef>
              <a:spcAft>
                <a:spcPts val="0"/>
              </a:spcAft>
              <a:buClr>
                <a:schemeClr val="accent1"/>
              </a:buClr>
              <a:buSzPts val="1976"/>
              <a:buFont typeface="Noto Sans Symbols"/>
              <a:buChar char="⮚"/>
            </a:pPr>
            <a:r>
              <a:rPr lang="mn-MN" sz="2600">
                <a:solidFill>
                  <a:schemeClr val="dk1"/>
                </a:solidFill>
                <a:latin typeface="Quattrocento Sans"/>
                <a:ea typeface="Quattrocento Sans"/>
                <a:cs typeface="Quattrocento Sans"/>
                <a:sym typeface="Quattrocento Sans"/>
              </a:rPr>
              <a:t>Tabs:</a:t>
            </a:r>
            <a:endParaRPr/>
          </a:p>
        </p:txBody>
      </p:sp>
      <p:pic>
        <p:nvPicPr>
          <p:cNvPr id="260" name="Google Shape;260;g2f915f4d7bc_0_275"/>
          <p:cNvPicPr preferRelativeResize="0"/>
          <p:nvPr/>
        </p:nvPicPr>
        <p:blipFill rotWithShape="1">
          <a:blip r:embed="rId4">
            <a:alphaModFix/>
          </a:blip>
          <a:srcRect b="0" l="0" r="0" t="0"/>
          <a:stretch/>
        </p:blipFill>
        <p:spPr>
          <a:xfrm>
            <a:off x="3064769" y="2853680"/>
            <a:ext cx="8599851" cy="561975"/>
          </a:xfrm>
          <a:prstGeom prst="rect">
            <a:avLst/>
          </a:prstGeom>
          <a:noFill/>
          <a:ln>
            <a:noFill/>
          </a:ln>
        </p:spPr>
      </p:pic>
      <p:pic>
        <p:nvPicPr>
          <p:cNvPr id="261" name="Google Shape;261;g2f915f4d7bc_0_275"/>
          <p:cNvPicPr preferRelativeResize="0"/>
          <p:nvPr/>
        </p:nvPicPr>
        <p:blipFill rotWithShape="1">
          <a:blip r:embed="rId5">
            <a:alphaModFix/>
          </a:blip>
          <a:srcRect b="0" l="0" r="34076" t="0"/>
          <a:stretch/>
        </p:blipFill>
        <p:spPr>
          <a:xfrm>
            <a:off x="4175787" y="3610917"/>
            <a:ext cx="5200351" cy="466725"/>
          </a:xfrm>
          <a:prstGeom prst="rect">
            <a:avLst/>
          </a:prstGeom>
          <a:noFill/>
          <a:ln>
            <a:noFill/>
          </a:ln>
        </p:spPr>
      </p:pic>
      <p:sp>
        <p:nvSpPr>
          <p:cNvPr id="262" name="Google Shape;262;g2f915f4d7bc_0_275"/>
          <p:cNvSpPr txBox="1"/>
          <p:nvPr/>
        </p:nvSpPr>
        <p:spPr>
          <a:xfrm>
            <a:off x="917013" y="3539480"/>
            <a:ext cx="10972800" cy="533400"/>
          </a:xfrm>
          <a:prstGeom prst="rect">
            <a:avLst/>
          </a:prstGeom>
          <a:noFill/>
          <a:ln>
            <a:noFill/>
          </a:ln>
        </p:spPr>
        <p:txBody>
          <a:bodyPr anchorCtr="0" anchor="t" bIns="45700" lIns="91425" spcFirstLastPara="1" rIns="91425" wrap="square" tIns="45700">
            <a:normAutofit/>
          </a:bodyPr>
          <a:lstStyle/>
          <a:p>
            <a:pPr indent="-274320" lvl="0" marL="274320" marR="0" rtl="0" algn="l">
              <a:spcBef>
                <a:spcPts val="0"/>
              </a:spcBef>
              <a:spcAft>
                <a:spcPts val="0"/>
              </a:spcAft>
              <a:buClr>
                <a:schemeClr val="accent1"/>
              </a:buClr>
              <a:buSzPts val="1976"/>
              <a:buFont typeface="Noto Sans Symbols"/>
              <a:buChar char="⮚"/>
            </a:pPr>
            <a:r>
              <a:rPr lang="mn-MN" sz="2600">
                <a:solidFill>
                  <a:schemeClr val="dk1"/>
                </a:solidFill>
                <a:latin typeface="Quattrocento Sans"/>
                <a:ea typeface="Quattrocento Sans"/>
                <a:cs typeface="Quattrocento Sans"/>
                <a:sym typeface="Quattrocento Sans"/>
              </a:rPr>
              <a:t>Breadcrumb:</a:t>
            </a:r>
            <a:endParaRPr/>
          </a:p>
        </p:txBody>
      </p:sp>
      <p:pic>
        <p:nvPicPr>
          <p:cNvPr id="263" name="Google Shape;263;g2f915f4d7bc_0_275"/>
          <p:cNvPicPr preferRelativeResize="0"/>
          <p:nvPr/>
        </p:nvPicPr>
        <p:blipFill rotWithShape="1">
          <a:blip r:embed="rId6">
            <a:alphaModFix/>
          </a:blip>
          <a:srcRect b="0" l="0" r="0" t="0"/>
          <a:stretch/>
        </p:blipFill>
        <p:spPr>
          <a:xfrm>
            <a:off x="3983765" y="4225280"/>
            <a:ext cx="2343150" cy="428625"/>
          </a:xfrm>
          <a:prstGeom prst="rect">
            <a:avLst/>
          </a:prstGeom>
          <a:noFill/>
          <a:ln>
            <a:noFill/>
          </a:ln>
        </p:spPr>
      </p:pic>
      <p:sp>
        <p:nvSpPr>
          <p:cNvPr id="264" name="Google Shape;264;g2f915f4d7bc_0_275"/>
          <p:cNvSpPr txBox="1"/>
          <p:nvPr/>
        </p:nvSpPr>
        <p:spPr>
          <a:xfrm>
            <a:off x="917013" y="4149080"/>
            <a:ext cx="8839200" cy="533400"/>
          </a:xfrm>
          <a:prstGeom prst="rect">
            <a:avLst/>
          </a:prstGeom>
          <a:noFill/>
          <a:ln>
            <a:noFill/>
          </a:ln>
        </p:spPr>
        <p:txBody>
          <a:bodyPr anchorCtr="0" anchor="t" bIns="45700" lIns="91425" spcFirstLastPara="1" rIns="91425" wrap="square" tIns="45700">
            <a:normAutofit/>
          </a:bodyPr>
          <a:lstStyle/>
          <a:p>
            <a:pPr indent="-274320" lvl="0" marL="274320" marR="0" rtl="0" algn="l">
              <a:spcBef>
                <a:spcPts val="0"/>
              </a:spcBef>
              <a:spcAft>
                <a:spcPts val="0"/>
              </a:spcAft>
              <a:buClr>
                <a:schemeClr val="accent1"/>
              </a:buClr>
              <a:buSzPts val="1976"/>
              <a:buFont typeface="Noto Sans Symbols"/>
              <a:buChar char="⮚"/>
            </a:pPr>
            <a:r>
              <a:rPr lang="mn-MN" sz="2600">
                <a:solidFill>
                  <a:schemeClr val="dk1"/>
                </a:solidFill>
                <a:latin typeface="Quattrocento Sans"/>
                <a:ea typeface="Quattrocento Sans"/>
                <a:cs typeface="Quattrocento Sans"/>
                <a:sym typeface="Quattrocento Sans"/>
              </a:rPr>
              <a:t>Pagination:</a:t>
            </a:r>
            <a:endParaRPr/>
          </a:p>
        </p:txBody>
      </p:sp>
      <p:pic>
        <p:nvPicPr>
          <p:cNvPr id="265" name="Google Shape;265;g2f915f4d7bc_0_275"/>
          <p:cNvPicPr preferRelativeResize="0"/>
          <p:nvPr/>
        </p:nvPicPr>
        <p:blipFill rotWithShape="1">
          <a:blip r:embed="rId7">
            <a:alphaModFix/>
          </a:blip>
          <a:srcRect b="0" l="0" r="0" t="0"/>
          <a:stretch/>
        </p:blipFill>
        <p:spPr>
          <a:xfrm>
            <a:off x="2927648" y="4736740"/>
            <a:ext cx="8860566" cy="419399"/>
          </a:xfrm>
          <a:prstGeom prst="rect">
            <a:avLst/>
          </a:prstGeom>
          <a:noFill/>
          <a:ln>
            <a:noFill/>
          </a:ln>
        </p:spPr>
      </p:pic>
      <p:sp>
        <p:nvSpPr>
          <p:cNvPr id="266" name="Google Shape;266;g2f915f4d7bc_0_275"/>
          <p:cNvSpPr txBox="1"/>
          <p:nvPr/>
        </p:nvSpPr>
        <p:spPr>
          <a:xfrm>
            <a:off x="917013" y="4682480"/>
            <a:ext cx="10972800" cy="533400"/>
          </a:xfrm>
          <a:prstGeom prst="rect">
            <a:avLst/>
          </a:prstGeom>
          <a:noFill/>
          <a:ln>
            <a:noFill/>
          </a:ln>
        </p:spPr>
        <p:txBody>
          <a:bodyPr anchorCtr="0" anchor="t" bIns="45700" lIns="91425" spcFirstLastPara="1" rIns="91425" wrap="square" tIns="45700">
            <a:normAutofit/>
          </a:bodyPr>
          <a:lstStyle/>
          <a:p>
            <a:pPr indent="-274320" lvl="0" marL="274320" marR="0" rtl="0" algn="l">
              <a:spcBef>
                <a:spcPts val="0"/>
              </a:spcBef>
              <a:spcAft>
                <a:spcPts val="0"/>
              </a:spcAft>
              <a:buClr>
                <a:schemeClr val="accent1"/>
              </a:buClr>
              <a:buSzPts val="1976"/>
              <a:buFont typeface="Noto Sans Symbols"/>
              <a:buChar char="⮚"/>
            </a:pPr>
            <a:r>
              <a:rPr lang="mn-MN" sz="2600">
                <a:solidFill>
                  <a:schemeClr val="dk1"/>
                </a:solidFill>
                <a:latin typeface="Quattrocento Sans"/>
                <a:ea typeface="Quattrocento Sans"/>
                <a:cs typeface="Quattrocento Sans"/>
                <a:sym typeface="Quattrocento Sans"/>
              </a:rPr>
              <a:t>Alerts:</a:t>
            </a:r>
            <a:endParaRPr/>
          </a:p>
        </p:txBody>
      </p:sp>
      <p:sp>
        <p:nvSpPr>
          <p:cNvPr id="267" name="Google Shape;267;g2f915f4d7bc_0_275"/>
          <p:cNvSpPr txBox="1"/>
          <p:nvPr/>
        </p:nvSpPr>
        <p:spPr>
          <a:xfrm>
            <a:off x="917013" y="5244455"/>
            <a:ext cx="10972800" cy="533400"/>
          </a:xfrm>
          <a:prstGeom prst="rect">
            <a:avLst/>
          </a:prstGeom>
          <a:noFill/>
          <a:ln>
            <a:noFill/>
          </a:ln>
        </p:spPr>
        <p:txBody>
          <a:bodyPr anchorCtr="0" anchor="t" bIns="45700" lIns="91425" spcFirstLastPara="1" rIns="91425" wrap="square" tIns="45700">
            <a:normAutofit/>
          </a:bodyPr>
          <a:lstStyle/>
          <a:p>
            <a:pPr indent="-274320" lvl="0" marL="274320" marR="0" rtl="0" algn="l">
              <a:spcBef>
                <a:spcPts val="0"/>
              </a:spcBef>
              <a:spcAft>
                <a:spcPts val="0"/>
              </a:spcAft>
              <a:buClr>
                <a:schemeClr val="accent1"/>
              </a:buClr>
              <a:buSzPts val="1976"/>
              <a:buFont typeface="Noto Sans Symbols"/>
              <a:buChar char="⮚"/>
            </a:pPr>
            <a:r>
              <a:rPr lang="mn-MN" sz="2600">
                <a:solidFill>
                  <a:schemeClr val="dk1"/>
                </a:solidFill>
                <a:latin typeface="Quattrocento Sans"/>
                <a:ea typeface="Quattrocento Sans"/>
                <a:cs typeface="Quattrocento Sans"/>
                <a:sym typeface="Quattrocento Sans"/>
              </a:rPr>
              <a:t>Progress bar:</a:t>
            </a:r>
            <a:endParaRPr/>
          </a:p>
        </p:txBody>
      </p:sp>
      <p:pic>
        <p:nvPicPr>
          <p:cNvPr id="268" name="Google Shape;268;g2f915f4d7bc_0_275"/>
          <p:cNvPicPr preferRelativeResize="0"/>
          <p:nvPr/>
        </p:nvPicPr>
        <p:blipFill rotWithShape="1">
          <a:blip r:embed="rId8">
            <a:alphaModFix/>
          </a:blip>
          <a:srcRect b="0" l="0" r="0" t="0"/>
          <a:stretch/>
        </p:blipFill>
        <p:spPr>
          <a:xfrm flipH="1" rot="10800000">
            <a:off x="4101703" y="5419535"/>
            <a:ext cx="5528170" cy="207390"/>
          </a:xfrm>
          <a:prstGeom prst="rect">
            <a:avLst/>
          </a:prstGeom>
          <a:noFill/>
          <a:ln>
            <a:noFill/>
          </a:ln>
        </p:spPr>
      </p:pic>
      <p:sp>
        <p:nvSpPr>
          <p:cNvPr id="269" name="Google Shape;269;g2f915f4d7bc_0_275"/>
          <p:cNvSpPr/>
          <p:nvPr/>
        </p:nvSpPr>
        <p:spPr>
          <a:xfrm>
            <a:off x="1103445" y="0"/>
            <a:ext cx="9810900" cy="762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Why</a:t>
            </a:r>
            <a:endParaRPr/>
          </a:p>
        </p:txBody>
      </p:sp>
      <p:sp>
        <p:nvSpPr>
          <p:cNvPr id="270" name="Google Shape;270;g2f915f4d7bc_0_275"/>
          <p:cNvSpPr/>
          <p:nvPr/>
        </p:nvSpPr>
        <p:spPr>
          <a:xfrm>
            <a:off x="1205045" y="1254894"/>
            <a:ext cx="7620000" cy="5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mn-MN" sz="2600">
                <a:solidFill>
                  <a:schemeClr val="dk1"/>
                </a:solidFill>
                <a:latin typeface="Quattrocento Sans"/>
                <a:ea typeface="Quattrocento Sans"/>
                <a:cs typeface="Quattrocento Sans"/>
                <a:sym typeface="Quattrocento Sans"/>
              </a:rPr>
              <a:t>Reason #6: Components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f915f4d7bc_0_293"/>
          <p:cNvSpPr/>
          <p:nvPr/>
        </p:nvSpPr>
        <p:spPr>
          <a:xfrm>
            <a:off x="815413" y="44624"/>
            <a:ext cx="9810900" cy="6486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Why</a:t>
            </a:r>
            <a:endParaRPr/>
          </a:p>
        </p:txBody>
      </p:sp>
      <p:sp>
        <p:nvSpPr>
          <p:cNvPr id="277" name="Google Shape;277;g2f915f4d7bc_0_293"/>
          <p:cNvSpPr/>
          <p:nvPr/>
        </p:nvSpPr>
        <p:spPr>
          <a:xfrm>
            <a:off x="1283393" y="1182886"/>
            <a:ext cx="7620000" cy="5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mn-MN" sz="2500">
                <a:solidFill>
                  <a:schemeClr val="dk1"/>
                </a:solidFill>
                <a:latin typeface="Quattrocento Sans"/>
                <a:ea typeface="Quattrocento Sans"/>
                <a:cs typeface="Quattrocento Sans"/>
                <a:sym typeface="Quattrocento Sans"/>
              </a:rPr>
              <a:t>Reason #7: Javascript/jQuery</a:t>
            </a:r>
            <a:endParaRPr sz="2500">
              <a:solidFill>
                <a:schemeClr val="dk1"/>
              </a:solidFill>
              <a:latin typeface="Quattrocento Sans"/>
              <a:ea typeface="Quattrocento Sans"/>
              <a:cs typeface="Quattrocento Sans"/>
              <a:sym typeface="Quattrocento Sans"/>
            </a:endParaRPr>
          </a:p>
        </p:txBody>
      </p:sp>
      <p:pic>
        <p:nvPicPr>
          <p:cNvPr id="278" name="Google Shape;278;g2f915f4d7bc_0_293"/>
          <p:cNvPicPr preferRelativeResize="0"/>
          <p:nvPr/>
        </p:nvPicPr>
        <p:blipFill rotWithShape="1">
          <a:blip r:embed="rId3">
            <a:alphaModFix/>
          </a:blip>
          <a:srcRect b="0" l="0" r="33673" t="0"/>
          <a:stretch/>
        </p:blipFill>
        <p:spPr>
          <a:xfrm>
            <a:off x="1261279" y="1916832"/>
            <a:ext cx="9490844" cy="3352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g2f915f4d7bc_0_300"/>
          <p:cNvPicPr preferRelativeResize="0"/>
          <p:nvPr/>
        </p:nvPicPr>
        <p:blipFill rotWithShape="1">
          <a:blip r:embed="rId3">
            <a:alphaModFix/>
          </a:blip>
          <a:srcRect b="0" l="0" r="0" t="19652"/>
          <a:stretch/>
        </p:blipFill>
        <p:spPr>
          <a:xfrm>
            <a:off x="719404" y="1772816"/>
            <a:ext cx="11435966" cy="4248472"/>
          </a:xfrm>
          <a:prstGeom prst="rect">
            <a:avLst/>
          </a:prstGeom>
          <a:noFill/>
          <a:ln>
            <a:noFill/>
          </a:ln>
        </p:spPr>
      </p:pic>
      <p:sp>
        <p:nvSpPr>
          <p:cNvPr id="285" name="Google Shape;285;g2f915f4d7bc_0_300"/>
          <p:cNvSpPr/>
          <p:nvPr/>
        </p:nvSpPr>
        <p:spPr>
          <a:xfrm>
            <a:off x="946315" y="-76200"/>
            <a:ext cx="9810900" cy="8025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Why</a:t>
            </a:r>
            <a:endParaRPr/>
          </a:p>
        </p:txBody>
      </p:sp>
      <p:sp>
        <p:nvSpPr>
          <p:cNvPr id="286" name="Google Shape;286;g2f915f4d7bc_0_300"/>
          <p:cNvSpPr/>
          <p:nvPr/>
        </p:nvSpPr>
        <p:spPr>
          <a:xfrm>
            <a:off x="1047915" y="990600"/>
            <a:ext cx="7620000" cy="5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mn-MN" sz="2500">
                <a:solidFill>
                  <a:schemeClr val="dk1"/>
                </a:solidFill>
                <a:latin typeface="Quattrocento Sans"/>
                <a:ea typeface="Quattrocento Sans"/>
                <a:cs typeface="Quattrocento Sans"/>
                <a:sym typeface="Quattrocento Sans"/>
              </a:rPr>
              <a:t>Reason #8: Customization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f915f4d7bc_0_307"/>
          <p:cNvSpPr/>
          <p:nvPr/>
        </p:nvSpPr>
        <p:spPr>
          <a:xfrm>
            <a:off x="1277804" y="-76200"/>
            <a:ext cx="9810900" cy="8409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mn-MN" sz="3600">
                <a:solidFill>
                  <a:schemeClr val="dk1"/>
                </a:solidFill>
                <a:latin typeface="Quattrocento Sans"/>
                <a:ea typeface="Quattrocento Sans"/>
                <a:cs typeface="Quattrocento Sans"/>
                <a:sym typeface="Quattrocento Sans"/>
              </a:rPr>
              <a:t>Why</a:t>
            </a:r>
            <a:endParaRPr/>
          </a:p>
        </p:txBody>
      </p:sp>
      <p:sp>
        <p:nvSpPr>
          <p:cNvPr id="292" name="Google Shape;292;g2f915f4d7bc_0_307"/>
          <p:cNvSpPr/>
          <p:nvPr/>
        </p:nvSpPr>
        <p:spPr>
          <a:xfrm>
            <a:off x="1379404" y="990600"/>
            <a:ext cx="7620000" cy="5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mn-MN" sz="2500">
                <a:solidFill>
                  <a:schemeClr val="dk1"/>
                </a:solidFill>
                <a:latin typeface="Quattrocento Sans"/>
                <a:ea typeface="Quattrocento Sans"/>
                <a:cs typeface="Quattrocento Sans"/>
                <a:sym typeface="Quattrocento Sans"/>
              </a:rPr>
              <a:t>Reason #9: Live Mock-Ups</a:t>
            </a:r>
            <a:endParaRPr/>
          </a:p>
        </p:txBody>
      </p:sp>
      <p:pic>
        <p:nvPicPr>
          <p:cNvPr id="293" name="Google Shape;293;g2f915f4d7bc_0_307"/>
          <p:cNvPicPr preferRelativeResize="0"/>
          <p:nvPr/>
        </p:nvPicPr>
        <p:blipFill rotWithShape="1">
          <a:blip r:embed="rId3">
            <a:alphaModFix/>
          </a:blip>
          <a:srcRect b="11325" l="0" r="0" t="11946"/>
          <a:stretch/>
        </p:blipFill>
        <p:spPr>
          <a:xfrm>
            <a:off x="1513576" y="1600200"/>
            <a:ext cx="9054216" cy="4648200"/>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f915f4d7bc_0_320"/>
          <p:cNvSpPr/>
          <p:nvPr/>
        </p:nvSpPr>
        <p:spPr>
          <a:xfrm>
            <a:off x="4472406" y="3105894"/>
            <a:ext cx="32472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mn-MN" sz="3600">
                <a:solidFill>
                  <a:schemeClr val="dk1"/>
                </a:solidFill>
                <a:latin typeface="Quattrocento Sans"/>
                <a:ea typeface="Quattrocento Sans"/>
                <a:cs typeface="Quattrocento Sans"/>
                <a:sym typeface="Quattrocento Sans"/>
              </a:rPr>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2f915f4d7bc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0000"/>
              </a:buClr>
              <a:buFont typeface="Arial"/>
              <a:buNone/>
            </a:pPr>
            <a:r>
              <a:rPr lang="mn-MN" sz="3600" cap="small">
                <a:solidFill>
                  <a:srgbClr val="1B4853"/>
                </a:solidFill>
                <a:latin typeface="Montserrat"/>
                <a:ea typeface="Montserrat"/>
                <a:cs typeface="Montserrat"/>
                <a:sym typeface="Montserrat"/>
              </a:rPr>
              <a:t>Орчин үеийн вэб сайтын №1 шаардлага</a:t>
            </a:r>
            <a:endParaRPr sz="3600" cap="small">
              <a:solidFill>
                <a:srgbClr val="1B4853"/>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2" name="Google Shape;62;g2f915f4d7bc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63" name="Google Shape;63;g2f915f4d7bc_0_0"/>
          <p:cNvPicPr preferRelativeResize="0"/>
          <p:nvPr/>
        </p:nvPicPr>
        <p:blipFill rotWithShape="1">
          <a:blip r:embed="rId3">
            <a:alphaModFix/>
          </a:blip>
          <a:srcRect b="0" l="0" r="0" t="0"/>
          <a:stretch/>
        </p:blipFill>
        <p:spPr>
          <a:xfrm>
            <a:off x="892726" y="1690825"/>
            <a:ext cx="7939922" cy="4800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f915f4d7bc_0_6"/>
          <p:cNvSpPr/>
          <p:nvPr/>
        </p:nvSpPr>
        <p:spPr>
          <a:xfrm>
            <a:off x="1559721" y="1052736"/>
            <a:ext cx="9644100" cy="5374200"/>
          </a:xfrm>
          <a:prstGeom prst="rect">
            <a:avLst/>
          </a:prstGeom>
          <a:noFill/>
          <a:ln>
            <a:noFill/>
          </a:ln>
        </p:spPr>
        <p:txBody>
          <a:bodyPr anchorCtr="0" anchor="t" bIns="32125" lIns="64275" spcFirstLastPara="1" rIns="64275" wrap="square" tIns="32125">
            <a:noAutofit/>
          </a:bodyPr>
          <a:lstStyle/>
          <a:p>
            <a:pPr indent="0" lvl="0" marL="0" marR="0" rtl="0" algn="l">
              <a:spcBef>
                <a:spcPts val="0"/>
              </a:spcBef>
              <a:spcAft>
                <a:spcPts val="0"/>
              </a:spcAft>
              <a:buNone/>
            </a:pPr>
            <a:r>
              <a:rPr b="0" i="0" lang="mn-MN" sz="3400" u="none" cap="none" strike="noStrike">
                <a:solidFill>
                  <a:schemeClr val="dk1"/>
                </a:solidFill>
                <a:latin typeface="Quattrocento Sans"/>
                <a:ea typeface="Quattrocento Sans"/>
                <a:cs typeface="Quattrocento Sans"/>
                <a:sym typeface="Quattrocento Sans"/>
              </a:rPr>
              <a:t>“Anyone who slaps a ‘This page is best viewed with browser X’ label on a web page appears to be yearning for the bad old days, before the web, when you had very little chance of reading a document written on another computer, another word processor, or another network.”</a:t>
            </a:r>
            <a:endParaRPr sz="34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3400">
              <a:solidFill>
                <a:schemeClr val="dk1"/>
              </a:solidFill>
              <a:latin typeface="Quattrocento Sans"/>
              <a:ea typeface="Quattrocento Sans"/>
              <a:cs typeface="Quattrocento Sans"/>
              <a:sym typeface="Quattrocento Sans"/>
            </a:endParaRPr>
          </a:p>
          <a:p>
            <a:pPr indent="0" lvl="0" marL="0" marR="0" rtl="0" algn="r">
              <a:spcBef>
                <a:spcPts val="0"/>
              </a:spcBef>
              <a:spcAft>
                <a:spcPts val="0"/>
              </a:spcAft>
              <a:buClr>
                <a:schemeClr val="dk1"/>
              </a:buClr>
              <a:buSzPts val="1700"/>
              <a:buFont typeface="Noto Sans Symbols"/>
              <a:buNone/>
            </a:pPr>
            <a:r>
              <a:t/>
            </a:r>
            <a:endParaRPr sz="1700">
              <a:solidFill>
                <a:schemeClr val="dk1"/>
              </a:solidFill>
              <a:latin typeface="Quattrocento Sans"/>
              <a:ea typeface="Quattrocento Sans"/>
              <a:cs typeface="Quattrocento Sans"/>
              <a:sym typeface="Quattrocento Sans"/>
            </a:endParaRPr>
          </a:p>
          <a:p>
            <a:pPr indent="0" lvl="0" marL="0" marR="0" rtl="0" algn="r">
              <a:spcBef>
                <a:spcPts val="0"/>
              </a:spcBef>
              <a:spcAft>
                <a:spcPts val="0"/>
              </a:spcAft>
              <a:buClr>
                <a:schemeClr val="dk1"/>
              </a:buClr>
              <a:buSzPts val="2200"/>
              <a:buFont typeface="Noto Sans Symbols"/>
              <a:buNone/>
            </a:pPr>
            <a:r>
              <a:rPr lang="mn-MN" sz="2200">
                <a:solidFill>
                  <a:schemeClr val="dk1"/>
                </a:solidFill>
                <a:latin typeface="Quattrocento Sans"/>
                <a:ea typeface="Quattrocento Sans"/>
                <a:cs typeface="Quattrocento Sans"/>
                <a:sym typeface="Quattrocento Sans"/>
              </a:rPr>
              <a:t>Tim Berners-Lee in Technology Review, July 1996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f915f4d7bc_0_110"/>
          <p:cNvSpPr/>
          <p:nvPr/>
        </p:nvSpPr>
        <p:spPr>
          <a:xfrm>
            <a:off x="1410413" y="2148855"/>
            <a:ext cx="9855300" cy="342900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lang="mn-MN" sz="3000">
                <a:solidFill>
                  <a:schemeClr val="dk1"/>
                </a:solidFill>
                <a:latin typeface="Montserrat"/>
                <a:ea typeface="Montserrat"/>
                <a:cs typeface="Montserrat"/>
                <a:sym typeface="Montserrat"/>
              </a:rPr>
              <a:t>Вэб дизайн нь бүх төрлийн төхөөрөмжүүдээр үзэхэд хамгийн тохиромжтой байдлаар өөрчлөгдөж байгааг хэлнэ.</a:t>
            </a:r>
            <a:endParaRPr>
              <a:latin typeface="Montserrat"/>
              <a:ea typeface="Montserrat"/>
              <a:cs typeface="Montserrat"/>
              <a:sym typeface="Montserrat"/>
            </a:endParaRPr>
          </a:p>
          <a:p>
            <a:pPr indent="0" lvl="0" marL="0" marR="0" rtl="0" algn="ctr">
              <a:lnSpc>
                <a:spcPct val="110000"/>
              </a:lnSpc>
              <a:spcBef>
                <a:spcPts val="0"/>
              </a:spcBef>
              <a:spcAft>
                <a:spcPts val="0"/>
              </a:spcAft>
              <a:buNone/>
            </a:pPr>
            <a:r>
              <a:rPr lang="mn-MN" sz="3000">
                <a:solidFill>
                  <a:schemeClr val="dk1"/>
                </a:solidFill>
                <a:latin typeface="Montserrat"/>
                <a:ea typeface="Montserrat"/>
                <a:cs typeface="Montserrat"/>
                <a:sym typeface="Montserrat"/>
              </a:rPr>
              <a:t> </a:t>
            </a:r>
            <a:endParaRPr sz="3000">
              <a:solidFill>
                <a:schemeClr val="dk1"/>
              </a:solidFill>
              <a:latin typeface="Montserrat"/>
              <a:ea typeface="Montserrat"/>
              <a:cs typeface="Montserrat"/>
              <a:sym typeface="Montserrat"/>
            </a:endParaRPr>
          </a:p>
          <a:p>
            <a:pPr indent="0" lvl="0" marL="0" marR="0" rtl="0" algn="ctr">
              <a:lnSpc>
                <a:spcPct val="110000"/>
              </a:lnSpc>
              <a:spcBef>
                <a:spcPts val="0"/>
              </a:spcBef>
              <a:spcAft>
                <a:spcPts val="0"/>
              </a:spcAft>
              <a:buNone/>
            </a:pPr>
            <a:r>
              <a:rPr lang="mn-MN" sz="3000">
                <a:solidFill>
                  <a:schemeClr val="dk1"/>
                </a:solidFill>
                <a:latin typeface="Montserrat"/>
                <a:ea typeface="Montserrat"/>
                <a:cs typeface="Montserrat"/>
                <a:sym typeface="Montserrat"/>
              </a:rPr>
              <a:t>An approach to web design that provides an optimal viewing experience across a wide range of devices.</a:t>
            </a:r>
            <a:endParaRPr>
              <a:latin typeface="Montserrat"/>
              <a:ea typeface="Montserrat"/>
              <a:cs typeface="Montserrat"/>
              <a:sym typeface="Montserrat"/>
            </a:endParaRPr>
          </a:p>
        </p:txBody>
      </p:sp>
      <p:sp>
        <p:nvSpPr>
          <p:cNvPr id="74" name="Google Shape;74;g2f915f4d7bc_0_110"/>
          <p:cNvSpPr/>
          <p:nvPr/>
        </p:nvSpPr>
        <p:spPr>
          <a:xfrm>
            <a:off x="1432635" y="916732"/>
            <a:ext cx="9810900" cy="5727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mn-MN" sz="3600">
                <a:solidFill>
                  <a:schemeClr val="dk1"/>
                </a:solidFill>
                <a:latin typeface="Montserrat"/>
                <a:ea typeface="Montserrat"/>
                <a:cs typeface="Montserrat"/>
                <a:sym typeface="Montserrat"/>
              </a:rPr>
              <a:t>What is Responsive Web Design?</a:t>
            </a:r>
            <a:endParaRPr b="1">
              <a:latin typeface="Montserrat"/>
              <a:ea typeface="Montserrat"/>
              <a:cs typeface="Montserrat"/>
              <a:sym typeface="Montserrat"/>
            </a:endParaRPr>
          </a:p>
        </p:txBody>
      </p:sp>
      <p:sp>
        <p:nvSpPr>
          <p:cNvPr id="75" name="Google Shape;75;g2f915f4d7bc_0_110"/>
          <p:cNvSpPr/>
          <p:nvPr/>
        </p:nvSpPr>
        <p:spPr>
          <a:xfrm>
            <a:off x="5039883" y="6237312"/>
            <a:ext cx="6938100" cy="437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mn-MN" sz="1400">
                <a:solidFill>
                  <a:schemeClr val="dk1"/>
                </a:solidFill>
                <a:latin typeface="Montserrat"/>
                <a:ea typeface="Montserrat"/>
                <a:cs typeface="Montserrat"/>
                <a:sym typeface="Montserrat"/>
              </a:rPr>
              <a:t>Source:</a:t>
            </a:r>
            <a:r>
              <a:rPr lang="mn-MN" sz="1400" u="sng">
                <a:solidFill>
                  <a:schemeClr val="dk1"/>
                </a:solidFill>
                <a:latin typeface="Montserrat"/>
                <a:ea typeface="Montserrat"/>
                <a:cs typeface="Montserrat"/>
                <a:sym typeface="Montserrat"/>
                <a:hlinkClick r:id="rId3">
                  <a:extLst>
                    <a:ext uri="{A12FA001-AC4F-418D-AE19-62706E023703}">
                      <ahyp:hlinkClr val="tx"/>
                    </a:ext>
                  </a:extLst>
                </a:hlinkClick>
              </a:rPr>
              <a:t> http://www.alistapart.com/articles/responsive-web-design/</a:t>
            </a:r>
            <a:endParaRPr sz="14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f915f4d7bc_0_116"/>
          <p:cNvSpPr/>
          <p:nvPr/>
        </p:nvSpPr>
        <p:spPr>
          <a:xfrm>
            <a:off x="849688" y="914058"/>
            <a:ext cx="9810900" cy="1026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mn-MN" sz="3600">
                <a:solidFill>
                  <a:schemeClr val="dk1"/>
                </a:solidFill>
                <a:latin typeface="Quattrocento Sans"/>
                <a:ea typeface="Quattrocento Sans"/>
                <a:cs typeface="Quattrocento Sans"/>
                <a:sym typeface="Quattrocento Sans"/>
              </a:rPr>
              <a:t>Elements of Responsive Web Design</a:t>
            </a:r>
            <a:endParaRPr/>
          </a:p>
        </p:txBody>
      </p:sp>
      <p:sp>
        <p:nvSpPr>
          <p:cNvPr id="81" name="Google Shape;81;g2f915f4d7bc_0_116"/>
          <p:cNvSpPr/>
          <p:nvPr/>
        </p:nvSpPr>
        <p:spPr>
          <a:xfrm>
            <a:off x="945699" y="2210202"/>
            <a:ext cx="7864500" cy="1498200"/>
          </a:xfrm>
          <a:prstGeom prst="rect">
            <a:avLst/>
          </a:prstGeom>
          <a:noFill/>
          <a:ln>
            <a:noFill/>
          </a:ln>
        </p:spPr>
        <p:txBody>
          <a:bodyPr anchorCtr="0" anchor="ctr" bIns="0" lIns="0" spcFirstLastPara="1" rIns="0" wrap="square" tIns="0">
            <a:noAutofit/>
          </a:bodyPr>
          <a:lstStyle/>
          <a:p>
            <a:pPr indent="-457200" lvl="0" marL="457200" marR="0" rtl="0" algn="l">
              <a:lnSpc>
                <a:spcPct val="110000"/>
              </a:lnSpc>
              <a:spcBef>
                <a:spcPts val="0"/>
              </a:spcBef>
              <a:spcAft>
                <a:spcPts val="0"/>
              </a:spcAft>
              <a:buClr>
                <a:schemeClr val="dk1"/>
              </a:buClr>
              <a:buSzPts val="3750"/>
              <a:buFont typeface="Noto Sans Symbols"/>
              <a:buChar char="▪"/>
            </a:pPr>
            <a:r>
              <a:rPr lang="mn-MN" sz="3000">
                <a:solidFill>
                  <a:schemeClr val="dk1"/>
                </a:solidFill>
                <a:latin typeface="Quattrocento Sans"/>
                <a:ea typeface="Quattrocento Sans"/>
                <a:cs typeface="Quattrocento Sans"/>
                <a:sym typeface="Quattrocento Sans"/>
              </a:rPr>
              <a:t>Fluid Grid</a:t>
            </a:r>
            <a:endParaRPr/>
          </a:p>
          <a:p>
            <a:pPr indent="-457200" lvl="0" marL="457200" marR="0" rtl="0" algn="l">
              <a:lnSpc>
                <a:spcPct val="110000"/>
              </a:lnSpc>
              <a:spcBef>
                <a:spcPts val="0"/>
              </a:spcBef>
              <a:spcAft>
                <a:spcPts val="0"/>
              </a:spcAft>
              <a:buClr>
                <a:schemeClr val="dk1"/>
              </a:buClr>
              <a:buSzPts val="3750"/>
              <a:buFont typeface="Noto Sans Symbols"/>
              <a:buChar char="▪"/>
            </a:pPr>
            <a:r>
              <a:rPr lang="mn-MN" sz="3000">
                <a:solidFill>
                  <a:schemeClr val="dk1"/>
                </a:solidFill>
                <a:latin typeface="Quattrocento Sans"/>
                <a:ea typeface="Quattrocento Sans"/>
                <a:cs typeface="Quattrocento Sans"/>
                <a:sym typeface="Quattrocento Sans"/>
              </a:rPr>
              <a:t>Resizable Images</a:t>
            </a:r>
            <a:endParaRPr/>
          </a:p>
          <a:p>
            <a:pPr indent="-457200" lvl="0" marL="457200" marR="0" rtl="0" algn="l">
              <a:lnSpc>
                <a:spcPct val="110000"/>
              </a:lnSpc>
              <a:spcBef>
                <a:spcPts val="0"/>
              </a:spcBef>
              <a:spcAft>
                <a:spcPts val="0"/>
              </a:spcAft>
              <a:buClr>
                <a:schemeClr val="dk1"/>
              </a:buClr>
              <a:buSzPts val="3750"/>
              <a:buFont typeface="Noto Sans Symbols"/>
              <a:buChar char="▪"/>
            </a:pPr>
            <a:r>
              <a:rPr lang="mn-MN" sz="3000">
                <a:solidFill>
                  <a:schemeClr val="dk1"/>
                </a:solidFill>
                <a:latin typeface="Quattrocento Sans"/>
                <a:ea typeface="Quattrocento Sans"/>
                <a:cs typeface="Quattrocento Sans"/>
                <a:sym typeface="Quattrocento Sans"/>
              </a:rPr>
              <a:t>Media Queries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f915f4d7bc_0_121"/>
          <p:cNvSpPr/>
          <p:nvPr/>
        </p:nvSpPr>
        <p:spPr>
          <a:xfrm>
            <a:off x="922252" y="240075"/>
            <a:ext cx="9810900" cy="1053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mn-MN" sz="3600">
                <a:solidFill>
                  <a:schemeClr val="dk1"/>
                </a:solidFill>
                <a:latin typeface="Quattrocento Sans"/>
                <a:ea typeface="Quattrocento Sans"/>
                <a:cs typeface="Quattrocento Sans"/>
                <a:sym typeface="Quattrocento Sans"/>
              </a:rPr>
              <a:t>Grids</a:t>
            </a:r>
            <a:endParaRPr/>
          </a:p>
        </p:txBody>
      </p:sp>
      <p:pic>
        <p:nvPicPr>
          <p:cNvPr id="87" name="Google Shape;87;g2f915f4d7bc_0_121"/>
          <p:cNvPicPr preferRelativeResize="0"/>
          <p:nvPr/>
        </p:nvPicPr>
        <p:blipFill rotWithShape="1">
          <a:blip r:embed="rId3">
            <a:alphaModFix/>
          </a:blip>
          <a:srcRect b="0" l="0" r="0" t="0"/>
          <a:stretch/>
        </p:blipFill>
        <p:spPr>
          <a:xfrm>
            <a:off x="922252" y="1772816"/>
            <a:ext cx="8234977" cy="3108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g2f915f4d7bc_0_126"/>
          <p:cNvPicPr preferRelativeResize="0"/>
          <p:nvPr/>
        </p:nvPicPr>
        <p:blipFill rotWithShape="1">
          <a:blip r:embed="rId3">
            <a:alphaModFix/>
          </a:blip>
          <a:srcRect b="0" l="0" r="0" t="0"/>
          <a:stretch/>
        </p:blipFill>
        <p:spPr>
          <a:xfrm>
            <a:off x="2295095" y="332656"/>
            <a:ext cx="6319614" cy="6319614"/>
          </a:xfrm>
          <a:prstGeom prst="rect">
            <a:avLst/>
          </a:prstGeom>
          <a:noFill/>
          <a:ln>
            <a:noFill/>
          </a:ln>
        </p:spPr>
      </p:pic>
      <p:sp>
        <p:nvSpPr>
          <p:cNvPr id="93" name="Google Shape;93;g2f915f4d7bc_0_126"/>
          <p:cNvSpPr/>
          <p:nvPr/>
        </p:nvSpPr>
        <p:spPr>
          <a:xfrm>
            <a:off x="2599861" y="332656"/>
            <a:ext cx="7816800" cy="809100"/>
          </a:xfrm>
          <a:prstGeom prst="rect">
            <a:avLst/>
          </a:prstGeom>
          <a:solidFill>
            <a:schemeClr val="accen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g2f915f4d7bc_0_126"/>
          <p:cNvSpPr/>
          <p:nvPr/>
        </p:nvSpPr>
        <p:spPr>
          <a:xfrm>
            <a:off x="7920203" y="1301386"/>
            <a:ext cx="2474100" cy="4880400"/>
          </a:xfrm>
          <a:prstGeom prst="rect">
            <a:avLst/>
          </a:prstGeom>
          <a:solidFill>
            <a:schemeClr val="accen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3A3838"/>
      </a:dk1>
      <a:lt1>
        <a:srgbClr val="757070"/>
      </a:lt1>
      <a:dk2>
        <a:srgbClr val="AEABAB"/>
      </a:dk2>
      <a:lt2>
        <a:srgbClr val="FFFFFF"/>
      </a:lt2>
      <a:accent1>
        <a:srgbClr val="1F3864"/>
      </a:accent1>
      <a:accent2>
        <a:srgbClr val="833C0B"/>
      </a:accent2>
      <a:accent3>
        <a:srgbClr val="525252"/>
      </a:accent3>
      <a:accent4>
        <a:srgbClr val="7F6000"/>
      </a:accent4>
      <a:accent5>
        <a:srgbClr val="1E4E79"/>
      </a:accent5>
      <a:accent6>
        <a:srgbClr val="375623"/>
      </a:accent6>
      <a:hlink>
        <a:srgbClr val="ED7D31"/>
      </a:hlink>
      <a:folHlink>
        <a:srgbClr val="833C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2021-01-30T07:55:38Z</dcterms:created>
  <dc:creator>Javkhlan Rentsendorj</dc:creator>
</cp:coreProperties>
</file>