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  <p:embeddedFont>
      <p:font typeface="Quattrocento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4" roundtripDataSignature="AMtx7miFrPDhArHpyKP4wNoCCDoBEgzo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384C77-1DEA-4BD1-94BF-82D99E576DE2}">
  <a:tblStyle styleId="{F3384C77-1DEA-4BD1-94BF-82D99E576DE2}" styleName="Table_0">
    <a:wholeTbl>
      <a:tcTxStyle b="off" i="off">
        <a:font>
          <a:latin typeface="Segoe UI"/>
          <a:ea typeface="Segoe UI"/>
          <a:cs typeface="Segoe U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CE6"/>
          </a:solidFill>
        </a:fill>
      </a:tcStyle>
    </a:wholeTbl>
    <a:band1H>
      <a:tcTxStyle/>
      <a:tcStyle>
        <a:fill>
          <a:solidFill>
            <a:srgbClr val="CAD6CA"/>
          </a:solidFill>
        </a:fill>
      </a:tcStyle>
    </a:band1H>
    <a:band2H>
      <a:tcTxStyle/>
    </a:band2H>
    <a:band1V>
      <a:tcTxStyle/>
      <a:tcStyle>
        <a:fill>
          <a:solidFill>
            <a:srgbClr val="CAD6CA"/>
          </a:solidFill>
        </a:fill>
      </a:tcStyle>
    </a:band1V>
    <a:band2V>
      <a:tcTxStyle/>
    </a:band2V>
    <a:lastCol>
      <a:tcTxStyle b="on" i="off">
        <a:font>
          <a:latin typeface="Segoe UI"/>
          <a:ea typeface="Segoe UI"/>
          <a:cs typeface="Segoe U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Segoe UI"/>
          <a:ea typeface="Segoe UI"/>
          <a:cs typeface="Segoe U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regular.fntdata"/><Relationship Id="rId20" Type="http://schemas.openxmlformats.org/officeDocument/2006/relationships/slide" Target="slides/slide15.xml"/><Relationship Id="rId42" Type="http://schemas.openxmlformats.org/officeDocument/2006/relationships/font" Target="fonts/QuattrocentoSans-italic.fntdata"/><Relationship Id="rId41" Type="http://schemas.openxmlformats.org/officeDocument/2006/relationships/font" Target="fonts/QuattrocentoSans-bold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Quattrocento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8df6bd095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08df6bd095_0_3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8df6bd095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08df6bd095_0_701:notes"/>
          <p:cNvSpPr/>
          <p:nvPr>
            <p:ph idx="2" type="sldImg"/>
          </p:nvPr>
        </p:nvSpPr>
        <p:spPr>
          <a:xfrm>
            <a:off x="381432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8df6bd095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08df6bd095_0_591:notes"/>
          <p:cNvSpPr/>
          <p:nvPr>
            <p:ph idx="2" type="sldImg"/>
          </p:nvPr>
        </p:nvSpPr>
        <p:spPr>
          <a:xfrm>
            <a:off x="381432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8df6bd095_0_471:notes"/>
          <p:cNvSpPr/>
          <p:nvPr>
            <p:ph idx="2" type="sldImg"/>
          </p:nvPr>
        </p:nvSpPr>
        <p:spPr>
          <a:xfrm>
            <a:off x="381432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308df6bd095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08df6bd095_0_471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08df6bd095_0_471:notes"/>
          <p:cNvSpPr txBox="1"/>
          <p:nvPr>
            <p:ph idx="11" type="ftr"/>
          </p:nvPr>
        </p:nvSpPr>
        <p:spPr>
          <a:xfrm>
            <a:off x="0" y="8686800"/>
            <a:ext cx="59208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mn-MN" sz="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2014 Microsoft Corporation. All rights reserved. MICROSOFT MAKES NO WARRANTIES, EXPRESS, IMPLIED OR STATUTORY, AS TO THE INFORMATION IN THIS PRESENTATION.</a:t>
            </a:r>
            <a:endParaRPr sz="4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7" name="Google Shape;137;g308df6bd095_0_47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mn-MN"/>
              <a:t>4/7/19 11:22 PM</a:t>
            </a:r>
            <a:endParaRPr/>
          </a:p>
        </p:txBody>
      </p:sp>
      <p:sp>
        <p:nvSpPr>
          <p:cNvPr id="138" name="Google Shape;138;g308df6bd095_0_471:notes"/>
          <p:cNvSpPr txBox="1"/>
          <p:nvPr>
            <p:ph idx="12" type="sldNum"/>
          </p:nvPr>
        </p:nvSpPr>
        <p:spPr>
          <a:xfrm>
            <a:off x="5909309" y="8685213"/>
            <a:ext cx="947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9a5dd13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b9a5dd1321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9a5dd132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b9a5dd1321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9a5dd132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gb9a5dd1321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9a5dd132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b9a5dd1321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9a5dd132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b9a5dd1321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08df6bd09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08df6bd0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9a5dd132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b9a5dd1321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9a5dd132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gb9a5dd1321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9a5dd132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b9a5dd1321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9a6659ad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b9a6659ad0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9a5dd132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gb9a5dd1321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9a6659ad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gb9a6659ad0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8df6bd095_0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308df6bd095_0_918:notes"/>
          <p:cNvSpPr/>
          <p:nvPr>
            <p:ph idx="2" type="sldImg"/>
          </p:nvPr>
        </p:nvSpPr>
        <p:spPr>
          <a:xfrm>
            <a:off x="381432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8df6bd095_0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08df6bd095_0_923:notes"/>
          <p:cNvSpPr/>
          <p:nvPr>
            <p:ph idx="2" type="sldImg"/>
          </p:nvPr>
        </p:nvSpPr>
        <p:spPr>
          <a:xfrm>
            <a:off x="381432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9a5dd132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gb9a5dd1321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08df6bd095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308df6bd095_0_809:notes"/>
          <p:cNvSpPr/>
          <p:nvPr>
            <p:ph idx="2" type="sldImg"/>
          </p:nvPr>
        </p:nvSpPr>
        <p:spPr>
          <a:xfrm>
            <a:off x="381432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08df6bd0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308df6bd095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08df6bd095_0_10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08df6bd095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8df6bd095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8df6bd09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8df6bd095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8df6bd09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8df6bd095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8df6bd09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8df6bd09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308df6bd095_0_1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8df6bd095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308df6bd095_0_2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8df6bd095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308df6bd095_0_3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2690327" y="1600200"/>
            <a:ext cx="8663473" cy="18987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alibri"/>
              <a:buNone/>
              <a:defRPr sz="4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2690326" y="3602038"/>
            <a:ext cx="866347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59644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596446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59644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>
                <a:solidFill>
                  <a:srgbClr val="3A3838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Char char="•"/>
              <a:defRPr>
                <a:solidFill>
                  <a:srgbClr val="3A3838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000"/>
              <a:buChar char="•"/>
              <a:defRPr>
                <a:solidFill>
                  <a:srgbClr val="3A3838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>
                <a:solidFill>
                  <a:srgbClr val="3A3838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>
                <a:solidFill>
                  <a:srgbClr val="3A383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9788" y="177273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600"/>
              <a:buNone/>
              <a:defRPr sz="1600">
                <a:solidFill>
                  <a:srgbClr val="3A383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C32"/>
              </a:buClr>
              <a:buSzPts val="4400"/>
              <a:buFont typeface="Calibri"/>
              <a:buNone/>
              <a:defRPr>
                <a:solidFill>
                  <a:srgbClr val="0F1C3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>
                <a:solidFill>
                  <a:srgbClr val="3A3838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Char char="•"/>
              <a:defRPr>
                <a:solidFill>
                  <a:srgbClr val="3A3838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000"/>
              <a:buChar char="•"/>
              <a:defRPr>
                <a:solidFill>
                  <a:srgbClr val="3A3838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>
                <a:solidFill>
                  <a:srgbClr val="3A3838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>
                <a:solidFill>
                  <a:srgbClr val="3A383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>
                <a:solidFill>
                  <a:srgbClr val="3A3838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Char char="•"/>
              <a:defRPr>
                <a:solidFill>
                  <a:srgbClr val="3A3838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000"/>
              <a:buChar char="•"/>
              <a:defRPr>
                <a:solidFill>
                  <a:srgbClr val="3A3838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>
                <a:solidFill>
                  <a:srgbClr val="3A3838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>
                <a:solidFill>
                  <a:srgbClr val="3A383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layout Alternate">
  <p:cSld name="Photo layout Alternat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08df6bd095_0_587"/>
          <p:cNvSpPr txBox="1"/>
          <p:nvPr>
            <p:ph type="title"/>
          </p:nvPr>
        </p:nvSpPr>
        <p:spPr>
          <a:xfrm>
            <a:off x="6454259" y="358621"/>
            <a:ext cx="5378400" cy="1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25" lIns="89625" spcFirstLastPara="1" rIns="89625" wrap="square" tIns="896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g308df6bd095_0_587"/>
          <p:cNvSpPr/>
          <p:nvPr>
            <p:ph idx="2" type="pic"/>
          </p:nvPr>
        </p:nvSpPr>
        <p:spPr>
          <a:xfrm>
            <a:off x="0" y="0"/>
            <a:ext cx="6095700" cy="68586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g308df6bd095_0_587"/>
          <p:cNvSpPr txBox="1"/>
          <p:nvPr>
            <p:ph idx="1" type="body"/>
          </p:nvPr>
        </p:nvSpPr>
        <p:spPr>
          <a:xfrm>
            <a:off x="6454259" y="2062070"/>
            <a:ext cx="5378400" cy="17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25" lIns="89625" spcFirstLastPara="1" rIns="89625" wrap="square" tIns="89625">
            <a:spAutoFit/>
          </a:bodyPr>
          <a:lstStyle>
            <a:lvl1pPr indent="-3302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08df6bd095_0_698"/>
          <p:cNvSpPr txBox="1"/>
          <p:nvPr>
            <p:ph idx="1" type="body"/>
          </p:nvPr>
        </p:nvSpPr>
        <p:spPr>
          <a:xfrm>
            <a:off x="358570" y="1255173"/>
            <a:ext cx="11474100" cy="18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25" lIns="89625" spcFirstLastPara="1" rIns="89625" wrap="square" tIns="89625">
            <a:spAutoFit/>
          </a:bodyPr>
          <a:lstStyle>
            <a:lvl1pPr indent="-3429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g308df6bd095_0_698"/>
          <p:cNvSpPr txBox="1"/>
          <p:nvPr>
            <p:ph type="title"/>
          </p:nvPr>
        </p:nvSpPr>
        <p:spPr>
          <a:xfrm>
            <a:off x="358570" y="358621"/>
            <a:ext cx="114741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25" lIns="89625" spcFirstLastPara="1" rIns="89625" wrap="square" tIns="896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08df6bd095_0_916"/>
          <p:cNvSpPr txBox="1"/>
          <p:nvPr>
            <p:ph type="title"/>
          </p:nvPr>
        </p:nvSpPr>
        <p:spPr>
          <a:xfrm>
            <a:off x="358570" y="358621"/>
            <a:ext cx="114741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25" lIns="89625" spcFirstLastPara="1" rIns="89625" wrap="square" tIns="896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caniuse.com/" TargetMode="External"/><Relationship Id="rId4" Type="http://schemas.openxmlformats.org/officeDocument/2006/relationships/hyperlink" Target="http://www.css3.info/selectors-test/" TargetMode="External"/><Relationship Id="rId5" Type="http://schemas.openxmlformats.org/officeDocument/2006/relationships/hyperlink" Target="http://quirksmode.org/css/contents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31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36.gif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>
            <p:ph type="ctrTitle"/>
          </p:nvPr>
        </p:nvSpPr>
        <p:spPr>
          <a:xfrm>
            <a:off x="2375375" y="1600200"/>
            <a:ext cx="8978400" cy="189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alibri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Лекц 6.</a:t>
            </a:r>
            <a:br>
              <a:rPr lang="mn-M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Cascading Style Sheets 3-р хэсэг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" name="Google Shape;51;p1"/>
          <p:cNvSpPr txBox="1"/>
          <p:nvPr>
            <p:ph idx="1" type="subTitle"/>
          </p:nvPr>
        </p:nvSpPr>
        <p:spPr>
          <a:xfrm>
            <a:off x="2690326" y="3602038"/>
            <a:ext cx="866347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Интернэт технологийн үндэс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2024 оны намар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8df6bd095_0_358"/>
          <p:cNvSpPr/>
          <p:nvPr/>
        </p:nvSpPr>
        <p:spPr>
          <a:xfrm>
            <a:off x="4792133" y="731838"/>
            <a:ext cx="12024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mn-MN" sz="2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&lt;time&gt;</a:t>
            </a:r>
            <a:endParaRPr/>
          </a:p>
        </p:txBody>
      </p:sp>
      <p:sp>
        <p:nvSpPr>
          <p:cNvPr id="110" name="Google Shape;110;g308df6bd095_0_358"/>
          <p:cNvSpPr/>
          <p:nvPr/>
        </p:nvSpPr>
        <p:spPr>
          <a:xfrm>
            <a:off x="914400" y="3429000"/>
            <a:ext cx="1473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mn-MN" sz="2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&lt;figure&gt;</a:t>
            </a:r>
            <a:endParaRPr/>
          </a:p>
        </p:txBody>
      </p:sp>
      <p:sp>
        <p:nvSpPr>
          <p:cNvPr id="111" name="Google Shape;111;g308df6bd095_0_358"/>
          <p:cNvSpPr/>
          <p:nvPr/>
        </p:nvSpPr>
        <p:spPr>
          <a:xfrm>
            <a:off x="408517" y="6018213"/>
            <a:ext cx="22455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mn-MN" sz="2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&lt;figcaption&gt;</a:t>
            </a:r>
            <a:endParaRPr/>
          </a:p>
        </p:txBody>
      </p:sp>
      <p:sp>
        <p:nvSpPr>
          <p:cNvPr id="112" name="Google Shape;112;g308df6bd095_0_358"/>
          <p:cNvSpPr/>
          <p:nvPr/>
        </p:nvSpPr>
        <p:spPr>
          <a:xfrm>
            <a:off x="10363200" y="5410200"/>
            <a:ext cx="1449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mn-MN" sz="2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&lt;meter&gt;</a:t>
            </a:r>
            <a:endParaRPr/>
          </a:p>
        </p:txBody>
      </p:sp>
      <p:sp>
        <p:nvSpPr>
          <p:cNvPr id="113" name="Google Shape;113;g308df6bd095_0_358"/>
          <p:cNvSpPr/>
          <p:nvPr/>
        </p:nvSpPr>
        <p:spPr>
          <a:xfrm>
            <a:off x="1016000" y="660400"/>
            <a:ext cx="3555900" cy="48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101600" rotWithShape="0" algn="ctr">
              <a:schemeClr val="lt2">
                <a:alpha val="498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308df6bd095_0_358"/>
          <p:cNvSpPr/>
          <p:nvPr/>
        </p:nvSpPr>
        <p:spPr>
          <a:xfrm>
            <a:off x="2743200" y="1295400"/>
            <a:ext cx="7044300" cy="5207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101600" rotWithShape="0" algn="ctr">
              <a:schemeClr val="lt2">
                <a:alpha val="498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308df6bd095_0_358"/>
          <p:cNvSpPr/>
          <p:nvPr/>
        </p:nvSpPr>
        <p:spPr>
          <a:xfrm>
            <a:off x="2844800" y="5943600"/>
            <a:ext cx="6807300" cy="43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101600" rotWithShape="0" algn="ctr">
              <a:schemeClr val="lt2">
                <a:alpha val="498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308df6bd095_0_358"/>
          <p:cNvSpPr txBox="1"/>
          <p:nvPr/>
        </p:nvSpPr>
        <p:spPr>
          <a:xfrm>
            <a:off x="1219200" y="685800"/>
            <a:ext cx="305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mn-M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Posted 9 April 2012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308df6bd095_0_358"/>
          <p:cNvSpPr txBox="1"/>
          <p:nvPr/>
        </p:nvSpPr>
        <p:spPr>
          <a:xfrm>
            <a:off x="4470400" y="5943600"/>
            <a:ext cx="315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mn-M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caption text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308df6bd095_0_358"/>
          <p:cNvSpPr txBox="1"/>
          <p:nvPr/>
        </p:nvSpPr>
        <p:spPr>
          <a:xfrm>
            <a:off x="4876800" y="3200400"/>
            <a:ext cx="263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mn-M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image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g308df6bd095_0_3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5200" y="5715000"/>
            <a:ext cx="2133601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8df6bd095_0_701"/>
          <p:cNvSpPr txBox="1"/>
          <p:nvPr/>
        </p:nvSpPr>
        <p:spPr>
          <a:xfrm>
            <a:off x="5952004" y="990600"/>
            <a:ext cx="4334400" cy="45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25" spcFirstLastPara="1" rIns="89625" wrap="square" tIns="44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mn-MN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Many new properties introduced in CSS3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mn-MN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CSS3 is further behind in development compared to HTML5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mn-MN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But browser developers have introduced many CSS3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mn-MN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Properties into their browsers.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5" name="Google Shape;125;g308df6bd095_0_7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8119" y="990600"/>
            <a:ext cx="3590019" cy="3590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8df6bd095_0_591"/>
          <p:cNvSpPr txBox="1"/>
          <p:nvPr>
            <p:ph type="title"/>
          </p:nvPr>
        </p:nvSpPr>
        <p:spPr>
          <a:xfrm>
            <a:off x="2096067" y="71437"/>
            <a:ext cx="8428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25" lIns="89625" spcFirstLastPara="1" rIns="89625" wrap="square" tIns="896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Calibri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Vendor Prefix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g308df6bd095_0_591"/>
          <p:cNvSpPr txBox="1"/>
          <p:nvPr>
            <p:ph idx="1" type="body"/>
          </p:nvPr>
        </p:nvSpPr>
        <p:spPr>
          <a:xfrm>
            <a:off x="2096067" y="1000125"/>
            <a:ext cx="8428500" cy="54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25" spcFirstLastPara="1" rIns="89625" wrap="square" tIns="448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0" lang="mn-MN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Some CSS rules won’t work without the vendor prefix.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1" marL="444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0" lang="mn-MN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Mozilla Browsers (Firefox)</a:t>
            </a:r>
            <a:br>
              <a:rPr i="0" lang="mn-MN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0" lang="mn-MN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-moz</a:t>
            </a:r>
            <a:endParaRPr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1" marL="444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0" lang="mn-MN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Webkit Browsers (Safari, Chrome)</a:t>
            </a:r>
            <a:br>
              <a:rPr i="0" lang="mn-MN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0" lang="mn-MN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-webkit</a:t>
            </a:r>
            <a:endParaRPr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1" marL="444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0" lang="mn-MN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Opera</a:t>
            </a:r>
            <a:br>
              <a:rPr i="0" lang="mn-MN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0" lang="mn-MN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-o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1" marL="444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0" lang="mn-MN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Internet Explorer</a:t>
            </a:r>
            <a:br>
              <a:rPr i="0" lang="mn-MN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0" lang="mn-MN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-ms</a:t>
            </a:r>
            <a:endParaRPr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1" marL="444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i="0" lang="mn-MN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&lt;!--[if IE]&gt;      &lt;![endif]--&gt;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0" lang="mn-MN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 all CSS rules work with all browsers: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1" marL="444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0" lang="mn-MN" sz="20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http://www.caniuse.com/</a:t>
            </a:r>
            <a:endParaRPr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1" marL="444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0" lang="mn-MN" sz="20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http://www.css3.info/selectors-test/</a:t>
            </a:r>
            <a:endParaRPr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1" marL="444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i="0" lang="mn-MN" sz="20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http://quirksmode.org/css/contents.html</a:t>
            </a:r>
            <a:endParaRPr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8df6bd095_0_471"/>
          <p:cNvSpPr txBox="1"/>
          <p:nvPr>
            <p:ph type="title"/>
          </p:nvPr>
        </p:nvSpPr>
        <p:spPr>
          <a:xfrm>
            <a:off x="6454259" y="358621"/>
            <a:ext cx="5378400" cy="1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25" lIns="89625" spcFirstLastPara="1" rIns="89625" wrap="square" tIns="896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Quattrocento Sans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New Effects in CSS3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g308df6bd095_0_471"/>
          <p:cNvSpPr txBox="1"/>
          <p:nvPr>
            <p:ph idx="1" type="body"/>
          </p:nvPr>
        </p:nvSpPr>
        <p:spPr>
          <a:xfrm>
            <a:off x="6454259" y="2062070"/>
            <a:ext cx="5378400" cy="3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25" lIns="89625" spcFirstLastPara="1" rIns="89625" wrap="square" tIns="89625">
            <a:spAutoFit/>
          </a:bodyPr>
          <a:lstStyle/>
          <a:p>
            <a:pPr indent="-2095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•"/>
            </a:pPr>
            <a:r>
              <a:rPr lang="mn-MN" sz="2500">
                <a:latin typeface="Montserrat"/>
                <a:ea typeface="Montserrat"/>
                <a:cs typeface="Montserrat"/>
                <a:sym typeface="Montserrat"/>
              </a:rPr>
              <a:t>New additions in CSS3 allow you to create a more engaging experience for users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•"/>
            </a:pPr>
            <a:r>
              <a:rPr lang="mn-MN" sz="2500">
                <a:latin typeface="Montserrat"/>
                <a:ea typeface="Montserrat"/>
                <a:cs typeface="Montserrat"/>
                <a:sym typeface="Montserrat"/>
              </a:rPr>
              <a:t>2D and 3D animations and transformations make moving from page to page more fun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•"/>
            </a:pPr>
            <a:r>
              <a:rPr lang="mn-MN" sz="2500">
                <a:latin typeface="Montserrat"/>
                <a:ea typeface="Montserrat"/>
                <a:cs typeface="Montserrat"/>
                <a:sym typeface="Montserrat"/>
              </a:rPr>
              <a:t>Drop shadows and rounded corners make text and graphics more visually appealing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g308df6bd095_0_471"/>
          <p:cNvSpPr/>
          <p:nvPr/>
        </p:nvSpPr>
        <p:spPr>
          <a:xfrm>
            <a:off x="1466886" y="1345683"/>
            <a:ext cx="2428500" cy="1158000"/>
          </a:xfrm>
          <a:prstGeom prst="roundRect">
            <a:avLst>
              <a:gd fmla="val 27086" name="adj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44800" lIns="89625" spcFirstLastPara="1" rIns="89625" wrap="square" tIns="44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mn-MN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 have rounded corners!!!</a:t>
            </a:r>
            <a:endParaRPr sz="1400"/>
          </a:p>
        </p:txBody>
      </p:sp>
      <p:sp>
        <p:nvSpPr>
          <p:cNvPr id="143" name="Google Shape;143;g308df6bd095_0_471"/>
          <p:cNvSpPr/>
          <p:nvPr/>
        </p:nvSpPr>
        <p:spPr>
          <a:xfrm>
            <a:off x="3714913" y="1924681"/>
            <a:ext cx="1740000" cy="1302900"/>
          </a:xfrm>
          <a:prstGeom prst="rect">
            <a:avLst/>
          </a:prstGeom>
          <a:solidFill>
            <a:srgbClr val="09157C">
              <a:alpha val="20000"/>
            </a:srgbClr>
          </a:solidFill>
          <a:ln>
            <a:noFill/>
          </a:ln>
        </p:spPr>
        <p:txBody>
          <a:bodyPr anchorCtr="0" anchor="ctr" bIns="44800" lIns="89625" spcFirstLastPara="1" rIns="89625" wrap="square" tIns="44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mn-MN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I’m 50% transparent!</a:t>
            </a:r>
            <a:endParaRPr sz="1400"/>
          </a:p>
        </p:txBody>
      </p:sp>
      <p:sp>
        <p:nvSpPr>
          <p:cNvPr id="144" name="Google Shape;144;g308df6bd095_0_471"/>
          <p:cNvSpPr/>
          <p:nvPr/>
        </p:nvSpPr>
        <p:spPr>
          <a:xfrm>
            <a:off x="1424804" y="3483103"/>
            <a:ext cx="2325900" cy="1302900"/>
          </a:xfrm>
          <a:prstGeom prst="rect">
            <a:avLst/>
          </a:prstGeom>
          <a:solidFill>
            <a:srgbClr val="09157C"/>
          </a:solidFill>
          <a:ln>
            <a:noFill/>
          </a:ln>
          <a:effectLst>
            <a:outerShdw blurRad="50800" rotWithShape="0" algn="tr" dir="8100000" dist="228600">
              <a:srgbClr val="000000">
                <a:alpha val="40000"/>
              </a:srgbClr>
            </a:outerShdw>
          </a:effectLst>
        </p:spPr>
        <p:txBody>
          <a:bodyPr anchorCtr="0" anchor="ctr" bIns="44800" lIns="89625" spcFirstLastPara="1" rIns="89625" wrap="square" tIns="44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mn-MN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 have a shadow!</a:t>
            </a:r>
            <a:endParaRPr sz="1400"/>
          </a:p>
        </p:txBody>
      </p:sp>
      <p:sp>
        <p:nvSpPr>
          <p:cNvPr id="145" name="Google Shape;145;g308df6bd095_0_471"/>
          <p:cNvSpPr/>
          <p:nvPr/>
        </p:nvSpPr>
        <p:spPr>
          <a:xfrm>
            <a:off x="3586349" y="3534913"/>
            <a:ext cx="2155500" cy="2030100"/>
          </a:xfrm>
          <a:prstGeom prst="ellipse">
            <a:avLst/>
          </a:prstGeom>
          <a:solidFill>
            <a:srgbClr val="541766"/>
          </a:solidFill>
          <a:ln>
            <a:noFill/>
          </a:ln>
        </p:spPr>
        <p:txBody>
          <a:bodyPr anchorCtr="0" anchor="ctr" bIns="44800" lIns="89625" spcFirstLastPara="1" rIns="89625" wrap="square" tIns="44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mn-MN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I’m animated!</a:t>
            </a:r>
            <a:endParaRPr sz="1400"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Текст сүүдэрлэлт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4"/>
          <p:cNvSpPr txBox="1"/>
          <p:nvPr>
            <p:ph idx="1" type="body"/>
          </p:nvPr>
        </p:nvSpPr>
        <p:spPr>
          <a:xfrm>
            <a:off x="838200" y="1825625"/>
            <a:ext cx="50571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mn-M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text-shadow шинж чанарын авах утгууд: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b="1" lang="mn-M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Сүүдрийн хэвтээ offset</a:t>
            </a:r>
            <a:r>
              <a:rPr lang="mn-M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утга нь пиксэлээр өгөгдөх бөгөөд эерэг утгатай үед баруун  тийш, сөрөг утгатай үед зүүн тийш сүүдэрлэлт үүснэ. Жишээний утга -4px гэсэн учир сүүдэрлэлт баруун тийш гарсан байна. 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b="1" lang="mn-M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Сүүдрийн босоо offset</a:t>
            </a:r>
            <a:r>
              <a:rPr lang="mn-M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 утга нь пиксэлээр өгөгдөх бөгөөд эерэг утгатай үед доош, сөрөг утгатай үед дээшээ сүүдэрлэлт үүснэ. Жишээний утга 4px гэсэн учир сүүдэрлэлт доош үүссэн байна. 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b="1" lang="mn-M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Blur radius</a:t>
            </a:r>
            <a:r>
              <a:rPr lang="mn-M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Сүүдэрлэлтийн сарнилтыг пиксэлээр өгнө. 0px үед сарнилттай, тэгээс их утга авах тусам сарнилт нэмэгдэнэ. 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b="1" lang="mn-M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Өнгө</a:t>
            </a:r>
            <a:r>
              <a:rPr lang="mn-M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Сүүдэрлэлтийн өнгийг тодорхойлно.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2" name="Google Shape;15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8375" y="944374"/>
            <a:ext cx="5947775" cy="334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24575" y="4742955"/>
            <a:ext cx="389572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9a5dd1321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Дугуйрсан булан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gb9a5dd1321_0_1"/>
          <p:cNvSpPr txBox="1"/>
          <p:nvPr>
            <p:ph idx="1" type="body"/>
          </p:nvPr>
        </p:nvSpPr>
        <p:spPr>
          <a:xfrm>
            <a:off x="6162775" y="1579550"/>
            <a:ext cx="53922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•"/>
            </a:pPr>
            <a:r>
              <a:rPr lang="mn-M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border-top-left-radius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•"/>
            </a:pPr>
            <a:r>
              <a:rPr lang="mn-M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border-top-right-radius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•"/>
            </a:pPr>
            <a:r>
              <a:rPr lang="mn-M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border-bottom-left-radius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•"/>
            </a:pPr>
            <a:r>
              <a:rPr lang="mn-M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border-bottom-right-radius </a:t>
            </a:r>
            <a:endParaRPr sz="2400">
              <a:solidFill>
                <a:srgbClr val="3A383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gb9a5dd1321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511575"/>
            <a:ext cx="4936375" cy="50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b9a5dd1321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0475" y="3621450"/>
            <a:ext cx="3696800" cy="295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9a5dd1321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Өнгө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gb9a5dd1321_0_11"/>
          <p:cNvSpPr txBox="1"/>
          <p:nvPr>
            <p:ph idx="1" type="body"/>
          </p:nvPr>
        </p:nvSpPr>
        <p:spPr>
          <a:xfrm>
            <a:off x="1028675" y="1825625"/>
            <a:ext cx="63645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mn-MN">
                <a:solidFill>
                  <a:srgbClr val="3A3838"/>
                </a:solidFill>
                <a:latin typeface="Montserrat"/>
                <a:ea typeface="Montserrat"/>
                <a:cs typeface="Montserrat"/>
                <a:sym typeface="Montserrat"/>
              </a:rPr>
              <a:t>Өнгийг тодорхойлох аргууд</a:t>
            </a:r>
            <a:endParaRPr>
              <a:solidFill>
                <a:srgbClr val="3A38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solidFill>
                  <a:srgbClr val="3A3838"/>
                </a:solidFill>
                <a:latin typeface="Montserrat"/>
                <a:ea typeface="Montserrat"/>
                <a:cs typeface="Montserrat"/>
                <a:sym typeface="Montserrat"/>
              </a:rPr>
              <a:t>Нэрээр (140 нэртэй)</a:t>
            </a:r>
            <a:endParaRPr>
              <a:solidFill>
                <a:srgbClr val="3A38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solidFill>
                  <a:srgbClr val="3A3838"/>
                </a:solidFill>
                <a:latin typeface="Montserrat"/>
                <a:ea typeface="Montserrat"/>
                <a:cs typeface="Montserrat"/>
                <a:sym typeface="Montserrat"/>
              </a:rPr>
              <a:t>HEX кодоор (Жишээ нь #000015)</a:t>
            </a:r>
            <a:endParaRPr>
              <a:solidFill>
                <a:srgbClr val="3A38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solidFill>
                  <a:srgbClr val="3A3838"/>
                </a:solidFill>
                <a:latin typeface="Montserrat"/>
                <a:ea typeface="Montserrat"/>
                <a:cs typeface="Montserrat"/>
                <a:sym typeface="Montserrat"/>
              </a:rPr>
              <a:t>RGB (red, green, blue) </a:t>
            </a:r>
            <a:endParaRPr>
              <a:solidFill>
                <a:srgbClr val="3A38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solidFill>
                  <a:srgbClr val="3A3838"/>
                </a:solidFill>
                <a:latin typeface="Montserrat"/>
                <a:ea typeface="Montserrat"/>
                <a:cs typeface="Montserrat"/>
                <a:sym typeface="Montserrat"/>
              </a:rPr>
              <a:t>RGBA (red, green, blue, alpha)</a:t>
            </a:r>
            <a:endParaRPr>
              <a:solidFill>
                <a:srgbClr val="3A38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solidFill>
                  <a:srgbClr val="3A3838"/>
                </a:solidFill>
                <a:latin typeface="Montserrat"/>
                <a:ea typeface="Montserrat"/>
                <a:cs typeface="Montserrat"/>
                <a:sym typeface="Montserrat"/>
              </a:rPr>
              <a:t>HSL (hue, saturation, lightness)</a:t>
            </a:r>
            <a:endParaRPr>
              <a:solidFill>
                <a:srgbClr val="3A38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Montserrat"/>
              <a:buChar char="•"/>
            </a:pPr>
            <a:r>
              <a:rPr lang="mn-MN">
                <a:solidFill>
                  <a:srgbClr val="3A3838"/>
                </a:solidFill>
                <a:latin typeface="Montserrat"/>
                <a:ea typeface="Montserrat"/>
                <a:cs typeface="Montserrat"/>
                <a:sym typeface="Montserrat"/>
              </a:rPr>
              <a:t>HSLA (hue, saturation, lightness, alpha)</a:t>
            </a:r>
            <a:endParaRPr>
              <a:solidFill>
                <a:srgbClr val="3A383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" name="Google Shape;168;gb9a5dd1321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9925" y="1967950"/>
            <a:ext cx="110490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b9a5dd1321_0_11"/>
          <p:cNvSpPr txBox="1"/>
          <p:nvPr/>
        </p:nvSpPr>
        <p:spPr>
          <a:xfrm>
            <a:off x="8313275" y="2092350"/>
            <a:ext cx="364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mn-M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background: rgba(255, 0, 0, 0.5);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gb9a5dd1321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7925" y="3201363"/>
            <a:ext cx="112395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b9a5dd1321_0_11"/>
          <p:cNvSpPr txBox="1"/>
          <p:nvPr/>
        </p:nvSpPr>
        <p:spPr>
          <a:xfrm>
            <a:off x="8270525" y="3325763"/>
            <a:ext cx="37338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mn-M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background: hsla(120, 100%, 50%, 0.5);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9a5dd1321_0_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Хайрцаг сүүдэрлэлт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7" name="Google Shape;177;gb9a5dd1321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3650" y="1329424"/>
            <a:ext cx="5560975" cy="48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b9a5dd1321_0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2175" y="4502750"/>
            <a:ext cx="3571875" cy="21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b9a5dd1321_0_19"/>
          <p:cNvSpPr txBox="1"/>
          <p:nvPr/>
        </p:nvSpPr>
        <p:spPr>
          <a:xfrm>
            <a:off x="775550" y="1503075"/>
            <a:ext cx="50985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mn-M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box-shadow</a:t>
            </a:r>
            <a:r>
              <a:rPr i="0" lang="mn-M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шинж чанар дараах дөрвөн утга авна. </a:t>
            </a:r>
            <a:endParaRPr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-"/>
            </a:pPr>
            <a:r>
              <a:rPr b="1" i="0" lang="mn-M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Сүүдрийн хэвтээ offset</a:t>
            </a:r>
            <a:r>
              <a:rPr i="0" lang="mn-M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утга нь пиксэлээр өгөгдөх бөгөөд эерэг утгатай үед баруун  тийш, сөрөг утгатай үед зүүн тийш сүүдэрлэлт үүснэ. </a:t>
            </a:r>
            <a:endParaRPr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-"/>
            </a:pPr>
            <a:r>
              <a:rPr b="1" i="0" lang="mn-M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Сүүдрийн босоо offset</a:t>
            </a:r>
            <a:r>
              <a:rPr i="0" lang="mn-M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 утга нь пиксэлээр өгөгдөх бөгөөд эерэг утгатай үед доош, сөрөг утгатай үед дээшээ сүүдэрлэлт үүснэ. </a:t>
            </a:r>
            <a:endParaRPr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-"/>
            </a:pPr>
            <a:r>
              <a:rPr b="1" i="0" lang="mn-M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Blur radius</a:t>
            </a:r>
            <a:r>
              <a:rPr i="0" lang="mn-M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Сүүдэрлэлтийн сарнилтыг пиксэлээр өгнө. 0px үед сарнилттай, тэгээс их утга авах тусам сарнилт нэмэгдэнэ. </a:t>
            </a:r>
            <a:endParaRPr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-"/>
            </a:pPr>
            <a:r>
              <a:rPr b="1" i="0" lang="mn-M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Өнгө</a:t>
            </a:r>
            <a:r>
              <a:rPr i="0" lang="mn-M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Сүүдэрлэлтийн өнгийг тодорхойлно.</a:t>
            </a:r>
            <a:endParaRPr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b9a5dd1321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9475" y="832475"/>
            <a:ext cx="5789625" cy="584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b9a5dd1321_0_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2025" y="3918800"/>
            <a:ext cx="4762500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b9a5dd1321_0_29"/>
          <p:cNvSpPr txBox="1"/>
          <p:nvPr/>
        </p:nvSpPr>
        <p:spPr>
          <a:xfrm>
            <a:off x="838200" y="1481675"/>
            <a:ext cx="47625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mn-MN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Градентийг дэвсгэр зураг авдаг бүхий л  шинж чанарт өгөх боломжтой. Градентийн хамгийн эхний утганд чиглэлийг, дараачаар нь өнгүүд эхлэх дарааллаараа бичигдэнэ. </a:t>
            </a:r>
            <a:endParaRPr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gb9a5dd1321_0_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Шугаман градиент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b9a5dd1321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5625" y="851725"/>
            <a:ext cx="6118950" cy="515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b9a5dd1321_0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2050" y="4721900"/>
            <a:ext cx="4873702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b9a5dd1321_0_39"/>
          <p:cNvSpPr txBox="1"/>
          <p:nvPr/>
        </p:nvSpPr>
        <p:spPr>
          <a:xfrm>
            <a:off x="775550" y="1599350"/>
            <a:ext cx="48201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mn-MN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Цацраг градиент нь шугаман градиенттай төстэй боловч төв цэгээс гадагшаа тойрог хэлбэрээр өнгөө уусгадаг.  Авах утгууд нь хэлбэр болон color-stop утгууд байна. Цацраг градиент circle, ellipse гэсэн хоёр утгууд авах ба ellipse нь анхны утга байна. </a:t>
            </a:r>
            <a:endParaRPr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gb9a5dd1321_0_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Цацраг градиент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8df6bd095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mn-MN" sz="3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HTML 5 and CSS 3 to the rescue</a:t>
            </a:r>
            <a:r>
              <a:rPr i="1" lang="mn-MN" sz="3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g308df6bd095_0_0"/>
          <p:cNvSpPr/>
          <p:nvPr/>
        </p:nvSpPr>
        <p:spPr>
          <a:xfrm>
            <a:off x="1295400" y="1770150"/>
            <a:ext cx="4530000" cy="4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mn-MN" sz="22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HTML 5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Char char="•"/>
            </a:pPr>
            <a:r>
              <a:rPr i="0" lang="mn-MN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Вэб сайтыг илүү хялбар бөгөөд семантик байдлаар хийхэд зориулагдсан</a:t>
            </a:r>
            <a:endParaRPr i="0" sz="2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Char char="•"/>
            </a:pPr>
            <a:r>
              <a:rPr i="0" lang="mn-MN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HTML 5 нь HTML 4.01-ийн дараагийн хувилбар</a:t>
            </a:r>
            <a:endParaRPr i="0" sz="2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3200" lvl="0" marL="342900" marR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i="0" sz="2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g308df6bd095_0_0"/>
          <p:cNvSpPr/>
          <p:nvPr/>
        </p:nvSpPr>
        <p:spPr>
          <a:xfrm>
            <a:off x="6579875" y="1676400"/>
            <a:ext cx="5463300" cy="4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mn-MN" sz="22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CSS level 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Char char="•"/>
            </a:pPr>
            <a:r>
              <a:rPr i="0" lang="mn-MN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Хэцүү дизайныг илүү хялбар аргаар хийхэд зориулагдсан</a:t>
            </a:r>
            <a:endParaRPr i="0" sz="2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Char char="•"/>
            </a:pPr>
            <a:r>
              <a:rPr i="0" lang="mn-MN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Дизайн нь бүх вэб браузер болон гар утсан дээр ижил харагдахад анхаарах болсон</a:t>
            </a:r>
            <a:endParaRPr i="0" sz="2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Char char="•"/>
            </a:pPr>
            <a:r>
              <a:rPr i="0" lang="mn-MN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CSS 3 нь CSS 2.1-ын дараагийн хувилбар</a:t>
            </a:r>
            <a:endParaRPr i="0" sz="2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gb9a5dd1321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8251" y="1121100"/>
            <a:ext cx="5657825" cy="54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b9a5dd1321_0_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7025" y="1830550"/>
            <a:ext cx="3853150" cy="44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b9a5dd1321_0_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Олон дэвсгэр зургууд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9a5dd1321_0_5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Зурган хүрээ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8" name="Google Shape;208;gb9a5dd1321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575425"/>
            <a:ext cx="6175100" cy="501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b9a5dd1321_0_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2800" y="319950"/>
            <a:ext cx="2812950" cy="62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9a5dd1321_0_7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Текст эффект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5" name="Google Shape;215;gb9a5dd1321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7125" y="317538"/>
            <a:ext cx="5565575" cy="62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b9a5dd1321_0_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9126" y="1623825"/>
            <a:ext cx="3366000" cy="46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9a6659ad0_0_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Текст эффект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2" name="Google Shape;222;gb9a6659ad0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8050" y="678900"/>
            <a:ext cx="7122325" cy="57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b9a6659ad0_0_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5950" y="1505550"/>
            <a:ext cx="3537750" cy="47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9a5dd1321_0_8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Анимейшн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9" name="Google Shape;229;gb9a5dd1321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4250" y="601350"/>
            <a:ext cx="6585550" cy="56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b9a5dd1321_0_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3800" y="1961600"/>
            <a:ext cx="3225575" cy="32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9a6659ad0_0_6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Анимейшн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6" name="Google Shape;236;gb9a6659ad0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4250" y="601350"/>
            <a:ext cx="6585550" cy="56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b9a6659ad0_0_63"/>
          <p:cNvSpPr txBox="1"/>
          <p:nvPr/>
        </p:nvSpPr>
        <p:spPr>
          <a:xfrm>
            <a:off x="978050" y="1548575"/>
            <a:ext cx="42036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mn-M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animation-name: movingImage;</a:t>
            </a:r>
            <a:endParaRPr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mn-M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animation-timing-function: linear;</a:t>
            </a:r>
            <a:endParaRPr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mn-M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animation-duration: 10s;</a:t>
            </a:r>
            <a:endParaRPr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mn-M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animation-delay: 1s;</a:t>
            </a:r>
            <a:endParaRPr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mn-M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animation-iteration-count: 2;</a:t>
            </a:r>
            <a:endParaRPr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mn-M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animation-direction: alternative;</a:t>
            </a:r>
            <a:endParaRPr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gb9a6659ad0_0_63"/>
          <p:cNvSpPr txBox="1"/>
          <p:nvPr/>
        </p:nvSpPr>
        <p:spPr>
          <a:xfrm>
            <a:off x="722100" y="4378975"/>
            <a:ext cx="45561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mn-MN" sz="170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@keyframes example </a:t>
            </a:r>
            <a:r>
              <a:rPr b="0" i="0" lang="mn-MN" sz="1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7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mn-MN" sz="170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from </a:t>
            </a:r>
            <a:r>
              <a:rPr b="0" i="0" lang="mn-MN" sz="1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mn-MN" sz="17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b="0" i="0" lang="mn-MN" sz="1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mn-MN" sz="17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red</a:t>
            </a:r>
            <a:r>
              <a:rPr b="0" i="0" lang="mn-MN" sz="1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b="0" i="0" sz="17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mn-MN" sz="170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to </a:t>
            </a:r>
            <a:r>
              <a:rPr b="0" i="0" lang="mn-MN" sz="1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mn-MN" sz="17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b="0" i="0" lang="mn-MN" sz="1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mn-MN" sz="17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yellow</a:t>
            </a:r>
            <a:r>
              <a:rPr b="0" i="0" lang="mn-MN" sz="1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b="0" i="0" sz="17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mn-MN" sz="1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08df6bd095_0_918"/>
          <p:cNvSpPr txBox="1"/>
          <p:nvPr>
            <p:ph type="title"/>
          </p:nvPr>
        </p:nvSpPr>
        <p:spPr>
          <a:xfrm>
            <a:off x="1282575" y="351625"/>
            <a:ext cx="103176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25" lIns="89625" spcFirstLastPara="1" rIns="89625" wrap="square" tIns="896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Quattrocento Sans"/>
              <a:buNone/>
            </a:pPr>
            <a:r>
              <a:rPr lang="mn-MN" sz="4100">
                <a:latin typeface="Montserrat"/>
                <a:ea typeface="Montserrat"/>
                <a:cs typeface="Montserrat"/>
                <a:sym typeface="Montserrat"/>
              </a:rPr>
              <a:t>CSS3 Animation Properties, pt. 1</a:t>
            </a:r>
            <a:endParaRPr sz="41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descr="CSS3 animation properties and their default values and descriptions." id="244" name="Google Shape;244;g308df6bd095_0_918"/>
          <p:cNvGraphicFramePr/>
          <p:nvPr/>
        </p:nvGraphicFramePr>
        <p:xfrm>
          <a:off x="1282585" y="14344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{F3384C77-1DEA-4BD1-94BF-82D99E576DE2}</a:tableStyleId>
              </a:tblPr>
              <a:tblGrid>
                <a:gridCol w="1576150"/>
                <a:gridCol w="1233600"/>
                <a:gridCol w="7681025"/>
              </a:tblGrid>
              <a:tr h="537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PROPERTY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DEFAULT VALUE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DESCRIPTION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</a:tr>
              <a:tr h="537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@keyframes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Creates the animation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</a:tr>
              <a:tr h="537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animation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Shorthand may to specify all animation</a:t>
                      </a:r>
                      <a:r>
                        <a:rPr lang="mn-M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properties at once, other than the animation-play-state property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</a:tr>
              <a:tr h="537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animation-name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Specifies the @keyframes animation name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</a:tr>
              <a:tr h="537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animation-duration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17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Specifies the length of an animation; in seconds or milliseconds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</a:tr>
              <a:tr h="53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mn-M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animation-timing-function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17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Specifies how the animation progresses during one cycle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</a:tr>
              <a:tr h="537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animation-delay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none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17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Specifies when the animation starts 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08df6bd095_0_923"/>
          <p:cNvSpPr txBox="1"/>
          <p:nvPr>
            <p:ph type="title"/>
          </p:nvPr>
        </p:nvSpPr>
        <p:spPr>
          <a:xfrm>
            <a:off x="1214000" y="351625"/>
            <a:ext cx="103860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25" lIns="89625" spcFirstLastPara="1" rIns="89625" wrap="square" tIns="896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Quattrocento Sans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CSS3 Animation Properties, pt. 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descr="CSS3 animation properties and their default values and descriptions." id="250" name="Google Shape;250;g308df6bd095_0_923"/>
          <p:cNvGraphicFramePr/>
          <p:nvPr/>
        </p:nvGraphicFramePr>
        <p:xfrm>
          <a:off x="1214010" y="14344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{F3384C77-1DEA-4BD1-94BF-82D99E576DE2}</a:tableStyleId>
              </a:tblPr>
              <a:tblGrid>
                <a:gridCol w="2549525"/>
                <a:gridCol w="1532325"/>
                <a:gridCol w="6477525"/>
              </a:tblGrid>
              <a:tr h="537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PROPERTY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DEFAULT VALUE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DESCRIPTION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</a:tr>
              <a:tr h="537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animation-iteration-count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Specifies the number of cycles</a:t>
                      </a:r>
                      <a:r>
                        <a:rPr lang="mn-MN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of an animation</a:t>
                      </a:r>
                      <a:endParaRPr sz="2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</a:tr>
              <a:tr h="537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animation-fill-mode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none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Specifies the values applied by the animation outside</a:t>
                      </a:r>
                      <a:r>
                        <a:rPr lang="mn-MN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the time it executes</a:t>
                      </a:r>
                      <a:endParaRPr sz="2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</a:tr>
              <a:tr h="537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animation-direction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normal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Specifies whether the animation plays in reverse on alternate</a:t>
                      </a:r>
                      <a:r>
                        <a:rPr lang="mn-MN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cycles</a:t>
                      </a:r>
                      <a:endParaRPr sz="2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</a:tr>
              <a:tr h="537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animation-play-state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running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Specifies the state of the animation; values are running or paused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</a:tr>
              <a:tr h="537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animation-iteration-count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Specifies the number of cycles</a:t>
                      </a:r>
                      <a:r>
                        <a:rPr lang="mn-MN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of an animation</a:t>
                      </a:r>
                      <a:endParaRPr sz="2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</a:tr>
              <a:tr h="537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animation-fill-mode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none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Specifies the values applied by the animation outside</a:t>
                      </a:r>
                      <a:r>
                        <a:rPr lang="mn-MN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the time it executes</a:t>
                      </a:r>
                      <a:endParaRPr sz="2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9a5dd1321_0_9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Transition, Transformation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6" name="Google Shape;256;gb9a5dd1321_0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125" y="1690825"/>
            <a:ext cx="6914025" cy="428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b9a5dd1321_0_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03600" y="1600475"/>
            <a:ext cx="3203075" cy="34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8df6bd095_0_809"/>
          <p:cNvSpPr txBox="1"/>
          <p:nvPr>
            <p:ph type="title"/>
          </p:nvPr>
        </p:nvSpPr>
        <p:spPr>
          <a:xfrm>
            <a:off x="987575" y="358625"/>
            <a:ext cx="108450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25" lIns="89625" spcFirstLastPara="1" rIns="89625" wrap="square" tIns="896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Quattrocento Sans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CSS3 Transition Properties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descr="Table of CSS3 transition properties and their descriptions." id="263" name="Google Shape;263;g308df6bd095_0_809"/>
          <p:cNvGraphicFramePr/>
          <p:nvPr/>
        </p:nvGraphicFramePr>
        <p:xfrm>
          <a:off x="928260" y="14344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{F3384C77-1DEA-4BD1-94BF-82D99E576DE2}</a:tableStyleId>
              </a:tblPr>
              <a:tblGrid>
                <a:gridCol w="2833125"/>
                <a:gridCol w="8011975"/>
              </a:tblGrid>
              <a:tr h="537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PROPERTY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DESCRIPTION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</a:tr>
              <a:tr h="537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transition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Quattrocento Sans"/>
                        <a:buNone/>
                      </a:pPr>
                      <a:r>
                        <a:rPr lang="mn-MN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Is the shorthand way to specify settings for transition- property, transition-delay, transition-duration, and transition-timing-function at once</a:t>
                      </a:r>
                      <a:endParaRPr sz="2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</a:tr>
              <a:tr h="537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transition-property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Quattrocento Sans"/>
                        <a:buNone/>
                      </a:pPr>
                      <a:r>
                        <a:rPr lang="mn-MN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Specifies the CSS properties that are to be transitioned</a:t>
                      </a:r>
                      <a:endParaRPr sz="2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</a:tr>
              <a:tr h="537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transition-delay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Quattrocento Sans"/>
                        <a:buNone/>
                      </a:pPr>
                      <a:r>
                        <a:rPr lang="mn-MN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Specifies the amount of time that passes after the value changes and before the transition starts; in seconds or milliseconds</a:t>
                      </a:r>
                      <a:endParaRPr sz="2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</a:tr>
              <a:tr h="537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transition-duration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Quattrocento Sans"/>
                        <a:buNone/>
                      </a:pPr>
                      <a:r>
                        <a:rPr lang="mn-MN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Specifies the length of the transition in seconds or milliseconds; starts after the transition-delay property</a:t>
                      </a:r>
                      <a:endParaRPr sz="2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</a:tr>
              <a:tr h="537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2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transition-timing-function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Specifies the speed curve of the transition effect; allows a transition to change speed over its duration </a:t>
                      </a:r>
                      <a:endParaRPr sz="2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mn-MN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Default value = ease, which starts relatively fast and slows down toward the end </a:t>
                      </a:r>
                      <a:endParaRPr sz="2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4825" marB="44825" marR="89650" marL="8965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8df6bd095_0_7"/>
          <p:cNvSpPr txBox="1"/>
          <p:nvPr>
            <p:ph type="title"/>
          </p:nvPr>
        </p:nvSpPr>
        <p:spPr>
          <a:xfrm>
            <a:off x="762000" y="71438"/>
            <a:ext cx="11239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mn-MN" sz="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HTML5?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g308df6bd095_0_7"/>
          <p:cNvSpPr txBox="1"/>
          <p:nvPr>
            <p:ph idx="1" type="body"/>
          </p:nvPr>
        </p:nvSpPr>
        <p:spPr>
          <a:xfrm>
            <a:off x="971550" y="1357000"/>
            <a:ext cx="10024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2575" lvl="0" marL="282575" rtl="0" algn="l">
              <a:spcBef>
                <a:spcPts val="0"/>
              </a:spcBef>
              <a:spcAft>
                <a:spcPts val="0"/>
              </a:spcAft>
              <a:buSzPts val="1920"/>
              <a:buFont typeface="Montserrat"/>
              <a:buChar char="•"/>
            </a:pPr>
            <a:r>
              <a:rPr lang="mn-MN" sz="2400">
                <a:latin typeface="Montserrat"/>
                <a:ea typeface="Montserrat"/>
                <a:cs typeface="Montserrat"/>
                <a:sym typeface="Montserrat"/>
              </a:rPr>
              <a:t>HTML5 нь HTML-ийн хамгийн сүүлийн хувилбар юм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700087" rtl="0" algn="l">
              <a:spcBef>
                <a:spcPts val="1200"/>
              </a:spcBef>
              <a:spcAft>
                <a:spcPts val="0"/>
              </a:spcAft>
              <a:buClr>
                <a:srgbClr val="8FD600"/>
              </a:buClr>
              <a:buSzPts val="2400"/>
              <a:buFont typeface="Montserrat"/>
              <a:buChar char="-"/>
            </a:pPr>
            <a:r>
              <a:rPr lang="mn-MN" sz="2400">
                <a:solidFill>
                  <a:srgbClr val="3333FF"/>
                </a:solidFill>
                <a:latin typeface="Montserrat"/>
                <a:ea typeface="Montserrat"/>
                <a:cs typeface="Montserrat"/>
                <a:sym typeface="Montserrat"/>
              </a:rPr>
              <a:t>World Wide Web Consortium (W3C)-ийн HTML5 working group баг </a:t>
            </a:r>
            <a:r>
              <a:rPr lang="mn-MN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2007 ! </a:t>
            </a:r>
            <a:r>
              <a:rPr lang="mn-MN" sz="2400">
                <a:solidFill>
                  <a:srgbClr val="3333FF"/>
                </a:solidFill>
                <a:latin typeface="Montserrat"/>
                <a:ea typeface="Montserrat"/>
                <a:cs typeface="Montserrat"/>
                <a:sym typeface="Montserrat"/>
              </a:rPr>
              <a:t>Оноос хойш тасралтгүй хөгжүүлж байгаа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700087" rtl="0" algn="l">
              <a:spcBef>
                <a:spcPts val="1200"/>
              </a:spcBef>
              <a:spcAft>
                <a:spcPts val="0"/>
              </a:spcAft>
              <a:buClr>
                <a:srgbClr val="8FD600"/>
              </a:buClr>
              <a:buSzPts val="2400"/>
              <a:buFont typeface="Montserrat"/>
              <a:buChar char="-"/>
            </a:pPr>
            <a:r>
              <a:rPr lang="mn-MN" sz="240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W3C –ээс зарласанаар 2014 он гэхэд эцсийн байдлаар гарсан.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700087" rtl="0" algn="l">
              <a:spcBef>
                <a:spcPts val="1200"/>
              </a:spcBef>
              <a:spcAft>
                <a:spcPts val="0"/>
              </a:spcAft>
              <a:buClr>
                <a:srgbClr val="8FD600"/>
              </a:buClr>
              <a:buSzPts val="2400"/>
              <a:buFont typeface="Montserrat"/>
              <a:buChar char="-"/>
            </a:pPr>
            <a:r>
              <a:rPr lang="mn-MN" sz="24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Бүх боломжууд нь одоо бүх браузерууд дээр ажилладаг.</a:t>
            </a:r>
            <a:endParaRPr sz="2400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08df6bd095_0_1033"/>
          <p:cNvSpPr txBox="1"/>
          <p:nvPr>
            <p:ph type="title"/>
          </p:nvPr>
        </p:nvSpPr>
        <p:spPr>
          <a:xfrm>
            <a:off x="1579050" y="2545350"/>
            <a:ext cx="9033900" cy="1767300"/>
          </a:xfrm>
          <a:prstGeom prst="rect">
            <a:avLst/>
          </a:prstGeom>
        </p:spPr>
        <p:txBody>
          <a:bodyPr anchorCtr="0" anchor="t" bIns="89625" lIns="89625" spcFirstLastPara="1" rIns="89625" wrap="square" tIns="89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mn-MN"/>
              <a:t>Анхаарал хандуулсанд баярлалаа.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mn-MN"/>
              <a:t>Асуулт?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8df6bd095_0_116"/>
          <p:cNvSpPr txBox="1"/>
          <p:nvPr>
            <p:ph type="title"/>
          </p:nvPr>
        </p:nvSpPr>
        <p:spPr>
          <a:xfrm>
            <a:off x="838200" y="365125"/>
            <a:ext cx="42939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mn-MN" sz="3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HTML5 brings </a:t>
            </a:r>
            <a:r>
              <a:rPr lang="mn-MN" sz="3200">
                <a:solidFill>
                  <a:srgbClr val="3333FF"/>
                </a:solidFill>
                <a:latin typeface="Montserrat"/>
                <a:ea typeface="Montserrat"/>
                <a:cs typeface="Montserrat"/>
                <a:sym typeface="Montserrat"/>
              </a:rPr>
              <a:t>28 new elements </a:t>
            </a:r>
            <a:r>
              <a:rPr lang="mn-MN" sz="3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 help improve the design of your website.</a:t>
            </a:r>
            <a:endParaRPr sz="5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" name="Google Shape;70;g308df6bd095_0_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2925" y="731213"/>
            <a:ext cx="6267451" cy="5799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308df6bd095_0_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480300"/>
            <a:ext cx="4661576" cy="392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8df6bd095_0_123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mn-MN" sz="5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New Tags for </a:t>
            </a:r>
            <a:r>
              <a:rPr lang="mn-MN" sz="5000">
                <a:solidFill>
                  <a:srgbClr val="3333FF"/>
                </a:solidFill>
                <a:latin typeface="Montserrat"/>
                <a:ea typeface="Montserrat"/>
                <a:cs typeface="Montserrat"/>
                <a:sym typeface="Montserrat"/>
              </a:rPr>
              <a:t>Page Layout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g308df6bd095_0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75" y="1325225"/>
            <a:ext cx="7246626" cy="50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g308df6bd095_0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1038" y="106675"/>
            <a:ext cx="6923087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_32_F" id="87" name="Google Shape;87;g308df6bd095_0_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3400" y="845825"/>
            <a:ext cx="6205226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308df6bd095_0_136"/>
          <p:cNvSpPr txBox="1"/>
          <p:nvPr/>
        </p:nvSpPr>
        <p:spPr>
          <a:xfrm>
            <a:off x="1219200" y="227025"/>
            <a:ext cx="3364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mn-MN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Another format: still use </a:t>
            </a:r>
            <a:r>
              <a:rPr i="0" lang="mn-MN" sz="2800" u="none" cap="none" strike="noStrike">
                <a:solidFill>
                  <a:srgbClr val="3333FF"/>
                </a:solidFill>
                <a:latin typeface="Montserrat"/>
                <a:ea typeface="Montserrat"/>
                <a:cs typeface="Montserrat"/>
                <a:sym typeface="Montserrat"/>
              </a:rPr>
              <a:t>div</a:t>
            </a:r>
            <a:r>
              <a:rPr i="0" lang="mn-MN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 as containers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8df6bd095_0_240"/>
          <p:cNvSpPr txBox="1"/>
          <p:nvPr>
            <p:ph type="title"/>
          </p:nvPr>
        </p:nvSpPr>
        <p:spPr>
          <a:xfrm>
            <a:off x="762000" y="71438"/>
            <a:ext cx="11239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mn-MN" sz="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New Tags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g308df6bd095_0_240"/>
          <p:cNvSpPr txBox="1"/>
          <p:nvPr>
            <p:ph idx="1" type="body"/>
          </p:nvPr>
        </p:nvSpPr>
        <p:spPr>
          <a:xfrm>
            <a:off x="982950" y="1094100"/>
            <a:ext cx="4903500" cy="55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Calibri"/>
              <a:buNone/>
            </a:pPr>
            <a:r>
              <a:rPr lang="mn-MN" sz="2400">
                <a:solidFill>
                  <a:srgbClr val="0000CC"/>
                </a:solidFill>
                <a:latin typeface="Montserrat"/>
                <a:ea typeface="Montserrat"/>
                <a:cs typeface="Montserrat"/>
                <a:sym typeface="Montserrat"/>
              </a:rPr>
              <a:t>&lt;article&gt;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73050" lvl="1" marL="63023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FD600"/>
              </a:buClr>
              <a:buSzPct val="100000"/>
              <a:buFont typeface="Calibri"/>
              <a:buNone/>
            </a:pPr>
            <a:r>
              <a:rPr lang="mn-MN" sz="2400">
                <a:latin typeface="Montserrat"/>
                <a:ea typeface="Montserrat"/>
                <a:cs typeface="Montserrat"/>
                <a:sym typeface="Montserrat"/>
              </a:rPr>
              <a:t>For external content, like text from a news-article, blog, forum, or any other external source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257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Calibri"/>
              <a:buNone/>
            </a:pPr>
            <a:r>
              <a:rPr lang="mn-MN" sz="2400">
                <a:solidFill>
                  <a:srgbClr val="0000CC"/>
                </a:solidFill>
                <a:latin typeface="Montserrat"/>
                <a:ea typeface="Montserrat"/>
                <a:cs typeface="Montserrat"/>
                <a:sym typeface="Montserrat"/>
              </a:rPr>
              <a:t>&lt;aside&gt;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73050" lvl="1" marL="63023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FD600"/>
              </a:buClr>
              <a:buSzPct val="100000"/>
              <a:buFont typeface="Calibri"/>
              <a:buNone/>
            </a:pPr>
            <a:r>
              <a:rPr lang="mn-MN" sz="2400">
                <a:latin typeface="Montserrat"/>
                <a:ea typeface="Montserrat"/>
                <a:cs typeface="Montserrat"/>
                <a:sym typeface="Montserrat"/>
              </a:rPr>
              <a:t>For content aside from (but related to) the content it is placed in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257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Calibri"/>
              <a:buNone/>
            </a:pPr>
            <a:r>
              <a:rPr lang="mn-MN" sz="2400">
                <a:solidFill>
                  <a:srgbClr val="0000CC"/>
                </a:solidFill>
                <a:latin typeface="Montserrat"/>
                <a:ea typeface="Montserrat"/>
                <a:cs typeface="Montserrat"/>
                <a:sym typeface="Montserrat"/>
              </a:rPr>
              <a:t>&lt;details&gt;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73050" lvl="1" marL="63023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FD600"/>
              </a:buClr>
              <a:buSzPct val="100000"/>
              <a:buFont typeface="Calibri"/>
              <a:buNone/>
            </a:pPr>
            <a:r>
              <a:rPr lang="mn-MN" sz="2400">
                <a:latin typeface="Montserrat"/>
                <a:ea typeface="Montserrat"/>
                <a:cs typeface="Montserrat"/>
                <a:sym typeface="Montserrat"/>
              </a:rPr>
              <a:t>For describing details about a document, or parts of a document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257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Calibri"/>
              <a:buNone/>
            </a:pPr>
            <a:r>
              <a:rPr lang="mn-MN" sz="2400">
                <a:solidFill>
                  <a:srgbClr val="0000CC"/>
                </a:solidFill>
                <a:latin typeface="Montserrat"/>
                <a:ea typeface="Montserrat"/>
                <a:cs typeface="Montserrat"/>
                <a:sym typeface="Montserrat"/>
              </a:rPr>
              <a:t>&lt;summary&gt;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73050" lvl="1" marL="630237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FD600"/>
              </a:buClr>
              <a:buSzPct val="100000"/>
              <a:buFont typeface="Calibri"/>
              <a:buNone/>
            </a:pPr>
            <a:r>
              <a:rPr lang="mn-MN" sz="2400">
                <a:latin typeface="Montserrat"/>
                <a:ea typeface="Montserrat"/>
                <a:cs typeface="Montserrat"/>
                <a:sym typeface="Montserrat"/>
              </a:rPr>
              <a:t>A caption, or summary, inside the </a:t>
            </a:r>
            <a:r>
              <a:rPr lang="mn-MN" sz="2400">
                <a:solidFill>
                  <a:srgbClr val="0000CC"/>
                </a:solidFill>
                <a:latin typeface="Montserrat"/>
                <a:ea typeface="Montserrat"/>
                <a:cs typeface="Montserrat"/>
                <a:sym typeface="Montserrat"/>
              </a:rPr>
              <a:t>&lt;details&gt;</a:t>
            </a:r>
            <a:r>
              <a:rPr lang="mn-MN" sz="2400">
                <a:latin typeface="Montserrat"/>
                <a:ea typeface="Montserrat"/>
                <a:cs typeface="Montserrat"/>
                <a:sym typeface="Montserrat"/>
              </a:rPr>
              <a:t> element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g308df6bd095_0_240"/>
          <p:cNvSpPr txBox="1"/>
          <p:nvPr>
            <p:ph idx="1" type="body"/>
          </p:nvPr>
        </p:nvSpPr>
        <p:spPr>
          <a:xfrm>
            <a:off x="6526525" y="1253400"/>
            <a:ext cx="5280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Calibri"/>
              <a:buNone/>
            </a:pPr>
            <a:r>
              <a:rPr lang="mn-MN" sz="2400">
                <a:solidFill>
                  <a:srgbClr val="0000CC"/>
                </a:solidFill>
                <a:latin typeface="Montserrat"/>
                <a:ea typeface="Montserrat"/>
                <a:cs typeface="Montserrat"/>
                <a:sym typeface="Montserrat"/>
              </a:rPr>
              <a:t>&lt;mark&gt;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38125" lvl="1" marL="3952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FD600"/>
              </a:buClr>
              <a:buSzPct val="100000"/>
              <a:buFont typeface="Calibri"/>
              <a:buNone/>
            </a:pPr>
            <a:r>
              <a:rPr lang="mn-MN" sz="2400">
                <a:latin typeface="Montserrat"/>
                <a:ea typeface="Montserrat"/>
                <a:cs typeface="Montserrat"/>
                <a:sym typeface="Montserrat"/>
              </a:rPr>
              <a:t>For text that should be highlighted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2575" lvl="0" marL="2825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80000"/>
              <a:buFont typeface="Calibri"/>
              <a:buNone/>
            </a:pPr>
            <a:r>
              <a:rPr lang="mn-MN" sz="2400">
                <a:solidFill>
                  <a:srgbClr val="0000CC"/>
                </a:solidFill>
                <a:latin typeface="Montserrat"/>
                <a:ea typeface="Montserrat"/>
                <a:cs typeface="Montserrat"/>
                <a:sym typeface="Montserrat"/>
              </a:rPr>
              <a:t>&lt;nav&gt;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38125" lvl="1" marL="3952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FD600"/>
              </a:buClr>
              <a:buSzPct val="100000"/>
              <a:buFont typeface="Calibri"/>
              <a:buNone/>
            </a:pPr>
            <a:r>
              <a:rPr lang="mn-MN" sz="2400">
                <a:latin typeface="Montserrat"/>
                <a:ea typeface="Montserrat"/>
                <a:cs typeface="Montserrat"/>
                <a:sym typeface="Montserrat"/>
              </a:rPr>
              <a:t>For a section of navigation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2575" lvl="0" marL="2825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80000"/>
              <a:buFont typeface="Calibri"/>
              <a:buNone/>
            </a:pPr>
            <a:r>
              <a:rPr lang="mn-MN" sz="2400">
                <a:solidFill>
                  <a:srgbClr val="0000CC"/>
                </a:solidFill>
                <a:latin typeface="Montserrat"/>
                <a:ea typeface="Montserrat"/>
                <a:cs typeface="Montserrat"/>
                <a:sym typeface="Montserrat"/>
              </a:rPr>
              <a:t>&lt;section&gt;</a:t>
            </a:r>
            <a:r>
              <a:rPr lang="mn-MN" sz="24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38125" lvl="1" marL="3952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FD600"/>
              </a:buClr>
              <a:buSzPct val="100000"/>
              <a:buFont typeface="Calibri"/>
              <a:buNone/>
            </a:pPr>
            <a:r>
              <a:rPr lang="mn-MN" sz="2400">
                <a:latin typeface="Montserrat"/>
                <a:ea typeface="Montserrat"/>
                <a:cs typeface="Montserrat"/>
                <a:sym typeface="Montserrat"/>
              </a:rPr>
              <a:t>For a section in a document (e.g. chapters, headers, footers)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2575" lvl="0" marL="2825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80000"/>
              <a:buFont typeface="Calibri"/>
              <a:buNone/>
            </a:pPr>
            <a:r>
              <a:rPr lang="mn-MN" sz="2400">
                <a:solidFill>
                  <a:srgbClr val="0000CC"/>
                </a:solidFill>
                <a:latin typeface="Montserrat"/>
                <a:ea typeface="Montserrat"/>
                <a:cs typeface="Montserrat"/>
                <a:sym typeface="Montserrat"/>
              </a:rPr>
              <a:t>&lt;wbr&gt;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38125" lvl="1" marL="3952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FD600"/>
              </a:buClr>
              <a:buSzPct val="100000"/>
              <a:buFont typeface="Calibri"/>
              <a:buNone/>
            </a:pPr>
            <a:r>
              <a:rPr lang="mn-MN" sz="2400">
                <a:latin typeface="Montserrat"/>
                <a:ea typeface="Montserrat"/>
                <a:cs typeface="Montserrat"/>
                <a:sym typeface="Montserrat"/>
              </a:rPr>
              <a:t>Word break.  For defining an appropriate place to break a long word or sentence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2575" lvl="0" marL="2825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FD600"/>
              </a:buClr>
              <a:buSzPct val="80000"/>
              <a:buFont typeface="Calibri"/>
              <a:buNone/>
            </a:pPr>
            <a:r>
              <a:rPr lang="mn-MN" sz="2400">
                <a:latin typeface="Montserrat"/>
                <a:ea typeface="Montserrat"/>
                <a:cs typeface="Montserrat"/>
                <a:sym typeface="Montserrat"/>
              </a:rPr>
              <a:t>Other tags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38125" lvl="1" marL="39528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FD600"/>
              </a:buClr>
              <a:buSzPct val="100000"/>
              <a:buFont typeface="Calibri"/>
              <a:buNone/>
            </a:pPr>
            <a:r>
              <a:rPr lang="mn-MN" sz="2400">
                <a:solidFill>
                  <a:srgbClr val="0000CC"/>
                </a:solidFill>
                <a:latin typeface="Montserrat"/>
                <a:ea typeface="Montserrat"/>
                <a:cs typeface="Montserrat"/>
                <a:sym typeface="Montserrat"/>
              </a:rPr>
              <a:t>&lt;command&gt;, &lt;datalist&gt;, &lt;details&gt;, &lt;progress&gt;,</a:t>
            </a:r>
            <a:r>
              <a:rPr lang="mn-MN" sz="2400">
                <a:latin typeface="Montserrat"/>
                <a:ea typeface="Montserrat"/>
                <a:cs typeface="Montserrat"/>
                <a:sym typeface="Montserrat"/>
              </a:rPr>
              <a:t> etc.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308df6bd095_0_3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1600" y="2412404"/>
            <a:ext cx="5638799" cy="428366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308df6bd095_0_350"/>
          <p:cNvSpPr/>
          <p:nvPr/>
        </p:nvSpPr>
        <p:spPr>
          <a:xfrm>
            <a:off x="914400" y="381000"/>
            <a:ext cx="108699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mn-MN" sz="5000" u="none" cap="none" strike="noStrike">
                <a:solidFill>
                  <a:srgbClr val="0000CC"/>
                </a:solidFill>
                <a:latin typeface="Montserrat"/>
                <a:ea typeface="Montserrat"/>
                <a:cs typeface="Montserrat"/>
                <a:sym typeface="Montserrat"/>
              </a:rPr>
              <a:t>figure </a:t>
            </a:r>
            <a:r>
              <a:rPr i="0" lang="mn-MN" sz="5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Element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mn-MN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Allows for associating captions with embedded content, including images, audio or videos.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g308df6bd095_0_350"/>
          <p:cNvSpPr txBox="1"/>
          <p:nvPr/>
        </p:nvSpPr>
        <p:spPr>
          <a:xfrm>
            <a:off x="5080000" y="2528888"/>
            <a:ext cx="184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mn-M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&lt;figure&gt;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308df6bd095_0_350"/>
          <p:cNvSpPr txBox="1"/>
          <p:nvPr/>
        </p:nvSpPr>
        <p:spPr>
          <a:xfrm>
            <a:off x="3759200" y="4323258"/>
            <a:ext cx="498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mn-MN" sz="2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Image, audio, video, etc.</a:t>
            </a:r>
            <a:endParaRPr b="1" i="1" sz="2400" u="none" cap="none" strike="noStrike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308df6bd095_0_350"/>
          <p:cNvSpPr txBox="1"/>
          <p:nvPr/>
        </p:nvSpPr>
        <p:spPr>
          <a:xfrm>
            <a:off x="4775200" y="5891409"/>
            <a:ext cx="26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mn-M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&lt;figcaption&gt;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3A3838"/>
      </a:dk1>
      <a:lt1>
        <a:srgbClr val="757070"/>
      </a:lt1>
      <a:dk2>
        <a:srgbClr val="AEABAB"/>
      </a:dk2>
      <a:lt2>
        <a:srgbClr val="FFFFFF"/>
      </a:lt2>
      <a:accent1>
        <a:srgbClr val="1F3864"/>
      </a:accent1>
      <a:accent2>
        <a:srgbClr val="833C0B"/>
      </a:accent2>
      <a:accent3>
        <a:srgbClr val="525252"/>
      </a:accent3>
      <a:accent4>
        <a:srgbClr val="7F6000"/>
      </a:accent4>
      <a:accent5>
        <a:srgbClr val="1E4E79"/>
      </a:accent5>
      <a:accent6>
        <a:srgbClr val="375623"/>
      </a:accent6>
      <a:hlink>
        <a:srgbClr val="ED7D31"/>
      </a:hlink>
      <a:folHlink>
        <a:srgbClr val="833C0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2021-01-30T07:55:38Z</dcterms:created>
  <dc:creator>Javkhlan Rentsendorj</dc:creator>
</cp:coreProperties>
</file>