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X/cs6NxtHD2gXmGshRnDtpzKl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5DB19F-7694-4057-8520-4EC366D75A23}">
  <a:tblStyle styleId="{4C5DB19F-7694-4057-8520-4EC366D75A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2690327" y="1600200"/>
            <a:ext cx="8663473" cy="189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sz="4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2690326" y="3602038"/>
            <a:ext cx="86634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59644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9788" y="17727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C32"/>
              </a:buClr>
              <a:buSzPts val="4400"/>
              <a:buFont typeface="Calibri"/>
              <a:buNone/>
              <a:defRPr>
                <a:solidFill>
                  <a:srgbClr val="0F1C3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oz.com/learn/seo/title-ta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b24.net/Mission-18March1944.htm" TargetMode="External"/><Relationship Id="rId4" Type="http://schemas.openxmlformats.org/officeDocument/2006/relationships/hyperlink" Target="http://www.b24.net/Mission-18March1944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oz.com/beginners-guide-to-seo" TargetMode="External"/><Relationship Id="rId4" Type="http://schemas.openxmlformats.org/officeDocument/2006/relationships/hyperlink" Target="https://www.google.com/webmasters/tools" TargetMode="External"/><Relationship Id="rId10" Type="http://schemas.openxmlformats.org/officeDocument/2006/relationships/hyperlink" Target="http://pr.eyedomain.com/" TargetMode="External"/><Relationship Id="rId9" Type="http://schemas.openxmlformats.org/officeDocument/2006/relationships/hyperlink" Target="https://support.google.com/webmasters/answer/40349?hl=en&amp;ref_topic=3309300" TargetMode="External"/><Relationship Id="rId5" Type="http://schemas.openxmlformats.org/officeDocument/2006/relationships/hyperlink" Target="https://search.google.com/test/mobile-%20friendly/" TargetMode="External"/><Relationship Id="rId6" Type="http://schemas.openxmlformats.org/officeDocument/2006/relationships/hyperlink" Target="https://validator.w3.org/" TargetMode="External"/><Relationship Id="rId7" Type="http://schemas.openxmlformats.org/officeDocument/2006/relationships/hyperlink" Target="https://www.xml-sitemaps.com/" TargetMode="External"/><Relationship Id="rId8" Type="http://schemas.openxmlformats.org/officeDocument/2006/relationships/hyperlink" Target="https://www.xml-sitemaps.com/seo-tool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2375375" y="1600200"/>
            <a:ext cx="89784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mn-M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Лекц 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mn-M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br>
              <a:rPr lang="mn-M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 sz="4400" cap="small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SEO – Search Engine Optimization</a:t>
            </a:r>
            <a:r>
              <a:rPr lang="mn-M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2690326" y="3602038"/>
            <a:ext cx="86634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Интернэт технологийн үндэс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2024 оны намар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/>
          <p:nvPr>
            <p:ph type="title"/>
          </p:nvPr>
        </p:nvSpPr>
        <p:spPr>
          <a:xfrm>
            <a:off x="838200" y="88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Search Engine Sees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38"/>
          <p:cNvSpPr txBox="1"/>
          <p:nvPr>
            <p:ph idx="1" type="body"/>
          </p:nvPr>
        </p:nvSpPr>
        <p:spPr>
          <a:xfrm>
            <a:off x="838200" y="1414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View &gt; Source (HTML code)</a:t>
            </a:r>
            <a:br>
              <a:rPr lang="mn-M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  <p:pic>
        <p:nvPicPr>
          <p:cNvPr id="108" name="Google Shape;10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75" y="2331725"/>
            <a:ext cx="11109978" cy="45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69" y="0"/>
            <a:ext cx="8676600" cy="67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 Tag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mn-M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title element of a page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is meant to be an accurate, concise description of a page's content.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Keyword phrase use in the title tag is the most important place to achieve high rankings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Place important keywords close to the front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Don't overdo SEO keywords (cloaking)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Give every page a unique descriptive title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Description Meta Tag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Accurately summarize the page's content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Write a description that would both inform and interest users if they saw your description meta tag as a snippet in a search result.  First words count more.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Avoid using generic descriptions like  "Page about WWII"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Avoid Filling the description with only keywords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Avoid long descriptions – Two or three sentences is Good.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Use unique descriptions for each page.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Avoid using a single description meta tag across all of your site's pages or a large group of pages.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Keywords and Popularity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level of key word phrase query popularity is how they are ranked.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How you build your website will effect how popular your site it.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56038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We’re talking about the ‘key word’ Meta Statement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56038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Key word phrase is better than a simple ‘key </a:t>
            </a:r>
            <a:r>
              <a:rPr lang="mn-MN" u="sng">
                <a:latin typeface="Montserrat"/>
                <a:ea typeface="Montserrat"/>
                <a:cs typeface="Montserrat"/>
                <a:sym typeface="Montserrat"/>
              </a:rPr>
              <a:t>word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56038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Search engines measure how keywords are used on pages to help determine the relevance of a query.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5603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Keyword Abuse – Stuffing  &amp; Cloaking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Use of the keyword phrase: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In the meta title tag at least once. Try to keep the keyword phrase as close to the beginning of the title tag as possible.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In a &lt;h1&gt; html tag.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Once prominently near the top of the page and body.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At least two or three times, including variations, in the body of the page.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At least once in the alt attribute of an image on the page.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Once in the URL  If possible.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At least once in the meta description tag.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Key word Meta Statement not important.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 – Body of  Website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44"/>
          <p:cNvSpPr txBox="1"/>
          <p:nvPr>
            <p:ph idx="1" type="body"/>
          </p:nvPr>
        </p:nvSpPr>
        <p:spPr>
          <a:xfrm>
            <a:off x="838200" y="1825625"/>
            <a:ext cx="11277600" cy="4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Easy to use, navigate and understand.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Avoid duplicate text from your site or others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Design for user not SEO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Use ‘breadcrumb’ lists on pages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Provide direct, high quality, legitimate, credible content.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Use the alt tag on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Avoid sloppy text with spelling and grammatical mistakes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Avoid varying topics with out subheadings ( &lt;h?&gt; tags 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Actionable information relevant to the query – blogs surveys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HTML/CSS3 compliant and responsive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YouTube embedded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Have a useful 404 page.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Anchor Text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6696"/>
              <a:buNone/>
            </a:pPr>
            <a:r>
              <a:rPr lang="mn-MN" sz="2600">
                <a:latin typeface="Montserrat"/>
                <a:ea typeface="Montserrat"/>
                <a:cs typeface="Montserrat"/>
                <a:sym typeface="Montserrat"/>
              </a:rPr>
              <a:t>&lt;a href=</a:t>
            </a:r>
            <a:r>
              <a:rPr lang="mn-MN" sz="2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http://www.b24.net/</a:t>
            </a:r>
            <a:r>
              <a:rPr lang="mn-MN" sz="2600" u="sng">
                <a:solidFill>
                  <a:srgbClr val="622C08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Mission-18March1944.htm</a:t>
            </a:r>
            <a:r>
              <a:rPr lang="mn-MN" sz="2600">
                <a:latin typeface="Montserrat"/>
                <a:ea typeface="Montserrat"/>
                <a:cs typeface="Montserrat"/>
                <a:sym typeface="Montserrat"/>
              </a:rPr>
              <a:t> title=Mission Details of 18 march&gt;</a:t>
            </a:r>
            <a:r>
              <a:rPr lang="mn-MN" sz="2600">
                <a:solidFill>
                  <a:srgbClr val="8BB9E2"/>
                </a:solidFill>
                <a:latin typeface="Montserrat"/>
                <a:ea typeface="Montserrat"/>
                <a:cs typeface="Montserrat"/>
                <a:sym typeface="Montserrat"/>
              </a:rPr>
              <a:t>Mission Details of 18  March  1944</a:t>
            </a:r>
            <a:r>
              <a:rPr lang="mn-MN" sz="2600">
                <a:latin typeface="Montserrat"/>
                <a:ea typeface="Montserrat"/>
                <a:cs typeface="Montserrat"/>
                <a:sym typeface="Montserrat"/>
              </a:rPr>
              <a:t>&lt;/a&gt;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6696"/>
              <a:buNone/>
            </a:pPr>
            <a:r>
              <a:t/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The Anchor Text should  tell users and Google something about the page you're linking 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1764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Choose descriptive text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41176"/>
              <a:buNone/>
            </a:pPr>
            <a:r>
              <a:rPr lang="mn-MN" sz="2000">
                <a:latin typeface="Montserrat"/>
                <a:ea typeface="Montserrat"/>
                <a:cs typeface="Montserrat"/>
                <a:sym typeface="Montserrat"/>
              </a:rPr>
              <a:t>The anchor text you use for a link should provide at least a basic idea of what the page linked to is about.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41176"/>
              <a:buNone/>
            </a:pPr>
            <a:r>
              <a:rPr lang="mn-MN" sz="2000">
                <a:latin typeface="Montserrat"/>
                <a:ea typeface="Montserrat"/>
                <a:cs typeface="Montserrat"/>
                <a:sym typeface="Montserrat"/>
              </a:rPr>
              <a:t>Avoid writing generic anchor text like "page", "article", or "click here”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17647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Write concise text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41176"/>
              <a:buNone/>
            </a:pPr>
            <a:r>
              <a:rPr lang="mn-MN" sz="2000">
                <a:latin typeface="Montserrat"/>
                <a:ea typeface="Montserrat"/>
                <a:cs typeface="Montserrat"/>
                <a:sym typeface="Montserrat"/>
              </a:rPr>
              <a:t>Aim for short but descriptive text-usually a few words or a short phrase.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41176"/>
              <a:buNone/>
            </a:pPr>
            <a:r>
              <a:rPr lang="mn-MN" sz="2000">
                <a:latin typeface="Montserrat"/>
                <a:ea typeface="Montserrat"/>
                <a:cs typeface="Montserrat"/>
                <a:sym typeface="Montserrat"/>
              </a:rPr>
              <a:t>Avoid using excessively keyword-filled or lengthy anchor text just for search engines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Internal links &amp; links to your site.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Char char="•"/>
            </a:pPr>
            <a:r>
              <a:rPr lang="mn-M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Internal Navigational Links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t/>
            </a:r>
            <a:endParaRPr sz="9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Try to have navigational links higher up in the body HTML coding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Every page should be reachable from at least one static text link.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External links have more influential that internal links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Links to pages that have spam may devalue your website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Make anchor text meaningful and accurate description of link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Sitemap.htm     Sitemap.xml      Robot.txt   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Internal links &amp; links to your site.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Char char="•"/>
            </a:pPr>
            <a:r>
              <a:rPr lang="mn-M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External links pointed to your website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079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8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Links from unique domains matter – more is better.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Links from sites close to your content are helpful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Links from more important, popular, trusted sites pass more value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Links to/from YouTube, Facebook and other social media have value.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talk about the SEO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  <p:pic>
        <p:nvPicPr>
          <p:cNvPr descr="Screen Shot 2016-04-12 at 12.50.18 PM.png" id="49" name="Google Shape;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421" y="1690700"/>
            <a:ext cx="9813379" cy="51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569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6126"/>
              <a:buFont typeface="Montserrat"/>
              <a:buChar char="•"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Sites are ranked by Google by a page popularity index from 1 -10  - http://pr.eyedomain.com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CNN.com 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wikipedia.org   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Foxnews.com   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Ebay.com  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B24.net  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8thAFHS.org  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492</a:t>
            </a:r>
            <a:r>
              <a:rPr baseline="30000" lang="mn-MN">
                <a:latin typeface="Montserrat"/>
                <a:ea typeface="Montserrat"/>
                <a:cs typeface="Montserrat"/>
                <a:sym typeface="Montserrat"/>
              </a:rPr>
              <a:t>nd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bomb group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Heritage League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569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6126"/>
              <a:buFont typeface="Montserrat"/>
              <a:buChar char="•"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The number of sites linked to you and their popularity index  have significance.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569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6126"/>
              <a:buFont typeface="Montserrat"/>
              <a:buChar char="•"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The Number of clicks on google for your site based on keywords.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PPC vs. “Organic” SEO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3" name="Google Shape;183;p49"/>
          <p:cNvGraphicFramePr/>
          <p:nvPr/>
        </p:nvGraphicFramePr>
        <p:xfrm>
          <a:off x="981075" y="151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{4C5DB19F-7694-4057-8520-4EC366D75A23}</a:tableStyleId>
              </a:tblPr>
              <a:tblGrid>
                <a:gridCol w="3886200"/>
                <a:gridCol w="3886200"/>
              </a:tblGrid>
              <a:tr h="4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0" lang="mn-MN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Pay-Per-Click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0" lang="mn-MN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“Organic” SEO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results in 1-2 days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easier for a novice or one little knowledge of SEO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ability to turn on and off at any moment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generally more costly per visitor and per conversion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fewer impressions and exposure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easier to compete in highly competitive market space (but it will cost you)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Ability to generate exposure on related sites (AdSense)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ability to target “local” markets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better for short-term and high-margin campaigns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results take 2 weeks to 4 months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requires ongoing learning and experience to achieve 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very difficult to control flow of traffic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generally more cost-effective, does not penalize for more traffic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SERPs are more popular than sponsored 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very difficult to compete in highly competitive market space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ability to generate exposure on related websites and directories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more difficult to target local markets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ontserrat"/>
                        <a:buChar char="•"/>
                      </a:pPr>
                      <a:r>
                        <a:rPr i="0" lang="mn-MN" sz="14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better for long-term and lower margin campaigns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  <p:sp>
        <p:nvSpPr>
          <p:cNvPr id="185" name="Google Shape;185;p49"/>
          <p:cNvSpPr txBox="1"/>
          <p:nvPr/>
        </p:nvSpPr>
        <p:spPr>
          <a:xfrm>
            <a:off x="838200" y="6538912"/>
            <a:ext cx="7416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mn-M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learn this more on “E-Business” lesson.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719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29032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Beginners Guide to SEO:  </a:t>
            </a:r>
            <a:r>
              <a:rPr lang="mn-M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https://moz.com/beginners-guide-to-seo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719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29032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Google Guide:  </a:t>
            </a:r>
            <a:r>
              <a:rPr lang="mn-MN" u="sng">
                <a:solidFill>
                  <a:srgbClr val="80BA59"/>
                </a:solidFill>
                <a:latin typeface="Montserrat"/>
                <a:ea typeface="Montserrat"/>
                <a:cs typeface="Montserrat"/>
                <a:sym typeface="Montserrat"/>
              </a:rPr>
              <a:t>http://www.google.com/webmasters/docs/search-engine-optimization-starter-guide.pdf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719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29032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 Webmaster tools: </a:t>
            </a:r>
            <a:r>
              <a:rPr lang="mn-M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https://www.google.com/webmasters/tools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  Need gmail account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719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29032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 Test for Mobile Friendly: </a:t>
            </a:r>
            <a:r>
              <a:rPr lang="mn-M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https://search.google.com/test/mobile- friendly/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719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29032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 Validate website:  </a:t>
            </a:r>
            <a:r>
              <a:rPr lang="mn-M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https://validator.w3.org/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719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29032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 Sitemap Generator   </a:t>
            </a:r>
            <a:r>
              <a:rPr lang="mn-M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https://www.xml-sitemaps.com/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719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29032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 SEO tools   </a:t>
            </a:r>
            <a:r>
              <a:rPr lang="mn-M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https://www.xml-sitemaps.com/seo-tools.html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719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29032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Google Tips:  </a:t>
            </a:r>
            <a:r>
              <a:rPr lang="mn-M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https://support.google.com/webmasters/answer/40349?hl=en&amp;ref_topic=3309300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7198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29032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Page Ranking:  </a:t>
            </a:r>
            <a:r>
              <a:rPr lang="mn-M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http://pr.eyedomain.com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838200" y="247126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Анхаарал хандуулсанд баярлалаа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SEO?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38200" y="1825625"/>
            <a:ext cx="109347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7756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SEO = Search Engine Optimization – Хайлтын системийн оновчлол</a:t>
            </a:r>
            <a:br>
              <a:rPr lang="mn-MN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SEO is simply a matter of making sure your </a:t>
            </a:r>
            <a:r>
              <a:rPr b="1" lang="mn-MN">
                <a:latin typeface="Montserrat"/>
                <a:ea typeface="Montserrat"/>
                <a:cs typeface="Montserrat"/>
                <a:sym typeface="Montserrat"/>
              </a:rPr>
              <a:t>site is structured</a:t>
            </a: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in a way that search engines understand.  Search engines have two major functions: crawling and building an index, and providing search users with a ranked list of the websites they've determined are the most relevant.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Хайлтын системийн оновчлол гэдэг нь таны вэб сайт нь хайлтын систем ойлгохуйц байдлаар бүтэцлэгдсэн байхын хэлнэ. </a:t>
            </a:r>
            <a:endParaRPr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Refers to the process of “optimizing” both the on-page and off-page ranking factors in order to achieve high search engine rankings for targeted search terms.</a:t>
            </a:r>
            <a:br>
              <a:rPr lang="mn-M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Хайлтын утганд зориулан хамгийн тохиромжтой үр дүнгийн эрэмбийг вэб сайтуудын on-page болон off-page утгуудад тулгуурлан гаргах процесс юм. </a:t>
            </a:r>
            <a:endParaRPr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6286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216216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Refers to the “industry” that has been created regarding using keyword searching a a means of increasing relevant traffic to a website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Popular Search Engines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38200" y="1997975"/>
            <a:ext cx="40311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 sz="3200">
                <a:latin typeface="Montserrat"/>
                <a:ea typeface="Montserrat"/>
                <a:cs typeface="Montserrat"/>
                <a:sym typeface="Montserrat"/>
              </a:rPr>
              <a:t>77.4% - Google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 sz="3200">
                <a:latin typeface="Montserrat"/>
                <a:ea typeface="Montserrat"/>
                <a:cs typeface="Montserrat"/>
                <a:sym typeface="Montserrat"/>
              </a:rPr>
              <a:t>8.1% - Baidu - China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 sz="3200">
                <a:latin typeface="Montserrat"/>
                <a:ea typeface="Montserrat"/>
                <a:cs typeface="Montserrat"/>
                <a:sym typeface="Montserrat"/>
              </a:rPr>
              <a:t>7.3% - Bing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 sz="3200">
                <a:latin typeface="Montserrat"/>
                <a:ea typeface="Montserrat"/>
                <a:cs typeface="Montserrat"/>
                <a:sym typeface="Montserrat"/>
              </a:rPr>
              <a:t>5.6% - Yahoo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mn-MN" sz="3200">
                <a:latin typeface="Montserrat"/>
                <a:ea typeface="Montserrat"/>
                <a:cs typeface="Montserrat"/>
                <a:sym typeface="Montserrat"/>
              </a:rPr>
              <a:t>1.6% - All the rest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  <p:pic>
        <p:nvPicPr>
          <p:cNvPr id="64" name="Google Shape;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1619" y="1847379"/>
            <a:ext cx="655796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 Engine Market Share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649700" y="1578499"/>
            <a:ext cx="44310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825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25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25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25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mn-MN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Search starts with the Web, </a:t>
            </a:r>
            <a:br>
              <a:rPr lang="mn-MN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made up of over</a:t>
            </a:r>
            <a:br>
              <a:rPr lang="mn-MN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 sz="480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600 TRILLION </a:t>
            </a:r>
            <a:br>
              <a:rPr lang="mn-MN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Pages &amp; Growing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12576" r="9488" t="0"/>
          <a:stretch/>
        </p:blipFill>
        <p:spPr>
          <a:xfrm>
            <a:off x="6450359" y="2075334"/>
            <a:ext cx="4320481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Search Engines Work?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63151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Spider “crawls” the web to find new documents (web pages, other documents) typically by following hyperlinks from websites already in their database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8108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63151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Search engines indexes the content (text, code) in these documents by adding it to their databases and then periodically updates this content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8108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63151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Search engines search their own databases when a user enters in a search to find related documents (not searching web pages in real-time)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8108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63151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08108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Search engines rank the resulting documents using an algorithm (mathematical formula) by assigning various weights and ranking factors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100+ Billion Searches / Month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  <p:pic>
        <p:nvPicPr>
          <p:cNvPr id="86" name="Google Shape;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850" y="1805950"/>
            <a:ext cx="8267125" cy="4967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Important?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mn-MN" sz="2200">
                <a:latin typeface="Montserrat"/>
                <a:ea typeface="Montserrat"/>
                <a:cs typeface="Montserrat"/>
                <a:sym typeface="Montserrat"/>
              </a:rPr>
              <a:t>80% of consumers find your website by first writing a query into a box on a search engine (Google, Yahoo, Bing)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mn-MN" sz="2200">
                <a:latin typeface="Montserrat"/>
                <a:ea typeface="Montserrat"/>
                <a:cs typeface="Montserrat"/>
                <a:sym typeface="Montserrat"/>
              </a:rPr>
              <a:t>90% choose a site listed on the first page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mn-MN" sz="2200">
                <a:latin typeface="Montserrat"/>
                <a:ea typeface="Montserrat"/>
                <a:cs typeface="Montserrat"/>
                <a:sym typeface="Montserrat"/>
              </a:rPr>
              <a:t>85% of all traffic on the internet is referred to by search engines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mn-MN" sz="2200">
                <a:latin typeface="Montserrat"/>
                <a:ea typeface="Montserrat"/>
                <a:cs typeface="Montserrat"/>
                <a:sym typeface="Montserrat"/>
              </a:rPr>
              <a:t>The top three organic positions receive 59% percent of user clicks.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mn-MN" sz="2200">
                <a:latin typeface="Montserrat"/>
                <a:ea typeface="Montserrat"/>
                <a:cs typeface="Montserrat"/>
                <a:sym typeface="Montserrat"/>
              </a:rPr>
              <a:t>Cost-effective advertising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mn-MN" sz="2200">
                <a:latin typeface="Montserrat"/>
                <a:ea typeface="Montserrat"/>
                <a:cs typeface="Montserrat"/>
                <a:sym typeface="Montserrat"/>
              </a:rPr>
              <a:t>Clear and measurable ROI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•"/>
            </a:pPr>
            <a:r>
              <a:rPr lang="mn-MN" sz="2200">
                <a:latin typeface="Montserrat"/>
                <a:ea typeface="Montserrat"/>
                <a:cs typeface="Montserrat"/>
                <a:sym typeface="Montserrat"/>
              </a:rPr>
              <a:t>Operates under this assumption: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246888" lvl="1" marL="64008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95"/>
              <a:buNone/>
            </a:pPr>
            <a:r>
              <a:rPr i="1" lang="mn-MN" sz="2800">
                <a:latin typeface="Montserrat"/>
                <a:ea typeface="Montserrat"/>
                <a:cs typeface="Montserrat"/>
                <a:sym typeface="Montserrat"/>
              </a:rPr>
              <a:t>More (relevant) traffic + Good Conversions Rate = More Sales/Leads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Ranking Factors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On-Page Factors (Code &amp; Content)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#Title tags &lt;title&gt;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#Header tags &lt;h1&gt;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#ALT image tags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#Content, Content, Content (Body text) &lt;body&gt;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#Hyperlink text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#Keyword frequency &amp; density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Off-Page Factors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#Anchor text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#Link Popularity (“votes” for your site) – adds credibility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3A3838"/>
      </a:dk1>
      <a:lt1>
        <a:srgbClr val="757070"/>
      </a:lt1>
      <a:dk2>
        <a:srgbClr val="AEABAB"/>
      </a:dk2>
      <a:lt2>
        <a:srgbClr val="FFFFFF"/>
      </a:lt2>
      <a:accent1>
        <a:srgbClr val="1F3864"/>
      </a:accent1>
      <a:accent2>
        <a:srgbClr val="833C0B"/>
      </a:accent2>
      <a:accent3>
        <a:srgbClr val="525252"/>
      </a:accent3>
      <a:accent4>
        <a:srgbClr val="7F6000"/>
      </a:accent4>
      <a:accent5>
        <a:srgbClr val="1E4E79"/>
      </a:accent5>
      <a:accent6>
        <a:srgbClr val="375623"/>
      </a:accent6>
      <a:hlink>
        <a:srgbClr val="ED7D31"/>
      </a:hlink>
      <a:folHlink>
        <a:srgbClr val="833C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2021-01-30T07:55:38Z</dcterms:created>
  <dc:creator>Javkhlan Rentsendorj</dc:creator>
</cp:coreProperties>
</file>