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hcSCpNdpDgUY74sy/uOWxFLc0l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02249C-A34A-48C9-BE39-4EE309053BE3}">
  <a:tblStyle styleId="{4302249C-A34A-48C9-BE39-4EE309053BE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A"/>
          </a:solidFill>
        </a:fill>
      </a:tcStyle>
    </a:wholeTbl>
    <a:band1H>
      <a:tcTxStyle b="off" i="off"/>
      <a:tcStyle>
        <a:fill>
          <a:solidFill>
            <a:srgbClr val="CBCCD2"/>
          </a:solidFill>
        </a:fill>
      </a:tcStyle>
    </a:band1H>
    <a:band2H>
      <a:tcTxStyle b="off" i="off"/>
    </a:band2H>
    <a:band1V>
      <a:tcTxStyle b="off" i="off"/>
      <a:tcStyle>
        <a:fill>
          <a:solidFill>
            <a:srgbClr val="CBCCD2"/>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5.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Montserrat-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30f2e20c3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 name="Google Shape;39;g30f2e20c3b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f2e20c3b6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30f2e20c3b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f2e20c3b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30f2e20c3b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f2e20c3b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30f2e20c3b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f2e20c3b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30f2e20c3b6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f2e20c3b6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30f2e20c3b6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f2e20c3b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30f2e20c3b6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f2e20c3b6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30f2e20c3b6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f2e20c3b6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30f2e20c3b6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f2e20c3b6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30f2e20c3b6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f2e20c3b6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30f2e20c3b6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0f2e20c3b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g30f2e20c3b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f2e20c3b6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30f2e20c3b6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f2e20c3b6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30f2e20c3b6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f2e20c3b6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30f2e20c3b6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f2e20c3b6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30f2e20c3b6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f2e20c3b6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30f2e20c3b6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f2e20c3b6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30f2e20c3b6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f2e20c3b6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30f2e20c3b6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f2e20c3b6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30f2e20c3b6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f2e20c3b6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30f2e20c3b6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f2e20c3b6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30f2e20c3b6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f2e20c3b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30f2e20c3b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f2e20c3b6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30f2e20c3b6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f2e20c3b6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30f2e20c3b6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f2e20c3b6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30f2e20c3b6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f2e20c3b6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30f2e20c3b6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f2e20c3b6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30f2e20c3b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f2e20c3b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30f2e20c3b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f2e20c3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0f2e20c3b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f2e20c3b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g30f2e20c3b6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f2e20c3b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30f2e20c3b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f2e20c3b6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30f2e20c3b6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f2e20c3b6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30f2e20c3b6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8"/>
          <p:cNvSpPr txBox="1"/>
          <p:nvPr>
            <p:ph type="ctrTitle"/>
          </p:nvPr>
        </p:nvSpPr>
        <p:spPr>
          <a:xfrm>
            <a:off x="2690327" y="1600200"/>
            <a:ext cx="8663473" cy="189878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2"/>
              </a:buClr>
              <a:buSzPts val="4400"/>
              <a:buFont typeface="Calibri"/>
              <a:buNone/>
              <a:defRPr sz="4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2690326" y="3602038"/>
            <a:ext cx="8663474" cy="165576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2"/>
              </a:buClr>
              <a:buSzPts val="2400"/>
              <a:buNone/>
              <a:defRPr sz="2400">
                <a:solidFill>
                  <a:schemeClr val="lt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596446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5964468"/>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596446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9"/>
          <p:cNvSpPr txBox="1"/>
          <p:nvPr>
            <p:ph type="title"/>
          </p:nvPr>
        </p:nvSpPr>
        <p:spPr>
          <a:xfrm>
            <a:off x="839788" y="17727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p:nvPr>
            <p:ph idx="2" type="pic"/>
          </p:nvPr>
        </p:nvSpPr>
        <p:spPr>
          <a:xfrm>
            <a:off x="5183188" y="987425"/>
            <a:ext cx="6172200" cy="4873625"/>
          </a:xfrm>
          <a:prstGeom prst="rect">
            <a:avLst/>
          </a:prstGeom>
          <a:noFill/>
          <a:ln>
            <a:noFill/>
          </a:ln>
        </p:spPr>
      </p:sp>
      <p:sp>
        <p:nvSpPr>
          <p:cNvPr id="26" name="Google Shape;2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A3838"/>
              </a:buClr>
              <a:buSzPts val="1600"/>
              <a:buNone/>
              <a:defRPr sz="1600">
                <a:solidFill>
                  <a:srgbClr val="3A3838"/>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F1C32"/>
              </a:buClr>
              <a:buSzPts val="4400"/>
              <a:buFont typeface="Calibri"/>
              <a:buNone/>
              <a:defRPr>
                <a:solidFill>
                  <a:srgbClr val="0F1C3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8.png"/><Relationship Id="rId6"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g30f2e20c3b6_0_0"/>
          <p:cNvSpPr txBox="1"/>
          <p:nvPr>
            <p:ph type="ctrTitle"/>
          </p:nvPr>
        </p:nvSpPr>
        <p:spPr>
          <a:xfrm>
            <a:off x="2375375" y="2514600"/>
            <a:ext cx="8978400" cy="1898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SzPct val="111110"/>
              <a:buNone/>
            </a:pPr>
            <a:r>
              <a:rPr lang="mn-MN">
                <a:latin typeface="Montserrat"/>
                <a:ea typeface="Montserrat"/>
                <a:cs typeface="Montserrat"/>
                <a:sym typeface="Montserrat"/>
              </a:rPr>
              <a:t>Лекц 8.</a:t>
            </a:r>
            <a:br>
              <a:rPr lang="mn-MN">
                <a:latin typeface="Montserrat"/>
                <a:ea typeface="Montserrat"/>
                <a:cs typeface="Montserrat"/>
                <a:sym typeface="Montserrat"/>
              </a:rPr>
            </a:br>
            <a:r>
              <a:rPr lang="mn-MN">
                <a:latin typeface="Montserrat"/>
                <a:ea typeface="Montserrat"/>
                <a:cs typeface="Montserrat"/>
                <a:sym typeface="Montserrat"/>
              </a:rPr>
              <a:t>Javascript ба удирдлагын командууд</a:t>
            </a:r>
            <a:endParaRPr>
              <a:latin typeface="Montserrat"/>
              <a:ea typeface="Montserrat"/>
              <a:cs typeface="Montserrat"/>
              <a:sym typeface="Montserrat"/>
            </a:endParaRPr>
          </a:p>
        </p:txBody>
      </p:sp>
      <p:sp>
        <p:nvSpPr>
          <p:cNvPr id="42" name="Google Shape;42;g30f2e20c3b6_0_0"/>
          <p:cNvSpPr txBox="1"/>
          <p:nvPr>
            <p:ph idx="1" type="subTitle"/>
          </p:nvPr>
        </p:nvSpPr>
        <p:spPr>
          <a:xfrm>
            <a:off x="2690326" y="4516438"/>
            <a:ext cx="8663400" cy="1655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2400"/>
              <a:buNone/>
            </a:pPr>
            <a:r>
              <a:rPr lang="mn-MN">
                <a:latin typeface="Montserrat"/>
                <a:ea typeface="Montserrat"/>
                <a:cs typeface="Montserrat"/>
                <a:sym typeface="Montserrat"/>
              </a:rPr>
              <a:t>Интернэт технологийн үндэс</a:t>
            </a:r>
            <a:endParaRPr>
              <a:latin typeface="Montserrat"/>
              <a:ea typeface="Montserrat"/>
              <a:cs typeface="Montserrat"/>
              <a:sym typeface="Montserrat"/>
            </a:endParaRPr>
          </a:p>
          <a:p>
            <a:pPr indent="0" lvl="0" marL="0" rtl="0" algn="r">
              <a:lnSpc>
                <a:spcPct val="90000"/>
              </a:lnSpc>
              <a:spcBef>
                <a:spcPts val="1000"/>
              </a:spcBef>
              <a:spcAft>
                <a:spcPts val="0"/>
              </a:spcAft>
              <a:buClr>
                <a:schemeClr val="lt2"/>
              </a:buClr>
              <a:buSzPts val="2400"/>
              <a:buNone/>
            </a:pPr>
            <a:r>
              <a:rPr lang="mn-MN">
                <a:latin typeface="Montserrat"/>
                <a:ea typeface="Montserrat"/>
                <a:cs typeface="Montserrat"/>
                <a:sym typeface="Montserrat"/>
              </a:rPr>
              <a:t>2024 он</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0f2e20c3b6_0_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Түлхүүр үгс</a:t>
            </a:r>
            <a:endParaRPr>
              <a:latin typeface="Montserrat"/>
              <a:ea typeface="Montserrat"/>
              <a:cs typeface="Montserrat"/>
              <a:sym typeface="Montserrat"/>
            </a:endParaRPr>
          </a:p>
        </p:txBody>
      </p:sp>
      <p:pic>
        <p:nvPicPr>
          <p:cNvPr id="113" name="Google Shape;113;g30f2e20c3b6_0_62"/>
          <p:cNvPicPr preferRelativeResize="0"/>
          <p:nvPr/>
        </p:nvPicPr>
        <p:blipFill rotWithShape="1">
          <a:blip r:embed="rId3">
            <a:alphaModFix/>
          </a:blip>
          <a:srcRect b="0" l="0" r="0" t="0"/>
          <a:stretch/>
        </p:blipFill>
        <p:spPr>
          <a:xfrm>
            <a:off x="1339568" y="2124877"/>
            <a:ext cx="8718832" cy="3998129"/>
          </a:xfrm>
          <a:prstGeom prst="rect">
            <a:avLst/>
          </a:prstGeom>
          <a:noFill/>
          <a:ln>
            <a:noFill/>
          </a:ln>
        </p:spPr>
      </p:pic>
      <p:sp>
        <p:nvSpPr>
          <p:cNvPr id="114" name="Google Shape;114;g30f2e20c3b6_0_62"/>
          <p:cNvSpPr/>
          <p:nvPr/>
        </p:nvSpPr>
        <p:spPr>
          <a:xfrm>
            <a:off x="9560689" y="636608"/>
            <a:ext cx="2175900" cy="2048700"/>
          </a:xfrm>
          <a:prstGeom prst="wedgeRoundRectCallout">
            <a:avLst>
              <a:gd fmla="val -105754" name="adj1"/>
              <a:gd fmla="val 54025" name="adj2"/>
              <a:gd fmla="val 16667" name="adj3"/>
            </a:avLst>
          </a:prstGeom>
          <a:solidFill>
            <a:srgbClr val="C4D3ED"/>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mn-MN" sz="1800" u="none" cap="none" strike="noStrike">
                <a:solidFill>
                  <a:schemeClr val="dk1"/>
                </a:solidFill>
                <a:latin typeface="Montserrat"/>
                <a:ea typeface="Montserrat"/>
                <a:cs typeface="Montserrat"/>
                <a:sym typeface="Montserrat"/>
              </a:rPr>
              <a:t>Түлхүүр үгүүдийг хувьсагчийн нэрээр ашиглавал бичиглэлийн алдаа гарна. </a:t>
            </a:r>
            <a:endParaRPr b="1" i="0" sz="18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0f2e20c3b6_0_68"/>
          <p:cNvSpPr txBox="1"/>
          <p:nvPr>
            <p:ph type="title"/>
          </p:nvPr>
        </p:nvSpPr>
        <p:spPr>
          <a:xfrm>
            <a:off x="838200" y="5560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4000">
                <a:latin typeface="Montserrat"/>
                <a:ea typeface="Montserrat"/>
                <a:cs typeface="Montserrat"/>
                <a:sym typeface="Montserrat"/>
              </a:rPr>
              <a:t>Салаалсан бүтэц</a:t>
            </a:r>
            <a:endParaRPr sz="4000">
              <a:latin typeface="Montserrat"/>
              <a:ea typeface="Montserrat"/>
              <a:cs typeface="Montserrat"/>
              <a:sym typeface="Montserrat"/>
            </a:endParaRPr>
          </a:p>
        </p:txBody>
      </p:sp>
      <p:sp>
        <p:nvSpPr>
          <p:cNvPr id="120" name="Google Shape;120;g30f2e20c3b6_0_68"/>
          <p:cNvSpPr txBox="1"/>
          <p:nvPr>
            <p:ph idx="1" type="body"/>
          </p:nvPr>
        </p:nvSpPr>
        <p:spPr>
          <a:xfrm>
            <a:off x="838200" y="1338150"/>
            <a:ext cx="10515600" cy="5383200"/>
          </a:xfrm>
          <a:prstGeom prst="rect">
            <a:avLst/>
          </a:prstGeom>
          <a:noFill/>
          <a:ln>
            <a:noFill/>
          </a:ln>
        </p:spPr>
        <p:txBody>
          <a:bodyPr anchorCtr="0" anchor="t" bIns="45700" lIns="91425" spcFirstLastPara="1" rIns="91425" wrap="square" tIns="45700">
            <a:noAutofit/>
          </a:bodyPr>
          <a:lstStyle/>
          <a:p>
            <a:pPr indent="-374650" lvl="0" marL="457200" rtl="0" algn="l">
              <a:lnSpc>
                <a:spcPct val="100000"/>
              </a:lnSpc>
              <a:spcBef>
                <a:spcPts val="1000"/>
              </a:spcBef>
              <a:spcAft>
                <a:spcPts val="0"/>
              </a:spcAft>
              <a:buClr>
                <a:srgbClr val="3A3838"/>
              </a:buClr>
              <a:buSzPts val="2300"/>
              <a:buFont typeface="Montserrat"/>
              <a:buChar char="•"/>
            </a:pPr>
            <a:r>
              <a:rPr lang="mn-MN" sz="1900">
                <a:latin typeface="Montserrat"/>
                <a:ea typeface="Montserrat"/>
                <a:cs typeface="Montserrat"/>
                <a:sym typeface="Montserrat"/>
              </a:rPr>
              <a:t>JavaScript нь гурван төрлийн салаалсан бүтэцтэй. Давталтын 4, сонголтын 3, шугаман 1 гэсэн 8 удирдлагын илэрхийллүүдтэй. </a:t>
            </a:r>
            <a:endParaRPr sz="1900">
              <a:latin typeface="Montserrat"/>
              <a:ea typeface="Montserrat"/>
              <a:cs typeface="Montserrat"/>
              <a:sym typeface="Montserrat"/>
            </a:endParaRPr>
          </a:p>
          <a:p>
            <a:pPr indent="-374650" lvl="0" marL="457200" rtl="0" algn="l">
              <a:lnSpc>
                <a:spcPct val="100000"/>
              </a:lnSpc>
              <a:spcBef>
                <a:spcPts val="1000"/>
              </a:spcBef>
              <a:spcAft>
                <a:spcPts val="0"/>
              </a:spcAft>
              <a:buClr>
                <a:srgbClr val="3A3838"/>
              </a:buClr>
              <a:buSzPts val="2300"/>
              <a:buFont typeface="Montserrat"/>
              <a:buChar char="•"/>
            </a:pPr>
            <a:r>
              <a:rPr lang="mn-MN" sz="1900">
                <a:latin typeface="Montserrat"/>
                <a:ea typeface="Montserrat"/>
                <a:cs typeface="Montserrat"/>
                <a:sym typeface="Montserrat"/>
              </a:rPr>
              <a:t>if сонголтын оператор нь нөхцөл үнэн үед үйлдлийг гүйцэтгэж нөхцөл худлаа бол үйлдлийг алгасна. </a:t>
            </a:r>
            <a:endParaRPr sz="1900">
              <a:latin typeface="Montserrat"/>
              <a:ea typeface="Montserrat"/>
              <a:cs typeface="Montserrat"/>
              <a:sym typeface="Montserrat"/>
            </a:endParaRPr>
          </a:p>
          <a:p>
            <a:pPr indent="0" lvl="0" marL="82550" rtl="0" algn="l">
              <a:lnSpc>
                <a:spcPct val="100000"/>
              </a:lnSpc>
              <a:spcBef>
                <a:spcPts val="1000"/>
              </a:spcBef>
              <a:spcAft>
                <a:spcPts val="0"/>
              </a:spcAft>
              <a:buSzPts val="2800"/>
              <a:buNone/>
            </a:pPr>
            <a:r>
              <a:rPr lang="mn-MN" sz="1900">
                <a:solidFill>
                  <a:srgbClr val="FF0000"/>
                </a:solidFill>
                <a:latin typeface="Montserrat"/>
                <a:ea typeface="Montserrat"/>
                <a:cs typeface="Montserrat"/>
                <a:sym typeface="Montserrat"/>
              </a:rPr>
              <a:t>if сонголтын операторыг зөвхөн нэг үйлдлээс сонгож биелүүлэх эсвэл биелүүлэхгүй учраас ганц сонголтод илэрхийлэл гэж нэрлэнэ. </a:t>
            </a:r>
            <a:endParaRPr sz="1900">
              <a:solidFill>
                <a:srgbClr val="FF0000"/>
              </a:solidFill>
              <a:latin typeface="Montserrat"/>
              <a:ea typeface="Montserrat"/>
              <a:cs typeface="Montserrat"/>
              <a:sym typeface="Montserrat"/>
            </a:endParaRPr>
          </a:p>
          <a:p>
            <a:pPr indent="-374650" lvl="0" marL="457200" rtl="0" algn="l">
              <a:lnSpc>
                <a:spcPct val="100000"/>
              </a:lnSpc>
              <a:spcBef>
                <a:spcPts val="1000"/>
              </a:spcBef>
              <a:spcAft>
                <a:spcPts val="0"/>
              </a:spcAft>
              <a:buClr>
                <a:srgbClr val="3A3838"/>
              </a:buClr>
              <a:buSzPts val="2300"/>
              <a:buFont typeface="Montserrat"/>
              <a:buChar char="•"/>
            </a:pPr>
            <a:r>
              <a:rPr lang="mn-MN" sz="1900">
                <a:latin typeface="Montserrat"/>
                <a:ea typeface="Montserrat"/>
                <a:cs typeface="Montserrat"/>
                <a:sym typeface="Montserrat"/>
              </a:rPr>
              <a:t>if .. else сонголтын оператор нь нөхцөл үнэн үед үйлдлийг гүйцэтгэж нөхцөл худлаа бол өөр үйлдлийг гүйцэтгэнэ. </a:t>
            </a:r>
            <a:endParaRPr sz="2300">
              <a:latin typeface="Montserrat"/>
              <a:ea typeface="Montserrat"/>
              <a:cs typeface="Montserrat"/>
              <a:sym typeface="Montserrat"/>
            </a:endParaRPr>
          </a:p>
          <a:p>
            <a:pPr indent="0" lvl="0" marL="82550" rtl="0" algn="l">
              <a:lnSpc>
                <a:spcPct val="100000"/>
              </a:lnSpc>
              <a:spcBef>
                <a:spcPts val="1000"/>
              </a:spcBef>
              <a:spcAft>
                <a:spcPts val="0"/>
              </a:spcAft>
              <a:buSzPts val="2800"/>
              <a:buNone/>
            </a:pPr>
            <a:r>
              <a:rPr lang="mn-MN" sz="1900">
                <a:solidFill>
                  <a:srgbClr val="FF0000"/>
                </a:solidFill>
                <a:latin typeface="Montserrat"/>
                <a:ea typeface="Montserrat"/>
                <a:cs typeface="Montserrat"/>
                <a:sym typeface="Montserrat"/>
              </a:rPr>
              <a:t>if .. else сонголтын илэрхийллийг хоёр үйлдээс сонгож биелүүлдэг учраас давхар сонголтын үйлдэл гэж нэрлэнэ.</a:t>
            </a:r>
            <a:endParaRPr sz="1900">
              <a:solidFill>
                <a:srgbClr val="FF0000"/>
              </a:solidFill>
              <a:latin typeface="Montserrat"/>
              <a:ea typeface="Montserrat"/>
              <a:cs typeface="Montserrat"/>
              <a:sym typeface="Montserrat"/>
            </a:endParaRPr>
          </a:p>
          <a:p>
            <a:pPr indent="-374650" lvl="0" marL="457200" rtl="0" algn="l">
              <a:lnSpc>
                <a:spcPct val="100000"/>
              </a:lnSpc>
              <a:spcBef>
                <a:spcPts val="1000"/>
              </a:spcBef>
              <a:spcAft>
                <a:spcPts val="0"/>
              </a:spcAft>
              <a:buClr>
                <a:srgbClr val="3A3838"/>
              </a:buClr>
              <a:buSzPts val="2300"/>
              <a:buFont typeface="Montserrat"/>
              <a:buChar char="•"/>
            </a:pPr>
            <a:r>
              <a:rPr lang="mn-MN" sz="1900">
                <a:latin typeface="Montserrat"/>
                <a:ea typeface="Montserrat"/>
                <a:cs typeface="Montserrat"/>
                <a:sym typeface="Montserrat"/>
              </a:rPr>
              <a:t>switch сонголтын оператор нь бүлэг 8-д авч үзэх бөгөөд энэ нь илэрхийллээс хамаарч олон ялгаатай үйлдлээс нэг нь биелнэ.</a:t>
            </a:r>
            <a:endParaRPr sz="2300">
              <a:latin typeface="Montserrat"/>
              <a:ea typeface="Montserrat"/>
              <a:cs typeface="Montserrat"/>
              <a:sym typeface="Montserrat"/>
            </a:endParaRPr>
          </a:p>
          <a:p>
            <a:pPr indent="0" lvl="0" marL="82550" rtl="0" algn="l">
              <a:lnSpc>
                <a:spcPct val="100000"/>
              </a:lnSpc>
              <a:spcBef>
                <a:spcPts val="1000"/>
              </a:spcBef>
              <a:spcAft>
                <a:spcPts val="0"/>
              </a:spcAft>
              <a:buSzPts val="2800"/>
              <a:buNone/>
            </a:pPr>
            <a:r>
              <a:rPr lang="mn-MN" sz="1900">
                <a:solidFill>
                  <a:srgbClr val="FF0000"/>
                </a:solidFill>
                <a:latin typeface="Montserrat"/>
                <a:ea typeface="Montserrat"/>
                <a:cs typeface="Montserrat"/>
                <a:sym typeface="Montserrat"/>
              </a:rPr>
              <a:t>switch сонголтын илэрхийллийг олон үйлдээс сонгож биелүүлдэг учраас олон сонголтын үйлдэл гэж нэрлэнэ.</a:t>
            </a:r>
            <a:endParaRPr sz="1900">
              <a:solidFill>
                <a:srgbClr val="FF0000"/>
              </a:solidFill>
              <a:latin typeface="Montserrat"/>
              <a:ea typeface="Montserrat"/>
              <a:cs typeface="Montserrat"/>
              <a:sym typeface="Montserrat"/>
            </a:endParaRPr>
          </a:p>
        </p:txBody>
      </p:sp>
      <p:sp>
        <p:nvSpPr>
          <p:cNvPr id="121" name="Google Shape;121;g30f2e20c3b6_0_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0f2e20c3b6_0_74"/>
          <p:cNvSpPr txBox="1"/>
          <p:nvPr>
            <p:ph type="title"/>
          </p:nvPr>
        </p:nvSpPr>
        <p:spPr>
          <a:xfrm>
            <a:off x="838200" y="139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if сонголтын илэрхийлэл</a:t>
            </a:r>
            <a:endParaRPr>
              <a:latin typeface="Montserrat"/>
              <a:ea typeface="Montserrat"/>
              <a:cs typeface="Montserrat"/>
              <a:sym typeface="Montserrat"/>
            </a:endParaRPr>
          </a:p>
        </p:txBody>
      </p:sp>
      <p:sp>
        <p:nvSpPr>
          <p:cNvPr id="127" name="Google Shape;127;g30f2e20c3b6_0_74"/>
          <p:cNvSpPr txBox="1"/>
          <p:nvPr>
            <p:ph idx="1" type="body"/>
          </p:nvPr>
        </p:nvSpPr>
        <p:spPr>
          <a:xfrm>
            <a:off x="838200" y="1075120"/>
            <a:ext cx="10515600" cy="5281200"/>
          </a:xfrm>
          <a:prstGeom prst="rect">
            <a:avLst/>
          </a:prstGeom>
          <a:noFill/>
          <a:ln>
            <a:noFill/>
          </a:ln>
        </p:spPr>
        <p:txBody>
          <a:bodyPr anchorCtr="0" anchor="t" bIns="45700" lIns="91425" spcFirstLastPara="1" rIns="91425" wrap="square" tIns="45700">
            <a:normAutofit fontScale="70000" lnSpcReduction="20000"/>
          </a:bodyPr>
          <a:lstStyle/>
          <a:p>
            <a:pPr indent="-363151" lvl="0" marL="457200" rtl="0" algn="l">
              <a:lnSpc>
                <a:spcPct val="100000"/>
              </a:lnSpc>
              <a:spcBef>
                <a:spcPts val="1000"/>
              </a:spcBef>
              <a:spcAft>
                <a:spcPts val="0"/>
              </a:spcAft>
              <a:buClr>
                <a:srgbClr val="3A3838"/>
              </a:buClr>
              <a:buSzPct val="108107"/>
              <a:buFont typeface="Montserrat"/>
              <a:buChar char="•"/>
            </a:pPr>
            <a:r>
              <a:rPr lang="mn-MN">
                <a:latin typeface="Montserrat"/>
                <a:ea typeface="Montserrat"/>
                <a:cs typeface="Montserrat"/>
                <a:sym typeface="Montserrat"/>
              </a:rPr>
              <a:t>Сонголтын илэрхийллийг боломжит хоёр бүлэг үйлдлүүдээс аль нэгийг сонгоход ашигладаг. </a:t>
            </a:r>
            <a:endParaRPr i="1">
              <a:latin typeface="Montserrat"/>
              <a:ea typeface="Montserrat"/>
              <a:cs typeface="Montserrat"/>
              <a:sym typeface="Montserrat"/>
            </a:endParaRPr>
          </a:p>
          <a:p>
            <a:pPr indent="-363151" lvl="0" marL="457200" rtl="0" algn="l">
              <a:lnSpc>
                <a:spcPct val="100000"/>
              </a:lnSpc>
              <a:spcBef>
                <a:spcPts val="1000"/>
              </a:spcBef>
              <a:spcAft>
                <a:spcPts val="0"/>
              </a:spcAft>
              <a:buClr>
                <a:srgbClr val="3A3838"/>
              </a:buClr>
              <a:buSzPct val="108107"/>
              <a:buFont typeface="Montserrat"/>
              <a:buChar char="•"/>
            </a:pPr>
            <a:r>
              <a:rPr i="1" lang="mn-MN">
                <a:latin typeface="Montserrat"/>
                <a:ea typeface="Montserrat"/>
                <a:cs typeface="Montserrat"/>
                <a:sym typeface="Montserrat"/>
              </a:rPr>
              <a:t>if оюутны дүн нь 60-с их буюу тэнцүү бол </a:t>
            </a:r>
            <a:br>
              <a:rPr i="1" lang="mn-MN">
                <a:latin typeface="Montserrat"/>
                <a:ea typeface="Montserrat"/>
                <a:cs typeface="Montserrat"/>
                <a:sym typeface="Montserrat"/>
              </a:rPr>
            </a:br>
            <a:r>
              <a:rPr i="1" lang="mn-MN">
                <a:latin typeface="Montserrat"/>
                <a:ea typeface="Montserrat"/>
                <a:cs typeface="Montserrat"/>
                <a:sym typeface="Montserrat"/>
              </a:rPr>
              <a:t>                 print “Тэнцсэн”</a:t>
            </a:r>
            <a:endParaRPr i="1">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8107"/>
              <a:buNone/>
            </a:pPr>
            <a:r>
              <a:t/>
            </a:r>
            <a:endParaRPr i="1">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8107"/>
              <a:buNone/>
            </a:pPr>
            <a:r>
              <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8107"/>
              <a:buNone/>
            </a:pPr>
            <a:r>
              <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8107"/>
              <a:buNone/>
            </a:pPr>
            <a:r>
              <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8107"/>
              <a:buNone/>
            </a:pPr>
            <a:r>
              <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8107"/>
              <a:buNone/>
            </a:pPr>
            <a:r>
              <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8107"/>
              <a:buNone/>
            </a:pPr>
            <a:r>
              <a:t/>
            </a:r>
            <a:endParaRPr>
              <a:latin typeface="Montserrat"/>
              <a:ea typeface="Montserrat"/>
              <a:cs typeface="Montserrat"/>
              <a:sym typeface="Montserrat"/>
            </a:endParaRPr>
          </a:p>
          <a:p>
            <a:pPr indent="-363151" lvl="0" marL="457200" rtl="0" algn="l">
              <a:lnSpc>
                <a:spcPct val="100000"/>
              </a:lnSpc>
              <a:spcBef>
                <a:spcPts val="1000"/>
              </a:spcBef>
              <a:spcAft>
                <a:spcPts val="0"/>
              </a:spcAft>
              <a:buClr>
                <a:srgbClr val="3A3838"/>
              </a:buClr>
              <a:buSzPct val="108107"/>
              <a:buFont typeface="Montserrat"/>
              <a:buChar char="•"/>
            </a:pPr>
            <a:r>
              <a:rPr lang="mn-MN">
                <a:latin typeface="Montserrat"/>
                <a:ea typeface="Montserrat"/>
                <a:cs typeface="Montserrat"/>
                <a:sym typeface="Montserrat"/>
              </a:rPr>
              <a:t>Дээрх хийсвэр кодын-н </a:t>
            </a:r>
            <a:r>
              <a:rPr i="1" lang="mn-MN">
                <a:latin typeface="Montserrat"/>
                <a:ea typeface="Montserrat"/>
                <a:cs typeface="Montserrat"/>
                <a:sym typeface="Montserrat"/>
              </a:rPr>
              <a:t>If илэрхийллийг </a:t>
            </a:r>
            <a:r>
              <a:rPr lang="mn-MN">
                <a:latin typeface="Montserrat"/>
                <a:ea typeface="Montserrat"/>
                <a:cs typeface="Montserrat"/>
                <a:sym typeface="Montserrat"/>
              </a:rPr>
              <a:t>JavaScript-р дараах байдлаар бичнэ.</a:t>
            </a:r>
            <a:endParaRPr>
              <a:latin typeface="Montserrat"/>
              <a:ea typeface="Montserrat"/>
              <a:cs typeface="Montserrat"/>
              <a:sym typeface="Montserrat"/>
            </a:endParaRPr>
          </a:p>
          <a:p>
            <a:pPr indent="0" lvl="0" marL="82550" rtl="0" algn="l">
              <a:lnSpc>
                <a:spcPct val="100000"/>
              </a:lnSpc>
              <a:spcBef>
                <a:spcPts val="1000"/>
              </a:spcBef>
              <a:spcAft>
                <a:spcPts val="0"/>
              </a:spcAft>
              <a:buSzPct val="108107"/>
              <a:buNone/>
            </a:pPr>
            <a:r>
              <a:rPr b="1" lang="mn-MN">
                <a:latin typeface="Montserrat"/>
                <a:ea typeface="Montserrat"/>
                <a:cs typeface="Montserrat"/>
                <a:sym typeface="Montserrat"/>
              </a:rPr>
              <a:t>                                   if </a:t>
            </a:r>
            <a:r>
              <a:rPr lang="mn-MN">
                <a:latin typeface="Montserrat"/>
                <a:ea typeface="Montserrat"/>
                <a:cs typeface="Montserrat"/>
                <a:sym typeface="Montserrat"/>
              </a:rPr>
              <a:t>( studentGrade &gt;= </a:t>
            </a:r>
            <a:r>
              <a:rPr b="1" lang="mn-MN">
                <a:latin typeface="Montserrat"/>
                <a:ea typeface="Montserrat"/>
                <a:cs typeface="Montserrat"/>
                <a:sym typeface="Montserrat"/>
              </a:rPr>
              <a:t>60 </a:t>
            </a:r>
            <a:r>
              <a:rPr lang="mn-MN">
                <a:latin typeface="Montserrat"/>
                <a:ea typeface="Montserrat"/>
                <a:cs typeface="Montserrat"/>
                <a:sym typeface="Montserrat"/>
              </a:rPr>
              <a:t>)</a:t>
            </a:r>
            <a:br>
              <a:rPr lang="mn-MN">
                <a:latin typeface="Montserrat"/>
                <a:ea typeface="Montserrat"/>
                <a:cs typeface="Montserrat"/>
                <a:sym typeface="Montserrat"/>
              </a:rPr>
            </a:br>
            <a:r>
              <a:rPr lang="mn-MN">
                <a:latin typeface="Montserrat"/>
                <a:ea typeface="Montserrat"/>
                <a:cs typeface="Montserrat"/>
                <a:sym typeface="Montserrat"/>
              </a:rPr>
              <a:t> 	                                        document.writeln( </a:t>
            </a:r>
            <a:r>
              <a:rPr b="1" lang="mn-MN">
                <a:latin typeface="Montserrat"/>
                <a:ea typeface="Montserrat"/>
                <a:cs typeface="Montserrat"/>
                <a:sym typeface="Montserrat"/>
              </a:rPr>
              <a:t>"&lt;p&gt;Тэнцсэн&lt;/p&gt;" </a:t>
            </a:r>
            <a:r>
              <a:rPr lang="mn-MN">
                <a:latin typeface="Montserrat"/>
                <a:ea typeface="Montserrat"/>
                <a:cs typeface="Montserrat"/>
                <a:sym typeface="Montserrat"/>
              </a:rPr>
              <a:t>);</a:t>
            </a:r>
            <a:endParaRPr>
              <a:latin typeface="Montserrat"/>
              <a:ea typeface="Montserrat"/>
              <a:cs typeface="Montserrat"/>
              <a:sym typeface="Montserrat"/>
            </a:endParaRPr>
          </a:p>
        </p:txBody>
      </p:sp>
      <p:sp>
        <p:nvSpPr>
          <p:cNvPr id="128" name="Google Shape;128;g30f2e20c3b6_0_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129" name="Google Shape;129;g30f2e20c3b6_0_74"/>
          <p:cNvPicPr preferRelativeResize="0"/>
          <p:nvPr/>
        </p:nvPicPr>
        <p:blipFill rotWithShape="1">
          <a:blip r:embed="rId3">
            <a:alphaModFix/>
          </a:blip>
          <a:srcRect b="0" l="0" r="0" t="0"/>
          <a:stretch/>
        </p:blipFill>
        <p:spPr>
          <a:xfrm>
            <a:off x="2727848" y="2293417"/>
            <a:ext cx="5867910" cy="2387436"/>
          </a:xfrm>
          <a:prstGeom prst="rect">
            <a:avLst/>
          </a:prstGeom>
          <a:noFill/>
          <a:ln>
            <a:noFill/>
          </a:ln>
        </p:spPr>
      </p:pic>
      <p:sp>
        <p:nvSpPr>
          <p:cNvPr id="130" name="Google Shape;130;g30f2e20c3b6_0_74"/>
          <p:cNvSpPr/>
          <p:nvPr/>
        </p:nvSpPr>
        <p:spPr>
          <a:xfrm>
            <a:off x="9982200" y="1909949"/>
            <a:ext cx="1800300" cy="1224000"/>
          </a:xfrm>
          <a:prstGeom prst="wedgeRoundRectCallout">
            <a:avLst>
              <a:gd fmla="val -144574" name="adj1"/>
              <a:gd fmla="val 65239"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mn-MN" sz="1800" u="none" cap="none" strike="noStrike">
                <a:solidFill>
                  <a:srgbClr val="434141"/>
                </a:solidFill>
                <a:latin typeface="Montserrat"/>
                <a:ea typeface="Montserrat"/>
                <a:cs typeface="Montserrat"/>
                <a:sym typeface="Montserrat"/>
              </a:rPr>
              <a:t>If сонголтын илэрхийлэл</a:t>
            </a:r>
            <a:endParaRPr b="1" i="0" sz="1800" u="none" cap="none" strike="noStrike">
              <a:solidFill>
                <a:srgbClr val="FF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1000"/>
                                        <p:tgtEl>
                                          <p:spTgt spid="1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1000"/>
                                        <p:tgtEl>
                                          <p:spTgt spid="1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1000"/>
                                        <p:tgtEl>
                                          <p:spTgt spid="1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9" st="9"/>
                                            </p:txEl>
                                          </p:spTgt>
                                        </p:tgtEl>
                                        <p:attrNameLst>
                                          <p:attrName>style.visibility</p:attrName>
                                        </p:attrNameLst>
                                      </p:cBhvr>
                                      <p:to>
                                        <p:strVal val="visible"/>
                                      </p:to>
                                    </p:set>
                                    <p:animEffect filter="fade" transition="in">
                                      <p:cBhvr>
                                        <p:cTn dur="1000"/>
                                        <p:tgtEl>
                                          <p:spTgt spid="1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0" st="10"/>
                                            </p:txEl>
                                          </p:spTgt>
                                        </p:tgtEl>
                                        <p:attrNameLst>
                                          <p:attrName>style.visibility</p:attrName>
                                        </p:attrNameLst>
                                      </p:cBhvr>
                                      <p:to>
                                        <p:strVal val="visible"/>
                                      </p:to>
                                    </p:set>
                                    <p:animEffect filter="fade" transition="in">
                                      <p:cBhvr>
                                        <p:cTn dur="1000"/>
                                        <p:tgtEl>
                                          <p:spTgt spid="12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0f2e20c3b6_0_82"/>
          <p:cNvSpPr txBox="1"/>
          <p:nvPr>
            <p:ph type="title"/>
          </p:nvPr>
        </p:nvSpPr>
        <p:spPr>
          <a:xfrm>
            <a:off x="838200" y="-18556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if…else сонголтын илэрхийлэл</a:t>
            </a:r>
            <a:endParaRPr>
              <a:latin typeface="Montserrat"/>
              <a:ea typeface="Montserrat"/>
              <a:cs typeface="Montserrat"/>
              <a:sym typeface="Montserrat"/>
            </a:endParaRPr>
          </a:p>
        </p:txBody>
      </p:sp>
      <p:sp>
        <p:nvSpPr>
          <p:cNvPr id="136" name="Google Shape;136;g30f2e20c3b6_0_82"/>
          <p:cNvSpPr txBox="1"/>
          <p:nvPr>
            <p:ph idx="1" type="body"/>
          </p:nvPr>
        </p:nvSpPr>
        <p:spPr>
          <a:xfrm>
            <a:off x="2059963" y="796842"/>
            <a:ext cx="8429700" cy="5376600"/>
          </a:xfrm>
          <a:prstGeom prst="rect">
            <a:avLst/>
          </a:prstGeom>
          <a:noFill/>
          <a:ln>
            <a:noFill/>
          </a:ln>
        </p:spPr>
        <p:txBody>
          <a:bodyPr anchorCtr="0" anchor="t" bIns="45700" lIns="91425" spcFirstLastPara="1" rIns="91425" wrap="square" tIns="45700">
            <a:normAutofit/>
          </a:bodyPr>
          <a:lstStyle/>
          <a:p>
            <a:pPr indent="0" lvl="0" marL="82550" rtl="0" algn="l">
              <a:lnSpc>
                <a:spcPct val="100000"/>
              </a:lnSpc>
              <a:spcBef>
                <a:spcPts val="1000"/>
              </a:spcBef>
              <a:spcAft>
                <a:spcPts val="0"/>
              </a:spcAft>
              <a:buSzPts val="2800"/>
              <a:buNone/>
            </a:pPr>
            <a:r>
              <a:rPr i="1" lang="mn-MN">
                <a:latin typeface="Montserrat"/>
                <a:ea typeface="Montserrat"/>
                <a:cs typeface="Montserrat"/>
                <a:sym typeface="Montserrat"/>
              </a:rPr>
              <a:t> If оюутны дүн их буюу тэнцүү 60</a:t>
            </a:r>
            <a:br>
              <a:rPr i="1" lang="mn-MN">
                <a:latin typeface="Montserrat"/>
                <a:ea typeface="Montserrat"/>
                <a:cs typeface="Montserrat"/>
                <a:sym typeface="Montserrat"/>
              </a:rPr>
            </a:br>
            <a:r>
              <a:rPr i="1" lang="mn-MN">
                <a:latin typeface="Montserrat"/>
                <a:ea typeface="Montserrat"/>
                <a:cs typeface="Montserrat"/>
                <a:sym typeface="Montserrat"/>
              </a:rPr>
              <a:t>              Хэвлэ “Тэнцсэн”</a:t>
            </a:r>
            <a:br>
              <a:rPr i="1" lang="mn-MN">
                <a:latin typeface="Montserrat"/>
                <a:ea typeface="Montserrat"/>
                <a:cs typeface="Montserrat"/>
                <a:sym typeface="Montserrat"/>
              </a:rPr>
            </a:br>
            <a:r>
              <a:rPr i="1" lang="mn-MN">
                <a:latin typeface="Montserrat"/>
                <a:ea typeface="Montserrat"/>
                <a:cs typeface="Montserrat"/>
                <a:sym typeface="Montserrat"/>
              </a:rPr>
              <a:t> Else</a:t>
            </a:r>
            <a:br>
              <a:rPr i="1" lang="mn-MN">
                <a:latin typeface="Montserrat"/>
                <a:ea typeface="Montserrat"/>
                <a:cs typeface="Montserrat"/>
                <a:sym typeface="Montserrat"/>
              </a:rPr>
            </a:br>
            <a:r>
              <a:rPr i="1" lang="mn-MN">
                <a:latin typeface="Montserrat"/>
                <a:ea typeface="Montserrat"/>
                <a:cs typeface="Montserrat"/>
                <a:sym typeface="Montserrat"/>
              </a:rPr>
              <a:t>             Хэвлэ “Тэнцээгүй”</a:t>
            </a:r>
            <a:endParaRPr>
              <a:latin typeface="Montserrat"/>
              <a:ea typeface="Montserrat"/>
              <a:cs typeface="Montserrat"/>
              <a:sym typeface="Montserrat"/>
            </a:endParaRPr>
          </a:p>
        </p:txBody>
      </p:sp>
      <p:sp>
        <p:nvSpPr>
          <p:cNvPr id="137" name="Google Shape;137;g30f2e20c3b6_0_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138" name="Google Shape;138;g30f2e20c3b6_0_82"/>
          <p:cNvPicPr preferRelativeResize="0"/>
          <p:nvPr/>
        </p:nvPicPr>
        <p:blipFill rotWithShape="1">
          <a:blip r:embed="rId3">
            <a:alphaModFix/>
          </a:blip>
          <a:srcRect b="0" l="0" r="0" t="0"/>
          <a:stretch/>
        </p:blipFill>
        <p:spPr>
          <a:xfrm>
            <a:off x="623281" y="2813745"/>
            <a:ext cx="5943599" cy="3923605"/>
          </a:xfrm>
          <a:prstGeom prst="rect">
            <a:avLst/>
          </a:prstGeom>
          <a:noFill/>
          <a:ln>
            <a:noFill/>
          </a:ln>
        </p:spPr>
      </p:pic>
      <p:sp>
        <p:nvSpPr>
          <p:cNvPr id="139" name="Google Shape;139;g30f2e20c3b6_0_82"/>
          <p:cNvSpPr/>
          <p:nvPr/>
        </p:nvSpPr>
        <p:spPr>
          <a:xfrm>
            <a:off x="8771364" y="1586537"/>
            <a:ext cx="1800300" cy="1224000"/>
          </a:xfrm>
          <a:prstGeom prst="wedgeRoundRectCallout">
            <a:avLst>
              <a:gd fmla="val -167513" name="adj1"/>
              <a:gd fmla="val -64879"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mn-MN" sz="1800" u="none" cap="none" strike="noStrike">
                <a:solidFill>
                  <a:srgbClr val="434141"/>
                </a:solidFill>
                <a:latin typeface="Montserrat"/>
                <a:ea typeface="Montserrat"/>
                <a:cs typeface="Montserrat"/>
                <a:sym typeface="Montserrat"/>
              </a:rPr>
              <a:t>If  else </a:t>
            </a:r>
            <a:r>
              <a:rPr i="0" lang="mn-MN" sz="1800" u="none" cap="none" strike="noStrike">
                <a:solidFill>
                  <a:srgbClr val="FF0000"/>
                </a:solidFill>
                <a:latin typeface="Montserrat"/>
                <a:ea typeface="Montserrat"/>
                <a:cs typeface="Montserrat"/>
                <a:sym typeface="Montserrat"/>
              </a:rPr>
              <a:t>хийсвэр код</a:t>
            </a:r>
            <a:endParaRPr b="1" i="0" sz="1800" u="none" cap="none" strike="noStrike">
              <a:solidFill>
                <a:srgbClr val="FF0000"/>
              </a:solidFill>
              <a:latin typeface="Montserrat"/>
              <a:ea typeface="Montserrat"/>
              <a:cs typeface="Montserrat"/>
              <a:sym typeface="Montserrat"/>
            </a:endParaRPr>
          </a:p>
        </p:txBody>
      </p:sp>
      <p:sp>
        <p:nvSpPr>
          <p:cNvPr id="140" name="Google Shape;140;g30f2e20c3b6_0_82"/>
          <p:cNvSpPr/>
          <p:nvPr/>
        </p:nvSpPr>
        <p:spPr>
          <a:xfrm>
            <a:off x="5884185" y="5073068"/>
            <a:ext cx="6264600" cy="1591500"/>
          </a:xfrm>
          <a:prstGeom prst="verticalScroll">
            <a:avLst>
              <a:gd fmla="val 12500" name="adj"/>
            </a:avLst>
          </a:prstGeom>
          <a:solidFill>
            <a:srgbClr val="D4E8C7"/>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mn-MN" sz="1800" u="none" cap="none" strike="noStrike">
                <a:solidFill>
                  <a:schemeClr val="dk1"/>
                </a:solidFill>
                <a:latin typeface="Montserrat"/>
                <a:ea typeface="Montserrat"/>
                <a:cs typeface="Montserrat"/>
                <a:sym typeface="Montserrat"/>
              </a:rPr>
              <a:t>if </a:t>
            </a:r>
            <a:r>
              <a:rPr i="0" lang="mn-MN" sz="1800" u="none" cap="none" strike="noStrike">
                <a:solidFill>
                  <a:schemeClr val="dk1"/>
                </a:solidFill>
                <a:latin typeface="Montserrat"/>
                <a:ea typeface="Montserrat"/>
                <a:cs typeface="Montserrat"/>
                <a:sym typeface="Montserrat"/>
              </a:rPr>
              <a:t>( studentGrade &gt;= </a:t>
            </a:r>
            <a:r>
              <a:rPr b="1" i="0" lang="mn-MN" sz="1800" u="none" cap="none" strike="noStrike">
                <a:solidFill>
                  <a:schemeClr val="dk1"/>
                </a:solidFill>
                <a:latin typeface="Montserrat"/>
                <a:ea typeface="Montserrat"/>
                <a:cs typeface="Montserrat"/>
                <a:sym typeface="Montserrat"/>
              </a:rPr>
              <a:t>60 </a:t>
            </a:r>
            <a:r>
              <a:rPr i="0" lang="mn-MN" sz="1800" u="none" cap="none" strike="noStrike">
                <a:solidFill>
                  <a:schemeClr val="dk1"/>
                </a:solidFill>
                <a:latin typeface="Montserrat"/>
                <a:ea typeface="Montserrat"/>
                <a:cs typeface="Montserrat"/>
                <a:sym typeface="Montserrat"/>
              </a:rPr>
              <a:t>)</a:t>
            </a:r>
            <a:br>
              <a:rPr i="0" lang="mn-MN" sz="1800" u="none" cap="none" strike="noStrike">
                <a:solidFill>
                  <a:schemeClr val="dk1"/>
                </a:solidFill>
                <a:latin typeface="Montserrat"/>
                <a:ea typeface="Montserrat"/>
                <a:cs typeface="Montserrat"/>
                <a:sym typeface="Montserrat"/>
              </a:rPr>
            </a:br>
            <a:r>
              <a:rPr i="0" lang="mn-MN" sz="1800" u="none" cap="none" strike="noStrike">
                <a:solidFill>
                  <a:schemeClr val="dk1"/>
                </a:solidFill>
                <a:latin typeface="Montserrat"/>
                <a:ea typeface="Montserrat"/>
                <a:cs typeface="Montserrat"/>
                <a:sym typeface="Montserrat"/>
              </a:rPr>
              <a:t>       document.writeln( </a:t>
            </a:r>
            <a:r>
              <a:rPr b="1" i="0" lang="mn-MN" sz="1800" u="none" cap="none" strike="noStrike">
                <a:solidFill>
                  <a:schemeClr val="dk1"/>
                </a:solidFill>
                <a:latin typeface="Montserrat"/>
                <a:ea typeface="Montserrat"/>
                <a:cs typeface="Montserrat"/>
                <a:sym typeface="Montserrat"/>
              </a:rPr>
              <a:t>"&lt;p&gt;Тэнцсэн&lt;/p&gt;" </a:t>
            </a:r>
            <a:r>
              <a:rPr i="0" lang="mn-MN" sz="1800" u="none" cap="none" strike="noStrike">
                <a:solidFill>
                  <a:schemeClr val="dk1"/>
                </a:solidFill>
                <a:latin typeface="Montserrat"/>
                <a:ea typeface="Montserrat"/>
                <a:cs typeface="Montserrat"/>
                <a:sym typeface="Montserrat"/>
              </a:rPr>
              <a:t>);</a:t>
            </a:r>
            <a:br>
              <a:rPr i="0" lang="mn-MN" sz="1800" u="none" cap="none" strike="noStrike">
                <a:solidFill>
                  <a:schemeClr val="dk1"/>
                </a:solidFill>
                <a:latin typeface="Montserrat"/>
                <a:ea typeface="Montserrat"/>
                <a:cs typeface="Montserrat"/>
                <a:sym typeface="Montserrat"/>
              </a:rPr>
            </a:br>
            <a:r>
              <a:rPr b="1" i="0" lang="mn-MN" sz="1800" u="none" cap="none" strike="noStrike">
                <a:solidFill>
                  <a:schemeClr val="dk1"/>
                </a:solidFill>
                <a:latin typeface="Montserrat"/>
                <a:ea typeface="Montserrat"/>
                <a:cs typeface="Montserrat"/>
                <a:sym typeface="Montserrat"/>
              </a:rPr>
              <a:t>else</a:t>
            </a:r>
            <a:br>
              <a:rPr b="1" i="0" lang="mn-MN" sz="1800" u="none" cap="none" strike="noStrike">
                <a:solidFill>
                  <a:schemeClr val="dk1"/>
                </a:solidFill>
                <a:latin typeface="Montserrat"/>
                <a:ea typeface="Montserrat"/>
                <a:cs typeface="Montserrat"/>
                <a:sym typeface="Montserrat"/>
              </a:rPr>
            </a:br>
            <a:r>
              <a:rPr i="0" lang="mn-MN" sz="1800" u="none" cap="none" strike="noStrike">
                <a:solidFill>
                  <a:schemeClr val="dk1"/>
                </a:solidFill>
                <a:latin typeface="Montserrat"/>
                <a:ea typeface="Montserrat"/>
                <a:cs typeface="Montserrat"/>
                <a:sym typeface="Montserrat"/>
              </a:rPr>
              <a:t>    document.writeln( </a:t>
            </a:r>
            <a:r>
              <a:rPr b="1" i="0" lang="mn-MN" sz="1800" u="none" cap="none" strike="noStrike">
                <a:solidFill>
                  <a:schemeClr val="dk1"/>
                </a:solidFill>
                <a:latin typeface="Montserrat"/>
                <a:ea typeface="Montserrat"/>
                <a:cs typeface="Montserrat"/>
                <a:sym typeface="Montserrat"/>
              </a:rPr>
              <a:t>"&lt;p&gt;Тэнцээгүй&lt;/p&gt;" </a:t>
            </a:r>
            <a:r>
              <a:rPr i="0" lang="mn-MN" sz="1800" u="none" cap="none" strike="noStrike">
                <a:solidFill>
                  <a:schemeClr val="dk1"/>
                </a:solidFill>
                <a:latin typeface="Montserrat"/>
                <a:ea typeface="Montserrat"/>
                <a:cs typeface="Montserrat"/>
                <a:sym typeface="Montserrat"/>
              </a:rPr>
              <a:t>);</a:t>
            </a:r>
            <a:endParaRPr i="0" sz="1400" u="none" cap="none" strike="noStrike">
              <a:solidFill>
                <a:srgbClr val="000000"/>
              </a:solidFill>
              <a:latin typeface="Montserrat"/>
              <a:ea typeface="Montserrat"/>
              <a:cs typeface="Montserrat"/>
              <a:sym typeface="Montserrat"/>
            </a:endParaRPr>
          </a:p>
        </p:txBody>
      </p:sp>
      <p:sp>
        <p:nvSpPr>
          <p:cNvPr id="141" name="Google Shape;141;g30f2e20c3b6_0_82"/>
          <p:cNvSpPr/>
          <p:nvPr/>
        </p:nvSpPr>
        <p:spPr>
          <a:xfrm>
            <a:off x="9419877" y="3619323"/>
            <a:ext cx="1800300" cy="1224000"/>
          </a:xfrm>
          <a:prstGeom prst="wedgeRoundRectCallout">
            <a:avLst>
              <a:gd fmla="val -100144" name="adj1"/>
              <a:gd fmla="val 77440"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mn-MN" sz="1800" u="none" cap="none" strike="noStrike">
                <a:solidFill>
                  <a:srgbClr val="434141"/>
                </a:solidFill>
                <a:latin typeface="Montserrat"/>
                <a:ea typeface="Montserrat"/>
                <a:cs typeface="Montserrat"/>
                <a:sym typeface="Montserrat"/>
              </a:rPr>
              <a:t>If  else </a:t>
            </a:r>
            <a:r>
              <a:rPr i="0" lang="mn-MN" sz="1800" u="none" cap="none" strike="noStrike">
                <a:solidFill>
                  <a:srgbClr val="FF0000"/>
                </a:solidFill>
                <a:latin typeface="Montserrat"/>
                <a:ea typeface="Montserrat"/>
                <a:cs typeface="Montserrat"/>
                <a:sym typeface="Montserrat"/>
              </a:rPr>
              <a:t>javascript-р бичигдсэн байдал </a:t>
            </a:r>
            <a:endParaRPr b="1" i="0" sz="1800" u="none" cap="none" strike="noStrike">
              <a:solidFill>
                <a:srgbClr val="FF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0f2e20c3b6_0_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Нөхцөлт оператор (?:)</a:t>
            </a:r>
            <a:endParaRPr>
              <a:latin typeface="Montserrat"/>
              <a:ea typeface="Montserrat"/>
              <a:cs typeface="Montserrat"/>
              <a:sym typeface="Montserrat"/>
            </a:endParaRPr>
          </a:p>
        </p:txBody>
      </p:sp>
      <p:sp>
        <p:nvSpPr>
          <p:cNvPr id="147" name="Google Shape;147;g30f2e20c3b6_0_9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Жаваскриптэд (?:)-г нөхцөлт оператор гэж нэрлэдэг ба if...else-тэй нилээд төстэй. (?:) оператор бол жаваскриптийн цорын ганц гуравтын оператор ба 3 операнд авдаг. </a:t>
            </a:r>
            <a:endParaRPr>
              <a:latin typeface="Montserrat"/>
              <a:ea typeface="Montserrat"/>
              <a:cs typeface="Montserrat"/>
              <a:sym typeface="Montserrat"/>
            </a:endParaRPr>
          </a:p>
          <a:p>
            <a:pPr indent="-393065"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Үүнд эхний операнд нь бүүлийн илэрхийлэл, хоёр дахь нь эхний бүүлийн илэрхийлэл үнэн үед оноогдох утга,  гурав дахь нь бүүлийн илэрхийлэл худлаа үед оноогдох утга байна. Жишээ нь: Хэрвээ оюутны дүн 60-с их буюу тэнцүү үед “Тэнцсэн”, эсрэг тохиолдолд “Унасан” гэсэн илэрхийллийг (?:) операторыг ашиглан бичвэл:  </a:t>
            </a:r>
            <a:endParaRPr>
              <a:latin typeface="Montserrat"/>
              <a:ea typeface="Montserrat"/>
              <a:cs typeface="Montserrat"/>
              <a:sym typeface="Montserrat"/>
            </a:endParaRPr>
          </a:p>
          <a:p>
            <a:pPr indent="-393065" lvl="0" marL="457200" rtl="0" algn="l">
              <a:lnSpc>
                <a:spcPct val="100000"/>
              </a:lnSpc>
              <a:spcBef>
                <a:spcPts val="1000"/>
              </a:spcBef>
              <a:spcAft>
                <a:spcPts val="0"/>
              </a:spcAft>
              <a:buClr>
                <a:srgbClr val="3A3838"/>
              </a:buClr>
              <a:buSzPct val="100000"/>
              <a:buFont typeface="Montserrat"/>
              <a:buChar char="•"/>
            </a:pPr>
            <a:r>
              <a:rPr lang="mn-MN">
                <a:solidFill>
                  <a:srgbClr val="C00000"/>
                </a:solidFill>
                <a:latin typeface="Montserrat"/>
                <a:ea typeface="Montserrat"/>
                <a:cs typeface="Montserrat"/>
                <a:sym typeface="Montserrat"/>
              </a:rPr>
              <a:t>document.writeln( studentGrade &gt;= 60 ? "Тэнцсэн" : "Унасан"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0f2e20c3b6_0_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Багтаасан </a:t>
            </a:r>
            <a:r>
              <a:rPr b="1" lang="mn-MN">
                <a:latin typeface="Montserrat"/>
                <a:ea typeface="Montserrat"/>
                <a:cs typeface="Montserrat"/>
                <a:sym typeface="Montserrat"/>
              </a:rPr>
              <a:t>if...else </a:t>
            </a:r>
            <a:r>
              <a:rPr lang="mn-MN">
                <a:latin typeface="Montserrat"/>
                <a:ea typeface="Montserrat"/>
                <a:cs typeface="Montserrat"/>
                <a:sym typeface="Montserrat"/>
              </a:rPr>
              <a:t>илэрхийлэл</a:t>
            </a:r>
            <a:endParaRPr>
              <a:latin typeface="Montserrat"/>
              <a:ea typeface="Montserrat"/>
              <a:cs typeface="Montserrat"/>
              <a:sym typeface="Montserrat"/>
            </a:endParaRPr>
          </a:p>
        </p:txBody>
      </p:sp>
      <p:pic>
        <p:nvPicPr>
          <p:cNvPr id="153" name="Google Shape;153;g30f2e20c3b6_0_97"/>
          <p:cNvPicPr preferRelativeResize="0"/>
          <p:nvPr>
            <p:ph idx="1" type="body"/>
          </p:nvPr>
        </p:nvPicPr>
        <p:blipFill rotWithShape="1">
          <a:blip r:embed="rId3">
            <a:alphaModFix/>
          </a:blip>
          <a:srcRect b="0" l="0" r="0" t="0"/>
          <a:stretch/>
        </p:blipFill>
        <p:spPr>
          <a:xfrm>
            <a:off x="965175" y="1373011"/>
            <a:ext cx="4988100" cy="4926000"/>
          </a:xfrm>
          <a:prstGeom prst="rect">
            <a:avLst/>
          </a:prstGeom>
          <a:solidFill>
            <a:srgbClr val="FFFF00">
              <a:alpha val="95290"/>
            </a:srgbClr>
          </a:solidFill>
          <a:ln>
            <a:noFill/>
          </a:ln>
        </p:spPr>
      </p:pic>
      <p:sp>
        <p:nvSpPr>
          <p:cNvPr id="154" name="Google Shape;154;g30f2e20c3b6_0_9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155" name="Google Shape;155;g30f2e20c3b6_0_97"/>
          <p:cNvSpPr/>
          <p:nvPr/>
        </p:nvSpPr>
        <p:spPr>
          <a:xfrm>
            <a:off x="6791400" y="1373011"/>
            <a:ext cx="5400600" cy="5040600"/>
          </a:xfrm>
          <a:prstGeom prst="verticalScroll">
            <a:avLst>
              <a:gd fmla="val 12500" name="adj"/>
            </a:avLst>
          </a:prstGeom>
          <a:solidFill>
            <a:srgbClr val="D4E8C7"/>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mn-MN" sz="1700" u="none" cap="none" strike="noStrike">
                <a:solidFill>
                  <a:schemeClr val="dk1"/>
                </a:solidFill>
                <a:latin typeface="Montserrat"/>
                <a:ea typeface="Montserrat"/>
                <a:cs typeface="Montserrat"/>
                <a:sym typeface="Montserrat"/>
              </a:rPr>
              <a:t>if </a:t>
            </a:r>
            <a:r>
              <a:rPr i="0" lang="mn-MN" sz="1700" u="none" cap="none" strike="noStrike">
                <a:solidFill>
                  <a:schemeClr val="dk1"/>
                </a:solidFill>
                <a:latin typeface="Montserrat"/>
                <a:ea typeface="Montserrat"/>
                <a:cs typeface="Montserrat"/>
                <a:sym typeface="Montserrat"/>
              </a:rPr>
              <a:t>( studentGrade &gt;= </a:t>
            </a:r>
            <a:r>
              <a:rPr b="1" i="0" lang="mn-MN" sz="1700" u="none" cap="none" strike="noStrike">
                <a:solidFill>
                  <a:schemeClr val="dk1"/>
                </a:solidFill>
                <a:latin typeface="Montserrat"/>
                <a:ea typeface="Montserrat"/>
                <a:cs typeface="Montserrat"/>
                <a:sym typeface="Montserrat"/>
              </a:rPr>
              <a:t>90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i="0" lang="mn-MN" sz="1700" u="none" cap="none" strike="noStrike">
                <a:solidFill>
                  <a:schemeClr val="dk1"/>
                </a:solidFill>
                <a:latin typeface="Montserrat"/>
                <a:ea typeface="Montserrat"/>
                <a:cs typeface="Montserrat"/>
                <a:sym typeface="Montserrat"/>
              </a:rPr>
              <a:t>        document.writeln( </a:t>
            </a:r>
            <a:r>
              <a:rPr b="1" i="0" lang="mn-MN" sz="1700" u="none" cap="none" strike="noStrike">
                <a:solidFill>
                  <a:schemeClr val="dk1"/>
                </a:solidFill>
                <a:latin typeface="Montserrat"/>
                <a:ea typeface="Montserrat"/>
                <a:cs typeface="Montserrat"/>
                <a:sym typeface="Montserrat"/>
              </a:rPr>
              <a:t>"A"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b="1" i="0" lang="mn-MN" sz="1700" u="none" cap="none" strike="noStrike">
                <a:solidFill>
                  <a:schemeClr val="dk1"/>
                </a:solidFill>
                <a:latin typeface="Montserrat"/>
                <a:ea typeface="Montserrat"/>
                <a:cs typeface="Montserrat"/>
                <a:sym typeface="Montserrat"/>
              </a:rPr>
              <a:t>else</a:t>
            </a:r>
            <a:br>
              <a:rPr b="1" i="0" lang="mn-MN" sz="1700" u="none" cap="none" strike="noStrike">
                <a:solidFill>
                  <a:schemeClr val="dk1"/>
                </a:solidFill>
                <a:latin typeface="Montserrat"/>
                <a:ea typeface="Montserrat"/>
                <a:cs typeface="Montserrat"/>
                <a:sym typeface="Montserrat"/>
              </a:rPr>
            </a:br>
            <a:r>
              <a:rPr b="1" i="0" lang="mn-MN" sz="1700" u="none" cap="none" strike="noStrike">
                <a:solidFill>
                  <a:schemeClr val="dk1"/>
                </a:solidFill>
                <a:latin typeface="Montserrat"/>
                <a:ea typeface="Montserrat"/>
                <a:cs typeface="Montserrat"/>
                <a:sym typeface="Montserrat"/>
              </a:rPr>
              <a:t>       if </a:t>
            </a:r>
            <a:r>
              <a:rPr i="0" lang="mn-MN" sz="1700" u="none" cap="none" strike="noStrike">
                <a:solidFill>
                  <a:schemeClr val="dk1"/>
                </a:solidFill>
                <a:latin typeface="Montserrat"/>
                <a:ea typeface="Montserrat"/>
                <a:cs typeface="Montserrat"/>
                <a:sym typeface="Montserrat"/>
              </a:rPr>
              <a:t>( studentGrade &gt;= </a:t>
            </a:r>
            <a:r>
              <a:rPr b="1" i="0" lang="mn-MN" sz="1700" u="none" cap="none" strike="noStrike">
                <a:solidFill>
                  <a:schemeClr val="dk1"/>
                </a:solidFill>
                <a:latin typeface="Montserrat"/>
                <a:ea typeface="Montserrat"/>
                <a:cs typeface="Montserrat"/>
                <a:sym typeface="Montserrat"/>
              </a:rPr>
              <a:t>80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i="0" lang="mn-MN" sz="1700" u="none" cap="none" strike="noStrike">
                <a:solidFill>
                  <a:schemeClr val="dk1"/>
                </a:solidFill>
                <a:latin typeface="Montserrat"/>
                <a:ea typeface="Montserrat"/>
                <a:cs typeface="Montserrat"/>
                <a:sym typeface="Montserrat"/>
              </a:rPr>
              <a:t>              document.writeln( </a:t>
            </a:r>
            <a:r>
              <a:rPr b="1" i="0" lang="mn-MN" sz="1700" u="none" cap="none" strike="noStrike">
                <a:solidFill>
                  <a:schemeClr val="dk1"/>
                </a:solidFill>
                <a:latin typeface="Montserrat"/>
                <a:ea typeface="Montserrat"/>
                <a:cs typeface="Montserrat"/>
                <a:sym typeface="Montserrat"/>
              </a:rPr>
              <a:t>"B"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b="1" i="0" lang="mn-MN" sz="1700" u="none" cap="none" strike="noStrike">
                <a:solidFill>
                  <a:schemeClr val="dk1"/>
                </a:solidFill>
                <a:latin typeface="Montserrat"/>
                <a:ea typeface="Montserrat"/>
                <a:cs typeface="Montserrat"/>
                <a:sym typeface="Montserrat"/>
              </a:rPr>
              <a:t>      else</a:t>
            </a:r>
            <a:br>
              <a:rPr b="1" i="0" lang="mn-MN" sz="1700" u="none" cap="none" strike="noStrike">
                <a:solidFill>
                  <a:schemeClr val="dk1"/>
                </a:solidFill>
                <a:latin typeface="Montserrat"/>
                <a:ea typeface="Montserrat"/>
                <a:cs typeface="Montserrat"/>
                <a:sym typeface="Montserrat"/>
              </a:rPr>
            </a:br>
            <a:r>
              <a:rPr b="1" i="0" lang="mn-MN" sz="1700" u="none" cap="none" strike="noStrike">
                <a:solidFill>
                  <a:schemeClr val="dk1"/>
                </a:solidFill>
                <a:latin typeface="Montserrat"/>
                <a:ea typeface="Montserrat"/>
                <a:cs typeface="Montserrat"/>
                <a:sym typeface="Montserrat"/>
              </a:rPr>
              <a:t>            if </a:t>
            </a:r>
            <a:r>
              <a:rPr i="0" lang="mn-MN" sz="1700" u="none" cap="none" strike="noStrike">
                <a:solidFill>
                  <a:schemeClr val="dk1"/>
                </a:solidFill>
                <a:latin typeface="Montserrat"/>
                <a:ea typeface="Montserrat"/>
                <a:cs typeface="Montserrat"/>
                <a:sym typeface="Montserrat"/>
              </a:rPr>
              <a:t>( studentGrade &gt;= </a:t>
            </a:r>
            <a:r>
              <a:rPr b="1" i="0" lang="mn-MN" sz="1700" u="none" cap="none" strike="noStrike">
                <a:solidFill>
                  <a:schemeClr val="dk1"/>
                </a:solidFill>
                <a:latin typeface="Montserrat"/>
                <a:ea typeface="Montserrat"/>
                <a:cs typeface="Montserrat"/>
                <a:sym typeface="Montserrat"/>
              </a:rPr>
              <a:t>70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i="0" lang="mn-MN" sz="1700" u="none" cap="none" strike="noStrike">
                <a:solidFill>
                  <a:schemeClr val="dk1"/>
                </a:solidFill>
                <a:latin typeface="Montserrat"/>
                <a:ea typeface="Montserrat"/>
                <a:cs typeface="Montserrat"/>
                <a:sym typeface="Montserrat"/>
              </a:rPr>
              <a:t>                   document.writeln( </a:t>
            </a:r>
            <a:r>
              <a:rPr b="1" i="0" lang="mn-MN" sz="1700" u="none" cap="none" strike="noStrike">
                <a:solidFill>
                  <a:schemeClr val="dk1"/>
                </a:solidFill>
                <a:latin typeface="Montserrat"/>
                <a:ea typeface="Montserrat"/>
                <a:cs typeface="Montserrat"/>
                <a:sym typeface="Montserrat"/>
              </a:rPr>
              <a:t>"C"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b="1" i="0" lang="mn-MN" sz="1700" u="none" cap="none" strike="noStrike">
                <a:solidFill>
                  <a:schemeClr val="dk1"/>
                </a:solidFill>
                <a:latin typeface="Montserrat"/>
                <a:ea typeface="Montserrat"/>
                <a:cs typeface="Montserrat"/>
                <a:sym typeface="Montserrat"/>
              </a:rPr>
              <a:t>           else</a:t>
            </a:r>
            <a:br>
              <a:rPr b="1" i="0" lang="mn-MN" sz="1700" u="none" cap="none" strike="noStrike">
                <a:solidFill>
                  <a:schemeClr val="dk1"/>
                </a:solidFill>
                <a:latin typeface="Montserrat"/>
                <a:ea typeface="Montserrat"/>
                <a:cs typeface="Montserrat"/>
                <a:sym typeface="Montserrat"/>
              </a:rPr>
            </a:br>
            <a:r>
              <a:rPr b="1" i="0" lang="mn-MN" sz="1700" u="none" cap="none" strike="noStrike">
                <a:solidFill>
                  <a:schemeClr val="dk1"/>
                </a:solidFill>
                <a:latin typeface="Montserrat"/>
                <a:ea typeface="Montserrat"/>
                <a:cs typeface="Montserrat"/>
                <a:sym typeface="Montserrat"/>
              </a:rPr>
              <a:t>                 if </a:t>
            </a:r>
            <a:r>
              <a:rPr i="0" lang="mn-MN" sz="1700" u="none" cap="none" strike="noStrike">
                <a:solidFill>
                  <a:schemeClr val="dk1"/>
                </a:solidFill>
                <a:latin typeface="Montserrat"/>
                <a:ea typeface="Montserrat"/>
                <a:cs typeface="Montserrat"/>
                <a:sym typeface="Montserrat"/>
              </a:rPr>
              <a:t>( studentGrade &gt;= </a:t>
            </a:r>
            <a:r>
              <a:rPr b="1" i="0" lang="mn-MN" sz="1700" u="none" cap="none" strike="noStrike">
                <a:solidFill>
                  <a:schemeClr val="dk1"/>
                </a:solidFill>
                <a:latin typeface="Montserrat"/>
                <a:ea typeface="Montserrat"/>
                <a:cs typeface="Montserrat"/>
                <a:sym typeface="Montserrat"/>
              </a:rPr>
              <a:t>60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i="0" lang="mn-MN" sz="1700" u="none" cap="none" strike="noStrike">
                <a:solidFill>
                  <a:schemeClr val="dk1"/>
                </a:solidFill>
                <a:latin typeface="Montserrat"/>
                <a:ea typeface="Montserrat"/>
                <a:cs typeface="Montserrat"/>
                <a:sym typeface="Montserrat"/>
              </a:rPr>
              <a:t>                        document.writeln( </a:t>
            </a:r>
            <a:r>
              <a:rPr b="1" i="0" lang="mn-MN" sz="1700" u="none" cap="none" strike="noStrike">
                <a:solidFill>
                  <a:schemeClr val="dk1"/>
                </a:solidFill>
                <a:latin typeface="Montserrat"/>
                <a:ea typeface="Montserrat"/>
                <a:cs typeface="Montserrat"/>
                <a:sym typeface="Montserrat"/>
              </a:rPr>
              <a:t>"D" </a:t>
            </a:r>
            <a:r>
              <a:rPr i="0" lang="mn-MN" sz="1700" u="none" cap="none" strike="noStrike">
                <a:solidFill>
                  <a:schemeClr val="dk1"/>
                </a:solidFill>
                <a:latin typeface="Montserrat"/>
                <a:ea typeface="Montserrat"/>
                <a:cs typeface="Montserrat"/>
                <a:sym typeface="Montserrat"/>
              </a:rPr>
              <a:t>);</a:t>
            </a:r>
            <a:br>
              <a:rPr i="0" lang="mn-MN" sz="1700" u="none" cap="none" strike="noStrike">
                <a:solidFill>
                  <a:schemeClr val="dk1"/>
                </a:solidFill>
                <a:latin typeface="Montserrat"/>
                <a:ea typeface="Montserrat"/>
                <a:cs typeface="Montserrat"/>
                <a:sym typeface="Montserrat"/>
              </a:rPr>
            </a:br>
            <a:r>
              <a:rPr b="1" i="0" lang="mn-MN" sz="1700" u="none" cap="none" strike="noStrike">
                <a:solidFill>
                  <a:schemeClr val="dk1"/>
                </a:solidFill>
                <a:latin typeface="Montserrat"/>
                <a:ea typeface="Montserrat"/>
                <a:cs typeface="Montserrat"/>
                <a:sym typeface="Montserrat"/>
              </a:rPr>
              <a:t>                else</a:t>
            </a:r>
            <a:br>
              <a:rPr b="1" i="0" lang="mn-MN" sz="1700" u="none" cap="none" strike="noStrike">
                <a:solidFill>
                  <a:schemeClr val="dk1"/>
                </a:solidFill>
                <a:latin typeface="Montserrat"/>
                <a:ea typeface="Montserrat"/>
                <a:cs typeface="Montserrat"/>
                <a:sym typeface="Montserrat"/>
              </a:rPr>
            </a:br>
            <a:r>
              <a:rPr i="0" lang="mn-MN" sz="1700" u="none" cap="none" strike="noStrike">
                <a:solidFill>
                  <a:schemeClr val="dk1"/>
                </a:solidFill>
                <a:latin typeface="Montserrat"/>
                <a:ea typeface="Montserrat"/>
                <a:cs typeface="Montserrat"/>
                <a:sym typeface="Montserrat"/>
              </a:rPr>
              <a:t>                      document.writeln( </a:t>
            </a:r>
            <a:r>
              <a:rPr b="1" i="0" lang="mn-MN" sz="1700" u="none" cap="none" strike="noStrike">
                <a:solidFill>
                  <a:schemeClr val="dk1"/>
                </a:solidFill>
                <a:latin typeface="Montserrat"/>
                <a:ea typeface="Montserrat"/>
                <a:cs typeface="Montserrat"/>
                <a:sym typeface="Montserrat"/>
              </a:rPr>
              <a:t>"F" </a:t>
            </a:r>
            <a:r>
              <a:rPr i="0" lang="mn-MN" sz="1700" u="none" cap="none" strike="noStrike">
                <a:solidFill>
                  <a:schemeClr val="dk1"/>
                </a:solidFill>
                <a:latin typeface="Montserrat"/>
                <a:ea typeface="Montserrat"/>
                <a:cs typeface="Montserrat"/>
                <a:sym typeface="Montserrat"/>
              </a:rPr>
              <a:t>);-</a:t>
            </a:r>
            <a:endParaRPr i="0" sz="1700" u="none" cap="none" strike="noStrike">
              <a:solidFill>
                <a:schemeClr val="dk1"/>
              </a:solidFill>
              <a:latin typeface="Montserrat"/>
              <a:ea typeface="Montserrat"/>
              <a:cs typeface="Montserrat"/>
              <a:sym typeface="Montserrat"/>
            </a:endParaRPr>
          </a:p>
        </p:txBody>
      </p:sp>
      <p:sp>
        <p:nvSpPr>
          <p:cNvPr id="156" name="Google Shape;156;g30f2e20c3b6_0_97"/>
          <p:cNvSpPr/>
          <p:nvPr/>
        </p:nvSpPr>
        <p:spPr>
          <a:xfrm>
            <a:off x="5604387" y="3397599"/>
            <a:ext cx="1814100" cy="398100"/>
          </a:xfrm>
          <a:prstGeom prst="rightArrow">
            <a:avLst>
              <a:gd fmla="val 50000" name="adj1"/>
              <a:gd fmla="val 50000" name="adj2"/>
            </a:avLst>
          </a:prstGeom>
          <a:solidFill>
            <a:srgbClr val="FFFF00"/>
          </a:solidFill>
          <a:ln cap="flat" cmpd="sng" w="38100">
            <a:solidFill>
              <a:srgbClr val="FF0000"/>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500"/>
                                        <p:tgtEl>
                                          <p:spTgt spid="1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0f2e20c3b6_0_105"/>
          <p:cNvSpPr txBox="1"/>
          <p:nvPr>
            <p:ph type="title"/>
          </p:nvPr>
        </p:nvSpPr>
        <p:spPr>
          <a:xfrm>
            <a:off x="733269" y="-10477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Блокууд</a:t>
            </a:r>
            <a:endParaRPr>
              <a:latin typeface="Montserrat"/>
              <a:ea typeface="Montserrat"/>
              <a:cs typeface="Montserrat"/>
              <a:sym typeface="Montserrat"/>
            </a:endParaRPr>
          </a:p>
        </p:txBody>
      </p:sp>
      <p:sp>
        <p:nvSpPr>
          <p:cNvPr id="162" name="Google Shape;162;g30f2e20c3b6_0_105"/>
          <p:cNvSpPr txBox="1"/>
          <p:nvPr>
            <p:ph idx="1" type="body"/>
          </p:nvPr>
        </p:nvSpPr>
        <p:spPr>
          <a:xfrm>
            <a:off x="733275" y="1068650"/>
            <a:ext cx="10515600" cy="29736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if сонголтын илэрхийллийн биед зөвхөн нэг илэрхийллийг хүлээн зөвшөөрдөг. ({ ба }) тэмдэглэгээг ашиглан хэд хэдэн илэрхийллийг if-н биед багтаадаг. Мөн else болон if..else илэрхийлэлд ашиглана. Хос хаалтанд байгаа бүлэг илэрхийллийг блок гэж нэрлэнэ.</a:t>
            </a:r>
            <a:endParaRPr>
              <a:latin typeface="Montserrat"/>
              <a:ea typeface="Montserrat"/>
              <a:cs typeface="Montserrat"/>
              <a:sym typeface="Montserrat"/>
            </a:endParaRPr>
          </a:p>
          <a:p>
            <a:pPr indent="-393065" lvl="0" marL="457200" rtl="0" algn="l">
              <a:lnSpc>
                <a:spcPct val="100000"/>
              </a:lnSpc>
              <a:spcBef>
                <a:spcPts val="1000"/>
              </a:spcBef>
              <a:spcAft>
                <a:spcPts val="0"/>
              </a:spcAft>
              <a:buClr>
                <a:srgbClr val="3A3838"/>
              </a:buClr>
              <a:buSzPct val="100000"/>
              <a:buFont typeface="Montserrat"/>
              <a:buChar char="•"/>
            </a:pPr>
            <a:r>
              <a:rPr i="1" lang="mn-MN">
                <a:latin typeface="Montserrat"/>
                <a:ea typeface="Montserrat"/>
                <a:cs typeface="Montserrat"/>
                <a:sym typeface="Montserrat"/>
              </a:rPr>
              <a:t>Хэдийгээр {} доторх блокын илэрхийлэл бүр ; (цэг таслалаар) төгсөх ёстой ч блокын төгсгөлийн                                                           илэрхийллийг ;-р төгсгөхгүй байж болно.  </a:t>
            </a:r>
            <a:endParaRPr>
              <a:latin typeface="Montserrat"/>
              <a:ea typeface="Montserrat"/>
              <a:cs typeface="Montserrat"/>
              <a:sym typeface="Montserrat"/>
            </a:endParaRPr>
          </a:p>
        </p:txBody>
      </p:sp>
      <p:sp>
        <p:nvSpPr>
          <p:cNvPr id="163" name="Google Shape;163;g30f2e20c3b6_0_10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164" name="Google Shape;164;g30f2e20c3b6_0_105"/>
          <p:cNvSpPr/>
          <p:nvPr/>
        </p:nvSpPr>
        <p:spPr>
          <a:xfrm>
            <a:off x="1583314" y="3989306"/>
            <a:ext cx="9505200" cy="2640000"/>
          </a:xfrm>
          <a:prstGeom prst="verticalScroll">
            <a:avLst>
              <a:gd fmla="val 12500" name="adj"/>
            </a:avLst>
          </a:prstGeom>
          <a:solidFill>
            <a:srgbClr val="D4E8C7"/>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mn-MN" sz="1600" u="none" cap="none" strike="noStrike">
                <a:solidFill>
                  <a:schemeClr val="dk1"/>
                </a:solidFill>
                <a:latin typeface="Montserrat"/>
                <a:ea typeface="Montserrat"/>
                <a:cs typeface="Montserrat"/>
                <a:sym typeface="Montserrat"/>
              </a:rPr>
              <a:t> </a:t>
            </a:r>
            <a:r>
              <a:rPr b="1" i="0" lang="mn-MN" sz="1600" u="none" cap="none" strike="noStrike">
                <a:solidFill>
                  <a:schemeClr val="dk1"/>
                </a:solidFill>
                <a:latin typeface="Montserrat"/>
                <a:ea typeface="Montserrat"/>
                <a:cs typeface="Montserrat"/>
                <a:sym typeface="Montserrat"/>
              </a:rPr>
              <a:t>if </a:t>
            </a:r>
            <a:r>
              <a:rPr i="0" lang="mn-MN" sz="1600" u="none" cap="none" strike="noStrike">
                <a:solidFill>
                  <a:schemeClr val="dk1"/>
                </a:solidFill>
                <a:latin typeface="Montserrat"/>
                <a:ea typeface="Montserrat"/>
                <a:cs typeface="Montserrat"/>
                <a:sym typeface="Montserrat"/>
              </a:rPr>
              <a:t>( grade &gt;= </a:t>
            </a:r>
            <a:r>
              <a:rPr b="1" i="0" lang="mn-MN" sz="1600" u="none" cap="none" strike="noStrike">
                <a:solidFill>
                  <a:schemeClr val="dk1"/>
                </a:solidFill>
                <a:latin typeface="Montserrat"/>
                <a:ea typeface="Montserrat"/>
                <a:cs typeface="Montserrat"/>
                <a:sym typeface="Montserrat"/>
              </a:rPr>
              <a:t>60 </a:t>
            </a:r>
            <a:r>
              <a:rPr i="0" lang="mn-MN" sz="1600" u="none" cap="none" strike="noStrike">
                <a:solidFill>
                  <a:schemeClr val="dk1"/>
                </a:solidFill>
                <a:latin typeface="Montserrat"/>
                <a:ea typeface="Montserrat"/>
                <a:cs typeface="Montserrat"/>
                <a:sym typeface="Montserrat"/>
              </a:rPr>
              <a:t>)</a:t>
            </a:r>
            <a:br>
              <a:rPr i="0" lang="mn-MN" sz="1600" u="none" cap="none" strike="noStrike">
                <a:solidFill>
                  <a:schemeClr val="dk1"/>
                </a:solidFill>
                <a:latin typeface="Montserrat"/>
                <a:ea typeface="Montserrat"/>
                <a:cs typeface="Montserrat"/>
                <a:sym typeface="Montserrat"/>
              </a:rPr>
            </a:br>
            <a:r>
              <a:rPr i="0" lang="mn-MN" sz="1600" u="none" cap="none" strike="noStrike">
                <a:solidFill>
                  <a:schemeClr val="dk1"/>
                </a:solidFill>
                <a:latin typeface="Montserrat"/>
                <a:ea typeface="Montserrat"/>
                <a:cs typeface="Montserrat"/>
                <a:sym typeface="Montserrat"/>
              </a:rPr>
              <a:t>         document.writeln( </a:t>
            </a:r>
            <a:r>
              <a:rPr b="1" i="0" lang="mn-MN" sz="1600" u="none" cap="none" strike="noStrike">
                <a:solidFill>
                  <a:schemeClr val="dk1"/>
                </a:solidFill>
                <a:latin typeface="Montserrat"/>
                <a:ea typeface="Montserrat"/>
                <a:cs typeface="Montserrat"/>
                <a:sym typeface="Montserrat"/>
              </a:rPr>
              <a:t>"&lt;p&gt;Тэнцсэн&lt;/p&gt;" </a:t>
            </a:r>
            <a:r>
              <a:rPr i="0" lang="mn-MN" sz="1600" u="none" cap="none" strike="noStrike">
                <a:solidFill>
                  <a:schemeClr val="dk1"/>
                </a:solidFill>
                <a:latin typeface="Montserrat"/>
                <a:ea typeface="Montserrat"/>
                <a:cs typeface="Montserrat"/>
                <a:sym typeface="Montserrat"/>
              </a:rPr>
              <a:t>);</a:t>
            </a:r>
            <a:br>
              <a:rPr i="0" lang="mn-MN" sz="1600" u="none" cap="none" strike="noStrike">
                <a:solidFill>
                  <a:schemeClr val="dk1"/>
                </a:solidFill>
                <a:latin typeface="Montserrat"/>
                <a:ea typeface="Montserrat"/>
                <a:cs typeface="Montserrat"/>
                <a:sym typeface="Montserrat"/>
              </a:rPr>
            </a:br>
            <a:r>
              <a:rPr b="1" i="0" lang="mn-MN" sz="1600" u="none" cap="none" strike="noStrike">
                <a:solidFill>
                  <a:schemeClr val="dk1"/>
                </a:solidFill>
                <a:latin typeface="Montserrat"/>
                <a:ea typeface="Montserrat"/>
                <a:cs typeface="Montserrat"/>
                <a:sym typeface="Montserrat"/>
              </a:rPr>
              <a:t>    else</a:t>
            </a:r>
            <a:br>
              <a:rPr b="1" i="0" lang="mn-MN" sz="1600" u="none" cap="none" strike="noStrike">
                <a:solidFill>
                  <a:schemeClr val="dk1"/>
                </a:solidFill>
                <a:latin typeface="Montserrat"/>
                <a:ea typeface="Montserrat"/>
                <a:cs typeface="Montserrat"/>
                <a:sym typeface="Montserrat"/>
              </a:rPr>
            </a:br>
            <a:r>
              <a:rPr i="0" lang="mn-MN" sz="1600" u="none" cap="none" strike="noStrike">
                <a:solidFill>
                  <a:schemeClr val="dk1"/>
                </a:solidFill>
                <a:latin typeface="Montserrat"/>
                <a:ea typeface="Montserrat"/>
                <a:cs typeface="Montserrat"/>
                <a:sym typeface="Montserrat"/>
              </a:rPr>
              <a:t>        {</a:t>
            </a:r>
            <a:br>
              <a:rPr i="0" lang="mn-MN" sz="1600" u="none" cap="none" strike="noStrike">
                <a:solidFill>
                  <a:schemeClr val="dk1"/>
                </a:solidFill>
                <a:latin typeface="Montserrat"/>
                <a:ea typeface="Montserrat"/>
                <a:cs typeface="Montserrat"/>
                <a:sym typeface="Montserrat"/>
              </a:rPr>
            </a:br>
            <a:r>
              <a:rPr i="0" lang="mn-MN" sz="1600" u="none" cap="none" strike="noStrike">
                <a:solidFill>
                  <a:schemeClr val="dk1"/>
                </a:solidFill>
                <a:latin typeface="Montserrat"/>
                <a:ea typeface="Montserrat"/>
                <a:cs typeface="Montserrat"/>
                <a:sym typeface="Montserrat"/>
              </a:rPr>
              <a:t>            document.writeln( </a:t>
            </a:r>
            <a:r>
              <a:rPr b="1" i="0" lang="mn-MN" sz="1600" u="none" cap="none" strike="noStrike">
                <a:solidFill>
                  <a:schemeClr val="dk1"/>
                </a:solidFill>
                <a:latin typeface="Montserrat"/>
                <a:ea typeface="Montserrat"/>
                <a:cs typeface="Montserrat"/>
                <a:sym typeface="Montserrat"/>
              </a:rPr>
              <a:t>"&lt;p&gt;Унасан&lt;/p&gt;" </a:t>
            </a:r>
            <a:r>
              <a:rPr i="0" lang="mn-MN" sz="1600" u="none" cap="none" strike="noStrike">
                <a:solidFill>
                  <a:schemeClr val="dk1"/>
                </a:solidFill>
                <a:latin typeface="Montserrat"/>
                <a:ea typeface="Montserrat"/>
                <a:cs typeface="Montserrat"/>
                <a:sym typeface="Montserrat"/>
              </a:rPr>
              <a:t>);</a:t>
            </a:r>
            <a:br>
              <a:rPr i="0" lang="mn-MN" sz="1600" u="none" cap="none" strike="noStrike">
                <a:solidFill>
                  <a:schemeClr val="dk1"/>
                </a:solidFill>
                <a:latin typeface="Montserrat"/>
                <a:ea typeface="Montserrat"/>
                <a:cs typeface="Montserrat"/>
                <a:sym typeface="Montserrat"/>
              </a:rPr>
            </a:br>
            <a:r>
              <a:rPr i="0" lang="mn-MN" sz="1600" u="none" cap="none" strike="noStrike">
                <a:solidFill>
                  <a:schemeClr val="dk1"/>
                </a:solidFill>
                <a:latin typeface="Montserrat"/>
                <a:ea typeface="Montserrat"/>
                <a:cs typeface="Montserrat"/>
                <a:sym typeface="Montserrat"/>
              </a:rPr>
              <a:t>            document.writeln( </a:t>
            </a:r>
            <a:r>
              <a:rPr b="1" i="0" lang="mn-MN" sz="1600" u="none" cap="none" strike="noStrike">
                <a:solidFill>
                  <a:schemeClr val="dk1"/>
                </a:solidFill>
                <a:latin typeface="Montserrat"/>
                <a:ea typeface="Montserrat"/>
                <a:cs typeface="Montserrat"/>
                <a:sym typeface="Montserrat"/>
              </a:rPr>
              <a:t>"&lt;p&gt;Энэ хичээлийг та дахин судлах хэрэгтэй.&lt;/p&gt;" </a:t>
            </a:r>
            <a:r>
              <a:rPr i="0" lang="mn-MN" sz="1600" u="none" cap="none" strike="noStrike">
                <a:solidFill>
                  <a:schemeClr val="dk1"/>
                </a:solidFill>
                <a:latin typeface="Montserrat"/>
                <a:ea typeface="Montserrat"/>
                <a:cs typeface="Montserrat"/>
                <a:sym typeface="Montserrat"/>
              </a:rPr>
              <a:t>);</a:t>
            </a:r>
            <a:br>
              <a:rPr i="0" lang="mn-MN" sz="1600" u="none" cap="none" strike="noStrike">
                <a:solidFill>
                  <a:schemeClr val="dk1"/>
                </a:solidFill>
                <a:latin typeface="Montserrat"/>
                <a:ea typeface="Montserrat"/>
                <a:cs typeface="Montserrat"/>
                <a:sym typeface="Montserrat"/>
              </a:rPr>
            </a:br>
            <a:r>
              <a:rPr i="0" lang="mn-MN" sz="1600" u="none" cap="none" strike="noStrike">
                <a:solidFill>
                  <a:schemeClr val="dk1"/>
                </a:solidFill>
                <a:latin typeface="Montserrat"/>
                <a:ea typeface="Montserrat"/>
                <a:cs typeface="Montserrat"/>
                <a:sym typeface="Montserrat"/>
              </a:rPr>
              <a:t>        }</a:t>
            </a:r>
            <a:endParaRPr i="0" sz="16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0f2e20c3b6_0_112"/>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while давталтын оператор</a:t>
            </a:r>
            <a:endParaRPr>
              <a:latin typeface="Montserrat"/>
              <a:ea typeface="Montserrat"/>
              <a:cs typeface="Montserrat"/>
              <a:sym typeface="Montserrat"/>
            </a:endParaRPr>
          </a:p>
        </p:txBody>
      </p:sp>
      <p:sp>
        <p:nvSpPr>
          <p:cNvPr id="170" name="Google Shape;170;g30f2e20c3b6_0_112"/>
          <p:cNvSpPr txBox="1"/>
          <p:nvPr>
            <p:ph idx="1" type="body"/>
          </p:nvPr>
        </p:nvSpPr>
        <p:spPr>
          <a:xfrm>
            <a:off x="838200" y="1243284"/>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Нөхцөл үнэн болтол үйлдлийг давтаж хийх скриптийг давталтын бүтэц буюу давталт гэдэг. </a:t>
            </a:r>
            <a:endParaRPr>
              <a:latin typeface="Montserrat"/>
              <a:ea typeface="Montserrat"/>
              <a:cs typeface="Montserrat"/>
              <a:sym typeface="Montserrat"/>
            </a:endParaRPr>
          </a:p>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Худалдан авалт хийх бүрд тохиолдох үйлдлийг хийсвэр зодоор бичвэл: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p:txBody>
      </p:sp>
      <p:sp>
        <p:nvSpPr>
          <p:cNvPr id="171" name="Google Shape;171;g30f2e20c3b6_0_1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172" name="Google Shape;172;g30f2e20c3b6_0_112"/>
          <p:cNvSpPr/>
          <p:nvPr/>
        </p:nvSpPr>
        <p:spPr>
          <a:xfrm>
            <a:off x="1266151" y="3212772"/>
            <a:ext cx="6120600" cy="2448300"/>
          </a:xfrm>
          <a:prstGeom prst="flowChartAlternateProcess">
            <a:avLst/>
          </a:prstGeom>
          <a:solidFill>
            <a:srgbClr val="C5DBF0"/>
          </a:solidFill>
          <a:ln cap="flat" cmpd="sng" w="9525">
            <a:solidFill>
              <a:srgbClr val="C5DBF0"/>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1" lang="mn-MN" sz="1900" u="none" cap="none" strike="noStrike">
                <a:solidFill>
                  <a:schemeClr val="dk1"/>
                </a:solidFill>
                <a:latin typeface="Montserrat"/>
                <a:ea typeface="Montserrat"/>
                <a:cs typeface="Montserrat"/>
                <a:sym typeface="Montserrat"/>
              </a:rPr>
              <a:t> While миний дэлгүүрийн сагсанд олон бараа байвал</a:t>
            </a:r>
            <a:br>
              <a:rPr i="1" lang="mn-MN" sz="1900" u="none" cap="none" strike="noStrike">
                <a:solidFill>
                  <a:schemeClr val="dk1"/>
                </a:solidFill>
                <a:latin typeface="Montserrat"/>
                <a:ea typeface="Montserrat"/>
                <a:cs typeface="Montserrat"/>
                <a:sym typeface="Montserrat"/>
              </a:rPr>
            </a:br>
            <a:r>
              <a:rPr i="1" lang="mn-MN" sz="1900" u="none" cap="none" strike="noStrike">
                <a:solidFill>
                  <a:schemeClr val="dk1"/>
                </a:solidFill>
                <a:latin typeface="Montserrat"/>
                <a:ea typeface="Montserrat"/>
                <a:cs typeface="Montserrat"/>
                <a:sym typeface="Montserrat"/>
              </a:rPr>
              <a:t>          Дараагийн барааг худалдаж ав мөн </a:t>
            </a:r>
            <a:endParaRPr i="1" sz="19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i="1" lang="mn-MN" sz="1900" u="none" cap="none" strike="noStrike">
                <a:solidFill>
                  <a:schemeClr val="dk1"/>
                </a:solidFill>
                <a:latin typeface="Montserrat"/>
                <a:ea typeface="Montserrat"/>
                <a:cs typeface="Montserrat"/>
                <a:sym typeface="Montserrat"/>
              </a:rPr>
              <a:t>          миний жагсаалтаас хас</a:t>
            </a:r>
            <a:br>
              <a:rPr i="1" lang="mn-MN" sz="1900" u="none" cap="none" strike="noStrike">
                <a:solidFill>
                  <a:schemeClr val="dk1"/>
                </a:solidFill>
                <a:latin typeface="Montserrat"/>
                <a:ea typeface="Montserrat"/>
                <a:cs typeface="Montserrat"/>
                <a:sym typeface="Montserrat"/>
              </a:rPr>
            </a:br>
            <a:r>
              <a:rPr i="1" lang="mn-MN" sz="1900" u="none" cap="none" strike="noStrike">
                <a:solidFill>
                  <a:schemeClr val="dk1"/>
                </a:solidFill>
                <a:latin typeface="Montserrat"/>
                <a:ea typeface="Montserrat"/>
                <a:cs typeface="Montserrat"/>
                <a:sym typeface="Montserrat"/>
              </a:rPr>
              <a:t>          Худалдаж авсан барааг сагснаас хас</a:t>
            </a:r>
            <a:br>
              <a:rPr i="1" lang="mn-MN" sz="1900" u="none" cap="none" strike="noStrike">
                <a:solidFill>
                  <a:schemeClr val="dk1"/>
                </a:solidFill>
                <a:latin typeface="Montserrat"/>
                <a:ea typeface="Montserrat"/>
                <a:cs typeface="Montserrat"/>
                <a:sym typeface="Montserrat"/>
              </a:rPr>
            </a:br>
            <a:endParaRPr i="0" sz="1900" u="none" cap="none" strike="noStrike">
              <a:solidFill>
                <a:schemeClr val="dk1"/>
              </a:solidFill>
              <a:latin typeface="Montserrat"/>
              <a:ea typeface="Montserrat"/>
              <a:cs typeface="Montserrat"/>
              <a:sym typeface="Montserrat"/>
            </a:endParaRPr>
          </a:p>
        </p:txBody>
      </p:sp>
      <p:sp>
        <p:nvSpPr>
          <p:cNvPr id="173" name="Google Shape;173;g30f2e20c3b6_0_112"/>
          <p:cNvSpPr/>
          <p:nvPr/>
        </p:nvSpPr>
        <p:spPr>
          <a:xfrm>
            <a:off x="8317351" y="3132610"/>
            <a:ext cx="1800300" cy="1224000"/>
          </a:xfrm>
          <a:prstGeom prst="wedgeRoundRectCallout">
            <a:avLst>
              <a:gd fmla="val -122452" name="adj1"/>
              <a:gd fmla="val 58092"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mn-MN" sz="2400" u="none" cap="none" strike="noStrike">
                <a:solidFill>
                  <a:srgbClr val="434141"/>
                </a:solidFill>
                <a:latin typeface="Montserrat"/>
                <a:ea typeface="Montserrat"/>
                <a:cs typeface="Montserrat"/>
                <a:sym typeface="Montserrat"/>
              </a:rPr>
              <a:t>While хийсвэр код</a:t>
            </a:r>
            <a:endParaRPr b="1" i="0" sz="2400" u="none" cap="none" strike="noStrike">
              <a:solidFill>
                <a:srgbClr val="FF0000"/>
              </a:solidFill>
              <a:latin typeface="Montserrat"/>
              <a:ea typeface="Montserrat"/>
              <a:cs typeface="Montserrat"/>
              <a:sym typeface="Montserrat"/>
            </a:endParaRPr>
          </a:p>
        </p:txBody>
      </p:sp>
      <p:sp>
        <p:nvSpPr>
          <p:cNvPr id="174" name="Google Shape;174;g30f2e20c3b6_0_112"/>
          <p:cNvSpPr/>
          <p:nvPr/>
        </p:nvSpPr>
        <p:spPr>
          <a:xfrm>
            <a:off x="6651487" y="5349678"/>
            <a:ext cx="4396500" cy="1488300"/>
          </a:xfrm>
          <a:prstGeom prst="wedgeRoundRectCallout">
            <a:avLst>
              <a:gd fmla="val -108326" name="adj1"/>
              <a:gd fmla="val -57797" name="adj2"/>
              <a:gd fmla="val 16667" name="adj3"/>
            </a:avLst>
          </a:prstGeom>
          <a:solidFill>
            <a:srgbClr val="D4E8C7"/>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i="0" lang="mn-MN" sz="1600" u="none" cap="none" strike="noStrike">
                <a:solidFill>
                  <a:schemeClr val="dk1"/>
                </a:solidFill>
                <a:latin typeface="Montserrat"/>
                <a:ea typeface="Montserrat"/>
                <a:cs typeface="Montserrat"/>
                <a:sym typeface="Montserrat"/>
              </a:rPr>
              <a:t>Хамгийн сүүлд хамгийн сүүлийн барааг худалдаж авч жагсаалтыг устгаснаар нөхцөл худлаа болж давталтын бие дуусан дараагийн алхам руу шилжинэ. </a:t>
            </a:r>
            <a:endParaRPr i="0" sz="16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0f2e20c3b6_0_121"/>
          <p:cNvSpPr txBox="1"/>
          <p:nvPr>
            <p:ph type="title"/>
          </p:nvPr>
        </p:nvSpPr>
        <p:spPr>
          <a:xfrm>
            <a:off x="2095473" y="404665"/>
            <a:ext cx="8429700" cy="510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244444"/>
              <a:buFont typeface="Calibri"/>
              <a:buNone/>
            </a:pPr>
            <a:br>
              <a:rPr lang="mn-MN" sz="2000"/>
            </a:br>
            <a:endParaRPr sz="2000"/>
          </a:p>
        </p:txBody>
      </p:sp>
      <p:sp>
        <p:nvSpPr>
          <p:cNvPr id="180" name="Google Shape;180;g30f2e20c3b6_0_1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181" name="Google Shape;181;g30f2e20c3b6_0_121"/>
          <p:cNvSpPr/>
          <p:nvPr/>
        </p:nvSpPr>
        <p:spPr>
          <a:xfrm>
            <a:off x="5571079" y="3440576"/>
            <a:ext cx="4853100" cy="3384300"/>
          </a:xfrm>
          <a:prstGeom prst="flowChartAlternateProcess">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mn-MN" sz="2400" u="none" cap="none" strike="noStrike">
                <a:solidFill>
                  <a:schemeClr val="dk1"/>
                </a:solidFill>
                <a:latin typeface="Montserrat"/>
                <a:ea typeface="Montserrat"/>
                <a:cs typeface="Montserrat"/>
                <a:sym typeface="Montserrat"/>
              </a:rPr>
              <a:t>var </a:t>
            </a:r>
            <a:r>
              <a:rPr i="0" lang="mn-MN" sz="2400" u="none" cap="none" strike="noStrike">
                <a:solidFill>
                  <a:schemeClr val="dk1"/>
                </a:solidFill>
                <a:latin typeface="Montserrat"/>
                <a:ea typeface="Montserrat"/>
                <a:cs typeface="Montserrat"/>
                <a:sym typeface="Montserrat"/>
              </a:rPr>
              <a:t>product = </a:t>
            </a:r>
            <a:r>
              <a:rPr b="1" i="0" lang="mn-MN" sz="2400" u="none" cap="none" strike="noStrike">
                <a:solidFill>
                  <a:schemeClr val="dk1"/>
                </a:solidFill>
                <a:latin typeface="Montserrat"/>
                <a:ea typeface="Montserrat"/>
                <a:cs typeface="Montserrat"/>
                <a:sym typeface="Montserrat"/>
              </a:rPr>
              <a:t>2</a:t>
            </a:r>
            <a:r>
              <a:rPr i="0" lang="mn-MN" sz="2400" u="none" cap="none" strike="noStrike">
                <a:solidFill>
                  <a:schemeClr val="dk1"/>
                </a:solidFill>
                <a:latin typeface="Montserrat"/>
                <a:ea typeface="Montserrat"/>
                <a:cs typeface="Montserrat"/>
                <a:sym typeface="Montserrat"/>
              </a:rPr>
              <a:t>;</a:t>
            </a:r>
            <a:br>
              <a:rPr i="0" lang="mn-MN" sz="2400" u="none" cap="none" strike="noStrike">
                <a:solidFill>
                  <a:schemeClr val="dk1"/>
                </a:solidFill>
                <a:latin typeface="Montserrat"/>
                <a:ea typeface="Montserrat"/>
                <a:cs typeface="Montserrat"/>
                <a:sym typeface="Montserrat"/>
              </a:rPr>
            </a:br>
            <a:r>
              <a:rPr b="1" i="0" lang="mn-MN" sz="2400" u="none" cap="none" strike="noStrike">
                <a:solidFill>
                  <a:schemeClr val="dk1"/>
                </a:solidFill>
                <a:latin typeface="Montserrat"/>
                <a:ea typeface="Montserrat"/>
                <a:cs typeface="Montserrat"/>
                <a:sym typeface="Montserrat"/>
              </a:rPr>
              <a:t>while </a:t>
            </a:r>
            <a:r>
              <a:rPr i="0" lang="mn-MN" sz="2400" u="none" cap="none" strike="noStrike">
                <a:solidFill>
                  <a:schemeClr val="dk1"/>
                </a:solidFill>
                <a:latin typeface="Montserrat"/>
                <a:ea typeface="Montserrat"/>
                <a:cs typeface="Montserrat"/>
                <a:sym typeface="Montserrat"/>
              </a:rPr>
              <a:t>( product &lt;= </a:t>
            </a:r>
            <a:r>
              <a:rPr b="1" i="0" lang="mn-MN" sz="2400" u="none" cap="none" strike="noStrike">
                <a:solidFill>
                  <a:schemeClr val="dk1"/>
                </a:solidFill>
                <a:latin typeface="Montserrat"/>
                <a:ea typeface="Montserrat"/>
                <a:cs typeface="Montserrat"/>
                <a:sym typeface="Montserrat"/>
              </a:rPr>
              <a:t>1000 </a:t>
            </a:r>
            <a:r>
              <a:rPr i="0" lang="mn-MN" sz="2400" u="none" cap="none" strike="noStrike">
                <a:solidFill>
                  <a:schemeClr val="dk1"/>
                </a:solidFill>
                <a:latin typeface="Montserrat"/>
                <a:ea typeface="Montserrat"/>
                <a:cs typeface="Montserrat"/>
                <a:sym typeface="Montserrat"/>
              </a:rPr>
              <a:t>)</a:t>
            </a:r>
            <a:br>
              <a:rPr i="0" lang="mn-MN" sz="2400" u="none" cap="none" strike="noStrike">
                <a:solidFill>
                  <a:schemeClr val="dk1"/>
                </a:solidFill>
                <a:latin typeface="Montserrat"/>
                <a:ea typeface="Montserrat"/>
                <a:cs typeface="Montserrat"/>
                <a:sym typeface="Montserrat"/>
              </a:rPr>
            </a:br>
            <a:r>
              <a:rPr i="0" lang="mn-MN" sz="2400" u="none" cap="none" strike="noStrike">
                <a:solidFill>
                  <a:schemeClr val="dk1"/>
                </a:solidFill>
                <a:latin typeface="Montserrat"/>
                <a:ea typeface="Montserrat"/>
                <a:cs typeface="Montserrat"/>
                <a:sym typeface="Montserrat"/>
              </a:rPr>
              <a:t>	product = </a:t>
            </a:r>
            <a:r>
              <a:rPr b="1" i="0" lang="mn-MN" sz="2400" u="none" cap="none" strike="noStrike">
                <a:solidFill>
                  <a:schemeClr val="dk1"/>
                </a:solidFill>
                <a:latin typeface="Montserrat"/>
                <a:ea typeface="Montserrat"/>
                <a:cs typeface="Montserrat"/>
                <a:sym typeface="Montserrat"/>
              </a:rPr>
              <a:t>2 </a:t>
            </a:r>
            <a:r>
              <a:rPr i="0" lang="mn-MN" sz="2400" u="none" cap="none" strike="noStrike">
                <a:solidFill>
                  <a:schemeClr val="dk1"/>
                </a:solidFill>
                <a:latin typeface="Montserrat"/>
                <a:ea typeface="Montserrat"/>
                <a:cs typeface="Montserrat"/>
                <a:sym typeface="Montserrat"/>
              </a:rPr>
              <a:t>* product;</a:t>
            </a:r>
            <a:endParaRPr i="0" sz="1400" u="none" cap="none" strike="noStrike">
              <a:solidFill>
                <a:srgbClr val="000000"/>
              </a:solidFill>
              <a:latin typeface="Montserrat"/>
              <a:ea typeface="Montserrat"/>
              <a:cs typeface="Montserrat"/>
              <a:sym typeface="Montserrat"/>
            </a:endParaRPr>
          </a:p>
        </p:txBody>
      </p:sp>
      <p:pic>
        <p:nvPicPr>
          <p:cNvPr id="182" name="Google Shape;182;g30f2e20c3b6_0_121"/>
          <p:cNvPicPr preferRelativeResize="0"/>
          <p:nvPr>
            <p:ph idx="1" type="body"/>
          </p:nvPr>
        </p:nvPicPr>
        <p:blipFill rotWithShape="1">
          <a:blip r:embed="rId3">
            <a:alphaModFix/>
          </a:blip>
          <a:srcRect b="0" l="0" r="0" t="0"/>
          <a:stretch/>
        </p:blipFill>
        <p:spPr>
          <a:xfrm>
            <a:off x="5571079" y="64586"/>
            <a:ext cx="5678400" cy="3321900"/>
          </a:xfrm>
          <a:prstGeom prst="rect">
            <a:avLst/>
          </a:prstGeom>
          <a:noFill/>
          <a:ln>
            <a:noFill/>
          </a:ln>
        </p:spPr>
      </p:pic>
      <p:sp>
        <p:nvSpPr>
          <p:cNvPr id="183" name="Google Shape;183;g30f2e20c3b6_0_121"/>
          <p:cNvSpPr/>
          <p:nvPr/>
        </p:nvSpPr>
        <p:spPr>
          <a:xfrm>
            <a:off x="1656508" y="0"/>
            <a:ext cx="3190200" cy="2448300"/>
          </a:xfrm>
          <a:prstGeom prst="wedgeRoundRectCallout">
            <a:avLst>
              <a:gd fmla="val 84632" name="adj1"/>
              <a:gd fmla="val 28528"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mn-MN" sz="1900" u="none" cap="none" strike="noStrike">
                <a:solidFill>
                  <a:srgbClr val="434141"/>
                </a:solidFill>
                <a:latin typeface="Montserrat"/>
                <a:ea typeface="Montserrat"/>
                <a:cs typeface="Montserrat"/>
                <a:sym typeface="Montserrat"/>
              </a:rPr>
              <a:t>Жишээ авч үзье. Нөхцөл: product &lt;=1000  болох нөхцлийг хангах while давталтыг бич. </a:t>
            </a:r>
            <a:endParaRPr i="0" sz="1900" u="none" cap="none" strike="noStrike">
              <a:solidFill>
                <a:srgbClr val="43414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000"/>
              <a:buFont typeface="Arial"/>
              <a:buNone/>
            </a:pPr>
            <a:r>
              <a:rPr i="0" lang="mn-MN" sz="1900" u="none" cap="none" strike="noStrike">
                <a:solidFill>
                  <a:srgbClr val="434141"/>
                </a:solidFill>
                <a:latin typeface="Montserrat"/>
                <a:ea typeface="Montserrat"/>
                <a:cs typeface="Montserrat"/>
                <a:sym typeface="Montserrat"/>
              </a:rPr>
              <a:t>Үүнд While product-н анхны утга 2 байна.</a:t>
            </a:r>
            <a:endParaRPr i="0" sz="1900" u="none" cap="none" strike="noStrike">
              <a:solidFill>
                <a:srgbClr val="434141"/>
              </a:solidFill>
              <a:latin typeface="Montserrat"/>
              <a:ea typeface="Montserrat"/>
              <a:cs typeface="Montserrat"/>
              <a:sym typeface="Montserrat"/>
            </a:endParaRPr>
          </a:p>
        </p:txBody>
      </p:sp>
      <p:sp>
        <p:nvSpPr>
          <p:cNvPr id="184" name="Google Shape;184;g30f2e20c3b6_0_121"/>
          <p:cNvSpPr/>
          <p:nvPr/>
        </p:nvSpPr>
        <p:spPr>
          <a:xfrm>
            <a:off x="1244175" y="2533349"/>
            <a:ext cx="4010700" cy="4241100"/>
          </a:xfrm>
          <a:prstGeom prst="verticalScroll">
            <a:avLst>
              <a:gd fmla="val 12500" name="adj"/>
            </a:avLst>
          </a:prstGeom>
          <a:solidFill>
            <a:srgbClr val="D4E8C7"/>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sz="16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sz="16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rPr i="0" lang="mn-MN" sz="1600" u="none" cap="none" strike="noStrike">
                <a:solidFill>
                  <a:schemeClr val="dk1"/>
                </a:solidFill>
                <a:latin typeface="Montserrat"/>
                <a:ea typeface="Montserrat"/>
                <a:cs typeface="Montserrat"/>
                <a:sym typeface="Montserrat"/>
              </a:rPr>
              <a:t>While скрипт эхлэх үед product=2 байна. Давталт биелэхэд product-н утгыг 2 дахин үржигдэн 4, 8, 16, 32, 64, 128, 256, 512 эцэст нь 1024 болоход product&lt;=1000 нөхцөл худлаа болж  давталт зогсоно. Хэрвээ while операторын нөхцөл эхлэхдээ худлаа бол давталтын бие хэзээ ч биелэгдэхгүй гэдгийг анхаараарай.</a:t>
            </a:r>
            <a:endParaRPr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0f2e20c3b6_0_130"/>
          <p:cNvSpPr txBox="1"/>
          <p:nvPr>
            <p:ph type="title"/>
          </p:nvPr>
        </p:nvSpPr>
        <p:spPr>
          <a:xfrm>
            <a:off x="805721" y="2331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Програмд хувьсагчдыг зарлах</a:t>
            </a:r>
            <a:endParaRPr>
              <a:latin typeface="Montserrat"/>
              <a:ea typeface="Montserrat"/>
              <a:cs typeface="Montserrat"/>
              <a:sym typeface="Montserrat"/>
            </a:endParaRPr>
          </a:p>
        </p:txBody>
      </p:sp>
      <p:sp>
        <p:nvSpPr>
          <p:cNvPr id="190" name="Google Shape;190;g30f2e20c3b6_0_130"/>
          <p:cNvSpPr txBox="1"/>
          <p:nvPr>
            <p:ph idx="1" type="body"/>
          </p:nvPr>
        </p:nvSpPr>
        <p:spPr>
          <a:xfrm>
            <a:off x="838200" y="1197550"/>
            <a:ext cx="10871400" cy="488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mn-MN" sz="2500">
                <a:latin typeface="Montserrat"/>
                <a:ea typeface="Montserrat"/>
                <a:cs typeface="Montserrat"/>
                <a:sym typeface="Montserrat"/>
              </a:rPr>
              <a:t>Javascript-д хувьсагчдыг зарлахдаа var түлхүүр үгийг ашиглана. </a:t>
            </a:r>
            <a:endParaRPr sz="2500">
              <a:latin typeface="Montserrat"/>
              <a:ea typeface="Montserrat"/>
              <a:cs typeface="Montserrat"/>
              <a:sym typeface="Montserrat"/>
            </a:endParaRPr>
          </a:p>
        </p:txBody>
      </p:sp>
      <p:sp>
        <p:nvSpPr>
          <p:cNvPr id="191" name="Google Shape;191;g30f2e20c3b6_0_1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192" name="Google Shape;192;g30f2e20c3b6_0_130"/>
          <p:cNvPicPr preferRelativeResize="0"/>
          <p:nvPr/>
        </p:nvPicPr>
        <p:blipFill rotWithShape="1">
          <a:blip r:embed="rId3">
            <a:alphaModFix/>
          </a:blip>
          <a:srcRect b="0" l="0" r="0" t="0"/>
          <a:stretch/>
        </p:blipFill>
        <p:spPr>
          <a:xfrm>
            <a:off x="1108826" y="1814650"/>
            <a:ext cx="8741426" cy="4994624"/>
          </a:xfrm>
          <a:prstGeom prst="rect">
            <a:avLst/>
          </a:prstGeom>
          <a:noFill/>
          <a:ln>
            <a:noFill/>
          </a:ln>
        </p:spPr>
      </p:pic>
      <p:sp>
        <p:nvSpPr>
          <p:cNvPr id="193" name="Google Shape;193;g30f2e20c3b6_0_130"/>
          <p:cNvSpPr/>
          <p:nvPr/>
        </p:nvSpPr>
        <p:spPr>
          <a:xfrm>
            <a:off x="8462100" y="1824821"/>
            <a:ext cx="2349900" cy="1345800"/>
          </a:xfrm>
          <a:prstGeom prst="wedgeRoundRectCallout">
            <a:avLst>
              <a:gd fmla="val -249948" name="adj1"/>
              <a:gd fmla="val 67128"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rgbClr val="434141"/>
                </a:solidFill>
                <a:latin typeface="Montserrat"/>
                <a:ea typeface="Montserrat"/>
                <a:cs typeface="Montserrat"/>
                <a:sym typeface="Montserrat"/>
              </a:rPr>
              <a:t>Var түлхүүр үг ашиглан бүхэл тоон хувьсагч зарласан байна.</a:t>
            </a:r>
            <a:endParaRPr b="1" i="0" sz="1400" u="none" cap="none" strike="noStrike">
              <a:solidFill>
                <a:srgbClr val="434141"/>
              </a:solidFill>
              <a:latin typeface="Montserrat"/>
              <a:ea typeface="Montserrat"/>
              <a:cs typeface="Montserrat"/>
              <a:sym typeface="Montserrat"/>
            </a:endParaRPr>
          </a:p>
        </p:txBody>
      </p:sp>
      <p:sp>
        <p:nvSpPr>
          <p:cNvPr id="194" name="Google Shape;194;g30f2e20c3b6_0_130"/>
          <p:cNvSpPr/>
          <p:nvPr/>
        </p:nvSpPr>
        <p:spPr>
          <a:xfrm>
            <a:off x="9706922" y="5051485"/>
            <a:ext cx="2349900" cy="1697400"/>
          </a:xfrm>
          <a:prstGeom prst="wedgeRoundRectCallout">
            <a:avLst>
              <a:gd fmla="val -276030" name="adj1"/>
              <a:gd fmla="val -130805"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rgbClr val="434141"/>
                </a:solidFill>
                <a:latin typeface="Montserrat"/>
                <a:ea typeface="Montserrat"/>
                <a:cs typeface="Montserrat"/>
                <a:sym typeface="Montserrat"/>
              </a:rPr>
              <a:t>Нийт нийлбэрийг хадгалах total=0 анхны утгыг зааж өгнө.</a:t>
            </a:r>
            <a:endParaRPr b="1" i="0" sz="1400" u="none" cap="none" strike="noStrike">
              <a:solidFill>
                <a:srgbClr val="434141"/>
              </a:solidFill>
              <a:latin typeface="Montserrat"/>
              <a:ea typeface="Montserrat"/>
              <a:cs typeface="Montserrat"/>
              <a:sym typeface="Montserrat"/>
            </a:endParaRPr>
          </a:p>
        </p:txBody>
      </p:sp>
      <p:sp>
        <p:nvSpPr>
          <p:cNvPr id="195" name="Google Shape;195;g30f2e20c3b6_0_130"/>
          <p:cNvSpPr/>
          <p:nvPr/>
        </p:nvSpPr>
        <p:spPr>
          <a:xfrm>
            <a:off x="9435952" y="3482499"/>
            <a:ext cx="2349900" cy="1413000"/>
          </a:xfrm>
          <a:prstGeom prst="wedgeRoundRectCallout">
            <a:avLst>
              <a:gd fmla="val -264104" name="adj1"/>
              <a:gd fmla="val 7376"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rgbClr val="434141"/>
                </a:solidFill>
                <a:latin typeface="Montserrat"/>
                <a:ea typeface="Montserrat"/>
                <a:cs typeface="Montserrat"/>
                <a:sym typeface="Montserrat"/>
              </a:rPr>
              <a:t>While давталт нөхцөл худал болтол үргэлжилнэ.</a:t>
            </a:r>
            <a:endParaRPr b="1" i="0" sz="1400" u="none" cap="none" strike="noStrike">
              <a:solidFill>
                <a:srgbClr val="43414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30f2e20c3b6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Өнөөдрийн агуулга</a:t>
            </a:r>
            <a:endParaRPr>
              <a:latin typeface="Montserrat"/>
              <a:ea typeface="Montserrat"/>
              <a:cs typeface="Montserrat"/>
              <a:sym typeface="Montserrat"/>
            </a:endParaRPr>
          </a:p>
        </p:txBody>
      </p:sp>
      <p:sp>
        <p:nvSpPr>
          <p:cNvPr id="48" name="Google Shape;48;g30f2e20c3b6_0_5"/>
          <p:cNvSpPr txBox="1"/>
          <p:nvPr>
            <p:ph idx="1" type="body"/>
          </p:nvPr>
        </p:nvSpPr>
        <p:spPr>
          <a:xfrm>
            <a:off x="838200" y="1690702"/>
            <a:ext cx="5170200" cy="50559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Удиртгал</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Алгоритм</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Хийсвэр код</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Удирдлагын илэрхийллүүд</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if сонголтын илэрхийлэл</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if…else сонголтын илэрхийлэл</a:t>
            </a:r>
            <a:endParaRPr>
              <a:latin typeface="Montserrat"/>
              <a:ea typeface="Montserrat"/>
              <a:cs typeface="Montserrat"/>
              <a:sym typeface="Montserrat"/>
            </a:endParaRPr>
          </a:p>
        </p:txBody>
      </p:sp>
      <p:sp>
        <p:nvSpPr>
          <p:cNvPr id="49" name="Google Shape;49;g30f2e20c3b6_0_5"/>
          <p:cNvSpPr txBox="1"/>
          <p:nvPr>
            <p:ph idx="1" type="body"/>
          </p:nvPr>
        </p:nvSpPr>
        <p:spPr>
          <a:xfrm>
            <a:off x="5454000" y="1766888"/>
            <a:ext cx="5899800" cy="43515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100000"/>
              </a:lnSpc>
              <a:spcBef>
                <a:spcPts val="1000"/>
              </a:spcBef>
              <a:spcAft>
                <a:spcPts val="0"/>
              </a:spcAft>
              <a:buClr>
                <a:schemeClr val="dk1"/>
              </a:buClr>
              <a:buSzPts val="2800"/>
              <a:buFont typeface="Montserrat"/>
              <a:buChar char="•"/>
            </a:pPr>
            <a:r>
              <a:rPr lang="mn-MN">
                <a:solidFill>
                  <a:schemeClr val="dk1"/>
                </a:solidFill>
                <a:latin typeface="Montserrat"/>
                <a:ea typeface="Montserrat"/>
                <a:cs typeface="Montserrat"/>
                <a:sym typeface="Montserrat"/>
              </a:rPr>
              <a:t>while давталтын илэрхийлэл</a:t>
            </a:r>
            <a:endParaRPr>
              <a:solidFill>
                <a:schemeClr val="dk1"/>
              </a:solidFill>
              <a:latin typeface="Montserrat"/>
              <a:ea typeface="Montserrat"/>
              <a:cs typeface="Montserrat"/>
              <a:sym typeface="Montserrat"/>
            </a:endParaRPr>
          </a:p>
          <a:p>
            <a:pPr indent="-406400" lvl="0" marL="457200" rtl="0" algn="l">
              <a:lnSpc>
                <a:spcPct val="100000"/>
              </a:lnSpc>
              <a:spcBef>
                <a:spcPts val="0"/>
              </a:spcBef>
              <a:spcAft>
                <a:spcPts val="0"/>
              </a:spcAft>
              <a:buClr>
                <a:schemeClr val="dk1"/>
              </a:buClr>
              <a:buSzPts val="2800"/>
              <a:buFont typeface="Montserrat"/>
              <a:buChar char="•"/>
            </a:pPr>
            <a:r>
              <a:rPr lang="mn-MN">
                <a:solidFill>
                  <a:schemeClr val="dk1"/>
                </a:solidFill>
                <a:latin typeface="Montserrat"/>
                <a:ea typeface="Montserrat"/>
                <a:cs typeface="Montserrat"/>
                <a:sym typeface="Montserrat"/>
              </a:rPr>
              <a:t>Алгоритм зохиох: Тоолуурт давталт</a:t>
            </a:r>
            <a:endParaRPr>
              <a:latin typeface="Montserrat"/>
              <a:ea typeface="Montserrat"/>
              <a:cs typeface="Montserrat"/>
              <a:sym typeface="Montserrat"/>
            </a:endParaRPr>
          </a:p>
          <a:p>
            <a:pPr indent="-406400" lvl="0" marL="457200" rtl="0" algn="l">
              <a:lnSpc>
                <a:spcPct val="100000"/>
              </a:lnSpc>
              <a:spcBef>
                <a:spcPts val="0"/>
              </a:spcBef>
              <a:spcAft>
                <a:spcPts val="0"/>
              </a:spcAft>
              <a:buSzPts val="2800"/>
              <a:buFont typeface="Montserrat"/>
              <a:buChar char="•"/>
            </a:pPr>
            <a:r>
              <a:rPr lang="mn-MN">
                <a:latin typeface="Montserrat"/>
                <a:ea typeface="Montserrat"/>
                <a:cs typeface="Montserrat"/>
                <a:sym typeface="Montserrat"/>
              </a:rPr>
              <a:t>Алгоритм зохиох: Тэмдэгт давталт</a:t>
            </a:r>
            <a:endParaRPr>
              <a:latin typeface="Montserrat"/>
              <a:ea typeface="Montserrat"/>
              <a:cs typeface="Montserrat"/>
              <a:sym typeface="Montserrat"/>
            </a:endParaRPr>
          </a:p>
          <a:p>
            <a:pPr indent="-406400" lvl="0" marL="457200" rtl="0" algn="l">
              <a:lnSpc>
                <a:spcPct val="100000"/>
              </a:lnSpc>
              <a:spcBef>
                <a:spcPts val="0"/>
              </a:spcBef>
              <a:spcAft>
                <a:spcPts val="0"/>
              </a:spcAft>
              <a:buSzPts val="2800"/>
              <a:buFont typeface="Montserrat"/>
              <a:buChar char="•"/>
            </a:pPr>
            <a:r>
              <a:rPr lang="mn-MN">
                <a:latin typeface="Montserrat"/>
                <a:ea typeface="Montserrat"/>
                <a:cs typeface="Montserrat"/>
                <a:sym typeface="Montserrat"/>
              </a:rPr>
              <a:t>Алгоритм зохиох: Үүрэлсэн удирдлагын илэрхийллүүд</a:t>
            </a:r>
            <a:endParaRPr>
              <a:latin typeface="Montserrat"/>
              <a:ea typeface="Montserrat"/>
              <a:cs typeface="Montserrat"/>
              <a:sym typeface="Montserrat"/>
            </a:endParaRPr>
          </a:p>
          <a:p>
            <a:pPr indent="-406400" lvl="0" marL="457200" rtl="0" algn="l">
              <a:lnSpc>
                <a:spcPct val="100000"/>
              </a:lnSpc>
              <a:spcBef>
                <a:spcPts val="0"/>
              </a:spcBef>
              <a:spcAft>
                <a:spcPts val="0"/>
              </a:spcAft>
              <a:buSzPts val="2800"/>
              <a:buFont typeface="Montserrat"/>
              <a:buChar char="•"/>
            </a:pPr>
            <a:r>
              <a:rPr lang="mn-MN">
                <a:latin typeface="Montserrat"/>
                <a:ea typeface="Montserrat"/>
                <a:cs typeface="Montserrat"/>
                <a:sym typeface="Montserrat"/>
              </a:rPr>
              <a:t>Утга олгох операторууд</a:t>
            </a:r>
            <a:endParaRPr>
              <a:latin typeface="Montserrat"/>
              <a:ea typeface="Montserrat"/>
              <a:cs typeface="Montserrat"/>
              <a:sym typeface="Montserrat"/>
            </a:endParaRPr>
          </a:p>
          <a:p>
            <a:pPr indent="-406400" lvl="0" marL="457200" rtl="0" algn="l">
              <a:lnSpc>
                <a:spcPct val="100000"/>
              </a:lnSpc>
              <a:spcBef>
                <a:spcPts val="0"/>
              </a:spcBef>
              <a:spcAft>
                <a:spcPts val="0"/>
              </a:spcAft>
              <a:buSzPts val="2800"/>
              <a:buFont typeface="Montserrat"/>
              <a:buChar char="•"/>
            </a:pPr>
            <a:r>
              <a:rPr lang="mn-MN">
                <a:latin typeface="Montserrat"/>
                <a:ea typeface="Montserrat"/>
                <a:cs typeface="Montserrat"/>
                <a:sym typeface="Montserrat"/>
              </a:rPr>
              <a:t>Нэмэгдүүлэх ба хорогдуулах операторууд</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Effect filter="fade" transition="in">
                                      <p:cBhvr>
                                        <p:cTn dur="1000"/>
                                        <p:tgtEl>
                                          <p:spTgt spid="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Effect filter="fade" transition="in">
                                      <p:cBhvr>
                                        <p:cTn dur="1000"/>
                                        <p:tgtEl>
                                          <p:spTgt spid="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Effect filter="fade" transition="in">
                                      <p:cBhvr>
                                        <p:cTn dur="1000"/>
                                        <p:tgtEl>
                                          <p:spTgt spid="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Effect filter="fade" transition="in">
                                      <p:cBhvr>
                                        <p:cTn dur="1000"/>
                                        <p:tgtEl>
                                          <p:spTgt spid="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4" st="4"/>
                                            </p:txEl>
                                          </p:spTgt>
                                        </p:tgtEl>
                                        <p:attrNameLst>
                                          <p:attrName>style.visibility</p:attrName>
                                        </p:attrNameLst>
                                      </p:cBhvr>
                                      <p:to>
                                        <p:strVal val="visible"/>
                                      </p:to>
                                    </p:set>
                                    <p:animEffect filter="fade" transition="in">
                                      <p:cBhvr>
                                        <p:cTn dur="1000"/>
                                        <p:tgtEl>
                                          <p:spTgt spid="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5" st="5"/>
                                            </p:txEl>
                                          </p:spTgt>
                                        </p:tgtEl>
                                        <p:attrNameLst>
                                          <p:attrName>style.visibility</p:attrName>
                                        </p:attrNameLst>
                                      </p:cBhvr>
                                      <p:to>
                                        <p:strVal val="visible"/>
                                      </p:to>
                                    </p:set>
                                    <p:animEffect filter="fade" transition="in">
                                      <p:cBhvr>
                                        <p:cTn dur="1000"/>
                                        <p:tgtEl>
                                          <p:spTgt spid="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0" st="0"/>
                                            </p:txEl>
                                          </p:spTgt>
                                        </p:tgtEl>
                                        <p:attrNameLst>
                                          <p:attrName>style.visibility</p:attrName>
                                        </p:attrNameLst>
                                      </p:cBhvr>
                                      <p:to>
                                        <p:strVal val="visible"/>
                                      </p:to>
                                    </p:set>
                                    <p:animEffect filter="fade" transition="in">
                                      <p:cBhvr>
                                        <p:cTn dur="1000"/>
                                        <p:tgtEl>
                                          <p:spTgt spid="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1" st="1"/>
                                            </p:txEl>
                                          </p:spTgt>
                                        </p:tgtEl>
                                        <p:attrNameLst>
                                          <p:attrName>style.visibility</p:attrName>
                                        </p:attrNameLst>
                                      </p:cBhvr>
                                      <p:to>
                                        <p:strVal val="visible"/>
                                      </p:to>
                                    </p:set>
                                    <p:animEffect filter="fade" transition="in">
                                      <p:cBhvr>
                                        <p:cTn dur="1000"/>
                                        <p:tgtEl>
                                          <p:spTgt spid="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2" st="2"/>
                                            </p:txEl>
                                          </p:spTgt>
                                        </p:tgtEl>
                                        <p:attrNameLst>
                                          <p:attrName>style.visibility</p:attrName>
                                        </p:attrNameLst>
                                      </p:cBhvr>
                                      <p:to>
                                        <p:strVal val="visible"/>
                                      </p:to>
                                    </p:set>
                                    <p:animEffect filter="fade" transition="in">
                                      <p:cBhvr>
                                        <p:cTn dur="1000"/>
                                        <p:tgtEl>
                                          <p:spTgt spid="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3" st="3"/>
                                            </p:txEl>
                                          </p:spTgt>
                                        </p:tgtEl>
                                        <p:attrNameLst>
                                          <p:attrName>style.visibility</p:attrName>
                                        </p:attrNameLst>
                                      </p:cBhvr>
                                      <p:to>
                                        <p:strVal val="visible"/>
                                      </p:to>
                                    </p:set>
                                    <p:animEffect filter="fade" transition="in">
                                      <p:cBhvr>
                                        <p:cTn dur="1000"/>
                                        <p:tgtEl>
                                          <p:spTgt spid="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4" st="4"/>
                                            </p:txEl>
                                          </p:spTgt>
                                        </p:tgtEl>
                                        <p:attrNameLst>
                                          <p:attrName>style.visibility</p:attrName>
                                        </p:attrNameLst>
                                      </p:cBhvr>
                                      <p:to>
                                        <p:strVal val="visible"/>
                                      </p:to>
                                    </p:set>
                                    <p:animEffect filter="fade" transition="in">
                                      <p:cBhvr>
                                        <p:cTn dur="1000"/>
                                        <p:tgtEl>
                                          <p:spTgt spid="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5" st="5"/>
                                            </p:txEl>
                                          </p:spTgt>
                                        </p:tgtEl>
                                        <p:attrNameLst>
                                          <p:attrName>style.visibility</p:attrName>
                                        </p:attrNameLst>
                                      </p:cBhvr>
                                      <p:to>
                                        <p:strVal val="visible"/>
                                      </p:to>
                                    </p:set>
                                    <p:animEffect filter="fade" transition="in">
                                      <p:cBhvr>
                                        <p:cTn dur="1000"/>
                                        <p:tgtEl>
                                          <p:spTgt spid="4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0f2e20c3b6_0_140"/>
          <p:cNvSpPr txBox="1"/>
          <p:nvPr>
            <p:ph type="title"/>
          </p:nvPr>
        </p:nvSpPr>
        <p:spPr>
          <a:xfrm>
            <a:off x="838200" y="3467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Үр дүнг тооцоолох ба Дэлгэцлэх</a:t>
            </a:r>
            <a:endParaRPr>
              <a:latin typeface="Montserrat"/>
              <a:ea typeface="Montserrat"/>
              <a:cs typeface="Montserrat"/>
              <a:sym typeface="Montserrat"/>
            </a:endParaRPr>
          </a:p>
        </p:txBody>
      </p:sp>
      <p:sp>
        <p:nvSpPr>
          <p:cNvPr id="201" name="Google Shape;201;g30f2e20c3b6_0_1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202" name="Google Shape;202;g30f2e20c3b6_0_140"/>
          <p:cNvPicPr preferRelativeResize="0"/>
          <p:nvPr/>
        </p:nvPicPr>
        <p:blipFill rotWithShape="1">
          <a:blip r:embed="rId3">
            <a:alphaModFix/>
          </a:blip>
          <a:srcRect b="0" l="0" r="0" t="0"/>
          <a:stretch/>
        </p:blipFill>
        <p:spPr>
          <a:xfrm>
            <a:off x="1022799" y="1615450"/>
            <a:ext cx="7637975" cy="5106025"/>
          </a:xfrm>
          <a:prstGeom prst="rect">
            <a:avLst/>
          </a:prstGeom>
          <a:noFill/>
          <a:ln>
            <a:noFill/>
          </a:ln>
        </p:spPr>
      </p:pic>
      <p:sp>
        <p:nvSpPr>
          <p:cNvPr id="203" name="Google Shape;203;g30f2e20c3b6_0_140"/>
          <p:cNvSpPr/>
          <p:nvPr/>
        </p:nvSpPr>
        <p:spPr>
          <a:xfrm>
            <a:off x="7464153" y="1763209"/>
            <a:ext cx="2349900" cy="1944300"/>
          </a:xfrm>
          <a:prstGeom prst="wedgeRoundRectCallout">
            <a:avLst>
              <a:gd fmla="val -143818" name="adj1"/>
              <a:gd fmla="val 146089"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mn-MN" sz="2400" u="none" cap="none" strike="noStrike">
                <a:solidFill>
                  <a:srgbClr val="434141"/>
                </a:solidFill>
                <a:latin typeface="Montserrat"/>
                <a:ea typeface="Montserrat"/>
                <a:cs typeface="Montserrat"/>
                <a:sym typeface="Montserrat"/>
              </a:rPr>
              <a:t>Дэлгэц рүү хэвлэнэ.</a:t>
            </a:r>
            <a:endParaRPr i="0" sz="2400" u="none" cap="none" strike="noStrike">
              <a:solidFill>
                <a:srgbClr val="43414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0f2e20c3b6_0_1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Алгоритмыг зохиох: Тоолуурт давталт</a:t>
            </a:r>
            <a:endParaRPr>
              <a:latin typeface="Montserrat"/>
              <a:ea typeface="Montserrat"/>
              <a:cs typeface="Montserrat"/>
              <a:sym typeface="Montserrat"/>
            </a:endParaRPr>
          </a:p>
        </p:txBody>
      </p:sp>
      <p:sp>
        <p:nvSpPr>
          <p:cNvPr id="209" name="Google Shape;209;g30f2e20c3b6_0_147"/>
          <p:cNvSpPr/>
          <p:nvPr/>
        </p:nvSpPr>
        <p:spPr>
          <a:xfrm>
            <a:off x="903157" y="2079885"/>
            <a:ext cx="3807600" cy="1663800"/>
          </a:xfrm>
          <a:prstGeom prst="wedgeRoundRectCallout">
            <a:avLst>
              <a:gd fmla="val 80742" name="adj1"/>
              <a:gd fmla="val 41779"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1" lang="mn-MN" sz="1800" u="none" cap="none" strike="noStrike">
                <a:solidFill>
                  <a:schemeClr val="dk1"/>
                </a:solidFill>
                <a:latin typeface="Montserrat"/>
                <a:ea typeface="Montserrat"/>
                <a:cs typeface="Montserrat"/>
                <a:sym typeface="Montserrat"/>
              </a:rPr>
              <a:t>Нэг ангийн 10 сурагч шалгалт өгчээ. Шалгалтын дүн 1-с 100-н хооронд байх бол энэ ангийн шалгалтын дундаж дүнг олно уу. </a:t>
            </a:r>
            <a:endParaRPr i="0" sz="1800" u="none" cap="none" strike="noStrike">
              <a:solidFill>
                <a:schemeClr val="dk1"/>
              </a:solidFill>
              <a:latin typeface="Montserrat"/>
              <a:ea typeface="Montserrat"/>
              <a:cs typeface="Montserrat"/>
              <a:sym typeface="Montserrat"/>
            </a:endParaRPr>
          </a:p>
        </p:txBody>
      </p:sp>
      <p:sp>
        <p:nvSpPr>
          <p:cNvPr id="210" name="Google Shape;210;g30f2e20c3b6_0_147"/>
          <p:cNvSpPr/>
          <p:nvPr/>
        </p:nvSpPr>
        <p:spPr>
          <a:xfrm>
            <a:off x="5681272" y="1963711"/>
            <a:ext cx="5516400" cy="4213200"/>
          </a:xfrm>
          <a:prstGeom prst="roundRect">
            <a:avLst>
              <a:gd fmla="val 16667"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total-д 0-г олго.</a:t>
            </a:r>
            <a:endParaRPr i="0" sz="1400" u="none" cap="none" strike="noStrike">
              <a:solidFill>
                <a:srgbClr val="000000"/>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counter-т 1-г олго.</a:t>
            </a:r>
            <a:endParaRPr i="0" sz="1400" u="none" cap="none" strike="noStrike">
              <a:solidFill>
                <a:srgbClr val="000000"/>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while counter-н утга 10-с бага буюу тэнцүү бол</a:t>
            </a:r>
            <a:endParaRPr i="0" sz="2000" u="none" cap="none" strike="noStrike">
              <a:solidFill>
                <a:schemeClr val="dk1"/>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Дараагийн дүнг оруул.</a:t>
            </a:r>
            <a:endParaRPr i="0" sz="1400" u="none" cap="none" strike="noStrike">
              <a:solidFill>
                <a:srgbClr val="000000"/>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total-д дүнг нэм</a:t>
            </a:r>
            <a:endParaRPr i="0" sz="2000" u="none" cap="none" strike="noStrike">
              <a:solidFill>
                <a:schemeClr val="dk1"/>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counter-г 1-р нэмэгдүүл</a:t>
            </a:r>
            <a:endParaRPr i="0" sz="2000" u="none" cap="none" strike="noStrike">
              <a:solidFill>
                <a:schemeClr val="dk1"/>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Ангийн дундаж хувсагчид нийлбэр хувсагчийн утгыг 10-т хувааж олго</a:t>
            </a:r>
            <a:endParaRPr i="0" sz="2000" u="none" cap="none" strike="noStrike">
              <a:solidFill>
                <a:schemeClr val="dk1"/>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chemeClr val="dk1"/>
                </a:solidFill>
                <a:latin typeface="Montserrat"/>
                <a:ea typeface="Montserrat"/>
                <a:cs typeface="Montserrat"/>
                <a:sym typeface="Montserrat"/>
              </a:rPr>
              <a:t>Дүнгийн дундаж хувьсагчийн утгыг хэвлэнэ.</a:t>
            </a:r>
            <a:endParaRPr i="0" sz="20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0f2e20c3b6_0_1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t/>
            </a:r>
            <a:endParaRPr/>
          </a:p>
        </p:txBody>
      </p:sp>
      <p:sp>
        <p:nvSpPr>
          <p:cNvPr id="216" name="Google Shape;216;g30f2e20c3b6_0_15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pic>
        <p:nvPicPr>
          <p:cNvPr id="217" name="Google Shape;217;g30f2e20c3b6_0_153"/>
          <p:cNvPicPr preferRelativeResize="0"/>
          <p:nvPr/>
        </p:nvPicPr>
        <p:blipFill rotWithShape="1">
          <a:blip r:embed="rId3">
            <a:alphaModFix/>
          </a:blip>
          <a:srcRect b="0" l="0" r="0" t="0"/>
          <a:stretch/>
        </p:blipFill>
        <p:spPr>
          <a:xfrm>
            <a:off x="4289525" y="365125"/>
            <a:ext cx="6801150" cy="3194450"/>
          </a:xfrm>
          <a:prstGeom prst="rect">
            <a:avLst/>
          </a:prstGeom>
          <a:noFill/>
          <a:ln>
            <a:noFill/>
          </a:ln>
        </p:spPr>
      </p:pic>
      <p:sp>
        <p:nvSpPr>
          <p:cNvPr id="218" name="Google Shape;218;g30f2e20c3b6_0_153"/>
          <p:cNvSpPr/>
          <p:nvPr/>
        </p:nvSpPr>
        <p:spPr>
          <a:xfrm>
            <a:off x="297304" y="154287"/>
            <a:ext cx="3497700" cy="1663800"/>
          </a:xfrm>
          <a:prstGeom prst="wedgeRoundRectCallout">
            <a:avLst>
              <a:gd fmla="val 70739" name="adj1"/>
              <a:gd fmla="val 50788"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1" lang="mn-MN" sz="1700" u="none" cap="none" strike="noStrike">
                <a:solidFill>
                  <a:schemeClr val="dk1"/>
                </a:solidFill>
                <a:latin typeface="Montserrat"/>
                <a:ea typeface="Montserrat"/>
                <a:cs typeface="Montserrat"/>
                <a:sym typeface="Montserrat"/>
              </a:rPr>
              <a:t>Нэг ангийн 10 сурагч шалгалт өгчээ. Шалгалтын дүн 1-с 100-н хооронд байх бол энэ ангийн шалгалтын дундаж дүнг олно уу. </a:t>
            </a:r>
            <a:endParaRPr i="0" sz="1700" u="none" cap="none" strike="noStrike">
              <a:solidFill>
                <a:schemeClr val="dk1"/>
              </a:solidFill>
              <a:latin typeface="Montserrat"/>
              <a:ea typeface="Montserrat"/>
              <a:cs typeface="Montserrat"/>
              <a:sym typeface="Montserrat"/>
            </a:endParaRPr>
          </a:p>
        </p:txBody>
      </p:sp>
      <p:pic>
        <p:nvPicPr>
          <p:cNvPr id="219" name="Google Shape;219;g30f2e20c3b6_0_153"/>
          <p:cNvPicPr preferRelativeResize="0"/>
          <p:nvPr/>
        </p:nvPicPr>
        <p:blipFill rotWithShape="1">
          <a:blip r:embed="rId4">
            <a:alphaModFix/>
          </a:blip>
          <a:srcRect b="0" l="0" r="0" t="0"/>
          <a:stretch/>
        </p:blipFill>
        <p:spPr>
          <a:xfrm>
            <a:off x="3902439" y="3571458"/>
            <a:ext cx="7234627" cy="3286542"/>
          </a:xfrm>
          <a:prstGeom prst="rect">
            <a:avLst/>
          </a:prstGeom>
          <a:noFill/>
          <a:ln>
            <a:noFill/>
          </a:ln>
        </p:spPr>
      </p:pic>
      <p:pic>
        <p:nvPicPr>
          <p:cNvPr id="220" name="Google Shape;220;g30f2e20c3b6_0_153"/>
          <p:cNvPicPr preferRelativeResize="0"/>
          <p:nvPr/>
        </p:nvPicPr>
        <p:blipFill rotWithShape="1">
          <a:blip r:embed="rId5">
            <a:alphaModFix/>
          </a:blip>
          <a:srcRect b="0" l="0" r="0" t="0"/>
          <a:stretch/>
        </p:blipFill>
        <p:spPr>
          <a:xfrm>
            <a:off x="646669" y="3615491"/>
            <a:ext cx="4272279" cy="1701800"/>
          </a:xfrm>
          <a:prstGeom prst="rect">
            <a:avLst/>
          </a:prstGeom>
          <a:noFill/>
          <a:ln>
            <a:noFill/>
          </a:ln>
        </p:spPr>
      </p:pic>
      <p:pic>
        <p:nvPicPr>
          <p:cNvPr id="221" name="Google Shape;221;g30f2e20c3b6_0_153"/>
          <p:cNvPicPr preferRelativeResize="0"/>
          <p:nvPr/>
        </p:nvPicPr>
        <p:blipFill rotWithShape="1">
          <a:blip r:embed="rId6">
            <a:alphaModFix/>
          </a:blip>
          <a:srcRect b="0" l="0" r="0" t="0"/>
          <a:stretch/>
        </p:blipFill>
        <p:spPr>
          <a:xfrm>
            <a:off x="974350" y="5481675"/>
            <a:ext cx="3278000" cy="1222475"/>
          </a:xfrm>
          <a:prstGeom prst="rect">
            <a:avLst/>
          </a:prstGeom>
          <a:noFill/>
          <a:ln>
            <a:noFill/>
          </a:ln>
        </p:spPr>
      </p:pic>
      <p:sp>
        <p:nvSpPr>
          <p:cNvPr id="222" name="Google Shape;222;g30f2e20c3b6_0_153"/>
          <p:cNvSpPr/>
          <p:nvPr/>
        </p:nvSpPr>
        <p:spPr>
          <a:xfrm>
            <a:off x="974360" y="1893196"/>
            <a:ext cx="2658300" cy="1464000"/>
          </a:xfrm>
          <a:prstGeom prst="wedgeRoundRectCallout">
            <a:avLst>
              <a:gd fmla="val -22885" name="adj1"/>
              <a:gd fmla="val 87976"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i="0" lang="mn-MN" sz="1400" u="none" cap="none" strike="noStrike">
                <a:solidFill>
                  <a:schemeClr val="dk1"/>
                </a:solidFill>
                <a:latin typeface="Montserrat"/>
                <a:ea typeface="Montserrat"/>
                <a:cs typeface="Montserrat"/>
                <a:sym typeface="Montserrat"/>
              </a:rPr>
              <a:t>Энэ цонх 10 удаа </a:t>
            </a:r>
            <a:br>
              <a:rPr i="0" lang="mn-MN" sz="1400" u="none" cap="none" strike="noStrike">
                <a:solidFill>
                  <a:schemeClr val="dk1"/>
                </a:solidFill>
                <a:latin typeface="Montserrat"/>
                <a:ea typeface="Montserrat"/>
                <a:cs typeface="Montserrat"/>
                <a:sym typeface="Montserrat"/>
              </a:rPr>
            </a:br>
            <a:r>
              <a:rPr i="0" lang="mn-MN" sz="1400" u="none" cap="none" strike="noStrike">
                <a:solidFill>
                  <a:schemeClr val="dk1"/>
                </a:solidFill>
                <a:latin typeface="Montserrat"/>
                <a:ea typeface="Montserrat"/>
                <a:cs typeface="Montserrat"/>
                <a:sym typeface="Montserrat"/>
              </a:rPr>
              <a:t>гарч ирнэ. Хэрэглэгчийн</a:t>
            </a:r>
            <a:endParaRPr i="0" sz="14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i="0" lang="mn-MN" sz="1400" u="none" cap="none" strike="noStrike">
                <a:solidFill>
                  <a:schemeClr val="dk1"/>
                </a:solidFill>
                <a:latin typeface="Montserrat"/>
                <a:ea typeface="Montserrat"/>
                <a:cs typeface="Montserrat"/>
                <a:sym typeface="Montserrat"/>
              </a:rPr>
              <a:t>оролт нь: 100,88,93,55,68,</a:t>
            </a:r>
            <a:endParaRPr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i="0" lang="mn-MN" sz="1400" u="none" cap="none" strike="noStrike">
                <a:solidFill>
                  <a:schemeClr val="dk1"/>
                </a:solidFill>
                <a:latin typeface="Montserrat"/>
                <a:ea typeface="Montserrat"/>
                <a:cs typeface="Montserrat"/>
                <a:sym typeface="Montserrat"/>
              </a:rPr>
              <a:t>77,83, 95,73,62-г оруулна. </a:t>
            </a:r>
            <a:br>
              <a:rPr i="0" lang="mn-MN" sz="1400" u="none" cap="none" strike="noStrike">
                <a:solidFill>
                  <a:schemeClr val="dk1"/>
                </a:solidFill>
                <a:latin typeface="Montserrat"/>
                <a:ea typeface="Montserrat"/>
                <a:cs typeface="Montserrat"/>
                <a:sym typeface="Montserrat"/>
              </a:rPr>
            </a:br>
            <a:r>
              <a:rPr i="0" lang="mn-MN" sz="1400" u="none" cap="none" strike="noStrike">
                <a:solidFill>
                  <a:schemeClr val="dk1"/>
                </a:solidFill>
                <a:latin typeface="Montserrat"/>
                <a:ea typeface="Montserrat"/>
                <a:cs typeface="Montserrat"/>
                <a:sym typeface="Montserrat"/>
              </a:rPr>
              <a:t>Дүнг оруулаад OK </a:t>
            </a:r>
            <a:br>
              <a:rPr i="0" lang="mn-MN" sz="1400" u="none" cap="none" strike="noStrike">
                <a:solidFill>
                  <a:schemeClr val="dk1"/>
                </a:solidFill>
                <a:latin typeface="Montserrat"/>
                <a:ea typeface="Montserrat"/>
                <a:cs typeface="Montserrat"/>
                <a:sym typeface="Montserrat"/>
              </a:rPr>
            </a:br>
            <a:r>
              <a:rPr i="0" lang="mn-MN" sz="1400" u="none" cap="none" strike="noStrike">
                <a:solidFill>
                  <a:schemeClr val="dk1"/>
                </a:solidFill>
                <a:latin typeface="Montserrat"/>
                <a:ea typeface="Montserrat"/>
                <a:cs typeface="Montserrat"/>
                <a:sym typeface="Montserrat"/>
              </a:rPr>
              <a:t>товч дарна.</a:t>
            </a:r>
            <a:endParaRPr i="0" sz="1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0f2e20c3b6_0_1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a:latin typeface="Montserrat"/>
                <a:ea typeface="Montserrat"/>
                <a:cs typeface="Montserrat"/>
                <a:sym typeface="Montserrat"/>
              </a:rPr>
              <a:t>prompt </a:t>
            </a:r>
            <a:r>
              <a:rPr lang="mn-MN">
                <a:latin typeface="Montserrat"/>
                <a:ea typeface="Montserrat"/>
                <a:cs typeface="Montserrat"/>
                <a:sym typeface="Montserrat"/>
              </a:rPr>
              <a:t>диалог цонх</a:t>
            </a:r>
            <a:endParaRPr>
              <a:latin typeface="Montserrat"/>
              <a:ea typeface="Montserrat"/>
              <a:cs typeface="Montserrat"/>
              <a:sym typeface="Montserrat"/>
            </a:endParaRPr>
          </a:p>
        </p:txBody>
      </p:sp>
      <p:pic>
        <p:nvPicPr>
          <p:cNvPr id="228" name="Google Shape;228;g30f2e20c3b6_0_164"/>
          <p:cNvPicPr preferRelativeResize="0"/>
          <p:nvPr>
            <p:ph idx="1" type="body"/>
          </p:nvPr>
        </p:nvPicPr>
        <p:blipFill rotWithShape="1">
          <a:blip r:embed="rId3">
            <a:alphaModFix/>
          </a:blip>
          <a:srcRect b="0" l="0" r="0" t="0"/>
          <a:stretch/>
        </p:blipFill>
        <p:spPr>
          <a:xfrm>
            <a:off x="838200" y="1873651"/>
            <a:ext cx="8313300" cy="1944300"/>
          </a:xfrm>
          <a:prstGeom prst="rect">
            <a:avLst/>
          </a:prstGeom>
          <a:noFill/>
          <a:ln>
            <a:noFill/>
          </a:ln>
        </p:spPr>
      </p:pic>
      <p:sp>
        <p:nvSpPr>
          <p:cNvPr id="229" name="Google Shape;229;g30f2e20c3b6_0_1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230" name="Google Shape;230;g30f2e20c3b6_0_164"/>
          <p:cNvSpPr/>
          <p:nvPr/>
        </p:nvSpPr>
        <p:spPr>
          <a:xfrm>
            <a:off x="4272534" y="4594696"/>
            <a:ext cx="2349900" cy="1944300"/>
          </a:xfrm>
          <a:prstGeom prst="wedgeRoundRectCallout">
            <a:avLst>
              <a:gd fmla="val -87085" name="adj1"/>
              <a:gd fmla="val -140070"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mn-MN" sz="2000" u="none" cap="none" strike="noStrike">
                <a:solidFill>
                  <a:srgbClr val="434141"/>
                </a:solidFill>
                <a:latin typeface="Montserrat"/>
                <a:ea typeface="Montserrat"/>
                <a:cs typeface="Montserrat"/>
                <a:sym typeface="Montserrat"/>
              </a:rPr>
              <a:t>Гараас утга авах prompt диалог цонх</a:t>
            </a:r>
            <a:endParaRPr b="1" i="0" sz="2000" u="none" cap="none" strike="noStrike">
              <a:solidFill>
                <a:srgbClr val="434141"/>
              </a:solidFill>
              <a:latin typeface="Montserrat"/>
              <a:ea typeface="Montserrat"/>
              <a:cs typeface="Montserrat"/>
              <a:sym typeface="Montserrat"/>
            </a:endParaRPr>
          </a:p>
        </p:txBody>
      </p:sp>
      <p:pic>
        <p:nvPicPr>
          <p:cNvPr id="231" name="Google Shape;231;g30f2e20c3b6_0_164"/>
          <p:cNvPicPr preferRelativeResize="0"/>
          <p:nvPr/>
        </p:nvPicPr>
        <p:blipFill rotWithShape="1">
          <a:blip r:embed="rId4">
            <a:alphaModFix/>
          </a:blip>
          <a:srcRect b="0" l="0" r="0" t="0"/>
          <a:stretch/>
        </p:blipFill>
        <p:spPr>
          <a:xfrm>
            <a:off x="7190923" y="3246300"/>
            <a:ext cx="4770128" cy="22604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0f2e20c3b6_0_172"/>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4000">
                <a:latin typeface="Montserrat"/>
                <a:ea typeface="Montserrat"/>
                <a:cs typeface="Montserrat"/>
                <a:sym typeface="Montserrat"/>
              </a:rPr>
              <a:t>Программын тестлэх </a:t>
            </a:r>
            <a:endParaRPr sz="4000">
              <a:latin typeface="Montserrat"/>
              <a:ea typeface="Montserrat"/>
              <a:cs typeface="Montserrat"/>
              <a:sym typeface="Montserrat"/>
            </a:endParaRPr>
          </a:p>
        </p:txBody>
      </p:sp>
      <p:sp>
        <p:nvSpPr>
          <p:cNvPr id="237" name="Google Shape;237;g30f2e20c3b6_0_172"/>
          <p:cNvSpPr txBox="1"/>
          <p:nvPr>
            <p:ph idx="1" type="body"/>
          </p:nvPr>
        </p:nvSpPr>
        <p:spPr>
          <a:xfrm>
            <a:off x="838200" y="1375926"/>
            <a:ext cx="10515600" cy="5212500"/>
          </a:xfrm>
          <a:prstGeom prst="rect">
            <a:avLst/>
          </a:prstGeom>
          <a:noFill/>
          <a:ln>
            <a:noFill/>
          </a:ln>
        </p:spPr>
        <p:txBody>
          <a:bodyPr anchorCtr="0" anchor="t" bIns="45700" lIns="91425" spcFirstLastPara="1" rIns="91425" wrap="square" tIns="45700">
            <a:normAutofit fontScale="77500" lnSpcReduction="20000"/>
          </a:bodyPr>
          <a:lstStyle/>
          <a:p>
            <a:pPr indent="-406399"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HTML5 документийг вэб хөтөч дээр нээн скриптыг ажиллуулна. Энэ скрипт нь хэрэглэгчийн оруулсан утгуудыг integer төрөл рүү хөрвүүлэн авна.  Зураг 7.7 дээрх (100, 88, 93, 55, 68, 77, 83, 95, 73, 62) гэсэн утгуудыг хэрэглэгч оруулвал дүнгийн нийлбэр нь 79.4 байна. Хэдийгээр скрипт дээрх орж ирсэн өгөгдөл бүгд бүхэл тоо боловч ангийн дундаж дүнг олсон хувьсагчийн үр дүн бутархай тоо гарна.</a:t>
            </a:r>
            <a:endParaRPr>
              <a:latin typeface="Montserrat"/>
              <a:ea typeface="Montserrat"/>
              <a:cs typeface="Montserrat"/>
              <a:sym typeface="Montserrat"/>
            </a:endParaRPr>
          </a:p>
          <a:p>
            <a:pPr indent="-406399" lvl="0" marL="457200" rtl="0" algn="l">
              <a:lnSpc>
                <a:spcPct val="100000"/>
              </a:lnSpc>
              <a:spcBef>
                <a:spcPts val="1000"/>
              </a:spcBef>
              <a:spcAft>
                <a:spcPts val="0"/>
              </a:spcAft>
              <a:buClr>
                <a:srgbClr val="3A3838"/>
              </a:buClr>
              <a:buSzPct val="129032"/>
              <a:buChar char="•"/>
            </a:pPr>
            <a:r>
              <a:rPr lang="mn-MN">
                <a:latin typeface="Montserrat"/>
                <a:ea typeface="Montserrat"/>
                <a:cs typeface="Montserrat"/>
                <a:sym typeface="Montserrat"/>
              </a:rPr>
              <a:t>Жаваскриптэд тоон утга нь мөн бутархай тоог агуулдаг. Хэрвээ скрипт хэрэглэгчээс бутархай тоо оруулахыг шаардвал хэрэглэгчийн оруулсан текстэн утгыг жаваскриптийн </a:t>
            </a:r>
            <a:r>
              <a:rPr b="1" lang="mn-MN">
                <a:latin typeface="Montserrat"/>
                <a:ea typeface="Montserrat"/>
                <a:cs typeface="Montserrat"/>
                <a:sym typeface="Montserrat"/>
              </a:rPr>
              <a:t>parseFloat </a:t>
            </a:r>
            <a:r>
              <a:rPr lang="mn-MN">
                <a:latin typeface="Montserrat"/>
                <a:ea typeface="Montserrat"/>
                <a:cs typeface="Montserrat"/>
                <a:sym typeface="Montserrat"/>
              </a:rPr>
              <a:t>функцийг ашиглан бутархай тоо руу хөрвүүлэх боломжтой.</a:t>
            </a:r>
            <a:endParaRPr>
              <a:latin typeface="Montserrat"/>
              <a:ea typeface="Montserrat"/>
              <a:cs typeface="Montserrat"/>
              <a:sym typeface="Montserrat"/>
            </a:endParaRPr>
          </a:p>
          <a:p>
            <a:pPr indent="-406399"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Хэрэв parseInt рүү дамжуулсан стринг утга нь бутархайн таслал агуулж байвал parseInt нь бүхэл тоог нь таслан авдаг. </a:t>
            </a:r>
            <a:endParaRPr>
              <a:latin typeface="Montserrat"/>
              <a:ea typeface="Montserrat"/>
              <a:cs typeface="Montserrat"/>
              <a:sym typeface="Montserrat"/>
            </a:endParaRPr>
          </a:p>
          <a:p>
            <a:pPr indent="-406399"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Жишээ нь "27.95" гэсэн стрингийг parseInt-ээр хөрвүүлбэл 27, "-123.45" гэсэн стрингийг хөрвүүлбэл -123-г буцаана. Хэрэв parseInt-ээр тоон утгаар эхлээгүй стринг хөрвүүлбэл NaN (тоо биш) -ийг буцаана.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0f2e20c3b6_0_1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4000">
                <a:latin typeface="Montserrat"/>
                <a:ea typeface="Montserrat"/>
                <a:cs typeface="Montserrat"/>
                <a:sym typeface="Montserrat"/>
              </a:rPr>
              <a:t>Хөвөгч таслалтай тоо</a:t>
            </a:r>
            <a:endParaRPr sz="4000">
              <a:latin typeface="Montserrat"/>
              <a:ea typeface="Montserrat"/>
              <a:cs typeface="Montserrat"/>
              <a:sym typeface="Montserrat"/>
            </a:endParaRPr>
          </a:p>
        </p:txBody>
      </p:sp>
      <p:sp>
        <p:nvSpPr>
          <p:cNvPr id="243" name="Google Shape;243;g30f2e20c3b6_0_1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Жаваскрипт ерөнхийдөө бүх тоог хөвөгч таслалтай тоо байдлаар санах ойдоо хадгалдаг. Хөвөгч таслалтай тоо нь голчлон хуваах үйлдлээр үүсгэгдэг. Жишээ нь: 10-г 3-т хуваахад 3.333333.. гэх мэтчилэн 3-н тоогоор төгсгөлгүй үргэлжилсэн үр дүн гарна. </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Компьютер ийм утгыг тогтмол хэмжээний зайд хадгалдаг тул хөвөгч таслалтай тоог тоймлодог.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0f2e20c3b6_0_182"/>
          <p:cNvSpPr txBox="1"/>
          <p:nvPr>
            <p:ph type="title"/>
          </p:nvPr>
        </p:nvSpPr>
        <p:spPr>
          <a:xfrm>
            <a:off x="1773146" y="354538"/>
            <a:ext cx="8429700" cy="510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152776"/>
              <a:buNone/>
            </a:pPr>
            <a:r>
              <a:rPr b="1" lang="mn-MN" sz="3200">
                <a:latin typeface="Montserrat"/>
                <a:ea typeface="Montserrat"/>
                <a:cs typeface="Montserrat"/>
                <a:sym typeface="Montserrat"/>
              </a:rPr>
              <a:t>Алгоритмыг зохиох: Тэмдэгт давталт</a:t>
            </a:r>
            <a:endParaRPr b="1" sz="3200">
              <a:latin typeface="Montserrat"/>
              <a:ea typeface="Montserrat"/>
              <a:cs typeface="Montserrat"/>
              <a:sym typeface="Montserrat"/>
            </a:endParaRPr>
          </a:p>
        </p:txBody>
      </p:sp>
      <p:sp>
        <p:nvSpPr>
          <p:cNvPr id="249" name="Google Shape;249;g30f2e20c3b6_0_182"/>
          <p:cNvSpPr txBox="1"/>
          <p:nvPr>
            <p:ph idx="1" type="body"/>
          </p:nvPr>
        </p:nvSpPr>
        <p:spPr>
          <a:xfrm>
            <a:off x="978688" y="748702"/>
            <a:ext cx="10990500" cy="5376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None/>
            </a:pPr>
            <a:r>
              <a:rPr lang="mn-MN" sz="2400">
                <a:latin typeface="Montserrat"/>
                <a:ea typeface="Montserrat"/>
                <a:cs typeface="Montserrat"/>
                <a:sym typeface="Montserrat"/>
              </a:rPr>
              <a:t>Ангийн дундаж дүнг олох жишээг дараах байдлаар авч үзье. </a:t>
            </a:r>
            <a:endParaRPr sz="2400">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sz="2400">
              <a:latin typeface="Montserrat"/>
              <a:ea typeface="Montserrat"/>
              <a:cs typeface="Montserrat"/>
              <a:sym typeface="Montserrat"/>
            </a:endParaRPr>
          </a:p>
        </p:txBody>
      </p:sp>
      <p:sp>
        <p:nvSpPr>
          <p:cNvPr id="250" name="Google Shape;250;g30f2e20c3b6_0_1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251" name="Google Shape;251;g30f2e20c3b6_0_182"/>
          <p:cNvSpPr/>
          <p:nvPr/>
        </p:nvSpPr>
        <p:spPr>
          <a:xfrm>
            <a:off x="905743" y="1579283"/>
            <a:ext cx="10936500" cy="684300"/>
          </a:xfrm>
          <a:prstGeom prst="roundRect">
            <a:avLst>
              <a:gd fmla="val 16667"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Нэг ангийн хэдэн сурагч шалгалт өгчээ. Шалгалтын дүн 1-с 100-н хооронд бол энэ ангийн дундаж шалгалтын дүнг олно уу.</a:t>
            </a:r>
            <a:endParaRPr sz="2000" u="none" cap="none" strike="noStrike">
              <a:solidFill>
                <a:schemeClr val="dk1"/>
              </a:solidFill>
              <a:latin typeface="Montserrat"/>
              <a:ea typeface="Montserrat"/>
              <a:cs typeface="Montserrat"/>
              <a:sym typeface="Montserrat"/>
            </a:endParaRPr>
          </a:p>
        </p:txBody>
      </p:sp>
      <p:sp>
        <p:nvSpPr>
          <p:cNvPr id="252" name="Google Shape;252;g30f2e20c3b6_0_182"/>
          <p:cNvSpPr/>
          <p:nvPr/>
        </p:nvSpPr>
        <p:spPr>
          <a:xfrm>
            <a:off x="4672623" y="5782430"/>
            <a:ext cx="2721900" cy="939000"/>
          </a:xfrm>
          <a:prstGeom prst="wedgeRoundRectCallout">
            <a:avLst>
              <a:gd fmla="val 65112" name="adj1"/>
              <a:gd fmla="val -63118"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rgbClr val="434141"/>
                </a:solidFill>
                <a:latin typeface="Montserrat"/>
                <a:ea typeface="Montserrat"/>
                <a:cs typeface="Montserrat"/>
                <a:sym typeface="Montserrat"/>
              </a:rPr>
              <a:t>Class_Average_Program.html жишээг харна уу.</a:t>
            </a:r>
            <a:endParaRPr b="1" i="0" sz="1400" u="none" cap="none" strike="noStrike">
              <a:solidFill>
                <a:srgbClr val="434141"/>
              </a:solidFill>
              <a:latin typeface="Montserrat"/>
              <a:ea typeface="Montserrat"/>
              <a:cs typeface="Montserrat"/>
              <a:sym typeface="Montserrat"/>
            </a:endParaRPr>
          </a:p>
        </p:txBody>
      </p:sp>
      <p:sp>
        <p:nvSpPr>
          <p:cNvPr id="253" name="Google Shape;253;g30f2e20c3b6_0_182"/>
          <p:cNvSpPr/>
          <p:nvPr/>
        </p:nvSpPr>
        <p:spPr>
          <a:xfrm>
            <a:off x="851800" y="2544625"/>
            <a:ext cx="5151300" cy="3447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000"/>
              <a:buFont typeface="Arial"/>
              <a:buNone/>
            </a:pPr>
            <a:r>
              <a:rPr i="0" lang="mn-MN" sz="2000" u="none" cap="none" strike="noStrike">
                <a:solidFill>
                  <a:srgbClr val="000000"/>
                </a:solidFill>
                <a:latin typeface="Montserrat"/>
                <a:ea typeface="Montserrat"/>
                <a:cs typeface="Montserrat"/>
                <a:sym typeface="Montserrat"/>
              </a:rPr>
              <a:t>Бид энэ жишээ дээр давталыг хэдэн удаа хийхээ мэдэхгүй. Тэгвэл энэ тохиолдолд давталт хэзээ зогсохоо хэрхэн мэдэх вэ? Дундаж дүнг хэзээ тооцоолж харуулах вэ?</a:t>
            </a:r>
            <a:endParaRPr i="0" sz="2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i="0" lang="mn-MN" sz="2000" u="none" cap="none" strike="noStrike">
                <a:solidFill>
                  <a:srgbClr val="000000"/>
                </a:solidFill>
                <a:latin typeface="Montserrat"/>
                <a:ea typeface="Montserrat"/>
                <a:cs typeface="Montserrat"/>
                <a:sym typeface="Montserrat"/>
              </a:rPr>
              <a:t>Үүнийг шийдэх нэг арга бол </a:t>
            </a:r>
            <a:r>
              <a:rPr b="1" i="0" lang="mn-MN" sz="2000" u="none" cap="none" strike="noStrike">
                <a:solidFill>
                  <a:srgbClr val="000000"/>
                </a:solidFill>
                <a:latin typeface="Montserrat"/>
                <a:ea typeface="Montserrat"/>
                <a:cs typeface="Montserrat"/>
                <a:sym typeface="Montserrat"/>
              </a:rPr>
              <a:t>sentinel value</a:t>
            </a:r>
            <a:r>
              <a:rPr i="0" lang="mn-MN" sz="2000" u="none" cap="none" strike="noStrike">
                <a:solidFill>
                  <a:srgbClr val="000000"/>
                </a:solidFill>
                <a:latin typeface="Montserrat"/>
                <a:ea typeface="Montserrat"/>
                <a:cs typeface="Montserrat"/>
                <a:sym typeface="Montserrat"/>
              </a:rPr>
              <a:t> гэж нэрлэгдэх тэмдэг утгыг (флаг утга, сигнал утга) ашиглан хамгийн сүүлийн өгөгдөл оруулалтыг илрүүлдэг. </a:t>
            </a:r>
            <a:endParaRPr i="0" sz="2000" u="none" cap="none" strike="noStrike">
              <a:solidFill>
                <a:srgbClr val="000000"/>
              </a:solidFill>
              <a:latin typeface="Montserrat"/>
              <a:ea typeface="Montserrat"/>
              <a:cs typeface="Montserrat"/>
              <a:sym typeface="Montserrat"/>
            </a:endParaRPr>
          </a:p>
        </p:txBody>
      </p:sp>
      <p:pic>
        <p:nvPicPr>
          <p:cNvPr id="254" name="Google Shape;254;g30f2e20c3b6_0_182"/>
          <p:cNvPicPr preferRelativeResize="0"/>
          <p:nvPr/>
        </p:nvPicPr>
        <p:blipFill rotWithShape="1">
          <a:blip r:embed="rId3">
            <a:alphaModFix/>
          </a:blip>
          <a:srcRect b="0" l="0" r="0" t="0"/>
          <a:stretch/>
        </p:blipFill>
        <p:spPr>
          <a:xfrm>
            <a:off x="6248400" y="2635975"/>
            <a:ext cx="5720725" cy="2970250"/>
          </a:xfrm>
          <a:prstGeom prst="rect">
            <a:avLst/>
          </a:prstGeom>
          <a:solidFill>
            <a:srgbClr val="FF0000"/>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0f2e20c3b6_0_1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260" name="Google Shape;260;g30f2e20c3b6_0_192"/>
          <p:cNvPicPr preferRelativeResize="0"/>
          <p:nvPr/>
        </p:nvPicPr>
        <p:blipFill rotWithShape="1">
          <a:blip r:embed="rId3">
            <a:alphaModFix/>
          </a:blip>
          <a:srcRect b="0" l="0" r="0" t="0"/>
          <a:stretch/>
        </p:blipFill>
        <p:spPr>
          <a:xfrm>
            <a:off x="2095473" y="188640"/>
            <a:ext cx="5943599" cy="4808220"/>
          </a:xfrm>
          <a:prstGeom prst="rect">
            <a:avLst/>
          </a:prstGeom>
          <a:noFill/>
          <a:ln>
            <a:noFill/>
          </a:ln>
        </p:spPr>
      </p:pic>
      <p:pic>
        <p:nvPicPr>
          <p:cNvPr id="261" name="Google Shape;261;g30f2e20c3b6_0_192"/>
          <p:cNvPicPr preferRelativeResize="0"/>
          <p:nvPr/>
        </p:nvPicPr>
        <p:blipFill rotWithShape="1">
          <a:blip r:embed="rId4">
            <a:alphaModFix/>
          </a:blip>
          <a:srcRect b="0" l="0" r="0" t="0"/>
          <a:stretch/>
        </p:blipFill>
        <p:spPr>
          <a:xfrm>
            <a:off x="4547301" y="4902200"/>
            <a:ext cx="5943600" cy="1955800"/>
          </a:xfrm>
          <a:prstGeom prst="rect">
            <a:avLst/>
          </a:prstGeom>
          <a:noFill/>
          <a:ln>
            <a:noFill/>
          </a:ln>
        </p:spPr>
      </p:pic>
      <p:sp>
        <p:nvSpPr>
          <p:cNvPr id="262" name="Google Shape;262;g30f2e20c3b6_0_192"/>
          <p:cNvSpPr/>
          <p:nvPr/>
        </p:nvSpPr>
        <p:spPr>
          <a:xfrm>
            <a:off x="7248129" y="404664"/>
            <a:ext cx="2349900" cy="1944300"/>
          </a:xfrm>
          <a:prstGeom prst="wedgeRoundRectCallout">
            <a:avLst>
              <a:gd fmla="val -172117" name="adj1"/>
              <a:gd fmla="val 68936"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rgbClr val="434141"/>
                </a:solidFill>
                <a:latin typeface="Montserrat"/>
                <a:ea typeface="Montserrat"/>
                <a:cs typeface="Montserrat"/>
                <a:sym typeface="Montserrat"/>
              </a:rPr>
              <a:t>Гараас дүнгийн утгыг авах</a:t>
            </a:r>
            <a:endParaRPr b="1" i="0" sz="1400" u="none" cap="none" strike="noStrike">
              <a:solidFill>
                <a:srgbClr val="434141"/>
              </a:solidFill>
              <a:latin typeface="Montserrat"/>
              <a:ea typeface="Montserrat"/>
              <a:cs typeface="Montserrat"/>
              <a:sym typeface="Montserrat"/>
            </a:endParaRPr>
          </a:p>
        </p:txBody>
      </p:sp>
      <p:sp>
        <p:nvSpPr>
          <p:cNvPr id="263" name="Google Shape;263;g30f2e20c3b6_0_192"/>
          <p:cNvSpPr/>
          <p:nvPr/>
        </p:nvSpPr>
        <p:spPr>
          <a:xfrm>
            <a:off x="8016617" y="2420299"/>
            <a:ext cx="2349900" cy="1156200"/>
          </a:xfrm>
          <a:prstGeom prst="wedgeRoundRectCallout">
            <a:avLst>
              <a:gd fmla="val -217731" name="adj1"/>
              <a:gd fmla="val 18668"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rgbClr val="434141"/>
                </a:solidFill>
                <a:latin typeface="Montserrat"/>
                <a:ea typeface="Montserrat"/>
                <a:cs typeface="Montserrat"/>
                <a:sym typeface="Montserrat"/>
              </a:rPr>
              <a:t>While давталт</a:t>
            </a:r>
            <a:endParaRPr b="1" i="0" sz="1400" u="none" cap="none" strike="noStrike">
              <a:solidFill>
                <a:srgbClr val="434141"/>
              </a:solidFill>
              <a:latin typeface="Montserrat"/>
              <a:ea typeface="Montserrat"/>
              <a:cs typeface="Montserrat"/>
              <a:sym typeface="Montserrat"/>
            </a:endParaRPr>
          </a:p>
        </p:txBody>
      </p:sp>
      <p:pic>
        <p:nvPicPr>
          <p:cNvPr id="264" name="Google Shape;264;g30f2e20c3b6_0_192"/>
          <p:cNvPicPr preferRelativeResize="0"/>
          <p:nvPr/>
        </p:nvPicPr>
        <p:blipFill rotWithShape="1">
          <a:blip r:embed="rId5">
            <a:alphaModFix/>
          </a:blip>
          <a:srcRect b="0" l="0" r="0" t="0"/>
          <a:stretch/>
        </p:blipFill>
        <p:spPr>
          <a:xfrm>
            <a:off x="684246" y="5202104"/>
            <a:ext cx="3636009" cy="1301750"/>
          </a:xfrm>
          <a:prstGeom prst="rect">
            <a:avLst/>
          </a:prstGeom>
          <a:noFill/>
          <a:ln>
            <a:noFill/>
          </a:ln>
        </p:spPr>
      </p:pic>
      <p:sp>
        <p:nvSpPr>
          <p:cNvPr id="265" name="Google Shape;265;g30f2e20c3b6_0_192"/>
          <p:cNvSpPr/>
          <p:nvPr/>
        </p:nvSpPr>
        <p:spPr>
          <a:xfrm>
            <a:off x="9074525" y="3975001"/>
            <a:ext cx="1815300" cy="1215900"/>
          </a:xfrm>
          <a:prstGeom prst="wedgeRoundRectCallout">
            <a:avLst>
              <a:gd fmla="val -291599" name="adj1"/>
              <a:gd fmla="val -95468"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mn-MN" sz="2000" u="none" cap="none" strike="noStrike">
                <a:solidFill>
                  <a:schemeClr val="dk1"/>
                </a:solidFill>
                <a:latin typeface="Montserrat"/>
                <a:ea typeface="Montserrat"/>
                <a:cs typeface="Montserrat"/>
                <a:sym typeface="Montserrat"/>
              </a:rPr>
              <a:t>Sentinel утга</a:t>
            </a:r>
            <a:endParaRPr b="1" i="0" sz="20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0f2e20c3b6_0_202"/>
          <p:cNvSpPr txBox="1"/>
          <p:nvPr>
            <p:ph type="title"/>
          </p:nvPr>
        </p:nvSpPr>
        <p:spPr>
          <a:xfrm>
            <a:off x="838200" y="476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3600">
                <a:latin typeface="Montserrat"/>
                <a:ea typeface="Montserrat"/>
                <a:cs typeface="Montserrat"/>
                <a:sym typeface="Montserrat"/>
              </a:rPr>
              <a:t>Алгоритм зохиох: Үүрэлсэн удирдлагатай илэрхийллүүд</a:t>
            </a:r>
            <a:endParaRPr sz="3600">
              <a:latin typeface="Montserrat"/>
              <a:ea typeface="Montserrat"/>
              <a:cs typeface="Montserrat"/>
              <a:sym typeface="Montserrat"/>
            </a:endParaRPr>
          </a:p>
        </p:txBody>
      </p:sp>
      <p:sp>
        <p:nvSpPr>
          <p:cNvPr id="271" name="Google Shape;271;g30f2e20c3b6_0_202"/>
          <p:cNvSpPr txBox="1"/>
          <p:nvPr>
            <p:ph idx="1" type="body"/>
          </p:nvPr>
        </p:nvSpPr>
        <p:spPr>
          <a:xfrm>
            <a:off x="938550" y="1523075"/>
            <a:ext cx="4321200" cy="51984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just">
              <a:lnSpc>
                <a:spcPct val="100000"/>
              </a:lnSpc>
              <a:spcBef>
                <a:spcPts val="1000"/>
              </a:spcBef>
              <a:spcAft>
                <a:spcPts val="0"/>
              </a:spcAft>
              <a:buNone/>
            </a:pPr>
            <a:r>
              <a:rPr lang="mn-MN" sz="2600">
                <a:latin typeface="Montserrat"/>
                <a:ea typeface="Montserrat"/>
                <a:cs typeface="Montserrat"/>
                <a:sym typeface="Montserrat"/>
              </a:rPr>
              <a:t>Интернэт технологийн үндэс хичээлийг намрын улиралд 10 оюутан сонгож улирлын шалгалтаа өгчээ. Энэ хичээлийг заасан багш оюутнуудаа шалгалтыг хэр зэрэг амжилттай өгсөн тухай мэдэхийг хүсэв. Ингээд дүнгийн тооцон гаргадаг скрипт бичих даалгавар өгөв. Бидэнд эдгээр 10 оюутны нэрсийн жагсаалт өгөгдсөн. Оюутан тус бүрийн нэрний ард шалгалтандаа тэнцсэн бол 1 үгүй бол 2 гэсэн тоонууд бичигдсэн байв. Бидний бичих скрипт дараах дүн шинжилгээ хийх ёстой.</a:t>
            </a:r>
            <a:endParaRPr sz="2600">
              <a:latin typeface="Montserrat"/>
              <a:ea typeface="Montserrat"/>
              <a:cs typeface="Montserrat"/>
              <a:sym typeface="Montserrat"/>
            </a:endParaRPr>
          </a:p>
        </p:txBody>
      </p:sp>
      <p:sp>
        <p:nvSpPr>
          <p:cNvPr id="272" name="Google Shape;272;g30f2e20c3b6_0_20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273" name="Google Shape;273;g30f2e20c3b6_0_202"/>
          <p:cNvSpPr/>
          <p:nvPr/>
        </p:nvSpPr>
        <p:spPr>
          <a:xfrm>
            <a:off x="5657375" y="1899875"/>
            <a:ext cx="6354600" cy="3805800"/>
          </a:xfrm>
          <a:prstGeom prst="roundRect">
            <a:avLst>
              <a:gd fmla="val 16667" name="adj"/>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rgbClr val="434141"/>
                </a:solidFill>
                <a:latin typeface="Montserrat"/>
                <a:ea typeface="Montserrat"/>
                <a:cs typeface="Montserrat"/>
                <a:sym typeface="Montserrat"/>
              </a:rPr>
              <a:t>“Үр дүнг оруулна уу” гэсэн асуулгатай дэлгэцэнд оюутан бүрийн шалгалтын дүнг (1 эсвэл 2) оруулна.</a:t>
            </a:r>
            <a:endParaRPr i="0" sz="1400" u="none" cap="none" strike="noStrike">
              <a:solidFill>
                <a:srgbClr val="000000"/>
              </a:solidFill>
              <a:latin typeface="Montserrat"/>
              <a:ea typeface="Montserrat"/>
              <a:cs typeface="Montserrat"/>
              <a:sym typeface="Montserrat"/>
            </a:endParaRPr>
          </a:p>
          <a:p>
            <a:pPr indent="-342900" lvl="0" marL="3429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rgbClr val="434141"/>
                </a:solidFill>
                <a:latin typeface="Montserrat"/>
                <a:ea typeface="Montserrat"/>
                <a:cs typeface="Montserrat"/>
                <a:sym typeface="Montserrat"/>
              </a:rPr>
              <a:t>Тэнцсэн болон тэнцээгүй дүнгүүдийг тоолно.</a:t>
            </a:r>
            <a:endParaRPr i="0" sz="1400" u="none" cap="none" strike="noStrike">
              <a:solidFill>
                <a:srgbClr val="000000"/>
              </a:solidFill>
              <a:latin typeface="Montserrat"/>
              <a:ea typeface="Montserrat"/>
              <a:cs typeface="Montserrat"/>
              <a:sym typeface="Montserrat"/>
            </a:endParaRPr>
          </a:p>
          <a:p>
            <a:pPr indent="-342900" lvl="0" marL="3429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rgbClr val="434141"/>
                </a:solidFill>
                <a:latin typeface="Montserrat"/>
                <a:ea typeface="Montserrat"/>
                <a:cs typeface="Montserrat"/>
                <a:sym typeface="Montserrat"/>
              </a:rPr>
              <a:t>Дэлгэцэнд тэнцсэн болон тэнцээгүй оюутнуудын нийт тоог гаргана.</a:t>
            </a:r>
            <a:endParaRPr i="0" sz="1400" u="none" cap="none" strike="noStrike">
              <a:solidFill>
                <a:srgbClr val="000000"/>
              </a:solidFill>
              <a:latin typeface="Montserrat"/>
              <a:ea typeface="Montserrat"/>
              <a:cs typeface="Montserrat"/>
              <a:sym typeface="Montserrat"/>
            </a:endParaRPr>
          </a:p>
          <a:p>
            <a:pPr indent="-342900" lvl="0" marL="342900" marR="0" rtl="0" algn="l">
              <a:lnSpc>
                <a:spcPct val="100000"/>
              </a:lnSpc>
              <a:spcBef>
                <a:spcPts val="0"/>
              </a:spcBef>
              <a:spcAft>
                <a:spcPts val="0"/>
              </a:spcAft>
              <a:buClr>
                <a:srgbClr val="000000"/>
              </a:buClr>
              <a:buSzPts val="2000"/>
              <a:buFont typeface="Montserrat"/>
              <a:buAutoNum type="arabicPeriod"/>
            </a:pPr>
            <a:r>
              <a:rPr i="0" lang="mn-MN" sz="2000" u="none" cap="none" strike="noStrike">
                <a:solidFill>
                  <a:srgbClr val="434141"/>
                </a:solidFill>
                <a:latin typeface="Montserrat"/>
                <a:ea typeface="Montserrat"/>
                <a:cs typeface="Montserrat"/>
                <a:sym typeface="Montserrat"/>
              </a:rPr>
              <a:t>Хэрэв шалгалтанд 8-с дээш оюутан тэнцсэн бол "Багшид бонус өгөх!" гэсэн текстийг дэлгэцэнд харуулна.</a:t>
            </a:r>
            <a:endParaRPr i="0" sz="2000" u="none" cap="none" strike="noStrike">
              <a:solidFill>
                <a:srgbClr val="43414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30f2e20c3b6_0_2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t/>
            </a:r>
            <a:endParaRPr/>
          </a:p>
        </p:txBody>
      </p:sp>
      <p:sp>
        <p:nvSpPr>
          <p:cNvPr id="279" name="Google Shape;279;g30f2e20c3b6_0_20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sp>
        <p:nvSpPr>
          <p:cNvPr id="280" name="Google Shape;280;g30f2e20c3b6_0_20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281" name="Google Shape;281;g30f2e20c3b6_0_209"/>
          <p:cNvPicPr preferRelativeResize="0"/>
          <p:nvPr/>
        </p:nvPicPr>
        <p:blipFill rotWithShape="1">
          <a:blip r:embed="rId3">
            <a:alphaModFix/>
          </a:blip>
          <a:srcRect b="0" l="0" r="0" t="0"/>
          <a:stretch/>
        </p:blipFill>
        <p:spPr>
          <a:xfrm>
            <a:off x="168375" y="550325"/>
            <a:ext cx="5155975" cy="3816725"/>
          </a:xfrm>
          <a:prstGeom prst="rect">
            <a:avLst/>
          </a:prstGeom>
          <a:noFill/>
          <a:ln>
            <a:noFill/>
          </a:ln>
        </p:spPr>
      </p:pic>
      <p:pic>
        <p:nvPicPr>
          <p:cNvPr id="282" name="Google Shape;282;g30f2e20c3b6_0_209"/>
          <p:cNvPicPr preferRelativeResize="0"/>
          <p:nvPr/>
        </p:nvPicPr>
        <p:blipFill rotWithShape="1">
          <a:blip r:embed="rId4">
            <a:alphaModFix/>
          </a:blip>
          <a:srcRect b="0" l="0" r="0" t="0"/>
          <a:stretch/>
        </p:blipFill>
        <p:spPr>
          <a:xfrm>
            <a:off x="4788044" y="185738"/>
            <a:ext cx="6984854" cy="6388682"/>
          </a:xfrm>
          <a:prstGeom prst="rect">
            <a:avLst/>
          </a:prstGeom>
          <a:noFill/>
          <a:ln>
            <a:noFill/>
          </a:ln>
        </p:spPr>
      </p:pic>
      <p:sp>
        <p:nvSpPr>
          <p:cNvPr id="283" name="Google Shape;283;g30f2e20c3b6_0_209"/>
          <p:cNvSpPr/>
          <p:nvPr/>
        </p:nvSpPr>
        <p:spPr>
          <a:xfrm>
            <a:off x="3679240" y="3041560"/>
            <a:ext cx="2314800" cy="439800"/>
          </a:xfrm>
          <a:prstGeom prst="rightArrow">
            <a:avLst>
              <a:gd fmla="val 50000" name="adj1"/>
              <a:gd fmla="val 50000" name="adj2"/>
            </a:avLst>
          </a:prstGeom>
          <a:solidFill>
            <a:srgbClr val="FF00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4" name="Google Shape;284;g30f2e20c3b6_0_209"/>
          <p:cNvPicPr preferRelativeResize="0"/>
          <p:nvPr/>
        </p:nvPicPr>
        <p:blipFill rotWithShape="1">
          <a:blip r:embed="rId5">
            <a:alphaModFix/>
          </a:blip>
          <a:srcRect b="0" l="0" r="0" t="0"/>
          <a:stretch/>
        </p:blipFill>
        <p:spPr>
          <a:xfrm>
            <a:off x="9554500" y="328926"/>
            <a:ext cx="2218399" cy="1130475"/>
          </a:xfrm>
          <a:prstGeom prst="rect">
            <a:avLst/>
          </a:prstGeom>
          <a:noFill/>
          <a:ln>
            <a:noFill/>
          </a:ln>
        </p:spPr>
      </p:pic>
      <p:pic>
        <p:nvPicPr>
          <p:cNvPr id="285" name="Google Shape;285;g30f2e20c3b6_0_209"/>
          <p:cNvPicPr preferRelativeResize="0"/>
          <p:nvPr/>
        </p:nvPicPr>
        <p:blipFill rotWithShape="1">
          <a:blip r:embed="rId6">
            <a:alphaModFix/>
          </a:blip>
          <a:srcRect b="0" l="0" r="0" t="0"/>
          <a:stretch/>
        </p:blipFill>
        <p:spPr>
          <a:xfrm>
            <a:off x="9982200" y="3760550"/>
            <a:ext cx="2132700" cy="113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30f2e20c3b6_0_11"/>
          <p:cNvSpPr txBox="1"/>
          <p:nvPr>
            <p:ph type="title"/>
          </p:nvPr>
        </p:nvSpPr>
        <p:spPr>
          <a:xfrm>
            <a:off x="838200" y="2889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Бүлгийн удиртгал</a:t>
            </a:r>
            <a:endParaRPr>
              <a:latin typeface="Montserrat"/>
              <a:ea typeface="Montserrat"/>
              <a:cs typeface="Montserrat"/>
              <a:sym typeface="Montserrat"/>
            </a:endParaRPr>
          </a:p>
        </p:txBody>
      </p:sp>
      <p:pic>
        <p:nvPicPr>
          <p:cNvPr id="55" name="Google Shape;55;g30f2e20c3b6_0_11"/>
          <p:cNvPicPr preferRelativeResize="0"/>
          <p:nvPr/>
        </p:nvPicPr>
        <p:blipFill rotWithShape="1">
          <a:blip r:embed="rId3">
            <a:alphaModFix/>
          </a:blip>
          <a:srcRect b="10722" l="18531" r="15731" t="0"/>
          <a:stretch/>
        </p:blipFill>
        <p:spPr>
          <a:xfrm>
            <a:off x="4943700" y="1524575"/>
            <a:ext cx="7063100" cy="4796300"/>
          </a:xfrm>
          <a:prstGeom prst="rect">
            <a:avLst/>
          </a:prstGeom>
          <a:noFill/>
          <a:ln>
            <a:noFill/>
          </a:ln>
        </p:spPr>
      </p:pic>
      <p:sp>
        <p:nvSpPr>
          <p:cNvPr id="56" name="Google Shape;56;g30f2e20c3b6_0_11"/>
          <p:cNvSpPr txBox="1"/>
          <p:nvPr>
            <p:ph idx="1" type="body"/>
          </p:nvPr>
        </p:nvSpPr>
        <p:spPr>
          <a:xfrm>
            <a:off x="838200" y="1749425"/>
            <a:ext cx="4068300" cy="4351500"/>
          </a:xfrm>
          <a:prstGeom prst="rect">
            <a:avLst/>
          </a:prstGeom>
          <a:noFill/>
          <a:ln>
            <a:noFill/>
          </a:ln>
        </p:spPr>
        <p:txBody>
          <a:bodyPr anchorCtr="0" anchor="t" bIns="45700" lIns="91425" spcFirstLastPara="1" rIns="91425" wrap="square" tIns="45700">
            <a:normAutofit fontScale="85000" lnSpcReduction="20000"/>
          </a:bodyPr>
          <a:lstStyle/>
          <a:p>
            <a:pPr indent="-430530" lvl="0" marL="457200" rtl="0" algn="l">
              <a:lnSpc>
                <a:spcPct val="100000"/>
              </a:lnSpc>
              <a:spcBef>
                <a:spcPts val="1000"/>
              </a:spcBef>
              <a:spcAft>
                <a:spcPts val="0"/>
              </a:spcAft>
              <a:buSzPct val="100000"/>
              <a:buFont typeface="Montserrat"/>
              <a:buChar char="•"/>
            </a:pPr>
            <a:r>
              <a:rPr lang="mn-MN">
                <a:latin typeface="Montserrat"/>
                <a:ea typeface="Montserrat"/>
                <a:cs typeface="Montserrat"/>
                <a:sym typeface="Montserrat"/>
              </a:rPr>
              <a:t>Javascript програмчлал 2020 онд хамгийн эрэлттэй байсан бол 2023 онд ч энэ эрчээ хадгалах төлөвтэй байна.</a:t>
            </a:r>
            <a:endParaRPr>
              <a:latin typeface="Montserrat"/>
              <a:ea typeface="Montserrat"/>
              <a:cs typeface="Montserrat"/>
              <a:sym typeface="Montserrat"/>
            </a:endParaRPr>
          </a:p>
          <a:p>
            <a:pPr indent="-430530" lvl="0" marL="457200" rtl="0" algn="l">
              <a:lnSpc>
                <a:spcPct val="100000"/>
              </a:lnSpc>
              <a:spcBef>
                <a:spcPts val="1000"/>
              </a:spcBef>
              <a:spcAft>
                <a:spcPts val="0"/>
              </a:spcAft>
              <a:buSzPct val="100000"/>
              <a:buFont typeface="Montserrat"/>
              <a:buChar char="•"/>
            </a:pPr>
            <a:r>
              <a:rPr lang="mn-MN">
                <a:latin typeface="Montserrat"/>
                <a:ea typeface="Montserrat"/>
                <a:cs typeface="Montserrat"/>
                <a:sym typeface="Montserrat"/>
              </a:rPr>
              <a:t>Javascript-ыг client талын програмчлалд ашиглахаас гадна server талын програмчлалд ашиглах боломжтой байдаг.</a:t>
            </a:r>
            <a:endParaRPr>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0f2e20c3b6_0_2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Утга олгох үйлдэл</a:t>
            </a:r>
            <a:endParaRPr>
              <a:latin typeface="Montserrat"/>
              <a:ea typeface="Montserrat"/>
              <a:cs typeface="Montserrat"/>
              <a:sym typeface="Montserrat"/>
            </a:endParaRPr>
          </a:p>
        </p:txBody>
      </p:sp>
      <p:sp>
        <p:nvSpPr>
          <p:cNvPr id="291" name="Google Shape;291;g30f2e20c3b6_0_2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0000" lnSpcReduction="10000"/>
          </a:bodyPr>
          <a:lstStyle/>
          <a:p>
            <a:pPr indent="-375023" lvl="0" marL="457200" rtl="0" algn="l">
              <a:lnSpc>
                <a:spcPct val="100000"/>
              </a:lnSpc>
              <a:spcBef>
                <a:spcPts val="1000"/>
              </a:spcBef>
              <a:spcAft>
                <a:spcPts val="0"/>
              </a:spcAft>
              <a:buClr>
                <a:srgbClr val="3A3838"/>
              </a:buClr>
              <a:buSzPct val="117647"/>
              <a:buChar char="•"/>
            </a:pPr>
            <a:r>
              <a:rPr lang="mn-MN">
                <a:latin typeface="Montserrat"/>
                <a:ea typeface="Montserrat"/>
                <a:cs typeface="Montserrat"/>
                <a:sym typeface="Montserrat"/>
              </a:rPr>
              <a:t>JavaScript-д утга олгох үйлдлийг хэд хэдэн хэлбэрээр бичих боломжтой (нийлмэл утга олгох үйлдэл гэж заримдаа нэрлэдэг). Жнь: Дараах үйлдэл</a:t>
            </a:r>
            <a:br>
              <a:rPr lang="mn-MN">
                <a:latin typeface="Montserrat"/>
                <a:ea typeface="Montserrat"/>
                <a:cs typeface="Montserrat"/>
                <a:sym typeface="Montserrat"/>
              </a:rPr>
            </a:br>
            <a:r>
              <a:rPr lang="mn-MN">
                <a:latin typeface="Montserrat"/>
                <a:ea typeface="Montserrat"/>
                <a:cs typeface="Montserrat"/>
                <a:sym typeface="Montserrat"/>
              </a:rPr>
              <a:t> 				c = c + </a:t>
            </a:r>
            <a:r>
              <a:rPr b="1" lang="mn-MN">
                <a:latin typeface="Montserrat"/>
                <a:ea typeface="Montserrat"/>
                <a:cs typeface="Montserrat"/>
                <a:sym typeface="Montserrat"/>
              </a:rPr>
              <a:t>3</a:t>
            </a:r>
            <a:r>
              <a:rPr lang="mn-MN">
                <a:latin typeface="Montserrat"/>
                <a:ea typeface="Montserrat"/>
                <a:cs typeface="Montserrat"/>
                <a:sym typeface="Montserrat"/>
              </a:rPr>
              <a:t>;</a:t>
            </a:r>
            <a:endParaRPr>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17647"/>
              <a:buFont typeface="Montserrat"/>
              <a:buChar char="•"/>
            </a:pPr>
            <a:r>
              <a:rPr lang="mn-MN">
                <a:latin typeface="Montserrat"/>
                <a:ea typeface="Montserrat"/>
                <a:cs typeface="Montserrat"/>
                <a:sym typeface="Montserrat"/>
              </a:rPr>
              <a:t>Дээрх үйлдлийн нэмэх үйлдлийг += гэсэн тэмдэглэгээгээр бичиж болно.</a:t>
            </a:r>
            <a:endParaRPr>
              <a:latin typeface="Montserrat"/>
              <a:ea typeface="Montserrat"/>
              <a:cs typeface="Montserrat"/>
              <a:sym typeface="Montserrat"/>
            </a:endParaRPr>
          </a:p>
          <a:p>
            <a:pPr indent="0" lvl="0" marL="50800" rtl="0" algn="l">
              <a:lnSpc>
                <a:spcPct val="100000"/>
              </a:lnSpc>
              <a:spcBef>
                <a:spcPts val="1000"/>
              </a:spcBef>
              <a:spcAft>
                <a:spcPts val="0"/>
              </a:spcAft>
              <a:buSzPct val="117647"/>
              <a:buNone/>
            </a:pPr>
            <a:r>
              <a:rPr lang="mn-MN">
                <a:latin typeface="Montserrat"/>
                <a:ea typeface="Montserrat"/>
                <a:cs typeface="Montserrat"/>
                <a:sym typeface="Montserrat"/>
              </a:rPr>
              <a:t>	                                        c += </a:t>
            </a:r>
            <a:r>
              <a:rPr b="1" lang="mn-MN">
                <a:latin typeface="Montserrat"/>
                <a:ea typeface="Montserrat"/>
                <a:cs typeface="Montserrat"/>
                <a:sym typeface="Montserrat"/>
              </a:rPr>
              <a:t>3</a:t>
            </a:r>
            <a:r>
              <a:rPr lang="mn-MN">
                <a:latin typeface="Montserrat"/>
                <a:ea typeface="Montserrat"/>
                <a:cs typeface="Montserrat"/>
                <a:sym typeface="Montserrat"/>
              </a:rPr>
              <a:t>;</a:t>
            </a:r>
            <a:endParaRPr>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17647"/>
              <a:buFont typeface="Montserrat"/>
              <a:buChar char="•"/>
            </a:pPr>
            <a:r>
              <a:rPr lang="mn-MN">
                <a:latin typeface="Montserrat"/>
                <a:ea typeface="Montserrat"/>
                <a:cs typeface="Montserrat"/>
                <a:sym typeface="Montserrat"/>
              </a:rPr>
              <a:t> +=  operator оператор нь зүүн талд байгаа хувьсагчийн утгыг баруун талд байгаа утгаар нэмэгдүүлээд зүүн талын хувьсагчид олгоно.</a:t>
            </a:r>
            <a:br>
              <a:rPr lang="mn-MN">
                <a:latin typeface="Montserrat"/>
                <a:ea typeface="Montserrat"/>
                <a:cs typeface="Montserrat"/>
                <a:sym typeface="Montserrat"/>
              </a:rPr>
            </a:br>
            <a:r>
              <a:rPr lang="mn-MN">
                <a:latin typeface="Montserrat"/>
                <a:ea typeface="Montserrat"/>
                <a:cs typeface="Montserrat"/>
                <a:sym typeface="Montserrat"/>
              </a:rPr>
              <a:t>                            хувьсагч = хувьсагч үйлдэл илэрхийлэл;</a:t>
            </a:r>
            <a:endParaRPr>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17647"/>
              <a:buFont typeface="Montserrat"/>
              <a:buChar char="•"/>
            </a:pPr>
            <a:r>
              <a:rPr lang="mn-MN">
                <a:latin typeface="Montserrat"/>
                <a:ea typeface="Montserrat"/>
                <a:cs typeface="Montserrat"/>
                <a:sym typeface="Montserrat"/>
              </a:rPr>
              <a:t>Хэрвээ үйлдлүүд нь +, -, *, / эсвэл  %  байвал бид дараах хэлбэрээр бичиж болно. </a:t>
            </a:r>
            <a:br>
              <a:rPr lang="mn-MN">
                <a:latin typeface="Montserrat"/>
                <a:ea typeface="Montserrat"/>
                <a:cs typeface="Montserrat"/>
                <a:sym typeface="Montserrat"/>
              </a:rPr>
            </a:br>
            <a:r>
              <a:rPr lang="mn-MN">
                <a:latin typeface="Montserrat"/>
                <a:ea typeface="Montserrat"/>
                <a:cs typeface="Montserrat"/>
                <a:sym typeface="Montserrat"/>
              </a:rPr>
              <a:t>                          хувьсагч үйлдэл = илэрхийлэл;</a:t>
            </a:r>
            <a:endParaRPr>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17647"/>
              <a:buFont typeface="Montserrat"/>
              <a:buChar char="•"/>
            </a:pPr>
            <a:r>
              <a:rPr lang="mn-MN">
                <a:latin typeface="Montserrat"/>
                <a:ea typeface="Montserrat"/>
                <a:cs typeface="Montserrat"/>
                <a:sym typeface="Montserrat"/>
              </a:rPr>
              <a:t>c += 3  нь  c-гийн утгыг 3-р нэмэгдүүлнэ. </a:t>
            </a:r>
            <a:endParaRPr>
              <a:latin typeface="Montserrat"/>
              <a:ea typeface="Montserrat"/>
              <a:cs typeface="Montserrat"/>
              <a:sym typeface="Montserrat"/>
            </a:endParaRPr>
          </a:p>
        </p:txBody>
      </p:sp>
      <p:sp>
        <p:nvSpPr>
          <p:cNvPr id="292" name="Google Shape;292;g30f2e20c3b6_0_2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0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0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000"/>
                                        <p:tgtEl>
                                          <p:spTgt spid="2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0f2e20c3b6_0_2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Арифметик утга олгох операторууд</a:t>
            </a:r>
            <a:endParaRPr>
              <a:latin typeface="Montserrat"/>
              <a:ea typeface="Montserrat"/>
              <a:cs typeface="Montserrat"/>
              <a:sym typeface="Montserrat"/>
            </a:endParaRPr>
          </a:p>
        </p:txBody>
      </p:sp>
      <p:graphicFrame>
        <p:nvGraphicFramePr>
          <p:cNvPr id="298" name="Google Shape;298;g30f2e20c3b6_0_226"/>
          <p:cNvGraphicFramePr/>
          <p:nvPr/>
        </p:nvGraphicFramePr>
        <p:xfrm>
          <a:off x="1030148" y="1690688"/>
          <a:ext cx="3000000" cy="3000000"/>
        </p:xfrm>
        <a:graphic>
          <a:graphicData uri="http://schemas.openxmlformats.org/drawingml/2006/table">
            <a:tbl>
              <a:tblPr bandRow="1" firstCol="1" firstRow="1">
                <a:noFill/>
                <a:tableStyleId>{4302249C-A34A-48C9-BE39-4EE309053BE3}</a:tableStyleId>
              </a:tblPr>
              <a:tblGrid>
                <a:gridCol w="1832050"/>
                <a:gridCol w="2160125"/>
                <a:gridCol w="2160125"/>
                <a:gridCol w="2160125"/>
                <a:gridCol w="2160125"/>
              </a:tblGrid>
              <a:tr h="1179575">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Утга олгох үйлдэл</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Хувьсагчийн анхны утга</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Илэрхийллийн бичиглэл</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Задаргаа</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Үр дүн</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r>
              <a:tr h="777600">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c=3</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c+=7</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c=c+7</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c-гийн утга 10</a:t>
                      </a:r>
                      <a:endParaRPr sz="2400" u="none" cap="none" strike="noStrike">
                        <a:latin typeface="Montserrat"/>
                        <a:ea typeface="Montserrat"/>
                        <a:cs typeface="Montserrat"/>
                        <a:sym typeface="Montserrat"/>
                      </a:endParaRPr>
                    </a:p>
                  </a:txBody>
                  <a:tcPr marT="0" marB="0" marR="68575" marL="68575"/>
                </a:tc>
              </a:tr>
              <a:tr h="777600">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d=5</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d-=4</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d=d-4</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d-гийн утга 1</a:t>
                      </a:r>
                      <a:endParaRPr sz="2400" u="none" cap="none" strike="noStrike">
                        <a:latin typeface="Montserrat"/>
                        <a:ea typeface="Montserrat"/>
                        <a:cs typeface="Montserrat"/>
                        <a:sym typeface="Montserrat"/>
                      </a:endParaRPr>
                    </a:p>
                  </a:txBody>
                  <a:tcPr marT="0" marB="0" marR="68575" marL="68575"/>
                </a:tc>
              </a:tr>
              <a:tr h="777600">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c=4</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c*=5</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c=c*5</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c-гийн утга 20</a:t>
                      </a:r>
                      <a:endParaRPr sz="2400" u="none" cap="none" strike="noStrike">
                        <a:latin typeface="Montserrat"/>
                        <a:ea typeface="Montserrat"/>
                        <a:cs typeface="Montserrat"/>
                        <a:sym typeface="Montserrat"/>
                      </a:endParaRPr>
                    </a:p>
                  </a:txBody>
                  <a:tcPr marT="0" marB="0" marR="68575" marL="68575"/>
                </a:tc>
              </a:tr>
              <a:tr h="375650">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f=6</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f/=3</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f=f/3</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f-н утга 2</a:t>
                      </a:r>
                      <a:endParaRPr sz="2400" u="none" cap="none" strike="noStrike">
                        <a:latin typeface="Montserrat"/>
                        <a:ea typeface="Montserrat"/>
                        <a:cs typeface="Montserrat"/>
                        <a:sym typeface="Montserrat"/>
                      </a:endParaRPr>
                    </a:p>
                  </a:txBody>
                  <a:tcPr marT="0" marB="0" marR="68575" marL="68575"/>
                </a:tc>
              </a:tr>
              <a:tr h="777600">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solidFill>
                            <a:schemeClr val="dk1"/>
                          </a:solidFill>
                          <a:latin typeface="Montserrat"/>
                          <a:ea typeface="Montserrat"/>
                          <a:cs typeface="Montserrat"/>
                          <a:sym typeface="Montserrat"/>
                        </a:rPr>
                        <a:t>%=</a:t>
                      </a:r>
                      <a:endParaRPr sz="24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g=12</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g%=9</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g=g%9</a:t>
                      </a:r>
                      <a:endParaRPr sz="24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400"/>
                        <a:buFont typeface="Arial"/>
                        <a:buNone/>
                      </a:pPr>
                      <a:r>
                        <a:rPr lang="mn-MN" sz="2400" u="none" cap="none" strike="noStrike">
                          <a:latin typeface="Montserrat"/>
                          <a:ea typeface="Montserrat"/>
                          <a:cs typeface="Montserrat"/>
                          <a:sym typeface="Montserrat"/>
                        </a:rPr>
                        <a:t>g-гийн утга 3</a:t>
                      </a:r>
                      <a:endParaRPr sz="2400" u="none" cap="none" strike="noStrike">
                        <a:latin typeface="Montserrat"/>
                        <a:ea typeface="Montserrat"/>
                        <a:cs typeface="Montserrat"/>
                        <a:sym typeface="Montserrat"/>
                      </a:endParaRPr>
                    </a:p>
                  </a:txBody>
                  <a:tcPr marT="0" marB="0" marR="68575" marL="68575"/>
                </a:tc>
              </a:tr>
            </a:tbl>
          </a:graphicData>
        </a:graphic>
      </p:graphicFrame>
      <p:sp>
        <p:nvSpPr>
          <p:cNvPr id="299" name="Google Shape;299;g30f2e20c3b6_0_2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0f2e20c3b6_0_232"/>
          <p:cNvSpPr txBox="1"/>
          <p:nvPr>
            <p:ph type="title"/>
          </p:nvPr>
        </p:nvSpPr>
        <p:spPr>
          <a:xfrm>
            <a:off x="964557"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sz="3200">
                <a:latin typeface="Montserrat"/>
                <a:ea typeface="Montserrat"/>
                <a:cs typeface="Montserrat"/>
                <a:sym typeface="Montserrat"/>
              </a:rPr>
              <a:t>Нэмэгдүүлэх, хорогдуулах унари үйлдэл</a:t>
            </a:r>
            <a:endParaRPr sz="3200">
              <a:latin typeface="Montserrat"/>
              <a:ea typeface="Montserrat"/>
              <a:cs typeface="Montserrat"/>
              <a:sym typeface="Montserrat"/>
            </a:endParaRPr>
          </a:p>
        </p:txBody>
      </p:sp>
      <p:sp>
        <p:nvSpPr>
          <p:cNvPr id="305" name="Google Shape;305;g30f2e20c3b6_0_232"/>
          <p:cNvSpPr txBox="1"/>
          <p:nvPr>
            <p:ph idx="1" type="body"/>
          </p:nvPr>
        </p:nvSpPr>
        <p:spPr>
          <a:xfrm>
            <a:off x="946757" y="1113059"/>
            <a:ext cx="9941700" cy="53766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mn-MN">
                <a:latin typeface="Montserrat"/>
                <a:ea typeface="Montserrat"/>
                <a:cs typeface="Montserrat"/>
                <a:sym typeface="Montserrat"/>
              </a:rPr>
              <a:t>JavaScript-д хувьсагчийн утгыг 1-р нэмэгдүүлэх (</a:t>
            </a:r>
            <a:r>
              <a:rPr b="1" lang="mn-MN">
                <a:latin typeface="Montserrat"/>
                <a:ea typeface="Montserrat"/>
                <a:cs typeface="Montserrat"/>
                <a:sym typeface="Montserrat"/>
              </a:rPr>
              <a:t>++</a:t>
            </a:r>
            <a:r>
              <a:rPr lang="mn-MN">
                <a:latin typeface="Montserrat"/>
                <a:ea typeface="Montserrat"/>
                <a:cs typeface="Montserrat"/>
                <a:sym typeface="Montserrat"/>
              </a:rPr>
              <a:t>), </a:t>
            </a:r>
            <a:endParaRPr>
              <a:latin typeface="Montserrat"/>
              <a:ea typeface="Montserrat"/>
              <a:cs typeface="Montserrat"/>
              <a:sym typeface="Montserrat"/>
            </a:endParaRPr>
          </a:p>
          <a:p>
            <a:pPr indent="0" lvl="0" marL="50800" rtl="0" algn="l">
              <a:lnSpc>
                <a:spcPct val="90000"/>
              </a:lnSpc>
              <a:spcBef>
                <a:spcPts val="1000"/>
              </a:spcBef>
              <a:spcAft>
                <a:spcPts val="0"/>
              </a:spcAft>
              <a:buSzPts val="2800"/>
              <a:buNone/>
            </a:pPr>
            <a:r>
              <a:rPr lang="mn-MN">
                <a:latin typeface="Montserrat"/>
                <a:ea typeface="Montserrat"/>
                <a:cs typeface="Montserrat"/>
                <a:sym typeface="Montserrat"/>
              </a:rPr>
              <a:t>1-р хорогдуулах (</a:t>
            </a:r>
            <a:r>
              <a:rPr b="1" lang="mn-MN">
                <a:latin typeface="Montserrat"/>
                <a:ea typeface="Montserrat"/>
                <a:cs typeface="Montserrat"/>
                <a:sym typeface="Montserrat"/>
              </a:rPr>
              <a:t>--</a:t>
            </a:r>
            <a:r>
              <a:rPr lang="mn-MN">
                <a:latin typeface="Montserrat"/>
                <a:ea typeface="Montserrat"/>
                <a:cs typeface="Montserrat"/>
                <a:sym typeface="Montserrat"/>
              </a:rPr>
              <a:t>) үйлдлүүд байдаг. </a:t>
            </a:r>
            <a:endParaRPr>
              <a:latin typeface="Montserrat"/>
              <a:ea typeface="Montserrat"/>
              <a:cs typeface="Montserrat"/>
              <a:sym typeface="Montserrat"/>
            </a:endParaRPr>
          </a:p>
          <a:p>
            <a:pPr indent="0" lvl="0" marL="50800" rtl="0" algn="l">
              <a:lnSpc>
                <a:spcPct val="90000"/>
              </a:lnSpc>
              <a:spcBef>
                <a:spcPts val="1000"/>
              </a:spcBef>
              <a:spcAft>
                <a:spcPts val="0"/>
              </a:spcAft>
              <a:buSzPts val="2800"/>
              <a:buNone/>
            </a:pPr>
            <a:r>
              <a:rPr lang="mn-MN">
                <a:latin typeface="Montserrat"/>
                <a:ea typeface="Montserrat"/>
                <a:cs typeface="Montserrat"/>
                <a:sym typeface="Montserrat"/>
              </a:rPr>
              <a:t>Эдгээр үйлдлүүдлийг унари үйлдэл гэдэг. </a:t>
            </a:r>
            <a:endParaRPr>
              <a:latin typeface="Montserrat"/>
              <a:ea typeface="Montserrat"/>
              <a:cs typeface="Montserrat"/>
              <a:sym typeface="Montserrat"/>
            </a:endParaRPr>
          </a:p>
        </p:txBody>
      </p:sp>
      <p:sp>
        <p:nvSpPr>
          <p:cNvPr id="306" name="Google Shape;306;g30f2e20c3b6_0_2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graphicFrame>
        <p:nvGraphicFramePr>
          <p:cNvPr id="307" name="Google Shape;307;g30f2e20c3b6_0_232"/>
          <p:cNvGraphicFramePr/>
          <p:nvPr/>
        </p:nvGraphicFramePr>
        <p:xfrm>
          <a:off x="1071185" y="2782443"/>
          <a:ext cx="3000000" cy="3000000"/>
        </p:xfrm>
        <a:graphic>
          <a:graphicData uri="http://schemas.openxmlformats.org/drawingml/2006/table">
            <a:tbl>
              <a:tblPr bandRow="1" firstCol="1" firstRow="1">
                <a:noFill/>
                <a:tableStyleId>{4302249C-A34A-48C9-BE39-4EE309053BE3}</a:tableStyleId>
              </a:tblPr>
              <a:tblGrid>
                <a:gridCol w="1700675"/>
                <a:gridCol w="1382275"/>
                <a:gridCol w="2108175"/>
                <a:gridCol w="5576750"/>
              </a:tblGrid>
              <a:tr h="776825">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Оператор</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Жишээ</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Нэрлэлт</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Тайлбар</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r>
              <a:tr h="776825">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++a</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Өмнөх нэмэгдүүлэх</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а-гийн утгыг1-р нэмэгдүүлээд ашиглана.</a:t>
                      </a:r>
                      <a:endParaRPr sz="2000" u="none" cap="none" strike="noStrike">
                        <a:latin typeface="Montserrat"/>
                        <a:ea typeface="Montserrat"/>
                        <a:cs typeface="Montserrat"/>
                        <a:sym typeface="Montserrat"/>
                      </a:endParaRPr>
                    </a:p>
                  </a:txBody>
                  <a:tcPr marT="0" marB="0" marR="68575" marL="68575"/>
                </a:tc>
              </a:tr>
              <a:tr h="776825">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a++</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Дараах нэмэгдүүлэх</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а-гийн утгыг ашиглаад дараа нь 1-р нэмэгдүүлнэ. </a:t>
                      </a:r>
                      <a:endParaRPr sz="2000" u="none" cap="none" strike="noStrike">
                        <a:latin typeface="Montserrat"/>
                        <a:ea typeface="Montserrat"/>
                        <a:cs typeface="Montserrat"/>
                        <a:sym typeface="Montserrat"/>
                      </a:endParaRPr>
                    </a:p>
                  </a:txBody>
                  <a:tcPr marT="0" marB="0" marR="68575" marL="68575"/>
                </a:tc>
              </a:tr>
              <a:tr h="776825">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--b</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Өмнөх хорогдуулах</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b-гийн утгыг1-р хорогдуулаад ашиглана.</a:t>
                      </a:r>
                      <a:endParaRPr sz="2000" u="none" cap="none" strike="noStrike">
                        <a:latin typeface="Montserrat"/>
                        <a:ea typeface="Montserrat"/>
                        <a:cs typeface="Montserrat"/>
                        <a:sym typeface="Montserrat"/>
                      </a:endParaRPr>
                    </a:p>
                  </a:txBody>
                  <a:tcPr marT="0" marB="0" marR="68575" marL="68575"/>
                </a:tc>
              </a:tr>
              <a:tr h="776825">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solidFill>
                            <a:schemeClr val="dk1"/>
                          </a:solidFill>
                          <a:latin typeface="Montserrat"/>
                          <a:ea typeface="Montserrat"/>
                          <a:cs typeface="Montserrat"/>
                          <a:sym typeface="Montserrat"/>
                        </a:rPr>
                        <a:t>--</a:t>
                      </a:r>
                      <a:endParaRPr sz="2000" u="none" cap="none" strike="noStrike">
                        <a:solidFill>
                          <a:schemeClr val="dk1"/>
                        </a:solidFill>
                        <a:latin typeface="Montserrat"/>
                        <a:ea typeface="Montserrat"/>
                        <a:cs typeface="Montserrat"/>
                        <a:sym typeface="Montserrat"/>
                      </a:endParaRPr>
                    </a:p>
                  </a:txBody>
                  <a:tcPr marT="0" marB="0" marR="68575" marL="68575">
                    <a:solidFill>
                      <a:srgbClr val="C5DBF0"/>
                    </a:solidFill>
                  </a:tcPr>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b--</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Дараах хорогдуулах</a:t>
                      </a:r>
                      <a:endParaRPr sz="2000" u="none" cap="none" strike="noStrike">
                        <a:latin typeface="Montserrat"/>
                        <a:ea typeface="Montserrat"/>
                        <a:cs typeface="Montserrat"/>
                        <a:sym typeface="Montserrat"/>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mn-MN" sz="2000" u="none" cap="none" strike="noStrike">
                          <a:latin typeface="Montserrat"/>
                          <a:ea typeface="Montserrat"/>
                          <a:cs typeface="Montserrat"/>
                          <a:sym typeface="Montserrat"/>
                        </a:rPr>
                        <a:t>b-гийн утгыг ашиглаад дараа нь 1-р хорогдуулна.</a:t>
                      </a:r>
                      <a:endParaRPr sz="2000" u="none" cap="none" strike="noStrike">
                        <a:latin typeface="Montserrat"/>
                        <a:ea typeface="Montserrat"/>
                        <a:cs typeface="Montserrat"/>
                        <a:sym typeface="Montserrat"/>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0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000"/>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1000"/>
                                        <p:tgtEl>
                                          <p:spTgt spid="3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0f2e20c3b6_0_2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t/>
            </a:r>
            <a:endParaRPr/>
          </a:p>
        </p:txBody>
      </p:sp>
      <p:sp>
        <p:nvSpPr>
          <p:cNvPr id="313" name="Google Shape;313;g30f2e20c3b6_0_2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sp>
        <p:nvSpPr>
          <p:cNvPr id="314" name="Google Shape;314;g30f2e20c3b6_0_2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315" name="Google Shape;315;g30f2e20c3b6_0_239"/>
          <p:cNvPicPr preferRelativeResize="0"/>
          <p:nvPr/>
        </p:nvPicPr>
        <p:blipFill rotWithShape="1">
          <a:blip r:embed="rId3">
            <a:alphaModFix/>
          </a:blip>
          <a:srcRect b="0" l="0" r="0" t="0"/>
          <a:stretch/>
        </p:blipFill>
        <p:spPr>
          <a:xfrm>
            <a:off x="926673" y="365125"/>
            <a:ext cx="8064896" cy="6055299"/>
          </a:xfrm>
          <a:prstGeom prst="rect">
            <a:avLst/>
          </a:prstGeom>
          <a:noFill/>
          <a:ln>
            <a:noFill/>
          </a:ln>
        </p:spPr>
      </p:pic>
      <p:pic>
        <p:nvPicPr>
          <p:cNvPr id="316" name="Google Shape;316;g30f2e20c3b6_0_239"/>
          <p:cNvPicPr preferRelativeResize="0"/>
          <p:nvPr/>
        </p:nvPicPr>
        <p:blipFill rotWithShape="1">
          <a:blip r:embed="rId4">
            <a:alphaModFix/>
          </a:blip>
          <a:srcRect b="0" l="0" r="0" t="0"/>
          <a:stretch/>
        </p:blipFill>
        <p:spPr>
          <a:xfrm>
            <a:off x="7822814" y="4060921"/>
            <a:ext cx="4318772" cy="22057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30f2e20c3b6_0_247"/>
          <p:cNvSpPr txBox="1"/>
          <p:nvPr>
            <p:ph type="title"/>
          </p:nvPr>
        </p:nvSpPr>
        <p:spPr>
          <a:xfrm>
            <a:off x="1247075" y="2766144"/>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Анхаарал хандуулсанд </a:t>
            </a:r>
            <a:endParaRPr>
              <a:latin typeface="Montserrat"/>
              <a:ea typeface="Montserrat"/>
              <a:cs typeface="Montserrat"/>
              <a:sym typeface="Montserrat"/>
            </a:endParaRPr>
          </a:p>
          <a:p>
            <a:pPr indent="0" lvl="0" marL="0" rtl="0" algn="ctr">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баярлалаа</a:t>
            </a:r>
            <a:endParaRPr>
              <a:latin typeface="Montserrat"/>
              <a:ea typeface="Montserrat"/>
              <a:cs typeface="Montserrat"/>
              <a:sym typeface="Montserrat"/>
            </a:endParaRPr>
          </a:p>
        </p:txBody>
      </p:sp>
      <p:sp>
        <p:nvSpPr>
          <p:cNvPr id="322" name="Google Shape;322;g30f2e20c3b6_0_2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30f2e20c3b6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Client-Side Programming</a:t>
            </a:r>
            <a:endParaRPr>
              <a:latin typeface="Montserrat"/>
              <a:ea typeface="Montserrat"/>
              <a:cs typeface="Montserrat"/>
              <a:sym typeface="Montserrat"/>
            </a:endParaRPr>
          </a:p>
        </p:txBody>
      </p:sp>
      <p:sp>
        <p:nvSpPr>
          <p:cNvPr id="62" name="Google Shape;62;g30f2e20c3b6_0_17"/>
          <p:cNvSpPr txBox="1"/>
          <p:nvPr>
            <p:ph idx="1" type="body"/>
          </p:nvPr>
        </p:nvSpPr>
        <p:spPr>
          <a:xfrm>
            <a:off x="838200" y="1825625"/>
            <a:ext cx="10805400" cy="4697700"/>
          </a:xfrm>
          <a:prstGeom prst="rect">
            <a:avLst/>
          </a:prstGeom>
          <a:noFill/>
          <a:ln>
            <a:noFill/>
          </a:ln>
        </p:spPr>
        <p:txBody>
          <a:bodyPr anchorCtr="0" anchor="t" bIns="45700" lIns="91425" spcFirstLastPara="1" rIns="91425" wrap="square" tIns="45700">
            <a:normAutofit lnSpcReduction="10000"/>
          </a:bodyPr>
          <a:lstStyle/>
          <a:p>
            <a:pPr indent="-403225" lvl="0" marL="403225" rtl="0" algn="l">
              <a:lnSpc>
                <a:spcPct val="100000"/>
              </a:lnSpc>
              <a:spcBef>
                <a:spcPts val="0"/>
              </a:spcBef>
              <a:spcAft>
                <a:spcPts val="0"/>
              </a:spcAft>
              <a:buSzPts val="2800"/>
              <a:buFont typeface="Montserrat"/>
              <a:buChar char="•"/>
            </a:pPr>
            <a:r>
              <a:rPr i="0" lang="mn-MN" sz="2800" u="none" strike="noStrike">
                <a:solidFill>
                  <a:srgbClr val="000000"/>
                </a:solidFill>
                <a:latin typeface="Montserrat"/>
                <a:ea typeface="Montserrat"/>
                <a:cs typeface="Montserrat"/>
                <a:sym typeface="Montserrat"/>
              </a:rPr>
              <a:t>Wiki: Javascript нь нэгэн төрлийн компьютерийн динамик програмчлалын хэл бөгөөд ECMA Script дээр суурилан хөгжүүлэгдсэн вэб хөгжүүлэлтийн хамгийн хүчирхэг хэл юм. </a:t>
            </a:r>
            <a:endParaRPr i="0" sz="2800" u="none" strike="noStrike">
              <a:solidFill>
                <a:srgbClr val="000000"/>
              </a:solidFill>
              <a:latin typeface="Montserrat"/>
              <a:ea typeface="Montserrat"/>
              <a:cs typeface="Montserrat"/>
              <a:sym typeface="Montserrat"/>
            </a:endParaRPr>
          </a:p>
          <a:p>
            <a:pPr indent="-225425" lvl="0" marL="403225" rtl="0" algn="l">
              <a:lnSpc>
                <a:spcPct val="100000"/>
              </a:lnSpc>
              <a:spcBef>
                <a:spcPts val="0"/>
              </a:spcBef>
              <a:spcAft>
                <a:spcPts val="0"/>
              </a:spcAft>
              <a:buSzPts val="2800"/>
              <a:buNone/>
            </a:pPr>
            <a:r>
              <a:t/>
            </a:r>
            <a:endParaRPr sz="2800">
              <a:latin typeface="Montserrat"/>
              <a:ea typeface="Montserrat"/>
              <a:cs typeface="Montserrat"/>
              <a:sym typeface="Montserrat"/>
            </a:endParaRPr>
          </a:p>
          <a:p>
            <a:pPr indent="-285750" lvl="1" marL="742950" rtl="0" algn="l">
              <a:lnSpc>
                <a:spcPct val="100000"/>
              </a:lnSpc>
              <a:spcBef>
                <a:spcPts val="1000"/>
              </a:spcBef>
              <a:spcAft>
                <a:spcPts val="0"/>
              </a:spcAft>
              <a:buSzPts val="2400"/>
              <a:buFont typeface="Montserrat"/>
              <a:buChar char="•"/>
            </a:pPr>
            <a:r>
              <a:rPr i="0" lang="mn-MN" sz="2800" u="none" strike="noStrike">
                <a:solidFill>
                  <a:srgbClr val="000000"/>
                </a:solidFill>
                <a:latin typeface="Montserrat"/>
                <a:ea typeface="Montserrat"/>
                <a:cs typeface="Montserrat"/>
                <a:sym typeface="Montserrat"/>
              </a:rPr>
              <a:t>Програмууд нь HTML хуудсанд embed хийн байрлана. </a:t>
            </a:r>
            <a:endParaRPr>
              <a:latin typeface="Montserrat"/>
              <a:ea typeface="Montserrat"/>
              <a:cs typeface="Montserrat"/>
              <a:sym typeface="Montserrat"/>
            </a:endParaRPr>
          </a:p>
          <a:p>
            <a:pPr indent="-228600" lvl="2" marL="1143000" rtl="0" algn="l">
              <a:lnSpc>
                <a:spcPct val="100000"/>
              </a:lnSpc>
              <a:spcBef>
                <a:spcPts val="1000"/>
              </a:spcBef>
              <a:spcAft>
                <a:spcPts val="0"/>
              </a:spcAft>
              <a:buSzPts val="2000"/>
              <a:buFont typeface="Montserrat"/>
              <a:buChar char="•"/>
            </a:pPr>
            <a:r>
              <a:rPr b="1" i="0" lang="mn-MN" sz="2800" u="none" strike="noStrike">
                <a:solidFill>
                  <a:srgbClr val="FF0000"/>
                </a:solidFill>
                <a:latin typeface="Montserrat"/>
                <a:ea typeface="Montserrat"/>
                <a:cs typeface="Montserrat"/>
                <a:sym typeface="Montserrat"/>
              </a:rPr>
              <a:t>&lt;script&gt; … &lt;/script&gt;</a:t>
            </a:r>
            <a:endParaRPr i="0" sz="2800" u="none" strike="noStrike">
              <a:solidFill>
                <a:srgbClr val="000000"/>
              </a:solidFill>
              <a:latin typeface="Montserrat"/>
              <a:ea typeface="Montserrat"/>
              <a:cs typeface="Montserrat"/>
              <a:sym typeface="Montserrat"/>
            </a:endParaRPr>
          </a:p>
          <a:p>
            <a:pPr indent="-285750" lvl="1" marL="742950" rtl="0" algn="l">
              <a:lnSpc>
                <a:spcPct val="100000"/>
              </a:lnSpc>
              <a:spcBef>
                <a:spcPts val="1000"/>
              </a:spcBef>
              <a:spcAft>
                <a:spcPts val="0"/>
              </a:spcAft>
              <a:buSzPts val="2400"/>
              <a:buFont typeface="Montserrat"/>
              <a:buChar char="•"/>
            </a:pPr>
            <a:r>
              <a:rPr i="0" lang="mn-MN" sz="2800" u="none" strike="noStrike">
                <a:solidFill>
                  <a:srgbClr val="000000"/>
                </a:solidFill>
                <a:latin typeface="Montserrat"/>
                <a:ea typeface="Montserrat"/>
                <a:cs typeface="Montserrat"/>
                <a:sym typeface="Montserrat"/>
              </a:rPr>
              <a:t>Ийм төрлийн кодууд нь клиент талд буюу хэрэглэгч талд браузер дээр ажиллана.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30f2e20c3b6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Таны анхны скрипт</a:t>
            </a:r>
            <a:endParaRPr>
              <a:latin typeface="Montserrat"/>
              <a:ea typeface="Montserrat"/>
              <a:cs typeface="Montserrat"/>
              <a:sym typeface="Montserrat"/>
            </a:endParaRPr>
          </a:p>
        </p:txBody>
      </p:sp>
      <p:sp>
        <p:nvSpPr>
          <p:cNvPr id="68" name="Google Shape;68;g30f2e20c3b6_0_22"/>
          <p:cNvSpPr txBox="1"/>
          <p:nvPr>
            <p:ph idx="1" type="body"/>
          </p:nvPr>
        </p:nvSpPr>
        <p:spPr>
          <a:xfrm>
            <a:off x="1071472" y="1479395"/>
            <a:ext cx="5666700" cy="50136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1000"/>
              </a:spcBef>
              <a:spcAft>
                <a:spcPts val="0"/>
              </a:spcAft>
              <a:buClr>
                <a:srgbClr val="3A3838"/>
              </a:buClr>
              <a:buSzPts val="2800"/>
              <a:buFont typeface="Montserrat"/>
              <a:buChar char="•"/>
            </a:pPr>
            <a:r>
              <a:rPr i="0" lang="mn-MN" u="none" strike="noStrike">
                <a:solidFill>
                  <a:srgbClr val="000000"/>
                </a:solidFill>
                <a:latin typeface="Montserrat"/>
                <a:ea typeface="Montserrat"/>
                <a:cs typeface="Montserrat"/>
                <a:sym typeface="Montserrat"/>
              </a:rPr>
              <a:t>Бид жаваскриптийн анхны жишээгээ энгийн скриптээр эхлэх болно. Энэ нь “Жаваскрипт програмчлалд тавтай морил!” гэсэн текстийг HTML5 -аар харуулна </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solidFill>
                  <a:srgbClr val="000000"/>
                </a:solidFill>
                <a:latin typeface="Montserrat"/>
                <a:ea typeface="Montserrat"/>
                <a:cs typeface="Montserrat"/>
                <a:sym typeface="Montserrat"/>
              </a:rPr>
              <a:t>10-11-р мөрөнд скрипт кодчилол хийгдэж байна.</a:t>
            </a:r>
            <a:endParaRPr>
              <a:latin typeface="Montserrat"/>
              <a:ea typeface="Montserrat"/>
              <a:cs typeface="Montserrat"/>
              <a:sym typeface="Montserrat"/>
            </a:endParaRPr>
          </a:p>
        </p:txBody>
      </p:sp>
      <p:pic>
        <p:nvPicPr>
          <p:cNvPr id="69" name="Google Shape;69;g30f2e20c3b6_0_22"/>
          <p:cNvPicPr preferRelativeResize="0"/>
          <p:nvPr/>
        </p:nvPicPr>
        <p:blipFill rotWithShape="1">
          <a:blip r:embed="rId3">
            <a:alphaModFix/>
          </a:blip>
          <a:srcRect b="0" l="0" r="0" t="0"/>
          <a:stretch/>
        </p:blipFill>
        <p:spPr>
          <a:xfrm>
            <a:off x="6946315" y="1245240"/>
            <a:ext cx="4905375" cy="2409825"/>
          </a:xfrm>
          <a:prstGeom prst="rect">
            <a:avLst/>
          </a:prstGeom>
          <a:noFill/>
          <a:ln>
            <a:noFill/>
          </a:ln>
        </p:spPr>
      </p:pic>
      <p:pic>
        <p:nvPicPr>
          <p:cNvPr id="70" name="Google Shape;70;g30f2e20c3b6_0_22"/>
          <p:cNvPicPr preferRelativeResize="0"/>
          <p:nvPr/>
        </p:nvPicPr>
        <p:blipFill rotWithShape="1">
          <a:blip r:embed="rId4">
            <a:alphaModFix/>
          </a:blip>
          <a:srcRect b="65447" l="26330" r="23686" t="3435"/>
          <a:stretch/>
        </p:blipFill>
        <p:spPr>
          <a:xfrm>
            <a:off x="6946315" y="3911300"/>
            <a:ext cx="4905374" cy="17160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30f2e20c3b6_0_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4000">
                <a:latin typeface="Montserrat"/>
                <a:ea typeface="Montserrat"/>
                <a:cs typeface="Montserrat"/>
                <a:sym typeface="Montserrat"/>
              </a:rPr>
              <a:t>Алгоритм</a:t>
            </a:r>
            <a:endParaRPr sz="4000">
              <a:latin typeface="Montserrat"/>
              <a:ea typeface="Montserrat"/>
              <a:cs typeface="Montserrat"/>
              <a:sym typeface="Montserrat"/>
            </a:endParaRPr>
          </a:p>
        </p:txBody>
      </p:sp>
      <p:sp>
        <p:nvSpPr>
          <p:cNvPr id="76" name="Google Shape;76;g30f2e20c3b6_0_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50800" rtl="0" algn="just">
              <a:lnSpc>
                <a:spcPct val="90000"/>
              </a:lnSpc>
              <a:spcBef>
                <a:spcPts val="1000"/>
              </a:spcBef>
              <a:spcAft>
                <a:spcPts val="0"/>
              </a:spcAft>
              <a:buSzPts val="2800"/>
              <a:buNone/>
            </a:pPr>
            <a:r>
              <a:rPr lang="mn-MN" sz="3200">
                <a:latin typeface="Montserrat"/>
                <a:ea typeface="Montserrat"/>
                <a:cs typeface="Montserrat"/>
                <a:sym typeface="Montserrat"/>
              </a:rPr>
              <a:t>Ямарч асуудлыг тооцоолоход тодорхой дараалалтай хэд хэдэн үйлдлийг гүйцэтгэх замаар шийдэж болно. </a:t>
            </a:r>
            <a:endParaRPr sz="3200">
              <a:latin typeface="Montserrat"/>
              <a:ea typeface="Montserrat"/>
              <a:cs typeface="Montserrat"/>
              <a:sym typeface="Montserrat"/>
            </a:endParaRPr>
          </a:p>
          <a:p>
            <a:pPr indent="0" lvl="0" marL="50800" rtl="0" algn="just">
              <a:lnSpc>
                <a:spcPct val="90000"/>
              </a:lnSpc>
              <a:spcBef>
                <a:spcPts val="1000"/>
              </a:spcBef>
              <a:spcAft>
                <a:spcPts val="0"/>
              </a:spcAft>
              <a:buSzPts val="2800"/>
              <a:buNone/>
            </a:pPr>
            <a:r>
              <a:rPr lang="mn-MN" sz="3200">
                <a:latin typeface="Montserrat"/>
                <a:ea typeface="Montserrat"/>
                <a:cs typeface="Montserrat"/>
                <a:sym typeface="Montserrat"/>
              </a:rPr>
              <a:t>Асуудлыг шийдвэрлэхдээ тодорхой гүйцэтгэх үйлдлүүдэд хувааж уг үйлдлүүдийг биелүүлэх дарааллыг тогтоох үйл ажиллагааг алгоритм гэнэ. </a:t>
            </a:r>
            <a:endParaRPr sz="3200">
              <a:latin typeface="Montserrat"/>
              <a:ea typeface="Montserrat"/>
              <a:cs typeface="Montserrat"/>
              <a:sym typeface="Montserrat"/>
            </a:endParaRPr>
          </a:p>
          <a:p>
            <a:pPr indent="0" lvl="0" marL="50800" rtl="0" algn="just">
              <a:lnSpc>
                <a:spcPct val="90000"/>
              </a:lnSpc>
              <a:spcBef>
                <a:spcPts val="1000"/>
              </a:spcBef>
              <a:spcAft>
                <a:spcPts val="0"/>
              </a:spcAft>
              <a:buSzPts val="2800"/>
              <a:buNone/>
            </a:pPr>
            <a:r>
              <a:rPr lang="mn-MN" sz="3200">
                <a:latin typeface="Montserrat"/>
                <a:ea typeface="Montserrat"/>
                <a:cs typeface="Montserrat"/>
                <a:sym typeface="Montserrat"/>
              </a:rPr>
              <a:t>Үйлдлүүдийн дарааллыг зөв зааж өгөх нь маш чухал ба үүнийг программын хяналт гэнэ.</a:t>
            </a:r>
            <a:endParaRPr sz="3200">
              <a:latin typeface="Montserrat"/>
              <a:ea typeface="Montserrat"/>
              <a:cs typeface="Montserrat"/>
              <a:sym typeface="Montserrat"/>
            </a:endParaRPr>
          </a:p>
        </p:txBody>
      </p:sp>
      <p:sp>
        <p:nvSpPr>
          <p:cNvPr id="77" name="Google Shape;77;g30f2e20c3b6_0_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30f2e20c3b6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4000">
                <a:latin typeface="Montserrat"/>
                <a:ea typeface="Montserrat"/>
                <a:cs typeface="Montserrat"/>
                <a:sym typeface="Montserrat"/>
              </a:rPr>
              <a:t>Хийсвэр код</a:t>
            </a:r>
            <a:endParaRPr sz="4000">
              <a:latin typeface="Montserrat"/>
              <a:ea typeface="Montserrat"/>
              <a:cs typeface="Montserrat"/>
              <a:sym typeface="Montserrat"/>
            </a:endParaRPr>
          </a:p>
        </p:txBody>
      </p:sp>
      <p:sp>
        <p:nvSpPr>
          <p:cNvPr id="83" name="Google Shape;83;g30f2e20c3b6_0_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Хийсвэр код (pseudocode) бол алгоритмыг зохиоход тусалдаг албан бус хэл юм. </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Бидний энд танилцуулж байгаа хийсвэр код нь жаваскрипт рүү хөрвүүлэх алгоритмыг боловсруулахад туслана.  </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Хийсвэр код нь өдөр тутмын англи хэлтэй төстэй. </a:t>
            </a:r>
            <a:endParaRPr>
              <a:latin typeface="Montserrat"/>
              <a:ea typeface="Montserrat"/>
              <a:cs typeface="Montserrat"/>
              <a:sym typeface="Montserrat"/>
            </a:endParaRPr>
          </a:p>
          <a:p>
            <a:pPr indent="-406400" lvl="0" marL="457200" rtl="0" algn="l">
              <a:lnSpc>
                <a:spcPct val="10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Хэдийгээр хийсвэр код нь програмчлалын хэл биш боловч програмчлалын аливаа үе шатанд өргөнөөр ашиглагдана.</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ts val="2800"/>
              <a:buNone/>
            </a:pPr>
            <a:r>
              <a:t/>
            </a:r>
            <a:endParaRPr>
              <a:latin typeface="Montserrat"/>
              <a:ea typeface="Montserrat"/>
              <a:cs typeface="Montserrat"/>
              <a:sym typeface="Montserrat"/>
            </a:endParaRPr>
          </a:p>
        </p:txBody>
      </p:sp>
      <p:sp>
        <p:nvSpPr>
          <p:cNvPr id="84" name="Google Shape;84;g30f2e20c3b6_0_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0f2e20c3b6_0_41"/>
          <p:cNvSpPr txBox="1"/>
          <p:nvPr>
            <p:ph type="title"/>
          </p:nvPr>
        </p:nvSpPr>
        <p:spPr>
          <a:xfrm>
            <a:off x="838200" y="-15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4000">
                <a:latin typeface="Montserrat"/>
                <a:ea typeface="Montserrat"/>
                <a:cs typeface="Montserrat"/>
                <a:sym typeface="Montserrat"/>
              </a:rPr>
              <a:t>Удирдлага шилжүүлэх үйлдэл</a:t>
            </a:r>
            <a:endParaRPr sz="4000">
              <a:latin typeface="Montserrat"/>
              <a:ea typeface="Montserrat"/>
              <a:cs typeface="Montserrat"/>
              <a:sym typeface="Montserrat"/>
            </a:endParaRPr>
          </a:p>
        </p:txBody>
      </p:sp>
      <p:sp>
        <p:nvSpPr>
          <p:cNvPr id="90" name="Google Shape;90;g30f2e20c3b6_0_41"/>
          <p:cNvSpPr txBox="1"/>
          <p:nvPr>
            <p:ph idx="1" type="body"/>
          </p:nvPr>
        </p:nvSpPr>
        <p:spPr>
          <a:xfrm>
            <a:off x="838200" y="1354138"/>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Скриптүүд нь дарааллын дагуу биелэгдэхгүйгээр ажиллах боломжтой ба үүнийг удирдлагыг шилжүүлэх үйлдэл гэнэ.</a:t>
            </a:r>
            <a:endParaRPr>
              <a:latin typeface="Montserrat"/>
              <a:ea typeface="Montserrat"/>
              <a:cs typeface="Montserrat"/>
              <a:sym typeface="Montserrat"/>
            </a:endParaRPr>
          </a:p>
          <a:p>
            <a:pPr indent="-406400" lvl="0" marL="457200" rtl="0" algn="l">
              <a:lnSpc>
                <a:spcPct val="90000"/>
              </a:lnSpc>
              <a:spcBef>
                <a:spcPts val="1000"/>
              </a:spcBef>
              <a:spcAft>
                <a:spcPts val="0"/>
              </a:spcAft>
              <a:buClr>
                <a:srgbClr val="3A3838"/>
              </a:buClr>
              <a:buSzPts val="2800"/>
              <a:buChar char="•"/>
            </a:pPr>
            <a:r>
              <a:rPr lang="mn-MN">
                <a:latin typeface="Montserrat"/>
                <a:ea typeface="Montserrat"/>
                <a:cs typeface="Montserrat"/>
                <a:sym typeface="Montserrat"/>
              </a:rPr>
              <a:t>Аливаа програмыг </a:t>
            </a:r>
            <a:r>
              <a:rPr b="1" lang="mn-MN">
                <a:solidFill>
                  <a:srgbClr val="FF0000"/>
                </a:solidFill>
                <a:latin typeface="Montserrat"/>
                <a:ea typeface="Montserrat"/>
                <a:cs typeface="Montserrat"/>
                <a:sym typeface="Montserrat"/>
              </a:rPr>
              <a:t>шугаман, салаалсан, давталттай </a:t>
            </a:r>
            <a:r>
              <a:rPr lang="mn-MN">
                <a:latin typeface="Montserrat"/>
                <a:ea typeface="Montserrat"/>
                <a:cs typeface="Montserrat"/>
                <a:sym typeface="Montserrat"/>
              </a:rPr>
              <a:t>бүтэцтэй гэсэн гурван удирдлагын хүрээнд бичиж болдог. </a:t>
            </a:r>
            <a:endParaRPr>
              <a:latin typeface="Montserrat"/>
              <a:ea typeface="Montserrat"/>
              <a:cs typeface="Montserrat"/>
              <a:sym typeface="Montserrat"/>
            </a:endParaRPr>
          </a:p>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Зөвхөн дарааллын дагуу биелэгдэх скриптыг </a:t>
            </a:r>
            <a:r>
              <a:rPr lang="mn-MN">
                <a:solidFill>
                  <a:srgbClr val="FF0000"/>
                </a:solidFill>
                <a:latin typeface="Montserrat"/>
                <a:ea typeface="Montserrat"/>
                <a:cs typeface="Montserrat"/>
                <a:sym typeface="Montserrat"/>
              </a:rPr>
              <a:t>шугаман </a:t>
            </a:r>
            <a:r>
              <a:rPr lang="mn-MN">
                <a:latin typeface="Montserrat"/>
                <a:ea typeface="Montserrat"/>
                <a:cs typeface="Montserrat"/>
                <a:sym typeface="Montserrat"/>
              </a:rPr>
              <a:t>бүтэцтэй скрипт гэнэ. </a:t>
            </a:r>
            <a:endParaRPr>
              <a:latin typeface="Montserrat"/>
              <a:ea typeface="Montserrat"/>
              <a:cs typeface="Montserrat"/>
              <a:sym typeface="Montserrat"/>
            </a:endParaRPr>
          </a:p>
        </p:txBody>
      </p:sp>
      <p:sp>
        <p:nvSpPr>
          <p:cNvPr id="91" name="Google Shape;91;g30f2e20c3b6_0_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92" name="Google Shape;92;g30f2e20c3b6_0_41"/>
          <p:cNvPicPr preferRelativeResize="0"/>
          <p:nvPr/>
        </p:nvPicPr>
        <p:blipFill rotWithShape="1">
          <a:blip r:embed="rId3">
            <a:alphaModFix/>
          </a:blip>
          <a:srcRect b="0" l="0" r="0" t="0"/>
          <a:stretch/>
        </p:blipFill>
        <p:spPr>
          <a:xfrm>
            <a:off x="7021486" y="4793134"/>
            <a:ext cx="5056213" cy="1944216"/>
          </a:xfrm>
          <a:prstGeom prst="rect">
            <a:avLst/>
          </a:prstGeom>
          <a:noFill/>
          <a:ln>
            <a:noFill/>
          </a:ln>
        </p:spPr>
      </p:pic>
      <p:sp>
        <p:nvSpPr>
          <p:cNvPr id="93" name="Google Shape;93;g30f2e20c3b6_0_41"/>
          <p:cNvSpPr/>
          <p:nvPr/>
        </p:nvSpPr>
        <p:spPr>
          <a:xfrm>
            <a:off x="3504261" y="5041805"/>
            <a:ext cx="1800300" cy="1224000"/>
          </a:xfrm>
          <a:prstGeom prst="wedgeRoundRectCallout">
            <a:avLst>
              <a:gd fmla="val 155287" name="adj1"/>
              <a:gd fmla="val 18022" name="adj2"/>
              <a:gd fmla="val 16667" name="adj3"/>
            </a:avLst>
          </a:prstGeom>
          <a:solidFill>
            <a:srgbClr val="C5DBF0"/>
          </a:solidFill>
          <a:ln cap="flat" cmpd="sng" w="25400">
            <a:solidFill>
              <a:srgbClr val="4F7BC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rgbClr val="434141"/>
                </a:solidFill>
                <a:latin typeface="Montserrat"/>
                <a:ea typeface="Montserrat"/>
                <a:cs typeface="Montserrat"/>
                <a:sym typeface="Montserrat"/>
              </a:rPr>
              <a:t>Шугаман бүтэцтэй</a:t>
            </a:r>
            <a:endParaRPr b="1" i="0" sz="1400" u="none" cap="none" strike="noStrike">
              <a:solidFill>
                <a:srgbClr val="43414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 calcmode="lin" valueType="num">
                                      <p:cBhvr additive="base">
                                        <p:cTn dur="500"/>
                                        <p:tgtEl>
                                          <p:spTgt spid="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 calcmode="lin" valueType="num">
                                      <p:cBhvr additive="base">
                                        <p:cTn dur="500"/>
                                        <p:tgtEl>
                                          <p:spTgt spid="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 calcmode="lin" valueType="num">
                                      <p:cBhvr additive="base">
                                        <p:cTn dur="500"/>
                                        <p:tgtEl>
                                          <p:spTgt spid="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0f2e20c3b6_0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Урсгалын диаграм</a:t>
            </a:r>
            <a:endParaRPr>
              <a:latin typeface="Montserrat"/>
              <a:ea typeface="Montserrat"/>
              <a:cs typeface="Montserrat"/>
              <a:sym typeface="Montserrat"/>
            </a:endParaRPr>
          </a:p>
        </p:txBody>
      </p:sp>
      <p:sp>
        <p:nvSpPr>
          <p:cNvPr id="99" name="Google Shape;99;g30f2e20c3b6_0_49"/>
          <p:cNvSpPr txBox="1"/>
          <p:nvPr>
            <p:ph idx="1" type="body"/>
          </p:nvPr>
        </p:nvSpPr>
        <p:spPr>
          <a:xfrm>
            <a:off x="838200" y="1788104"/>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Урсгалын диаграм гэдэг нь алгоритм болон түүний ажиллагааг харуулсан график дүрслэл юм. </a:t>
            </a:r>
            <a:endParaRPr>
              <a:latin typeface="Montserrat"/>
              <a:ea typeface="Montserrat"/>
              <a:cs typeface="Montserrat"/>
              <a:sym typeface="Montserrat"/>
            </a:endParaRPr>
          </a:p>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Урсгалын диаграмыг тэгш өнцөгт, ромбо, зууван, тойрог  гэх мэт тусгай зориулалтын тэмдэглэгээг ашиглан зурах ба эдгээр нь биелэгдэх дарааллынхаа дагуу өгөгдлийн урсгалаар холбогдоно. </a:t>
            </a:r>
            <a:endParaRPr>
              <a:latin typeface="Montserrat"/>
              <a:ea typeface="Montserrat"/>
              <a:cs typeface="Montserrat"/>
              <a:sym typeface="Montserrat"/>
            </a:endParaRPr>
          </a:p>
        </p:txBody>
      </p:sp>
      <p:sp>
        <p:nvSpPr>
          <p:cNvPr id="100" name="Google Shape;100;g30f2e20c3b6_0_49"/>
          <p:cNvSpPr/>
          <p:nvPr/>
        </p:nvSpPr>
        <p:spPr>
          <a:xfrm>
            <a:off x="1291935" y="4717472"/>
            <a:ext cx="2348400" cy="571500"/>
          </a:xfrm>
          <a:prstGeom prst="rect">
            <a:avLst/>
          </a:prstGeom>
          <a:solidFill>
            <a:srgbClr val="C4D3ED"/>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mn-MN" sz="1200" u="none" cap="none" strike="noStrike">
                <a:solidFill>
                  <a:schemeClr val="dk1"/>
                </a:solidFill>
                <a:latin typeface="Montserrat"/>
                <a:ea typeface="Montserrat"/>
                <a:cs typeface="Montserrat"/>
                <a:sym typeface="Montserrat"/>
              </a:rPr>
              <a:t>total=total + grade;</a:t>
            </a:r>
            <a:endParaRPr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mn-MN" sz="1200" u="none" cap="none" strike="noStrike">
                <a:solidFill>
                  <a:schemeClr val="dk1"/>
                </a:solidFill>
                <a:latin typeface="Montserrat"/>
                <a:ea typeface="Montserrat"/>
                <a:cs typeface="Montserrat"/>
                <a:sym typeface="Montserrat"/>
              </a:rPr>
              <a:t>counter=counter+1;</a:t>
            </a:r>
            <a:endParaRPr b="1" i="0" sz="12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Montserrat"/>
              <a:ea typeface="Montserrat"/>
              <a:cs typeface="Montserrat"/>
              <a:sym typeface="Montserrat"/>
            </a:endParaRPr>
          </a:p>
        </p:txBody>
      </p:sp>
      <p:sp>
        <p:nvSpPr>
          <p:cNvPr id="101" name="Google Shape;101;g30f2e20c3b6_0_49"/>
          <p:cNvSpPr/>
          <p:nvPr/>
        </p:nvSpPr>
        <p:spPr>
          <a:xfrm>
            <a:off x="4911435" y="4416136"/>
            <a:ext cx="1466215" cy="1392382"/>
          </a:xfrm>
          <a:prstGeom prst="flowChartDecision">
            <a:avLst/>
          </a:prstGeom>
          <a:solidFill>
            <a:srgbClr val="C4D3ED"/>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mn-MN" sz="1200" u="none" cap="none" strike="noStrike">
                <a:solidFill>
                  <a:schemeClr val="dk1"/>
                </a:solidFill>
                <a:latin typeface="Montserrat"/>
                <a:ea typeface="Montserrat"/>
                <a:cs typeface="Montserrat"/>
                <a:sym typeface="Montserrat"/>
              </a:rPr>
              <a:t>If</a:t>
            </a:r>
            <a:endParaRPr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mn-MN" sz="1200" u="none" cap="none" strike="noStrike">
                <a:solidFill>
                  <a:schemeClr val="dk1"/>
                </a:solidFill>
                <a:latin typeface="Montserrat"/>
                <a:ea typeface="Montserrat"/>
                <a:cs typeface="Montserrat"/>
                <a:sym typeface="Montserrat"/>
              </a:rPr>
              <a:t>switch, while </a:t>
            </a:r>
            <a:endParaRPr b="1" i="0" sz="1200" u="none" cap="none" strike="noStrike">
              <a:solidFill>
                <a:schemeClr val="dk1"/>
              </a:solidFill>
              <a:latin typeface="Montserrat"/>
              <a:ea typeface="Montserrat"/>
              <a:cs typeface="Montserrat"/>
              <a:sym typeface="Montserrat"/>
            </a:endParaRPr>
          </a:p>
        </p:txBody>
      </p:sp>
      <p:sp>
        <p:nvSpPr>
          <p:cNvPr id="102" name="Google Shape;102;g30f2e20c3b6_0_49"/>
          <p:cNvSpPr/>
          <p:nvPr/>
        </p:nvSpPr>
        <p:spPr>
          <a:xfrm>
            <a:off x="6920343" y="4450919"/>
            <a:ext cx="2452200" cy="981900"/>
          </a:xfrm>
          <a:prstGeom prst="roundRect">
            <a:avLst>
              <a:gd fmla="val 16667" name="adj"/>
            </a:avLst>
          </a:prstGeom>
          <a:solidFill>
            <a:srgbClr val="C4D3ED"/>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chemeClr val="dk1"/>
                </a:solidFill>
                <a:latin typeface="Montserrat"/>
                <a:ea typeface="Montserrat"/>
                <a:cs typeface="Montserrat"/>
                <a:sym typeface="Montserrat"/>
              </a:rPr>
              <a:t>while, do..while, for, for..in </a:t>
            </a:r>
            <a:endParaRPr i="0" sz="1400" u="none" cap="none" strike="noStrike">
              <a:solidFill>
                <a:srgbClr val="000000"/>
              </a:solidFill>
              <a:latin typeface="Montserrat"/>
              <a:ea typeface="Montserrat"/>
              <a:cs typeface="Montserrat"/>
              <a:sym typeface="Montserrat"/>
            </a:endParaRPr>
          </a:p>
        </p:txBody>
      </p:sp>
      <p:sp>
        <p:nvSpPr>
          <p:cNvPr id="103" name="Google Shape;103;g30f2e20c3b6_0_49"/>
          <p:cNvSpPr/>
          <p:nvPr/>
        </p:nvSpPr>
        <p:spPr>
          <a:xfrm>
            <a:off x="744674" y="5786150"/>
            <a:ext cx="1987500" cy="706500"/>
          </a:xfrm>
          <a:prstGeom prst="wedgeRoundRectCallout">
            <a:avLst>
              <a:gd fmla="val 66552" name="adj1"/>
              <a:gd fmla="val -115441"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mn-MN" sz="1200" u="none" cap="none" strike="noStrike">
                <a:solidFill>
                  <a:schemeClr val="dk1"/>
                </a:solidFill>
                <a:latin typeface="Montserrat"/>
                <a:ea typeface="Montserrat"/>
                <a:cs typeface="Montserrat"/>
                <a:sym typeface="Montserrat"/>
              </a:rPr>
              <a:t>Оролт/гаралт эсвэл тооцооллын ямар нэгэн илэрхийлэл </a:t>
            </a:r>
            <a:endParaRPr b="1" i="0" sz="1200" u="none" cap="none" strike="noStrike">
              <a:solidFill>
                <a:schemeClr val="dk1"/>
              </a:solidFill>
              <a:latin typeface="Montserrat"/>
              <a:ea typeface="Montserrat"/>
              <a:cs typeface="Montserrat"/>
              <a:sym typeface="Montserrat"/>
            </a:endParaRPr>
          </a:p>
        </p:txBody>
      </p:sp>
      <p:sp>
        <p:nvSpPr>
          <p:cNvPr id="104" name="Google Shape;104;g30f2e20c3b6_0_49"/>
          <p:cNvSpPr/>
          <p:nvPr/>
        </p:nvSpPr>
        <p:spPr>
          <a:xfrm>
            <a:off x="3401293" y="5914376"/>
            <a:ext cx="1510200" cy="706500"/>
          </a:xfrm>
          <a:prstGeom prst="wedgeRoundRectCallout">
            <a:avLst>
              <a:gd fmla="val 66552" name="adj1"/>
              <a:gd fmla="val -115441"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chemeClr val="dk1"/>
                </a:solidFill>
                <a:latin typeface="Montserrat"/>
                <a:ea typeface="Montserrat"/>
                <a:cs typeface="Montserrat"/>
                <a:sym typeface="Montserrat"/>
              </a:rPr>
              <a:t>Нөхцөл</a:t>
            </a:r>
            <a:endParaRPr b="1" i="0" sz="1400" u="none" cap="none" strike="noStrike">
              <a:solidFill>
                <a:schemeClr val="dk1"/>
              </a:solidFill>
              <a:latin typeface="Montserrat"/>
              <a:ea typeface="Montserrat"/>
              <a:cs typeface="Montserrat"/>
              <a:sym typeface="Montserrat"/>
            </a:endParaRPr>
          </a:p>
        </p:txBody>
      </p:sp>
      <p:sp>
        <p:nvSpPr>
          <p:cNvPr id="105" name="Google Shape;105;g30f2e20c3b6_0_49"/>
          <p:cNvSpPr/>
          <p:nvPr/>
        </p:nvSpPr>
        <p:spPr>
          <a:xfrm>
            <a:off x="6622474" y="5914376"/>
            <a:ext cx="1510200" cy="706500"/>
          </a:xfrm>
          <a:prstGeom prst="wedgeRoundRectCallout">
            <a:avLst>
              <a:gd fmla="val 66552" name="adj1"/>
              <a:gd fmla="val -115441"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chemeClr val="dk1"/>
                </a:solidFill>
                <a:latin typeface="Montserrat"/>
                <a:ea typeface="Montserrat"/>
                <a:cs typeface="Montserrat"/>
                <a:sym typeface="Montserrat"/>
              </a:rPr>
              <a:t>Давталт</a:t>
            </a:r>
            <a:endParaRPr b="1" i="0" sz="1400" u="none" cap="none" strike="noStrike">
              <a:solidFill>
                <a:schemeClr val="dk1"/>
              </a:solidFill>
              <a:latin typeface="Montserrat"/>
              <a:ea typeface="Montserrat"/>
              <a:cs typeface="Montserrat"/>
              <a:sym typeface="Montserrat"/>
            </a:endParaRPr>
          </a:p>
        </p:txBody>
      </p:sp>
      <p:sp>
        <p:nvSpPr>
          <p:cNvPr id="106" name="Google Shape;106;g30f2e20c3b6_0_49"/>
          <p:cNvSpPr/>
          <p:nvPr/>
        </p:nvSpPr>
        <p:spPr>
          <a:xfrm>
            <a:off x="10183102" y="4416125"/>
            <a:ext cx="1692900" cy="1016700"/>
          </a:xfrm>
          <a:prstGeom prst="ellipse">
            <a:avLst/>
          </a:prstGeom>
          <a:solidFill>
            <a:srgbClr val="C4D3ED"/>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chemeClr val="dk1"/>
                </a:solidFill>
                <a:latin typeface="Montserrat"/>
                <a:ea typeface="Montserrat"/>
                <a:cs typeface="Montserrat"/>
                <a:sym typeface="Montserrat"/>
              </a:rPr>
              <a:t>“Эхлэл”, “Төгсгөл”</a:t>
            </a:r>
            <a:endParaRPr b="1" i="0" sz="1400" u="none" cap="none" strike="noStrike">
              <a:solidFill>
                <a:schemeClr val="dk1"/>
              </a:solidFill>
              <a:latin typeface="Montserrat"/>
              <a:ea typeface="Montserrat"/>
              <a:cs typeface="Montserrat"/>
              <a:sym typeface="Montserrat"/>
            </a:endParaRPr>
          </a:p>
        </p:txBody>
      </p:sp>
      <p:sp>
        <p:nvSpPr>
          <p:cNvPr id="107" name="Google Shape;107;g30f2e20c3b6_0_49"/>
          <p:cNvSpPr/>
          <p:nvPr/>
        </p:nvSpPr>
        <p:spPr>
          <a:xfrm>
            <a:off x="8811492" y="5883567"/>
            <a:ext cx="1510200" cy="706500"/>
          </a:xfrm>
          <a:prstGeom prst="wedgeRoundRectCallout">
            <a:avLst>
              <a:gd fmla="val 66552" name="adj1"/>
              <a:gd fmla="val -115441"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mn-MN" sz="1400" u="none" cap="none" strike="noStrike">
                <a:solidFill>
                  <a:schemeClr val="dk1"/>
                </a:solidFill>
                <a:latin typeface="Montserrat"/>
                <a:ea typeface="Montserrat"/>
                <a:cs typeface="Montserrat"/>
                <a:sym typeface="Montserrat"/>
              </a:rPr>
              <a:t>Эхлэл эсвэл төгсгөл</a:t>
            </a:r>
            <a:endParaRPr i="0" sz="1400" u="none" cap="none" strike="noStrike">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3A3838"/>
      </a:dk1>
      <a:lt1>
        <a:srgbClr val="757070"/>
      </a:lt1>
      <a:dk2>
        <a:srgbClr val="AEABAB"/>
      </a:dk2>
      <a:lt2>
        <a:srgbClr val="FFFFFF"/>
      </a:lt2>
      <a:accent1>
        <a:srgbClr val="1F3864"/>
      </a:accent1>
      <a:accent2>
        <a:srgbClr val="833C0B"/>
      </a:accent2>
      <a:accent3>
        <a:srgbClr val="525252"/>
      </a:accent3>
      <a:accent4>
        <a:srgbClr val="7F6000"/>
      </a:accent4>
      <a:accent5>
        <a:srgbClr val="1E4E79"/>
      </a:accent5>
      <a:accent6>
        <a:srgbClr val="375623"/>
      </a:accent6>
      <a:hlink>
        <a:srgbClr val="ED7D31"/>
      </a:hlink>
      <a:folHlink>
        <a:srgbClr val="833C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2021-01-30T07:55:38Z</dcterms:created>
  <dc:creator>Javkhlan Rentsendorj</dc:creator>
</cp:coreProperties>
</file>